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9" r:id="rId4"/>
    <p:sldId id="261" r:id="rId5"/>
    <p:sldId id="262"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556" autoAdjust="0"/>
    <p:restoredTop sz="94660"/>
  </p:normalViewPr>
  <p:slideViewPr>
    <p:cSldViewPr>
      <p:cViewPr varScale="1">
        <p:scale>
          <a:sx n="88" d="100"/>
          <a:sy n="88" d="100"/>
        </p:scale>
        <p:origin x="-11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ja-JP" altLang="en-US" sz="1600" dirty="0"/>
              <a:t>情報サイト</a:t>
            </a:r>
            <a:r>
              <a:rPr lang="en-US" altLang="ja-JP" sz="1600" dirty="0"/>
              <a:t>(</a:t>
            </a:r>
            <a:r>
              <a:rPr lang="ja-JP" altLang="en-US" sz="1600" dirty="0"/>
              <a:t>出前授業・研修）の受講者数</a:t>
            </a:r>
          </a:p>
        </c:rich>
      </c:tx>
      <c:layout>
        <c:manualLayout>
          <c:xMode val="edge"/>
          <c:yMode val="edge"/>
          <c:x val="0.15467511066317025"/>
          <c:y val="4.8210585355275483E-2"/>
        </c:manualLayout>
      </c:layout>
    </c:title>
    <c:plotArea>
      <c:layout>
        <c:manualLayout>
          <c:layoutTarget val="inner"/>
          <c:xMode val="edge"/>
          <c:yMode val="edge"/>
          <c:x val="8.966030372879677E-2"/>
          <c:y val="0.1798247716047244"/>
          <c:w val="0.88487647408319925"/>
          <c:h val="0.78739274212414145"/>
        </c:manualLayout>
      </c:layout>
      <c:ofPieChart>
        <c:ofPieType val="pie"/>
        <c:varyColors val="1"/>
        <c:ser>
          <c:idx val="0"/>
          <c:order val="0"/>
          <c:dPt>
            <c:idx val="0"/>
            <c:explosion val="31"/>
          </c:dPt>
          <c:dPt>
            <c:idx val="1"/>
            <c:explosion val="33"/>
          </c:dPt>
          <c:dPt>
            <c:idx val="3"/>
            <c:explosion val="20"/>
          </c:dPt>
          <c:dLbls>
            <c:dLbl>
              <c:idx val="0"/>
              <c:layout>
                <c:manualLayout>
                  <c:x val="1.0828440965427275E-3"/>
                  <c:y val="6.9844783779024422E-2"/>
                </c:manualLayout>
              </c:layout>
              <c:tx>
                <c:rich>
                  <a:bodyPr/>
                  <a:lstStyle/>
                  <a:p>
                    <a:r>
                      <a:rPr lang="ja-JP" altLang="en-US" sz="1200" dirty="0"/>
                      <a:t>平成１９年度生徒
</a:t>
                    </a:r>
                    <a:r>
                      <a:rPr lang="en-US" altLang="ja-JP" sz="1200" dirty="0"/>
                      <a:t>371
8%</a:t>
                    </a:r>
                    <a:endParaRPr lang="ja-JP" altLang="en-US" sz="1200" dirty="0"/>
                  </a:p>
                </c:rich>
              </c:tx>
              <c:dLblPos val="bestFit"/>
              <c:showVal val="1"/>
              <c:showCatName val="1"/>
              <c:showPercent val="1"/>
            </c:dLbl>
            <c:dLbl>
              <c:idx val="1"/>
              <c:layout>
                <c:manualLayout>
                  <c:x val="1.0829468234278947E-3"/>
                  <c:y val="-0.14437607439645125"/>
                </c:manualLayout>
              </c:layout>
              <c:tx>
                <c:rich>
                  <a:bodyPr/>
                  <a:lstStyle/>
                  <a:p>
                    <a:r>
                      <a:rPr lang="zh-TW" altLang="en-US" sz="1200" dirty="0" smtClean="0"/>
                      <a:t>平成</a:t>
                    </a:r>
                    <a:r>
                      <a:rPr lang="ja-JP" altLang="en-US" sz="1200" dirty="0" smtClean="0"/>
                      <a:t>１９</a:t>
                    </a:r>
                    <a:r>
                      <a:rPr lang="zh-TW" altLang="en-US" sz="1200" dirty="0" smtClean="0"/>
                      <a:t>年度</a:t>
                    </a:r>
                    <a:r>
                      <a:rPr lang="zh-TW" altLang="en-US" sz="1200" dirty="0"/>
                      <a:t>教員
</a:t>
                    </a:r>
                    <a:r>
                      <a:rPr lang="en-US" altLang="zh-TW" sz="1200" dirty="0"/>
                      <a:t>779
16%</a:t>
                    </a:r>
                    <a:endParaRPr lang="zh-TW" altLang="en-US" sz="1200" dirty="0"/>
                  </a:p>
                </c:rich>
              </c:tx>
              <c:dLblPos val="bestFit"/>
              <c:showVal val="1"/>
              <c:showCatName val="1"/>
              <c:showPercent val="1"/>
            </c:dLbl>
            <c:dLbl>
              <c:idx val="2"/>
              <c:layout>
                <c:manualLayout>
                  <c:x val="2.8208998634402481E-2"/>
                  <c:y val="0.23856576355649881"/>
                </c:manualLayout>
              </c:layout>
              <c:tx>
                <c:rich>
                  <a:bodyPr/>
                  <a:lstStyle/>
                  <a:p>
                    <a:r>
                      <a:rPr lang="ja-JP" altLang="en-US" sz="1200" dirty="0"/>
                      <a:t>平成２０年度・生徒
</a:t>
                    </a:r>
                    <a:r>
                      <a:rPr lang="en-US" altLang="ja-JP" sz="1200" dirty="0"/>
                      <a:t>2741
55%</a:t>
                    </a:r>
                    <a:endParaRPr lang="ja-JP" altLang="en-US" sz="1200" dirty="0"/>
                  </a:p>
                </c:rich>
              </c:tx>
              <c:dLblPos val="bestFit"/>
              <c:showVal val="1"/>
              <c:showCatName val="1"/>
              <c:showPercent val="1"/>
            </c:dLbl>
            <c:dLbl>
              <c:idx val="3"/>
              <c:layout>
                <c:manualLayout>
                  <c:x val="-4.6209455907375782E-3"/>
                  <c:y val="-0.14574211797263106"/>
                </c:manualLayout>
              </c:layout>
              <c:tx>
                <c:rich>
                  <a:bodyPr/>
                  <a:lstStyle/>
                  <a:p>
                    <a:r>
                      <a:rPr lang="ja-JP" altLang="en-US" sz="1200" dirty="0"/>
                      <a:t>平成２０年度・教員
</a:t>
                    </a:r>
                    <a:r>
                      <a:rPr lang="en-US" altLang="ja-JP" sz="1200" dirty="0"/>
                      <a:t>1058
21%</a:t>
                    </a:r>
                    <a:endParaRPr lang="ja-JP" altLang="en-US" sz="1200" dirty="0"/>
                  </a:p>
                </c:rich>
              </c:tx>
              <c:dLblPos val="bestFit"/>
              <c:showVal val="1"/>
              <c:showCatName val="1"/>
              <c:showPercent val="1"/>
            </c:dLbl>
            <c:dLbl>
              <c:idx val="4"/>
              <c:layout/>
              <c:tx>
                <c:rich>
                  <a:bodyPr/>
                  <a:lstStyle/>
                  <a:p>
                    <a:r>
                      <a:rPr lang="ja-JP" altLang="en-US" sz="1200" dirty="0"/>
                      <a:t>その他
</a:t>
                    </a:r>
                    <a:r>
                      <a:rPr lang="en-US" altLang="ja-JP" sz="1200" dirty="0"/>
                      <a:t>3799
77%</a:t>
                    </a:r>
                    <a:endParaRPr lang="ja-JP" altLang="en-US" sz="1200" dirty="0"/>
                  </a:p>
                </c:rich>
              </c:tx>
              <c:dLblPos val="bestFit"/>
              <c:showVal val="1"/>
              <c:showCatName val="1"/>
              <c:showPercent val="1"/>
            </c:dLbl>
            <c:dLblPos val="bestFit"/>
            <c:showVal val="1"/>
            <c:showCatName val="1"/>
            <c:showPercent val="1"/>
            <c:showLeaderLines val="1"/>
          </c:dLbls>
          <c:cat>
            <c:strRef>
              <c:f>Sheet1!$B$4:$E$4</c:f>
              <c:strCache>
                <c:ptCount val="4"/>
                <c:pt idx="0">
                  <c:v>平成１９年度生徒</c:v>
                </c:pt>
                <c:pt idx="1">
                  <c:v>平成１９年度教員</c:v>
                </c:pt>
                <c:pt idx="2">
                  <c:v>平成２０年度・生徒</c:v>
                </c:pt>
                <c:pt idx="3">
                  <c:v>平成２０年度・教員</c:v>
                </c:pt>
              </c:strCache>
            </c:strRef>
          </c:cat>
          <c:val>
            <c:numRef>
              <c:f>Sheet1!$B$5:$E$5</c:f>
              <c:numCache>
                <c:formatCode>General</c:formatCode>
                <c:ptCount val="4"/>
                <c:pt idx="0">
                  <c:v>371</c:v>
                </c:pt>
                <c:pt idx="1">
                  <c:v>779</c:v>
                </c:pt>
                <c:pt idx="2">
                  <c:v>2741</c:v>
                </c:pt>
                <c:pt idx="3">
                  <c:v>1058</c:v>
                </c:pt>
              </c:numCache>
            </c:numRef>
          </c:val>
        </c:ser>
        <c:dLbls>
          <c:showCatName val="1"/>
          <c:showPercent val="1"/>
        </c:dLbls>
        <c:gapWidth val="150"/>
        <c:secondPieSize val="125"/>
        <c:serLines/>
      </c:ofPieChart>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65BA2E-C8AE-45E0-9C0C-7A1EA342072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kumimoji="1" lang="ja-JP" altLang="en-US"/>
        </a:p>
      </dgm:t>
    </dgm:pt>
    <dgm:pt modelId="{3B4B9561-B573-47E5-9C3C-C55A3174AC19}">
      <dgm:prSet phldrT="[テキスト]"/>
      <dgm:spPr/>
      <dgm:t>
        <a:bodyPr/>
        <a:lstStyle/>
        <a:p>
          <a:r>
            <a:rPr kumimoji="1" lang="ja-JP" altLang="en-US" dirty="0" smtClean="0"/>
            <a:t>研修</a:t>
          </a:r>
          <a:endParaRPr kumimoji="1" lang="ja-JP" altLang="en-US" dirty="0"/>
        </a:p>
      </dgm:t>
    </dgm:pt>
    <dgm:pt modelId="{F83F09E5-3E5A-4CE5-BFD3-F09D7B24673C}" type="parTrans" cxnId="{B2135CA3-B9AD-49C2-B8C7-FDFBD9159AB5}">
      <dgm:prSet/>
      <dgm:spPr/>
      <dgm:t>
        <a:bodyPr/>
        <a:lstStyle/>
        <a:p>
          <a:endParaRPr kumimoji="1" lang="ja-JP" altLang="en-US"/>
        </a:p>
      </dgm:t>
    </dgm:pt>
    <dgm:pt modelId="{A13ADAB4-A4DA-4737-8E78-449870CF55B1}" type="sibTrans" cxnId="{B2135CA3-B9AD-49C2-B8C7-FDFBD9159AB5}">
      <dgm:prSet/>
      <dgm:spPr/>
      <dgm:t>
        <a:bodyPr/>
        <a:lstStyle/>
        <a:p>
          <a:endParaRPr kumimoji="1" lang="ja-JP" altLang="en-US"/>
        </a:p>
      </dgm:t>
    </dgm:pt>
    <dgm:pt modelId="{9C539BDB-B433-45FC-BCF6-AF2467F30887}">
      <dgm:prSet phldrT="[テキスト]"/>
      <dgm:spPr/>
      <dgm:t>
        <a:bodyPr/>
        <a:lstStyle/>
        <a:p>
          <a:r>
            <a:rPr lang="ja-JP" altLang="en-US" dirty="0" smtClean="0"/>
            <a:t>本県における教育上の課題の解決のために、教職員の研修を積極的、効率的に推進し、教職員の資質の向上とその指導力の一層の充実を図ります</a:t>
          </a:r>
          <a:endParaRPr kumimoji="1" lang="ja-JP" altLang="en-US" dirty="0"/>
        </a:p>
      </dgm:t>
    </dgm:pt>
    <dgm:pt modelId="{75C06764-55E6-416D-8CC2-7818F5496AAF}" type="parTrans" cxnId="{7A03CD5E-41D6-41C7-845D-CC8196E79C16}">
      <dgm:prSet/>
      <dgm:spPr/>
      <dgm:t>
        <a:bodyPr/>
        <a:lstStyle/>
        <a:p>
          <a:endParaRPr kumimoji="1" lang="ja-JP" altLang="en-US"/>
        </a:p>
      </dgm:t>
    </dgm:pt>
    <dgm:pt modelId="{1EDD7F58-4C81-467E-BC6A-36FF3E4BDAA1}" type="sibTrans" cxnId="{7A03CD5E-41D6-41C7-845D-CC8196E79C16}">
      <dgm:prSet/>
      <dgm:spPr/>
      <dgm:t>
        <a:bodyPr/>
        <a:lstStyle/>
        <a:p>
          <a:endParaRPr kumimoji="1" lang="ja-JP" altLang="en-US"/>
        </a:p>
      </dgm:t>
    </dgm:pt>
    <dgm:pt modelId="{8BCAA6B4-9CED-4C18-92DE-41A6D3CA1C26}">
      <dgm:prSet phldrT="[テキスト]"/>
      <dgm:spPr/>
      <dgm:t>
        <a:bodyPr/>
        <a:lstStyle/>
        <a:p>
          <a:r>
            <a:rPr kumimoji="1" lang="ja-JP" altLang="en-US" dirty="0" smtClean="0"/>
            <a:t>支援</a:t>
          </a:r>
          <a:endParaRPr kumimoji="1" lang="ja-JP" altLang="en-US" dirty="0"/>
        </a:p>
      </dgm:t>
    </dgm:pt>
    <dgm:pt modelId="{838A507D-0D2B-46F5-8B15-033FD7815DDC}" type="parTrans" cxnId="{F0FE0AF6-7651-4835-8ECB-50C7BD4630F5}">
      <dgm:prSet/>
      <dgm:spPr/>
      <dgm:t>
        <a:bodyPr/>
        <a:lstStyle/>
        <a:p>
          <a:endParaRPr kumimoji="1" lang="ja-JP" altLang="en-US"/>
        </a:p>
      </dgm:t>
    </dgm:pt>
    <dgm:pt modelId="{416D99E9-16AF-4F42-938B-2809DA7F1FE4}" type="sibTrans" cxnId="{F0FE0AF6-7651-4835-8ECB-50C7BD4630F5}">
      <dgm:prSet/>
      <dgm:spPr/>
      <dgm:t>
        <a:bodyPr/>
        <a:lstStyle/>
        <a:p>
          <a:endParaRPr kumimoji="1" lang="ja-JP" altLang="en-US"/>
        </a:p>
      </dgm:t>
    </dgm:pt>
    <dgm:pt modelId="{83CE0AD9-EABD-42EB-A10A-F637A630129C}">
      <dgm:prSet phldrT="[テキスト]"/>
      <dgm:spPr/>
      <dgm:t>
        <a:bodyPr/>
        <a:lstStyle/>
        <a:p>
          <a:r>
            <a:rPr lang="ja-JP" altLang="en-US" dirty="0" smtClean="0"/>
            <a:t>幼児児童生徒、保護者並びに教職員等に対して学校生活や発達に関する教育相談を行います</a:t>
          </a:r>
          <a:endParaRPr kumimoji="1" lang="ja-JP" altLang="en-US" dirty="0"/>
        </a:p>
      </dgm:t>
    </dgm:pt>
    <dgm:pt modelId="{0B8FD9DF-C980-41AA-8258-3FF8FAFDD009}" type="parTrans" cxnId="{053BCA2D-1F3A-4245-BFA9-FCA5B6A26596}">
      <dgm:prSet/>
      <dgm:spPr/>
      <dgm:t>
        <a:bodyPr/>
        <a:lstStyle/>
        <a:p>
          <a:endParaRPr kumimoji="1" lang="ja-JP" altLang="en-US"/>
        </a:p>
      </dgm:t>
    </dgm:pt>
    <dgm:pt modelId="{F2EC4FB8-C7EE-4D25-B7F9-8193D546E466}" type="sibTrans" cxnId="{053BCA2D-1F3A-4245-BFA9-FCA5B6A26596}">
      <dgm:prSet/>
      <dgm:spPr/>
      <dgm:t>
        <a:bodyPr/>
        <a:lstStyle/>
        <a:p>
          <a:endParaRPr kumimoji="1" lang="ja-JP" altLang="en-US"/>
        </a:p>
      </dgm:t>
    </dgm:pt>
    <dgm:pt modelId="{77E71C29-65F9-48B6-8A6C-0238B1574009}">
      <dgm:prSet phldrT="[テキスト]"/>
      <dgm:spPr/>
      <dgm:t>
        <a:bodyPr/>
        <a:lstStyle/>
        <a:p>
          <a:r>
            <a:rPr kumimoji="1" lang="ja-JP" altLang="en-US" dirty="0" smtClean="0"/>
            <a:t>教育情報・資料の提供や研究成果の普及などを行います</a:t>
          </a:r>
          <a:endParaRPr kumimoji="1" lang="ja-JP" altLang="en-US" dirty="0"/>
        </a:p>
      </dgm:t>
    </dgm:pt>
    <dgm:pt modelId="{5FB5DA45-3CBC-4A74-8425-9348F73AEF06}" type="parTrans" cxnId="{8295D4B8-FAC8-4286-8306-54134F180614}">
      <dgm:prSet/>
      <dgm:spPr/>
      <dgm:t>
        <a:bodyPr/>
        <a:lstStyle/>
        <a:p>
          <a:endParaRPr kumimoji="1" lang="ja-JP" altLang="en-US"/>
        </a:p>
      </dgm:t>
    </dgm:pt>
    <dgm:pt modelId="{3272EC93-68AB-46E5-881F-42A3457D6A5A}" type="sibTrans" cxnId="{8295D4B8-FAC8-4286-8306-54134F180614}">
      <dgm:prSet/>
      <dgm:spPr/>
      <dgm:t>
        <a:bodyPr/>
        <a:lstStyle/>
        <a:p>
          <a:endParaRPr kumimoji="1" lang="ja-JP" altLang="en-US"/>
        </a:p>
      </dgm:t>
    </dgm:pt>
    <dgm:pt modelId="{37130BCE-4A22-4732-811A-432CFC197D61}">
      <dgm:prSet phldrT="[テキスト]"/>
      <dgm:spPr/>
      <dgm:t>
        <a:bodyPr/>
        <a:lstStyle/>
        <a:p>
          <a:r>
            <a:rPr kumimoji="1" lang="ja-JP" altLang="en-US" dirty="0" smtClean="0"/>
            <a:t>研究</a:t>
          </a:r>
          <a:endParaRPr kumimoji="1" lang="ja-JP" altLang="en-US" dirty="0"/>
        </a:p>
      </dgm:t>
    </dgm:pt>
    <dgm:pt modelId="{BE6E652D-0460-455E-BB35-D000B06A5E8F}" type="parTrans" cxnId="{F458A469-BAE8-4B5E-A5D9-0DE64C2E03AF}">
      <dgm:prSet/>
      <dgm:spPr/>
      <dgm:t>
        <a:bodyPr/>
        <a:lstStyle/>
        <a:p>
          <a:endParaRPr kumimoji="1" lang="ja-JP" altLang="en-US"/>
        </a:p>
      </dgm:t>
    </dgm:pt>
    <dgm:pt modelId="{3812EB6D-A0E2-47B2-A7FF-518871CFFF91}" type="sibTrans" cxnId="{F458A469-BAE8-4B5E-A5D9-0DE64C2E03AF}">
      <dgm:prSet/>
      <dgm:spPr/>
      <dgm:t>
        <a:bodyPr/>
        <a:lstStyle/>
        <a:p>
          <a:endParaRPr kumimoji="1" lang="ja-JP" altLang="en-US"/>
        </a:p>
      </dgm:t>
    </dgm:pt>
    <dgm:pt modelId="{9FDF3625-6143-41D6-B95B-7E46E564E9DD}">
      <dgm:prSet phldrT="[テキスト]"/>
      <dgm:spPr/>
      <dgm:t>
        <a:bodyPr/>
        <a:lstStyle/>
        <a:p>
          <a:r>
            <a:rPr lang="ja-JP" altLang="en-US" dirty="0" smtClean="0"/>
            <a:t>本県教育における重要な諸問題を調査・研究し、有効な解決方策を明らかにし、研修や支援に活かします</a:t>
          </a:r>
          <a:endParaRPr kumimoji="1" lang="ja-JP" altLang="en-US" dirty="0"/>
        </a:p>
      </dgm:t>
    </dgm:pt>
    <dgm:pt modelId="{43A016F2-B88E-46B3-BDA5-4AB2E010F2C9}" type="parTrans" cxnId="{4FDE31BC-013E-4FE7-9105-B6E13EF8D792}">
      <dgm:prSet/>
      <dgm:spPr/>
      <dgm:t>
        <a:bodyPr/>
        <a:lstStyle/>
        <a:p>
          <a:endParaRPr kumimoji="1" lang="ja-JP" altLang="en-US"/>
        </a:p>
      </dgm:t>
    </dgm:pt>
    <dgm:pt modelId="{FBA0F359-4EA8-405F-8A78-0CFE6CD5E0AC}" type="sibTrans" cxnId="{4FDE31BC-013E-4FE7-9105-B6E13EF8D792}">
      <dgm:prSet/>
      <dgm:spPr/>
      <dgm:t>
        <a:bodyPr/>
        <a:lstStyle/>
        <a:p>
          <a:endParaRPr kumimoji="1" lang="ja-JP" altLang="en-US"/>
        </a:p>
      </dgm:t>
    </dgm:pt>
    <dgm:pt modelId="{23F9F13B-EE03-4217-A9A1-585CC41EC4B5}" type="pres">
      <dgm:prSet presAssocID="{6465BA2E-C8AE-45E0-9C0C-7A1EA342072B}" presName="Name0" presStyleCnt="0">
        <dgm:presLayoutVars>
          <dgm:dir/>
          <dgm:animLvl val="lvl"/>
          <dgm:resizeHandles val="exact"/>
        </dgm:presLayoutVars>
      </dgm:prSet>
      <dgm:spPr/>
      <dgm:t>
        <a:bodyPr/>
        <a:lstStyle/>
        <a:p>
          <a:endParaRPr kumimoji="1" lang="ja-JP" altLang="en-US"/>
        </a:p>
      </dgm:t>
    </dgm:pt>
    <dgm:pt modelId="{547DEF76-AB0B-4B53-81F6-D8880FCC989A}" type="pres">
      <dgm:prSet presAssocID="{3B4B9561-B573-47E5-9C3C-C55A3174AC19}" presName="linNode" presStyleCnt="0"/>
      <dgm:spPr/>
    </dgm:pt>
    <dgm:pt modelId="{5DF3A429-DDE1-4B9F-ACEB-B71D9E05155D}" type="pres">
      <dgm:prSet presAssocID="{3B4B9561-B573-47E5-9C3C-C55A3174AC19}" presName="parentText" presStyleLbl="node1" presStyleIdx="0" presStyleCnt="3" custScaleX="67206">
        <dgm:presLayoutVars>
          <dgm:chMax val="1"/>
          <dgm:bulletEnabled val="1"/>
        </dgm:presLayoutVars>
      </dgm:prSet>
      <dgm:spPr/>
      <dgm:t>
        <a:bodyPr/>
        <a:lstStyle/>
        <a:p>
          <a:endParaRPr kumimoji="1" lang="ja-JP" altLang="en-US"/>
        </a:p>
      </dgm:t>
    </dgm:pt>
    <dgm:pt modelId="{135F9715-37E7-4A5B-90BE-4F7311E9A4B6}" type="pres">
      <dgm:prSet presAssocID="{3B4B9561-B573-47E5-9C3C-C55A3174AC19}" presName="descendantText" presStyleLbl="alignAccFollowNode1" presStyleIdx="0" presStyleCnt="3" custScaleX="112379">
        <dgm:presLayoutVars>
          <dgm:bulletEnabled val="1"/>
        </dgm:presLayoutVars>
      </dgm:prSet>
      <dgm:spPr/>
      <dgm:t>
        <a:bodyPr/>
        <a:lstStyle/>
        <a:p>
          <a:endParaRPr kumimoji="1" lang="ja-JP" altLang="en-US"/>
        </a:p>
      </dgm:t>
    </dgm:pt>
    <dgm:pt modelId="{E0CEBC43-CD42-446E-8CFD-A02626BB9BDB}" type="pres">
      <dgm:prSet presAssocID="{A13ADAB4-A4DA-4737-8E78-449870CF55B1}" presName="sp" presStyleCnt="0"/>
      <dgm:spPr/>
    </dgm:pt>
    <dgm:pt modelId="{30A97FFA-BA5E-4AD7-A281-B5C66038D195}" type="pres">
      <dgm:prSet presAssocID="{8BCAA6B4-9CED-4C18-92DE-41A6D3CA1C26}" presName="linNode" presStyleCnt="0"/>
      <dgm:spPr/>
    </dgm:pt>
    <dgm:pt modelId="{4F0D31EB-B1A5-4B90-9457-2B685F0815F9}" type="pres">
      <dgm:prSet presAssocID="{8BCAA6B4-9CED-4C18-92DE-41A6D3CA1C26}" presName="parentText" presStyleLbl="node1" presStyleIdx="1" presStyleCnt="3" custScaleX="67637">
        <dgm:presLayoutVars>
          <dgm:chMax val="1"/>
          <dgm:bulletEnabled val="1"/>
        </dgm:presLayoutVars>
      </dgm:prSet>
      <dgm:spPr/>
      <dgm:t>
        <a:bodyPr/>
        <a:lstStyle/>
        <a:p>
          <a:endParaRPr kumimoji="1" lang="ja-JP" altLang="en-US"/>
        </a:p>
      </dgm:t>
    </dgm:pt>
    <dgm:pt modelId="{CC425BB9-14A4-4537-B28C-4488F5B42E90}" type="pres">
      <dgm:prSet presAssocID="{8BCAA6B4-9CED-4C18-92DE-41A6D3CA1C26}" presName="descendantText" presStyleLbl="alignAccFollowNode1" presStyleIdx="1" presStyleCnt="3" custScaleX="111530">
        <dgm:presLayoutVars>
          <dgm:bulletEnabled val="1"/>
        </dgm:presLayoutVars>
      </dgm:prSet>
      <dgm:spPr/>
      <dgm:t>
        <a:bodyPr/>
        <a:lstStyle/>
        <a:p>
          <a:endParaRPr kumimoji="1" lang="ja-JP" altLang="en-US"/>
        </a:p>
      </dgm:t>
    </dgm:pt>
    <dgm:pt modelId="{B25FEF69-44C3-4BE2-A66F-42278FF1A5AD}" type="pres">
      <dgm:prSet presAssocID="{416D99E9-16AF-4F42-938B-2809DA7F1FE4}" presName="sp" presStyleCnt="0"/>
      <dgm:spPr/>
    </dgm:pt>
    <dgm:pt modelId="{96600BC7-725C-494B-A699-8BFCCCD90023}" type="pres">
      <dgm:prSet presAssocID="{37130BCE-4A22-4732-811A-432CFC197D61}" presName="linNode" presStyleCnt="0"/>
      <dgm:spPr/>
    </dgm:pt>
    <dgm:pt modelId="{8D0E150B-D899-48DC-91B3-67B9F587B5AC}" type="pres">
      <dgm:prSet presAssocID="{37130BCE-4A22-4732-811A-432CFC197D61}" presName="parentText" presStyleLbl="node1" presStyleIdx="2" presStyleCnt="3" custScaleX="67206">
        <dgm:presLayoutVars>
          <dgm:chMax val="1"/>
          <dgm:bulletEnabled val="1"/>
        </dgm:presLayoutVars>
      </dgm:prSet>
      <dgm:spPr/>
      <dgm:t>
        <a:bodyPr/>
        <a:lstStyle/>
        <a:p>
          <a:endParaRPr kumimoji="1" lang="ja-JP" altLang="en-US"/>
        </a:p>
      </dgm:t>
    </dgm:pt>
    <dgm:pt modelId="{911836CC-E368-4D23-AF5A-1075F9C4DEBA}" type="pres">
      <dgm:prSet presAssocID="{37130BCE-4A22-4732-811A-432CFC197D61}" presName="descendantText" presStyleLbl="alignAccFollowNode1" presStyleIdx="2" presStyleCnt="3" custScaleX="111693">
        <dgm:presLayoutVars>
          <dgm:bulletEnabled val="1"/>
        </dgm:presLayoutVars>
      </dgm:prSet>
      <dgm:spPr/>
      <dgm:t>
        <a:bodyPr/>
        <a:lstStyle/>
        <a:p>
          <a:endParaRPr kumimoji="1" lang="ja-JP" altLang="en-US"/>
        </a:p>
      </dgm:t>
    </dgm:pt>
  </dgm:ptLst>
  <dgm:cxnLst>
    <dgm:cxn modelId="{4F6630E9-66C8-43FE-B854-4BB0C0B2F265}" type="presOf" srcId="{9C539BDB-B433-45FC-BCF6-AF2467F30887}" destId="{135F9715-37E7-4A5B-90BE-4F7311E9A4B6}" srcOrd="0" destOrd="0" presId="urn:microsoft.com/office/officeart/2005/8/layout/vList5"/>
    <dgm:cxn modelId="{7A03CD5E-41D6-41C7-845D-CC8196E79C16}" srcId="{3B4B9561-B573-47E5-9C3C-C55A3174AC19}" destId="{9C539BDB-B433-45FC-BCF6-AF2467F30887}" srcOrd="0" destOrd="0" parTransId="{75C06764-55E6-416D-8CC2-7818F5496AAF}" sibTransId="{1EDD7F58-4C81-467E-BC6A-36FF3E4BDAA1}"/>
    <dgm:cxn modelId="{B2135CA3-B9AD-49C2-B8C7-FDFBD9159AB5}" srcId="{6465BA2E-C8AE-45E0-9C0C-7A1EA342072B}" destId="{3B4B9561-B573-47E5-9C3C-C55A3174AC19}" srcOrd="0" destOrd="0" parTransId="{F83F09E5-3E5A-4CE5-BFD3-F09D7B24673C}" sibTransId="{A13ADAB4-A4DA-4737-8E78-449870CF55B1}"/>
    <dgm:cxn modelId="{053BCA2D-1F3A-4245-BFA9-FCA5B6A26596}" srcId="{8BCAA6B4-9CED-4C18-92DE-41A6D3CA1C26}" destId="{83CE0AD9-EABD-42EB-A10A-F637A630129C}" srcOrd="0" destOrd="0" parTransId="{0B8FD9DF-C980-41AA-8258-3FF8FAFDD009}" sibTransId="{F2EC4FB8-C7EE-4D25-B7F9-8193D546E466}"/>
    <dgm:cxn modelId="{44C818F8-E61F-4EA9-B819-6BD910270E3A}" type="presOf" srcId="{6465BA2E-C8AE-45E0-9C0C-7A1EA342072B}" destId="{23F9F13B-EE03-4217-A9A1-585CC41EC4B5}" srcOrd="0" destOrd="0" presId="urn:microsoft.com/office/officeart/2005/8/layout/vList5"/>
    <dgm:cxn modelId="{EB4D657F-0B00-4923-8837-151A18311866}" type="presOf" srcId="{3B4B9561-B573-47E5-9C3C-C55A3174AC19}" destId="{5DF3A429-DDE1-4B9F-ACEB-B71D9E05155D}" srcOrd="0" destOrd="0" presId="urn:microsoft.com/office/officeart/2005/8/layout/vList5"/>
    <dgm:cxn modelId="{8295D4B8-FAC8-4286-8306-54134F180614}" srcId="{8BCAA6B4-9CED-4C18-92DE-41A6D3CA1C26}" destId="{77E71C29-65F9-48B6-8A6C-0238B1574009}" srcOrd="1" destOrd="0" parTransId="{5FB5DA45-3CBC-4A74-8425-9348F73AEF06}" sibTransId="{3272EC93-68AB-46E5-881F-42A3457D6A5A}"/>
    <dgm:cxn modelId="{F458A469-BAE8-4B5E-A5D9-0DE64C2E03AF}" srcId="{6465BA2E-C8AE-45E0-9C0C-7A1EA342072B}" destId="{37130BCE-4A22-4732-811A-432CFC197D61}" srcOrd="2" destOrd="0" parTransId="{BE6E652D-0460-455E-BB35-D000B06A5E8F}" sibTransId="{3812EB6D-A0E2-47B2-A7FF-518871CFFF91}"/>
    <dgm:cxn modelId="{C1E38B40-19EC-4E53-A82E-EF726E3F219C}" type="presOf" srcId="{9FDF3625-6143-41D6-B95B-7E46E564E9DD}" destId="{911836CC-E368-4D23-AF5A-1075F9C4DEBA}" srcOrd="0" destOrd="0" presId="urn:microsoft.com/office/officeart/2005/8/layout/vList5"/>
    <dgm:cxn modelId="{F0FE0AF6-7651-4835-8ECB-50C7BD4630F5}" srcId="{6465BA2E-C8AE-45E0-9C0C-7A1EA342072B}" destId="{8BCAA6B4-9CED-4C18-92DE-41A6D3CA1C26}" srcOrd="1" destOrd="0" parTransId="{838A507D-0D2B-46F5-8B15-033FD7815DDC}" sibTransId="{416D99E9-16AF-4F42-938B-2809DA7F1FE4}"/>
    <dgm:cxn modelId="{A3495F4A-33FE-4340-B4CD-85482F63C9BA}" type="presOf" srcId="{8BCAA6B4-9CED-4C18-92DE-41A6D3CA1C26}" destId="{4F0D31EB-B1A5-4B90-9457-2B685F0815F9}" srcOrd="0" destOrd="0" presId="urn:microsoft.com/office/officeart/2005/8/layout/vList5"/>
    <dgm:cxn modelId="{F6E40F79-60EE-47E6-9F1A-35B0DFCD1678}" type="presOf" srcId="{83CE0AD9-EABD-42EB-A10A-F637A630129C}" destId="{CC425BB9-14A4-4537-B28C-4488F5B42E90}" srcOrd="0" destOrd="0" presId="urn:microsoft.com/office/officeart/2005/8/layout/vList5"/>
    <dgm:cxn modelId="{A1066EE1-6935-49E1-9032-00FFE63AECBC}" type="presOf" srcId="{37130BCE-4A22-4732-811A-432CFC197D61}" destId="{8D0E150B-D899-48DC-91B3-67B9F587B5AC}" srcOrd="0" destOrd="0" presId="urn:microsoft.com/office/officeart/2005/8/layout/vList5"/>
    <dgm:cxn modelId="{4FDE31BC-013E-4FE7-9105-B6E13EF8D792}" srcId="{37130BCE-4A22-4732-811A-432CFC197D61}" destId="{9FDF3625-6143-41D6-B95B-7E46E564E9DD}" srcOrd="0" destOrd="0" parTransId="{43A016F2-B88E-46B3-BDA5-4AB2E010F2C9}" sibTransId="{FBA0F359-4EA8-405F-8A78-0CFE6CD5E0AC}"/>
    <dgm:cxn modelId="{70B6164C-1600-49E3-9AF8-03467E856B47}" type="presOf" srcId="{77E71C29-65F9-48B6-8A6C-0238B1574009}" destId="{CC425BB9-14A4-4537-B28C-4488F5B42E90}" srcOrd="0" destOrd="1" presId="urn:microsoft.com/office/officeart/2005/8/layout/vList5"/>
    <dgm:cxn modelId="{19230722-2700-479F-82CB-59E53F989640}" type="presParOf" srcId="{23F9F13B-EE03-4217-A9A1-585CC41EC4B5}" destId="{547DEF76-AB0B-4B53-81F6-D8880FCC989A}" srcOrd="0" destOrd="0" presId="urn:microsoft.com/office/officeart/2005/8/layout/vList5"/>
    <dgm:cxn modelId="{E6333306-BF00-44E0-8983-CEC0FF9693B3}" type="presParOf" srcId="{547DEF76-AB0B-4B53-81F6-D8880FCC989A}" destId="{5DF3A429-DDE1-4B9F-ACEB-B71D9E05155D}" srcOrd="0" destOrd="0" presId="urn:microsoft.com/office/officeart/2005/8/layout/vList5"/>
    <dgm:cxn modelId="{74A24D0C-34FE-48C1-B2BB-20EF3C703587}" type="presParOf" srcId="{547DEF76-AB0B-4B53-81F6-D8880FCC989A}" destId="{135F9715-37E7-4A5B-90BE-4F7311E9A4B6}" srcOrd="1" destOrd="0" presId="urn:microsoft.com/office/officeart/2005/8/layout/vList5"/>
    <dgm:cxn modelId="{E4C2B6CC-E049-4AC9-9883-3E61B2CC9E9A}" type="presParOf" srcId="{23F9F13B-EE03-4217-A9A1-585CC41EC4B5}" destId="{E0CEBC43-CD42-446E-8CFD-A02626BB9BDB}" srcOrd="1" destOrd="0" presId="urn:microsoft.com/office/officeart/2005/8/layout/vList5"/>
    <dgm:cxn modelId="{09ACF051-4D61-40C1-988A-3AEEFA6F7EEC}" type="presParOf" srcId="{23F9F13B-EE03-4217-A9A1-585CC41EC4B5}" destId="{30A97FFA-BA5E-4AD7-A281-B5C66038D195}" srcOrd="2" destOrd="0" presId="urn:microsoft.com/office/officeart/2005/8/layout/vList5"/>
    <dgm:cxn modelId="{421B613F-20F7-4603-9A6D-252227870F77}" type="presParOf" srcId="{30A97FFA-BA5E-4AD7-A281-B5C66038D195}" destId="{4F0D31EB-B1A5-4B90-9457-2B685F0815F9}" srcOrd="0" destOrd="0" presId="urn:microsoft.com/office/officeart/2005/8/layout/vList5"/>
    <dgm:cxn modelId="{438092E5-996B-4041-8E45-3CE24BA38022}" type="presParOf" srcId="{30A97FFA-BA5E-4AD7-A281-B5C66038D195}" destId="{CC425BB9-14A4-4537-B28C-4488F5B42E90}" srcOrd="1" destOrd="0" presId="urn:microsoft.com/office/officeart/2005/8/layout/vList5"/>
    <dgm:cxn modelId="{64D0100A-D7AB-4A28-B6F3-7C570A15A601}" type="presParOf" srcId="{23F9F13B-EE03-4217-A9A1-585CC41EC4B5}" destId="{B25FEF69-44C3-4BE2-A66F-42278FF1A5AD}" srcOrd="3" destOrd="0" presId="urn:microsoft.com/office/officeart/2005/8/layout/vList5"/>
    <dgm:cxn modelId="{B097B3F6-257C-4106-BA8B-4CCBFD2EB380}" type="presParOf" srcId="{23F9F13B-EE03-4217-A9A1-585CC41EC4B5}" destId="{96600BC7-725C-494B-A699-8BFCCCD90023}" srcOrd="4" destOrd="0" presId="urn:microsoft.com/office/officeart/2005/8/layout/vList5"/>
    <dgm:cxn modelId="{66B1FA26-E815-43FE-BCC6-59918C79432F}" type="presParOf" srcId="{96600BC7-725C-494B-A699-8BFCCCD90023}" destId="{8D0E150B-D899-48DC-91B3-67B9F587B5AC}" srcOrd="0" destOrd="0" presId="urn:microsoft.com/office/officeart/2005/8/layout/vList5"/>
    <dgm:cxn modelId="{D4EADB72-5573-4762-A743-946D8AD9FC39}" type="presParOf" srcId="{96600BC7-725C-494B-A699-8BFCCCD90023}" destId="{911836CC-E368-4D23-AF5A-1075F9C4DEBA}"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42662BA-09C6-48BE-8595-06A32A390B83}" type="datetimeFigureOut">
              <a:rPr kumimoji="1" lang="ja-JP" altLang="en-US" smtClean="0"/>
              <a:pPr/>
              <a:t>2008/10/8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458F9D2-3D43-4290-830B-189EC28E66A1}"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42662BA-09C6-48BE-8595-06A32A390B83}" type="datetimeFigureOut">
              <a:rPr kumimoji="1" lang="ja-JP" altLang="en-US" smtClean="0"/>
              <a:pPr/>
              <a:t>2008/10/8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458F9D2-3D43-4290-830B-189EC28E66A1}"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42662BA-09C6-48BE-8595-06A32A390B83}" type="datetimeFigureOut">
              <a:rPr kumimoji="1" lang="ja-JP" altLang="en-US" smtClean="0"/>
              <a:pPr/>
              <a:t>2008/10/8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458F9D2-3D43-4290-830B-189EC28E66A1}"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42662BA-09C6-48BE-8595-06A32A390B83}" type="datetimeFigureOut">
              <a:rPr kumimoji="1" lang="ja-JP" altLang="en-US" smtClean="0"/>
              <a:pPr/>
              <a:t>2008/10/8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458F9D2-3D43-4290-830B-189EC28E66A1}"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42662BA-09C6-48BE-8595-06A32A390B83}" type="datetimeFigureOut">
              <a:rPr kumimoji="1" lang="ja-JP" altLang="en-US" smtClean="0"/>
              <a:pPr/>
              <a:t>2008/10/8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458F9D2-3D43-4290-830B-189EC28E66A1}"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42662BA-09C6-48BE-8595-06A32A390B83}" type="datetimeFigureOut">
              <a:rPr kumimoji="1" lang="ja-JP" altLang="en-US" smtClean="0"/>
              <a:pPr/>
              <a:t>2008/10/8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458F9D2-3D43-4290-830B-189EC28E66A1}"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42662BA-09C6-48BE-8595-06A32A390B83}" type="datetimeFigureOut">
              <a:rPr kumimoji="1" lang="ja-JP" altLang="en-US" smtClean="0"/>
              <a:pPr/>
              <a:t>2008/10/8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458F9D2-3D43-4290-830B-189EC28E66A1}"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42662BA-09C6-48BE-8595-06A32A390B83}" type="datetimeFigureOut">
              <a:rPr kumimoji="1" lang="ja-JP" altLang="en-US" smtClean="0"/>
              <a:pPr/>
              <a:t>2008/10/8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458F9D2-3D43-4290-830B-189EC28E66A1}"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42662BA-09C6-48BE-8595-06A32A390B83}" type="datetimeFigureOut">
              <a:rPr kumimoji="1" lang="ja-JP" altLang="en-US" smtClean="0"/>
              <a:pPr/>
              <a:t>2008/10/8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458F9D2-3D43-4290-830B-189EC28E66A1}"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42662BA-09C6-48BE-8595-06A32A390B83}" type="datetimeFigureOut">
              <a:rPr kumimoji="1" lang="ja-JP" altLang="en-US" smtClean="0"/>
              <a:pPr/>
              <a:t>2008/10/8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458F9D2-3D43-4290-830B-189EC28E66A1}"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42662BA-09C6-48BE-8595-06A32A390B83}" type="datetimeFigureOut">
              <a:rPr kumimoji="1" lang="ja-JP" altLang="en-US" smtClean="0"/>
              <a:pPr/>
              <a:t>2008/10/8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458F9D2-3D43-4290-830B-189EC28E66A1}"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2662BA-09C6-48BE-8595-06A32A390B83}" type="datetimeFigureOut">
              <a:rPr kumimoji="1" lang="ja-JP" altLang="en-US" smtClean="0"/>
              <a:pPr/>
              <a:t>2008/10/8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8F9D2-3D43-4290-830B-189EC28E66A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hyperlink" Target="http://www1.iwate-ed.jp/index.html"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gi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hyperlink" Target="http://www1.iwate-ed.jp/index.html" TargetMode="Externa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1.iwate-ed.jp/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chart" Target="../charts/chart1.xml"/><Relationship Id="rId5" Type="http://schemas.openxmlformats.org/officeDocument/2006/relationships/image" Target="../media/image7.jpeg"/><Relationship Id="rId10" Type="http://schemas.openxmlformats.org/officeDocument/2006/relationships/image" Target="../media/image3.gif"/><Relationship Id="rId4" Type="http://schemas.openxmlformats.org/officeDocument/2006/relationships/image" Target="../media/image6.jpeg"/><Relationship Id="rId9" Type="http://schemas.openxmlformats.org/officeDocument/2006/relationships/hyperlink" Target="http://www1.iwate-ed.jp/index.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gif"/><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hyperlink" Target="http://www1.iwate-ed.jp/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2143108" y="2979168"/>
            <a:ext cx="6858048" cy="3707713"/>
          </a:xfrm>
          <a:prstGeom prst="rect">
            <a:avLst/>
          </a:prstGeom>
          <a:noFill/>
          <a:ln w="9525">
            <a:noFill/>
            <a:miter lim="800000"/>
            <a:headEnd/>
            <a:tailEnd/>
          </a:ln>
          <a:effectLst/>
        </p:spPr>
      </p:pic>
      <p:pic>
        <p:nvPicPr>
          <p:cNvPr id="1026" name="Picture 2" descr="センターの外観"/>
          <p:cNvPicPr>
            <a:picLocks noChangeAspect="1" noChangeArrowheads="1"/>
          </p:cNvPicPr>
          <p:nvPr/>
        </p:nvPicPr>
        <p:blipFill>
          <a:blip r:embed="rId3"/>
          <a:srcRect/>
          <a:stretch>
            <a:fillRect/>
          </a:stretch>
        </p:blipFill>
        <p:spPr bwMode="auto">
          <a:xfrm>
            <a:off x="142844" y="2714620"/>
            <a:ext cx="2214578" cy="1707072"/>
          </a:xfrm>
          <a:prstGeom prst="rect">
            <a:avLst/>
          </a:prstGeom>
          <a:noFill/>
        </p:spPr>
      </p:pic>
      <p:sp>
        <p:nvSpPr>
          <p:cNvPr id="6" name="対角する 2 つの角を丸めた四角形 5"/>
          <p:cNvSpPr/>
          <p:nvPr/>
        </p:nvSpPr>
        <p:spPr>
          <a:xfrm>
            <a:off x="500034" y="142852"/>
            <a:ext cx="8072494" cy="1000132"/>
          </a:xfrm>
          <a:prstGeom prst="round2DiagRect">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rPr>
              <a:t>「</a:t>
            </a:r>
            <a:r>
              <a:rPr lang="ja-JP" altLang="en-US" sz="2400" b="1" dirty="0" smtClean="0">
                <a:solidFill>
                  <a:schemeClr val="bg1"/>
                </a:solidFill>
                <a:effectLst>
                  <a:outerShdw blurRad="38100" dist="38100" dir="2700000" algn="tl">
                    <a:srgbClr val="000000">
                      <a:alpha val="43137"/>
                    </a:srgbClr>
                  </a:outerShdw>
                </a:effectLst>
              </a:rPr>
              <a:t>岩手の教育」を実現するため、</a:t>
            </a:r>
            <a:endParaRPr lang="en-US" altLang="ja-JP" sz="2400" b="1" dirty="0" smtClean="0">
              <a:solidFill>
                <a:schemeClr val="bg1"/>
              </a:solidFill>
              <a:effectLst>
                <a:outerShdw blurRad="38100" dist="38100" dir="2700000" algn="tl">
                  <a:srgbClr val="000000">
                    <a:alpha val="43137"/>
                  </a:srgbClr>
                </a:outerShdw>
              </a:effectLst>
            </a:endParaRPr>
          </a:p>
          <a:p>
            <a:r>
              <a:rPr lang="ja-JP" altLang="en-US" sz="2400" b="1" dirty="0" smtClean="0">
                <a:solidFill>
                  <a:schemeClr val="bg1"/>
                </a:solidFill>
                <a:effectLst>
                  <a:outerShdw blurRad="38100" dist="38100" dir="2700000" algn="tl">
                    <a:srgbClr val="000000">
                      <a:alpha val="43137"/>
                    </a:srgbClr>
                  </a:outerShdw>
                </a:effectLst>
              </a:rPr>
              <a:t>　　　　教員の指導力向上を図る研修・支援・研究を推進する</a:t>
            </a:r>
            <a:endParaRPr kumimoji="1" lang="ja-JP" altLang="en-US" sz="2400" dirty="0">
              <a:solidFill>
                <a:schemeClr val="bg1"/>
              </a:solidFill>
            </a:endParaRPr>
          </a:p>
        </p:txBody>
      </p:sp>
      <p:pic>
        <p:nvPicPr>
          <p:cNvPr id="9" name="Picture 2" descr="岩手県立総合教育センター Webページ">
            <a:hlinkClick r:id="rId4"/>
          </p:cNvPr>
          <p:cNvPicPr>
            <a:picLocks noChangeAspect="1" noChangeArrowheads="1"/>
          </p:cNvPicPr>
          <p:nvPr/>
        </p:nvPicPr>
        <p:blipFill>
          <a:blip r:embed="rId5"/>
          <a:srcRect/>
          <a:stretch>
            <a:fillRect/>
          </a:stretch>
        </p:blipFill>
        <p:spPr bwMode="auto">
          <a:xfrm>
            <a:off x="500034" y="1428736"/>
            <a:ext cx="5643602" cy="106825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428596" y="2500306"/>
          <a:ext cx="8229600"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額縁 6"/>
          <p:cNvSpPr/>
          <p:nvPr/>
        </p:nvSpPr>
        <p:spPr>
          <a:xfrm>
            <a:off x="428596" y="1571612"/>
            <a:ext cx="1714512" cy="642942"/>
          </a:xfrm>
          <a:prstGeom prst="beve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002060"/>
                </a:solidFill>
              </a:rPr>
              <a:t>業務</a:t>
            </a:r>
            <a:endParaRPr kumimoji="1" lang="ja-JP" altLang="en-US" sz="2400" b="1" dirty="0">
              <a:solidFill>
                <a:srgbClr val="002060"/>
              </a:solidFill>
            </a:endParaRPr>
          </a:p>
        </p:txBody>
      </p:sp>
      <p:pic>
        <p:nvPicPr>
          <p:cNvPr id="8" name="Picture 2" descr="岩手県立総合教育センター Webページ">
            <a:hlinkClick r:id="rId6"/>
          </p:cNvPr>
          <p:cNvPicPr>
            <a:picLocks noChangeAspect="1" noChangeArrowheads="1"/>
          </p:cNvPicPr>
          <p:nvPr/>
        </p:nvPicPr>
        <p:blipFill>
          <a:blip r:embed="rId7"/>
          <a:srcRect/>
          <a:stretch>
            <a:fillRect/>
          </a:stretch>
        </p:blipFill>
        <p:spPr bwMode="auto">
          <a:xfrm>
            <a:off x="428596" y="285728"/>
            <a:ext cx="5643602" cy="106825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岩手県立総合教育センター Webページ">
            <a:hlinkClick r:id="rId2"/>
          </p:cNvPr>
          <p:cNvPicPr>
            <a:picLocks noChangeAspect="1" noChangeArrowheads="1"/>
          </p:cNvPicPr>
          <p:nvPr/>
        </p:nvPicPr>
        <p:blipFill>
          <a:blip r:embed="rId3"/>
          <a:srcRect/>
          <a:stretch>
            <a:fillRect/>
          </a:stretch>
        </p:blipFill>
        <p:spPr bwMode="auto">
          <a:xfrm>
            <a:off x="428596" y="285728"/>
            <a:ext cx="5643602" cy="1068255"/>
          </a:xfrm>
          <a:prstGeom prst="rect">
            <a:avLst/>
          </a:prstGeom>
          <a:noFill/>
        </p:spPr>
      </p:pic>
      <p:graphicFrame>
        <p:nvGraphicFramePr>
          <p:cNvPr id="6" name="コンテンツ プレースホルダ 5"/>
          <p:cNvGraphicFramePr>
            <a:graphicFrameLocks noGrp="1"/>
          </p:cNvGraphicFramePr>
          <p:nvPr>
            <p:ph idx="1"/>
          </p:nvPr>
        </p:nvGraphicFramePr>
        <p:xfrm>
          <a:off x="285720" y="2214554"/>
          <a:ext cx="8643998" cy="4389120"/>
        </p:xfrm>
        <a:graphic>
          <a:graphicData uri="http://schemas.openxmlformats.org/drawingml/2006/table">
            <a:tbl>
              <a:tblPr firstRow="1" bandRow="1">
                <a:tableStyleId>{5C22544A-7EE6-4342-B048-85BDC9FD1C3A}</a:tableStyleId>
              </a:tblPr>
              <a:tblGrid>
                <a:gridCol w="2071702"/>
                <a:gridCol w="6572296"/>
              </a:tblGrid>
              <a:tr h="339504">
                <a:tc>
                  <a:txBody>
                    <a:bodyPr/>
                    <a:lstStyle/>
                    <a:p>
                      <a:pPr algn="r"/>
                      <a:r>
                        <a:rPr lang="ja-JP" altLang="en-US" dirty="0" smtClean="0"/>
                        <a:t>昭和</a:t>
                      </a:r>
                      <a:r>
                        <a:rPr lang="en-US" altLang="ja-JP" dirty="0" smtClean="0"/>
                        <a:t>23</a:t>
                      </a:r>
                      <a:r>
                        <a:rPr lang="ja-JP" altLang="en-US" dirty="0" smtClean="0"/>
                        <a:t>年</a:t>
                      </a:r>
                      <a:r>
                        <a:rPr lang="en-US" altLang="ja-JP" dirty="0" smtClean="0"/>
                        <a:t>04</a:t>
                      </a:r>
                      <a:r>
                        <a:rPr lang="ja-JP" altLang="en-US" dirty="0" smtClean="0"/>
                        <a:t>月</a:t>
                      </a:r>
                      <a:r>
                        <a:rPr lang="en-US" altLang="ja-JP" dirty="0" smtClean="0"/>
                        <a:t>01</a:t>
                      </a:r>
                      <a:r>
                        <a:rPr lang="ja-JP" altLang="en-US" dirty="0" smtClean="0"/>
                        <a:t>日</a:t>
                      </a:r>
                      <a:endParaRPr kumimoji="1" lang="ja-JP" altLang="en-US" dirty="0"/>
                    </a:p>
                  </a:txBody>
                  <a:tcPr/>
                </a:tc>
                <a:tc>
                  <a:txBody>
                    <a:bodyPr/>
                    <a:lstStyle/>
                    <a:p>
                      <a:r>
                        <a:rPr lang="ja-JP" altLang="en-US" sz="2400" dirty="0" smtClean="0"/>
                        <a:t>岩手県教育研究所を盛岡市に設置</a:t>
                      </a:r>
                      <a:endParaRPr kumimoji="1" lang="ja-JP" altLang="en-US" sz="2400" dirty="0"/>
                    </a:p>
                  </a:txBody>
                  <a:tcPr/>
                </a:tc>
              </a:tr>
              <a:tr h="339504">
                <a:tc>
                  <a:txBody>
                    <a:bodyPr/>
                    <a:lstStyle/>
                    <a:p>
                      <a:pPr algn="r"/>
                      <a:r>
                        <a:rPr lang="ja-JP" altLang="en-US" dirty="0" smtClean="0"/>
                        <a:t>昭和</a:t>
                      </a:r>
                      <a:r>
                        <a:rPr lang="en-US" altLang="ja-JP" dirty="0" smtClean="0"/>
                        <a:t>32</a:t>
                      </a:r>
                      <a:r>
                        <a:rPr lang="ja-JP" altLang="en-US" dirty="0" smtClean="0"/>
                        <a:t>年</a:t>
                      </a:r>
                      <a:r>
                        <a:rPr lang="en-US" altLang="ja-JP" dirty="0" smtClean="0"/>
                        <a:t>07</a:t>
                      </a:r>
                      <a:r>
                        <a:rPr lang="ja-JP" altLang="en-US" dirty="0" smtClean="0"/>
                        <a:t>月</a:t>
                      </a:r>
                      <a:r>
                        <a:rPr lang="en-US" altLang="ja-JP" dirty="0" smtClean="0"/>
                        <a:t>30</a:t>
                      </a:r>
                      <a:r>
                        <a:rPr lang="ja-JP" altLang="en-US" dirty="0" smtClean="0"/>
                        <a:t>日</a:t>
                      </a:r>
                      <a:endParaRPr kumimoji="1" lang="ja-JP" altLang="en-US" dirty="0"/>
                    </a:p>
                  </a:txBody>
                  <a:tcPr/>
                </a:tc>
                <a:tc>
                  <a:txBody>
                    <a:bodyPr/>
                    <a:lstStyle/>
                    <a:p>
                      <a:r>
                        <a:rPr lang="ja-JP" altLang="en-US" sz="2400" dirty="0" smtClean="0"/>
                        <a:t>岩手県立教育研究所に名称を変更</a:t>
                      </a:r>
                      <a:endParaRPr kumimoji="1" lang="ja-JP" altLang="en-US" sz="2400" dirty="0"/>
                    </a:p>
                  </a:txBody>
                  <a:tcPr/>
                </a:tc>
              </a:tr>
              <a:tr h="339504">
                <a:tc>
                  <a:txBody>
                    <a:bodyPr/>
                    <a:lstStyle/>
                    <a:p>
                      <a:pPr algn="r"/>
                      <a:r>
                        <a:rPr lang="ja-JP" altLang="en-US" dirty="0" smtClean="0"/>
                        <a:t>昭和</a:t>
                      </a:r>
                      <a:r>
                        <a:rPr lang="en-US" altLang="ja-JP" dirty="0" smtClean="0"/>
                        <a:t>32</a:t>
                      </a:r>
                      <a:r>
                        <a:rPr lang="ja-JP" altLang="en-US" dirty="0" smtClean="0"/>
                        <a:t>年</a:t>
                      </a:r>
                      <a:r>
                        <a:rPr lang="en-US" altLang="ja-JP" dirty="0" smtClean="0"/>
                        <a:t>08</a:t>
                      </a:r>
                      <a:r>
                        <a:rPr lang="ja-JP" altLang="en-US" dirty="0" smtClean="0"/>
                        <a:t>月</a:t>
                      </a:r>
                      <a:r>
                        <a:rPr lang="en-US" altLang="ja-JP" dirty="0" smtClean="0"/>
                        <a:t>01</a:t>
                      </a:r>
                      <a:r>
                        <a:rPr lang="ja-JP" altLang="en-US" dirty="0" smtClean="0"/>
                        <a:t>日</a:t>
                      </a:r>
                      <a:endParaRPr kumimoji="1" lang="ja-JP" altLang="en-US" dirty="0"/>
                    </a:p>
                  </a:txBody>
                  <a:tcPr/>
                </a:tc>
                <a:tc>
                  <a:txBody>
                    <a:bodyPr/>
                    <a:lstStyle/>
                    <a:p>
                      <a:r>
                        <a:rPr lang="ja-JP" altLang="en-US" sz="2400" dirty="0" smtClean="0"/>
                        <a:t>岩手県立教員研修所を二戸市に設置</a:t>
                      </a:r>
                      <a:endParaRPr kumimoji="1" lang="ja-JP" altLang="en-US" sz="2400" dirty="0"/>
                    </a:p>
                  </a:txBody>
                  <a:tcPr/>
                </a:tc>
              </a:tr>
              <a:tr h="339504">
                <a:tc>
                  <a:txBody>
                    <a:bodyPr/>
                    <a:lstStyle/>
                    <a:p>
                      <a:pPr algn="r"/>
                      <a:r>
                        <a:rPr lang="ja-JP" altLang="en-US" dirty="0" smtClean="0"/>
                        <a:t>昭和</a:t>
                      </a:r>
                      <a:r>
                        <a:rPr lang="en-US" altLang="ja-JP" dirty="0" smtClean="0"/>
                        <a:t>37</a:t>
                      </a:r>
                      <a:r>
                        <a:rPr lang="ja-JP" altLang="en-US" dirty="0" smtClean="0"/>
                        <a:t>年</a:t>
                      </a:r>
                      <a:r>
                        <a:rPr lang="en-US" altLang="ja-JP" dirty="0" smtClean="0"/>
                        <a:t>07</a:t>
                      </a:r>
                      <a:r>
                        <a:rPr lang="ja-JP" altLang="en-US" dirty="0" smtClean="0"/>
                        <a:t>月</a:t>
                      </a:r>
                      <a:r>
                        <a:rPr lang="en-US" altLang="ja-JP" dirty="0" smtClean="0"/>
                        <a:t>01</a:t>
                      </a:r>
                      <a:r>
                        <a:rPr lang="ja-JP" altLang="en-US" dirty="0" smtClean="0"/>
                        <a:t>日</a:t>
                      </a:r>
                      <a:endParaRPr kumimoji="1" lang="ja-JP" altLang="en-US" dirty="0"/>
                    </a:p>
                  </a:txBody>
                  <a:tcPr/>
                </a:tc>
                <a:tc>
                  <a:txBody>
                    <a:bodyPr/>
                    <a:lstStyle/>
                    <a:p>
                      <a:r>
                        <a:rPr lang="ja-JP" altLang="en-US" sz="2400" dirty="0" smtClean="0"/>
                        <a:t>岩手県立理科教育センターを盛岡市に設置</a:t>
                      </a:r>
                      <a:endParaRPr kumimoji="1" lang="ja-JP" altLang="en-US" sz="2400" dirty="0"/>
                    </a:p>
                  </a:txBody>
                  <a:tcPr/>
                </a:tc>
              </a:tr>
              <a:tr h="339504">
                <a:tc>
                  <a:txBody>
                    <a:bodyPr/>
                    <a:lstStyle/>
                    <a:p>
                      <a:r>
                        <a:rPr lang="ja-JP" altLang="en-US" dirty="0" smtClean="0"/>
                        <a:t>昭和</a:t>
                      </a:r>
                      <a:r>
                        <a:rPr lang="en-US" altLang="ja-JP" dirty="0" smtClean="0"/>
                        <a:t>41</a:t>
                      </a:r>
                      <a:r>
                        <a:rPr lang="ja-JP" altLang="en-US" dirty="0" smtClean="0"/>
                        <a:t>年</a:t>
                      </a:r>
                      <a:r>
                        <a:rPr lang="en-US" altLang="ja-JP" dirty="0" smtClean="0"/>
                        <a:t>04</a:t>
                      </a:r>
                      <a:r>
                        <a:rPr lang="ja-JP" altLang="en-US" dirty="0" smtClean="0"/>
                        <a:t>月</a:t>
                      </a:r>
                      <a:r>
                        <a:rPr lang="en-US" altLang="ja-JP" dirty="0" smtClean="0"/>
                        <a:t>01</a:t>
                      </a:r>
                      <a:r>
                        <a:rPr lang="ja-JP" altLang="en-US" dirty="0" smtClean="0"/>
                        <a:t>日</a:t>
                      </a:r>
                      <a:endParaRPr kumimoji="1" lang="ja-JP" altLang="en-US" dirty="0"/>
                    </a:p>
                  </a:txBody>
                  <a:tcPr/>
                </a:tc>
                <a:tc>
                  <a:txBody>
                    <a:bodyPr/>
                    <a:lstStyle/>
                    <a:p>
                      <a:r>
                        <a:rPr lang="ja-JP" altLang="en-US" sz="2400" dirty="0" smtClean="0"/>
                        <a:t>岩手県立教育センターを設置</a:t>
                      </a:r>
                      <a:endParaRPr kumimoji="1" lang="ja-JP" altLang="en-US" sz="2400" dirty="0"/>
                    </a:p>
                  </a:txBody>
                  <a:tcPr/>
                </a:tc>
              </a:tr>
              <a:tr h="594133">
                <a:tc>
                  <a:txBody>
                    <a:bodyPr/>
                    <a:lstStyle/>
                    <a:p>
                      <a:r>
                        <a:rPr lang="ja-JP" altLang="en-US" dirty="0" smtClean="0"/>
                        <a:t>昭和</a:t>
                      </a:r>
                      <a:r>
                        <a:rPr lang="en-US" altLang="ja-JP" dirty="0" smtClean="0"/>
                        <a:t>50</a:t>
                      </a:r>
                      <a:r>
                        <a:rPr lang="ja-JP" altLang="en-US" dirty="0" smtClean="0"/>
                        <a:t>年</a:t>
                      </a:r>
                      <a:r>
                        <a:rPr lang="en-US" altLang="ja-JP" dirty="0" smtClean="0"/>
                        <a:t>04</a:t>
                      </a:r>
                      <a:r>
                        <a:rPr lang="ja-JP" altLang="en-US" dirty="0" smtClean="0"/>
                        <a:t>月</a:t>
                      </a:r>
                      <a:r>
                        <a:rPr lang="en-US" altLang="ja-JP" dirty="0" smtClean="0"/>
                        <a:t>01</a:t>
                      </a:r>
                      <a:r>
                        <a:rPr lang="ja-JP" altLang="en-US" dirty="0" smtClean="0"/>
                        <a:t>日</a:t>
                      </a:r>
                      <a:endParaRPr kumimoji="1" lang="ja-JP" altLang="en-US" dirty="0"/>
                    </a:p>
                  </a:txBody>
                  <a:tcPr/>
                </a:tc>
                <a:tc>
                  <a:txBody>
                    <a:bodyPr/>
                    <a:lstStyle/>
                    <a:p>
                      <a:r>
                        <a:rPr lang="ja-JP" altLang="en-US" sz="2400" dirty="0" smtClean="0"/>
                        <a:t>高等学校における情報処理教育推進のため、岩手県立教育センター分館を盛岡市に設置</a:t>
                      </a:r>
                      <a:endParaRPr kumimoji="1" lang="ja-JP" altLang="en-US" sz="2400" dirty="0"/>
                    </a:p>
                  </a:txBody>
                  <a:tcPr/>
                </a:tc>
              </a:tr>
              <a:tr h="339504">
                <a:tc>
                  <a:txBody>
                    <a:bodyPr/>
                    <a:lstStyle/>
                    <a:p>
                      <a:r>
                        <a:rPr lang="ja-JP" altLang="en-US" dirty="0" smtClean="0"/>
                        <a:t>昭和</a:t>
                      </a:r>
                      <a:r>
                        <a:rPr lang="en-US" altLang="ja-JP" dirty="0" smtClean="0"/>
                        <a:t>63</a:t>
                      </a:r>
                      <a:r>
                        <a:rPr lang="ja-JP" altLang="en-US" dirty="0" smtClean="0"/>
                        <a:t>年</a:t>
                      </a:r>
                      <a:r>
                        <a:rPr lang="en-US" altLang="ja-JP" dirty="0" smtClean="0"/>
                        <a:t>04</a:t>
                      </a:r>
                      <a:r>
                        <a:rPr lang="ja-JP" altLang="en-US" dirty="0" smtClean="0"/>
                        <a:t>月</a:t>
                      </a:r>
                      <a:r>
                        <a:rPr lang="en-US" altLang="ja-JP" dirty="0" smtClean="0"/>
                        <a:t>01</a:t>
                      </a:r>
                      <a:r>
                        <a:rPr lang="ja-JP" altLang="en-US" dirty="0" smtClean="0"/>
                        <a:t>日</a:t>
                      </a:r>
                      <a:endParaRPr kumimoji="1" lang="ja-JP" altLang="en-US" dirty="0"/>
                    </a:p>
                  </a:txBody>
                  <a:tcPr/>
                </a:tc>
                <a:tc>
                  <a:txBody>
                    <a:bodyPr/>
                    <a:lstStyle/>
                    <a:p>
                      <a:r>
                        <a:rPr lang="ja-JP" altLang="en-US" sz="2400" dirty="0" smtClean="0"/>
                        <a:t>岩手県立総合教育センターを花巻市の現在地に設置</a:t>
                      </a:r>
                      <a:endParaRPr kumimoji="1" lang="ja-JP" altLang="en-US" sz="2400" dirty="0"/>
                    </a:p>
                  </a:txBody>
                  <a:tcPr/>
                </a:tc>
              </a:tr>
              <a:tr h="339504">
                <a:tc>
                  <a:txBody>
                    <a:bodyPr/>
                    <a:lstStyle/>
                    <a:p>
                      <a:r>
                        <a:rPr lang="ja-JP" altLang="en-US" dirty="0" smtClean="0"/>
                        <a:t>平成</a:t>
                      </a:r>
                      <a:r>
                        <a:rPr lang="en-US" altLang="ja-JP" dirty="0" smtClean="0"/>
                        <a:t>19</a:t>
                      </a:r>
                      <a:r>
                        <a:rPr lang="ja-JP" altLang="en-US" dirty="0" smtClean="0"/>
                        <a:t>年</a:t>
                      </a:r>
                      <a:r>
                        <a:rPr lang="en-US" altLang="ja-JP" dirty="0" smtClean="0"/>
                        <a:t>01</a:t>
                      </a:r>
                      <a:r>
                        <a:rPr lang="ja-JP" altLang="en-US" dirty="0" smtClean="0"/>
                        <a:t>月</a:t>
                      </a:r>
                      <a:r>
                        <a:rPr lang="en-US" altLang="ja-JP" dirty="0" smtClean="0"/>
                        <a:t>09</a:t>
                      </a:r>
                      <a:r>
                        <a:rPr lang="ja-JP" altLang="en-US" dirty="0" smtClean="0"/>
                        <a:t>日</a:t>
                      </a:r>
                      <a:endParaRPr kumimoji="1" lang="ja-JP" altLang="en-US" dirty="0"/>
                    </a:p>
                  </a:txBody>
                  <a:tcPr/>
                </a:tc>
                <a:tc>
                  <a:txBody>
                    <a:bodyPr/>
                    <a:lstStyle/>
                    <a:p>
                      <a:r>
                        <a:rPr lang="ja-JP" altLang="en-US" sz="2400" dirty="0" smtClean="0"/>
                        <a:t>第</a:t>
                      </a:r>
                      <a:r>
                        <a:rPr lang="en-US" altLang="ja-JP" sz="2400" dirty="0" smtClean="0"/>
                        <a:t>50</a:t>
                      </a:r>
                      <a:r>
                        <a:rPr lang="ja-JP" altLang="en-US" sz="2400" dirty="0" smtClean="0"/>
                        <a:t>回岩手県教育研究発表会開催</a:t>
                      </a:r>
                      <a:endParaRPr kumimoji="1" lang="ja-JP" altLang="en-US" sz="2400" dirty="0"/>
                    </a:p>
                  </a:txBody>
                  <a:tcPr/>
                </a:tc>
              </a:tr>
            </a:tbl>
          </a:graphicData>
        </a:graphic>
      </p:graphicFrame>
      <p:sp>
        <p:nvSpPr>
          <p:cNvPr id="8" name="額縁 7"/>
          <p:cNvSpPr/>
          <p:nvPr/>
        </p:nvSpPr>
        <p:spPr>
          <a:xfrm>
            <a:off x="428596" y="1428736"/>
            <a:ext cx="1714512" cy="642942"/>
          </a:xfrm>
          <a:prstGeom prst="beve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002060"/>
                </a:solidFill>
              </a:rPr>
              <a:t>沿革</a:t>
            </a:r>
            <a:endParaRPr kumimoji="1" lang="ja-JP" altLang="en-US" sz="2400" b="1"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4" name="Picture 6" descr="http://www1.iwate-ed.jp/kensyu/yousei/workshop_s.jpg"/>
          <p:cNvPicPr>
            <a:picLocks noChangeAspect="1" noChangeArrowheads="1"/>
          </p:cNvPicPr>
          <p:nvPr/>
        </p:nvPicPr>
        <p:blipFill>
          <a:blip r:embed="rId2"/>
          <a:srcRect/>
          <a:stretch>
            <a:fillRect/>
          </a:stretch>
        </p:blipFill>
        <p:spPr bwMode="auto">
          <a:xfrm>
            <a:off x="785786" y="3214686"/>
            <a:ext cx="2476500" cy="1647825"/>
          </a:xfrm>
          <a:prstGeom prst="rect">
            <a:avLst/>
          </a:prstGeom>
          <a:noFill/>
        </p:spPr>
      </p:pic>
      <p:pic>
        <p:nvPicPr>
          <p:cNvPr id="17420" name="Picture 12" descr="http://www1.iwate-ed.jp/kensyu/yousei/DSC_0085.jpg"/>
          <p:cNvPicPr>
            <a:picLocks noChangeAspect="1" noChangeArrowheads="1"/>
          </p:cNvPicPr>
          <p:nvPr/>
        </p:nvPicPr>
        <p:blipFill>
          <a:blip r:embed="rId3"/>
          <a:srcRect/>
          <a:stretch>
            <a:fillRect/>
          </a:stretch>
        </p:blipFill>
        <p:spPr bwMode="auto">
          <a:xfrm>
            <a:off x="785786" y="4929198"/>
            <a:ext cx="2476500" cy="1647825"/>
          </a:xfrm>
          <a:prstGeom prst="rect">
            <a:avLst/>
          </a:prstGeom>
          <a:noFill/>
        </p:spPr>
      </p:pic>
      <p:sp>
        <p:nvSpPr>
          <p:cNvPr id="10" name="額縁 9"/>
          <p:cNvSpPr/>
          <p:nvPr/>
        </p:nvSpPr>
        <p:spPr>
          <a:xfrm>
            <a:off x="357158" y="2428868"/>
            <a:ext cx="3286148" cy="642942"/>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県内の出前授業・研修の様子</a:t>
            </a:r>
            <a:endParaRPr kumimoji="1" lang="ja-JP" altLang="en-US" b="1" dirty="0"/>
          </a:p>
        </p:txBody>
      </p:sp>
      <p:grpSp>
        <p:nvGrpSpPr>
          <p:cNvPr id="18" name="グループ化 17"/>
          <p:cNvGrpSpPr/>
          <p:nvPr/>
        </p:nvGrpSpPr>
        <p:grpSpPr>
          <a:xfrm>
            <a:off x="3714744" y="2428868"/>
            <a:ext cx="4857784" cy="4143404"/>
            <a:chOff x="3714744" y="2428868"/>
            <a:chExt cx="4857784" cy="4143404"/>
          </a:xfrm>
        </p:grpSpPr>
        <p:pic>
          <p:nvPicPr>
            <p:cNvPr id="17410" name="Picture 2" descr="南城小学校の皆さん"/>
            <p:cNvPicPr>
              <a:picLocks noChangeAspect="1" noChangeArrowheads="1"/>
            </p:cNvPicPr>
            <p:nvPr/>
          </p:nvPicPr>
          <p:blipFill>
            <a:blip r:embed="rId4"/>
            <a:srcRect/>
            <a:stretch>
              <a:fillRect/>
            </a:stretch>
          </p:blipFill>
          <p:spPr bwMode="auto">
            <a:xfrm>
              <a:off x="6429388" y="5286388"/>
              <a:ext cx="1905000" cy="1266826"/>
            </a:xfrm>
            <a:prstGeom prst="rect">
              <a:avLst/>
            </a:prstGeom>
            <a:noFill/>
          </p:spPr>
        </p:pic>
        <p:pic>
          <p:nvPicPr>
            <p:cNvPr id="17412" name="Picture 4" descr="実験の様子"/>
            <p:cNvPicPr>
              <a:picLocks noChangeAspect="1" noChangeArrowheads="1"/>
            </p:cNvPicPr>
            <p:nvPr/>
          </p:nvPicPr>
          <p:blipFill>
            <a:blip r:embed="rId5"/>
            <a:srcRect/>
            <a:stretch>
              <a:fillRect/>
            </a:stretch>
          </p:blipFill>
          <p:spPr bwMode="auto">
            <a:xfrm>
              <a:off x="6429388" y="3714752"/>
              <a:ext cx="1905000" cy="1266826"/>
            </a:xfrm>
            <a:prstGeom prst="rect">
              <a:avLst/>
            </a:prstGeom>
            <a:noFill/>
          </p:spPr>
        </p:pic>
        <p:pic>
          <p:nvPicPr>
            <p:cNvPr id="17416" name="Picture 8" descr="公開風景３"/>
            <p:cNvPicPr>
              <a:picLocks noChangeAspect="1" noChangeArrowheads="1"/>
            </p:cNvPicPr>
            <p:nvPr/>
          </p:nvPicPr>
          <p:blipFill>
            <a:blip r:embed="rId6"/>
            <a:srcRect/>
            <a:stretch>
              <a:fillRect/>
            </a:stretch>
          </p:blipFill>
          <p:spPr bwMode="auto">
            <a:xfrm>
              <a:off x="4214810" y="4714884"/>
              <a:ext cx="1143000" cy="857251"/>
            </a:xfrm>
            <a:prstGeom prst="rect">
              <a:avLst/>
            </a:prstGeom>
            <a:noFill/>
          </p:spPr>
        </p:pic>
        <p:pic>
          <p:nvPicPr>
            <p:cNvPr id="17418" name="Picture 10" descr="公開風景４"/>
            <p:cNvPicPr>
              <a:picLocks noChangeAspect="1" noChangeArrowheads="1"/>
            </p:cNvPicPr>
            <p:nvPr/>
          </p:nvPicPr>
          <p:blipFill>
            <a:blip r:embed="rId7"/>
            <a:srcRect/>
            <a:stretch>
              <a:fillRect/>
            </a:stretch>
          </p:blipFill>
          <p:spPr bwMode="auto">
            <a:xfrm>
              <a:off x="4214810" y="3571876"/>
              <a:ext cx="1143000" cy="857251"/>
            </a:xfrm>
            <a:prstGeom prst="rect">
              <a:avLst/>
            </a:prstGeom>
            <a:noFill/>
          </p:spPr>
        </p:pic>
        <p:pic>
          <p:nvPicPr>
            <p:cNvPr id="17422" name="Picture 14" descr="公開風景５"/>
            <p:cNvPicPr>
              <a:picLocks noChangeAspect="1" noChangeArrowheads="1"/>
            </p:cNvPicPr>
            <p:nvPr/>
          </p:nvPicPr>
          <p:blipFill>
            <a:blip r:embed="rId8"/>
            <a:srcRect/>
            <a:stretch>
              <a:fillRect/>
            </a:stretch>
          </p:blipFill>
          <p:spPr bwMode="auto">
            <a:xfrm>
              <a:off x="4214810" y="2428868"/>
              <a:ext cx="1143000" cy="857251"/>
            </a:xfrm>
            <a:prstGeom prst="rect">
              <a:avLst/>
            </a:prstGeom>
            <a:noFill/>
          </p:spPr>
        </p:pic>
        <p:sp>
          <p:nvSpPr>
            <p:cNvPr id="11" name="額縁 10"/>
            <p:cNvSpPr/>
            <p:nvPr/>
          </p:nvSpPr>
          <p:spPr>
            <a:xfrm>
              <a:off x="3714744" y="5857892"/>
              <a:ext cx="2214578" cy="71438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年に一度のセンター公開の様子</a:t>
              </a:r>
              <a:endParaRPr kumimoji="1" lang="ja-JP" altLang="en-US" b="1" dirty="0"/>
            </a:p>
          </p:txBody>
        </p:sp>
        <p:sp>
          <p:nvSpPr>
            <p:cNvPr id="12" name="額縁 11"/>
            <p:cNvSpPr/>
            <p:nvPr/>
          </p:nvSpPr>
          <p:spPr>
            <a:xfrm>
              <a:off x="6215074" y="2428868"/>
              <a:ext cx="2357454" cy="785818"/>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センターでの小学生向けの授業の様子</a:t>
              </a:r>
              <a:endParaRPr kumimoji="1" lang="ja-JP" altLang="en-US" b="1" dirty="0"/>
            </a:p>
          </p:txBody>
        </p:sp>
      </p:grpSp>
      <p:pic>
        <p:nvPicPr>
          <p:cNvPr id="14" name="Picture 2" descr="岩手県立総合教育センター Webページ">
            <a:hlinkClick r:id="rId9"/>
          </p:cNvPr>
          <p:cNvPicPr>
            <a:picLocks noChangeAspect="1" noChangeArrowheads="1"/>
          </p:cNvPicPr>
          <p:nvPr/>
        </p:nvPicPr>
        <p:blipFill>
          <a:blip r:embed="rId10"/>
          <a:srcRect/>
          <a:stretch>
            <a:fillRect/>
          </a:stretch>
        </p:blipFill>
        <p:spPr bwMode="auto">
          <a:xfrm>
            <a:off x="428596" y="285728"/>
            <a:ext cx="5643602" cy="1068255"/>
          </a:xfrm>
          <a:prstGeom prst="rect">
            <a:avLst/>
          </a:prstGeom>
          <a:noFill/>
        </p:spPr>
      </p:pic>
      <p:sp>
        <p:nvSpPr>
          <p:cNvPr id="15" name="額縁 14"/>
          <p:cNvSpPr/>
          <p:nvPr/>
        </p:nvSpPr>
        <p:spPr>
          <a:xfrm>
            <a:off x="428596" y="1571612"/>
            <a:ext cx="4357718" cy="642942"/>
          </a:xfrm>
          <a:prstGeom prst="beve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rgbClr val="002060"/>
                </a:solidFill>
              </a:rPr>
              <a:t>教育</a:t>
            </a:r>
            <a:r>
              <a:rPr kumimoji="1" lang="ja-JP" altLang="en-US" sz="2400" b="1" dirty="0" smtClean="0">
                <a:solidFill>
                  <a:srgbClr val="002060"/>
                </a:solidFill>
              </a:rPr>
              <a:t>センターを利用して下さい</a:t>
            </a:r>
            <a:endParaRPr kumimoji="1" lang="ja-JP" altLang="en-US" sz="2400" b="1" dirty="0">
              <a:solidFill>
                <a:srgbClr val="002060"/>
              </a:solidFill>
            </a:endParaRPr>
          </a:p>
        </p:txBody>
      </p:sp>
      <p:graphicFrame>
        <p:nvGraphicFramePr>
          <p:cNvPr id="19" name="グラフ 18"/>
          <p:cNvGraphicFramePr/>
          <p:nvPr/>
        </p:nvGraphicFramePr>
        <p:xfrm>
          <a:off x="3643306" y="2357430"/>
          <a:ext cx="5143536" cy="4214842"/>
        </p:xfrm>
        <a:graphic>
          <a:graphicData uri="http://schemas.openxmlformats.org/drawingml/2006/chart">
            <c:chart xmlns:c="http://schemas.openxmlformats.org/drawingml/2006/chart" xmlns:r="http://schemas.openxmlformats.org/officeDocument/2006/relationships" r:id="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fill="hold" nodeType="afterEffect">
                                  <p:stCondLst>
                                    <p:cond delay="2000"/>
                                  </p:stCondLst>
                                  <p:childTnLst>
                                    <p:anim calcmode="discrete" valueType="str">
                                      <p:cBhvr>
                                        <p:cTn id="6" dur="2000" fill="hold"/>
                                        <p:tgtEl>
                                          <p:spTgt spid="17420"/>
                                        </p:tgtEl>
                                        <p:attrNameLst>
                                          <p:attrName>style.visibility</p:attrName>
                                        </p:attrNameLst>
                                      </p:cBhvr>
                                      <p:tavLst>
                                        <p:tav tm="0">
                                          <p:val>
                                            <p:strVal val="hidden"/>
                                          </p:val>
                                        </p:tav>
                                        <p:tav tm="50000">
                                          <p:val>
                                            <p:strVal val="visible"/>
                                          </p:val>
                                        </p:tav>
                                      </p:tavLst>
                                    </p:anim>
                                  </p:childTnLst>
                                </p:cTn>
                              </p:par>
                            </p:childTnLst>
                          </p:cTn>
                        </p:par>
                        <p:par>
                          <p:cTn id="7" fill="hold">
                            <p:stCondLst>
                              <p:cond delay="4000"/>
                            </p:stCondLst>
                            <p:childTnLst>
                              <p:par>
                                <p:cTn id="8" presetID="35" presetClass="emph" presetSubtype="0" fill="hold" nodeType="afterEffect">
                                  <p:stCondLst>
                                    <p:cond delay="0"/>
                                  </p:stCondLst>
                                  <p:childTnLst>
                                    <p:anim calcmode="discrete" valueType="str">
                                      <p:cBhvr>
                                        <p:cTn id="9" dur="2000" fill="hold"/>
                                        <p:tgtEl>
                                          <p:spTgt spid="17420"/>
                                        </p:tgtEl>
                                        <p:attrNameLst>
                                          <p:attrName>style.visibility</p:attrName>
                                        </p:attrNameLst>
                                      </p:cBhvr>
                                      <p:tavLst>
                                        <p:tav tm="0">
                                          <p:val>
                                            <p:strVal val="hidden"/>
                                          </p:val>
                                        </p:tav>
                                        <p:tav tm="50000">
                                          <p:val>
                                            <p:strVal val="visible"/>
                                          </p:val>
                                        </p:tav>
                                      </p:tavLst>
                                    </p:anim>
                                  </p:childTnLst>
                                </p:cTn>
                              </p:par>
                            </p:childTnLst>
                          </p:cTn>
                        </p:par>
                        <p:par>
                          <p:cTn id="10" fill="hold">
                            <p:stCondLst>
                              <p:cond delay="6000"/>
                            </p:stCondLst>
                            <p:childTnLst>
                              <p:par>
                                <p:cTn id="11" presetID="10" presetClass="exit" presetSubtype="0" fill="hold" nodeType="afterEffect">
                                  <p:stCondLst>
                                    <p:cond delay="0"/>
                                  </p:stCondLst>
                                  <p:childTnLst>
                                    <p:animEffect transition="out" filter="fade">
                                      <p:cBhvr>
                                        <p:cTn id="12" dur="2000"/>
                                        <p:tgtEl>
                                          <p:spTgt spid="18"/>
                                        </p:tgtEl>
                                      </p:cBhvr>
                                    </p:animEffect>
                                    <p:set>
                                      <p:cBhvr>
                                        <p:cTn id="13" dur="1" fill="hold">
                                          <p:stCondLst>
                                            <p:cond delay="1999"/>
                                          </p:stCondLst>
                                        </p:cTn>
                                        <p:tgtEl>
                                          <p:spTgt spid="18"/>
                                        </p:tgtEl>
                                        <p:attrNameLst>
                                          <p:attrName>style.visibility</p:attrName>
                                        </p:attrNameLst>
                                      </p:cBhvr>
                                      <p:to>
                                        <p:strVal val="hidden"/>
                                      </p:to>
                                    </p:set>
                                  </p:childTnLst>
                                </p:cTn>
                              </p:par>
                            </p:childTnLst>
                          </p:cTn>
                        </p:par>
                        <p:par>
                          <p:cTn id="14" fill="hold">
                            <p:stCondLst>
                              <p:cond delay="8000"/>
                            </p:stCondLst>
                            <p:childTnLst>
                              <p:par>
                                <p:cTn id="15" presetID="10" presetClass="entr" presetSubtype="0"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センター近郊の地図"/>
          <p:cNvPicPr>
            <a:picLocks noChangeAspect="1" noChangeArrowheads="1"/>
          </p:cNvPicPr>
          <p:nvPr/>
        </p:nvPicPr>
        <p:blipFill>
          <a:blip r:embed="rId2"/>
          <a:srcRect/>
          <a:stretch>
            <a:fillRect/>
          </a:stretch>
        </p:blipFill>
        <p:spPr bwMode="auto">
          <a:xfrm>
            <a:off x="4214810" y="2027934"/>
            <a:ext cx="4929190" cy="4830066"/>
          </a:xfrm>
          <a:prstGeom prst="rect">
            <a:avLst/>
          </a:prstGeom>
          <a:noFill/>
        </p:spPr>
      </p:pic>
      <p:pic>
        <p:nvPicPr>
          <p:cNvPr id="7" name="Picture 2" descr="センターの外観"/>
          <p:cNvPicPr>
            <a:picLocks noChangeAspect="1" noChangeArrowheads="1"/>
          </p:cNvPicPr>
          <p:nvPr/>
        </p:nvPicPr>
        <p:blipFill>
          <a:blip r:embed="rId3"/>
          <a:srcRect/>
          <a:stretch>
            <a:fillRect/>
          </a:stretch>
        </p:blipFill>
        <p:spPr bwMode="auto">
          <a:xfrm>
            <a:off x="4286248" y="1428736"/>
            <a:ext cx="1857388" cy="1431738"/>
          </a:xfrm>
          <a:prstGeom prst="rect">
            <a:avLst/>
          </a:prstGeom>
          <a:noFill/>
        </p:spPr>
      </p:pic>
      <p:pic>
        <p:nvPicPr>
          <p:cNvPr id="3" name="Picture 2" descr="岩手県立総合教育センター Webページ">
            <a:hlinkClick r:id="rId4"/>
          </p:cNvPr>
          <p:cNvPicPr>
            <a:picLocks noChangeAspect="1" noChangeArrowheads="1"/>
          </p:cNvPicPr>
          <p:nvPr/>
        </p:nvPicPr>
        <p:blipFill>
          <a:blip r:embed="rId5"/>
          <a:srcRect/>
          <a:stretch>
            <a:fillRect/>
          </a:stretch>
        </p:blipFill>
        <p:spPr bwMode="auto">
          <a:xfrm>
            <a:off x="428596" y="285728"/>
            <a:ext cx="5643602" cy="1068255"/>
          </a:xfrm>
          <a:prstGeom prst="rect">
            <a:avLst/>
          </a:prstGeom>
          <a:noFill/>
        </p:spPr>
      </p:pic>
      <p:sp>
        <p:nvSpPr>
          <p:cNvPr id="4" name="額縁 3"/>
          <p:cNvSpPr/>
          <p:nvPr/>
        </p:nvSpPr>
        <p:spPr>
          <a:xfrm>
            <a:off x="428596" y="1643050"/>
            <a:ext cx="1785950" cy="642942"/>
          </a:xfrm>
          <a:prstGeom prst="beve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002060"/>
                </a:solidFill>
              </a:rPr>
              <a:t>アクセス</a:t>
            </a:r>
            <a:endParaRPr kumimoji="1" lang="ja-JP" altLang="en-US" sz="2400" b="1" dirty="0">
              <a:solidFill>
                <a:srgbClr val="002060"/>
              </a:solidFill>
            </a:endParaRPr>
          </a:p>
        </p:txBody>
      </p:sp>
      <p:sp>
        <p:nvSpPr>
          <p:cNvPr id="6" name="テキスト ボックス 5"/>
          <p:cNvSpPr txBox="1"/>
          <p:nvPr/>
        </p:nvSpPr>
        <p:spPr>
          <a:xfrm>
            <a:off x="428596" y="3071810"/>
            <a:ext cx="3500462" cy="2246769"/>
          </a:xfrm>
          <a:prstGeom prst="rect">
            <a:avLst/>
          </a:prstGeom>
          <a:noFill/>
          <a:ln w="50800">
            <a:solidFill>
              <a:srgbClr val="0070C0"/>
            </a:solidFill>
          </a:ln>
        </p:spPr>
        <p:txBody>
          <a:bodyPr wrap="square" rtlCol="0">
            <a:spAutoFit/>
          </a:bodyPr>
          <a:lstStyle/>
          <a:p>
            <a:r>
              <a:rPr kumimoji="1" lang="ja-JP" altLang="en-US" sz="2800" b="1" dirty="0" smtClean="0"/>
              <a:t>花巻空港駅から</a:t>
            </a:r>
            <a:endParaRPr kumimoji="1" lang="en-US" altLang="ja-JP" sz="2800" b="1" dirty="0" smtClean="0"/>
          </a:p>
          <a:p>
            <a:r>
              <a:rPr lang="ja-JP" altLang="en-US" sz="2800" b="1" dirty="0" smtClean="0"/>
              <a:t>　　　　　　　約７．５ｋｍ</a:t>
            </a:r>
            <a:endParaRPr lang="en-US" altLang="ja-JP" sz="2800" b="1" dirty="0" smtClean="0"/>
          </a:p>
          <a:p>
            <a:endParaRPr kumimoji="1" lang="en-US" altLang="ja-JP" sz="2800" b="1" dirty="0" smtClean="0"/>
          </a:p>
          <a:p>
            <a:r>
              <a:rPr lang="ja-JP" altLang="en-US" sz="2800" b="1" dirty="0" smtClean="0"/>
              <a:t>花巻ＩＣから</a:t>
            </a:r>
            <a:endParaRPr lang="en-US" altLang="ja-JP" sz="2800" b="1" dirty="0" smtClean="0"/>
          </a:p>
          <a:p>
            <a:r>
              <a:rPr kumimoji="1" lang="ja-JP" altLang="en-US" sz="2800" b="1" dirty="0" smtClean="0"/>
              <a:t>　　　　　　　約６ｋｍ</a:t>
            </a:r>
            <a:endParaRPr kumimoji="1" lang="ja-JP" altLang="en-US" sz="28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907</TotalTime>
  <Words>305</Words>
  <Application>Microsoft Office PowerPoint</Application>
  <PresentationFormat>画面に合わせる (4:3)</PresentationFormat>
  <Paragraphs>43</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スライド 1</vt:lpstr>
      <vt:lpstr>スライド 2</vt:lpstr>
      <vt:lpstr>スライド 3</vt:lpstr>
      <vt:lpstr>スライド 4</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岩手県立総合教育センター</dc:title>
  <dc:creator>joho7</dc:creator>
  <cp:lastModifiedBy>joho7</cp:lastModifiedBy>
  <cp:revision>38</cp:revision>
  <dcterms:created xsi:type="dcterms:W3CDTF">2008-10-03T01:41:17Z</dcterms:created>
  <dcterms:modified xsi:type="dcterms:W3CDTF">2008-10-08T07:08:38Z</dcterms:modified>
</cp:coreProperties>
</file>