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02" r:id="rId3"/>
    <p:sldId id="371" r:id="rId4"/>
    <p:sldId id="370" r:id="rId5"/>
    <p:sldId id="372" r:id="rId6"/>
    <p:sldId id="373" r:id="rId7"/>
    <p:sldId id="279" r:id="rId8"/>
    <p:sldId id="407" r:id="rId9"/>
    <p:sldId id="406" r:id="rId10"/>
    <p:sldId id="376" r:id="rId11"/>
    <p:sldId id="408" r:id="rId12"/>
    <p:sldId id="377" r:id="rId13"/>
    <p:sldId id="378" r:id="rId14"/>
    <p:sldId id="380" r:id="rId15"/>
    <p:sldId id="409" r:id="rId16"/>
    <p:sldId id="419" r:id="rId17"/>
    <p:sldId id="379" r:id="rId18"/>
    <p:sldId id="382" r:id="rId19"/>
  </p:sldIdLst>
  <p:sldSz cx="9144000" cy="6858000" type="screen4x3"/>
  <p:notesSz cx="6735763" cy="98694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F3FC"/>
    <a:srgbClr val="FEDEF9"/>
    <a:srgbClr val="FF3300"/>
    <a:srgbClr val="FFFFC1"/>
    <a:srgbClr val="EF6611"/>
    <a:srgbClr val="FA4C06"/>
    <a:srgbClr val="FFCCFF"/>
    <a:srgbClr val="FF0066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9617" autoAdjust="0"/>
    <p:restoredTop sz="91001" autoAdjust="0"/>
  </p:normalViewPr>
  <p:slideViewPr>
    <p:cSldViewPr>
      <p:cViewPr varScale="1">
        <p:scale>
          <a:sx n="73" d="100"/>
          <a:sy n="73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318" y="-102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8B3FBBC-7122-418B-977D-32EAC300E4CD}" type="datetimeFigureOut">
              <a:rPr lang="ja-JP" altLang="en-US"/>
              <a:pPr>
                <a:defRPr/>
              </a:pPr>
              <a:t>2014/3/27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6093E3F1-42D3-4A60-AA3D-12421CD5B75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7479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7888"/>
            <a:ext cx="4938713" cy="444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5775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5775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BBB15101-0B9B-40FA-921F-C8470C8D3D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3051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657475"/>
            <a:ext cx="6934200" cy="719138"/>
          </a:xfrm>
        </p:spPr>
        <p:txBody>
          <a:bodyPr lIns="180000" tIns="0" rIns="180000"/>
          <a:lstStyle>
            <a:lvl1pPr algn="ctr">
              <a:defRPr sz="4500">
                <a:solidFill>
                  <a:schemeClr val="bg1"/>
                </a:solidFill>
              </a:defRPr>
            </a:lvl1pPr>
          </a:lstStyle>
          <a:p>
            <a:pPr lvl="0"/>
            <a:r>
              <a:rPr lang="ja-JP" altLang="en-US" noProof="0" dirty="0" smtClean="0"/>
              <a:t>マスター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3663950"/>
            <a:ext cx="6172200" cy="431800"/>
          </a:xfrm>
        </p:spPr>
        <p:txBody>
          <a:bodyPr tIns="0" bIns="0" anchor="ctr"/>
          <a:lstStyle>
            <a:lvl1pPr marL="0" indent="0" algn="ctr">
              <a:buFontTx/>
              <a:buNone/>
              <a:defRPr sz="2500">
                <a:solidFill>
                  <a:schemeClr val="bg1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715000" y="6497638"/>
            <a:ext cx="3429000" cy="360362"/>
          </a:xfrm>
        </p:spPr>
        <p:txBody>
          <a:bodyPr/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2B1ABC8-EB48-44F8-B18B-A41DB583FC99}" type="datetime1">
              <a:rPr lang="ja-JP" altLang="en-US"/>
              <a:pPr>
                <a:defRPr/>
              </a:pPr>
              <a:t>2014/3/27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15000" y="5961063"/>
            <a:ext cx="3429000" cy="360362"/>
          </a:xfrm>
        </p:spPr>
        <p:txBody>
          <a:bodyPr/>
          <a:lstStyle>
            <a:lvl1pPr>
              <a:defRPr sz="25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ja-JP"/>
              <a:t>株式会社　V-Style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39A601-CA04-4D90-93B3-813B7B0787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4004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A6F14-9075-45CB-9FFF-AB5103C6F362}" type="datetime1">
              <a:rPr lang="ja-JP" altLang="en-US"/>
              <a:pPr>
                <a:defRPr/>
              </a:pPr>
              <a:t>2014/3/27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株式会社　V-Style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38E21-EF9A-4DB9-9364-9D6B8A2A12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6421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8928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8928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FAE4B-6420-4BEA-84F2-DFCBEAAD5CC6}" type="datetime1">
              <a:rPr lang="ja-JP" altLang="en-US"/>
              <a:pPr>
                <a:defRPr/>
              </a:pPr>
              <a:t>2014/3/27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株式会社　V-Style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7F02A-DE89-4446-BA67-7836F20558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389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7818" y="116632"/>
            <a:ext cx="8946697" cy="719138"/>
          </a:xfrm>
        </p:spPr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6439" y="1052736"/>
            <a:ext cx="8657561" cy="5038725"/>
          </a:xfrm>
        </p:spPr>
        <p:txBody>
          <a:bodyPr/>
          <a:lstStyle>
            <a:lvl1pPr>
              <a:defRPr sz="36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>
              <a:defRPr sz="32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>
              <a:defRPr sz="28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>
              <a:defRPr sz="20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>
              <a:defRPr sz="1800"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5BC2F-1272-4311-99BE-D0436D4029D1}" type="datetime1">
              <a:rPr lang="ja-JP" altLang="en-US"/>
              <a:pPr>
                <a:defRPr/>
              </a:pPr>
              <a:t>2014/3/27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株式会社　V-Style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84123-D12C-4392-BB1D-5E31845E3CC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352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4D79D-FBFF-4A6D-9AEB-6FB8547093DB}" type="datetime1">
              <a:rPr lang="ja-JP" altLang="en-US"/>
              <a:pPr>
                <a:defRPr/>
              </a:pPr>
              <a:t>2014/3/27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株式会社　V-Style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B76F3-8D56-4A15-8AB8-86B2F4A0F7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809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295400" y="854075"/>
            <a:ext cx="3848100" cy="5038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95900" y="854075"/>
            <a:ext cx="3848100" cy="5038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80C91-696A-414B-9FA5-AB74C0E1A27B}" type="datetime1">
              <a:rPr lang="ja-JP" altLang="en-US"/>
              <a:pPr>
                <a:defRPr/>
              </a:pPr>
              <a:t>2014/3/27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株式会社　V-Style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AAF38-B564-4076-B2FB-59D093A123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8592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8BB7C-7D80-49CF-863F-BB4516B6F936}" type="datetime1">
              <a:rPr lang="ja-JP" altLang="en-US"/>
              <a:pPr>
                <a:defRPr/>
              </a:pPr>
              <a:t>2014/3/27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株式会社　V-Style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0E37A-9952-448D-BE74-9CB532E22F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913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448F-7E98-453B-B4D9-4BFF4F10B36C}" type="datetime1">
              <a:rPr lang="ja-JP" altLang="en-US"/>
              <a:pPr>
                <a:defRPr/>
              </a:pPr>
              <a:t>2014/3/27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株式会社　V-Style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304E3-5C6B-44B3-B93C-51DA9180A1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692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C0364-2FC9-4250-9851-BE5E91A98EB0}" type="datetime1">
              <a:rPr lang="ja-JP" altLang="en-US"/>
              <a:pPr>
                <a:defRPr/>
              </a:pPr>
              <a:t>2014/3/27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株式会社　V-Style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EE759-54D6-496A-B071-C0106A357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552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06922-56EC-41FA-AB22-957FFC2D1BFF}" type="datetime1">
              <a:rPr lang="ja-JP" altLang="en-US"/>
              <a:pPr>
                <a:defRPr/>
              </a:pPr>
              <a:t>2014/3/27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株式会社　V-Style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4D90D-0AB8-4D66-9953-36E15C82AA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228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BED49-6475-41A3-9D96-173CC33D014F}" type="datetime1">
              <a:rPr lang="ja-JP" altLang="en-US"/>
              <a:pPr>
                <a:defRPr/>
              </a:pPr>
              <a:t>2014/3/27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株式会社　V-Style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85626-022C-4DA1-8507-886510C202A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819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39000" y="6497638"/>
            <a:ext cx="19050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0" rIns="108000" bIns="108000" numCol="1" anchor="ctr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fld id="{B7084284-ECA4-4326-AE17-EEB8886866FA}" type="datetime1">
              <a:rPr lang="ja-JP" altLang="en-US"/>
              <a:pPr>
                <a:defRPr/>
              </a:pPr>
              <a:t>2014/3/27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5959475"/>
            <a:ext cx="28956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0" rIns="108000" bIns="0" numCol="1" anchor="ctr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株式会社　V-Style</a:t>
            </a:r>
          </a:p>
        </p:txBody>
      </p:sp>
      <p:sp>
        <p:nvSpPr>
          <p:cNvPr id="2" name="角丸四角形 1"/>
          <p:cNvSpPr/>
          <p:nvPr userDrawn="1"/>
        </p:nvSpPr>
        <p:spPr>
          <a:xfrm>
            <a:off x="395288" y="928688"/>
            <a:ext cx="8640762" cy="5308600"/>
          </a:xfrm>
          <a:prstGeom prst="roundRect">
            <a:avLst>
              <a:gd name="adj" fmla="val 5897"/>
            </a:avLst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97638"/>
            <a:ext cx="719138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0" rIns="108000" bIns="108000" numCol="1" anchor="ctr" anchorCtr="0" compatLnSpc="1">
            <a:prstTxWarp prst="textNoShape">
              <a:avLst/>
            </a:prstTxWarp>
          </a:bodyPr>
          <a:lstStyle>
            <a:lvl1pPr>
              <a:defRPr sz="1500"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fld id="{B0E0E822-3AE8-416F-966A-18DD4DAC10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2763" y="911225"/>
            <a:ext cx="8656637" cy="503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108000" rIns="108000" bIns="108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" name="正方形/長方形 2"/>
          <p:cNvSpPr/>
          <p:nvPr userDrawn="1"/>
        </p:nvSpPr>
        <p:spPr>
          <a:xfrm>
            <a:off x="0" y="11113"/>
            <a:ext cx="9144000" cy="917575"/>
          </a:xfrm>
          <a:prstGeom prst="rect">
            <a:avLst/>
          </a:prstGeom>
          <a:solidFill>
            <a:schemeClr val="accent2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8425" y="20638"/>
            <a:ext cx="894715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8000" tIns="108000" rIns="108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ータイトルの書式設定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ＭＳ Ｐゴシック" pitchFamily="50" charset="-128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6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F4B132-2F00-4FA0-AF51-0F48FAF79201}" type="slidenum">
              <a:rPr lang="en-US" altLang="ja-JP"/>
              <a:pPr>
                <a:defRPr/>
              </a:pPr>
              <a:t>1</a:t>
            </a:fld>
            <a:endParaRPr lang="en-US" altLang="ja-JP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900" y="981075"/>
            <a:ext cx="8712200" cy="1655763"/>
          </a:xfrm>
          <a:gradFill flip="none">
            <a:gsLst>
              <a:gs pos="0">
                <a:schemeClr val="accent2">
                  <a:shade val="51000"/>
                  <a:satMod val="130000"/>
                  <a:alpha val="4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bIns="108000"/>
          <a:lstStyle/>
          <a:p>
            <a:pPr algn="l" eaLnBrk="1" hangingPunct="1">
              <a:defRPr/>
            </a:pP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en-US" sz="3200" dirty="0" smtClean="0"/>
              <a:t>情報に関する技術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ja-JP" altLang="en-US" dirty="0" smtClean="0"/>
              <a:t>　　　　　　情報モラル授業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453172-3292-403B-8A39-0B65D7343E83}" type="datetime1">
              <a:rPr lang="ja-JP" altLang="en-US"/>
              <a:pPr>
                <a:defRPr/>
              </a:pPr>
              <a:t>2014/3/27</a:t>
            </a:fld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82F4FE-3C60-4F2F-A5D0-9F469361D480}" type="slidenum">
              <a:rPr lang="en-US" altLang="ja-JP"/>
              <a:pPr>
                <a:defRPr/>
              </a:pPr>
              <a:t>10</a:t>
            </a:fld>
            <a:endParaRPr lang="en-US" altLang="ja-JP" dirty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ブログに掲載された写真</a:t>
            </a:r>
            <a:endParaRPr lang="en-US" altLang="ja-JP" sz="4000" dirty="0" smtClean="0"/>
          </a:p>
        </p:txBody>
      </p:sp>
      <p:pic>
        <p:nvPicPr>
          <p:cNvPr id="11270" name="Picture 3" descr="C:\Users\tyoken03\Desktop\AinstGPS(1106)\03(1110)\data\kyouzai\contents\gazo\faceg35c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6885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4" descr="C:\Users\tyoken03\Desktop\AinstGPS(1106)\03(1110)\data\kyouzai\contents\gazo\faceg32c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115735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角丸四角形吹き出し 16"/>
          <p:cNvSpPr/>
          <p:nvPr/>
        </p:nvSpPr>
        <p:spPr>
          <a:xfrm>
            <a:off x="3131840" y="1213586"/>
            <a:ext cx="4282008" cy="1874934"/>
          </a:xfrm>
          <a:prstGeom prst="wedgeRoundRectCallout">
            <a:avLst>
              <a:gd name="adj1" fmla="val 55195"/>
              <a:gd name="adj2" fmla="val -26714"/>
              <a:gd name="adj3" fmla="val 16667"/>
            </a:avLst>
          </a:prstGeom>
          <a:gradFill>
            <a:gsLst>
              <a:gs pos="0">
                <a:srgbClr val="FF66FF"/>
              </a:gs>
              <a:gs pos="35000">
                <a:srgbClr val="FFCCFF"/>
              </a:gs>
              <a:gs pos="100000">
                <a:schemeClr val="bg1"/>
              </a:gs>
            </a:gsLst>
          </a:gradFill>
          <a:ln>
            <a:solidFill>
              <a:srgbClr val="FF66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44000" tIns="144000" bIns="72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この写真は，この後どのように利用されると思いますか？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20182" y="3440374"/>
            <a:ext cx="8280151" cy="1296143"/>
          </a:xfrm>
          <a:prstGeom prst="rect">
            <a:avLst/>
          </a:prstGeom>
          <a:ln/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08000" tIns="180000" rIns="108000" bIns="10800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6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ja-JP" altLang="en-US" sz="3200" b="1" kern="0" dirty="0" smtClean="0">
                <a:solidFill>
                  <a:schemeClr val="bg1"/>
                </a:solidFill>
              </a:rPr>
              <a:t>★ネット上にアップ（掲載）された画像は，悪用されることが前提と考えましょう</a:t>
            </a:r>
            <a:r>
              <a:rPr lang="ja-JP" altLang="en-US" sz="3200" b="1" kern="0" dirty="0">
                <a:solidFill>
                  <a:schemeClr val="bg1"/>
                </a:solidFill>
              </a:rPr>
              <a:t>！</a:t>
            </a:r>
            <a:endParaRPr lang="en-US" altLang="ja-JP" sz="3200" b="1" kern="0" dirty="0" smtClean="0">
              <a:solidFill>
                <a:schemeClr val="bg1"/>
              </a:solidFill>
            </a:endParaRPr>
          </a:p>
        </p:txBody>
      </p:sp>
      <p:sp>
        <p:nvSpPr>
          <p:cNvPr id="12" name="角丸四角形吹き出し 11"/>
          <p:cNvSpPr/>
          <p:nvPr/>
        </p:nvSpPr>
        <p:spPr>
          <a:xfrm>
            <a:off x="2471065" y="5085184"/>
            <a:ext cx="6229268" cy="902866"/>
          </a:xfrm>
          <a:prstGeom prst="wedgeRoundRectCallout">
            <a:avLst>
              <a:gd name="adj1" fmla="val -62300"/>
              <a:gd name="adj2" fmla="val 10187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44000" tIns="144000" bIns="72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使われて困る写真は載せない！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3" name="Picture 2" descr="C:\Users\tyoken03\Desktop\syusei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35" y="1137830"/>
            <a:ext cx="2847988" cy="209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453172-3292-403B-8A39-0B65D7343E83}" type="datetime1">
              <a:rPr lang="ja-JP" altLang="en-US"/>
              <a:pPr>
                <a:defRPr/>
              </a:pPr>
              <a:t>2014/3/27</a:t>
            </a:fld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82F4FE-3C60-4F2F-A5D0-9F469361D480}" type="slidenum">
              <a:rPr lang="en-US" altLang="ja-JP"/>
              <a:pPr>
                <a:defRPr/>
              </a:pPr>
              <a:t>11</a:t>
            </a:fld>
            <a:endParaRPr lang="en-US" altLang="ja-JP" dirty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ブログに掲載された写真</a:t>
            </a:r>
            <a:endParaRPr lang="en-US" altLang="ja-JP" sz="4000" dirty="0" smtClean="0"/>
          </a:p>
        </p:txBody>
      </p:sp>
      <p:pic>
        <p:nvPicPr>
          <p:cNvPr id="11270" name="Picture 3" descr="C:\Users\tyoken03\Desktop\AinstGPS(1106)\03(1110)\data\kyouzai\contents\gazo\faceg35c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6885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4" descr="C:\Users\tyoken03\Desktop\AinstGPS(1106)\03(1110)\data\kyouzai\contents\gazo\faceg32c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115735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角丸四角形吹き出し 12"/>
          <p:cNvSpPr/>
          <p:nvPr/>
        </p:nvSpPr>
        <p:spPr>
          <a:xfrm>
            <a:off x="3131840" y="1213586"/>
            <a:ext cx="4282008" cy="1874934"/>
          </a:xfrm>
          <a:prstGeom prst="wedgeRoundRectCallout">
            <a:avLst>
              <a:gd name="adj1" fmla="val 55195"/>
              <a:gd name="adj2" fmla="val -26714"/>
              <a:gd name="adj3" fmla="val 16667"/>
            </a:avLst>
          </a:prstGeom>
          <a:gradFill>
            <a:gsLst>
              <a:gs pos="0">
                <a:srgbClr val="FF66FF"/>
              </a:gs>
              <a:gs pos="35000">
                <a:srgbClr val="FFCCFF"/>
              </a:gs>
              <a:gs pos="100000">
                <a:schemeClr val="bg1"/>
              </a:gs>
            </a:gsLst>
          </a:gradFill>
          <a:ln>
            <a:solidFill>
              <a:srgbClr val="FF66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44000" tIns="144000" bIns="72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この３人は，この後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どうなる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と思いますか？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2471065" y="5085184"/>
            <a:ext cx="5917359" cy="902866"/>
          </a:xfrm>
          <a:prstGeom prst="wedgeRoundRectCallout">
            <a:avLst>
              <a:gd name="adj1" fmla="val -62300"/>
              <a:gd name="adj2" fmla="val 10187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44000" tIns="144000" bIns="72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実は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…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0" name="Picture 2" descr="C:\Users\tyoken03\Desktop\syusei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35" y="1137830"/>
            <a:ext cx="2847988" cy="209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41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7" name="Picture 9" descr="C:\Users\t-01\Desktop\AinstGPS(1119)\aaa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0818" y="1876836"/>
            <a:ext cx="3171825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453172-3292-403B-8A39-0B65D7343E83}" type="datetime1">
              <a:rPr lang="ja-JP" altLang="en-US"/>
              <a:pPr>
                <a:defRPr/>
              </a:pPr>
              <a:t>2014/3/27</a:t>
            </a:fld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069EA-6862-4724-811C-568DB9F16FB0}" type="slidenum">
              <a:rPr lang="en-US" altLang="ja-JP"/>
              <a:pPr>
                <a:defRPr/>
              </a:pPr>
              <a:t>12</a:t>
            </a:fld>
            <a:endParaRPr lang="en-US" altLang="ja-JP" dirty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ブログに掲載された写真</a:t>
            </a:r>
            <a:endParaRPr lang="en-US" altLang="ja-JP" sz="4000" dirty="0" smtClean="0"/>
          </a:p>
        </p:txBody>
      </p:sp>
      <p:pic>
        <p:nvPicPr>
          <p:cNvPr id="12293" name="Picture 3" descr="C:\Users\tyoken03\Desktop\AinstGPS(1106)\03(1110)\data\kyouzai\contents\gazo\faceg35c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6885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4" descr="C:\Users\tyoken03\Desktop\AinstGPS(1106)\03(1110)\data\kyouzai\contents\gazo\faceg32cl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024" y="65881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角丸四角形吹き出し 16"/>
          <p:cNvSpPr/>
          <p:nvPr/>
        </p:nvSpPr>
        <p:spPr>
          <a:xfrm>
            <a:off x="179512" y="1052736"/>
            <a:ext cx="6196012" cy="2592288"/>
          </a:xfrm>
          <a:prstGeom prst="wedgeRoundRectCallout">
            <a:avLst>
              <a:gd name="adj1" fmla="val 62039"/>
              <a:gd name="adj2" fmla="val -29018"/>
              <a:gd name="adj3" fmla="val 16667"/>
            </a:avLst>
          </a:prstGeom>
          <a:gradFill>
            <a:gsLst>
              <a:gs pos="0">
                <a:srgbClr val="FF66FF"/>
              </a:gs>
              <a:gs pos="14000">
                <a:srgbClr val="FFCCFF"/>
              </a:gs>
              <a:gs pos="86000">
                <a:schemeClr val="bg1"/>
              </a:gs>
            </a:gsLst>
          </a:gradFill>
          <a:ln>
            <a:solidFill>
              <a:srgbClr val="FF66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44000" tIns="144000" bIns="72000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32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その</a:t>
            </a:r>
            <a:r>
              <a:rPr lang="ja-JP" altLang="en-US" sz="3200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数日後から，</a:t>
            </a:r>
            <a:endParaRPr lang="en-US" altLang="ja-JP" sz="3200" dirty="0" smtClean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defRPr/>
            </a:pPr>
            <a:r>
              <a:rPr lang="ja-JP" altLang="en-US" sz="3200" b="1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栄子さんの学校や</a:t>
            </a:r>
            <a:r>
              <a:rPr lang="ja-JP" altLang="en-US" sz="3200" b="1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家の周り</a:t>
            </a:r>
            <a:r>
              <a:rPr lang="ja-JP" altLang="en-US" sz="3200" b="1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endParaRPr lang="en-US" altLang="ja-JP" sz="3200" b="1" dirty="0" smtClean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defRPr/>
            </a:pPr>
            <a:r>
              <a:rPr lang="ja-JP" altLang="en-US" sz="3200" b="1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見知らぬ男がウロウロするようになってしまった</a:t>
            </a:r>
            <a:r>
              <a:rPr lang="ja-JP" altLang="en-US" sz="3200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のです。</a:t>
            </a:r>
          </a:p>
        </p:txBody>
      </p:sp>
      <p:sp>
        <p:nvSpPr>
          <p:cNvPr id="10" name="角丸四角形吹き出し 9"/>
          <p:cNvSpPr/>
          <p:nvPr/>
        </p:nvSpPr>
        <p:spPr>
          <a:xfrm>
            <a:off x="2528888" y="4869160"/>
            <a:ext cx="6147568" cy="1136352"/>
          </a:xfrm>
          <a:prstGeom prst="wedgeRoundRectCallout">
            <a:avLst>
              <a:gd name="adj1" fmla="val -62300"/>
              <a:gd name="adj2" fmla="val 10187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44000" tIns="144000" bIns="72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どうして栄子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さんの家が分かってしまったのでしょう？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吹き出し 1"/>
          <p:cNvSpPr/>
          <p:nvPr/>
        </p:nvSpPr>
        <p:spPr>
          <a:xfrm>
            <a:off x="323850" y="2205038"/>
            <a:ext cx="2952750" cy="4103687"/>
          </a:xfrm>
          <a:prstGeom prst="wedgeRectCallout">
            <a:avLst>
              <a:gd name="adj1" fmla="val 69439"/>
              <a:gd name="adj2" fmla="val 294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453172-3292-403B-8A39-0B65D7343E83}" type="datetime1">
              <a:rPr lang="ja-JP" altLang="en-US"/>
              <a:pPr>
                <a:defRPr/>
              </a:pPr>
              <a:t>2014/3/27</a:t>
            </a:fld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9384C-845B-4F1A-AC6B-DDA4FE7E9B4D}" type="slidenum">
              <a:rPr lang="en-US" altLang="ja-JP"/>
              <a:pPr>
                <a:defRPr/>
              </a:pPr>
              <a:t>13</a:t>
            </a:fld>
            <a:endParaRPr lang="en-US" altLang="ja-JP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写真撮影をする時の注意点</a:t>
            </a:r>
            <a:endParaRPr lang="en-US" altLang="ja-JP" sz="4000" dirty="0" smtClean="0"/>
          </a:p>
        </p:txBody>
      </p:sp>
      <p:pic>
        <p:nvPicPr>
          <p:cNvPr id="13318" name="Picture 3" descr="C:\Users\tyoken03\Desktop\AinstGPS(1106)\03(1110)\data\kyouzai\contents\gazo\faceg35c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90805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1601788" y="1047750"/>
            <a:ext cx="7542212" cy="1079500"/>
          </a:xfrm>
          <a:prstGeom prst="rect">
            <a:avLst/>
          </a:prstGeom>
          <a:solidFill>
            <a:srgbClr val="FA4C06"/>
          </a:solidFill>
          <a:ln>
            <a:noFill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72000" rIns="36000" bIns="10800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6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ja-JP" altLang="en-US" sz="3200" kern="0" dirty="0" smtClean="0">
                <a:solidFill>
                  <a:schemeClr val="bg1"/>
                </a:solidFill>
              </a:rPr>
              <a:t>①スマートフォンで撮影すると，</a:t>
            </a:r>
            <a:endParaRPr lang="en-US" altLang="ja-JP" sz="3200" kern="0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ja-JP" altLang="en-US" sz="3200" kern="0" dirty="0" smtClean="0">
                <a:solidFill>
                  <a:schemeClr val="bg1"/>
                </a:solidFill>
              </a:rPr>
              <a:t>　</a:t>
            </a:r>
            <a:r>
              <a:rPr lang="ja-JP" altLang="en-US" sz="3200" b="1" kern="0" dirty="0" smtClean="0">
                <a:solidFill>
                  <a:schemeClr val="bg1"/>
                </a:solidFill>
              </a:rPr>
              <a:t>位置情報が記録されます</a:t>
            </a:r>
            <a:r>
              <a:rPr lang="ja-JP" altLang="en-US" sz="3200" kern="0" dirty="0" smtClean="0">
                <a:solidFill>
                  <a:schemeClr val="bg1"/>
                </a:solidFill>
              </a:rPr>
              <a:t>。</a:t>
            </a:r>
            <a:endParaRPr lang="en-US" sz="3200" kern="0" dirty="0">
              <a:solidFill>
                <a:schemeClr val="bg1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741738" y="5195888"/>
            <a:ext cx="5418137" cy="969962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8000" tIns="72000" rIns="108000" bIns="10800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6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ja-JP" altLang="en-US" sz="2800" b="1" kern="0" dirty="0" smtClean="0"/>
              <a:t>これは，スマートフォンの</a:t>
            </a:r>
            <a:endParaRPr lang="en-US" altLang="ja-JP" sz="2800" b="1" kern="0" dirty="0" smtClean="0"/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en-US" altLang="ja-JP" sz="2800" b="1" kern="0" dirty="0" smtClean="0"/>
              <a:t>GPS</a:t>
            </a:r>
            <a:r>
              <a:rPr lang="ja-JP" altLang="en-US" sz="2800" b="1" kern="0" dirty="0" smtClean="0"/>
              <a:t>機能によるものです。</a:t>
            </a:r>
            <a:endParaRPr lang="en-US" sz="2800" b="1" kern="0" dirty="0"/>
          </a:p>
        </p:txBody>
      </p:sp>
      <p:pic>
        <p:nvPicPr>
          <p:cNvPr id="13323" name="Picture 11" descr="C:\Users\t-01\Desktop\Screenshot_2013-11-20-09-12-4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08" y="2348880"/>
            <a:ext cx="2141692" cy="380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5" name="Picture 13" descr="C:\Users\t-01\Desktop\IMG_20131120_091012q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59" y="2205038"/>
            <a:ext cx="3895327" cy="2921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:\Users\t-01\Desktop\IMG_20131120_091012q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59" y="2205038"/>
            <a:ext cx="3895327" cy="2921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四角形吹き出し 1"/>
          <p:cNvSpPr/>
          <p:nvPr/>
        </p:nvSpPr>
        <p:spPr>
          <a:xfrm>
            <a:off x="323850" y="2205038"/>
            <a:ext cx="2952750" cy="4103687"/>
          </a:xfrm>
          <a:prstGeom prst="wedgeRectCallout">
            <a:avLst>
              <a:gd name="adj1" fmla="val 69439"/>
              <a:gd name="adj2" fmla="val 294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453172-3292-403B-8A39-0B65D7343E83}" type="datetime1">
              <a:rPr lang="ja-JP" altLang="en-US"/>
              <a:pPr>
                <a:defRPr/>
              </a:pPr>
              <a:t>2014/3/27</a:t>
            </a:fld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DF7043-A944-41A4-AE53-0EB3A15BCAC7}" type="slidenum">
              <a:rPr lang="en-US" altLang="ja-JP"/>
              <a:pPr>
                <a:defRPr/>
              </a:pPr>
              <a:t>14</a:t>
            </a:fld>
            <a:endParaRPr lang="en-US" altLang="ja-JP" dirty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写真撮影をするときの注意点</a:t>
            </a:r>
            <a:endParaRPr lang="en-US" altLang="ja-JP" sz="4000" dirty="0" smtClean="0"/>
          </a:p>
        </p:txBody>
      </p:sp>
      <p:pic>
        <p:nvPicPr>
          <p:cNvPr id="14342" name="Picture 3" descr="C:\Users\tyoken03\Desktop\AinstGPS(1106)\03(1110)\data\kyouzai\contents\gazo\faceg35c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90805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1601788" y="1047750"/>
            <a:ext cx="7542212" cy="1079500"/>
          </a:xfrm>
          <a:prstGeom prst="rect">
            <a:avLst/>
          </a:prstGeom>
          <a:solidFill>
            <a:srgbClr val="FA4C06"/>
          </a:solidFill>
          <a:ln>
            <a:noFill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72000" rIns="36000" bIns="10800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6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ja-JP" altLang="en-US" sz="3200" kern="0" dirty="0" smtClean="0">
                <a:solidFill>
                  <a:schemeClr val="bg1"/>
                </a:solidFill>
              </a:rPr>
              <a:t>①スマートフォンで撮影すると，</a:t>
            </a:r>
            <a:endParaRPr lang="en-US" altLang="ja-JP" sz="3200" kern="0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ja-JP" altLang="en-US" sz="3200" kern="0" dirty="0" smtClean="0">
                <a:solidFill>
                  <a:schemeClr val="bg1"/>
                </a:solidFill>
              </a:rPr>
              <a:t>　</a:t>
            </a:r>
            <a:r>
              <a:rPr lang="ja-JP" altLang="en-US" sz="3200" b="1" kern="0" dirty="0" smtClean="0">
                <a:solidFill>
                  <a:schemeClr val="bg1"/>
                </a:solidFill>
              </a:rPr>
              <a:t>位置情報が記録されます</a:t>
            </a:r>
            <a:r>
              <a:rPr lang="ja-JP" altLang="en-US" sz="3200" kern="0" dirty="0" smtClean="0">
                <a:solidFill>
                  <a:schemeClr val="bg1"/>
                </a:solidFill>
              </a:rPr>
              <a:t>。</a:t>
            </a:r>
            <a:endParaRPr lang="en-US" sz="3200" kern="0" dirty="0">
              <a:solidFill>
                <a:schemeClr val="bg1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615096" y="5196109"/>
            <a:ext cx="5418409" cy="969195"/>
          </a:xfrm>
          <a:prstGeom prst="rect">
            <a:avLst/>
          </a:prstGeom>
          <a:ln/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08000" tIns="72000" rIns="108000" bIns="10800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6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ja-JP" altLang="en-US" sz="2800" b="1" kern="0" dirty="0" smtClean="0">
                <a:solidFill>
                  <a:schemeClr val="bg1"/>
                </a:solidFill>
              </a:rPr>
              <a:t>★必要がないときは，</a:t>
            </a:r>
            <a:endParaRPr lang="en-US" altLang="ja-JP" sz="2800" b="1" kern="0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ja-JP" altLang="en-US" sz="2800" b="1" kern="0" dirty="0" smtClean="0">
                <a:solidFill>
                  <a:schemeClr val="bg1"/>
                </a:solidFill>
              </a:rPr>
              <a:t>　</a:t>
            </a:r>
            <a:r>
              <a:rPr lang="en-US" altLang="ja-JP" sz="2800" b="1" kern="0" dirty="0" smtClean="0">
                <a:solidFill>
                  <a:schemeClr val="bg1"/>
                </a:solidFill>
              </a:rPr>
              <a:t>GPS</a:t>
            </a:r>
            <a:r>
              <a:rPr lang="ja-JP" altLang="en-US" sz="2800" b="1" kern="0" dirty="0" smtClean="0">
                <a:solidFill>
                  <a:schemeClr val="bg1"/>
                </a:solidFill>
              </a:rPr>
              <a:t>機能は，必ずオフに！</a:t>
            </a:r>
            <a:endParaRPr lang="en-US" sz="2800" b="1" kern="0" dirty="0">
              <a:solidFill>
                <a:schemeClr val="bg1"/>
              </a:solidFill>
            </a:endParaRPr>
          </a:p>
        </p:txBody>
      </p:sp>
      <p:sp>
        <p:nvSpPr>
          <p:cNvPr id="3" name="爆発 2 2"/>
          <p:cNvSpPr/>
          <p:nvPr/>
        </p:nvSpPr>
        <p:spPr>
          <a:xfrm rot="804194">
            <a:off x="2971800" y="1195388"/>
            <a:ext cx="6704013" cy="4383087"/>
          </a:xfrm>
          <a:prstGeom prst="irregularSeal2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095750" y="2741613"/>
            <a:ext cx="4335463" cy="1512887"/>
          </a:xfrm>
          <a:prstGeom prst="rect">
            <a:avLst/>
          </a:prstGeom>
          <a:noFill/>
          <a:ln>
            <a:noFill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72000" rIns="108000" bIns="10800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6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ja-JP" altLang="en-US" sz="2800" kern="0" dirty="0" smtClean="0"/>
              <a:t>自宅で撮影すれば，</a:t>
            </a:r>
            <a:endParaRPr lang="en-US" altLang="ja-JP" sz="2800" kern="0" dirty="0" smtClean="0"/>
          </a:p>
          <a:p>
            <a:pPr marL="0" indent="0">
              <a:buFontTx/>
              <a:buNone/>
              <a:defRPr/>
            </a:pPr>
            <a:r>
              <a:rPr lang="ja-JP" altLang="en-US" sz="3200" b="1" kern="0" dirty="0" smtClean="0"/>
              <a:t>自宅の場所が分かってしまいます！</a:t>
            </a:r>
            <a:endParaRPr lang="en-US" sz="3200" b="1" kern="0" dirty="0"/>
          </a:p>
        </p:txBody>
      </p:sp>
      <p:pic>
        <p:nvPicPr>
          <p:cNvPr id="15" name="Picture 11" descr="C:\Users\t-01\Desktop\Screenshot_2013-11-20-09-12-46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08" y="2348880"/>
            <a:ext cx="2141692" cy="380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1" name="Picture 4" descr="C:\Users\tyoken03\Desktop\AinstGPS(1106)\03(1110)\data\kyouzai\contents\gazo\faceg32cl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064125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453172-3292-403B-8A39-0B65D7343E83}" type="datetime1">
              <a:rPr lang="ja-JP" altLang="en-US"/>
              <a:pPr>
                <a:defRPr/>
              </a:pPr>
              <a:t>2014/3/27</a:t>
            </a:fld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CAA734-DA3B-4FB8-9B97-CB19E8A0FAAB}" type="slidenum">
              <a:rPr lang="en-US" altLang="ja-JP"/>
              <a:pPr>
                <a:defRPr/>
              </a:pPr>
              <a:t>15</a:t>
            </a:fld>
            <a:endParaRPr lang="en-US" altLang="ja-JP" dirty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写真撮影をするときの注意点</a:t>
            </a:r>
            <a:endParaRPr lang="en-US" altLang="ja-JP" sz="4000" dirty="0" smtClean="0"/>
          </a:p>
        </p:txBody>
      </p:sp>
      <p:pic>
        <p:nvPicPr>
          <p:cNvPr id="15365" name="Picture 3" descr="C:\Users\tyoken03\Desktop\AinstGPS(1106)\03(1110)\data\kyouzai\contents\gazo\faceg35c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90805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93663" y="1047750"/>
            <a:ext cx="7524750" cy="1079500"/>
          </a:xfrm>
          <a:prstGeom prst="rect">
            <a:avLst/>
          </a:prstGeom>
          <a:solidFill>
            <a:srgbClr val="FA4C06"/>
          </a:solidFill>
          <a:ln>
            <a:noFill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72000" rIns="108000" bIns="10800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6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ja-JP" altLang="en-US" sz="3200" kern="0" dirty="0" smtClean="0">
                <a:solidFill>
                  <a:schemeClr val="bg1"/>
                </a:solidFill>
              </a:rPr>
              <a:t>②そもそも，</a:t>
            </a:r>
            <a:r>
              <a:rPr lang="ja-JP" altLang="en-US" sz="3200" b="1" kern="0" dirty="0" smtClean="0">
                <a:solidFill>
                  <a:schemeClr val="bg1"/>
                </a:solidFill>
              </a:rPr>
              <a:t>顔や姿が写っている写真　</a:t>
            </a:r>
            <a:r>
              <a:rPr lang="ja-JP" altLang="en-US" sz="3200" b="1" kern="0" dirty="0">
                <a:solidFill>
                  <a:schemeClr val="bg1"/>
                </a:solidFill>
              </a:rPr>
              <a:t>　</a:t>
            </a:r>
            <a:endParaRPr lang="en-US" altLang="ja-JP" sz="3200" b="1" kern="0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ja-JP" altLang="en-US" sz="3200" b="1" kern="0" dirty="0">
                <a:solidFill>
                  <a:schemeClr val="bg1"/>
                </a:solidFill>
              </a:rPr>
              <a:t>　</a:t>
            </a:r>
            <a:r>
              <a:rPr lang="ja-JP" altLang="en-US" sz="3200" b="1" kern="0" dirty="0" smtClean="0">
                <a:solidFill>
                  <a:schemeClr val="bg1"/>
                </a:solidFill>
              </a:rPr>
              <a:t>を公開することは危険</a:t>
            </a:r>
            <a:r>
              <a:rPr lang="ja-JP" altLang="en-US" sz="3200" kern="0" dirty="0" smtClean="0">
                <a:solidFill>
                  <a:schemeClr val="bg1"/>
                </a:solidFill>
              </a:rPr>
              <a:t>です。</a:t>
            </a:r>
            <a:endParaRPr lang="en-US" sz="3200" kern="0" dirty="0">
              <a:solidFill>
                <a:schemeClr val="bg1"/>
              </a:solidFill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27000" y="4365625"/>
            <a:ext cx="8693150" cy="968375"/>
          </a:xfrm>
          <a:prstGeom prst="rect">
            <a:avLst/>
          </a:prstGeom>
          <a:solidFill>
            <a:srgbClr val="FA4C06"/>
          </a:solidFill>
          <a:ln>
            <a:noFill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72000" rIns="108000" bIns="10800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6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ja-JP" altLang="en-US" sz="2800" kern="0" dirty="0" smtClean="0">
                <a:solidFill>
                  <a:schemeClr val="bg1"/>
                </a:solidFill>
              </a:rPr>
              <a:t>いちどネット上に掲載されたものは，</a:t>
            </a:r>
            <a:endParaRPr lang="en-US" altLang="ja-JP" sz="2800" kern="0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ja-JP" altLang="en-US" sz="2800" b="1" kern="0" dirty="0" smtClean="0">
                <a:solidFill>
                  <a:schemeClr val="bg1"/>
                </a:solidFill>
              </a:rPr>
              <a:t>コピーを繰り返され，回収することはできません。</a:t>
            </a:r>
            <a:endParaRPr lang="en-US" sz="2800" b="1" kern="0" dirty="0">
              <a:solidFill>
                <a:schemeClr val="bg1"/>
              </a:solidFill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127000" y="5448300"/>
            <a:ext cx="8693150" cy="573088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08000" tIns="72000" rIns="108000" bIns="10800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6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r">
              <a:spcBef>
                <a:spcPts val="0"/>
              </a:spcBef>
              <a:buFontTx/>
              <a:buNone/>
              <a:defRPr/>
            </a:pPr>
            <a:r>
              <a:rPr lang="ja-JP" altLang="en-US" sz="2800" b="1" kern="0" dirty="0" smtClean="0">
                <a:solidFill>
                  <a:schemeClr val="bg1"/>
                </a:solidFill>
              </a:rPr>
              <a:t>＝どのように利用（悪用）されるか分かりません。</a:t>
            </a:r>
            <a:endParaRPr lang="en-US" sz="2800" b="1" kern="0" dirty="0">
              <a:solidFill>
                <a:schemeClr val="bg1"/>
              </a:solidFill>
            </a:endParaRPr>
          </a:p>
        </p:txBody>
      </p:sp>
      <p:pic>
        <p:nvPicPr>
          <p:cNvPr id="15" name="Picture 2" descr="C:\Users\tyoken03\Desktop\syusei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657" y="2148210"/>
            <a:ext cx="2847988" cy="209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tyoken03\Desktop\syusei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35" y="2155715"/>
            <a:ext cx="2847988" cy="209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:\Users\tyoken03\Desktop\syusei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162" y="2155715"/>
            <a:ext cx="2847988" cy="209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70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453172-3292-403B-8A39-0B65D7343E83}" type="datetime1">
              <a:rPr lang="ja-JP" altLang="en-US"/>
              <a:pPr>
                <a:defRPr/>
              </a:pPr>
              <a:t>2014/3/27</a:t>
            </a:fld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CAA734-DA3B-4FB8-9B97-CB19E8A0FAAB}" type="slidenum">
              <a:rPr lang="en-US" altLang="ja-JP"/>
              <a:pPr>
                <a:defRPr/>
              </a:pPr>
              <a:t>16</a:t>
            </a:fld>
            <a:endParaRPr lang="en-US" altLang="ja-JP" dirty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sz="4000" dirty="0" smtClean="0"/>
              <a:t>モラルに反する行動</a:t>
            </a:r>
            <a:endParaRPr lang="en-US" altLang="ja-JP" sz="4000" dirty="0" smtClean="0"/>
          </a:p>
        </p:txBody>
      </p:sp>
      <p:pic>
        <p:nvPicPr>
          <p:cNvPr id="19" name="Picture 4" descr="C:\Users\tyoken03\Desktop\AinstGPS(1106)\03(1110)\data\kyouzai\contents\gazo\faceg32c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946" y="1440587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角丸四角形吹き出し 19"/>
          <p:cNvSpPr/>
          <p:nvPr/>
        </p:nvSpPr>
        <p:spPr>
          <a:xfrm>
            <a:off x="290321" y="1639497"/>
            <a:ext cx="6408712" cy="2232248"/>
          </a:xfrm>
          <a:prstGeom prst="wedgeRoundRectCallout">
            <a:avLst>
              <a:gd name="adj1" fmla="val 62039"/>
              <a:gd name="adj2" fmla="val -29018"/>
              <a:gd name="adj3" fmla="val 16667"/>
            </a:avLst>
          </a:prstGeom>
          <a:gradFill>
            <a:gsLst>
              <a:gs pos="0">
                <a:srgbClr val="FF66FF"/>
              </a:gs>
              <a:gs pos="35000">
                <a:srgbClr val="FFCCFF"/>
              </a:gs>
              <a:gs pos="100000">
                <a:schemeClr val="bg1"/>
              </a:gs>
            </a:gsLst>
          </a:gradFill>
          <a:ln>
            <a:solidFill>
              <a:srgbClr val="FF66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44000" tIns="144000" bIns="72000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32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他人の顔や姿を勝手に載せるほかに</a:t>
            </a:r>
            <a:r>
              <a:rPr lang="ja-JP" altLang="en-US" sz="3200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，写真撮影に関わって，</a:t>
            </a:r>
            <a:endParaRPr lang="en-US" altLang="ja-JP" sz="3200" dirty="0" smtClean="0">
              <a:solidFill>
                <a:srgbClr val="00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defRPr/>
            </a:pPr>
            <a:r>
              <a:rPr lang="ja-JP" altLang="en-US" sz="3200" b="1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モラル</a:t>
            </a:r>
            <a:r>
              <a:rPr lang="ja-JP" altLang="en-US" sz="3200" b="1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に反する行動</a:t>
            </a:r>
            <a:r>
              <a:rPr lang="ja-JP" altLang="en-US" sz="3200" dirty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にはどんなもの</a:t>
            </a:r>
            <a:r>
              <a:rPr lang="ja-JP" altLang="en-US" sz="3200" dirty="0" smtClean="0">
                <a:solidFill>
                  <a:srgbClr val="00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がありますか。</a:t>
            </a:r>
          </a:p>
        </p:txBody>
      </p:sp>
      <p:pic>
        <p:nvPicPr>
          <p:cNvPr id="21" name="Picture 3" descr="C:\Users\tyoken03\Desktop\AinstGPS(1106)\03(1110)\data\kyouzai\contents\gazo\faceg35c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54" y="3937992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450496" y="5157192"/>
            <a:ext cx="8248650" cy="1178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0" tIns="108000" rIns="108000" bIns="10800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6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altLang="ja-JP" sz="2800" kern="0" dirty="0" smtClean="0">
                <a:latin typeface="+mn-ea"/>
                <a:ea typeface="+mn-ea"/>
              </a:rPr>
              <a:t>※</a:t>
            </a:r>
            <a:r>
              <a:rPr lang="ja-JP" altLang="en-US" sz="2800" kern="0" dirty="0" smtClean="0">
                <a:latin typeface="+mn-ea"/>
                <a:ea typeface="+mn-ea"/>
              </a:rPr>
              <a:t>モラル</a:t>
            </a:r>
            <a:r>
              <a:rPr lang="en-US" altLang="ja-JP" sz="2800" kern="0" dirty="0" smtClean="0">
                <a:latin typeface="+mn-ea"/>
                <a:ea typeface="+mn-ea"/>
              </a:rPr>
              <a:t>…</a:t>
            </a:r>
            <a:r>
              <a:rPr lang="ja-JP" altLang="en-US" sz="2800" kern="0" dirty="0" smtClean="0">
                <a:latin typeface="+mn-ea"/>
                <a:ea typeface="+mn-ea"/>
              </a:rPr>
              <a:t>道徳意識。良識。倫理観。</a:t>
            </a:r>
            <a:endParaRPr lang="en-US" altLang="ja-JP" sz="2800" kern="0" dirty="0" smtClean="0">
              <a:latin typeface="+mn-ea"/>
              <a:ea typeface="+mn-ea"/>
            </a:endParaRPr>
          </a:p>
          <a:p>
            <a:pPr marL="0" indent="0">
              <a:buFontTx/>
              <a:buNone/>
              <a:defRPr/>
            </a:pPr>
            <a:r>
              <a:rPr lang="ja-JP" altLang="en-US" sz="2800" kern="0" dirty="0">
                <a:latin typeface="+mn-ea"/>
                <a:ea typeface="+mn-ea"/>
              </a:rPr>
              <a:t>　</a:t>
            </a:r>
            <a:r>
              <a:rPr lang="ja-JP" altLang="en-US" sz="2800" kern="0" dirty="0" smtClean="0">
                <a:latin typeface="+mn-ea"/>
                <a:ea typeface="+mn-ea"/>
              </a:rPr>
              <a:t>　　　　　　最低限守らなければならないマナー</a:t>
            </a:r>
            <a:endParaRPr lang="en-US" sz="3200" kern="0" dirty="0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306954" y="1022149"/>
            <a:ext cx="8392192" cy="1178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0" tIns="108000" rIns="108000" bIns="10800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6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altLang="ja-JP" sz="3200" kern="0" dirty="0" smtClean="0"/>
              <a:t>【</a:t>
            </a:r>
            <a:r>
              <a:rPr lang="ja-JP" altLang="en-US" sz="3200" kern="0" dirty="0" smtClean="0"/>
              <a:t>補足</a:t>
            </a:r>
            <a:r>
              <a:rPr lang="en-US" altLang="ja-JP" sz="3200" kern="0" dirty="0" smtClean="0"/>
              <a:t>】</a:t>
            </a:r>
            <a:endParaRPr lang="en-US" sz="3200" kern="0" dirty="0"/>
          </a:p>
        </p:txBody>
      </p:sp>
    </p:spTree>
    <p:extLst>
      <p:ext uri="{BB962C8B-B14F-4D97-AF65-F5344CB8AC3E}">
        <p14:creationId xmlns:p14="http://schemas.microsoft.com/office/powerpoint/2010/main" val="163656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453172-3292-403B-8A39-0B65D7343E83}" type="datetime1">
              <a:rPr lang="ja-JP" altLang="en-US"/>
              <a:pPr>
                <a:defRPr/>
              </a:pPr>
              <a:t>2014/3/27</a:t>
            </a:fld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CAA734-DA3B-4FB8-9B97-CB19E8A0FAAB}" type="slidenum">
              <a:rPr lang="en-US" altLang="ja-JP"/>
              <a:pPr>
                <a:defRPr/>
              </a:pPr>
              <a:t>17</a:t>
            </a:fld>
            <a:endParaRPr lang="en-US" altLang="ja-JP" dirty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sz="4000" dirty="0" smtClean="0"/>
              <a:t>モラルに反する行動</a:t>
            </a:r>
            <a:endParaRPr lang="en-US" altLang="ja-JP" sz="4000" dirty="0" smtClean="0"/>
          </a:p>
        </p:txBody>
      </p:sp>
      <p:pic>
        <p:nvPicPr>
          <p:cNvPr id="19" name="Picture 4" descr="C:\Users\tyoken03\Desktop\AinstGPS(1106)\03(1110)\data\kyouzai\contents\gazo\faceg32c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676421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306954" y="1022149"/>
            <a:ext cx="8392192" cy="1178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0" tIns="108000" rIns="108000" bIns="10800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6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altLang="ja-JP" sz="3200" kern="0" dirty="0" smtClean="0"/>
              <a:t>【</a:t>
            </a:r>
            <a:r>
              <a:rPr lang="ja-JP" altLang="en-US" sz="3200" kern="0" dirty="0" smtClean="0"/>
              <a:t>撮影してはいけない物や場所</a:t>
            </a:r>
            <a:r>
              <a:rPr lang="en-US" altLang="ja-JP" sz="3200" kern="0" dirty="0" smtClean="0"/>
              <a:t>】</a:t>
            </a:r>
            <a:endParaRPr lang="en-US" sz="3200" kern="0" dirty="0"/>
          </a:p>
        </p:txBody>
      </p:sp>
      <p:sp>
        <p:nvSpPr>
          <p:cNvPr id="3" name="角丸四角形 2"/>
          <p:cNvSpPr/>
          <p:nvPr/>
        </p:nvSpPr>
        <p:spPr>
          <a:xfrm>
            <a:off x="306954" y="1611196"/>
            <a:ext cx="7361390" cy="4032448"/>
          </a:xfrm>
          <a:prstGeom prst="roundRect">
            <a:avLst>
              <a:gd name="adj" fmla="val 984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3200" b="1" dirty="0">
                <a:solidFill>
                  <a:srgbClr val="FF0000"/>
                </a:solidFill>
              </a:rPr>
              <a:t>★ニュースを騒がせているような行動</a:t>
            </a:r>
            <a:endParaRPr lang="en-US" altLang="ja-JP" sz="3200" b="1" dirty="0">
              <a:solidFill>
                <a:srgbClr val="FF0000"/>
              </a:solidFill>
            </a:endParaRPr>
          </a:p>
          <a:p>
            <a:endParaRPr lang="en-US" altLang="ja-JP" sz="3200" dirty="0"/>
          </a:p>
          <a:p>
            <a:r>
              <a:rPr lang="ja-JP" altLang="en-US" sz="3200" b="1" dirty="0">
                <a:solidFill>
                  <a:srgbClr val="FF0000"/>
                </a:solidFill>
              </a:rPr>
              <a:t>★本（雑誌やマンガも含む）</a:t>
            </a:r>
            <a:endParaRPr lang="en-US" altLang="ja-JP" sz="3200" b="1" dirty="0">
              <a:solidFill>
                <a:srgbClr val="FF0000"/>
              </a:solidFill>
            </a:endParaRPr>
          </a:p>
          <a:p>
            <a:r>
              <a:rPr lang="ja-JP" altLang="en-US" sz="3200" dirty="0"/>
              <a:t>　　→著作権。書店の売り上げ。</a:t>
            </a:r>
            <a:endParaRPr lang="en-US" altLang="ja-JP" sz="3200" dirty="0"/>
          </a:p>
          <a:p>
            <a:r>
              <a:rPr lang="ja-JP" altLang="en-US" sz="3200" b="1" dirty="0">
                <a:solidFill>
                  <a:srgbClr val="FF0000"/>
                </a:solidFill>
              </a:rPr>
              <a:t>★博物館や美術館</a:t>
            </a:r>
            <a:endParaRPr lang="en-US" altLang="ja-JP" sz="3200" b="1" dirty="0">
              <a:solidFill>
                <a:srgbClr val="FF0000"/>
              </a:solidFill>
            </a:endParaRPr>
          </a:p>
          <a:p>
            <a:r>
              <a:rPr lang="ja-JP" altLang="en-US" sz="3200" dirty="0"/>
              <a:t>　　→撮影は複製にあたる</a:t>
            </a:r>
            <a:r>
              <a:rPr lang="ja-JP" altLang="en-US" sz="3200" dirty="0" smtClean="0"/>
              <a:t>。著作権違反。</a:t>
            </a:r>
            <a:endParaRPr lang="en-US" altLang="ja-JP" sz="3200" dirty="0"/>
          </a:p>
          <a:p>
            <a:r>
              <a:rPr lang="ja-JP" altLang="en-US" sz="3200" b="1" dirty="0" smtClean="0">
                <a:solidFill>
                  <a:srgbClr val="FF0000"/>
                </a:solidFill>
              </a:rPr>
              <a:t>★人の顔や姿</a:t>
            </a:r>
            <a:endParaRPr lang="en-US" altLang="ja-JP" sz="3200" b="1" dirty="0">
              <a:solidFill>
                <a:srgbClr val="FF0000"/>
              </a:solidFill>
            </a:endParaRPr>
          </a:p>
          <a:p>
            <a:r>
              <a:rPr lang="ja-JP" altLang="en-US" sz="3200" dirty="0"/>
              <a:t>　　→肖像権。勝手に撮影できない。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453172-3292-403B-8A39-0B65D7343E83}" type="datetime1">
              <a:rPr lang="ja-JP" altLang="en-US"/>
              <a:pPr>
                <a:defRPr/>
              </a:pPr>
              <a:t>2014/3/27</a:t>
            </a:fld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D9E434-5AEE-4014-8546-B88A8C6562CC}" type="slidenum">
              <a:rPr lang="en-US" altLang="ja-JP"/>
              <a:pPr>
                <a:defRPr/>
              </a:pPr>
              <a:t>18</a:t>
            </a:fld>
            <a:endParaRPr lang="en-US" altLang="ja-JP" dirty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sz="4000" dirty="0" smtClean="0"/>
              <a:t>今日の授業のまとめ</a:t>
            </a:r>
            <a:endParaRPr lang="en-US" altLang="ja-JP" sz="4000" dirty="0" smtClean="0"/>
          </a:p>
        </p:txBody>
      </p:sp>
      <p:pic>
        <p:nvPicPr>
          <p:cNvPr id="16393" name="Picture 3" descr="C:\Users\tyoken03\Desktop\AinstGPS(1106)\03(1110)\data\kyouzai\contents\gazo\faceg35c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51" y="4797152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4" descr="C:\Users\tyoken03\Desktop\AinstGPS(1106)\03(1110)\data\kyouzai\contents\gazo\faceg32c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413" y="486916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テキスト ボックス 10"/>
          <p:cNvSpPr txBox="1"/>
          <p:nvPr/>
        </p:nvSpPr>
        <p:spPr>
          <a:xfrm>
            <a:off x="177800" y="1031875"/>
            <a:ext cx="8640763" cy="3312597"/>
          </a:xfrm>
          <a:prstGeom prst="rect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80000" bIns="144000">
            <a:spAutoFit/>
          </a:bodyPr>
          <a:lstStyle/>
          <a:p>
            <a:pPr>
              <a:defRPr/>
            </a:pP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今日の授業を振り返り</a:t>
            </a: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，</a:t>
            </a:r>
            <a:endParaRPr lang="en-US" altLang="ja-JP" sz="3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defRPr/>
            </a:pPr>
            <a:r>
              <a:rPr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GPS</a:t>
            </a:r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機能」「顔や姿が分かる写真」の２つのキーワードを使って，</a:t>
            </a:r>
          </a:p>
          <a:p>
            <a:pPr>
              <a:defRPr/>
            </a:pPr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スマートフォンのカメラを利用するときの注意点まとめよう。</a:t>
            </a:r>
          </a:p>
          <a:p>
            <a:pPr>
              <a:defRPr/>
            </a:pP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453172-3292-403B-8A39-0B65D7343E83}" type="datetime1">
              <a:rPr lang="ja-JP" altLang="en-US"/>
              <a:pPr>
                <a:defRPr/>
              </a:pPr>
              <a:t>2014/3/27</a:t>
            </a:fld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532A4-804F-4D9E-8D08-D7C16AEB3DF3}" type="slidenum">
              <a:rPr lang="en-US" altLang="ja-JP"/>
              <a:pPr>
                <a:defRPr/>
              </a:pPr>
              <a:t>2</a:t>
            </a:fld>
            <a:endParaRPr lang="en-US" altLang="ja-JP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sz="4000" smtClean="0"/>
              <a:t>スマートフォンって？</a:t>
            </a:r>
            <a:endParaRPr lang="en-US" altLang="ja-JP" sz="400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6818312" cy="7921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ja-JP" altLang="en-US" sz="3200" smtClean="0"/>
              <a:t>携帯電話と何が違うの？</a:t>
            </a:r>
            <a:endParaRPr lang="en-US" altLang="ja-JP" sz="3200" smtClean="0"/>
          </a:p>
          <a:p>
            <a:pPr marL="0" indent="0" eaLnBrk="1" hangingPunct="1">
              <a:buFontTx/>
              <a:buNone/>
            </a:pPr>
            <a:endParaRPr lang="en-US" altLang="ja-JP" smtClean="0"/>
          </a:p>
          <a:p>
            <a:pPr marL="0" indent="0" eaLnBrk="1" hangingPunct="1">
              <a:buFontTx/>
              <a:buNone/>
            </a:pPr>
            <a:endParaRPr lang="en-US" altLang="ja-JP" sz="3200" smtClean="0"/>
          </a:p>
        </p:txBody>
      </p:sp>
      <p:pic>
        <p:nvPicPr>
          <p:cNvPr id="4102" name="Picture 14" descr="C:\Users\tyoken03\Desktop\blac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0853">
            <a:off x="6245225" y="2390775"/>
            <a:ext cx="2043113" cy="372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角丸四角形吹き出し 2"/>
          <p:cNvSpPr/>
          <p:nvPr/>
        </p:nvSpPr>
        <p:spPr>
          <a:xfrm>
            <a:off x="2533650" y="2165350"/>
            <a:ext cx="4327525" cy="2632075"/>
          </a:xfrm>
          <a:prstGeom prst="wedgeRoundRectCallout">
            <a:avLst>
              <a:gd name="adj1" fmla="val 64569"/>
              <a:gd name="adj2" fmla="val 22923"/>
              <a:gd name="adj3" fmla="val 166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スマートフォンは，</a:t>
            </a:r>
            <a:endParaRPr lang="en-US" altLang="ja-JP" sz="3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endParaRPr lang="en-US" altLang="ja-JP" sz="2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中身はパソコンと</a:t>
            </a:r>
            <a:endParaRPr lang="en-US" altLang="ja-JP" sz="3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ほとんど同じです。</a:t>
            </a:r>
            <a:endParaRPr lang="en-US" altLang="ja-JP" sz="3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4104" name="Picture 9" descr="C:\Users\tyoken03\Desktop\ke-tai-g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2008188"/>
            <a:ext cx="215265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453172-3292-403B-8A39-0B65D7343E83}" type="datetime1">
              <a:rPr lang="ja-JP" altLang="en-US"/>
              <a:pPr>
                <a:defRPr/>
              </a:pPr>
              <a:t>2014/3/27</a:t>
            </a:fld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364701-16A7-43AF-9402-83133249CFBF}" type="slidenum">
              <a:rPr lang="en-US" altLang="ja-JP"/>
              <a:pPr>
                <a:defRPr/>
              </a:pPr>
              <a:t>3</a:t>
            </a:fld>
            <a:endParaRPr lang="en-US" altLang="ja-JP" dirty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sz="4000" smtClean="0"/>
              <a:t>スマートフォンって？</a:t>
            </a:r>
            <a:endParaRPr lang="en-US" altLang="ja-JP" sz="400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81075"/>
            <a:ext cx="6818313" cy="11684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ja-JP" altLang="en-US" sz="3200" smtClean="0"/>
              <a:t>中身はパソコンと同じだから，</a:t>
            </a:r>
            <a:endParaRPr lang="en-US" altLang="ja-JP" sz="3200" smtClean="0"/>
          </a:p>
          <a:p>
            <a:pPr marL="0" indent="0" eaLnBrk="1" hangingPunct="1">
              <a:buFontTx/>
              <a:buNone/>
            </a:pPr>
            <a:r>
              <a:rPr lang="ja-JP" altLang="en-US" sz="3200" smtClean="0"/>
              <a:t>もちろん通話もできるが・・・</a:t>
            </a:r>
            <a:endParaRPr lang="en-US" altLang="ja-JP" sz="3200" smtClean="0"/>
          </a:p>
          <a:p>
            <a:pPr marL="0" indent="0" eaLnBrk="1" hangingPunct="1">
              <a:buFontTx/>
              <a:buNone/>
            </a:pPr>
            <a:endParaRPr lang="en-US" altLang="ja-JP" smtClean="0"/>
          </a:p>
          <a:p>
            <a:pPr marL="0" indent="0" eaLnBrk="1" hangingPunct="1">
              <a:buFontTx/>
              <a:buNone/>
            </a:pPr>
            <a:endParaRPr lang="en-US" altLang="ja-JP" sz="3200" smtClean="0"/>
          </a:p>
        </p:txBody>
      </p:sp>
      <p:pic>
        <p:nvPicPr>
          <p:cNvPr id="5126" name="Picture 14" descr="C:\Users\tyoken03\Desktop\blac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0853">
            <a:off x="6245225" y="2390775"/>
            <a:ext cx="2043113" cy="372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角丸四角形吹き出し 2"/>
          <p:cNvSpPr/>
          <p:nvPr/>
        </p:nvSpPr>
        <p:spPr>
          <a:xfrm>
            <a:off x="1457325" y="2149475"/>
            <a:ext cx="5414963" cy="2903538"/>
          </a:xfrm>
          <a:prstGeom prst="wedgeRoundRectCallout">
            <a:avLst>
              <a:gd name="adj1" fmla="val 64569"/>
              <a:gd name="adj2" fmla="val 22923"/>
              <a:gd name="adj3" fmla="val 16667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0"/>
              </a:spcBef>
              <a:defRPr/>
            </a:pPr>
            <a:r>
              <a:rPr lang="ja-JP" altLang="en-US" sz="3200" dirty="0"/>
              <a:t>・インターネット，</a:t>
            </a:r>
            <a:r>
              <a:rPr lang="en-US" altLang="ja-JP" sz="3200" dirty="0"/>
              <a:t>YouTube </a:t>
            </a:r>
          </a:p>
          <a:p>
            <a:pPr>
              <a:spcBef>
                <a:spcPts val="0"/>
              </a:spcBef>
              <a:defRPr/>
            </a:pPr>
            <a:r>
              <a:rPr lang="ja-JP" altLang="en-US" sz="3200" dirty="0"/>
              <a:t> ・ゲーム</a:t>
            </a:r>
            <a:endParaRPr lang="en-US" altLang="ja-JP" sz="3200" dirty="0"/>
          </a:p>
          <a:p>
            <a:pPr>
              <a:spcBef>
                <a:spcPts val="0"/>
              </a:spcBef>
              <a:defRPr/>
            </a:pPr>
            <a:r>
              <a:rPr lang="ja-JP" altLang="en-US" sz="3200" dirty="0"/>
              <a:t> ・写真の撮影，地図</a:t>
            </a:r>
            <a:endParaRPr lang="en-US" altLang="ja-JP" sz="3200" dirty="0"/>
          </a:p>
          <a:p>
            <a:pPr>
              <a:spcBef>
                <a:spcPts val="0"/>
              </a:spcBef>
              <a:defRPr/>
            </a:pPr>
            <a:r>
              <a:rPr lang="ja-JP" altLang="en-US" sz="3200" dirty="0"/>
              <a:t> ・音楽の再生</a:t>
            </a:r>
            <a:endParaRPr lang="en-US" altLang="ja-JP" sz="3200" dirty="0"/>
          </a:p>
          <a:p>
            <a:pPr>
              <a:spcBef>
                <a:spcPts val="0"/>
              </a:spcBef>
              <a:defRPr/>
            </a:pPr>
            <a:r>
              <a:rPr lang="ja-JP" altLang="en-US" sz="3200" dirty="0"/>
              <a:t> ・メール，コミュニケーション　</a:t>
            </a:r>
            <a:endParaRPr lang="en-US" altLang="ja-JP" sz="3200" dirty="0"/>
          </a:p>
        </p:txBody>
      </p:sp>
      <p:sp>
        <p:nvSpPr>
          <p:cNvPr id="9" name="下リボン 8"/>
          <p:cNvSpPr/>
          <p:nvPr/>
        </p:nvSpPr>
        <p:spPr>
          <a:xfrm>
            <a:off x="611188" y="5373688"/>
            <a:ext cx="8208962" cy="935037"/>
          </a:xfrm>
          <a:prstGeom prst="ribbon">
            <a:avLst>
              <a:gd name="adj1" fmla="val 16667"/>
              <a:gd name="adj2" fmla="val 68228"/>
            </a:avLst>
          </a:prstGeom>
          <a:solidFill>
            <a:srgbClr val="FF0000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600" dirty="0"/>
              <a:t>様々な利用が可能です！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453172-3292-403B-8A39-0B65D7343E83}" type="datetime1">
              <a:rPr lang="ja-JP" altLang="en-US"/>
              <a:pPr>
                <a:defRPr/>
              </a:pPr>
              <a:t>2014/3/27</a:t>
            </a:fld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02C8E-A7FC-4EE2-884F-56C5B2F4F0CD}" type="slidenum">
              <a:rPr lang="en-US" altLang="ja-JP"/>
              <a:pPr>
                <a:defRPr/>
              </a:pPr>
              <a:t>4</a:t>
            </a:fld>
            <a:endParaRPr lang="en-US" altLang="ja-JP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sz="4000" smtClean="0"/>
              <a:t>スマートフォンって？</a:t>
            </a:r>
            <a:endParaRPr lang="en-US" altLang="ja-JP" sz="4000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078787" cy="1150937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ja-JP" altLang="en-US" sz="3200" smtClean="0"/>
              <a:t>これらの機能は，「アプリ」を使うことで</a:t>
            </a:r>
            <a:endParaRPr lang="en-US" altLang="ja-JP" sz="3200" smtClean="0"/>
          </a:p>
          <a:p>
            <a:pPr marL="0" indent="0" eaLnBrk="1" hangingPunct="1">
              <a:buFontTx/>
              <a:buNone/>
            </a:pPr>
            <a:r>
              <a:rPr lang="ja-JP" altLang="en-US" sz="3200" smtClean="0"/>
              <a:t>実行できます。</a:t>
            </a:r>
            <a:endParaRPr lang="en-US" altLang="ja-JP" sz="3200" smtClean="0"/>
          </a:p>
          <a:p>
            <a:pPr marL="0" indent="0" eaLnBrk="1" hangingPunct="1">
              <a:buFontTx/>
              <a:buNone/>
            </a:pPr>
            <a:endParaRPr lang="en-US" altLang="ja-JP" sz="3200" smtClean="0"/>
          </a:p>
        </p:txBody>
      </p:sp>
      <p:pic>
        <p:nvPicPr>
          <p:cNvPr id="6150" name="Picture 14" descr="C:\Users\tyoken03\Desktop\blac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0853">
            <a:off x="6245225" y="2390775"/>
            <a:ext cx="2043113" cy="372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角丸四角形吹き出し 12"/>
          <p:cNvSpPr/>
          <p:nvPr/>
        </p:nvSpPr>
        <p:spPr>
          <a:xfrm>
            <a:off x="2051050" y="3860800"/>
            <a:ext cx="4090988" cy="1152525"/>
          </a:xfrm>
          <a:prstGeom prst="wedgeRoundRectCallout">
            <a:avLst>
              <a:gd name="adj1" fmla="val 71821"/>
              <a:gd name="adj2" fmla="val -33048"/>
              <a:gd name="adj3" fmla="val 16667"/>
            </a:avLst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ゲームをするなら</a:t>
            </a:r>
            <a:endParaRPr lang="en-US" altLang="ja-JP" sz="2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2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「ゲームアプリ」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820343" y="2434113"/>
            <a:ext cx="6264696" cy="1224136"/>
          </a:xfrm>
          <a:prstGeom prst="roundRect">
            <a:avLst/>
          </a:prstGeom>
          <a:solidFill>
            <a:srgbClr val="FA4C06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「アプリ」</a:t>
            </a:r>
            <a:endParaRPr lang="en-US" altLang="ja-JP" sz="32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>
              <a:defRPr/>
            </a:pPr>
            <a:r>
              <a:rPr lang="ja-JP" altLang="en-US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＝アプリケーションソフトウェア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4213" y="5311775"/>
            <a:ext cx="8078787" cy="925513"/>
          </a:xfrm>
          <a:prstGeom prst="rect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8000" tIns="108000" rIns="108000" bIns="10800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6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altLang="ja-JP" sz="2800" kern="0" dirty="0" smtClean="0">
                <a:solidFill>
                  <a:schemeClr val="bg1"/>
                </a:solidFill>
              </a:rPr>
              <a:t>※</a:t>
            </a:r>
            <a:r>
              <a:rPr lang="ja-JP" altLang="en-US" sz="2800" kern="0" dirty="0" smtClean="0">
                <a:solidFill>
                  <a:schemeClr val="bg1"/>
                </a:solidFill>
              </a:rPr>
              <a:t>つまり「アプリ」とは，パソコンやゲーム機でいうところの，「ソフト」のことです。</a:t>
            </a:r>
            <a:endParaRPr lang="en-US" sz="2800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453172-3292-403B-8A39-0B65D7343E83}" type="datetime1">
              <a:rPr lang="ja-JP" altLang="en-US"/>
              <a:pPr>
                <a:defRPr/>
              </a:pPr>
              <a:t>2014/3/27</a:t>
            </a:fld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5811F5-D9AE-41A5-BA76-035A1A89DF81}" type="slidenum">
              <a:rPr lang="en-US" altLang="ja-JP"/>
              <a:pPr>
                <a:defRPr/>
              </a:pPr>
              <a:t>5</a:t>
            </a:fld>
            <a:endParaRPr lang="en-US" altLang="ja-JP" dirty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sz="4000" smtClean="0"/>
              <a:t>スマートフォンのアプリを体験しよう</a:t>
            </a:r>
            <a:endParaRPr lang="en-US" altLang="ja-JP" sz="4000" smtClean="0"/>
          </a:p>
        </p:txBody>
      </p:sp>
      <p:pic>
        <p:nvPicPr>
          <p:cNvPr id="7173" name="Picture 2" descr="C:\Users\tyoken03\Desktop\教材用画像作成\占いの館の始め方の黄色を囲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0" y="987425"/>
            <a:ext cx="3101975" cy="553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2" descr="C:\Users\momo-chan\Desktop\gazo\faceg3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581525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角丸四角形吹き出し 14"/>
          <p:cNvSpPr/>
          <p:nvPr/>
        </p:nvSpPr>
        <p:spPr>
          <a:xfrm>
            <a:off x="179388" y="1268413"/>
            <a:ext cx="5607050" cy="2808287"/>
          </a:xfrm>
          <a:prstGeom prst="wedgeRoundRectCallout">
            <a:avLst>
              <a:gd name="adj1" fmla="val -31535"/>
              <a:gd name="adj2" fmla="val 68585"/>
              <a:gd name="adj3" fmla="val 16667"/>
            </a:avLst>
          </a:prstGeom>
          <a:solidFill>
            <a:srgbClr val="FFCCFF"/>
          </a:solidFill>
          <a:ln>
            <a:solidFill>
              <a:srgbClr val="FF66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44000" tIns="144000" bIns="72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占いアプリで運勢を占おう。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占いの館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」を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クリック！</a:t>
            </a:r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3986213" y="2349500"/>
            <a:ext cx="2170112" cy="792163"/>
          </a:xfrm>
          <a:prstGeom prst="straightConnector1">
            <a:avLst/>
          </a:prstGeom>
          <a:ln w="508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453172-3292-403B-8A39-0B65D7343E83}" type="datetime1">
              <a:rPr lang="ja-JP" altLang="en-US"/>
              <a:pPr>
                <a:defRPr/>
              </a:pPr>
              <a:t>2014/3/27</a:t>
            </a:fld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508CF-1CAA-479B-AF1A-EAB68FE04C58}" type="slidenum">
              <a:rPr lang="en-US" altLang="ja-JP"/>
              <a:pPr>
                <a:defRPr/>
              </a:pPr>
              <a:t>6</a:t>
            </a:fld>
            <a:endParaRPr lang="en-US" altLang="ja-JP" dirty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sz="4000" smtClean="0"/>
              <a:t>今日の学習は・・・</a:t>
            </a:r>
            <a:endParaRPr lang="en-US" altLang="ja-JP" sz="4000" smtClean="0"/>
          </a:p>
        </p:txBody>
      </p:sp>
      <p:pic>
        <p:nvPicPr>
          <p:cNvPr id="8197" name="Picture 2" descr="C:\Users\momo-chan\Desktop\gazo\faceg3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981075"/>
            <a:ext cx="1508125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角丸四角形吹き出し 9"/>
          <p:cNvSpPr/>
          <p:nvPr/>
        </p:nvSpPr>
        <p:spPr>
          <a:xfrm>
            <a:off x="2555875" y="981075"/>
            <a:ext cx="6394450" cy="2447925"/>
          </a:xfrm>
          <a:prstGeom prst="wedgeRoundRectCallout">
            <a:avLst>
              <a:gd name="adj1" fmla="val -61650"/>
              <a:gd name="adj2" fmla="val -22639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44000" tIns="144000" bIns="72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スマートフォンは様々なことができ便利ですが，そのために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たくさんの情報が保存されています。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8199" name="Picture 2" descr="C:\Users\momo-chan\Desktop\gazo\faceg3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65296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角丸四角形吹き出し 16"/>
          <p:cNvSpPr/>
          <p:nvPr/>
        </p:nvSpPr>
        <p:spPr>
          <a:xfrm>
            <a:off x="587375" y="3529013"/>
            <a:ext cx="6394450" cy="2447925"/>
          </a:xfrm>
          <a:prstGeom prst="wedgeRoundRectCallout">
            <a:avLst>
              <a:gd name="adj1" fmla="val 54174"/>
              <a:gd name="adj2" fmla="val 14710"/>
              <a:gd name="adj3" fmla="val 16667"/>
            </a:avLst>
          </a:prstGeom>
          <a:gradFill>
            <a:gsLst>
              <a:gs pos="0">
                <a:srgbClr val="FF66FF"/>
              </a:gs>
              <a:gs pos="35000">
                <a:srgbClr val="FFCCFF"/>
              </a:gs>
              <a:gs pos="100000">
                <a:schemeClr val="bg1"/>
              </a:gs>
            </a:gsLst>
          </a:gradFill>
          <a:ln>
            <a:solidFill>
              <a:srgbClr val="FF66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44000" tIns="144000" bIns="72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例えば，電話帳データ，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カメラで撮影した画像データ。</a:t>
            </a: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これらの情報が流出すると，</a:t>
            </a:r>
            <a:endParaRPr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大変です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BCBF8-90E7-47D7-A000-FE5A4D2177CB}" type="slidenum">
              <a:rPr lang="en-US" altLang="ja-JP"/>
              <a:pPr>
                <a:defRPr/>
              </a:pPr>
              <a:t>7</a:t>
            </a:fld>
            <a:endParaRPr lang="en-US" altLang="ja-JP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14313" y="1052513"/>
            <a:ext cx="2700337" cy="62706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8000" tIns="0" bIns="72000">
            <a:spAutoFit/>
          </a:bodyPr>
          <a:lstStyle/>
          <a:p>
            <a:pPr algn="ctr">
              <a:defRPr/>
            </a:pPr>
            <a:r>
              <a:rPr lang="ja-JP" altLang="en-US" sz="3600" dirty="0"/>
              <a:t>学習課題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-17463" y="1989138"/>
            <a:ext cx="9134476" cy="2087562"/>
          </a:xfrm>
          <a:prstGeom prst="rect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bg1"/>
              </a:gs>
            </a:gsLst>
          </a:gradFill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72000" tIns="0" rIns="72000" bIns="0"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5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5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ja-JP" altLang="en-US" sz="4000" b="1" kern="0" dirty="0" smtClean="0">
                <a:solidFill>
                  <a:srgbClr val="FF0000"/>
                </a:solidFill>
              </a:rPr>
              <a:t>　　スマートフォンのカメラを</a:t>
            </a:r>
            <a:endParaRPr lang="en-US" altLang="ja-JP" sz="4000" b="1" kern="0" dirty="0" smtClean="0">
              <a:solidFill>
                <a:srgbClr val="FF0000"/>
              </a:solidFill>
            </a:endParaRPr>
          </a:p>
          <a:p>
            <a:pPr algn="l">
              <a:defRPr/>
            </a:pPr>
            <a:r>
              <a:rPr lang="ja-JP" altLang="en-US" sz="4000" b="1" kern="0" smtClean="0">
                <a:solidFill>
                  <a:srgbClr val="FF0000"/>
                </a:solidFill>
              </a:rPr>
              <a:t>　 </a:t>
            </a:r>
            <a:r>
              <a:rPr lang="ja-JP" altLang="en-US" sz="4000" b="1" kern="0" dirty="0" smtClean="0">
                <a:solidFill>
                  <a:srgbClr val="FF0000"/>
                </a:solidFill>
              </a:rPr>
              <a:t>　　　　利用する</a:t>
            </a:r>
            <a:r>
              <a:rPr lang="ja-JP" altLang="en-US" sz="4000" b="1" kern="0" dirty="0">
                <a:solidFill>
                  <a:srgbClr val="FF0000"/>
                </a:solidFill>
              </a:rPr>
              <a:t>とき</a:t>
            </a:r>
            <a:r>
              <a:rPr lang="ja-JP" altLang="en-US" sz="4000" b="1" kern="0" dirty="0" smtClean="0">
                <a:solidFill>
                  <a:srgbClr val="FF0000"/>
                </a:solidFill>
              </a:rPr>
              <a:t>の注意点</a:t>
            </a:r>
            <a:r>
              <a:rPr lang="ja-JP" altLang="en-US" sz="4000" b="1" kern="0" dirty="0">
                <a:solidFill>
                  <a:srgbClr val="FF0000"/>
                </a:solidFill>
              </a:rPr>
              <a:t>を学ぼう</a:t>
            </a:r>
            <a:endParaRPr lang="en-US" sz="4000" b="1" kern="0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tyoken03\Desktop\教材用画像作成\sumaphobac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30688"/>
            <a:ext cx="1143027" cy="206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momo-chan\Desktop\gazo\faceg3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24" y="4941168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:\Users\momo-chan\Desktop\gazo\faceg3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520" y="5040705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yoken03\Desktop\syusei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00" y="936000"/>
            <a:ext cx="5630022" cy="41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5867400" y="1101725"/>
            <a:ext cx="3097213" cy="3667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★栄子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のブログ★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今日は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，美子と史子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が家に遊びに来たんだ。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とっても楽しかったよ！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453172-3292-403B-8A39-0B65D7343E83}" type="datetime1">
              <a:rPr lang="ja-JP" altLang="en-US"/>
              <a:pPr>
                <a:defRPr/>
              </a:pPr>
              <a:t>2014/3/27</a:t>
            </a:fld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82F4FE-3C60-4F2F-A5D0-9F469361D480}" type="slidenum">
              <a:rPr lang="en-US" altLang="ja-JP"/>
              <a:pPr>
                <a:defRPr/>
              </a:pPr>
              <a:t>8</a:t>
            </a:fld>
            <a:endParaRPr lang="en-US" altLang="ja-JP" dirty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ブログに</a:t>
            </a:r>
            <a:r>
              <a:rPr lang="ja-JP" altLang="en-US" dirty="0"/>
              <a:t>掲載</a:t>
            </a:r>
            <a:r>
              <a:rPr lang="ja-JP" altLang="en-US" dirty="0" smtClean="0"/>
              <a:t>された写真</a:t>
            </a:r>
            <a:endParaRPr lang="en-US" altLang="ja-JP" sz="4000" dirty="0" smtClean="0"/>
          </a:p>
        </p:txBody>
      </p:sp>
      <p:pic>
        <p:nvPicPr>
          <p:cNvPr id="11270" name="Picture 3" descr="C:\Users\tyoken03\Desktop\AinstGPS(1106)\03(1110)\data\kyouzai\contents\gazo\faceg35c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6885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4" descr="C:\Users\tyoken03\Desktop\AinstGPS(1106)\03(1110)\data\kyouzai\contents\gazo\faceg32cl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4313238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角丸四角形吹き出し 16"/>
          <p:cNvSpPr/>
          <p:nvPr/>
        </p:nvSpPr>
        <p:spPr>
          <a:xfrm>
            <a:off x="2700338" y="3122613"/>
            <a:ext cx="4300537" cy="2447925"/>
          </a:xfrm>
          <a:prstGeom prst="wedgeRoundRectCallout">
            <a:avLst>
              <a:gd name="adj1" fmla="val 62420"/>
              <a:gd name="adj2" fmla="val 24295"/>
              <a:gd name="adj3" fmla="val 16667"/>
            </a:avLst>
          </a:prstGeom>
          <a:gradFill>
            <a:gsLst>
              <a:gs pos="0">
                <a:srgbClr val="FF66FF"/>
              </a:gs>
              <a:gs pos="35000">
                <a:srgbClr val="FFCCFF"/>
              </a:gs>
              <a:gs pos="100000">
                <a:schemeClr val="bg1"/>
              </a:gs>
            </a:gsLst>
          </a:gradFill>
          <a:ln>
            <a:solidFill>
              <a:srgbClr val="FF66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44000" tIns="144000" bIns="72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栄子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さんは，</a:t>
            </a:r>
            <a:endParaRPr lang="en-US" altLang="ja-JP" sz="3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自宅で友達と遊んだときの様子をブログに掲載しました。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1668463" y="5516563"/>
            <a:ext cx="82486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0" tIns="108000" rIns="108000" bIns="10800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6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altLang="ja-JP" sz="2800" kern="0" dirty="0" smtClean="0">
                <a:latin typeface="+mn-ea"/>
                <a:ea typeface="+mn-ea"/>
              </a:rPr>
              <a:t>※</a:t>
            </a:r>
            <a:r>
              <a:rPr lang="ja-JP" altLang="en-US" sz="2800" kern="0" dirty="0" smtClean="0">
                <a:latin typeface="+mn-ea"/>
                <a:ea typeface="+mn-ea"/>
              </a:rPr>
              <a:t>ブログ</a:t>
            </a:r>
            <a:r>
              <a:rPr lang="ja-JP" altLang="en-US" sz="2800" kern="0" dirty="0">
                <a:latin typeface="+mn-ea"/>
                <a:ea typeface="+mn-ea"/>
              </a:rPr>
              <a:t>＝</a:t>
            </a:r>
            <a:r>
              <a:rPr lang="ja-JP" altLang="en-US" sz="2800" kern="0" dirty="0" smtClean="0">
                <a:latin typeface="+mn-ea"/>
                <a:ea typeface="+mn-ea"/>
              </a:rPr>
              <a:t>ウエブログ。インターネット上の日記。</a:t>
            </a:r>
            <a:endParaRPr lang="en-US" altLang="ja-JP" sz="2800" kern="0" dirty="0" smtClean="0">
              <a:latin typeface="+mn-ea"/>
              <a:ea typeface="+mn-ea"/>
            </a:endParaRPr>
          </a:p>
          <a:p>
            <a:pPr marL="0" indent="0">
              <a:buFontTx/>
              <a:buNone/>
              <a:defRPr/>
            </a:pPr>
            <a:endParaRPr lang="en-US" sz="3200" kern="0" dirty="0"/>
          </a:p>
        </p:txBody>
      </p:sp>
    </p:spTree>
    <p:extLst>
      <p:ext uri="{BB962C8B-B14F-4D97-AF65-F5344CB8AC3E}">
        <p14:creationId xmlns:p14="http://schemas.microsoft.com/office/powerpoint/2010/main" val="144811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tyoken03\Desktop\syusei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000" y="936000"/>
            <a:ext cx="5630022" cy="41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5867400" y="1101725"/>
            <a:ext cx="3097213" cy="3667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★栄子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のブログ★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今日は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，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美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子と史子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が家に遊びに来たんだ。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とっても楽しかったよ！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453172-3292-403B-8A39-0B65D7343E83}" type="datetime1">
              <a:rPr lang="ja-JP" altLang="en-US"/>
              <a:pPr>
                <a:defRPr/>
              </a:pPr>
              <a:t>2014/3/27</a:t>
            </a:fld>
            <a:endParaRPr lang="en-US" altLang="ja-JP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82F4FE-3C60-4F2F-A5D0-9F469361D480}" type="slidenum">
              <a:rPr lang="en-US" altLang="ja-JP"/>
              <a:pPr>
                <a:defRPr/>
              </a:pPr>
              <a:t>9</a:t>
            </a:fld>
            <a:endParaRPr lang="en-US" altLang="ja-JP" dirty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187325" y="115888"/>
            <a:ext cx="8947150" cy="719137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ブログに掲載された写真</a:t>
            </a:r>
            <a:endParaRPr lang="en-US" altLang="ja-JP" sz="4000" dirty="0" smtClean="0"/>
          </a:p>
        </p:txBody>
      </p:sp>
      <p:pic>
        <p:nvPicPr>
          <p:cNvPr id="11270" name="Picture 3" descr="C:\Users\tyoken03\Desktop\AinstGPS(1106)\03(1110)\data\kyouzai\contents\gazo\faceg35c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6885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4" descr="C:\Users\tyoken03\Desktop\AinstGPS(1106)\03(1110)\data\kyouzai\contents\gazo\faceg32cl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4313238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1668463" y="5516563"/>
            <a:ext cx="82486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0" tIns="108000" rIns="108000" bIns="108000"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6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32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altLang="ja-JP" sz="2800" kern="0" dirty="0" smtClean="0">
                <a:latin typeface="+mn-ea"/>
                <a:ea typeface="+mn-ea"/>
              </a:rPr>
              <a:t>※</a:t>
            </a:r>
            <a:r>
              <a:rPr lang="ja-JP" altLang="en-US" sz="2800" kern="0" dirty="0" smtClean="0">
                <a:latin typeface="+mn-ea"/>
                <a:ea typeface="+mn-ea"/>
              </a:rPr>
              <a:t>ブログ</a:t>
            </a:r>
            <a:r>
              <a:rPr lang="ja-JP" altLang="en-US" sz="2800" kern="0" dirty="0">
                <a:latin typeface="+mn-ea"/>
                <a:ea typeface="+mn-ea"/>
              </a:rPr>
              <a:t>＝</a:t>
            </a:r>
            <a:r>
              <a:rPr lang="ja-JP" altLang="en-US" sz="2800" kern="0" dirty="0" smtClean="0">
                <a:latin typeface="+mn-ea"/>
                <a:ea typeface="+mn-ea"/>
              </a:rPr>
              <a:t>ウエブログ。インターネット上の日記。</a:t>
            </a:r>
            <a:endParaRPr lang="en-US" altLang="ja-JP" sz="2800" kern="0" dirty="0" smtClean="0">
              <a:latin typeface="+mn-ea"/>
              <a:ea typeface="+mn-ea"/>
            </a:endParaRPr>
          </a:p>
          <a:p>
            <a:pPr marL="0" indent="0">
              <a:buFontTx/>
              <a:buNone/>
              <a:defRPr/>
            </a:pPr>
            <a:endParaRPr lang="en-US" sz="3200" kern="0" dirty="0"/>
          </a:p>
        </p:txBody>
      </p:sp>
      <p:sp>
        <p:nvSpPr>
          <p:cNvPr id="11" name="角丸四角形吹き出し 10"/>
          <p:cNvSpPr/>
          <p:nvPr/>
        </p:nvSpPr>
        <p:spPr>
          <a:xfrm>
            <a:off x="2528888" y="4276725"/>
            <a:ext cx="6394450" cy="1728788"/>
          </a:xfrm>
          <a:prstGeom prst="wedgeRoundRectCallout">
            <a:avLst>
              <a:gd name="adj1" fmla="val -62300"/>
              <a:gd name="adj2" fmla="val 10187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44000" tIns="144000" bIns="72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このブログを見てどう思いますか？　</a:t>
            </a: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（プリントに記入）</a:t>
            </a:r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595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01124482">
  <a:themeElements>
    <a:clrScheme name="Office ​​テーマ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​​テーマ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​​テーマ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01124482</Template>
  <TotalTime>14077</TotalTime>
  <Words>661</Words>
  <Application>Microsoft Office PowerPoint</Application>
  <PresentationFormat>画面に合わせる (4:3)</PresentationFormat>
  <Paragraphs>137</Paragraphs>
  <Slides>18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01124482</vt:lpstr>
      <vt:lpstr> 　　情報に関する技術 　　　　　　情報モラル授業 　　</vt:lpstr>
      <vt:lpstr>スマートフォンって？</vt:lpstr>
      <vt:lpstr>スマートフォンって？</vt:lpstr>
      <vt:lpstr>スマートフォンって？</vt:lpstr>
      <vt:lpstr>スマートフォンのアプリを体験しよう</vt:lpstr>
      <vt:lpstr>今日の学習は・・・</vt:lpstr>
      <vt:lpstr>PowerPoint プレゼンテーション</vt:lpstr>
      <vt:lpstr>ブログに掲載された写真</vt:lpstr>
      <vt:lpstr>ブログに掲載された写真</vt:lpstr>
      <vt:lpstr>ブログに掲載された写真</vt:lpstr>
      <vt:lpstr>ブログに掲載された写真</vt:lpstr>
      <vt:lpstr>ブログに掲載された写真</vt:lpstr>
      <vt:lpstr>写真撮影をする時の注意点</vt:lpstr>
      <vt:lpstr>写真撮影をするときの注意点</vt:lpstr>
      <vt:lpstr>写真撮影をするときの注意点</vt:lpstr>
      <vt:lpstr>モラルに反する行動</vt:lpstr>
      <vt:lpstr>モラルに反する行動</vt:lpstr>
      <vt:lpstr>今日の授業のまとめ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『教材設計マニュアル－独学を 支援するために』を読んで</dc:title>
  <dc:creator>tyoken03;Takashi Shizukuishi;2013</dc:creator>
  <cp:lastModifiedBy>joho2</cp:lastModifiedBy>
  <cp:revision>640</cp:revision>
  <cp:lastPrinted>2013-11-18T07:57:53Z</cp:lastPrinted>
  <dcterms:created xsi:type="dcterms:W3CDTF">2013-05-14T06:01:56Z</dcterms:created>
  <dcterms:modified xsi:type="dcterms:W3CDTF">2014-03-27T00:04:33Z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TC011244821041</vt:lpwstr>
  </property>
</Properties>
</file>