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1" r:id="rId3"/>
    <p:sldId id="403" r:id="rId4"/>
    <p:sldId id="415" r:id="rId5"/>
    <p:sldId id="413" r:id="rId6"/>
    <p:sldId id="384" r:id="rId7"/>
    <p:sldId id="405" r:id="rId8"/>
    <p:sldId id="387" r:id="rId9"/>
    <p:sldId id="388" r:id="rId10"/>
    <p:sldId id="404" r:id="rId11"/>
    <p:sldId id="390" r:id="rId12"/>
    <p:sldId id="416" r:id="rId13"/>
    <p:sldId id="417" r:id="rId14"/>
    <p:sldId id="391" r:id="rId15"/>
    <p:sldId id="393" r:id="rId16"/>
    <p:sldId id="394" r:id="rId17"/>
    <p:sldId id="418" r:id="rId18"/>
    <p:sldId id="396" r:id="rId19"/>
    <p:sldId id="395" r:id="rId20"/>
    <p:sldId id="398" r:id="rId21"/>
    <p:sldId id="399" r:id="rId22"/>
    <p:sldId id="420" r:id="rId23"/>
    <p:sldId id="401" r:id="rId24"/>
    <p:sldId id="402" r:id="rId25"/>
    <p:sldId id="414" r:id="rId26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3FC"/>
    <a:srgbClr val="FEDEF9"/>
    <a:srgbClr val="FF3300"/>
    <a:srgbClr val="FFFFC1"/>
    <a:srgbClr val="EF6611"/>
    <a:srgbClr val="FA4C06"/>
    <a:srgbClr val="FFCCFF"/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617" autoAdjust="0"/>
    <p:restoredTop sz="91001" autoAdjust="0"/>
  </p:normalViewPr>
  <p:slideViewPr>
    <p:cSldViewPr>
      <p:cViewPr varScale="1">
        <p:scale>
          <a:sx n="73" d="100"/>
          <a:sy n="73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0"/>
    </p:cViewPr>
  </p:sorter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B3FBBC-7122-418B-977D-32EAC300E4CD}" type="datetimeFigureOut">
              <a:rPr lang="ja-JP" altLang="en-US"/>
              <a:pPr>
                <a:defRPr/>
              </a:pPr>
              <a:t>2014/3/27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093E3F1-42D3-4A60-AA3D-12421CD5B7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7479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BB15101-0B9B-40FA-921F-C8470C8D3D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3051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57475"/>
            <a:ext cx="6934200" cy="719138"/>
          </a:xfrm>
        </p:spPr>
        <p:txBody>
          <a:bodyPr lIns="180000" tIns="0" rIns="180000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dirty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663950"/>
            <a:ext cx="6172200" cy="431800"/>
          </a:xfrm>
        </p:spPr>
        <p:txBody>
          <a:bodyPr tIns="0" bIns="0" anchor="ctr"/>
          <a:lstStyle>
            <a:lvl1pPr marL="0" indent="0" algn="ctr">
              <a:buFontTx/>
              <a:buNone/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15000" y="6497638"/>
            <a:ext cx="3429000" cy="360362"/>
          </a:xfrm>
        </p:spPr>
        <p:txBody>
          <a:bodyPr/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B1ABC8-EB48-44F8-B18B-A41DB583FC99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0" y="5961063"/>
            <a:ext cx="3429000" cy="36036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39A601-CA04-4D90-93B3-813B7B078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00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6F14-9075-45CB-9FFF-AB5103C6F362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8E21-EF9A-4DB9-9364-9D6B8A2A12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642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92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92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FAE4B-6420-4BEA-84F2-DFCBEAAD5CC6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7F02A-DE89-4446-BA67-7836F20558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38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18" y="116632"/>
            <a:ext cx="8946697" cy="719138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6439" y="1052736"/>
            <a:ext cx="8657561" cy="5038725"/>
          </a:xfrm>
        </p:spPr>
        <p:txBody>
          <a:bodyPr/>
          <a:lstStyle>
            <a:lvl1pPr>
              <a:defRPr sz="3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3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BC2F-1272-4311-99BE-D0436D4029D1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4123-D12C-4392-BB1D-5E31845E3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35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D79D-FBFF-4A6D-9AEB-6FB8547093DB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B76F3-8D56-4A15-8AB8-86B2F4A0F7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80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854075"/>
            <a:ext cx="384810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95900" y="854075"/>
            <a:ext cx="384810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80C91-696A-414B-9FA5-AB74C0E1A27B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AAF38-B564-4076-B2FB-59D093A12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59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BB7C-7D80-49CF-863F-BB4516B6F936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0E37A-9952-448D-BE74-9CB532E22F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913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448F-7E98-453B-B4D9-4BFF4F10B36C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04E3-5C6B-44B3-B93C-51DA9180A1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692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0364-2FC9-4250-9851-BE5E91A98EB0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EE759-54D6-496A-B071-C0106A357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55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06922-56EC-41FA-AB22-957FFC2D1BFF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4D90D-0AB8-4D66-9953-36E15C82AA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228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BED49-6475-41A3-9D96-173CC33D014F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85626-022C-4DA1-8507-886510C202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1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97638"/>
            <a:ext cx="1905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108000" bIns="108000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B7084284-ECA4-4326-AE17-EEB8886866FA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5959475"/>
            <a:ext cx="2895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108000" bIns="0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2" name="角丸四角形 1"/>
          <p:cNvSpPr/>
          <p:nvPr userDrawn="1"/>
        </p:nvSpPr>
        <p:spPr>
          <a:xfrm>
            <a:off x="395288" y="928688"/>
            <a:ext cx="8640762" cy="5308600"/>
          </a:xfrm>
          <a:prstGeom prst="roundRect">
            <a:avLst>
              <a:gd name="adj" fmla="val 5897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976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108000" bIns="108000" numCol="1" anchor="ctr" anchorCtr="0" compatLnSpc="1">
            <a:prstTxWarp prst="textNoShape">
              <a:avLst/>
            </a:prstTxWarp>
          </a:bodyPr>
          <a:lstStyle>
            <a:lvl1pPr>
              <a:defRPr sz="15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B0E0E822-3AE8-416F-966A-18DD4DAC10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911225"/>
            <a:ext cx="8656637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" name="正方形/長方形 2"/>
          <p:cNvSpPr/>
          <p:nvPr userDrawn="1"/>
        </p:nvSpPr>
        <p:spPr>
          <a:xfrm>
            <a:off x="0" y="11113"/>
            <a:ext cx="9144000" cy="91757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20638"/>
            <a:ext cx="89471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108000" rIns="108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ータイトルの書式設定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4B132-2F00-4FA0-AF51-0F48FAF79201}" type="slidenum">
              <a:rPr lang="en-US" altLang="ja-JP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981075"/>
            <a:ext cx="8712200" cy="1655763"/>
          </a:xfrm>
          <a:gradFill flip="none">
            <a:gsLst>
              <a:gs pos="0">
                <a:schemeClr val="accent2">
                  <a:shade val="51000"/>
                  <a:satMod val="130000"/>
                  <a:alpha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bIns="108000"/>
          <a:lstStyle/>
          <a:p>
            <a:pPr algn="l" eaLnBrk="1" hangingPunct="1">
              <a:defRPr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3200" dirty="0" smtClean="0"/>
              <a:t>情報に関する技術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dirty="0" smtClean="0"/>
              <a:t>　　　　　　情報モラル授業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DCB06-482E-4A62-A3A7-90068F4BFF01}" type="slidenum">
              <a:rPr lang="en-US" altLang="ja-JP"/>
              <a:pPr>
                <a:defRPr/>
              </a:pPr>
              <a:t>10</a:t>
            </a:fld>
            <a:endParaRPr lang="en-US" altLang="ja-JP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アプリのインストールを体験しよう</a:t>
            </a:r>
            <a:endParaRPr lang="en-US" altLang="ja-JP" sz="4000" dirty="0" smtClean="0"/>
          </a:p>
        </p:txBody>
      </p:sp>
      <p:pic>
        <p:nvPicPr>
          <p:cNvPr id="22533" name="Picture 3" descr="C:\Users\momo-chan\Desktop\inst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936625"/>
            <a:ext cx="3354388" cy="592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6156325" y="1844675"/>
            <a:ext cx="647700" cy="863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2535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168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角丸四角形吹き出し 14"/>
          <p:cNvSpPr/>
          <p:nvPr/>
        </p:nvSpPr>
        <p:spPr>
          <a:xfrm>
            <a:off x="179388" y="2924175"/>
            <a:ext cx="4752975" cy="1296988"/>
          </a:xfrm>
          <a:prstGeom prst="wedgeRoundRectCallout">
            <a:avLst>
              <a:gd name="adj1" fmla="val -26541"/>
              <a:gd name="adj2" fmla="val -766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44000" rIns="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では，このアプリを体験してみて下さい。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04025" y="1844675"/>
            <a:ext cx="808038" cy="584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/>
              <a:t>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84985-B65D-4D43-940B-3C8F0B2DCC05}" type="slidenum">
              <a:rPr lang="en-US" altLang="ja-JP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アプリのインストールを体験しよう</a:t>
            </a:r>
            <a:endParaRPr lang="en-US" altLang="ja-JP" sz="4000" dirty="0" smtClean="0"/>
          </a:p>
        </p:txBody>
      </p:sp>
      <p:pic>
        <p:nvPicPr>
          <p:cNvPr id="23557" name="Picture 3" descr="C:\Users\momo-chan\Desktop\huto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0"/>
            <a:ext cx="3933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830763"/>
            <a:ext cx="1508125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角丸四角形吹き出し 7"/>
          <p:cNvSpPr/>
          <p:nvPr/>
        </p:nvSpPr>
        <p:spPr>
          <a:xfrm>
            <a:off x="179388" y="2204864"/>
            <a:ext cx="4752975" cy="2016299"/>
          </a:xfrm>
          <a:prstGeom prst="wedgeRoundRectCallout">
            <a:avLst>
              <a:gd name="adj1" fmla="val -29015"/>
              <a:gd name="adj2" fmla="val 9452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44000" rIns="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こんな画面が表示されたら，あなたはどうしますか？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84985-B65D-4D43-940B-3C8F0B2DCC05}" type="slidenum">
              <a:rPr lang="en-US" altLang="ja-JP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不正請求</a:t>
            </a:r>
            <a:endParaRPr lang="en-US" altLang="ja-JP" sz="4000" dirty="0" smtClean="0"/>
          </a:p>
        </p:txBody>
      </p:sp>
      <p:pic>
        <p:nvPicPr>
          <p:cNvPr id="23557" name="Picture 3" descr="C:\Users\momo-chan\Desktop\huto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0"/>
            <a:ext cx="3933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830763"/>
            <a:ext cx="1508125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角丸四角形吹き出し 12"/>
          <p:cNvSpPr/>
          <p:nvPr/>
        </p:nvSpPr>
        <p:spPr>
          <a:xfrm>
            <a:off x="250825" y="1052513"/>
            <a:ext cx="4752975" cy="3529012"/>
          </a:xfrm>
          <a:prstGeom prst="wedgeRoundRectCallout">
            <a:avLst>
              <a:gd name="adj1" fmla="val -28290"/>
              <a:gd name="adj2" fmla="val 6066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44000" rIns="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これは，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不正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サイトへ誘導する</a:t>
            </a: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危険なアプリ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でした。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パソコンや携帯電話でも「ワンクリック詐欺」として有名です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3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84985-B65D-4D43-940B-3C8F0B2DCC05}" type="slidenum">
              <a:rPr lang="en-US" altLang="ja-JP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不正請求</a:t>
            </a:r>
            <a:endParaRPr lang="en-US" altLang="ja-JP" sz="4000" dirty="0" smtClean="0"/>
          </a:p>
        </p:txBody>
      </p:sp>
      <p:sp>
        <p:nvSpPr>
          <p:cNvPr id="2" name="角丸四角形 1"/>
          <p:cNvSpPr/>
          <p:nvPr/>
        </p:nvSpPr>
        <p:spPr>
          <a:xfrm>
            <a:off x="395288" y="1052736"/>
            <a:ext cx="7417072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不正請求への対処法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395288" y="2197442"/>
            <a:ext cx="8353176" cy="2959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/>
              <a:t>・相手に連絡をしない。支払わずに，無視する。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・不安をあおるような文句にひるまない。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・一人で悩まず，先生や保護者に相談する。</a:t>
            </a:r>
            <a:endParaRPr lang="en-US" altLang="ja-JP" sz="3200" dirty="0" smtClean="0"/>
          </a:p>
          <a:p>
            <a:r>
              <a:rPr lang="ja-JP" altLang="en-US" sz="3200" dirty="0" smtClean="0"/>
              <a:t>・悪質な請求の場合は，消費者センターや警察に相談する。</a:t>
            </a:r>
            <a:endParaRPr lang="en-US" altLang="ja-JP" sz="3200" dirty="0" smtClean="0"/>
          </a:p>
          <a:p>
            <a:endParaRPr kumimoji="1" lang="ja-JP" altLang="en-US" sz="1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180" y="1710463"/>
            <a:ext cx="7633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回クリックしただけで直ちに契約は成立しません。</a:t>
            </a:r>
            <a:endParaRPr kumimoji="1" lang="ja-JP" altLang="en-US" dirty="0"/>
          </a:p>
        </p:txBody>
      </p:sp>
      <p:pic>
        <p:nvPicPr>
          <p:cNvPr id="1026" name="Picture 2" descr="C:\Users\momo-chan\Desktop\AinstGPS(1121用)\03(for1121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0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8A3E4-6167-405C-AC9E-2F40AA3EE61D}" type="slidenum">
              <a:rPr lang="en-US" altLang="ja-JP"/>
              <a:pPr>
                <a:defRPr/>
              </a:pPr>
              <a:t>14</a:t>
            </a:fld>
            <a:endParaRPr lang="en-US" altLang="ja-JP" dirty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不正請求</a:t>
            </a:r>
            <a:endParaRPr lang="en-US" altLang="ja-JP" sz="4000" dirty="0" smtClean="0"/>
          </a:p>
        </p:txBody>
      </p:sp>
      <p:pic>
        <p:nvPicPr>
          <p:cNvPr id="25605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86313"/>
            <a:ext cx="150653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093788"/>
            <a:ext cx="4343400" cy="557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4668838" y="5805488"/>
            <a:ext cx="4500562" cy="8636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643438" y="1301750"/>
            <a:ext cx="4500562" cy="86518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179388" y="1093788"/>
            <a:ext cx="4321175" cy="3529012"/>
          </a:xfrm>
          <a:prstGeom prst="wedgeRoundRectCallout">
            <a:avLst>
              <a:gd name="adj1" fmla="val -28290"/>
              <a:gd name="adj2" fmla="val 5955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08000" rIns="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しかし，困った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ことに，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電話番号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メールアドレス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位置情報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などが知られています！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FD13A-72E8-4CE6-9CE3-3487D717923A}" type="slidenum">
              <a:rPr lang="en-US" altLang="ja-JP"/>
              <a:pPr>
                <a:defRPr/>
              </a:pPr>
              <a:t>15</a:t>
            </a:fld>
            <a:endParaRPr lang="en-US" altLang="ja-JP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不正請求</a:t>
            </a:r>
            <a:endParaRPr lang="en-US" altLang="ja-JP" sz="4000" dirty="0" smtClean="0"/>
          </a:p>
        </p:txBody>
      </p:sp>
      <p:pic>
        <p:nvPicPr>
          <p:cNvPr id="26628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86313"/>
            <a:ext cx="150653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角丸四角形吹き出し 14"/>
          <p:cNvSpPr/>
          <p:nvPr/>
        </p:nvSpPr>
        <p:spPr>
          <a:xfrm>
            <a:off x="179388" y="1301750"/>
            <a:ext cx="4489450" cy="3321050"/>
          </a:xfrm>
          <a:prstGeom prst="wedgeRoundRectCallout">
            <a:avLst>
              <a:gd name="adj1" fmla="val -28290"/>
              <a:gd name="adj2" fmla="val 5955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08000" rIns="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これらは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スマートフォンに保存されている情報の一部ですが・・・なぜ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流出してしまったのでしょう？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093788"/>
            <a:ext cx="4343400" cy="557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4668838" y="5805488"/>
            <a:ext cx="4500562" cy="8636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643438" y="1301750"/>
            <a:ext cx="4500562" cy="86518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BD7FE-B4A9-41BC-A996-140BAC9CB886}" type="slidenum">
              <a:rPr lang="en-US" altLang="ja-JP"/>
              <a:pPr>
                <a:defRPr/>
              </a:pPr>
              <a:t>16</a:t>
            </a:fld>
            <a:endParaRPr lang="en-US" altLang="ja-JP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アプリへの許可内容</a:t>
            </a:r>
            <a:endParaRPr lang="en-US" altLang="ja-JP" sz="4000" dirty="0" smtClean="0"/>
          </a:p>
        </p:txBody>
      </p:sp>
      <p:sp>
        <p:nvSpPr>
          <p:cNvPr id="2" name="角丸四角形 1"/>
          <p:cNvSpPr/>
          <p:nvPr/>
        </p:nvSpPr>
        <p:spPr>
          <a:xfrm>
            <a:off x="3995738" y="1052513"/>
            <a:ext cx="4752975" cy="2305050"/>
          </a:xfrm>
          <a:prstGeom prst="roundRect">
            <a:avLst/>
          </a:prstGeom>
          <a:solidFill>
            <a:srgbClr val="FA4C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アプリをインストールする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ときには，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アプリへの許可内容を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確認する必要があります</a:t>
            </a:r>
            <a:r>
              <a:rPr lang="ja-JP" altLang="en-US" sz="2800" b="1" dirty="0"/>
              <a:t>！</a:t>
            </a:r>
          </a:p>
        </p:txBody>
      </p:sp>
      <p:pic>
        <p:nvPicPr>
          <p:cNvPr id="27654" name="Picture 3" descr="C:\Users\momo-chan\Desktop\apriinst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908050"/>
            <a:ext cx="3313112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684213" y="3141663"/>
            <a:ext cx="2663825" cy="18002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右矢印 2"/>
          <p:cNvSpPr/>
          <p:nvPr/>
        </p:nvSpPr>
        <p:spPr>
          <a:xfrm rot="8689563">
            <a:off x="3068638" y="3132138"/>
            <a:ext cx="1223962" cy="612775"/>
          </a:xfrm>
          <a:prstGeom prst="right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2911475" y="2562225"/>
            <a:ext cx="6704013" cy="4383088"/>
            <a:chOff x="2911475" y="2562225"/>
            <a:chExt cx="6704013" cy="4383088"/>
          </a:xfrm>
        </p:grpSpPr>
        <p:sp>
          <p:nvSpPr>
            <p:cNvPr id="19" name="爆発 2 18"/>
            <p:cNvSpPr/>
            <p:nvPr/>
          </p:nvSpPr>
          <p:spPr>
            <a:xfrm rot="804194">
              <a:off x="2911475" y="2562225"/>
              <a:ext cx="6704013" cy="4383088"/>
            </a:xfrm>
            <a:prstGeom prst="irregularSeal2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20" name="Rectangle 3"/>
            <p:cNvSpPr txBox="1">
              <a:spLocks noChangeArrowheads="1"/>
            </p:cNvSpPr>
            <p:nvPr/>
          </p:nvSpPr>
          <p:spPr bwMode="auto">
            <a:xfrm>
              <a:off x="4035425" y="4108450"/>
              <a:ext cx="4335463" cy="1511300"/>
            </a:xfrm>
            <a:prstGeom prst="rect">
              <a:avLst/>
            </a:prstGeom>
            <a:noFill/>
            <a:ln>
              <a:noFill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10800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36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32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8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80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5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5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5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5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  <a:defRPr/>
              </a:pPr>
              <a:r>
                <a:rPr lang="ja-JP" altLang="en-US" sz="3200" b="1" kern="0" dirty="0" smtClean="0"/>
                <a:t>簡単に「同意する」を押してはいけないのです！</a:t>
              </a:r>
              <a:endParaRPr lang="en-US" sz="3200" b="1" kern="0" dirty="0"/>
            </a:p>
          </p:txBody>
        </p:sp>
      </p:grpSp>
      <p:pic>
        <p:nvPicPr>
          <p:cNvPr id="27658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50101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BD7FE-B4A9-41BC-A996-140BAC9CB886}" type="slidenum">
              <a:rPr lang="en-US" altLang="ja-JP"/>
              <a:pPr>
                <a:defRPr/>
              </a:pPr>
              <a:t>17</a:t>
            </a:fld>
            <a:endParaRPr lang="en-US" altLang="ja-JP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アプリへの許可内容</a:t>
            </a:r>
            <a:endParaRPr lang="en-US" altLang="ja-JP" sz="4000" dirty="0" smtClean="0"/>
          </a:p>
        </p:txBody>
      </p:sp>
      <p:sp>
        <p:nvSpPr>
          <p:cNvPr id="2" name="角丸四角形 1"/>
          <p:cNvSpPr/>
          <p:nvPr/>
        </p:nvSpPr>
        <p:spPr>
          <a:xfrm>
            <a:off x="3995738" y="1052513"/>
            <a:ext cx="4752975" cy="2305050"/>
          </a:xfrm>
          <a:prstGeom prst="roundRect">
            <a:avLst/>
          </a:prstGeom>
          <a:solidFill>
            <a:srgbClr val="FA4C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アプリをインストールする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ときには，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アプリへの許可内容を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確認する必要があります</a:t>
            </a:r>
            <a:r>
              <a:rPr lang="ja-JP" altLang="en-US" sz="2800" b="1" dirty="0"/>
              <a:t>！</a:t>
            </a:r>
          </a:p>
        </p:txBody>
      </p:sp>
      <p:pic>
        <p:nvPicPr>
          <p:cNvPr id="27654" name="Picture 3" descr="C:\Users\momo-chan\Desktop\apriinst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908050"/>
            <a:ext cx="3313112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684213" y="3141663"/>
            <a:ext cx="2663825" cy="18002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右矢印 2"/>
          <p:cNvSpPr/>
          <p:nvPr/>
        </p:nvSpPr>
        <p:spPr>
          <a:xfrm rot="8689563">
            <a:off x="3068638" y="3132138"/>
            <a:ext cx="1223962" cy="612775"/>
          </a:xfrm>
          <a:prstGeom prst="right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7658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50101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雲形吹き出し 6"/>
          <p:cNvSpPr/>
          <p:nvPr/>
        </p:nvSpPr>
        <p:spPr>
          <a:xfrm>
            <a:off x="3923927" y="3832225"/>
            <a:ext cx="3960441" cy="1396975"/>
          </a:xfrm>
          <a:prstGeom prst="cloudCallout">
            <a:avLst>
              <a:gd name="adj1" fmla="val 40954"/>
              <a:gd name="adj2" fmla="val 895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39952" y="4041775"/>
            <a:ext cx="3999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では、どのように</a:t>
            </a:r>
            <a:endParaRPr kumimoji="1" lang="en-US" altLang="ja-JP" dirty="0" smtClean="0"/>
          </a:p>
          <a:p>
            <a:r>
              <a:rPr lang="ja-JP" altLang="en-US" dirty="0" smtClean="0"/>
              <a:t>確認したらよいのでしょうか？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48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60BA2-D65C-4DB9-B5C7-1554B96B6C4D}" type="slidenum">
              <a:rPr lang="en-US" altLang="ja-JP"/>
              <a:pPr>
                <a:defRPr/>
              </a:pPr>
              <a:t>18</a:t>
            </a:fld>
            <a:endParaRPr lang="en-US" altLang="ja-JP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アプリへの許可内容</a:t>
            </a:r>
            <a:endParaRPr lang="en-US" altLang="ja-JP" sz="4000" dirty="0" smtClean="0"/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995363"/>
            <a:ext cx="400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134938" y="1628775"/>
            <a:ext cx="3905250" cy="2016125"/>
          </a:xfrm>
          <a:prstGeom prst="rect">
            <a:avLst/>
          </a:prstGeom>
          <a:noFill/>
          <a:ln w="7302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2484438" y="1025525"/>
            <a:ext cx="6408737" cy="3124200"/>
          </a:xfrm>
          <a:prstGeom prst="wedgeRoundRectCallout">
            <a:avLst>
              <a:gd name="adj1" fmla="val 29781"/>
              <a:gd name="adj2" fmla="val 66141"/>
              <a:gd name="adj3" fmla="val 16667"/>
            </a:avLst>
          </a:prstGeom>
          <a:gradFill>
            <a:gsLst>
              <a:gs pos="0">
                <a:srgbClr val="FFCCFF"/>
              </a:gs>
              <a:gs pos="35000">
                <a:schemeClr val="bg1"/>
              </a:gs>
              <a:gs pos="100000">
                <a:srgbClr val="FFCCFF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72000" rIns="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音楽の再生に連絡先データ（電話帳）などは必要ありませんね。しかし，よく確認しないで「同意する」を押してしまいました。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つまり</a:t>
            </a:r>
            <a:r>
              <a:rPr lang="ja-JP" altLang="en-US" sz="3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自ら</a:t>
            </a: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</a:t>
            </a:r>
            <a:r>
              <a:rPr lang="ja-JP" altLang="en-US" sz="3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流出に「同意」して</a:t>
            </a: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しまった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のです。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8680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45196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75006" y="4293096"/>
            <a:ext cx="7200800" cy="17681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8000" tIns="180000" rIns="0" bIns="108000">
            <a:spAutoFit/>
          </a:bodyPr>
          <a:lstStyle/>
          <a:p>
            <a:pPr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アプリの目的とする動作と比べて，不必要な許可内容を要求していないか？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」よく考えましょう。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69D05-58F6-489E-9F53-9F65B6474D46}" type="slidenum">
              <a:rPr lang="en-US" altLang="ja-JP"/>
              <a:pPr>
                <a:defRPr/>
              </a:pPr>
              <a:t>19</a:t>
            </a:fld>
            <a:endParaRPr lang="en-US" altLang="ja-JP" dirty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アプリへの許可内容</a:t>
            </a:r>
            <a:endParaRPr lang="en-US" altLang="ja-JP" sz="4000" dirty="0" smtClean="0"/>
          </a:p>
        </p:txBody>
      </p:sp>
      <p:pic>
        <p:nvPicPr>
          <p:cNvPr id="29701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255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2" descr="C:\Users\momo-chan\Desktop\yellowapr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-33338"/>
            <a:ext cx="3933825" cy="694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5065713" y="2497138"/>
            <a:ext cx="3810000" cy="2660650"/>
          </a:xfrm>
          <a:prstGeom prst="rect">
            <a:avLst/>
          </a:prstGeom>
          <a:noFill/>
          <a:ln w="7302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3779838" y="3438525"/>
            <a:ext cx="1223962" cy="611188"/>
          </a:xfrm>
          <a:prstGeom prst="right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179388" y="2852738"/>
            <a:ext cx="4032250" cy="2447925"/>
          </a:xfrm>
          <a:prstGeom prst="wedgeRoundRectCallout">
            <a:avLst>
              <a:gd name="adj1" fmla="val -30535"/>
              <a:gd name="adj2" fmla="val -67113"/>
              <a:gd name="adj3" fmla="val 16667"/>
            </a:avLst>
          </a:prstGeom>
          <a:gradFill>
            <a:gsLst>
              <a:gs pos="0">
                <a:srgbClr val="FFCCFF"/>
              </a:gs>
              <a:gs pos="35000">
                <a:schemeClr val="bg1"/>
              </a:gs>
              <a:gs pos="100000">
                <a:srgbClr val="FFCCFF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144000" rIns="72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これらのアプリの許可内容を調べて，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安全だと思ったらインストール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してみましょう。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00238" y="1417638"/>
            <a:ext cx="2024062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08000">
            <a:spAutoFit/>
          </a:bodyPr>
          <a:lstStyle/>
          <a:p>
            <a:pPr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考えよう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7675" y="5516563"/>
            <a:ext cx="8248650" cy="64928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2800" kern="0" dirty="0" smtClean="0">
                <a:latin typeface="+mn-ea"/>
                <a:ea typeface="+mn-ea"/>
              </a:rPr>
              <a:t>※</a:t>
            </a:r>
            <a:r>
              <a:rPr lang="ja-JP" altLang="en-US" sz="2800" kern="0" dirty="0" smtClean="0">
                <a:latin typeface="+mn-ea"/>
                <a:ea typeface="+mn-ea"/>
              </a:rPr>
              <a:t>プリントに○</a:t>
            </a:r>
            <a:r>
              <a:rPr lang="en-US" altLang="ja-JP" sz="2800" kern="0" dirty="0" smtClean="0">
                <a:latin typeface="+mn-ea"/>
                <a:ea typeface="+mn-ea"/>
              </a:rPr>
              <a:t>×</a:t>
            </a:r>
            <a:r>
              <a:rPr lang="ja-JP" altLang="en-US" sz="2800" kern="0" dirty="0" smtClean="0">
                <a:latin typeface="+mn-ea"/>
                <a:ea typeface="+mn-ea"/>
              </a:rPr>
              <a:t>を記入しながら，考えましょう。</a:t>
            </a:r>
            <a:endParaRPr lang="en-US" altLang="ja-JP" sz="2800" kern="0" dirty="0" smtClean="0">
              <a:latin typeface="+mn-ea"/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1010F-D53B-4461-8177-B176F4378C99}" type="slidenum">
              <a:rPr lang="en-US" altLang="ja-JP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3" name="円/楕円 2"/>
          <p:cNvSpPr/>
          <p:nvPr/>
        </p:nvSpPr>
        <p:spPr>
          <a:xfrm>
            <a:off x="684213" y="2052638"/>
            <a:ext cx="7559675" cy="2159000"/>
          </a:xfrm>
          <a:prstGeom prst="ellips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4000" dirty="0"/>
          </a:p>
        </p:txBody>
      </p:sp>
      <p:sp>
        <p:nvSpPr>
          <p:cNvPr id="34820" name="テキスト ボックス 3"/>
          <p:cNvSpPr txBox="1">
            <a:spLocks noChangeArrowheads="1"/>
          </p:cNvSpPr>
          <p:nvPr/>
        </p:nvSpPr>
        <p:spPr bwMode="auto">
          <a:xfrm>
            <a:off x="1476374" y="2254975"/>
            <a:ext cx="63785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6pPr>
            <a:lvl7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7pPr>
            <a:lvl8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8pPr>
            <a:lvl9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9pPr>
          </a:lstStyle>
          <a:p>
            <a:r>
              <a:rPr lang="ja-JP" altLang="en-US" b="1" dirty="0" smtClean="0">
                <a:latin typeface="Times New Roman" pitchFamily="18" charset="0"/>
                <a:ea typeface="ＭＳ Ｐゴシック" charset="-128"/>
              </a:rPr>
              <a:t>スマートフォン</a:t>
            </a:r>
            <a:r>
              <a:rPr lang="ja-JP" altLang="en-US" b="1" dirty="0">
                <a:latin typeface="Times New Roman" pitchFamily="18" charset="0"/>
                <a:ea typeface="ＭＳ Ｐゴシック" charset="-128"/>
              </a:rPr>
              <a:t>で情報を入力するということは，</a:t>
            </a:r>
            <a:endParaRPr lang="en-US" altLang="ja-JP" b="1" dirty="0">
              <a:latin typeface="Times New Roman" pitchFamily="18" charset="0"/>
              <a:ea typeface="ＭＳ Ｐゴシック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情報が出ていくということである。</a:t>
            </a:r>
          </a:p>
        </p:txBody>
      </p:sp>
      <p:pic>
        <p:nvPicPr>
          <p:cNvPr id="34821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38639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2" descr="C:\Users\momo-chan\Desktop\gazo\faceg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450" y="38750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22926-F6FA-4EBE-AF33-A25077B5B26B}" type="slidenum">
              <a:rPr lang="en-US" altLang="ja-JP"/>
              <a:pPr>
                <a:defRPr/>
              </a:pPr>
              <a:t>20</a:t>
            </a:fld>
            <a:endParaRPr lang="en-US" altLang="ja-JP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アプリへの許可内容</a:t>
            </a:r>
            <a:endParaRPr lang="en-US" altLang="ja-JP" sz="4000" dirty="0" smtClean="0"/>
          </a:p>
        </p:txBody>
      </p:sp>
      <p:pic>
        <p:nvPicPr>
          <p:cNvPr id="30725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81100"/>
            <a:ext cx="15081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吹き出し 11"/>
          <p:cNvSpPr/>
          <p:nvPr/>
        </p:nvSpPr>
        <p:spPr>
          <a:xfrm>
            <a:off x="2555875" y="1052513"/>
            <a:ext cx="6073775" cy="1763712"/>
          </a:xfrm>
          <a:prstGeom prst="wedgeRoundRectCallout">
            <a:avLst>
              <a:gd name="adj1" fmla="val -65491"/>
              <a:gd name="adj2" fmla="val 105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08000" rIns="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ところで，どんな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許可内容があるのでしょうか？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0727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31416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角丸四角形吹き出し 18"/>
          <p:cNvSpPr/>
          <p:nvPr/>
        </p:nvSpPr>
        <p:spPr>
          <a:xfrm>
            <a:off x="250825" y="3141663"/>
            <a:ext cx="6481763" cy="1943100"/>
          </a:xfrm>
          <a:prstGeom prst="wedgeRoundRectCallout">
            <a:avLst>
              <a:gd name="adj1" fmla="val 62405"/>
              <a:gd name="adj2" fmla="val -17089"/>
              <a:gd name="adj3" fmla="val 16667"/>
            </a:avLst>
          </a:prstGeom>
          <a:gradFill>
            <a:gsLst>
              <a:gs pos="0">
                <a:srgbClr val="FFCCFF"/>
              </a:gs>
              <a:gs pos="35000">
                <a:schemeClr val="bg1"/>
              </a:gs>
              <a:gs pos="100000">
                <a:srgbClr val="FFCCFF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144000" rIns="72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スマートフォンに保存されている情報，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スマートフォンのすべての機能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に関わる許可内容があります。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C5B2A-F06F-45FB-A28C-B6C11D1D6BAF}" type="slidenum">
              <a:rPr lang="en-US" altLang="ja-JP"/>
              <a:pPr>
                <a:defRPr/>
              </a:pPr>
              <a:t>21</a:t>
            </a:fld>
            <a:endParaRPr lang="en-US" altLang="ja-JP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アプリへの許可内容</a:t>
            </a:r>
            <a:endParaRPr lang="en-US" altLang="ja-JP" sz="4000" dirty="0" smtClean="0"/>
          </a:p>
        </p:txBody>
      </p:sp>
      <p:sp>
        <p:nvSpPr>
          <p:cNvPr id="30726" name="正方形/長方形 1"/>
          <p:cNvSpPr>
            <a:spLocks noChangeArrowheads="1"/>
          </p:cNvSpPr>
          <p:nvPr/>
        </p:nvSpPr>
        <p:spPr bwMode="auto">
          <a:xfrm>
            <a:off x="179388" y="1682750"/>
            <a:ext cx="8815387" cy="2617434"/>
          </a:xfrm>
          <a:prstGeom prst="rect">
            <a:avLst/>
          </a:prstGeom>
          <a:gradFill>
            <a:gsLst>
              <a:gs pos="13000">
                <a:schemeClr val="bg1"/>
              </a:gs>
              <a:gs pos="0">
                <a:schemeClr val="accent5">
                  <a:lumMod val="60000"/>
                  <a:lumOff val="40000"/>
                </a:schemeClr>
              </a:gs>
              <a:gs pos="80000">
                <a:schemeClr val="bg1"/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自身の位置情報，画像データ（写真）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ＳＮＳのアカウント　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•</a:t>
            </a:r>
            <a:r>
              <a:rPr lang="ja-JP" altLang="en-US" sz="3200" smtClean="0"/>
              <a:t>スケジュール</a:t>
            </a:r>
            <a:endParaRPr lang="en-US" altLang="ja-JP" sz="32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ブラウザに登録された</a:t>
            </a:r>
            <a:r>
              <a:rPr lang="en-US" altLang="ja-JP" sz="3200" dirty="0" smtClean="0"/>
              <a:t>ID</a:t>
            </a:r>
            <a:r>
              <a:rPr lang="ja-JP" altLang="en-US" sz="3200" dirty="0" smtClean="0"/>
              <a:t>やパスワード</a:t>
            </a:r>
            <a:endParaRPr lang="en-US" altLang="ja-JP" sz="32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電話帳データ（自分や家族・友達の名前・</a:t>
            </a:r>
            <a:endParaRPr lang="en-US" altLang="ja-JP" sz="32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200" dirty="0" smtClean="0"/>
              <a:t>　　　　住所・電話番号・メールアドレス等）</a:t>
            </a:r>
            <a:endParaRPr lang="en-US" altLang="ja-JP" sz="3200" dirty="0" smtClean="0"/>
          </a:p>
        </p:txBody>
      </p:sp>
      <p:sp>
        <p:nvSpPr>
          <p:cNvPr id="3" name="角丸四角形 2"/>
          <p:cNvSpPr/>
          <p:nvPr/>
        </p:nvSpPr>
        <p:spPr>
          <a:xfrm>
            <a:off x="179388" y="1052513"/>
            <a:ext cx="8815387" cy="6477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anchor="ctr"/>
          <a:lstStyle/>
          <a:p>
            <a:pPr algn="ctr">
              <a:defRPr/>
            </a:pPr>
            <a:r>
              <a:rPr lang="ja-JP" altLang="en-US" sz="3200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スマートフォンに保存されている情報の一部</a:t>
            </a:r>
          </a:p>
        </p:txBody>
      </p:sp>
      <p:sp>
        <p:nvSpPr>
          <p:cNvPr id="31751" name="正方形/長方形 1"/>
          <p:cNvSpPr>
            <a:spLocks noChangeArrowheads="1"/>
          </p:cNvSpPr>
          <p:nvPr/>
        </p:nvSpPr>
        <p:spPr bwMode="auto">
          <a:xfrm>
            <a:off x="323850" y="4437063"/>
            <a:ext cx="7343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1">
                <a:cs typeface="メイリオ" pitchFamily="50" charset="-128"/>
              </a:rPr>
              <a:t>インストールの時には，よく確認しないと</a:t>
            </a:r>
            <a:endParaRPr lang="en-US" altLang="ja-JP" sz="2800">
              <a:cs typeface="メイリオ" pitchFamily="50" charset="-128"/>
            </a:endParaRPr>
          </a:p>
        </p:txBody>
      </p:sp>
      <p:pic>
        <p:nvPicPr>
          <p:cNvPr id="31752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5" y="4410075"/>
            <a:ext cx="15081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吹き出し 11"/>
          <p:cNvSpPr/>
          <p:nvPr/>
        </p:nvSpPr>
        <p:spPr>
          <a:xfrm>
            <a:off x="539750" y="4960938"/>
            <a:ext cx="6792913" cy="1060450"/>
          </a:xfrm>
          <a:prstGeom prst="wedgeRoundRectCallout">
            <a:avLst>
              <a:gd name="adj1" fmla="val 53351"/>
              <a:gd name="adj2" fmla="val -1072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08000" rIns="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自分の情報も他人の情報も流出してしまいます！！</a:t>
            </a:r>
            <a:endParaRPr lang="en-US" altLang="ja-JP" sz="3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C5B2A-F06F-45FB-A28C-B6C11D1D6BAF}" type="slidenum">
              <a:rPr lang="en-US" altLang="ja-JP"/>
              <a:pPr>
                <a:defRPr/>
              </a:pPr>
              <a:t>22</a:t>
            </a:fld>
            <a:endParaRPr lang="en-US" altLang="ja-JP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アプリへの許可内容</a:t>
            </a:r>
            <a:endParaRPr lang="en-US" altLang="ja-JP" sz="4000" dirty="0" smtClean="0"/>
          </a:p>
        </p:txBody>
      </p:sp>
      <p:sp>
        <p:nvSpPr>
          <p:cNvPr id="3" name="角丸四角形 2"/>
          <p:cNvSpPr/>
          <p:nvPr/>
        </p:nvSpPr>
        <p:spPr>
          <a:xfrm>
            <a:off x="179388" y="1052513"/>
            <a:ext cx="8815387" cy="6477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anchor="ctr"/>
          <a:lstStyle/>
          <a:p>
            <a:pPr algn="ctr">
              <a:defRPr/>
            </a:pPr>
            <a:r>
              <a:rPr lang="ja-JP" altLang="en-US" sz="3200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スマートフォンに保存されている情報の一部</a:t>
            </a:r>
          </a:p>
        </p:txBody>
      </p:sp>
      <p:pic>
        <p:nvPicPr>
          <p:cNvPr id="31752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5" y="4410075"/>
            <a:ext cx="15081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吹き出し 11"/>
          <p:cNvSpPr/>
          <p:nvPr/>
        </p:nvSpPr>
        <p:spPr>
          <a:xfrm>
            <a:off x="539750" y="4960938"/>
            <a:ext cx="6792913" cy="1060450"/>
          </a:xfrm>
          <a:prstGeom prst="wedgeRoundRectCallout">
            <a:avLst>
              <a:gd name="adj1" fmla="val 53351"/>
              <a:gd name="adj2" fmla="val -1072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08000" rIns="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情報が流出すると，</a:t>
            </a:r>
            <a:endParaRPr lang="en-US" altLang="ja-JP" sz="3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どんな被害が予想されますか？</a:t>
            </a:r>
            <a:endParaRPr lang="en-US" altLang="ja-JP" sz="3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1"/>
          <p:cNvSpPr>
            <a:spLocks noChangeArrowheads="1"/>
          </p:cNvSpPr>
          <p:nvPr/>
        </p:nvSpPr>
        <p:spPr bwMode="auto">
          <a:xfrm>
            <a:off x="179388" y="1682750"/>
            <a:ext cx="8815387" cy="2617434"/>
          </a:xfrm>
          <a:prstGeom prst="rect">
            <a:avLst/>
          </a:prstGeom>
          <a:gradFill>
            <a:gsLst>
              <a:gs pos="13000">
                <a:schemeClr val="bg1"/>
              </a:gs>
              <a:gs pos="0">
                <a:schemeClr val="accent5">
                  <a:lumMod val="60000"/>
                  <a:lumOff val="40000"/>
                </a:schemeClr>
              </a:gs>
              <a:gs pos="80000">
                <a:schemeClr val="bg1"/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自身の位置情報，画像データ（写真）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ＳＮＳのアカウント　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•</a:t>
            </a:r>
            <a:r>
              <a:rPr lang="ja-JP" altLang="en-US" sz="3200" smtClean="0"/>
              <a:t>スケジュール</a:t>
            </a:r>
            <a:endParaRPr lang="en-US" altLang="ja-JP" sz="32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ブラウザに登録された</a:t>
            </a:r>
            <a:r>
              <a:rPr lang="en-US" altLang="ja-JP" sz="3200" dirty="0" smtClean="0"/>
              <a:t>ID</a:t>
            </a:r>
            <a:r>
              <a:rPr lang="ja-JP" altLang="en-US" sz="3200" dirty="0" smtClean="0"/>
              <a:t>やパスワード</a:t>
            </a:r>
            <a:endParaRPr lang="en-US" altLang="ja-JP" sz="32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200" dirty="0" smtClean="0"/>
              <a:t>•</a:t>
            </a:r>
            <a:r>
              <a:rPr lang="ja-JP" altLang="en-US" sz="3200" dirty="0" smtClean="0"/>
              <a:t>電話帳データ（自分や家族・友達の名前・</a:t>
            </a:r>
            <a:endParaRPr lang="en-US" altLang="ja-JP" sz="32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200" dirty="0" smtClean="0"/>
              <a:t>　　　　住所・電話番号・メールアドレス等）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6683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爆発 2 2"/>
          <p:cNvSpPr/>
          <p:nvPr/>
        </p:nvSpPr>
        <p:spPr>
          <a:xfrm rot="239258">
            <a:off x="-894954" y="407670"/>
            <a:ext cx="12015788" cy="6228371"/>
          </a:xfrm>
          <a:prstGeom prst="irregularSeal2">
            <a:avLst/>
          </a:prstGeom>
          <a:gradFill flip="none" rotWithShape="1">
            <a:gsLst>
              <a:gs pos="0">
                <a:schemeClr val="bg1"/>
              </a:gs>
              <a:gs pos="31000">
                <a:srgbClr val="FFFFC1"/>
              </a:gs>
              <a:gs pos="9300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D2950-2A56-4D6F-9A1C-10EF8547DE57}" type="slidenum">
              <a:rPr lang="en-US" altLang="ja-JP"/>
              <a:pPr>
                <a:defRPr/>
              </a:pPr>
              <a:t>23</a:t>
            </a:fld>
            <a:endParaRPr lang="en-US" altLang="ja-JP" dirty="0"/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0"/>
            <a:ext cx="8945563" cy="719138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アプリへの許可内容</a:t>
            </a:r>
            <a:endParaRPr lang="en-US" altLang="ja-JP" sz="4000" dirty="0" smtClean="0"/>
          </a:p>
        </p:txBody>
      </p:sp>
      <p:sp>
        <p:nvSpPr>
          <p:cNvPr id="32776" name="正方形/長方形 1"/>
          <p:cNvSpPr>
            <a:spLocks noChangeArrowheads="1"/>
          </p:cNvSpPr>
          <p:nvPr/>
        </p:nvSpPr>
        <p:spPr bwMode="auto">
          <a:xfrm>
            <a:off x="349250" y="1722438"/>
            <a:ext cx="864076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●電話の自動発信を許可</a:t>
            </a:r>
            <a:endParaRPr lang="en-US" altLang="ja-JP" sz="280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→</a:t>
            </a:r>
            <a:r>
              <a:rPr lang="ja-JP" altLang="en-US" sz="3200" b="1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勝手に悪質な電話番号へ電話をかけ，</a:t>
            </a:r>
            <a:endParaRPr lang="en-US" altLang="ja-JP" sz="3200" b="1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 b="1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高額料金を発生させる</a:t>
            </a:r>
            <a:endParaRPr lang="en-US" altLang="ja-JP" sz="3200" b="1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ja-JP" altLang="en-US" sz="900" b="1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●写真や動画の撮影をアプリに許可</a:t>
            </a:r>
          </a:p>
          <a:p>
            <a:r>
              <a:rPr lang="ja-JP" altLang="en-US" sz="32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→</a:t>
            </a:r>
            <a:r>
              <a:rPr lang="ja-JP" altLang="en-US" sz="3200" b="1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勝手に撮影され位置情報と一緒に送信！！</a:t>
            </a:r>
            <a:endParaRPr lang="en-US" altLang="ja-JP" sz="3200" b="1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700" b="1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</a:t>
            </a:r>
            <a:r>
              <a:rPr lang="en-US" altLang="ja-JP" sz="28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SD</a:t>
            </a:r>
            <a:r>
              <a:rPr lang="ja-JP" altLang="en-US" sz="28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カードの情報のアクセス・変更を許可</a:t>
            </a:r>
          </a:p>
          <a:p>
            <a:r>
              <a:rPr lang="ja-JP" altLang="en-US" sz="32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→</a:t>
            </a:r>
            <a:r>
              <a:rPr lang="ja-JP" altLang="en-US" sz="3200" b="1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保存している画像がどこかへ勝手に送信！</a:t>
            </a:r>
            <a:endParaRPr lang="en-US" altLang="ja-JP" sz="3200" b="1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800" b="1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●電話帳にアクセス</a:t>
            </a:r>
            <a:endParaRPr lang="en-US" altLang="ja-JP" sz="280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→</a:t>
            </a:r>
            <a:r>
              <a:rPr lang="ja-JP" altLang="en-US" sz="3200" b="1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悪徳業者へ電話帳が流出！！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79388" y="1052513"/>
            <a:ext cx="8208962" cy="6477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defRPr/>
            </a:pPr>
            <a:r>
              <a:rPr lang="ja-JP" altLang="en-US" sz="3600" b="1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予想される被害の一部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89248-EE52-4DCF-9224-CA1205B7A912}" type="slidenum">
              <a:rPr lang="en-US" altLang="ja-JP"/>
              <a:pPr>
                <a:defRPr/>
              </a:pPr>
              <a:t>24</a:t>
            </a:fld>
            <a:endParaRPr lang="en-US" altLang="ja-JP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アプリへの許可内容</a:t>
            </a:r>
            <a:endParaRPr lang="en-US" altLang="ja-JP" sz="4000" dirty="0" smtClean="0"/>
          </a:p>
        </p:txBody>
      </p:sp>
      <p:pic>
        <p:nvPicPr>
          <p:cNvPr id="33797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81100"/>
            <a:ext cx="15081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吹き出し 11"/>
          <p:cNvSpPr/>
          <p:nvPr/>
        </p:nvSpPr>
        <p:spPr>
          <a:xfrm>
            <a:off x="2555875" y="1052513"/>
            <a:ext cx="6073775" cy="1349375"/>
          </a:xfrm>
          <a:prstGeom prst="wedgeRoundRectCallout">
            <a:avLst>
              <a:gd name="adj1" fmla="val -65491"/>
              <a:gd name="adj2" fmla="val 105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08000" rIns="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インストールをするときには，</a:t>
            </a:r>
            <a:endParaRPr lang="en-US" altLang="ja-JP" sz="3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しっかり確認！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3799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50" y="44640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233363" y="2781300"/>
            <a:ext cx="7499350" cy="3097213"/>
          </a:xfrm>
          <a:prstGeom prst="wedgeRoundRectCallout">
            <a:avLst>
              <a:gd name="adj1" fmla="val 51774"/>
              <a:gd name="adj2" fmla="val 12795"/>
              <a:gd name="adj3" fmla="val 16667"/>
            </a:avLst>
          </a:prstGeom>
          <a:gradFill>
            <a:gsLst>
              <a:gs pos="89000">
                <a:schemeClr val="bg1"/>
              </a:gs>
              <a:gs pos="0">
                <a:srgbClr val="FFCCFF"/>
              </a:gs>
              <a:gs pos="17000">
                <a:schemeClr val="bg1"/>
              </a:gs>
              <a:gs pos="100000">
                <a:srgbClr val="FFCCFF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144000" rIns="72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特に，電話帳が流出すると，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あなたの大切な友達や家族が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オレオレ</a:t>
            </a:r>
            <a:r>
              <a:rPr lang="ja-JP" altLang="en-US" sz="3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</a:t>
            </a:r>
            <a:r>
              <a:rPr lang="ja-JP" altLang="en-US" sz="320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・不正請求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・ストーカー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の被害にあうかもしれません。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つまり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あなたも加害者になりかねないということです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"/>
          <p:cNvSpPr>
            <a:spLocks noGrp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400" smtClean="0"/>
              <a:t>まとめ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4072CF-7377-425E-9FE8-E5D875146B68}" type="datetime1">
              <a:rPr lang="ja-JP" altLang="en-US" smtClean="0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EED67-C8DF-47B5-9863-691B14E1D407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7800" y="1031875"/>
            <a:ext cx="8640763" cy="251237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80000" bIns="144000">
            <a:spAutoFit/>
          </a:bodyPr>
          <a:lstStyle/>
          <a:p>
            <a:pPr>
              <a:defRPr/>
            </a:pP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アプリをインストールするときの注意点についてまとめよう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～なので，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する」のように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，何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のために何に気を付けるのか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，その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理由もしっかり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書こう。）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雲形吹き出し 8"/>
          <p:cNvSpPr/>
          <p:nvPr/>
        </p:nvSpPr>
        <p:spPr>
          <a:xfrm>
            <a:off x="4468607" y="4115461"/>
            <a:ext cx="4390338" cy="1440805"/>
          </a:xfrm>
          <a:prstGeom prst="cloudCallout">
            <a:avLst>
              <a:gd name="adj1" fmla="val 8808"/>
              <a:gd name="adj2" fmla="val 7295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ja-JP" altLang="en-US" sz="2800" dirty="0"/>
              <a:t>　　</a:t>
            </a:r>
            <a:r>
              <a:rPr lang="ja-JP" altLang="en-US" sz="2800" dirty="0" smtClean="0"/>
              <a:t>どんな情報が</a:t>
            </a:r>
            <a:endParaRPr lang="en-US" altLang="ja-JP" sz="2800" dirty="0" smtClean="0"/>
          </a:p>
          <a:p>
            <a:pPr algn="ctr">
              <a:defRPr/>
            </a:pPr>
            <a:r>
              <a:rPr lang="ja-JP" altLang="en-US" sz="2800" dirty="0" smtClean="0"/>
              <a:t>保存されていましたか？</a:t>
            </a:r>
            <a:endParaRPr lang="ja-JP" altLang="en-US" sz="2800" dirty="0"/>
          </a:p>
        </p:txBody>
      </p:sp>
      <p:pic>
        <p:nvPicPr>
          <p:cNvPr id="10" name="Picture 2" descr="C:\Users\momo-chan\Desktop\AinstGPS(1121用)\03(for1121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yoken03\Desktop\03\data\kyouzai\contents\gazo\faceg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1168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雲形吹き出し 11"/>
          <p:cNvSpPr/>
          <p:nvPr/>
        </p:nvSpPr>
        <p:spPr>
          <a:xfrm>
            <a:off x="395537" y="3643524"/>
            <a:ext cx="4752527" cy="1440805"/>
          </a:xfrm>
          <a:prstGeom prst="cloudCallout">
            <a:avLst>
              <a:gd name="adj1" fmla="val -21788"/>
              <a:gd name="adj2" fmla="val 68422"/>
            </a:avLst>
          </a:prstGeom>
          <a:gradFill>
            <a:gsLst>
              <a:gs pos="0">
                <a:srgbClr val="FF66FF"/>
              </a:gs>
              <a:gs pos="29000">
                <a:srgbClr val="FEDEF9"/>
              </a:gs>
              <a:gs pos="100000">
                <a:srgbClr val="FFF3FC"/>
              </a:gs>
            </a:gsLst>
          </a:gra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ja-JP" altLang="en-US" sz="2800" b="1" dirty="0" smtClean="0">
                <a:solidFill>
                  <a:srgbClr val="FF3300"/>
                </a:solidFill>
              </a:rPr>
              <a:t>情報</a:t>
            </a:r>
            <a:r>
              <a:rPr lang="ja-JP" altLang="en-US" sz="2800" b="1" dirty="0">
                <a:solidFill>
                  <a:srgbClr val="FF3300"/>
                </a:solidFill>
              </a:rPr>
              <a:t>流出を防ぐ</a:t>
            </a:r>
            <a:r>
              <a:rPr lang="ja-JP" altLang="en-US" sz="2800" dirty="0"/>
              <a:t>には　　</a:t>
            </a:r>
          </a:p>
          <a:p>
            <a:pPr algn="ctr">
              <a:defRPr/>
            </a:pPr>
            <a:r>
              <a:rPr lang="ja-JP" altLang="en-US" sz="2800" dirty="0"/>
              <a:t>　どうしたらよいのでしょうか</a:t>
            </a:r>
          </a:p>
        </p:txBody>
      </p:sp>
    </p:spTree>
    <p:extLst>
      <p:ext uri="{BB962C8B-B14F-4D97-AF65-F5344CB8AC3E}">
        <p14:creationId xmlns:p14="http://schemas.microsoft.com/office/powerpoint/2010/main" val="31095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2B9F8-0705-4DFD-89E5-2A861680BAE3}" type="slidenum">
              <a:rPr lang="en-US" altLang="ja-JP"/>
              <a:pPr>
                <a:defRPr/>
              </a:pPr>
              <a:t>3</a:t>
            </a:fld>
            <a:endParaRPr lang="en-US" altLang="ja-JP" dirty="0"/>
          </a:p>
        </p:txBody>
      </p:sp>
      <p:pic>
        <p:nvPicPr>
          <p:cNvPr id="35843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5492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2484438" y="615950"/>
            <a:ext cx="5861050" cy="2303463"/>
          </a:xfrm>
          <a:prstGeom prst="wedgeRoundRectCallout">
            <a:avLst>
              <a:gd name="adj1" fmla="val -65491"/>
              <a:gd name="adj2" fmla="val 105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108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スマートフォンは，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インターネットにつながっています。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5845" name="Picture 2" descr="C:\Users\momo-chan\Desktop\gazo\faceg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31416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角丸四角形吹き出し 7"/>
          <p:cNvSpPr/>
          <p:nvPr/>
        </p:nvSpPr>
        <p:spPr>
          <a:xfrm>
            <a:off x="250825" y="3141663"/>
            <a:ext cx="6481763" cy="2303462"/>
          </a:xfrm>
          <a:prstGeom prst="wedgeRoundRectCallout">
            <a:avLst>
              <a:gd name="adj1" fmla="val 60481"/>
              <a:gd name="adj2" fmla="val -17089"/>
              <a:gd name="adj3" fmla="val 16667"/>
            </a:avLst>
          </a:prstGeom>
          <a:gradFill>
            <a:gsLst>
              <a:gs pos="0">
                <a:srgbClr val="FFCCFF"/>
              </a:gs>
              <a:gs pos="35000">
                <a:schemeClr val="bg1"/>
              </a:gs>
              <a:gs pos="100000">
                <a:srgbClr val="FFCCFF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144000" rIns="72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ということはですね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授業で</a:t>
            </a:r>
            <a:r>
              <a:rPr lang="ja-JP" altLang="en-US" sz="32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体験した「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占いの館」は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BCBF8-90E7-47D7-A000-FE5A4D2177CB}" type="slidenum">
              <a:rPr lang="en-US" altLang="ja-JP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4313" y="1052513"/>
            <a:ext cx="2700337" cy="6270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8000" tIns="0" bIns="72000">
            <a:spAutoFit/>
          </a:bodyPr>
          <a:lstStyle/>
          <a:p>
            <a:pPr algn="ctr">
              <a:defRPr/>
            </a:pPr>
            <a:r>
              <a:rPr lang="ja-JP" altLang="en-US" sz="3600" dirty="0"/>
              <a:t>学習課題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7463" y="1989138"/>
            <a:ext cx="9134476" cy="208756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bg1"/>
              </a:gs>
            </a:gsLst>
          </a:gradFill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ja-JP" altLang="en-US" sz="4000" b="1" kern="0" dirty="0">
                <a:solidFill>
                  <a:srgbClr val="FF0000"/>
                </a:solidFill>
              </a:rPr>
              <a:t>アプリ</a:t>
            </a:r>
            <a:r>
              <a:rPr lang="ja-JP" altLang="en-US" sz="4000" b="1" kern="0" dirty="0" smtClean="0">
                <a:solidFill>
                  <a:srgbClr val="FF0000"/>
                </a:solidFill>
              </a:rPr>
              <a:t>を</a:t>
            </a:r>
            <a:r>
              <a:rPr lang="ja-JP" altLang="en-US" sz="4000" b="1" kern="0" dirty="0">
                <a:solidFill>
                  <a:srgbClr val="FF0000"/>
                </a:solidFill>
              </a:rPr>
              <a:t>インストール</a:t>
            </a:r>
            <a:r>
              <a:rPr lang="ja-JP" altLang="en-US" sz="4000" b="1" kern="0" dirty="0" smtClean="0">
                <a:solidFill>
                  <a:srgbClr val="FF0000"/>
                </a:solidFill>
              </a:rPr>
              <a:t>する</a:t>
            </a:r>
            <a:r>
              <a:rPr lang="ja-JP" altLang="en-US" sz="4000" b="1" kern="0" dirty="0">
                <a:solidFill>
                  <a:srgbClr val="FF0000"/>
                </a:solidFill>
              </a:rPr>
              <a:t>とき</a:t>
            </a:r>
            <a:r>
              <a:rPr lang="ja-JP" altLang="en-US" sz="4000" b="1" kern="0" dirty="0" smtClean="0">
                <a:solidFill>
                  <a:srgbClr val="FF0000"/>
                </a:solidFill>
              </a:rPr>
              <a:t>の</a:t>
            </a:r>
            <a:endParaRPr lang="en-US" altLang="ja-JP" sz="4000" b="1" kern="0" dirty="0" smtClean="0">
              <a:solidFill>
                <a:srgbClr val="FF0000"/>
              </a:solidFill>
            </a:endParaRPr>
          </a:p>
          <a:p>
            <a:pPr algn="l">
              <a:defRPr/>
            </a:pPr>
            <a:r>
              <a:rPr lang="ja-JP" altLang="en-US" sz="4000" b="1" kern="0" dirty="0" smtClean="0">
                <a:solidFill>
                  <a:srgbClr val="FF0000"/>
                </a:solidFill>
              </a:rPr>
              <a:t>注意点</a:t>
            </a:r>
            <a:r>
              <a:rPr lang="ja-JP" altLang="en-US" sz="4000" b="1" kern="0" dirty="0">
                <a:solidFill>
                  <a:srgbClr val="FF0000"/>
                </a:solidFill>
              </a:rPr>
              <a:t>を学ぼう</a:t>
            </a:r>
            <a:endParaRPr lang="en-US" sz="4000" b="1" kern="0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tyoken03\Desktop\教材用画像作成\sumaphoba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30688"/>
            <a:ext cx="1143027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24" y="494116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momo-chan\Desktop\gazo\faceg3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520" y="504070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0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BC0B-37B6-410B-9C30-69B094270C2F}" type="slidenum">
              <a:rPr lang="en-US" altLang="ja-JP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アプリのインストールを体験しよう</a:t>
            </a:r>
            <a:endParaRPr lang="en-US" altLang="ja-JP" sz="4000" dirty="0" smtClean="0"/>
          </a:p>
        </p:txBody>
      </p:sp>
      <p:pic>
        <p:nvPicPr>
          <p:cNvPr id="18438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49069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68463" y="5516563"/>
            <a:ext cx="82486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2800" kern="0" dirty="0" smtClean="0">
                <a:latin typeface="+mn-ea"/>
                <a:ea typeface="+mn-ea"/>
              </a:rPr>
              <a:t>※</a:t>
            </a:r>
            <a:r>
              <a:rPr lang="ja-JP" altLang="en-US" sz="2800" kern="0" dirty="0" smtClean="0">
                <a:latin typeface="+mn-ea"/>
                <a:ea typeface="+mn-ea"/>
              </a:rPr>
              <a:t>インストール＝使えるようにすること。</a:t>
            </a:r>
            <a:endParaRPr lang="en-US" altLang="ja-JP" sz="2800" kern="0" dirty="0" smtClean="0">
              <a:latin typeface="+mn-ea"/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sz="3200" kern="0" dirty="0"/>
          </a:p>
        </p:txBody>
      </p:sp>
      <p:pic>
        <p:nvPicPr>
          <p:cNvPr id="11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939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吹き出し 11"/>
          <p:cNvSpPr/>
          <p:nvPr/>
        </p:nvSpPr>
        <p:spPr>
          <a:xfrm>
            <a:off x="2211388" y="2132856"/>
            <a:ext cx="6608762" cy="1720007"/>
          </a:xfrm>
          <a:prstGeom prst="wedgeRoundRectCallout">
            <a:avLst>
              <a:gd name="adj1" fmla="val -61113"/>
              <a:gd name="adj2" fmla="val -2227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144000" rIns="36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スマートフォンは，アプリ（ソフト）を追加して，機能を拡張することができます。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6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CBC0B-37B6-410B-9C30-69B094270C2F}" type="slidenum">
              <a:rPr lang="en-US" altLang="ja-JP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アプリのインストールを体験しよう</a:t>
            </a:r>
            <a:endParaRPr lang="en-US" altLang="ja-JP" sz="4000" dirty="0" smtClean="0"/>
          </a:p>
        </p:txBody>
      </p:sp>
      <p:pic>
        <p:nvPicPr>
          <p:cNvPr id="18437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0144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49069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68463" y="5516563"/>
            <a:ext cx="82486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2800" kern="0" dirty="0" smtClean="0">
                <a:latin typeface="+mn-ea"/>
                <a:ea typeface="+mn-ea"/>
              </a:rPr>
              <a:t>※</a:t>
            </a:r>
            <a:r>
              <a:rPr lang="ja-JP" altLang="en-US" sz="2800" kern="0" dirty="0" smtClean="0">
                <a:latin typeface="+mn-ea"/>
                <a:ea typeface="+mn-ea"/>
              </a:rPr>
              <a:t>インストール＝使えるようにすること。</a:t>
            </a:r>
            <a:endParaRPr lang="en-US" altLang="ja-JP" sz="2800" kern="0" dirty="0" smtClean="0">
              <a:latin typeface="+mn-ea"/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sz="3200" kern="0" dirty="0"/>
          </a:p>
        </p:txBody>
      </p:sp>
      <p:pic>
        <p:nvPicPr>
          <p:cNvPr id="18440" name="Picture 2" descr="C:\Users\momo-chan\Desktop\aprikakom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036638"/>
            <a:ext cx="253841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角丸四角形吹き出し 12"/>
          <p:cNvSpPr/>
          <p:nvPr/>
        </p:nvSpPr>
        <p:spPr>
          <a:xfrm>
            <a:off x="250825" y="2613025"/>
            <a:ext cx="4400550" cy="1624013"/>
          </a:xfrm>
          <a:prstGeom prst="wedgeRoundRectCallout">
            <a:avLst>
              <a:gd name="adj1" fmla="val -28581"/>
              <a:gd name="adj2" fmla="val -61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44000" rIns="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アプリのインストールを体験してみましょう。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92788" y="4149725"/>
            <a:ext cx="808037" cy="584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/>
              <a:t>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1EC4A-2893-474C-81F9-52563EBCA1C5}" type="slidenum">
              <a:rPr lang="en-US" altLang="ja-JP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アプリのインストールを体験しよう</a:t>
            </a:r>
            <a:endParaRPr lang="en-US" altLang="ja-JP" sz="4000" dirty="0" smtClean="0"/>
          </a:p>
        </p:txBody>
      </p:sp>
      <p:pic>
        <p:nvPicPr>
          <p:cNvPr id="19461" name="Picture 3" descr="C:\Users\momo-chan\Desktop\yellowapr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75" y="73025"/>
            <a:ext cx="3973513" cy="675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318125" y="1778000"/>
            <a:ext cx="3810000" cy="719138"/>
          </a:xfrm>
          <a:prstGeom prst="rect">
            <a:avLst/>
          </a:prstGeom>
          <a:noFill/>
          <a:ln w="7302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9463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168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吹き出し 9"/>
          <p:cNvSpPr/>
          <p:nvPr/>
        </p:nvSpPr>
        <p:spPr>
          <a:xfrm>
            <a:off x="179388" y="2924175"/>
            <a:ext cx="4752975" cy="1944688"/>
          </a:xfrm>
          <a:prstGeom prst="wedgeRoundRectCallout">
            <a:avLst>
              <a:gd name="adj1" fmla="val -26541"/>
              <a:gd name="adj2" fmla="val -7669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144000" rIns="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「スマホ全曲取り放題」を選択。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10088" y="1847850"/>
            <a:ext cx="808037" cy="5857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/>
              <a:t>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7E4CC-E78B-4E83-B280-3F7B9D9757DB}" type="slidenum">
              <a:rPr lang="en-US" altLang="ja-JP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アプリのインストールを体験しよう</a:t>
            </a:r>
            <a:endParaRPr lang="en-US" altLang="ja-JP" sz="4000" dirty="0" smtClean="0"/>
          </a:p>
        </p:txBody>
      </p:sp>
      <p:pic>
        <p:nvPicPr>
          <p:cNvPr id="20485" name="Picture 2" descr="C:\Users\momo-chan\Desktop\ins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12813"/>
            <a:ext cx="3354388" cy="591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3" descr="C:\Users\momo-chan\Desktop\ins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915988"/>
            <a:ext cx="3271837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2843213" y="2565400"/>
            <a:ext cx="865187" cy="3587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4211638" y="3644900"/>
            <a:ext cx="720725" cy="431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00363" y="1971675"/>
            <a:ext cx="808037" cy="584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/>
              <a:t>③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19925" y="4010025"/>
            <a:ext cx="808038" cy="584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/>
              <a:t>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78C1-1948-48E7-8E3F-FACB1E2916BC}" type="slidenum">
              <a:rPr lang="en-US" altLang="ja-JP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アプリのインストールを体験しよう</a:t>
            </a:r>
            <a:endParaRPr lang="en-US" altLang="ja-JP" sz="4000" dirty="0" smtClean="0"/>
          </a:p>
        </p:txBody>
      </p:sp>
      <p:sp>
        <p:nvSpPr>
          <p:cNvPr id="6" name="右矢印 5"/>
          <p:cNvSpPr/>
          <p:nvPr/>
        </p:nvSpPr>
        <p:spPr>
          <a:xfrm>
            <a:off x="4211638" y="3644900"/>
            <a:ext cx="720725" cy="431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1510" name="Picture 2" descr="C:\Users\momo-chan\Desktop\yellowapr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936625"/>
            <a:ext cx="3354388" cy="592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885950" y="5805488"/>
            <a:ext cx="865188" cy="50323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1512" name="Picture 3" descr="C:\Users\momo-chan\Desktop\inst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936625"/>
            <a:ext cx="3354388" cy="592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156325" y="1844675"/>
            <a:ext cx="647700" cy="863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78013" y="5254625"/>
            <a:ext cx="806450" cy="584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/>
              <a:t>⑤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04025" y="1835150"/>
            <a:ext cx="808038" cy="584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/>
              <a:t>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01124482">
  <a:themeElements>
    <a:clrScheme name="Office ​​テーマ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01124482</Template>
  <TotalTime>14080</TotalTime>
  <Words>810</Words>
  <Application>Microsoft Office PowerPoint</Application>
  <PresentationFormat>画面に合わせる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01124482</vt:lpstr>
      <vt:lpstr> 　　情報に関する技術 　　　　　　情報モラル授業 　　</vt:lpstr>
      <vt:lpstr>PowerPoint プレゼンテーション</vt:lpstr>
      <vt:lpstr>PowerPoint プレゼンテーション</vt:lpstr>
      <vt:lpstr>PowerPoint プレゼンテーション</vt:lpstr>
      <vt:lpstr>アプリのインストールを体験しよう</vt:lpstr>
      <vt:lpstr>アプリのインストールを体験しよう</vt:lpstr>
      <vt:lpstr>アプリのインストールを体験しよう</vt:lpstr>
      <vt:lpstr>アプリのインストールを体験しよう</vt:lpstr>
      <vt:lpstr>アプリのインストールを体験しよう</vt:lpstr>
      <vt:lpstr>アプリのインストールを体験しよう</vt:lpstr>
      <vt:lpstr>アプリのインストールを体験しよう</vt:lpstr>
      <vt:lpstr>不正請求</vt:lpstr>
      <vt:lpstr>不正請求</vt:lpstr>
      <vt:lpstr>不正請求</vt:lpstr>
      <vt:lpstr>不正請求</vt:lpstr>
      <vt:lpstr>アプリへの許可内容</vt:lpstr>
      <vt:lpstr>アプリへの許可内容</vt:lpstr>
      <vt:lpstr>アプリへの許可内容</vt:lpstr>
      <vt:lpstr>アプリへの許可内容</vt:lpstr>
      <vt:lpstr>アプリへの許可内容</vt:lpstr>
      <vt:lpstr>アプリへの許可内容</vt:lpstr>
      <vt:lpstr>アプリへの許可内容</vt:lpstr>
      <vt:lpstr>アプリへの許可内容</vt:lpstr>
      <vt:lpstr>アプリへの許可内容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『教材設計マニュアル－独学を 支援するために』を読んで</dc:title>
  <dc:creator>tyoken03;Takashi Shizukuishi;2013</dc:creator>
  <cp:lastModifiedBy>joho2</cp:lastModifiedBy>
  <cp:revision>640</cp:revision>
  <cp:lastPrinted>2013-11-18T07:57:53Z</cp:lastPrinted>
  <dcterms:created xsi:type="dcterms:W3CDTF">2013-05-14T06:01:56Z</dcterms:created>
  <dcterms:modified xsi:type="dcterms:W3CDTF">2014-03-27T00:05:03Z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TC011244821041</vt:lpwstr>
  </property>
</Properties>
</file>