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2" r:id="rId3"/>
    <p:sldId id="330" r:id="rId4"/>
    <p:sldId id="279" r:id="rId5"/>
    <p:sldId id="348" r:id="rId6"/>
    <p:sldId id="320" r:id="rId7"/>
    <p:sldId id="319" r:id="rId8"/>
    <p:sldId id="303" r:id="rId9"/>
    <p:sldId id="343" r:id="rId10"/>
    <p:sldId id="344" r:id="rId11"/>
    <p:sldId id="286" r:id="rId12"/>
    <p:sldId id="304" r:id="rId13"/>
    <p:sldId id="305" r:id="rId14"/>
    <p:sldId id="306" r:id="rId15"/>
    <p:sldId id="308" r:id="rId16"/>
    <p:sldId id="345" r:id="rId17"/>
    <p:sldId id="309" r:id="rId18"/>
    <p:sldId id="283" r:id="rId19"/>
    <p:sldId id="321" r:id="rId20"/>
    <p:sldId id="322" r:id="rId21"/>
    <p:sldId id="311" r:id="rId22"/>
    <p:sldId id="310" r:id="rId23"/>
    <p:sldId id="323" r:id="rId24"/>
    <p:sldId id="315" r:id="rId25"/>
    <p:sldId id="317" r:id="rId26"/>
    <p:sldId id="324" r:id="rId27"/>
    <p:sldId id="331" r:id="rId28"/>
    <p:sldId id="326" r:id="rId29"/>
    <p:sldId id="332" r:id="rId30"/>
    <p:sldId id="328" r:id="rId31"/>
    <p:sldId id="329" r:id="rId32"/>
    <p:sldId id="335" r:id="rId33"/>
    <p:sldId id="346" r:id="rId34"/>
    <p:sldId id="347" r:id="rId35"/>
    <p:sldId id="327" r:id="rId36"/>
    <p:sldId id="333" r:id="rId37"/>
    <p:sldId id="334" r:id="rId38"/>
    <p:sldId id="337" r:id="rId39"/>
    <p:sldId id="338" r:id="rId40"/>
    <p:sldId id="339" r:id="rId41"/>
  </p:sldIdLst>
  <p:sldSz cx="9144000" cy="6858000" type="screen4x3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529A74FB-7435-41B4-84E5-CC7FB2232109}">
          <p14:sldIdLst>
            <p14:sldId id="256"/>
            <p14:sldId id="302"/>
            <p14:sldId id="330"/>
            <p14:sldId id="279"/>
            <p14:sldId id="348"/>
            <p14:sldId id="320"/>
            <p14:sldId id="319"/>
            <p14:sldId id="303"/>
            <p14:sldId id="343"/>
            <p14:sldId id="344"/>
            <p14:sldId id="286"/>
            <p14:sldId id="304"/>
            <p14:sldId id="305"/>
            <p14:sldId id="306"/>
            <p14:sldId id="308"/>
            <p14:sldId id="345"/>
            <p14:sldId id="309"/>
            <p14:sldId id="283"/>
            <p14:sldId id="321"/>
            <p14:sldId id="322"/>
            <p14:sldId id="311"/>
            <p14:sldId id="310"/>
            <p14:sldId id="323"/>
            <p14:sldId id="315"/>
            <p14:sldId id="317"/>
            <p14:sldId id="324"/>
          </p14:sldIdLst>
        </p14:section>
        <p14:section name="その２" id="{535DC4AB-985A-4496-80A8-BE8F93DC12FA}">
          <p14:sldIdLst>
            <p14:sldId id="331"/>
            <p14:sldId id="326"/>
            <p14:sldId id="332"/>
            <p14:sldId id="328"/>
            <p14:sldId id="329"/>
            <p14:sldId id="335"/>
            <p14:sldId id="346"/>
            <p14:sldId id="347"/>
            <p14:sldId id="327"/>
            <p14:sldId id="333"/>
            <p14:sldId id="334"/>
            <p14:sldId id="337"/>
            <p14:sldId id="338"/>
            <p14:sldId id="3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CCFF"/>
    <a:srgbClr val="CC00CC"/>
    <a:srgbClr val="FF3300"/>
    <a:srgbClr val="EF6611"/>
    <a:srgbClr val="FF0066"/>
    <a:srgbClr val="005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1" autoAdjust="0"/>
    <p:restoredTop sz="91001" autoAdjust="0"/>
  </p:normalViewPr>
  <p:slideViewPr>
    <p:cSldViewPr>
      <p:cViewPr varScale="1">
        <p:scale>
          <a:sx n="73" d="100"/>
          <a:sy n="7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69" d="100"/>
          <a:sy n="69" d="100"/>
        </p:scale>
        <p:origin x="-3318" y="-102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5386C-62DC-4C4D-8DDA-5DC2311B5A59}" type="datetimeFigureOut">
              <a:rPr kumimoji="1" lang="ja-JP" altLang="en-US" smtClean="0"/>
              <a:t>2014/3/25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C950B-8781-4FD6-A5DF-4985096EE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2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8007"/>
            <a:ext cx="4939560" cy="44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2" y="9376014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018F8E-13B1-4A60-956E-84733F52402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5860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657475"/>
            <a:ext cx="6934200" cy="719138"/>
          </a:xfrm>
        </p:spPr>
        <p:txBody>
          <a:bodyPr lIns="180000" tIns="0" rIns="180000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 dirty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663950"/>
            <a:ext cx="6172200" cy="431800"/>
          </a:xfrm>
        </p:spPr>
        <p:txBody>
          <a:bodyPr tIns="0" bIns="0" anchor="ctr"/>
          <a:lstStyle>
            <a:lvl1pPr marL="0" indent="0" algn="ctr">
              <a:buFontTx/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715000" y="6497638"/>
            <a:ext cx="3429000" cy="360362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fld id="{A661875F-E01E-4463-AB64-CC9068E03995}" type="datetime1">
              <a:rPr lang="ja-JP" altLang="en-US"/>
              <a:pPr/>
              <a:t>2014/3/25</a:t>
            </a:fld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715000" y="5961063"/>
            <a:ext cx="3429000" cy="360362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E81A8C-1E3F-41F7-8165-A7150688F48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7887E-7B3B-400D-8A36-31823C1A1EE0}" type="datetime1">
              <a:rPr lang="ja-JP" altLang="en-US"/>
              <a:pPr/>
              <a:t>2014/3/25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4196C-A0BA-41AC-9F8D-08639F4FBD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50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928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892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8546B-602F-407E-9A59-A158FEDC9426}" type="datetime1">
              <a:rPr lang="ja-JP" altLang="en-US"/>
              <a:pPr/>
              <a:t>2014/3/25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076FF-9749-4772-A910-65058FB2F6C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794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7818" y="116632"/>
            <a:ext cx="8946697" cy="719138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6439" y="1052736"/>
            <a:ext cx="8657561" cy="5038725"/>
          </a:xfrm>
        </p:spPr>
        <p:txBody>
          <a:bodyPr/>
          <a:lstStyle>
            <a:lvl1pPr>
              <a:defRPr sz="36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>
              <a:defRPr sz="32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>
              <a:defRPr sz="28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>
              <a:defRPr sz="20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>
              <a:defRPr sz="18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4072CF-7377-425E-9FE8-E5D875146B68}" type="datetime1">
              <a:rPr lang="ja-JP" altLang="en-US"/>
              <a:pPr/>
              <a:t>2014/3/25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94A40-299F-4217-AFFE-52BAB8AC671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523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0EF93B-E3FF-4B61-844D-56556BC36BB8}" type="datetime1">
              <a:rPr lang="ja-JP" altLang="en-US"/>
              <a:pPr/>
              <a:t>2014/3/25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CEF87-8003-42B4-9931-E11CC7DFDF5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994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95400" y="854075"/>
            <a:ext cx="38481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95900" y="854075"/>
            <a:ext cx="38481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ECE68-924F-4E50-A2EA-FCF5C86060BF}" type="datetime1">
              <a:rPr lang="ja-JP" altLang="en-US"/>
              <a:pPr/>
              <a:t>2014/3/25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DBB4B-C5C8-4A9E-83C0-A2B9C5A5AED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291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2D0C5F-1BB5-48F5-AFCD-259A287A0457}" type="datetime1">
              <a:rPr lang="ja-JP" altLang="en-US"/>
              <a:pPr/>
              <a:t>2014/3/25</a:t>
            </a:fld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2B760-855C-4F3F-B820-8FB410F8E1C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70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54C296-610A-4502-8766-B63061EA48FC}" type="datetime1">
              <a:rPr lang="ja-JP" altLang="en-US"/>
              <a:pPr/>
              <a:t>2014/3/25</a:t>
            </a:fld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401B3-24DF-41D2-B1A4-3047DEA9554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47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25B6FE-C9D8-4910-AA8F-C0D6E3671BB5}" type="datetime1">
              <a:rPr lang="ja-JP" altLang="en-US"/>
              <a:pPr/>
              <a:t>2014/3/25</a:t>
            </a:fld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96BFB-9024-4439-9822-178273DAA12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236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CA591-A69F-459F-9000-B85468464DCD}" type="datetime1">
              <a:rPr lang="ja-JP" altLang="en-US"/>
              <a:pPr/>
              <a:t>2014/3/25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B58A-0EEC-475C-9CA4-715A8C52A2E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47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B21EB-9406-4968-B04E-DD631353D66B}" type="datetime1">
              <a:rPr lang="ja-JP" altLang="en-US"/>
              <a:pPr/>
              <a:t>2014/3/25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CE594-5296-48F4-A478-E86C26D8D51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428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97638"/>
            <a:ext cx="1905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0" rIns="108000" bIns="10800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+mn-lt"/>
              </a:defRPr>
            </a:lvl1pPr>
          </a:lstStyle>
          <a:p>
            <a:fld id="{FE39020C-5ED8-496A-AF32-D3F6F3F33234}" type="datetime1">
              <a:rPr lang="ja-JP" altLang="en-US"/>
              <a:pPr/>
              <a:t>2014/3/25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5959475"/>
            <a:ext cx="2895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0" rIns="108000" bIns="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+mn-lt"/>
              </a:defRPr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2" name="角丸四角形 1"/>
          <p:cNvSpPr/>
          <p:nvPr userDrawn="1"/>
        </p:nvSpPr>
        <p:spPr>
          <a:xfrm>
            <a:off x="395536" y="929288"/>
            <a:ext cx="8640000" cy="5308024"/>
          </a:xfrm>
          <a:prstGeom prst="roundRect">
            <a:avLst>
              <a:gd name="adj" fmla="val 5897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97638"/>
            <a:ext cx="7191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0" rIns="108000" bIns="108000" numCol="1" anchor="ctr" anchorCtr="0" compatLnSpc="1">
            <a:prstTxWarp prst="textNoShape">
              <a:avLst/>
            </a:prstTxWarp>
          </a:bodyPr>
          <a:lstStyle>
            <a:lvl1pPr>
              <a:defRPr sz="1500">
                <a:latin typeface="+mn-lt"/>
              </a:defRPr>
            </a:lvl1pPr>
          </a:lstStyle>
          <a:p>
            <a:fld id="{1D27B5CF-2A3D-43B2-A635-C4770E1EEB16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006" y="911224"/>
            <a:ext cx="8657561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11111"/>
            <a:ext cx="9144000" cy="918177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651" y="20256"/>
            <a:ext cx="8946697" cy="86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</a:t>
            </a:r>
            <a:r>
              <a:rPr lang="ja-JP" altLang="en-US" dirty="0" err="1" smtClean="0"/>
              <a:t>ー</a:t>
            </a:r>
            <a:r>
              <a:rPr lang="ja-JP" altLang="en-US" dirty="0" smtClean="0"/>
              <a:t>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gif"/><Relationship Id="rId7" Type="http://schemas.openxmlformats.org/officeDocument/2006/relationships/image" Target="../media/image18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13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1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gif"/><Relationship Id="rId7" Type="http://schemas.openxmlformats.org/officeDocument/2006/relationships/image" Target="../media/image18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A0F57E1-12C9-428C-B6BE-0256A96F0429}" type="slidenum">
              <a:rPr lang="en-US" altLang="ja-JP"/>
              <a:pPr/>
              <a:t>1</a:t>
            </a:fld>
            <a:endParaRPr lang="en-US" altLang="ja-JP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516" y="980728"/>
            <a:ext cx="8712968" cy="1656184"/>
          </a:xfrm>
          <a:gradFill flip="none" rotWithShape="1">
            <a:gsLst>
              <a:gs pos="0">
                <a:schemeClr val="accent2">
                  <a:shade val="51000"/>
                  <a:satMod val="130000"/>
                  <a:alpha val="4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bIns="108000"/>
          <a:lstStyle/>
          <a:p>
            <a:pPr algn="l"/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sz="3200" dirty="0" smtClean="0"/>
              <a:t>情報に関する技術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dirty="0" smtClean="0"/>
              <a:t>　　　　　　情報モラル授業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172-3292-403B-8A39-0B65D7343E83}" type="datetime1">
              <a:rPr lang="ja-JP" altLang="en-US"/>
              <a:pPr/>
              <a:t>2014/3/25</a:t>
            </a:fld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F1F-0A19-412B-8E23-126E4464AA48}" type="slidenum">
              <a:rPr lang="en-US" altLang="ja-JP"/>
              <a:pPr/>
              <a:t>10</a:t>
            </a:fld>
            <a:endParaRPr lang="en-US" altLang="ja-JP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 smtClean="0"/>
              <a:t>他の人とつながる仕組み</a:t>
            </a:r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集めた膨大な電話番号を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sz="700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照合し，結果を「友達」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「友達かも？」として返して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いるのです。</a:t>
            </a:r>
            <a:r>
              <a:rPr lang="ja-JP" altLang="en-US" dirty="0" smtClean="0"/>
              <a:t>　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　　　　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1560" y="1772816"/>
            <a:ext cx="82809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4" name="Picture 2" descr="C:\Users\momo-chan\Desktop\gazo\face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52" y="447558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omo-chan\Desktop\gazo\faceg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7650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1560" y="56947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自分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31192" y="563879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マキちゃん</a:t>
            </a:r>
            <a:endParaRPr kumimoji="1" lang="ja-JP" altLang="en-US" dirty="0"/>
          </a:p>
        </p:txBody>
      </p:sp>
      <p:pic>
        <p:nvPicPr>
          <p:cNvPr id="16" name="Picture 2" descr="C:\Users\momo-chan\Desktop\gazo\faceg1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684" y="4476505"/>
            <a:ext cx="1163217" cy="11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3561420" y="56947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ケンタ</a:t>
            </a:r>
            <a:r>
              <a:rPr kumimoji="1" lang="ja-JP" altLang="en-US" dirty="0" smtClean="0"/>
              <a:t>くん</a:t>
            </a:r>
            <a:endParaRPr kumimoji="1" lang="ja-JP" altLang="en-US" dirty="0"/>
          </a:p>
        </p:txBody>
      </p:sp>
      <p:pic>
        <p:nvPicPr>
          <p:cNvPr id="1037" name="Picture 13" descr="C:\Users\tyoken03\Desktop\blu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38" y="3916558"/>
            <a:ext cx="974875" cy="17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tyoken03\Desktop\black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98" y="3916558"/>
            <a:ext cx="974875" cy="17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tyoken03\Desktop\whit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614" y="3915633"/>
            <a:ext cx="974875" cy="17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20" y="500546"/>
            <a:ext cx="2340000" cy="292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下矢印 6"/>
          <p:cNvSpPr/>
          <p:nvPr/>
        </p:nvSpPr>
        <p:spPr>
          <a:xfrm rot="3826235">
            <a:off x="5073974" y="1180737"/>
            <a:ext cx="361280" cy="4911165"/>
          </a:xfrm>
          <a:prstGeom prst="downArrow">
            <a:avLst/>
          </a:prstGeom>
          <a:gradFill>
            <a:gsLst>
              <a:gs pos="0">
                <a:srgbClr val="FFCCFF"/>
              </a:gs>
              <a:gs pos="50000">
                <a:srgbClr val="CC00CC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 rot="2766998">
            <a:off x="6250551" y="2048589"/>
            <a:ext cx="361280" cy="3067742"/>
          </a:xfrm>
          <a:prstGeom prst="downArrow">
            <a:avLst/>
          </a:prstGeom>
          <a:gradFill>
            <a:gsLst>
              <a:gs pos="0">
                <a:srgbClr val="FFCCFF"/>
              </a:gs>
              <a:gs pos="50000">
                <a:srgbClr val="CC00CC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 rot="20673520">
            <a:off x="7558776" y="2393740"/>
            <a:ext cx="361280" cy="2401952"/>
          </a:xfrm>
          <a:prstGeom prst="downArrow">
            <a:avLst/>
          </a:prstGeom>
          <a:gradFill>
            <a:gsLst>
              <a:gs pos="0">
                <a:srgbClr val="FFCCFF"/>
              </a:gs>
              <a:gs pos="50000">
                <a:srgbClr val="CC00CC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65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172-3292-403B-8A39-0B65D7343E83}" type="datetime1">
              <a:rPr lang="ja-JP" altLang="en-US"/>
              <a:pPr/>
              <a:t>2014/3/25</a:t>
            </a:fld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F1F-0A19-412B-8E23-126E4464AA48}" type="slidenum">
              <a:rPr lang="en-US" altLang="ja-JP"/>
              <a:pPr/>
              <a:t>11</a:t>
            </a:fld>
            <a:endParaRPr lang="en-US" altLang="ja-JP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 smtClean="0"/>
              <a:t>他の人とつながる仕組み</a:t>
            </a:r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大きく，３パターンあります。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お互いに，相手の番号を登録している。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　　　　お互いに，アプリ上でも「友達」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1560" y="1772816"/>
            <a:ext cx="82809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4" name="Picture 2" descr="C:\Users\momo-chan\Desktop\gazo\face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76" y="363407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611560" y="2060848"/>
            <a:ext cx="2376264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パターン</a:t>
            </a:r>
            <a:r>
              <a:rPr lang="ja-JP" altLang="en-US" sz="3200" dirty="0">
                <a:solidFill>
                  <a:schemeClr val="tx1"/>
                </a:solidFill>
              </a:rPr>
              <a:t>①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momo-chan\Desktop\gazo\faceg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3407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55576" y="485435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自分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33628" y="485435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ケンタ</a:t>
            </a:r>
            <a:r>
              <a:rPr kumimoji="1" lang="ja-JP" altLang="en-US" dirty="0" smtClean="0"/>
              <a:t>くん</a:t>
            </a:r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2871299" y="3891136"/>
            <a:ext cx="2520280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0800000">
            <a:off x="2871299" y="4535895"/>
            <a:ext cx="2520280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9832" y="357895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23427" y="424461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314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172-3292-403B-8A39-0B65D7343E83}" type="datetime1">
              <a:rPr lang="ja-JP" altLang="en-US"/>
              <a:pPr/>
              <a:t>2014/3/25</a:t>
            </a:fld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F1F-0A19-412B-8E23-126E4464AA48}" type="slidenum">
              <a:rPr lang="en-US" altLang="ja-JP"/>
              <a:pPr/>
              <a:t>12</a:t>
            </a:fld>
            <a:endParaRPr lang="en-US" altLang="ja-JP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 smtClean="0"/>
              <a:t>他の人とつながる仕組み</a:t>
            </a:r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大きく，３パターンあります。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自分だけが，相手の番号を登録している。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　　　　相手から見れば，「友達かも？」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1560" y="1772816"/>
            <a:ext cx="82809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4" name="Picture 2" descr="C:\Users\momo-chan\Desktop\gazo\face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76" y="363407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611560" y="2060848"/>
            <a:ext cx="2448272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smtClean="0">
                <a:solidFill>
                  <a:schemeClr val="tx1"/>
                </a:solidFill>
              </a:rPr>
              <a:t>パターン②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8232" y="488507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自分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33628" y="489340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ツヨシくん</a:t>
            </a:r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2871299" y="3891136"/>
            <a:ext cx="2520280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0800000">
            <a:off x="2871299" y="4535895"/>
            <a:ext cx="2520280" cy="2880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9832" y="357895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91880" y="4244616"/>
            <a:ext cx="189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友達かも？</a:t>
            </a:r>
            <a:endParaRPr kumimoji="1" lang="ja-JP" altLang="en-US" sz="2800" dirty="0"/>
          </a:p>
        </p:txBody>
      </p:sp>
      <p:pic>
        <p:nvPicPr>
          <p:cNvPr id="5122" name="Picture 2" descr="C:\Users\momo-chan\Desktop\gazo\faceg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6587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172-3292-403B-8A39-0B65D7343E83}" type="datetime1">
              <a:rPr lang="ja-JP" altLang="en-US"/>
              <a:pPr/>
              <a:t>2014/3/25</a:t>
            </a:fld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F1F-0A19-412B-8E23-126E4464AA48}" type="slidenum">
              <a:rPr lang="en-US" altLang="ja-JP"/>
              <a:pPr/>
              <a:t>13</a:t>
            </a:fld>
            <a:endParaRPr lang="en-US" altLang="ja-JP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 smtClean="0"/>
              <a:t>他の人とつながる仕組み</a:t>
            </a:r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大きく，３パターンあります。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相手だけが，自分の番号を登録している。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　　　　　　　　相手から見れば，「友達」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1560" y="1772816"/>
            <a:ext cx="82809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4" name="Picture 2" descr="C:\Users\momo-chan\Desktop\gazo\face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76" y="363407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611560" y="2060848"/>
            <a:ext cx="2376264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パターン③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488507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自分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52209" y="491033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マキちゃん</a:t>
            </a:r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2901846" y="4447918"/>
            <a:ext cx="2520280" cy="2880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0800000">
            <a:off x="2871298" y="3929273"/>
            <a:ext cx="2520280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27507" y="43871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友達かも？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67944" y="3629526"/>
            <a:ext cx="132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友達</a:t>
            </a:r>
            <a:endParaRPr kumimoji="1" lang="ja-JP" altLang="en-US" sz="2800" dirty="0"/>
          </a:p>
        </p:txBody>
      </p:sp>
      <p:pic>
        <p:nvPicPr>
          <p:cNvPr id="9" name="Picture 2" descr="C:\Users\momo-chan\Desktop\gazo\faceg1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90054"/>
            <a:ext cx="1163217" cy="11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1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172-3292-403B-8A39-0B65D7343E83}" type="datetime1">
              <a:rPr lang="ja-JP" altLang="en-US"/>
              <a:pPr/>
              <a:t>2014/3/25</a:t>
            </a:fld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F1F-0A19-412B-8E23-126E4464AA48}" type="slidenum">
              <a:rPr lang="en-US" altLang="ja-JP"/>
              <a:pPr/>
              <a:t>14</a:t>
            </a:fld>
            <a:endParaRPr lang="en-US" altLang="ja-JP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 smtClean="0"/>
              <a:t>他の人とつながる仕組み</a:t>
            </a:r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ここまでのまとめ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</a:rPr>
              <a:t>　　　　</a:t>
            </a:r>
            <a:endParaRPr lang="en-US" altLang="ja-JP" dirty="0" smtClean="0">
              <a:latin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</a:rPr>
              <a:t>①</a:t>
            </a:r>
            <a:r>
              <a:rPr lang="ja-JP" altLang="en-US" dirty="0" smtClean="0">
                <a:latin typeface="+mj-ea"/>
              </a:rPr>
              <a:t>お互い登録している　→友達</a:t>
            </a:r>
            <a:endParaRPr lang="en-US" altLang="ja-JP" dirty="0" smtClean="0">
              <a:latin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sz="2400" dirty="0" smtClean="0">
              <a:latin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</a:rPr>
              <a:t>②自分だけ登録している→友達</a:t>
            </a:r>
            <a:endParaRPr lang="en-US" altLang="ja-JP" dirty="0" smtClean="0">
              <a:latin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3200" dirty="0" smtClean="0">
                <a:latin typeface="+mj-ea"/>
              </a:rPr>
              <a:t>（相手から見れば，友達かも？）</a:t>
            </a:r>
            <a:endParaRPr lang="en-US" altLang="ja-JP" sz="3200" dirty="0" smtClean="0">
              <a:latin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dirty="0" smtClean="0">
              <a:latin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</a:rPr>
              <a:t>③</a:t>
            </a:r>
            <a:r>
              <a:rPr lang="ja-JP" altLang="en-US" sz="3200" dirty="0" smtClean="0">
                <a:latin typeface="+mj-ea"/>
              </a:rPr>
              <a:t>相手だけ登録している</a:t>
            </a:r>
            <a:r>
              <a:rPr lang="ja-JP" altLang="en-US" dirty="0" smtClean="0">
                <a:latin typeface="+mj-ea"/>
              </a:rPr>
              <a:t>→</a:t>
            </a:r>
            <a:r>
              <a:rPr lang="ja-JP" altLang="en-US" sz="3200" dirty="0" smtClean="0">
                <a:latin typeface="+mj-ea"/>
              </a:rPr>
              <a:t>友達かも？</a:t>
            </a:r>
            <a:endParaRPr lang="en-US" altLang="ja-JP" dirty="0" smtClean="0">
              <a:latin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3200" dirty="0" smtClean="0">
                <a:latin typeface="+mj-ea"/>
              </a:rPr>
              <a:t>（相手から見れば，友達）</a:t>
            </a:r>
            <a:endParaRPr lang="en-US" altLang="ja-JP" sz="3200" dirty="0">
              <a:latin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</p:txBody>
      </p:sp>
      <p:sp>
        <p:nvSpPr>
          <p:cNvPr id="6" name="正方形/長方形 5"/>
          <p:cNvSpPr/>
          <p:nvPr/>
        </p:nvSpPr>
        <p:spPr>
          <a:xfrm>
            <a:off x="611560" y="1772816"/>
            <a:ext cx="82809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4" name="Picture 2" descr="C:\Users\momo-chan\Desktop\gazo\face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105273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omo-chan\Desktop\gazo\faceg1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97152"/>
            <a:ext cx="1163217" cy="11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omo-chan\Desktop\gazo\faceg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53" y="162740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omo-chan\Desktop\gazo\faceg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53" y="306896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172-3292-403B-8A39-0B65D7343E83}" type="datetime1">
              <a:rPr lang="ja-JP" altLang="en-US"/>
              <a:pPr/>
              <a:t>2014/3/25</a:t>
            </a:fld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F1F-0A19-412B-8E23-126E4464AA48}" type="slidenum">
              <a:rPr lang="en-US" altLang="ja-JP"/>
              <a:pPr/>
              <a:t>15</a:t>
            </a:fld>
            <a:endParaRPr lang="en-US" altLang="ja-JP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sz="4000" dirty="0" smtClean="0"/>
              <a:t>まだある！他の人とつながる仕組み</a:t>
            </a:r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コミュニケ</a:t>
            </a:r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―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ションアプリでは，</a:t>
            </a:r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sz="1600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電話番号のほかに，個人を識別するものとして，</a:t>
            </a:r>
            <a:r>
              <a:rPr lang="ja-JP" altLang="en-US" b="1" dirty="0" smtClean="0">
                <a:latin typeface="+mj-ea"/>
                <a:ea typeface="+mj-ea"/>
              </a:rPr>
              <a:t>ユーザー</a:t>
            </a:r>
            <a:r>
              <a:rPr lang="en-US" altLang="ja-JP" b="1" dirty="0" smtClean="0">
                <a:latin typeface="+mj-ea"/>
                <a:ea typeface="+mj-ea"/>
              </a:rPr>
              <a:t>ID</a:t>
            </a:r>
            <a:r>
              <a:rPr lang="ja-JP" altLang="en-US" dirty="0" smtClean="0">
                <a:latin typeface="+mj-ea"/>
                <a:ea typeface="+mj-ea"/>
              </a:rPr>
              <a:t>（使用者番号や略称）があります。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1560" y="1772816"/>
            <a:ext cx="82809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4" name="Picture 2" descr="C:\Users\momo-chan\Desktop\gazo\face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76" y="364694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55576" y="485435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自分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54735" y="481035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マサヒロくん</a:t>
            </a:r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2912048" y="4810359"/>
            <a:ext cx="3028103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0800000">
            <a:off x="2890346" y="4170490"/>
            <a:ext cx="3049805" cy="28803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4639" y="5316016"/>
            <a:ext cx="8047841" cy="101699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80000" bIns="108000" rtlCol="0">
            <a:spAutoFit/>
          </a:bodyPr>
          <a:lstStyle/>
          <a:p>
            <a:r>
              <a:rPr kumimoji="1" lang="ja-JP" altLang="en-US" sz="2800" dirty="0" smtClean="0"/>
              <a:t>このユーザー</a:t>
            </a:r>
            <a:r>
              <a:rPr kumimoji="1" lang="en-US" altLang="ja-JP" sz="2800" dirty="0" smtClean="0"/>
              <a:t>ID</a:t>
            </a:r>
            <a:r>
              <a:rPr kumimoji="1" lang="ja-JP" altLang="en-US" sz="2800" dirty="0" smtClean="0"/>
              <a:t>を使うと，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　　　　　　電話番号</a:t>
            </a:r>
            <a:r>
              <a:rPr lang="ja-JP" altLang="en-US" sz="2800" dirty="0" smtClean="0"/>
              <a:t>を知らなくても</a:t>
            </a:r>
            <a:r>
              <a:rPr kumimoji="1" lang="ja-JP" altLang="en-US" sz="2800" dirty="0" smtClean="0"/>
              <a:t>友達登録できます。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7987" y="4348694"/>
            <a:ext cx="2016224" cy="46166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ユーザー</a:t>
            </a:r>
            <a:r>
              <a:rPr kumimoji="1" lang="en-US" altLang="ja-JP" dirty="0" smtClean="0"/>
              <a:t>ID</a:t>
            </a:r>
            <a:endParaRPr kumimoji="1" lang="ja-JP" altLang="en-US" dirty="0"/>
          </a:p>
        </p:txBody>
      </p:sp>
      <p:pic>
        <p:nvPicPr>
          <p:cNvPr id="19" name="Picture 3" descr="C:\Users\momo-chan\Desktop\gazo\faceg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43" y="362033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爆発 2 1"/>
          <p:cNvSpPr/>
          <p:nvPr/>
        </p:nvSpPr>
        <p:spPr>
          <a:xfrm>
            <a:off x="-684584" y="1772816"/>
            <a:ext cx="11089232" cy="4896544"/>
          </a:xfrm>
          <a:prstGeom prst="irregularSeal2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CCFF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172-3292-403B-8A39-0B65D7343E83}" type="datetime1">
              <a:rPr lang="ja-JP" altLang="en-US"/>
              <a:pPr/>
              <a:t>2014/3/25</a:t>
            </a:fld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F1F-0A19-412B-8E23-126E4464AA48}" type="slidenum">
              <a:rPr lang="en-US" altLang="ja-JP"/>
              <a:pPr/>
              <a:t>16</a:t>
            </a:fld>
            <a:endParaRPr lang="en-US" altLang="ja-JP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sz="4000" dirty="0" smtClean="0"/>
              <a:t>まだある！他の人とつながる仕組み</a:t>
            </a:r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「ユーザーＩＤ」を検索され，</a:t>
            </a:r>
            <a:endParaRPr lang="en-US" altLang="ja-JP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相手に友達登録されると，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まったく知らない人でも，「友達かも？」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1560" y="1772816"/>
            <a:ext cx="82809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4" name="Picture 2" descr="C:\Users\momo-chan\Desktop\gazo\face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76" y="364694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55576" y="485435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自分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5716" y="486614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知らない人</a:t>
            </a:r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2912048" y="4808943"/>
            <a:ext cx="3028103" cy="288032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0800000">
            <a:off x="2890346" y="4170491"/>
            <a:ext cx="3335370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31580" y="457125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友達かも？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30951" y="3399750"/>
            <a:ext cx="2294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ＩＤを検索して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友達登録</a:t>
            </a:r>
            <a:endParaRPr kumimoji="1" lang="ja-JP" altLang="en-US" sz="2800" dirty="0"/>
          </a:p>
        </p:txBody>
      </p:sp>
      <p:pic>
        <p:nvPicPr>
          <p:cNvPr id="6146" name="Picture 2" descr="C:\Users\momo-chan\Desktop\gazo\faceg3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22" y="364694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728098" y="5661248"/>
            <a:ext cx="8047841" cy="58610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80000" bIns="108000" rtlCol="0">
            <a:spAutoFit/>
          </a:bodyPr>
          <a:lstStyle/>
          <a:p>
            <a:r>
              <a:rPr kumimoji="1" lang="ja-JP" altLang="en-US" sz="2800" dirty="0" smtClean="0"/>
              <a:t>友達かも？の相手とは，連絡をとることができます。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783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8" grpId="0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172-3292-403B-8A39-0B65D7343E83}" type="datetime1">
              <a:rPr lang="ja-JP" altLang="en-US"/>
              <a:pPr/>
              <a:t>2014/3/25</a:t>
            </a:fld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F1F-0A19-412B-8E23-126E4464AA48}" type="slidenum">
              <a:rPr lang="en-US" altLang="ja-JP"/>
              <a:pPr/>
              <a:t>17</a:t>
            </a:fld>
            <a:endParaRPr lang="en-US" altLang="ja-JP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sz="4000" dirty="0" smtClean="0"/>
              <a:t>まとめると・・・</a:t>
            </a:r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　　　　自分から見て「友達」</a:t>
            </a:r>
            <a:endParaRPr lang="en-US" altLang="ja-JP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b="1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　　　＝自分が相手を登録している。</a:t>
            </a:r>
            <a:endParaRPr lang="en-US" altLang="ja-JP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自分から見て「友達かも？」</a:t>
            </a:r>
            <a:endParaRPr lang="en-US" altLang="ja-JP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b="1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　＝相手が，自分を登録している。</a:t>
            </a:r>
            <a:endParaRPr lang="en-US" altLang="ja-JP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　　</a:t>
            </a:r>
            <a:endParaRPr 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1560" y="1706954"/>
            <a:ext cx="82809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4" name="Picture 2" descr="C:\Users\momo-chan\Desktop\gazo\face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7" y="109735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607261" y="3390528"/>
            <a:ext cx="828092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7" name="Picture 3" descr="C:\Users\momo-chan\Desktop\gazo\faceg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25" y="25945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965947" y="4437112"/>
            <a:ext cx="7974620" cy="1176458"/>
          </a:xfrm>
          <a:prstGeom prst="rect">
            <a:avLst/>
          </a:prstGeom>
          <a:solidFill>
            <a:srgbClr val="EF6611"/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bIns="144000" rtlCol="0">
            <a:spAutoFit/>
          </a:bodyPr>
          <a:lstStyle/>
          <a:p>
            <a:r>
              <a:rPr kumimoji="1" lang="ja-JP" altLang="en-US" sz="3200" dirty="0" smtClean="0"/>
              <a:t>　では，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なぜ，相手は自分を登録できたの？</a:t>
            </a:r>
            <a:endParaRPr kumimoji="1" lang="ja-JP" altLang="en-US" sz="3200" dirty="0"/>
          </a:p>
        </p:txBody>
      </p:sp>
      <p:pic>
        <p:nvPicPr>
          <p:cNvPr id="8194" name="Picture 2" descr="C:\Users\momo-chan\Desktop\gazo\faceg3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5719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172-3292-403B-8A39-0B65D7343E83}" type="datetime1">
              <a:rPr lang="ja-JP" altLang="en-US"/>
              <a:pPr/>
              <a:t>2014/3/25</a:t>
            </a:fld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F1F-0A19-412B-8E23-126E4464AA48}" type="slidenum">
              <a:rPr lang="en-US" altLang="ja-JP"/>
              <a:pPr/>
              <a:t>18</a:t>
            </a:fld>
            <a:endParaRPr lang="en-US" altLang="ja-JP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 smtClean="0"/>
              <a:t>相手が自分を登録できたのは・・・</a:t>
            </a:r>
            <a:r>
              <a:rPr lang="ja-JP" altLang="en-US" sz="3200" dirty="0"/>
              <a:t>　</a:t>
            </a:r>
            <a:endParaRPr 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611560" y="2348880"/>
            <a:ext cx="82809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23529" y="1052736"/>
            <a:ext cx="8820472" cy="503872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ja-JP" altLang="en-US" sz="3200" dirty="0" smtClean="0"/>
              <a:t>コミュニケーションアプリには</a:t>
            </a:r>
            <a:r>
              <a:rPr kumimoji="1" lang="ja-JP" altLang="en-US" sz="3200" dirty="0" smtClean="0"/>
              <a:t>設定があり，</a:t>
            </a:r>
            <a:endParaRPr kumimoji="1" lang="en-US" altLang="ja-JP" sz="3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設定</a:t>
            </a:r>
            <a:r>
              <a:rPr lang="ja-JP" altLang="en-US" b="1" dirty="0">
                <a:solidFill>
                  <a:srgbClr val="FF0000"/>
                </a:solidFill>
              </a:rPr>
              <a:t>ＯＮになっていると</a:t>
            </a:r>
            <a:r>
              <a:rPr lang="ja-JP" altLang="en-US" b="1" dirty="0" smtClean="0">
                <a:solidFill>
                  <a:srgbClr val="FF0000"/>
                </a:solidFill>
              </a:rPr>
              <a:t>，登録されます</a:t>
            </a:r>
            <a:r>
              <a:rPr lang="ja-JP" altLang="en-US" b="1" dirty="0">
                <a:solidFill>
                  <a:srgbClr val="FF0000"/>
                </a:solidFill>
              </a:rPr>
              <a:t>。</a:t>
            </a:r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　　　　　　　</a:t>
            </a:r>
            <a:endParaRPr kumimoji="1" lang="ja-JP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2" y="2230371"/>
            <a:ext cx="4313198" cy="43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449025" y="2852936"/>
            <a:ext cx="4313198" cy="504056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430242" y="4079506"/>
            <a:ext cx="4313198" cy="504056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433102" y="5302588"/>
            <a:ext cx="4313198" cy="504056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74" name="Picture 6" descr="C:\Users\momo-chan\Desktop\gazo\faceg3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22" y="529733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5076056" y="3284984"/>
            <a:ext cx="3672408" cy="1800200"/>
          </a:xfrm>
          <a:prstGeom prst="wedgeRoundRectCallout">
            <a:avLst>
              <a:gd name="adj1" fmla="val 16872"/>
              <a:gd name="adj2" fmla="val 7207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初期状態では，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全て</a:t>
            </a:r>
            <a:r>
              <a:rPr kumimoji="1" lang="en-US" altLang="ja-JP" sz="3600" dirty="0" smtClean="0"/>
              <a:t>ON</a:t>
            </a:r>
            <a:r>
              <a:rPr kumimoji="1" lang="ja-JP" altLang="en-US" sz="3600" dirty="0" smtClean="0"/>
              <a:t>に</a:t>
            </a:r>
            <a:endParaRPr kumimoji="1" lang="en-US" altLang="ja-JP" sz="3600" dirty="0" smtClean="0"/>
          </a:p>
          <a:p>
            <a:pPr algn="ctr"/>
            <a:r>
              <a:rPr lang="ja-JP" altLang="en-US" sz="3600" dirty="0"/>
              <a:t>なっています！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6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172-3292-403B-8A39-0B65D7343E83}" type="datetime1">
              <a:rPr lang="ja-JP" altLang="en-US"/>
              <a:pPr/>
              <a:t>2014/3/25</a:t>
            </a:fld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F1F-0A19-412B-8E23-126E4464AA48}" type="slidenum">
              <a:rPr lang="en-US" altLang="ja-JP"/>
              <a:pPr/>
              <a:t>19</a:t>
            </a:fld>
            <a:endParaRPr lang="en-US" altLang="ja-JP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 smtClean="0"/>
              <a:t>相手が自分を登録できたのは・・・</a:t>
            </a:r>
            <a:r>
              <a:rPr lang="ja-JP" altLang="en-US" sz="3200" dirty="0"/>
              <a:t>　</a:t>
            </a:r>
            <a:endParaRPr 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611560" y="2348880"/>
            <a:ext cx="82809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19" y="1124744"/>
            <a:ext cx="8892481" cy="4966717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　勝手に登録</a:t>
            </a:r>
            <a:r>
              <a:rPr lang="ja-JP" altLang="en-US" dirty="0">
                <a:solidFill>
                  <a:schemeClr val="tx1"/>
                </a:solidFill>
              </a:rPr>
              <a:t>されたくない</a:t>
            </a:r>
            <a:r>
              <a:rPr lang="ja-JP" altLang="en-US" dirty="0" smtClean="0">
                <a:solidFill>
                  <a:schemeClr val="tx1"/>
                </a:solidFill>
              </a:rPr>
              <a:t>なら，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7" y="1951917"/>
            <a:ext cx="4159529" cy="435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Users\momo-chan\Desktop\gazo\faceg3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22" y="529733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5004048" y="2420888"/>
            <a:ext cx="3744416" cy="2520280"/>
          </a:xfrm>
          <a:prstGeom prst="wedgeRoundRectCallout">
            <a:avLst>
              <a:gd name="adj1" fmla="val 16872"/>
              <a:gd name="adj2" fmla="val 7207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/>
              <a:t>設定をＯＦＦにすると，知らない人とつながることは，なくなります。</a:t>
            </a:r>
            <a:endParaRPr kumimoji="1" lang="ja-JP" altLang="en-US" sz="3600" dirty="0"/>
          </a:p>
        </p:txBody>
      </p:sp>
      <p:sp>
        <p:nvSpPr>
          <p:cNvPr id="3" name="角丸四角形 2"/>
          <p:cNvSpPr/>
          <p:nvPr/>
        </p:nvSpPr>
        <p:spPr>
          <a:xfrm>
            <a:off x="438822" y="2564904"/>
            <a:ext cx="4313198" cy="504056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411723" y="3789040"/>
            <a:ext cx="4313198" cy="504056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438822" y="5013176"/>
            <a:ext cx="4313198" cy="504056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0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172-3292-403B-8A39-0B65D7343E83}" type="datetime1">
              <a:rPr lang="ja-JP" altLang="en-US"/>
              <a:pPr/>
              <a:t>2014/3/25</a:t>
            </a:fld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F1F-0A19-412B-8E23-126E4464AA48}" type="slidenum">
              <a:rPr lang="en-US" altLang="ja-JP"/>
              <a:pPr/>
              <a:t>2</a:t>
            </a:fld>
            <a:endParaRPr lang="en-US" altLang="ja-JP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 smtClean="0"/>
              <a:t>スマートフォンで出来ること</a:t>
            </a:r>
            <a:endParaRPr lang="en-US" sz="4000" dirty="0"/>
          </a:p>
        </p:txBody>
      </p:sp>
      <p:pic>
        <p:nvPicPr>
          <p:cNvPr id="1028" name="Picture 4" descr="C:\Users\tyoken03\Desktop\sumaph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05641"/>
            <a:ext cx="2627784" cy="369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539552" y="2204864"/>
            <a:ext cx="6480720" cy="3600400"/>
          </a:xfrm>
          <a:prstGeom prst="wedgeRoundRectCallout">
            <a:avLst>
              <a:gd name="adj1" fmla="val 64569"/>
              <a:gd name="adj2" fmla="val 26937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550057" cy="5038725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3200" dirty="0" smtClean="0"/>
              <a:t>もちろん通話もできるが・・・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b="1" dirty="0" smtClean="0"/>
              <a:t>スマートフォンは，小さなパソコンだから</a:t>
            </a:r>
            <a:endParaRPr lang="en-US" altLang="ja-JP" sz="3200" b="1" dirty="0" smtClean="0"/>
          </a:p>
          <a:p>
            <a:pPr marL="0" indent="0">
              <a:buNone/>
            </a:pPr>
            <a:endParaRPr lang="en-US" altLang="ja-JP" sz="1050" dirty="0" smtClean="0"/>
          </a:p>
          <a:p>
            <a:pPr marL="0" indent="0">
              <a:buNone/>
            </a:pPr>
            <a:r>
              <a:rPr lang="ja-JP" altLang="en-US" sz="3200" dirty="0" smtClean="0"/>
              <a:t> ・インターネット，</a:t>
            </a:r>
            <a:r>
              <a:rPr lang="en-US" altLang="ja-JP" sz="3200" dirty="0" smtClean="0"/>
              <a:t>YouTube </a:t>
            </a:r>
          </a:p>
          <a:p>
            <a:pPr marL="0" indent="0">
              <a:buNone/>
            </a:pPr>
            <a:r>
              <a:rPr lang="ja-JP" altLang="en-US" sz="3200" dirty="0" smtClean="0"/>
              <a:t> ・アプリ，ゲーム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 ・写真の撮影，地図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 ・音楽の再生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 </a:t>
            </a:r>
            <a:r>
              <a:rPr lang="ja-JP" altLang="en-US" sz="3200" dirty="0" smtClean="0"/>
              <a:t>・メール，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コミュニケーション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endParaRPr lang="en-US" altLang="ja-JP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11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考えよう</a:t>
            </a:r>
            <a:endParaRPr kumimoji="1" lang="ja-JP" altLang="en-US" sz="4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2CF-7377-425E-9FE8-E5D875146B68}" type="datetime1">
              <a:rPr lang="ja-JP" altLang="en-US" smtClean="0"/>
              <a:pPr/>
              <a:t>2014/3/25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A40-299F-4217-AFFE-52BAB8AC6711}" type="slidenum">
              <a:rPr lang="en-US" altLang="ja-JP" smtClean="0"/>
              <a:pPr/>
              <a:t>20</a:t>
            </a:fld>
            <a:endParaRPr lang="en-US" altLang="ja-JP"/>
          </a:p>
        </p:txBody>
      </p:sp>
      <p:pic>
        <p:nvPicPr>
          <p:cNvPr id="6146" name="Picture 2" descr="C:\Users\tyoken03\Desktop\03\data\kyouzai\contents\gazo\face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24" y="4509120"/>
            <a:ext cx="1694656" cy="16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雲形吹き出し 5"/>
          <p:cNvSpPr/>
          <p:nvPr/>
        </p:nvSpPr>
        <p:spPr>
          <a:xfrm>
            <a:off x="323528" y="1124744"/>
            <a:ext cx="8496944" cy="3024336"/>
          </a:xfrm>
          <a:prstGeom prst="cloudCallout">
            <a:avLst>
              <a:gd name="adj1" fmla="val 27067"/>
              <a:gd name="adj2" fmla="val 820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2918" y="1471424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/>
              <a:t>自分の知らない相手が</a:t>
            </a:r>
            <a:endParaRPr lang="en-US" altLang="ja-JP" sz="3600" dirty="0"/>
          </a:p>
          <a:p>
            <a:pPr algn="ctr"/>
            <a:r>
              <a:rPr lang="ja-JP" altLang="en-US" sz="3600" dirty="0"/>
              <a:t>「友達かも？」に表示され</a:t>
            </a:r>
            <a:r>
              <a:rPr lang="ja-JP" altLang="en-US" sz="3600" dirty="0" smtClean="0"/>
              <a:t>，</a:t>
            </a:r>
            <a:endParaRPr lang="en-US" altLang="ja-JP" sz="3600" dirty="0" smtClean="0"/>
          </a:p>
          <a:p>
            <a:pPr algn="ctr"/>
            <a:r>
              <a:rPr lang="ja-JP" altLang="en-US" sz="3600" dirty="0" smtClean="0"/>
              <a:t>連絡</a:t>
            </a:r>
            <a:r>
              <a:rPr lang="ja-JP" altLang="en-US" sz="3600" dirty="0"/>
              <a:t>がとれる状態になってしまうことをどう思いますか？</a:t>
            </a:r>
          </a:p>
          <a:p>
            <a:endParaRPr kumimoji="1" lang="ja-JP" altLang="en-US" dirty="0"/>
          </a:p>
        </p:txBody>
      </p:sp>
      <p:pic>
        <p:nvPicPr>
          <p:cNvPr id="4098" name="Picture 2" descr="C:\Users\momo-chan\Desktop\gazo\faceg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" y="4746848"/>
            <a:ext cx="1456928" cy="14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172-3292-403B-8A39-0B65D7343E83}" type="datetime1">
              <a:rPr lang="ja-JP" altLang="en-US"/>
              <a:pPr/>
              <a:t>2014/3/25</a:t>
            </a:fld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F1F-0A19-412B-8E23-126E4464AA48}" type="slidenum">
              <a:rPr lang="en-US" altLang="ja-JP"/>
              <a:pPr/>
              <a:t>21</a:t>
            </a:fld>
            <a:endParaRPr lang="en-US" altLang="ja-JP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 smtClean="0"/>
              <a:t>もう少し考えてみましょう。</a:t>
            </a:r>
            <a:endParaRPr lang="en-US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8" y="1052737"/>
            <a:ext cx="8657561" cy="532859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こんな例もあります。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 smtClean="0">
                <a:latin typeface="+mj-ea"/>
                <a:ea typeface="+mj-ea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　　　　　　　　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1560" y="1772816"/>
            <a:ext cx="82809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5445224"/>
            <a:ext cx="7992888" cy="672867"/>
          </a:xfrm>
          <a:prstGeom prst="rect">
            <a:avLst/>
          </a:prstGeom>
          <a:gradFill>
            <a:gsLst>
              <a:gs pos="92000">
                <a:srgbClr val="D600A2"/>
              </a:gs>
              <a:gs pos="9000">
                <a:srgbClr val="FF0000"/>
              </a:gs>
              <a:gs pos="0">
                <a:schemeClr val="bg1"/>
              </a:gs>
              <a:gs pos="45000">
                <a:srgbClr val="FF0000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396000" bIns="72000" rtlCol="0">
            <a:spAutoFit/>
          </a:bodyPr>
          <a:lstStyle/>
          <a:p>
            <a:r>
              <a:rPr kumimoji="1" lang="ja-JP" altLang="en-US" sz="3600" dirty="0" smtClean="0"/>
              <a:t>友達の「友達」は，みんな「友達」！？</a:t>
            </a:r>
            <a:endParaRPr kumimoji="1" lang="ja-JP" altLang="en-US" sz="3600" dirty="0"/>
          </a:p>
        </p:txBody>
      </p:sp>
      <p:pic>
        <p:nvPicPr>
          <p:cNvPr id="19" name="Picture 2" descr="C:\Users\momo-chan\Desktop\gazo\face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75" y="34216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momo-chan\Desktop\gazo\faceg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35" y="34216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770275" y="464190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自分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48327" y="464190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ケンタ</a:t>
            </a:r>
            <a:r>
              <a:rPr kumimoji="1" lang="ja-JP" altLang="en-US" dirty="0" smtClean="0"/>
              <a:t>くん</a:t>
            </a:r>
            <a:endParaRPr kumimoji="1" lang="ja-JP" altLang="en-US" dirty="0"/>
          </a:p>
        </p:txBody>
      </p:sp>
      <p:sp>
        <p:nvSpPr>
          <p:cNvPr id="23" name="右矢印 22"/>
          <p:cNvSpPr/>
          <p:nvPr/>
        </p:nvSpPr>
        <p:spPr>
          <a:xfrm>
            <a:off x="2885998" y="3678686"/>
            <a:ext cx="2520280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10800000">
            <a:off x="2885998" y="4323445"/>
            <a:ext cx="2520280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74531" y="336650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38126" y="403216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6239" y="2204864"/>
            <a:ext cx="7992888" cy="7344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396000" bIns="72000" rtlCol="0">
            <a:spAutoFit/>
          </a:bodyPr>
          <a:lstStyle/>
          <a:p>
            <a:r>
              <a:rPr lang="ja-JP" altLang="en-US" sz="4000" dirty="0" smtClean="0">
                <a:solidFill>
                  <a:schemeClr val="tx1"/>
                </a:solidFill>
              </a:rPr>
              <a:t>名付けて・・・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4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172-3292-403B-8A39-0B65D7343E83}" type="datetime1">
              <a:rPr lang="ja-JP" altLang="en-US"/>
              <a:pPr/>
              <a:t>2014/3/25</a:t>
            </a:fld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F1F-0A19-412B-8E23-126E4464AA48}" type="slidenum">
              <a:rPr lang="en-US" altLang="ja-JP"/>
              <a:pPr/>
              <a:t>22</a:t>
            </a:fld>
            <a:endParaRPr lang="en-US" altLang="ja-JP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友達の「友達」は，みんな「友達」！？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8" y="980728"/>
            <a:ext cx="9109882" cy="540060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友達の「友達」が，「友達かも？」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　と表示されることがあります。</a:t>
            </a: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5400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ケンタくんがあなたを紹介して，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サチオくんが登録した場合は，そうなります。</a:t>
            </a: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　　　　　　　　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2223" y="1634621"/>
            <a:ext cx="82809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" name="Picture 2" descr="C:\Users\momo-chan\Desktop\gazo\face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75" y="34216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momo-chan\Desktop\gazo\faceg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35" y="34216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770275" y="464190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自分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48327" y="464190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ケンタ</a:t>
            </a:r>
            <a:r>
              <a:rPr kumimoji="1" lang="ja-JP" altLang="en-US" dirty="0" smtClean="0"/>
              <a:t>くん</a:t>
            </a:r>
            <a:endParaRPr kumimoji="1" lang="ja-JP" altLang="en-US" dirty="0"/>
          </a:p>
        </p:txBody>
      </p:sp>
      <p:sp>
        <p:nvSpPr>
          <p:cNvPr id="23" name="右矢印 22"/>
          <p:cNvSpPr/>
          <p:nvPr/>
        </p:nvSpPr>
        <p:spPr>
          <a:xfrm>
            <a:off x="2885998" y="3888150"/>
            <a:ext cx="2520280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10800000">
            <a:off x="2885998" y="4323445"/>
            <a:ext cx="2520280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74531" y="376630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38126" y="403216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  <p:pic>
        <p:nvPicPr>
          <p:cNvPr id="9218" name="Picture 2" descr="C:\Users\momo-chan\Desktop\gazo\faceg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35" y="14127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右矢印 28"/>
          <p:cNvSpPr/>
          <p:nvPr/>
        </p:nvSpPr>
        <p:spPr>
          <a:xfrm rot="8210695">
            <a:off x="6645200" y="2948156"/>
            <a:ext cx="828350" cy="2735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18869886">
            <a:off x="6257340" y="2838415"/>
            <a:ext cx="828350" cy="2735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081201" y="27018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サチオくん</a:t>
            </a:r>
            <a:endParaRPr kumimoji="1" lang="ja-JP" altLang="en-US" dirty="0"/>
          </a:p>
        </p:txBody>
      </p:sp>
      <p:sp>
        <p:nvSpPr>
          <p:cNvPr id="33" name="右矢印 32"/>
          <p:cNvSpPr/>
          <p:nvPr/>
        </p:nvSpPr>
        <p:spPr>
          <a:xfrm>
            <a:off x="2885997" y="3454114"/>
            <a:ext cx="2520280" cy="2880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rot="18869886">
            <a:off x="5215791" y="2752058"/>
            <a:ext cx="1567109" cy="32285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30704" y="2898401"/>
            <a:ext cx="191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友達かも？</a:t>
            </a:r>
            <a:endParaRPr kumimoji="1" lang="ja-JP" altLang="en-US" sz="28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86929" y="291348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531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172-3292-403B-8A39-0B65D7343E83}" type="datetime1">
              <a:rPr lang="ja-JP" altLang="en-US"/>
              <a:pPr/>
              <a:t>2014/3/25</a:t>
            </a:fld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F1F-0A19-412B-8E23-126E4464AA48}" type="slidenum">
              <a:rPr lang="en-US" altLang="ja-JP"/>
              <a:pPr/>
              <a:t>23</a:t>
            </a:fld>
            <a:endParaRPr lang="en-US" altLang="ja-JP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友達の「友達」は，みんな「友達」！？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8" y="980728"/>
            <a:ext cx="9109882" cy="540060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友達の「友達」が，「友達かも？」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　と表示されることがあります。</a:t>
            </a: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5400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800" u="wavyHeavy" dirty="0" smtClean="0">
                <a:uFill>
                  <a:solidFill>
                    <a:srgbClr val="FFC000"/>
                  </a:solidFill>
                </a:uFill>
                <a:latin typeface="+mj-ea"/>
              </a:rPr>
              <a:t>でも</a:t>
            </a:r>
            <a:r>
              <a:rPr lang="ja-JP" altLang="en-US" sz="2800" u="wavyHeavy" dirty="0">
                <a:uFill>
                  <a:solidFill>
                    <a:srgbClr val="FFC000"/>
                  </a:solidFill>
                </a:uFill>
                <a:latin typeface="+mj-ea"/>
              </a:rPr>
              <a:t>，</a:t>
            </a:r>
            <a:r>
              <a:rPr lang="ja-JP" altLang="en-US" sz="2800" b="1" u="wavyHeavy" dirty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  <a:latin typeface="+mj-ea"/>
              </a:rPr>
              <a:t>ケンタくんが紹介しなくても，サチオくん</a:t>
            </a:r>
            <a:r>
              <a:rPr lang="ja-JP" altLang="en-US" sz="2800" b="1" u="wavyHeavy" dirty="0" smtClean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  <a:latin typeface="+mj-ea"/>
              </a:rPr>
              <a:t>が</a:t>
            </a:r>
            <a:endParaRPr lang="en-US" altLang="ja-JP" sz="2800" b="1" u="wavyHeavy" dirty="0" smtClean="0">
              <a:solidFill>
                <a:srgbClr val="FF0000"/>
              </a:solidFill>
              <a:uFill>
                <a:solidFill>
                  <a:srgbClr val="FFC000"/>
                </a:solidFill>
              </a:uFill>
              <a:latin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800" b="1" u="wavyHeavy" dirty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  <a:latin typeface="+mj-ea"/>
              </a:rPr>
              <a:t>　</a:t>
            </a:r>
            <a:r>
              <a:rPr lang="ja-JP" altLang="en-US" sz="2800" b="1" u="wavyHeavy" dirty="0" smtClean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  <a:latin typeface="+mj-ea"/>
              </a:rPr>
              <a:t>　　何</a:t>
            </a:r>
            <a:r>
              <a:rPr lang="ja-JP" altLang="en-US" sz="2800" b="1" u="wavyHeavy" dirty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  <a:latin typeface="+mj-ea"/>
              </a:rPr>
              <a:t>もしなくても，</a:t>
            </a:r>
            <a:r>
              <a:rPr lang="ja-JP" altLang="en-US" sz="2800" u="wavyHeavy" dirty="0" smtClean="0">
                <a:uFill>
                  <a:solidFill>
                    <a:srgbClr val="FFC000"/>
                  </a:solidFill>
                </a:uFill>
                <a:latin typeface="+mj-ea"/>
              </a:rPr>
              <a:t>そうなること</a:t>
            </a:r>
            <a:r>
              <a:rPr lang="ja-JP" altLang="en-US" sz="2800" u="wavyHeavy" smtClean="0">
                <a:uFill>
                  <a:solidFill>
                    <a:srgbClr val="FFC000"/>
                  </a:solidFill>
                </a:uFill>
                <a:latin typeface="+mj-ea"/>
              </a:rPr>
              <a:t>もあるのです</a:t>
            </a:r>
            <a:r>
              <a:rPr lang="ja-JP" altLang="en-US" sz="2800" u="wavyHeavy" dirty="0" smtClean="0">
                <a:uFill>
                  <a:solidFill>
                    <a:srgbClr val="FFC000"/>
                  </a:solidFill>
                </a:uFill>
                <a:latin typeface="+mj-ea"/>
              </a:rPr>
              <a:t>。</a:t>
            </a:r>
            <a:endParaRPr lang="en-US" sz="2800" u="wavyHeavy" dirty="0" smtClean="0">
              <a:uFill>
                <a:solidFill>
                  <a:srgbClr val="FFC000"/>
                </a:solidFill>
              </a:uFill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　　　　　　　　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1560" y="1628800"/>
            <a:ext cx="82809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" name="Picture 2" descr="C:\Users\momo-chan\Desktop\gazo\face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75" y="34216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momo-chan\Desktop\gazo\faceg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35" y="34216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770275" y="464190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自分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48327" y="464190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ケンタ</a:t>
            </a:r>
            <a:r>
              <a:rPr kumimoji="1" lang="ja-JP" altLang="en-US" dirty="0" smtClean="0"/>
              <a:t>くん</a:t>
            </a:r>
            <a:endParaRPr kumimoji="1" lang="ja-JP" altLang="en-US" dirty="0"/>
          </a:p>
        </p:txBody>
      </p:sp>
      <p:sp>
        <p:nvSpPr>
          <p:cNvPr id="23" name="右矢印 22"/>
          <p:cNvSpPr/>
          <p:nvPr/>
        </p:nvSpPr>
        <p:spPr>
          <a:xfrm>
            <a:off x="2885998" y="3888150"/>
            <a:ext cx="2520280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10800000">
            <a:off x="2885998" y="4323445"/>
            <a:ext cx="2520280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74531" y="376630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38126" y="403216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  <p:pic>
        <p:nvPicPr>
          <p:cNvPr id="9218" name="Picture 2" descr="C:\Users\momo-chan\Desktop\gazo\faceg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35" y="14127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右矢印 28"/>
          <p:cNvSpPr/>
          <p:nvPr/>
        </p:nvSpPr>
        <p:spPr>
          <a:xfrm rot="8210695">
            <a:off x="6645200" y="2948156"/>
            <a:ext cx="828350" cy="2735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18869886">
            <a:off x="6257340" y="2838415"/>
            <a:ext cx="828350" cy="2735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081201" y="27018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サチオくん</a:t>
            </a:r>
            <a:endParaRPr kumimoji="1" lang="ja-JP" altLang="en-US" dirty="0"/>
          </a:p>
        </p:txBody>
      </p:sp>
      <p:sp>
        <p:nvSpPr>
          <p:cNvPr id="33" name="右矢印 32"/>
          <p:cNvSpPr/>
          <p:nvPr/>
        </p:nvSpPr>
        <p:spPr>
          <a:xfrm>
            <a:off x="2885997" y="3454114"/>
            <a:ext cx="2520280" cy="2880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rot="18869886">
            <a:off x="5215791" y="2752058"/>
            <a:ext cx="1567109" cy="32285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30704" y="2898401"/>
            <a:ext cx="191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友達かも？</a:t>
            </a:r>
            <a:endParaRPr kumimoji="1" lang="ja-JP" altLang="en-US" sz="28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86929" y="291348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612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172-3292-403B-8A39-0B65D7343E83}" type="datetime1">
              <a:rPr lang="ja-JP" altLang="en-US"/>
              <a:pPr/>
              <a:t>2014/3/25</a:t>
            </a:fld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F1F-0A19-412B-8E23-126E4464AA48}" type="slidenum">
              <a:rPr lang="en-US" altLang="ja-JP"/>
              <a:pPr/>
              <a:t>24</a:t>
            </a:fld>
            <a:endParaRPr lang="en-US" altLang="ja-JP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友達の「友達」は，みんな「友達」！？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8" y="980728"/>
            <a:ext cx="8657561" cy="540060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　立場を置き換えて，考えてみましょう。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あなたが知らない人と友達になったとします。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　</a:t>
            </a: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5400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　　　　　　　　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1560" y="1628800"/>
            <a:ext cx="82809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" name="Picture 2" descr="C:\Users\momo-chan\Desktop\gazo\face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20" y="274739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momo-chan\Desktop\gazo\faceg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765" y="268508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770275" y="377341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検索してきた知らない人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12857" y="395897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ケンタ</a:t>
            </a:r>
            <a:r>
              <a:rPr kumimoji="1" lang="ja-JP" altLang="en-US" dirty="0" smtClean="0"/>
              <a:t>くん</a:t>
            </a:r>
            <a:endParaRPr kumimoji="1" lang="ja-JP" altLang="en-US" dirty="0"/>
          </a:p>
        </p:txBody>
      </p:sp>
      <p:sp>
        <p:nvSpPr>
          <p:cNvPr id="23" name="右矢印 22"/>
          <p:cNvSpPr/>
          <p:nvPr/>
        </p:nvSpPr>
        <p:spPr>
          <a:xfrm>
            <a:off x="4782052" y="3399286"/>
            <a:ext cx="1028783" cy="19810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10800000">
            <a:off x="4742056" y="3773411"/>
            <a:ext cx="1028783" cy="25073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76755" y="3422157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  <p:sp>
        <p:nvSpPr>
          <p:cNvPr id="30" name="右矢印 29"/>
          <p:cNvSpPr/>
          <p:nvPr/>
        </p:nvSpPr>
        <p:spPr>
          <a:xfrm rot="2195708">
            <a:off x="2555677" y="3125073"/>
            <a:ext cx="828350" cy="2735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301300" y="4479503"/>
            <a:ext cx="232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友達かも？</a:t>
            </a:r>
            <a:endParaRPr kumimoji="1" lang="ja-JP" altLang="en-US" dirty="0"/>
          </a:p>
        </p:txBody>
      </p:sp>
      <p:sp>
        <p:nvSpPr>
          <p:cNvPr id="33" name="右矢印 32"/>
          <p:cNvSpPr/>
          <p:nvPr/>
        </p:nvSpPr>
        <p:spPr>
          <a:xfrm rot="10800000">
            <a:off x="3639190" y="4324986"/>
            <a:ext cx="2116911" cy="27942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rot="13117220">
            <a:off x="2508428" y="3961171"/>
            <a:ext cx="1214082" cy="33217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29460" y="5085184"/>
            <a:ext cx="7902980" cy="10169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80000" bIns="108000" rtlCol="0">
            <a:spAutoFit/>
          </a:bodyPr>
          <a:lstStyle/>
          <a:p>
            <a:r>
              <a:rPr kumimoji="1" lang="ja-JP" altLang="en-US" sz="2800" dirty="0" smtClean="0"/>
              <a:t>そうすると，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あなたを通して</a:t>
            </a:r>
            <a:r>
              <a:rPr kumimoji="1" lang="ja-JP" altLang="en-US" sz="2800" dirty="0" smtClean="0"/>
              <a:t>，ケンタくんは，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知らない人とつながってしまう可能性があります。</a:t>
            </a:r>
            <a:endParaRPr kumimoji="1" lang="ja-JP" altLang="en-US" sz="2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42892" y="3865649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あなた</a:t>
            </a:r>
            <a:endParaRPr kumimoji="1" lang="ja-JP" altLang="en-US" sz="2800" dirty="0"/>
          </a:p>
        </p:txBody>
      </p:sp>
      <p:pic>
        <p:nvPicPr>
          <p:cNvPr id="28" name="Picture 2" descr="C:\Users\momo-chan\Desktop\gazo\faceg3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5262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右矢印 30"/>
          <p:cNvSpPr/>
          <p:nvPr/>
        </p:nvSpPr>
        <p:spPr>
          <a:xfrm rot="13054499">
            <a:off x="2475452" y="3406510"/>
            <a:ext cx="828350" cy="2735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85776" y="309538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5432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172-3292-403B-8A39-0B65D7343E83}" type="datetime1">
              <a:rPr lang="ja-JP" altLang="en-US"/>
              <a:pPr/>
              <a:t>2014/3/25</a:t>
            </a:fld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F1F-0A19-412B-8E23-126E4464AA48}" type="slidenum">
              <a:rPr lang="en-US" altLang="ja-JP"/>
              <a:pPr/>
              <a:t>25</a:t>
            </a:fld>
            <a:endParaRPr lang="en-US" altLang="ja-JP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友達の「友達」は，みんな「友達」！？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8" y="980728"/>
            <a:ext cx="8657561" cy="540060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　もっとよく考えてみましょう。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　</a:t>
            </a: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5400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　　　　　　　　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1560" y="1628800"/>
            <a:ext cx="82809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" name="Picture 2" descr="C:\Users\momo-chan\Desktop\gazo\face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07" y="223743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5489144" y="344901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マキちゃん</a:t>
            </a:r>
            <a:endParaRPr kumimoji="1" lang="ja-JP" altLang="en-US" dirty="0"/>
          </a:p>
        </p:txBody>
      </p:sp>
      <p:sp>
        <p:nvSpPr>
          <p:cNvPr id="23" name="右矢印 22"/>
          <p:cNvSpPr/>
          <p:nvPr/>
        </p:nvSpPr>
        <p:spPr>
          <a:xfrm>
            <a:off x="4758339" y="2889325"/>
            <a:ext cx="1028783" cy="19810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10800000">
            <a:off x="4718343" y="3263450"/>
            <a:ext cx="1028783" cy="25073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28307" y="282582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  <p:sp>
        <p:nvSpPr>
          <p:cNvPr id="29" name="右矢印 28"/>
          <p:cNvSpPr/>
          <p:nvPr/>
        </p:nvSpPr>
        <p:spPr>
          <a:xfrm rot="8210695">
            <a:off x="1001426" y="3574582"/>
            <a:ext cx="828350" cy="2735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2195708">
            <a:off x="2531964" y="2615112"/>
            <a:ext cx="828350" cy="2735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 rot="10800000">
            <a:off x="3615477" y="3815025"/>
            <a:ext cx="2116911" cy="27942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rot="13117220">
            <a:off x="2484715" y="3451210"/>
            <a:ext cx="1214082" cy="33217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19179" y="33556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あなた</a:t>
            </a:r>
            <a:endParaRPr kumimoji="1" lang="ja-JP" altLang="en-US" sz="2800" dirty="0"/>
          </a:p>
        </p:txBody>
      </p:sp>
      <p:pic>
        <p:nvPicPr>
          <p:cNvPr id="28" name="Picture 2" descr="C:\Users\momo-chan\Desktop\gazo\faceg3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95" y="204266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右矢印 30"/>
          <p:cNvSpPr/>
          <p:nvPr/>
        </p:nvSpPr>
        <p:spPr>
          <a:xfrm rot="13054499">
            <a:off x="2451739" y="2896549"/>
            <a:ext cx="828350" cy="2735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62063" y="258542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  <p:pic>
        <p:nvPicPr>
          <p:cNvPr id="36" name="Picture 2" descr="C:\Users\momo-chan\Desktop\gazo\faceg1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43" y="2285797"/>
            <a:ext cx="1163217" cy="11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3277587" y="3969542"/>
            <a:ext cx="232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友達かも？</a:t>
            </a:r>
            <a:endParaRPr kumimoji="1" lang="ja-JP" altLang="en-US" dirty="0"/>
          </a:p>
        </p:txBody>
      </p:sp>
      <p:pic>
        <p:nvPicPr>
          <p:cNvPr id="10242" name="Picture 2" descr="C:\Users\momo-chan\Desktop\gazo\faceg3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5" y="409444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右矢印 37"/>
          <p:cNvSpPr/>
          <p:nvPr/>
        </p:nvSpPr>
        <p:spPr>
          <a:xfrm rot="18869886">
            <a:off x="613566" y="3517954"/>
            <a:ext cx="828350" cy="2735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87847" y="332620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  <p:pic>
        <p:nvPicPr>
          <p:cNvPr id="10243" name="Picture 3" descr="C:\Users\momo-chan\Desktop\gazo\faceg4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63" y="4124956"/>
            <a:ext cx="129367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右矢印 39"/>
          <p:cNvSpPr/>
          <p:nvPr/>
        </p:nvSpPr>
        <p:spPr>
          <a:xfrm rot="13054499">
            <a:off x="1706213" y="3627185"/>
            <a:ext cx="828350" cy="2735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右矢印 40"/>
          <p:cNvSpPr/>
          <p:nvPr/>
        </p:nvSpPr>
        <p:spPr>
          <a:xfrm rot="2195708">
            <a:off x="1955902" y="3497887"/>
            <a:ext cx="828350" cy="2735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577987" y="340299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  <p:pic>
        <p:nvPicPr>
          <p:cNvPr id="10244" name="Picture 4" descr="C:\Users\momo-chan\Desktop\gazo\faceg19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880" y="392621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7077749" y="514634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ミサちゃん</a:t>
            </a:r>
            <a:endParaRPr kumimoji="1" lang="ja-JP" altLang="en-US" dirty="0"/>
          </a:p>
        </p:txBody>
      </p:sp>
      <p:sp>
        <p:nvSpPr>
          <p:cNvPr id="49" name="右矢印 48"/>
          <p:cNvSpPr/>
          <p:nvPr/>
        </p:nvSpPr>
        <p:spPr>
          <a:xfrm rot="13054499">
            <a:off x="7047705" y="3672873"/>
            <a:ext cx="828350" cy="2735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右矢印 50"/>
          <p:cNvSpPr/>
          <p:nvPr/>
        </p:nvSpPr>
        <p:spPr>
          <a:xfrm rot="2195708">
            <a:off x="7163904" y="3417147"/>
            <a:ext cx="828350" cy="2735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189477" y="350656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友達</a:t>
            </a:r>
            <a:endParaRPr kumimoji="1" lang="ja-JP" altLang="en-US" sz="28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99592" y="5594856"/>
            <a:ext cx="7781488" cy="647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24000" bIns="108000" rtlCol="0">
            <a:spAutoFit/>
          </a:bodyPr>
          <a:lstStyle/>
          <a:p>
            <a:r>
              <a:rPr lang="ja-JP" altLang="en-US" sz="3200" dirty="0" smtClean="0"/>
              <a:t>いったい，どんなことが起こるでしょうか。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412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考えてみよう</a:t>
            </a:r>
            <a:endParaRPr kumimoji="1" lang="ja-JP" altLang="en-US" sz="4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2CF-7377-425E-9FE8-E5D875146B68}" type="datetime1">
              <a:rPr lang="ja-JP" altLang="en-US" smtClean="0"/>
              <a:pPr/>
              <a:t>2014/3/25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A40-299F-4217-AFFE-52BAB8AC6711}" type="slidenum">
              <a:rPr lang="en-US" altLang="ja-JP" smtClean="0"/>
              <a:pPr/>
              <a:t>26</a:t>
            </a:fld>
            <a:endParaRPr lang="en-US" altLang="ja-JP"/>
          </a:p>
        </p:txBody>
      </p:sp>
      <p:pic>
        <p:nvPicPr>
          <p:cNvPr id="6146" name="Picture 2" descr="C:\Users\tyoken03\Desktop\03\data\kyouzai\contents\gazo\face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24" y="4509120"/>
            <a:ext cx="1694656" cy="16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雲形吹き出し 5"/>
          <p:cNvSpPr/>
          <p:nvPr/>
        </p:nvSpPr>
        <p:spPr>
          <a:xfrm>
            <a:off x="323528" y="1124744"/>
            <a:ext cx="8496944" cy="3024336"/>
          </a:xfrm>
          <a:prstGeom prst="cloudCallout">
            <a:avLst>
              <a:gd name="adj1" fmla="val 27067"/>
              <a:gd name="adj2" fmla="val 820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3600" dirty="0" smtClean="0"/>
              <a:t>コミュニケーションアプリを，責任をもって使うためには，</a:t>
            </a:r>
            <a:endParaRPr kumimoji="1" lang="en-US" altLang="ja-JP" sz="3600" dirty="0" smtClean="0"/>
          </a:p>
          <a:p>
            <a:pPr algn="ctr"/>
            <a:r>
              <a:rPr lang="ja-JP" altLang="en-US" sz="3600" dirty="0"/>
              <a:t>どうしたらよいの</a:t>
            </a:r>
            <a:r>
              <a:rPr lang="ja-JP" altLang="en-US" sz="3600" dirty="0" smtClean="0"/>
              <a:t>でしょうか。</a:t>
            </a:r>
            <a:endParaRPr kumimoji="1" lang="ja-JP" altLang="en-US" sz="3600" dirty="0"/>
          </a:p>
        </p:txBody>
      </p:sp>
      <p:pic>
        <p:nvPicPr>
          <p:cNvPr id="7" name="Picture 2" descr="C:\Users\momo-chan\Desktop\gazo\faceg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" y="4746848"/>
            <a:ext cx="1456928" cy="14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A0F57E1-12C9-428C-B6BE-0256A96F0429}" type="slidenum">
              <a:rPr lang="en-US" altLang="ja-JP"/>
              <a:pPr/>
              <a:t>27</a:t>
            </a:fld>
            <a:endParaRPr lang="en-US" altLang="ja-JP" dirty="0"/>
          </a:p>
        </p:txBody>
      </p:sp>
      <p:pic>
        <p:nvPicPr>
          <p:cNvPr id="1026" name="Picture 2" descr="C:\Users\momo-chan\Desktop\gazo\face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12" y="327734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omo-chan\Desktop\gazo\faceg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4" y="327734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683568" y="2060848"/>
            <a:ext cx="7560840" cy="1656184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04040" y="2197227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その２　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文字だけのコミュニケーション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049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顔の見えないコミュニケーション</a:t>
            </a:r>
            <a:endParaRPr kumimoji="1" lang="ja-JP" altLang="en-US" sz="4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2CF-7377-425E-9FE8-E5D875146B68}" type="datetime1">
              <a:rPr lang="ja-JP" altLang="en-US" smtClean="0"/>
              <a:pPr/>
              <a:t>2014/3/25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A40-299F-4217-AFFE-52BAB8AC6711}" type="slidenum">
              <a:rPr lang="en-US" altLang="ja-JP" smtClean="0"/>
              <a:pPr/>
              <a:t>28</a:t>
            </a:fld>
            <a:endParaRPr lang="en-US" altLang="ja-JP"/>
          </a:p>
        </p:txBody>
      </p:sp>
      <p:pic>
        <p:nvPicPr>
          <p:cNvPr id="6146" name="Picture 2" descr="C:\Users\tyoken03\Desktop\03\data\kyouzai\contents\gazo\face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24" y="4509120"/>
            <a:ext cx="1694656" cy="16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雲形吹き出し 5"/>
          <p:cNvSpPr/>
          <p:nvPr/>
        </p:nvSpPr>
        <p:spPr>
          <a:xfrm>
            <a:off x="323528" y="1124744"/>
            <a:ext cx="8496944" cy="3024336"/>
          </a:xfrm>
          <a:prstGeom prst="cloudCallout">
            <a:avLst>
              <a:gd name="adj1" fmla="val 27067"/>
              <a:gd name="adj2" fmla="val 820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628800"/>
            <a:ext cx="88204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チャット＝顔の見えないコミュニケーション</a:t>
            </a:r>
            <a:endParaRPr kumimoji="1" lang="en-US" altLang="ja-JP" sz="3600" b="1" dirty="0" smtClean="0">
              <a:solidFill>
                <a:srgbClr val="FF0000"/>
              </a:solidFill>
            </a:endParaRPr>
          </a:p>
          <a:p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気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付けなければ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ならないこと</a:t>
            </a:r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endParaRPr lang="en-US" altLang="ja-JP" sz="4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何でしょうか？</a:t>
            </a:r>
            <a:endParaRPr kumimoji="1" lang="en-US" altLang="ja-JP" sz="4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10" name="Picture 2" descr="C:\Users\momo-chan\Desktop\gazo\faceg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02832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こんな例があります</a:t>
            </a:r>
            <a:endParaRPr kumimoji="1" lang="ja-JP" altLang="en-US" sz="4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2CF-7377-425E-9FE8-E5D875146B68}" type="datetime1">
              <a:rPr lang="ja-JP" altLang="en-US" smtClean="0"/>
              <a:pPr/>
              <a:t>2014/3/25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A40-299F-4217-AFFE-52BAB8AC6711}" type="slidenum">
              <a:rPr lang="en-US" altLang="ja-JP" smtClean="0"/>
              <a:pPr/>
              <a:t>29</a:t>
            </a:fld>
            <a:endParaRPr lang="en-US" altLang="ja-JP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63583" y="4946958"/>
            <a:ext cx="7416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80000" rIns="36000" bIns="108000" rtlCol="0">
            <a:spAutoFit/>
          </a:bodyPr>
          <a:lstStyle/>
          <a:p>
            <a:r>
              <a:rPr kumimoji="1" lang="ja-JP" altLang="en-US" sz="3200" dirty="0" smtClean="0"/>
              <a:t>二人は，</a:t>
            </a:r>
            <a:r>
              <a:rPr lang="ja-JP" altLang="en-US" sz="3200" dirty="0" smtClean="0"/>
              <a:t>翌日けんかになってしまいました。</a:t>
            </a:r>
            <a:endParaRPr kumimoji="1" lang="ja-JP" altLang="en-US" sz="3200" dirty="0"/>
          </a:p>
        </p:txBody>
      </p:sp>
      <p:pic>
        <p:nvPicPr>
          <p:cNvPr id="14" name="Picture 2" descr="C:\Users\momo-chan\Desktop\gazo\faceg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3" y="487142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omo-chan\Desktop\gazo\faceg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041" y="2812968"/>
            <a:ext cx="1202015" cy="12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omo-chan\Desktop\gazo\faceg1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9" y="1637511"/>
            <a:ext cx="1202015" cy="12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98531" y="1052736"/>
            <a:ext cx="671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学校を休んだアツコを心配したユウコ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5826" y="280124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ユウコ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00546" y="1858861"/>
            <a:ext cx="5516850" cy="95410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具合，どう？　明日，７時３０分に，いつもの場所でね。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96250" y="403403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アツコ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43978" y="3510818"/>
            <a:ext cx="551685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いいよ。もう寝るね。ありがとう！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81713" y="5594622"/>
            <a:ext cx="7416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80000" rIns="36000" bIns="108000" rtlCol="0">
            <a:spAutoFit/>
          </a:bodyPr>
          <a:lstStyle/>
          <a:p>
            <a:r>
              <a:rPr kumimoji="1" lang="ja-JP" altLang="en-US" sz="3200" dirty="0" smtClean="0"/>
              <a:t>なぜ，けんかになってしまったのでしょう？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0878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985712" y="619086"/>
            <a:ext cx="2889782" cy="646331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5121849"/>
            <a:ext cx="719138" cy="360362"/>
          </a:xfrm>
        </p:spPr>
        <p:txBody>
          <a:bodyPr/>
          <a:lstStyle/>
          <a:p>
            <a:fld id="{0A0F57E1-12C9-428C-B6BE-0256A96F0429}" type="slidenum">
              <a:rPr lang="en-US" altLang="ja-JP"/>
              <a:pPr/>
              <a:t>3</a:t>
            </a:fld>
            <a:endParaRPr lang="en-US" altLang="ja-JP" dirty="0"/>
          </a:p>
        </p:txBody>
      </p:sp>
      <p:pic>
        <p:nvPicPr>
          <p:cNvPr id="1026" name="Picture 2" descr="C:\Users\momo-chan\Desktop\gazo\face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421" y="13628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456755" y="621614"/>
            <a:ext cx="241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はじめに</a:t>
            </a:r>
            <a:endParaRPr lang="en-US" altLang="ja-JP" sz="3600" dirty="0" smtClean="0"/>
          </a:p>
        </p:txBody>
      </p:sp>
      <p:pic>
        <p:nvPicPr>
          <p:cNvPr id="5122" name="Picture 2" descr="C:\Users\momo-chan\Desktop\gazo\faceg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628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89665" y="1913839"/>
            <a:ext cx="828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電話帳を設定　　　　⇒</a:t>
            </a:r>
            <a:endParaRPr kumimoji="1" lang="en-US" altLang="ja-JP" sz="3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27" y="1751764"/>
            <a:ext cx="2716701" cy="105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99" y="4615052"/>
            <a:ext cx="40005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385051" y="3380799"/>
            <a:ext cx="85621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電話番号は，男子は出席番号</a:t>
            </a:r>
            <a:endParaRPr lang="en-US" altLang="ja-JP" sz="3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女子は出席番号から</a:t>
            </a:r>
            <a:r>
              <a:rPr kumimoji="1" lang="en-US" altLang="ja-JP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kumimoji="1"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を引</a:t>
            </a:r>
            <a:r>
              <a:rPr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いた番号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</a:p>
          <a:p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※31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番の人は，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090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－ＸＸＸＸ－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0021</a:t>
            </a:r>
            <a:r>
              <a:rPr kumimoji="1" lang="ja-JP" altLang="en-US" sz="3600" dirty="0" smtClean="0"/>
              <a:t>　</a:t>
            </a:r>
            <a:endParaRPr kumimoji="1" lang="en-US" altLang="ja-JP" sz="3600" dirty="0" smtClean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30" y="1615229"/>
            <a:ext cx="1161590" cy="11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3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顔の見えないコミュニケーション</a:t>
            </a:r>
            <a:endParaRPr kumimoji="1" lang="ja-JP" altLang="en-US" sz="4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2CF-7377-425E-9FE8-E5D875146B68}" type="datetime1">
              <a:rPr lang="ja-JP" altLang="en-US" smtClean="0"/>
              <a:pPr/>
              <a:t>2014/3/25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A40-299F-4217-AFFE-52BAB8AC6711}" type="slidenum">
              <a:rPr lang="en-US" altLang="ja-JP" smtClean="0"/>
              <a:pPr/>
              <a:t>30</a:t>
            </a:fld>
            <a:endParaRPr lang="en-US" altLang="ja-JP"/>
          </a:p>
        </p:txBody>
      </p:sp>
      <p:pic>
        <p:nvPicPr>
          <p:cNvPr id="6146" name="Picture 2" descr="C:\Users\tyoken03\Desktop\03\data\kyouzai\contents\gazo\face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24" y="4509120"/>
            <a:ext cx="1694656" cy="16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雲形吹き出し 5"/>
          <p:cNvSpPr/>
          <p:nvPr/>
        </p:nvSpPr>
        <p:spPr>
          <a:xfrm>
            <a:off x="323528" y="1124744"/>
            <a:ext cx="8496944" cy="3024336"/>
          </a:xfrm>
          <a:prstGeom prst="cloudCallout">
            <a:avLst>
              <a:gd name="adj1" fmla="val 27067"/>
              <a:gd name="adj2" fmla="val 820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3608" y="1628800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文字だけのコミュニケーションは，</a:t>
            </a:r>
            <a:endParaRPr kumimoji="1" lang="en-US" altLang="ja-JP" sz="3600" dirty="0" smtClean="0"/>
          </a:p>
          <a:p>
            <a:r>
              <a:rPr lang="ja-JP" altLang="en-US" sz="3600" b="1" dirty="0" smtClean="0"/>
              <a:t>考えてもいないような伝わり方をして</a:t>
            </a:r>
            <a:endParaRPr lang="en-US" altLang="ja-JP" sz="3600" b="1" dirty="0" smtClean="0"/>
          </a:p>
          <a:p>
            <a:r>
              <a:rPr lang="ja-JP" altLang="en-US" sz="3600" b="1" dirty="0" smtClean="0"/>
              <a:t>別の</a:t>
            </a:r>
            <a:r>
              <a:rPr lang="ja-JP" altLang="en-US" sz="3600" b="1" dirty="0"/>
              <a:t>意味</a:t>
            </a:r>
            <a:r>
              <a:rPr lang="ja-JP" altLang="en-US" sz="3600" b="1" dirty="0" smtClean="0"/>
              <a:t>に受け取られてしまう</a:t>
            </a:r>
            <a:r>
              <a:rPr lang="ja-JP" altLang="en-US" sz="3600" dirty="0" smtClean="0"/>
              <a:t>ことがあります。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90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顔の見えないコミュニケーション</a:t>
            </a:r>
            <a:endParaRPr kumimoji="1" lang="ja-JP" altLang="en-US" sz="4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2CF-7377-425E-9FE8-E5D875146B68}" type="datetime1">
              <a:rPr lang="ja-JP" altLang="en-US" smtClean="0"/>
              <a:pPr/>
              <a:t>2014/3/25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A40-299F-4217-AFFE-52BAB8AC6711}" type="slidenum">
              <a:rPr lang="en-US" altLang="ja-JP" smtClean="0"/>
              <a:pPr/>
              <a:t>31</a:t>
            </a:fld>
            <a:endParaRPr lang="en-US" altLang="ja-JP"/>
          </a:p>
        </p:txBody>
      </p:sp>
      <p:pic>
        <p:nvPicPr>
          <p:cNvPr id="6146" name="Picture 2" descr="C:\Users\tyoken03\Desktop\03\data\kyouzai\contents\gazo\face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24" y="4509120"/>
            <a:ext cx="1694656" cy="16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雲形吹き出し 5"/>
          <p:cNvSpPr/>
          <p:nvPr/>
        </p:nvSpPr>
        <p:spPr>
          <a:xfrm>
            <a:off x="287524" y="993795"/>
            <a:ext cx="8496944" cy="3024336"/>
          </a:xfrm>
          <a:prstGeom prst="cloudCallout">
            <a:avLst>
              <a:gd name="adj1" fmla="val -25110"/>
              <a:gd name="adj2" fmla="val 824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62880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実際</a:t>
            </a:r>
            <a:r>
              <a:rPr lang="ja-JP" altLang="en-US" sz="3600" dirty="0" smtClean="0"/>
              <a:t>に会って，二人で笑いながら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「バッカじゃないの～～？」と言えば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相手は嫌な気持ちにはならないでしょう。</a:t>
            </a:r>
            <a:endParaRPr kumimoji="1" lang="ja-JP" altLang="en-US" sz="3600" dirty="0"/>
          </a:p>
        </p:txBody>
      </p:sp>
      <p:pic>
        <p:nvPicPr>
          <p:cNvPr id="9218" name="Picture 2" descr="C:\Users\tyoken03\Desktop\03\data\kyouzai\contents\gazo\faceg3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52528"/>
            <a:ext cx="1651248" cy="16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雲形吹き出し 8"/>
          <p:cNvSpPr/>
          <p:nvPr/>
        </p:nvSpPr>
        <p:spPr>
          <a:xfrm>
            <a:off x="3491880" y="4271183"/>
            <a:ext cx="3024336" cy="2033201"/>
          </a:xfrm>
          <a:prstGeom prst="cloudCallout">
            <a:avLst>
              <a:gd name="adj1" fmla="val 62653"/>
              <a:gd name="adj2" fmla="val 2491"/>
            </a:avLst>
          </a:prstGeom>
          <a:gradFill>
            <a:gsLst>
              <a:gs pos="0">
                <a:srgbClr val="FF66FF"/>
              </a:gs>
              <a:gs pos="35000">
                <a:srgbClr val="FF66FF"/>
              </a:gs>
              <a:gs pos="100000">
                <a:schemeClr val="accent3"/>
              </a:gs>
            </a:gsLst>
          </a:gradFill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3200" dirty="0" smtClean="0"/>
              <a:t>でも，文字だけなら？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129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顔の見えないコミュニケーション</a:t>
            </a:r>
            <a:endParaRPr kumimoji="1" lang="ja-JP" altLang="en-US" sz="4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2CF-7377-425E-9FE8-E5D875146B68}" type="datetime1">
              <a:rPr lang="ja-JP" altLang="en-US" smtClean="0"/>
              <a:pPr/>
              <a:t>2014/3/25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A40-299F-4217-AFFE-52BAB8AC6711}" type="slidenum">
              <a:rPr lang="en-US" altLang="ja-JP" smtClean="0"/>
              <a:pPr/>
              <a:t>32</a:t>
            </a:fld>
            <a:endParaRPr lang="en-US" altLang="ja-JP"/>
          </a:p>
        </p:txBody>
      </p:sp>
      <p:pic>
        <p:nvPicPr>
          <p:cNvPr id="6146" name="Picture 2" descr="C:\Users\tyoken03\Desktop\03\data\kyouzai\contents\gazo\face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24" y="4509120"/>
            <a:ext cx="1694656" cy="16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雲形吹き出し 13"/>
          <p:cNvSpPr/>
          <p:nvPr/>
        </p:nvSpPr>
        <p:spPr>
          <a:xfrm>
            <a:off x="5617468" y="2107239"/>
            <a:ext cx="3707060" cy="2033201"/>
          </a:xfrm>
          <a:prstGeom prst="cloudCallout">
            <a:avLst>
              <a:gd name="adj1" fmla="val 7691"/>
              <a:gd name="adj2" fmla="val 72917"/>
            </a:avLst>
          </a:prstGeom>
          <a:gradFill>
            <a:gsLst>
              <a:gs pos="0">
                <a:srgbClr val="FF66FF"/>
              </a:gs>
              <a:gs pos="35000">
                <a:srgbClr val="FF66FF"/>
              </a:gs>
              <a:gs pos="100000">
                <a:schemeClr val="accent3"/>
              </a:gs>
            </a:gsLst>
          </a:gradFill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kumimoji="1" lang="ja-JP" altLang="en-US" sz="3200" dirty="0" smtClean="0"/>
              <a:t>伝わり方が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違いますね。</a:t>
            </a:r>
            <a:endParaRPr kumimoji="1" lang="ja-JP" altLang="en-US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1551"/>
            <a:ext cx="505562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96" y="970624"/>
            <a:ext cx="4304221" cy="58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95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顔の見えないコミュニケーション</a:t>
            </a:r>
            <a:endParaRPr kumimoji="1" lang="ja-JP" altLang="en-US" sz="4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2CF-7377-425E-9FE8-E5D875146B68}" type="datetime1">
              <a:rPr lang="ja-JP" altLang="en-US" smtClean="0"/>
              <a:pPr/>
              <a:t>2014/3/25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A40-299F-4217-AFFE-52BAB8AC6711}" type="slidenum">
              <a:rPr lang="en-US" altLang="ja-JP" smtClean="0"/>
              <a:pPr/>
              <a:t>33</a:t>
            </a:fld>
            <a:endParaRPr lang="en-US" altLang="ja-JP"/>
          </a:p>
        </p:txBody>
      </p:sp>
      <p:pic>
        <p:nvPicPr>
          <p:cNvPr id="6146" name="Picture 2" descr="C:\Users\tyoken03\Desktop\03\data\kyouzai\contents\gazo\face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24" y="4509120"/>
            <a:ext cx="1694656" cy="16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雲形吹き出し 8"/>
          <p:cNvSpPr/>
          <p:nvPr/>
        </p:nvSpPr>
        <p:spPr>
          <a:xfrm>
            <a:off x="107504" y="1268761"/>
            <a:ext cx="8893496" cy="2871680"/>
          </a:xfrm>
          <a:prstGeom prst="cloudCallout">
            <a:avLst>
              <a:gd name="adj1" fmla="val 23853"/>
              <a:gd name="adj2" fmla="val 84978"/>
            </a:avLst>
          </a:prstGeom>
          <a:gradFill>
            <a:gsLst>
              <a:gs pos="0">
                <a:srgbClr val="FF66FF"/>
              </a:gs>
              <a:gs pos="35000">
                <a:srgbClr val="FF66FF"/>
              </a:gs>
              <a:gs pos="100000">
                <a:schemeClr val="accent3"/>
              </a:gs>
            </a:gsLst>
          </a:gradFill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endParaRPr kumimoji="1" lang="ja-JP" altLang="en-US" sz="3200" dirty="0"/>
          </a:p>
        </p:txBody>
      </p:sp>
      <p:pic>
        <p:nvPicPr>
          <p:cNvPr id="10" name="Picture 2" descr="C:\Users\tyoken03\Desktop\03\data\kyouzai\contents\gazo\faceg3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1651248" cy="16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56289" y="1411206"/>
            <a:ext cx="784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また，文字だけの会話は，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相手の顔が見えないため，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4000" b="1" dirty="0"/>
              <a:t>誹謗中傷など相手の気持ちを考えない書き込みが起きがち</a:t>
            </a:r>
            <a:r>
              <a:rPr lang="ja-JP" altLang="en-US" sz="3600" dirty="0"/>
              <a:t>です。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36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顔の見えないコミュニケーション</a:t>
            </a:r>
            <a:endParaRPr kumimoji="1" lang="ja-JP" altLang="en-US" sz="4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2CF-7377-425E-9FE8-E5D875146B68}" type="datetime1">
              <a:rPr lang="ja-JP" altLang="en-US" smtClean="0"/>
              <a:pPr/>
              <a:t>2014/3/25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A40-299F-4217-AFFE-52BAB8AC6711}" type="slidenum">
              <a:rPr lang="en-US" altLang="ja-JP" smtClean="0"/>
              <a:pPr/>
              <a:t>34</a:t>
            </a:fld>
            <a:endParaRPr lang="en-US" altLang="ja-JP"/>
          </a:p>
        </p:txBody>
      </p:sp>
      <p:pic>
        <p:nvPicPr>
          <p:cNvPr id="6146" name="Picture 2" descr="C:\Users\tyoken03\Desktop\03\data\kyouzai\contents\gazo\face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24" y="4509120"/>
            <a:ext cx="1694656" cy="16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yoken03\Desktop\03\data\kyouzai\contents\gazo\faceg3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1651248" cy="16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雲形吹き出し 7"/>
          <p:cNvSpPr/>
          <p:nvPr/>
        </p:nvSpPr>
        <p:spPr>
          <a:xfrm>
            <a:off x="287524" y="993795"/>
            <a:ext cx="8496944" cy="3024336"/>
          </a:xfrm>
          <a:prstGeom prst="cloudCallout">
            <a:avLst>
              <a:gd name="adj1" fmla="val -25110"/>
              <a:gd name="adj2" fmla="val 824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5383" y="1628800"/>
            <a:ext cx="8153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相手に直接言うことができる内容</a:t>
            </a: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か，</a:t>
            </a:r>
            <a:endParaRPr lang="en-US" altLang="ja-JP" sz="3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4000" b="1" dirty="0" smtClean="0"/>
              <a:t>相手</a:t>
            </a:r>
            <a:r>
              <a:rPr lang="ja-JP" altLang="en-US" sz="4000" b="1" dirty="0"/>
              <a:t>の気持ちをよく考えて</a:t>
            </a:r>
            <a:r>
              <a:rPr lang="ja-JP" altLang="en-US" sz="4000" b="1" dirty="0" smtClean="0"/>
              <a:t>から</a:t>
            </a:r>
            <a:endParaRPr lang="en-US" altLang="ja-JP" sz="4000" b="1" dirty="0" smtClean="0"/>
          </a:p>
          <a:p>
            <a:pPr algn="ctr"/>
            <a:r>
              <a:rPr lang="ja-JP" altLang="en-US" sz="4000" b="1" dirty="0"/>
              <a:t>責任</a:t>
            </a:r>
            <a:r>
              <a:rPr lang="ja-JP" altLang="en-US" sz="4000" b="1" dirty="0" smtClean="0"/>
              <a:t>を</a:t>
            </a:r>
            <a:r>
              <a:rPr lang="ja-JP" altLang="en-US" sz="4000" b="1" dirty="0"/>
              <a:t>持って</a:t>
            </a:r>
            <a:r>
              <a:rPr lang="ja-JP" altLang="en-US" sz="4000" b="1" dirty="0" smtClean="0"/>
              <a:t>書き込みましょう</a:t>
            </a:r>
            <a:r>
              <a:rPr lang="ja-JP" altLang="en-US" sz="3600" dirty="0"/>
              <a:t>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64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7303" y="1052736"/>
            <a:ext cx="8946697" cy="5038725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①</a:t>
            </a:r>
            <a:r>
              <a:rPr lang="ja-JP" altLang="en-US" b="1" dirty="0" smtClean="0"/>
              <a:t>設定タブ</a:t>
            </a:r>
            <a:r>
              <a:rPr lang="ja-JP" altLang="en-US" dirty="0" smtClean="0"/>
              <a:t>を押す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②グループ設定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sz="3200" dirty="0" smtClean="0"/>
              <a:t>　男子はグループ１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　女子はグループ</a:t>
            </a:r>
            <a:r>
              <a:rPr lang="ja-JP" altLang="en-US" sz="3200" dirty="0"/>
              <a:t>２</a:t>
            </a:r>
            <a:endParaRPr lang="en-US" altLang="ja-JP" sz="3200" dirty="0" smtClean="0"/>
          </a:p>
          <a:p>
            <a:pPr marL="0" indent="0">
              <a:buNone/>
            </a:pPr>
            <a:r>
              <a:rPr kumimoji="1" lang="ja-JP" altLang="en-US" dirty="0" smtClean="0"/>
              <a:t>③</a:t>
            </a:r>
            <a:r>
              <a:rPr kumimoji="1" lang="ja-JP" altLang="en-US" b="1" dirty="0" smtClean="0"/>
              <a:t>チャットタブ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④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テーマは，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3200" b="1" smtClean="0">
                <a:solidFill>
                  <a:srgbClr val="FF0000"/>
                </a:solidFill>
              </a:rPr>
              <a:t>「○○中学の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よいところ」</a:t>
            </a:r>
            <a:endParaRPr kumimoji="1" lang="en-US" altLang="ja-JP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2CF-7377-425E-9FE8-E5D875146B68}" type="datetime1">
              <a:rPr lang="ja-JP" altLang="en-US" smtClean="0"/>
              <a:pPr/>
              <a:t>2014/3/25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A40-299F-4217-AFFE-52BAB8AC6711}" type="slidenum">
              <a:rPr lang="en-US" altLang="ja-JP" smtClean="0"/>
              <a:pPr/>
              <a:t>35</a:t>
            </a:fld>
            <a:endParaRPr lang="en-US" altLang="ja-JP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197303" y="116632"/>
            <a:ext cx="894669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ja-JP" altLang="en-US" sz="4000" kern="0" dirty="0" smtClean="0"/>
              <a:t>チャットをしてみよう。</a:t>
            </a:r>
            <a:endParaRPr lang="ja-JP" altLang="en-US" sz="4000" kern="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32" y="980728"/>
            <a:ext cx="4168376" cy="55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4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A0F57E1-12C9-428C-B6BE-0256A96F0429}" type="slidenum">
              <a:rPr lang="en-US" altLang="ja-JP"/>
              <a:pPr/>
              <a:t>36</a:t>
            </a:fld>
            <a:endParaRPr lang="en-US" altLang="ja-JP" dirty="0"/>
          </a:p>
        </p:txBody>
      </p:sp>
      <p:pic>
        <p:nvPicPr>
          <p:cNvPr id="1026" name="Picture 2" descr="C:\Users\momo-chan\Desktop\gazo\face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89" y="331642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omo-chan\Desktop\gazo\faceg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1" y="331642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762145" y="2099929"/>
            <a:ext cx="7560840" cy="1656184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82617" y="223630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補足</a:t>
            </a:r>
            <a:r>
              <a:rPr kumimoji="1" lang="ja-JP" altLang="en-US" sz="3600" dirty="0" smtClean="0"/>
              <a:t>　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会話は全て記録されている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935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A0F57E1-12C9-428C-B6BE-0256A96F0429}" type="slidenum">
              <a:rPr lang="en-US" altLang="ja-JP"/>
              <a:pPr/>
              <a:t>37</a:t>
            </a:fld>
            <a:endParaRPr lang="en-US" altLang="ja-JP" dirty="0"/>
          </a:p>
        </p:txBody>
      </p:sp>
      <p:pic>
        <p:nvPicPr>
          <p:cNvPr id="1026" name="Picture 2" descr="C:\Users\momo-chan\Desktop\gazo\face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225" y="5397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omo-chan\Desktop\gazo\faceg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7" y="54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512655" y="2204864"/>
            <a:ext cx="8136904" cy="3312368"/>
          </a:xfrm>
          <a:prstGeom prst="wedgeRoundRectCallout">
            <a:avLst>
              <a:gd name="adj1" fmla="val -29885"/>
              <a:gd name="adj2" fmla="val -7864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4000" tIns="144000" bIns="72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管理会社のサーバーには，</a:t>
            </a:r>
            <a:endParaRPr lang="en-US" altLang="ja-JP" sz="3200" dirty="0" smtClean="0">
              <a:solidFill>
                <a:srgbClr val="0000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どこ</a:t>
            </a:r>
            <a:r>
              <a:rPr lang="ja-JP" altLang="en-US" sz="3200" dirty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から、誰が、いつ、どんな</a:t>
            </a:r>
            <a:r>
              <a:rPr lang="ja-JP" altLang="en-US" sz="3200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書き込み</a:t>
            </a:r>
            <a:endParaRPr lang="en-US" altLang="ja-JP" sz="3200" dirty="0" smtClean="0">
              <a:solidFill>
                <a:srgbClr val="0000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3200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をしたか記録</a:t>
            </a:r>
            <a:r>
              <a:rPr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されています。</a:t>
            </a:r>
            <a:endParaRPr lang="en-US" altLang="ja-JP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 smtClean="0"/>
              <a:t>そして，</a:t>
            </a:r>
            <a:r>
              <a:rPr lang="ja-JP" altLang="en-US" sz="3200" b="1" dirty="0" smtClean="0"/>
              <a:t>アプリ上</a:t>
            </a:r>
            <a:r>
              <a:rPr lang="ja-JP" altLang="en-US" sz="3200" b="1" dirty="0"/>
              <a:t>から</a:t>
            </a:r>
            <a:r>
              <a:rPr lang="ja-JP" altLang="en-US" sz="3200" b="1" dirty="0" smtClean="0"/>
              <a:t>は消しても，</a:t>
            </a:r>
            <a:endParaRPr lang="en-US" altLang="ja-JP" sz="3200" b="1" dirty="0" smtClean="0"/>
          </a:p>
          <a:p>
            <a:r>
              <a:rPr lang="ja-JP" altLang="en-US" sz="3200" b="1" dirty="0" smtClean="0"/>
              <a:t>　　　　　発言もアップした画像も，</a:t>
            </a:r>
            <a:endParaRPr lang="en-US" altLang="ja-JP" sz="3200" b="1" dirty="0" smtClean="0"/>
          </a:p>
          <a:p>
            <a:r>
              <a:rPr lang="ja-JP" altLang="en-US" sz="3200" b="1" dirty="0" smtClean="0"/>
              <a:t>　　　　　　　サーバー上からは</a:t>
            </a:r>
            <a:r>
              <a:rPr kumimoji="1" lang="ja-JP" altLang="en-US" sz="3200" b="1" dirty="0" smtClean="0"/>
              <a:t>消えません</a:t>
            </a:r>
            <a:r>
              <a:rPr kumimoji="1" lang="ja-JP" altLang="en-US" sz="3200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512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A0F57E1-12C9-428C-B6BE-0256A96F0429}" type="slidenum">
              <a:rPr lang="en-US" altLang="ja-JP"/>
              <a:pPr/>
              <a:t>38</a:t>
            </a:fld>
            <a:endParaRPr lang="en-US" altLang="ja-JP" dirty="0"/>
          </a:p>
        </p:txBody>
      </p:sp>
      <p:pic>
        <p:nvPicPr>
          <p:cNvPr id="1026" name="Picture 2" descr="C:\Users\momo-chan\Desktop\gazo\face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225" y="57273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omo-chan\Desktop\gazo\faceg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7" y="54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5"/>
          <p:cNvSpPr txBox="1">
            <a:spLocks noChangeArrowheads="1"/>
          </p:cNvSpPr>
          <p:nvPr/>
        </p:nvSpPr>
        <p:spPr bwMode="auto">
          <a:xfrm>
            <a:off x="957263" y="3494725"/>
            <a:ext cx="81867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全てこの記録をもとに，</a:t>
            </a:r>
            <a:endParaRPr lang="en-US" altLang="ja-JP" sz="3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検挙されるようになって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います。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611560" y="2276872"/>
            <a:ext cx="8136904" cy="3312368"/>
          </a:xfrm>
          <a:prstGeom prst="wedgeRoundRectCallout">
            <a:avLst>
              <a:gd name="adj1" fmla="val 31071"/>
              <a:gd name="adj2" fmla="val -65679"/>
              <a:gd name="adj3" fmla="val 16667"/>
            </a:avLst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4000" tIns="144000" bIns="72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4000" b="1" dirty="0" smtClean="0"/>
              <a:t>犯罪予告，いじめ，脅迫など</a:t>
            </a:r>
            <a:endParaRPr kumimoji="1" lang="en-US" altLang="ja-JP" sz="40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ja-JP" sz="36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全てこの記録をもとに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検挙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されるようになっています。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5848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まとめ</a:t>
            </a:r>
            <a:endParaRPr kumimoji="1" lang="ja-JP" altLang="en-US" sz="4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2CF-7377-425E-9FE8-E5D875146B68}" type="datetime1">
              <a:rPr lang="ja-JP" altLang="en-US" smtClean="0"/>
              <a:pPr/>
              <a:t>2014/3/25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A40-299F-4217-AFFE-52BAB8AC6711}" type="slidenum">
              <a:rPr lang="en-US" altLang="ja-JP" smtClean="0"/>
              <a:pPr/>
              <a:t>39</a:t>
            </a:fld>
            <a:endParaRPr lang="en-US" altLang="ja-JP"/>
          </a:p>
        </p:txBody>
      </p:sp>
      <p:pic>
        <p:nvPicPr>
          <p:cNvPr id="6146" name="Picture 2" descr="C:\Users\tyoken03\Desktop\03\data\kyouzai\contents\gazo\face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24" y="4509120"/>
            <a:ext cx="1694656" cy="16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雲形吹き出し 5"/>
          <p:cNvSpPr/>
          <p:nvPr/>
        </p:nvSpPr>
        <p:spPr>
          <a:xfrm>
            <a:off x="323528" y="1124744"/>
            <a:ext cx="8496944" cy="3024336"/>
          </a:xfrm>
          <a:prstGeom prst="cloudCallout">
            <a:avLst>
              <a:gd name="adj1" fmla="val 27067"/>
              <a:gd name="adj2" fmla="val 820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3600" dirty="0" smtClean="0"/>
              <a:t>コミュニケーションアプリを，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責任をもって使う</a:t>
            </a:r>
            <a:r>
              <a:rPr kumimoji="1" lang="ja-JP" altLang="en-US" sz="3600" dirty="0" smtClean="0"/>
              <a:t>ためには，</a:t>
            </a:r>
            <a:endParaRPr kumimoji="1" lang="en-US" altLang="ja-JP" sz="3600" dirty="0" smtClean="0"/>
          </a:p>
          <a:p>
            <a:pPr algn="ctr"/>
            <a:r>
              <a:rPr lang="ja-JP" altLang="en-US" sz="3600" dirty="0"/>
              <a:t>どうしたらよいの</a:t>
            </a:r>
            <a:r>
              <a:rPr lang="ja-JP" altLang="en-US" sz="3600" dirty="0" smtClean="0"/>
              <a:t>でしょうか。</a:t>
            </a:r>
            <a:endParaRPr kumimoji="1" lang="ja-JP" altLang="en-US" sz="3600" dirty="0"/>
          </a:p>
        </p:txBody>
      </p:sp>
      <p:pic>
        <p:nvPicPr>
          <p:cNvPr id="8" name="Picture 2" descr="C:\Users\tyoken03\Desktop\03\data\kyouzai\contents\gazo\faceg3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2" y="4509120"/>
            <a:ext cx="1651248" cy="16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7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A0F57E1-12C9-428C-B6BE-0256A96F0429}" type="slidenum">
              <a:rPr lang="en-US" altLang="ja-JP"/>
              <a:pPr/>
              <a:t>4</a:t>
            </a:fld>
            <a:endParaRPr lang="en-US" altLang="ja-JP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4481" y="1052736"/>
            <a:ext cx="2699792" cy="6267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08000" tIns="0" bIns="72000" rtlCol="0">
            <a:spAutoFit/>
          </a:bodyPr>
          <a:lstStyle/>
          <a:p>
            <a:pPr algn="ctr"/>
            <a:r>
              <a:rPr kumimoji="1" lang="ja-JP" altLang="en-US" sz="3600" dirty="0" smtClean="0"/>
              <a:t>学習課題</a:t>
            </a:r>
            <a:endParaRPr kumimoji="1" lang="ja-JP" altLang="en-US" sz="3600" dirty="0"/>
          </a:p>
        </p:txBody>
      </p:sp>
      <p:pic>
        <p:nvPicPr>
          <p:cNvPr id="1026" name="Picture 2" descr="C:\Users\momo-chan\Desktop\gazo\face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060848"/>
            <a:ext cx="9133289" cy="1684994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b="1" kern="0" smtClean="0">
                <a:solidFill>
                  <a:srgbClr val="FF0000"/>
                </a:solidFill>
              </a:rPr>
              <a:t>コミュニケーションアプリを利用するときの</a:t>
            </a:r>
            <a:r>
              <a:rPr lang="en-US" altLang="ja-JP" sz="4000" b="1" kern="0" smtClean="0">
                <a:solidFill>
                  <a:srgbClr val="FF0000"/>
                </a:solidFill>
              </a:rPr>
              <a:t/>
            </a:r>
            <a:br>
              <a:rPr lang="en-US" altLang="ja-JP" sz="4000" b="1" kern="0" smtClean="0">
                <a:solidFill>
                  <a:srgbClr val="FF0000"/>
                </a:solidFill>
              </a:rPr>
            </a:br>
            <a:r>
              <a:rPr lang="ja-JP" altLang="en-US" sz="4000" b="1" kern="0" smtClean="0">
                <a:solidFill>
                  <a:srgbClr val="FF0000"/>
                </a:solidFill>
              </a:rPr>
              <a:t>注意点を知り，今後の使い方を考えよう。</a:t>
            </a:r>
            <a:endParaRPr lang="en-US" sz="40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A0F57E1-12C9-428C-B6BE-0256A96F0429}" type="slidenum">
              <a:rPr lang="en-US" altLang="ja-JP"/>
              <a:pPr/>
              <a:t>40</a:t>
            </a:fld>
            <a:endParaRPr lang="en-US" altLang="ja-JP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7482" y="733711"/>
            <a:ext cx="8640961" cy="1183121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rIns="72000"/>
          <a:lstStyle/>
          <a:p>
            <a:r>
              <a:rPr lang="ja-JP" altLang="en-US" sz="3600" dirty="0" smtClean="0">
                <a:solidFill>
                  <a:schemeClr val="tx1"/>
                </a:solidFill>
              </a:rPr>
              <a:t>コミュニケーションアプリを利用するときの</a:t>
            </a:r>
            <a:r>
              <a:rPr lang="en-US" altLang="ja-JP" sz="3600" dirty="0" smtClean="0">
                <a:solidFill>
                  <a:schemeClr val="tx1"/>
                </a:solidFill>
              </a:rPr>
              <a:t/>
            </a:r>
            <a:br>
              <a:rPr lang="en-US" altLang="ja-JP" sz="3600" dirty="0" smtClean="0">
                <a:solidFill>
                  <a:schemeClr val="tx1"/>
                </a:solidFill>
              </a:rPr>
            </a:br>
            <a:r>
              <a:rPr lang="ja-JP" altLang="en-US" sz="3600" dirty="0" smtClean="0">
                <a:solidFill>
                  <a:schemeClr val="tx1"/>
                </a:solidFill>
              </a:rPr>
              <a:t>注意点を知り，</a:t>
            </a:r>
            <a:r>
              <a:rPr lang="ja-JP" altLang="en-US" sz="3600" dirty="0">
                <a:solidFill>
                  <a:schemeClr val="tx1"/>
                </a:solidFill>
              </a:rPr>
              <a:t>今後</a:t>
            </a:r>
            <a:r>
              <a:rPr lang="ja-JP" altLang="en-US" sz="3600" dirty="0" smtClean="0">
                <a:solidFill>
                  <a:schemeClr val="tx1"/>
                </a:solidFill>
              </a:rPr>
              <a:t>の使い方</a:t>
            </a:r>
            <a:r>
              <a:rPr lang="ja-JP" altLang="en-US" sz="3600" dirty="0">
                <a:solidFill>
                  <a:schemeClr val="tx1"/>
                </a:solidFill>
              </a:rPr>
              <a:t>を</a:t>
            </a:r>
            <a:r>
              <a:rPr lang="ja-JP" altLang="en-US" sz="3600" dirty="0" smtClean="0">
                <a:solidFill>
                  <a:schemeClr val="tx1"/>
                </a:solidFill>
              </a:rPr>
              <a:t>考えよう。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107009"/>
            <a:ext cx="2699792" cy="6267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08000" tIns="0" bIns="72000" rtlCol="0">
            <a:spAutoFit/>
          </a:bodyPr>
          <a:lstStyle/>
          <a:p>
            <a:pPr algn="ctr"/>
            <a:r>
              <a:rPr kumimoji="1" lang="ja-JP" altLang="en-US" sz="3600" dirty="0" smtClean="0"/>
              <a:t>学習課題</a:t>
            </a:r>
            <a:endParaRPr kumimoji="1" lang="ja-JP" altLang="en-US" sz="3600" dirty="0"/>
          </a:p>
        </p:txBody>
      </p:sp>
      <p:pic>
        <p:nvPicPr>
          <p:cNvPr id="1026" name="Picture 2" descr="C:\Users\momo-chan\Desktop\gazo\face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12" y="465313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37483" y="2944976"/>
            <a:ext cx="8640960" cy="329320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今日の授業を振り返って，</a:t>
            </a:r>
            <a:endParaRPr kumimoji="1"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あなた</a:t>
            </a:r>
            <a:r>
              <a:rPr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が，今後コミュニケーションアプリを使うとき，どのように使っていくか</a:t>
            </a:r>
            <a:endParaRPr lang="en-US" altLang="ja-JP" sz="3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考え</a:t>
            </a:r>
            <a:r>
              <a:rPr kumimoji="1"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をまとめましょう</a:t>
            </a:r>
            <a:r>
              <a:rPr lang="ja-JP" altLang="en-US" sz="3600" b="1" dirty="0" smtClean="0"/>
              <a:t>。</a:t>
            </a:r>
            <a:endParaRPr lang="en-US" altLang="ja-JP" sz="3600" b="1" dirty="0" smtClean="0"/>
          </a:p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「設定」「文字だけの会話」</a:t>
            </a:r>
            <a:endParaRPr kumimoji="1"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を使ってまとめてください。</a:t>
            </a:r>
            <a:endParaRPr kumimoji="1" lang="en-US" altLang="ja-JP" sz="3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2316165"/>
            <a:ext cx="2699792" cy="626701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08000" tIns="0" bIns="72000" rtlCol="0">
            <a:spAutoFit/>
          </a:bodyPr>
          <a:lstStyle/>
          <a:p>
            <a:pPr algn="ctr"/>
            <a:r>
              <a:rPr kumimoji="1" lang="ja-JP" altLang="en-US" sz="3600" dirty="0" smtClean="0"/>
              <a:t>まとめ</a:t>
            </a:r>
            <a:endParaRPr kumimoji="1" lang="ja-JP" altLang="en-US" sz="3600" dirty="0"/>
          </a:p>
        </p:txBody>
      </p:sp>
      <p:pic>
        <p:nvPicPr>
          <p:cNvPr id="5122" name="Picture 2" descr="C:\Users\momo-chan\Desktop\gazo\faceg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79" y="49411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5121849"/>
            <a:ext cx="719138" cy="360362"/>
          </a:xfrm>
        </p:spPr>
        <p:txBody>
          <a:bodyPr/>
          <a:lstStyle/>
          <a:p>
            <a:fld id="{0A0F57E1-12C9-428C-B6BE-0256A96F0429}" type="slidenum">
              <a:rPr lang="en-US" altLang="ja-JP"/>
              <a:pPr/>
              <a:t>5</a:t>
            </a:fld>
            <a:endParaRPr lang="en-US" altLang="ja-JP" dirty="0"/>
          </a:p>
        </p:txBody>
      </p:sp>
      <p:pic>
        <p:nvPicPr>
          <p:cNvPr id="1026" name="Picture 2" descr="C:\Users\momo-chan\Desktop\gazo\face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78" y="155367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omo-chan\Desktop\gazo\faceg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0" y="155367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613834" y="337175"/>
            <a:ext cx="7560840" cy="1656184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34306" y="47355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その１　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見知らぬ相手とつながる？</a:t>
            </a:r>
            <a:endParaRPr kumimoji="1" lang="ja-JP" altLang="en-US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4" y="3341681"/>
            <a:ext cx="1727533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469558" y="407707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グルチャを起動し，</a:t>
            </a:r>
            <a:endParaRPr lang="en-US" altLang="ja-JP" sz="3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友達リストを確認しよう。　</a:t>
            </a:r>
            <a:endParaRPr kumimoji="1" lang="en-US" altLang="ja-JP" sz="3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9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091" y="116632"/>
            <a:ext cx="8946697" cy="719138"/>
          </a:xfrm>
        </p:spPr>
        <p:txBody>
          <a:bodyPr/>
          <a:lstStyle/>
          <a:p>
            <a:r>
              <a:rPr kumimoji="1" lang="ja-JP" altLang="en-US" sz="4000" dirty="0" smtClean="0"/>
              <a:t>友達リスト</a:t>
            </a:r>
            <a:r>
              <a:rPr lang="ja-JP" altLang="en-US" sz="4000" dirty="0" smtClean="0"/>
              <a:t>を確認しよう。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2CF-7377-425E-9FE8-E5D875146B68}" type="datetime1">
              <a:rPr lang="ja-JP" altLang="en-US" smtClean="0"/>
              <a:pPr/>
              <a:t>2014/3/25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A40-299F-4217-AFFE-52BAB8AC6711}" type="slidenum">
              <a:rPr lang="en-US" altLang="ja-JP" smtClean="0"/>
              <a:pPr/>
              <a:t>6</a:t>
            </a:fld>
            <a:endParaRPr lang="en-US" altLang="ja-JP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23" y="908719"/>
            <a:ext cx="4029417" cy="562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4912792" y="1340768"/>
            <a:ext cx="4032448" cy="3528392"/>
          </a:xfrm>
          <a:prstGeom prst="roundRect">
            <a:avLst>
              <a:gd name="adj" fmla="val 5733"/>
            </a:avLst>
          </a:prstGeom>
          <a:noFill/>
          <a:ln w="1270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3" descr="C:\Users\momo-chan\Desktop\gazo\faceg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2" y="501892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雲形吹き出し 9"/>
          <p:cNvSpPr/>
          <p:nvPr/>
        </p:nvSpPr>
        <p:spPr>
          <a:xfrm>
            <a:off x="21815" y="1407806"/>
            <a:ext cx="5040560" cy="324036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1052736"/>
            <a:ext cx="9144000" cy="5038725"/>
          </a:xfrm>
        </p:spPr>
        <p:txBody>
          <a:bodyPr/>
          <a:lstStyle/>
          <a:p>
            <a:pPr marL="0" indent="0">
              <a:buNone/>
            </a:pPr>
            <a:endParaRPr lang="en-US" altLang="ja-JP" sz="4400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この３人は，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 電話帳に登録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ja-JP" altLang="en-US" dirty="0" smtClean="0"/>
              <a:t>されている３人です。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5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71" y="1106448"/>
            <a:ext cx="415600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091" y="116632"/>
            <a:ext cx="8946697" cy="719138"/>
          </a:xfrm>
        </p:spPr>
        <p:txBody>
          <a:bodyPr/>
          <a:lstStyle/>
          <a:p>
            <a:r>
              <a:rPr kumimoji="1" lang="ja-JP" altLang="en-US" sz="4000" dirty="0" smtClean="0"/>
              <a:t>友達リストを確認しよう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2CF-7377-425E-9FE8-E5D875146B68}" type="datetime1">
              <a:rPr lang="ja-JP" altLang="en-US" smtClean="0"/>
              <a:pPr/>
              <a:t>2014/3/25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A40-299F-4217-AFFE-52BAB8AC6711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7" name="角丸四角形 6"/>
          <p:cNvSpPr/>
          <p:nvPr/>
        </p:nvSpPr>
        <p:spPr>
          <a:xfrm>
            <a:off x="4866671" y="2060848"/>
            <a:ext cx="4094225" cy="3567675"/>
          </a:xfrm>
          <a:prstGeom prst="roundRect">
            <a:avLst>
              <a:gd name="adj" fmla="val 5733"/>
            </a:avLst>
          </a:prstGeom>
          <a:noFill/>
          <a:ln w="1270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 descr="C:\Users\momo-chan\Desktop\gazo\faceg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2" y="501892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雲形吹き出し 5"/>
          <p:cNvSpPr/>
          <p:nvPr/>
        </p:nvSpPr>
        <p:spPr>
          <a:xfrm>
            <a:off x="-10062" y="1432046"/>
            <a:ext cx="5040560" cy="324036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4571"/>
            <a:ext cx="9144000" cy="5038725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b="1" dirty="0" smtClean="0"/>
              <a:t>電話帳に登録されて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いない人が，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リストに表示される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err="1" smtClean="0"/>
              <a:t>のは</a:t>
            </a:r>
            <a:r>
              <a:rPr lang="ja-JP" altLang="en-US" b="1" dirty="0" smtClean="0"/>
              <a:t>なぜだろう？</a:t>
            </a:r>
            <a:endParaRPr lang="en-US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380606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5235028" y="3009989"/>
            <a:ext cx="2952328" cy="2916842"/>
          </a:xfrm>
          <a:prstGeom prst="ellipse">
            <a:avLst/>
          </a:prstGeom>
          <a:solidFill>
            <a:schemeClr val="accent1"/>
          </a:solidFill>
          <a:ln w="381000">
            <a:solidFill>
              <a:srgbClr val="EF6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A0F57E1-12C9-428C-B6BE-0256A96F0429}" type="slidenum">
              <a:rPr lang="en-US" altLang="ja-JP"/>
              <a:pPr/>
              <a:t>8</a:t>
            </a:fld>
            <a:endParaRPr lang="en-US" altLang="ja-JP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427" y="701785"/>
            <a:ext cx="8784976" cy="16561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0" bIns="108000"/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コミュニケーションアプリの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>
                <a:solidFill>
                  <a:srgbClr val="FFC000"/>
                </a:solidFill>
              </a:rPr>
              <a:t>他の人とつながる仕組み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</a:t>
            </a:r>
            <a:endParaRPr lang="en-US" dirty="0"/>
          </a:p>
        </p:txBody>
      </p:sp>
      <p:pic>
        <p:nvPicPr>
          <p:cNvPr id="6" name="Picture 2" descr="C:\Users\momo-chan\Desktop\gazo\face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76" y="248482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yoken03\Desktop\03\data\kyouzai\contents\gazo\faceg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260" y="476151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yoken03\Desktop\03\data\kyouzai\contents\gazo\faceg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367" y="399842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842540" y="2934033"/>
            <a:ext cx="2952328" cy="2916842"/>
          </a:xfrm>
          <a:prstGeom prst="ellipse">
            <a:avLst/>
          </a:prstGeom>
          <a:solidFill>
            <a:srgbClr val="FFFF00"/>
          </a:solidFill>
          <a:ln w="3810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10800000">
            <a:off x="3954926" y="4268011"/>
            <a:ext cx="1081180" cy="28424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4024268" y="4619390"/>
            <a:ext cx="1081180" cy="28424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 descr="C:\Users\tyoken03\Desktop\H251002用最終版\03(1001)\data\kyouzai\contents\gazo\faceg1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0" y="399842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yoken03\Desktop\H251002用最終版\03(1001)\data\kyouzai\contents\gazo\faceg2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8482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yoken03\Desktop\H251002用最終版\03(1001)\data\kyouzai\contents\gazo\faceg17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8" y="399842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8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172-3292-403B-8A39-0B65D7343E83}" type="datetime1">
              <a:rPr lang="ja-JP" altLang="en-US"/>
              <a:pPr/>
              <a:t>2014/3/25</a:t>
            </a:fld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9F1F-0A19-412B-8E23-126E4464AA48}" type="slidenum">
              <a:rPr lang="en-US" altLang="ja-JP"/>
              <a:pPr/>
              <a:t>9</a:t>
            </a:fld>
            <a:endParaRPr lang="en-US" altLang="ja-JP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 smtClean="0"/>
              <a:t>他の人とつながる仕組み</a:t>
            </a:r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コミュニケーションアプリは，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sz="700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使用者の電話帳を読み取り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運営会社に送信します</a:t>
            </a:r>
            <a:r>
              <a:rPr lang="ja-JP" altLang="en-US" dirty="0">
                <a:latin typeface="+mj-ea"/>
                <a:ea typeface="+mj-ea"/>
              </a:rPr>
              <a:t>。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/>
              <a:t>　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　　　　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1560" y="1772816"/>
            <a:ext cx="82809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4" name="Picture 2" descr="C:\Users\momo-chan\Desktop\gazo\face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52" y="447558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omo-chan\Desktop\gazo\faceg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7650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1560" y="56947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自分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31192" y="563879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マキちゃん</a:t>
            </a:r>
            <a:endParaRPr kumimoji="1" lang="ja-JP" altLang="en-US" dirty="0"/>
          </a:p>
        </p:txBody>
      </p:sp>
      <p:pic>
        <p:nvPicPr>
          <p:cNvPr id="16" name="Picture 2" descr="C:\Users\momo-chan\Desktop\gazo\faceg1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684" y="4476505"/>
            <a:ext cx="1163217" cy="11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3561420" y="56947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ケンタ</a:t>
            </a:r>
            <a:r>
              <a:rPr kumimoji="1" lang="ja-JP" altLang="en-US" dirty="0" smtClean="0"/>
              <a:t>くん</a:t>
            </a:r>
            <a:endParaRPr kumimoji="1" lang="ja-JP" altLang="en-US" dirty="0"/>
          </a:p>
        </p:txBody>
      </p:sp>
      <p:pic>
        <p:nvPicPr>
          <p:cNvPr id="1037" name="Picture 13" descr="C:\Users\tyoken03\Desktop\blu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38" y="3916558"/>
            <a:ext cx="974875" cy="17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tyoken03\Desktop\black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98" y="3916558"/>
            <a:ext cx="974875" cy="17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tyoken03\Desktop\whit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614" y="3915633"/>
            <a:ext cx="974875" cy="17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20" y="500546"/>
            <a:ext cx="2340000" cy="292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tyoken03\Desktop\H251002用最終版\03(1001)\data\kyouzai\contents\gazo\denwachou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47" y="4577857"/>
            <a:ext cx="1148410" cy="11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tyoken03\Desktop\H251002用最終版\03(1001)\data\kyouzai\contents\gazo\denwachou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41" y="4577857"/>
            <a:ext cx="1148410" cy="11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tyoken03\Desktop\H251002用最終版\03(1001)\data\kyouzai\contents\gazo\denwachou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88" y="4521874"/>
            <a:ext cx="1148410" cy="11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47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54583 -0.4192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-2097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23785 -0.419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2097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0.04913 -0.419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124482">
  <a:themeElements>
    <a:clrScheme name="Office ​​テーマ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01124482</Template>
  <TotalTime>4406</TotalTime>
  <Words>950</Words>
  <Application>Microsoft Office PowerPoint</Application>
  <PresentationFormat>画面に合わせる (4:3)</PresentationFormat>
  <Paragraphs>394</Paragraphs>
  <Slides>40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1" baseType="lpstr">
      <vt:lpstr>01124482</vt:lpstr>
      <vt:lpstr> 　　情報に関する技術 　　　　　　情報モラル授業 　　</vt:lpstr>
      <vt:lpstr>スマートフォンで出来ること</vt:lpstr>
      <vt:lpstr>PowerPoint プレゼンテーション</vt:lpstr>
      <vt:lpstr>PowerPoint プレゼンテーション</vt:lpstr>
      <vt:lpstr>PowerPoint プレゼンテーション</vt:lpstr>
      <vt:lpstr>友達リストを確認しよう。</vt:lpstr>
      <vt:lpstr>友達リストを確認しよう</vt:lpstr>
      <vt:lpstr> コミュニケーションアプリの 他の人とつながる仕組み 　　</vt:lpstr>
      <vt:lpstr>他の人とつながる仕組み　</vt:lpstr>
      <vt:lpstr>他の人とつながる仕組み　</vt:lpstr>
      <vt:lpstr>他の人とつながる仕組み　</vt:lpstr>
      <vt:lpstr>他の人とつながる仕組み　</vt:lpstr>
      <vt:lpstr>他の人とつながる仕組み　</vt:lpstr>
      <vt:lpstr>他の人とつながる仕組み　</vt:lpstr>
      <vt:lpstr>まだある！他の人とつながる仕組み　</vt:lpstr>
      <vt:lpstr>まだある！他の人とつながる仕組み　</vt:lpstr>
      <vt:lpstr>まとめると・・・　</vt:lpstr>
      <vt:lpstr>相手が自分を登録できたのは・・・　</vt:lpstr>
      <vt:lpstr>相手が自分を登録できたのは・・・　</vt:lpstr>
      <vt:lpstr>考えよう</vt:lpstr>
      <vt:lpstr>もう少し考えてみましょう。</vt:lpstr>
      <vt:lpstr>友達の「友達」は，みんな「友達」！？</vt:lpstr>
      <vt:lpstr>友達の「友達」は，みんな「友達」！？</vt:lpstr>
      <vt:lpstr>友達の「友達」は，みんな「友達」！？</vt:lpstr>
      <vt:lpstr>友達の「友達」は，みんな「友達」！？</vt:lpstr>
      <vt:lpstr>考えてみよう</vt:lpstr>
      <vt:lpstr>PowerPoint プレゼンテーション</vt:lpstr>
      <vt:lpstr>顔の見えないコミュニケーション</vt:lpstr>
      <vt:lpstr>こんな例があります</vt:lpstr>
      <vt:lpstr>顔の見えないコミュニケーション</vt:lpstr>
      <vt:lpstr>顔の見えないコミュニケーション</vt:lpstr>
      <vt:lpstr>顔の見えないコミュニケーション</vt:lpstr>
      <vt:lpstr>顔の見えないコミュニケーション</vt:lpstr>
      <vt:lpstr>顔の見えないコミュニケーション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コミュニケーションアプリを利用するときの 注意点を知り，今後の使い方を考えよう。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『教材設計マニュアル－独学を 支援するために』を読んで</dc:title>
  <dc:creator>tyoken03;Takashi Shizukuishi;2013</dc:creator>
  <cp:lastModifiedBy>joho2</cp:lastModifiedBy>
  <cp:revision>431</cp:revision>
  <cp:lastPrinted>2013-10-09T05:54:19Z</cp:lastPrinted>
  <dcterms:created xsi:type="dcterms:W3CDTF">2013-05-14T06:01:56Z</dcterms:created>
  <dcterms:modified xsi:type="dcterms:W3CDTF">2014-03-25T08:30:41Z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TC011244821041</vt:lpwstr>
  </property>
</Properties>
</file>