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handoutMasterIdLst>
    <p:handoutMasterId r:id="rId23"/>
  </p:handoutMasterIdLst>
  <p:sldIdLst>
    <p:sldId id="256" r:id="rId3"/>
    <p:sldId id="319" r:id="rId4"/>
    <p:sldId id="317" r:id="rId5"/>
    <p:sldId id="318" r:id="rId6"/>
    <p:sldId id="320" r:id="rId7"/>
    <p:sldId id="306" r:id="rId8"/>
    <p:sldId id="314" r:id="rId9"/>
    <p:sldId id="316" r:id="rId10"/>
    <p:sldId id="315" r:id="rId11"/>
    <p:sldId id="311" r:id="rId12"/>
    <p:sldId id="313" r:id="rId13"/>
    <p:sldId id="312" r:id="rId14"/>
    <p:sldId id="310" r:id="rId15"/>
    <p:sldId id="305" r:id="rId16"/>
    <p:sldId id="304" r:id="rId17"/>
    <p:sldId id="309" r:id="rId18"/>
    <p:sldId id="321" r:id="rId19"/>
    <p:sldId id="322" r:id="rId20"/>
    <p:sldId id="323" r:id="rId2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8389" autoAdjust="0"/>
    <p:restoredTop sz="86331" autoAdjust="0"/>
  </p:normalViewPr>
  <p:slideViewPr>
    <p:cSldViewPr>
      <p:cViewPr varScale="1">
        <p:scale>
          <a:sx n="62" d="100"/>
          <a:sy n="62" d="100"/>
        </p:scale>
        <p:origin x="-336" y="-90"/>
      </p:cViewPr>
      <p:guideLst>
        <p:guide orient="horz" pos="2160"/>
        <p:guide pos="2880"/>
      </p:guideLst>
    </p:cSldViewPr>
  </p:slideViewPr>
  <p:outlineViewPr>
    <p:cViewPr>
      <p:scale>
        <a:sx n="33" d="100"/>
        <a:sy n="33" d="100"/>
      </p:scale>
      <p:origin x="0" y="1071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E7024D-87E2-4A93-8A1A-60C5E8522587}" type="datetimeFigureOut">
              <a:rPr kumimoji="1" lang="ja-JP" altLang="en-US" smtClean="0"/>
              <a:t>2013/2/4</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05D193-3AC8-424C-BCBE-3A210F3ED4AD}" type="slidenum">
              <a:rPr kumimoji="1" lang="ja-JP" altLang="en-US" smtClean="0"/>
              <a:t>‹#›</a:t>
            </a:fld>
            <a:endParaRPr kumimoji="1" lang="ja-JP" altLang="en-US"/>
          </a:p>
        </p:txBody>
      </p:sp>
    </p:spTree>
    <p:extLst>
      <p:ext uri="{BB962C8B-B14F-4D97-AF65-F5344CB8AC3E}">
        <p14:creationId xmlns:p14="http://schemas.microsoft.com/office/powerpoint/2010/main" val="1992366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C3EBB4-4D07-4A52-BE9A-76F622FBE72C}" type="datetimeFigureOut">
              <a:rPr kumimoji="1" lang="ja-JP" altLang="en-US" smtClean="0"/>
              <a:t>2013/2/4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D46ED-14D6-459B-B10A-20F8494E32B8}" type="slidenum">
              <a:rPr kumimoji="1" lang="ja-JP" altLang="en-US" smtClean="0"/>
              <a:t>‹#›</a:t>
            </a:fld>
            <a:endParaRPr kumimoji="1" lang="ja-JP" altLang="en-US"/>
          </a:p>
        </p:txBody>
      </p:sp>
    </p:spTree>
    <p:extLst>
      <p:ext uri="{BB962C8B-B14F-4D97-AF65-F5344CB8AC3E}">
        <p14:creationId xmlns:p14="http://schemas.microsoft.com/office/powerpoint/2010/main" val="26987016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a:t>
            </a:fld>
            <a:endParaRPr kumimoji="1" lang="ja-JP" altLang="en-US"/>
          </a:p>
        </p:txBody>
      </p:sp>
    </p:spTree>
    <p:extLst>
      <p:ext uri="{BB962C8B-B14F-4D97-AF65-F5344CB8AC3E}">
        <p14:creationId xmlns:p14="http://schemas.microsoft.com/office/powerpoint/2010/main" val="642584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プレパラートをステージに載せ，観察したい対象がおおよそステージの中央にくるようにする。</a:t>
            </a:r>
            <a:endParaRPr lang="en-US" altLang="ja-JP" sz="12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11</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横から見ながら調節ねじを回して，対物レンズをプレパラートに近づける。</a:t>
            </a:r>
            <a:r>
              <a:rPr lang="en-US" altLang="ja-JP" dirty="0" smtClean="0"/>
              <a:t>※</a:t>
            </a:r>
            <a:r>
              <a:rPr lang="ja-JP" altLang="en-US" dirty="0" smtClean="0"/>
              <a:t>ねじをどちらに回せば近づくのか予め確認しておく。</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12</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接眼レンズを覗きながら，対物レンズをプレパラートから遠ざけるように調節ねじを回してピントを合わせる。</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13</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プレパラートを動かして観察する対象を視野の中央にし，しぼりを調節して，鮮明な像が見えるようにする。しぼりを開きすぎると像が不鮮明に，絞り過ぎると視野が暗くなる。</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14</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必要に応じて，しぼりを調節する。</a:t>
            </a:r>
            <a:r>
              <a:rPr lang="en-US" altLang="ja-JP" dirty="0" smtClean="0"/>
              <a:t>※</a:t>
            </a:r>
            <a:r>
              <a:rPr lang="ja-JP" altLang="en-US" dirty="0" smtClean="0"/>
              <a:t>焦点が合う距離は，どの対物レンズを使ってもほぼ同じなので，レボリバーを回転して微調整するだけでよいが，</a:t>
            </a:r>
            <a:r>
              <a:rPr lang="en-US" altLang="ja-JP" dirty="0" smtClean="0"/>
              <a:t>×</a:t>
            </a:r>
            <a:r>
              <a:rPr lang="ja-JP" altLang="en-US" dirty="0" smtClean="0"/>
              <a:t>４０の対物レンズはプレパラートすれすれなので横から接触しないか確認しながらレボルバーを回し，接触しそうならば鏡筒を遠ざけてからレボルバーを回し⑥からの操作をする。</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15</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スケッチは，できるだけ大きく，見えたとおりに描くことで細部をよく観察することになる。必要な部分だけを丁寧に線と点で描く。</a:t>
            </a:r>
            <a:r>
              <a:rPr lang="en-US" altLang="ja-JP" dirty="0" smtClean="0"/>
              <a:t>※</a:t>
            </a:r>
            <a:r>
              <a:rPr lang="ja-JP" altLang="en-US" dirty="0" smtClean="0"/>
              <a:t>デッサンのように，斜線や塗りつぶしなどによる影をつけたりしない。</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16</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2</a:t>
            </a:fld>
            <a:endParaRPr kumimoji="1" lang="ja-JP" altLang="en-US"/>
          </a:p>
        </p:txBody>
      </p:sp>
    </p:spTree>
    <p:extLst>
      <p:ext uri="{BB962C8B-B14F-4D97-AF65-F5344CB8AC3E}">
        <p14:creationId xmlns:p14="http://schemas.microsoft.com/office/powerpoint/2010/main" val="2703377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DD46ED-14D6-459B-B10A-20F8494E32B8}"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321655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2DD46ED-14D6-459B-B10A-20F8494E32B8}"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1325479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dirty="0" smtClean="0"/>
              <a:t>　顕微鏡は，対物レンズと接眼レンズによって光を拡大して観察する装置である。このとき，物体は倒立像（１８０度回転した像）として観察される。</a:t>
            </a:r>
            <a:endParaRPr lang="en-US" altLang="ja-JP" dirty="0" smtClean="0"/>
          </a:p>
          <a:p>
            <a:pPr marL="0" indent="0">
              <a:buNone/>
            </a:pPr>
            <a:r>
              <a:rPr lang="ja-JP" altLang="en-US" dirty="0" smtClean="0"/>
              <a:t>　光学顕微鏡は，鏡筒上下式の顕微鏡とステージ上下式の顕微鏡の２つのタイプがある。</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6</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dirty="0" smtClean="0"/>
              <a:t>顕微鏡が箱に入っている場合，戸の部分を体に向け，両手で箱を抱える。上部に取手があっても，戸のカギが閉まってないこともあるため，片手で振り回さない。</a:t>
            </a:r>
            <a:endParaRPr lang="en-US" altLang="ja-JP" sz="1200" dirty="0" smtClean="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7</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dirty="0" smtClean="0"/>
              <a:t>顕微鏡本体は，一方の手でアームを握り，もう一方の手で鏡台を支えて両手で持ち運ぶ。本体を直射日光の当たらない明るく水平で安定した場所に置く。</a:t>
            </a:r>
            <a:endParaRPr lang="en-US" altLang="ja-JP" sz="1200" dirty="0" smtClean="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8</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最初に低倍率の接眼レンズを鏡筒にはめ，次に対物レンズをレボルバーにねじ込んで取りつける。</a:t>
            </a:r>
            <a:r>
              <a:rPr lang="en-US" altLang="ja-JP" dirty="0" smtClean="0"/>
              <a:t>※</a:t>
            </a:r>
            <a:r>
              <a:rPr lang="ja-JP" altLang="en-US" dirty="0" smtClean="0"/>
              <a:t>順番の理由は，ホコリが対物レンズに入らないようにするため。学校現場では，対物レンズ，接眼レンズをつけたまま，保管していることが多い。</a:t>
            </a:r>
            <a:endParaRPr lang="en-US" altLang="ja-JP"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9</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レボルバーを静かに回して，対物レンズを低倍率にしてから，しぼりを開き，接眼レンズをのぞきながら反射鏡を動かして視野をむらなく明るくする。（光源装置付きの顕微鏡は不要）</a:t>
            </a:r>
            <a:r>
              <a:rPr lang="en-US" altLang="ja-JP" sz="1200" dirty="0" smtClean="0"/>
              <a:t>※</a:t>
            </a:r>
            <a:r>
              <a:rPr lang="ja-JP" altLang="en-US" sz="1200" dirty="0" smtClean="0"/>
              <a:t>反射鏡には，平面鏡と凹面鏡があるが，低倍率で観察する時には平面鏡を使用し，高倍率で視野が暗い時には凹面鏡を使用する。</a:t>
            </a:r>
            <a:endParaRPr lang="en-US" altLang="ja-JP" sz="12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DD46ED-14D6-459B-B10A-20F8494E32B8}" type="slidenum">
              <a:rPr kumimoji="1" lang="ja-JP" altLang="en-US" smtClean="0"/>
              <a:t>10</a:t>
            </a:fld>
            <a:endParaRPr kumimoji="1" lang="ja-JP" altLang="en-US"/>
          </a:p>
        </p:txBody>
      </p:sp>
    </p:spTree>
    <p:extLst>
      <p:ext uri="{BB962C8B-B14F-4D97-AF65-F5344CB8AC3E}">
        <p14:creationId xmlns:p14="http://schemas.microsoft.com/office/powerpoint/2010/main" val="1249289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CABF443-5D1C-4B16-A9A2-9213EB5CC07D}" type="datetime1">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87499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05C9D8-1213-4465-A553-EE45925CFA03}" type="datetime1">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286214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FB07F5-9C5A-4D08-B8EF-841C4821D21D}" type="datetime1">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85524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3383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998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504575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7688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70156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51911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097265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539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0"/>
            <a:ext cx="8229600" cy="1143000"/>
          </a:xfrm>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0" y="1124744"/>
            <a:ext cx="8229600" cy="452596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6DA179-DE26-4F3D-9089-E7ECB0168501}" type="datetime1">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2910491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279283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3776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18255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EBF1484-76D4-479C-864D-F4BC0309E3BA}" type="datetime1">
              <a:rPr kumimoji="1" lang="ja-JP" altLang="en-US" smtClean="0"/>
              <a:t>2013/2/4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605790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6F8318C-5703-4B70-8E18-29A7B3D16E1B}" type="datetime1">
              <a:rPr kumimoji="1" lang="ja-JP" altLang="en-US" smtClean="0"/>
              <a:t>2013/2/4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565711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6FAEFBF-6F23-4AF3-BE94-843AFFDADCB2}" type="datetime1">
              <a:rPr kumimoji="1" lang="ja-JP" altLang="en-US" smtClean="0"/>
              <a:t>2013/2/4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1893853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C357BE9-19AA-4A08-94F8-0F3D7AEDD2AC}" type="datetime1">
              <a:rPr kumimoji="1" lang="ja-JP" altLang="en-US" smtClean="0"/>
              <a:t>2013/2/4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3524863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C01B73-78F1-4FE4-B93F-66AD303B43EE}" type="datetime1">
              <a:rPr kumimoji="1" lang="ja-JP" altLang="en-US" smtClean="0"/>
              <a:t>2013/2/4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687449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0946AF-0472-4C10-990D-B92FEF3FDB45}" type="datetime1">
              <a:rPr kumimoji="1" lang="ja-JP" altLang="en-US" smtClean="0"/>
              <a:t>2013/2/4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2682244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C488741-F249-4E84-B298-549568FF84FF}" type="datetime1">
              <a:rPr kumimoji="1" lang="ja-JP" altLang="en-US" smtClean="0"/>
              <a:t>2013/2/4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260988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67544" y="0"/>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0" y="1124744"/>
            <a:ext cx="91440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B4C77-FC44-4202-9D3B-E66FF87FDE53}" type="datetime1">
              <a:rPr kumimoji="1" lang="ja-JP" altLang="en-US" smtClean="0"/>
              <a:t>2013/2/4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3D2AA-BCEB-455A-B6F8-09BE27466668}" type="slidenum">
              <a:rPr kumimoji="1" lang="ja-JP" altLang="en-US" smtClean="0"/>
              <a:t>‹#›</a:t>
            </a:fld>
            <a:endParaRPr kumimoji="1" lang="ja-JP" altLang="en-US"/>
          </a:p>
        </p:txBody>
      </p:sp>
    </p:spTree>
    <p:extLst>
      <p:ext uri="{BB962C8B-B14F-4D97-AF65-F5344CB8AC3E}">
        <p14:creationId xmlns:p14="http://schemas.microsoft.com/office/powerpoint/2010/main" val="2209918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6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78EA4F-733D-479D-81FE-19AD9012452D}" type="datetimeFigureOut">
              <a:rPr lang="ja-JP" altLang="en-US" smtClean="0">
                <a:solidFill>
                  <a:prstClr val="black">
                    <a:tint val="75000"/>
                  </a:prstClr>
                </a:solidFill>
              </a:rPr>
              <a:pPr/>
              <a:t>2013/2/4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3D2AA-BCEB-455A-B6F8-09BE2746666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81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16.xml.rels><?xml version="1.0" encoding="UTF-8" standalone="yes"?>
<Relationships xmlns="http://schemas.openxmlformats.org/package/2006/relationships"><Relationship Id="rId3" Type="http://schemas.openxmlformats.org/officeDocument/2006/relationships/image" Target="../media/image18.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9.tiff"/></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顕微鏡の使い方</a:t>
            </a:r>
            <a:endParaRPr kumimoji="1" lang="ja-JP" altLang="en-US" dirty="0"/>
          </a:p>
        </p:txBody>
      </p:sp>
      <p:sp>
        <p:nvSpPr>
          <p:cNvPr id="3" name="サブタイトル 2"/>
          <p:cNvSpPr>
            <a:spLocks noGrp="1"/>
          </p:cNvSpPr>
          <p:nvPr>
            <p:ph type="subTitle" idx="1"/>
          </p:nvPr>
        </p:nvSpPr>
        <p:spPr/>
        <p:txBody>
          <a:bodyPr>
            <a:normAutofit lnSpcReduction="10000"/>
          </a:bodyPr>
          <a:lstStyle/>
          <a:p>
            <a:pPr algn="l"/>
            <a:r>
              <a:rPr kumimoji="1" lang="ja-JP" altLang="en-US" dirty="0" smtClean="0">
                <a:solidFill>
                  <a:schemeClr val="tx1"/>
                </a:solidFill>
              </a:rPr>
              <a:t>内容</a:t>
            </a:r>
            <a:endParaRPr kumimoji="1" lang="en-US" altLang="ja-JP" dirty="0" smtClean="0">
              <a:solidFill>
                <a:schemeClr val="tx1"/>
              </a:solidFill>
            </a:endParaRPr>
          </a:p>
          <a:p>
            <a:pPr algn="l"/>
            <a:r>
              <a:rPr lang="ja-JP" altLang="en-US" dirty="0" smtClean="0">
                <a:solidFill>
                  <a:schemeClr val="tx1"/>
                </a:solidFill>
              </a:rPr>
              <a:t>簡単な観察を行い，光学顕微鏡の基本操作を身につける。</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a:t>
            </a:fld>
            <a:endParaRPr kumimoji="1" lang="ja-JP" altLang="en-US"/>
          </a:p>
        </p:txBody>
      </p:sp>
    </p:spTree>
    <p:extLst>
      <p:ext uri="{BB962C8B-B14F-4D97-AF65-F5344CB8AC3E}">
        <p14:creationId xmlns:p14="http://schemas.microsoft.com/office/powerpoint/2010/main" val="124154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４　光量調節</a:t>
            </a:r>
            <a:endParaRPr kumimoji="1" lang="ja-JP" altLang="en-US" dirty="0"/>
          </a:p>
        </p:txBody>
      </p:sp>
      <p:sp>
        <p:nvSpPr>
          <p:cNvPr id="3" name="コンテンツ プレースホルダー 2"/>
          <p:cNvSpPr>
            <a:spLocks noGrp="1"/>
          </p:cNvSpPr>
          <p:nvPr>
            <p:ph idx="1"/>
          </p:nvPr>
        </p:nvSpPr>
        <p:spPr>
          <a:xfrm>
            <a:off x="0" y="980729"/>
            <a:ext cx="9144000" cy="1368152"/>
          </a:xfrm>
        </p:spPr>
        <p:txBody>
          <a:bodyPr>
            <a:noAutofit/>
          </a:bodyPr>
          <a:lstStyle/>
          <a:p>
            <a:pPr marL="0" indent="0">
              <a:buNone/>
            </a:pPr>
            <a:r>
              <a:rPr lang="ja-JP" altLang="en-US" sz="3600" dirty="0" smtClean="0"/>
              <a:t>しぼりを開き，反射鏡を動かして視野をむらなく明るくする。（光源装置付きの顕微鏡は不要）</a:t>
            </a: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10</a:t>
            </a:fld>
            <a:endParaRPr kumimoji="1" lang="ja-JP" altLang="en-US"/>
          </a:p>
        </p:txBody>
      </p:sp>
      <p:pic>
        <p:nvPicPr>
          <p:cNvPr id="5" name="図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835696" y="2168858"/>
            <a:ext cx="5472609" cy="4104456"/>
          </a:xfrm>
          <a:prstGeom prst="rect">
            <a:avLst/>
          </a:prstGeom>
        </p:spPr>
      </p:pic>
      <p:grpSp>
        <p:nvGrpSpPr>
          <p:cNvPr id="6" name="グループ化 5"/>
          <p:cNvGrpSpPr/>
          <p:nvPr/>
        </p:nvGrpSpPr>
        <p:grpSpPr>
          <a:xfrm>
            <a:off x="567368" y="6525384"/>
            <a:ext cx="5609508" cy="360000"/>
            <a:chOff x="567368" y="6525384"/>
            <a:chExt cx="5609508" cy="360000"/>
          </a:xfrm>
        </p:grpSpPr>
        <p:sp>
          <p:nvSpPr>
            <p:cNvPr id="7" name="正方形/長方形 6"/>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8" name="正方形/長方形 7"/>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9" name="正方形/長方形 8"/>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10" name="正方形/長方形 9"/>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1" name="正方形/長方形 10"/>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2" name="正方形/長方形 11"/>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3" name="正方形/長方形 12"/>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4" name="正方形/長方形 13"/>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702213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５　</a:t>
            </a:r>
            <a:r>
              <a:rPr kumimoji="1" lang="ja-JP" altLang="en-US" dirty="0" smtClean="0"/>
              <a:t>位置調節</a:t>
            </a:r>
            <a:endParaRPr kumimoji="1" lang="ja-JP" altLang="en-US" dirty="0"/>
          </a:p>
        </p:txBody>
      </p:sp>
      <p:sp>
        <p:nvSpPr>
          <p:cNvPr id="3" name="コンテンツ プレースホルダー 2"/>
          <p:cNvSpPr>
            <a:spLocks noGrp="1"/>
          </p:cNvSpPr>
          <p:nvPr>
            <p:ph idx="1"/>
          </p:nvPr>
        </p:nvSpPr>
        <p:spPr>
          <a:xfrm>
            <a:off x="0" y="980728"/>
            <a:ext cx="9144000" cy="5145435"/>
          </a:xfrm>
        </p:spPr>
        <p:txBody>
          <a:bodyPr>
            <a:noAutofit/>
          </a:bodyPr>
          <a:lstStyle/>
          <a:p>
            <a:pPr marL="0" indent="0">
              <a:buNone/>
            </a:pPr>
            <a:r>
              <a:rPr lang="ja-JP" altLang="en-US" sz="3600" dirty="0" smtClean="0"/>
              <a:t>観察したい対象を中央に移動する。</a:t>
            </a:r>
            <a:endParaRPr lang="en-US" altLang="ja-JP" sz="3600" dirty="0" smtClean="0"/>
          </a:p>
          <a:p>
            <a:pPr marL="0" indent="0">
              <a:buNone/>
            </a:pP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11</a:t>
            </a:fld>
            <a:endParaRPr kumimoji="1" lang="ja-JP" altLang="en-US"/>
          </a:p>
        </p:txBody>
      </p:sp>
      <p:pic>
        <p:nvPicPr>
          <p:cNvPr id="5" name="図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619671" y="1772816"/>
            <a:ext cx="6000666" cy="4500500"/>
          </a:xfrm>
          <a:prstGeom prst="rect">
            <a:avLst/>
          </a:prstGeom>
        </p:spPr>
      </p:pic>
      <p:grpSp>
        <p:nvGrpSpPr>
          <p:cNvPr id="6" name="グループ化 5"/>
          <p:cNvGrpSpPr/>
          <p:nvPr/>
        </p:nvGrpSpPr>
        <p:grpSpPr>
          <a:xfrm>
            <a:off x="567368" y="6525384"/>
            <a:ext cx="5609508" cy="360000"/>
            <a:chOff x="567368" y="6525384"/>
            <a:chExt cx="5609508" cy="360000"/>
          </a:xfrm>
        </p:grpSpPr>
        <p:sp>
          <p:nvSpPr>
            <p:cNvPr id="7" name="正方形/長方形 6"/>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8" name="正方形/長方形 7"/>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9" name="正方形/長方形 8"/>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10" name="正方形/長方形 9"/>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1" name="正方形/長方形 10"/>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2" name="正方形/長方形 11"/>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3" name="正方形/長方形 12"/>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4" name="正方形/長方形 13"/>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2619814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６　ピント合わせの準備</a:t>
            </a:r>
            <a:endParaRPr kumimoji="1" lang="ja-JP" altLang="en-US" dirty="0"/>
          </a:p>
        </p:txBody>
      </p:sp>
      <p:sp>
        <p:nvSpPr>
          <p:cNvPr id="3" name="コンテンツ プレースホルダー 2"/>
          <p:cNvSpPr>
            <a:spLocks noGrp="1"/>
          </p:cNvSpPr>
          <p:nvPr>
            <p:ph idx="1"/>
          </p:nvPr>
        </p:nvSpPr>
        <p:spPr>
          <a:xfrm>
            <a:off x="0" y="980728"/>
            <a:ext cx="9144000" cy="5145435"/>
          </a:xfrm>
        </p:spPr>
        <p:txBody>
          <a:bodyPr>
            <a:normAutofit/>
          </a:bodyPr>
          <a:lstStyle/>
          <a:p>
            <a:pPr marL="0" indent="0">
              <a:buNone/>
            </a:pPr>
            <a:r>
              <a:rPr lang="ja-JP" altLang="en-US" dirty="0"/>
              <a:t>横から見ながら対物</a:t>
            </a:r>
            <a:r>
              <a:rPr lang="ja-JP" altLang="en-US" sz="3600" dirty="0"/>
              <a:t>レンズをプレパラートに近づける。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12</a:t>
            </a:fld>
            <a:endParaRPr kumimoji="1" lang="ja-JP" altLang="en-US"/>
          </a:p>
        </p:txBody>
      </p:sp>
      <p:pic>
        <p:nvPicPr>
          <p:cNvPr id="8" name="図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835695" y="2163530"/>
            <a:ext cx="5472608" cy="4104456"/>
          </a:xfrm>
          <a:prstGeom prst="rect">
            <a:avLst/>
          </a:prstGeom>
        </p:spPr>
      </p:pic>
      <p:sp>
        <p:nvSpPr>
          <p:cNvPr id="6" name="環状矢印 5"/>
          <p:cNvSpPr/>
          <p:nvPr/>
        </p:nvSpPr>
        <p:spPr>
          <a:xfrm rot="16815450" flipH="1">
            <a:off x="3892016" y="2674175"/>
            <a:ext cx="959810" cy="883203"/>
          </a:xfrm>
          <a:prstGeom prst="circularArrow">
            <a:avLst>
              <a:gd name="adj1" fmla="val 5495"/>
              <a:gd name="adj2" fmla="val 495755"/>
              <a:gd name="adj3" fmla="val 21128232"/>
              <a:gd name="adj4" fmla="val 10800000"/>
              <a:gd name="adj5" fmla="val 8496"/>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上矢印 6"/>
          <p:cNvSpPr/>
          <p:nvPr/>
        </p:nvSpPr>
        <p:spPr>
          <a:xfrm flipV="1">
            <a:off x="3419872" y="2887214"/>
            <a:ext cx="216024" cy="779434"/>
          </a:xfrm>
          <a:prstGeom prst="up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567368" y="6525384"/>
            <a:ext cx="5609508" cy="360000"/>
            <a:chOff x="567368" y="6525384"/>
            <a:chExt cx="5609508" cy="360000"/>
          </a:xfrm>
        </p:grpSpPr>
        <p:sp>
          <p:nvSpPr>
            <p:cNvPr id="10" name="正方形/長方形 9"/>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11" name="正方形/長方形 10"/>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2" name="正方形/長方形 11"/>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13" name="正方形/長方形 12"/>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4" name="正方形/長方形 13"/>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5" name="正方形/長方形 14"/>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6" name="正方形/長方形 15"/>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7" name="正方形/長方形 16"/>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500964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７　ピント合わせ</a:t>
            </a:r>
            <a:endParaRPr kumimoji="1" lang="ja-JP" altLang="en-US" dirty="0"/>
          </a:p>
        </p:txBody>
      </p:sp>
      <p:sp>
        <p:nvSpPr>
          <p:cNvPr id="3" name="コンテンツ プレースホルダー 2"/>
          <p:cNvSpPr>
            <a:spLocks noGrp="1"/>
          </p:cNvSpPr>
          <p:nvPr>
            <p:ph idx="1"/>
          </p:nvPr>
        </p:nvSpPr>
        <p:spPr>
          <a:xfrm>
            <a:off x="0" y="980728"/>
            <a:ext cx="9144000" cy="4713387"/>
          </a:xfrm>
        </p:spPr>
        <p:txBody>
          <a:bodyPr>
            <a:normAutofit/>
          </a:bodyPr>
          <a:lstStyle/>
          <a:p>
            <a:pPr marL="0" indent="0">
              <a:buNone/>
            </a:pPr>
            <a:r>
              <a:rPr lang="ja-JP" altLang="en-US" dirty="0"/>
              <a:t>接眼レンズを覗きながら，対物</a:t>
            </a:r>
            <a:r>
              <a:rPr lang="ja-JP" altLang="en-US" sz="3600" dirty="0"/>
              <a:t>レンズを遠ざける</a:t>
            </a:r>
            <a:r>
              <a:rPr lang="ja-JP" altLang="en-US" sz="3600" dirty="0" smtClean="0"/>
              <a:t>ようにしてピントを合わせる。</a:t>
            </a:r>
            <a:endParaRPr lang="en-US" altLang="ja-JP" sz="3600" dirty="0" smtClean="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13</a:t>
            </a:fld>
            <a:endParaRPr kumimoji="1" lang="ja-JP" altLang="en-US"/>
          </a:p>
        </p:txBody>
      </p:sp>
      <p:pic>
        <p:nvPicPr>
          <p:cNvPr id="6" name="図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835695" y="2168858"/>
            <a:ext cx="5472609" cy="4104456"/>
          </a:xfrm>
          <a:prstGeom prst="rect">
            <a:avLst/>
          </a:prstGeom>
        </p:spPr>
      </p:pic>
      <p:sp>
        <p:nvSpPr>
          <p:cNvPr id="7" name="環状矢印 6"/>
          <p:cNvSpPr/>
          <p:nvPr/>
        </p:nvSpPr>
        <p:spPr>
          <a:xfrm rot="16815450">
            <a:off x="3897044" y="2545006"/>
            <a:ext cx="1008112" cy="1080120"/>
          </a:xfrm>
          <a:prstGeom prst="circularArrow">
            <a:avLst>
              <a:gd name="adj1" fmla="val 5495"/>
              <a:gd name="adj2" fmla="val 495755"/>
              <a:gd name="adj3" fmla="val 21128232"/>
              <a:gd name="adj4" fmla="val 10800000"/>
              <a:gd name="adj5" fmla="val 8496"/>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上矢印 7"/>
          <p:cNvSpPr/>
          <p:nvPr/>
        </p:nvSpPr>
        <p:spPr>
          <a:xfrm>
            <a:off x="3420461" y="2887214"/>
            <a:ext cx="216024" cy="896308"/>
          </a:xfrm>
          <a:prstGeom prst="up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567368" y="6525384"/>
            <a:ext cx="5609508" cy="360000"/>
            <a:chOff x="567368" y="6525384"/>
            <a:chExt cx="5609508" cy="360000"/>
          </a:xfrm>
        </p:grpSpPr>
        <p:sp>
          <p:nvSpPr>
            <p:cNvPr id="10" name="正方形/長方形 9"/>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11" name="正方形/長方形 10"/>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2" name="正方形/長方形 11"/>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13" name="正方形/長方形 12"/>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4" name="正方形/長方形 13"/>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5" name="正方形/長方形 14"/>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6" name="正方形/長方形 15"/>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7" name="正方形/長方形 16"/>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275248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８　しぼりの調節</a:t>
            </a:r>
            <a:endParaRPr kumimoji="1" lang="ja-JP" altLang="en-US" dirty="0"/>
          </a:p>
        </p:txBody>
      </p:sp>
      <p:sp>
        <p:nvSpPr>
          <p:cNvPr id="3" name="コンテンツ プレースホルダー 2"/>
          <p:cNvSpPr>
            <a:spLocks noGrp="1"/>
          </p:cNvSpPr>
          <p:nvPr>
            <p:ph idx="1"/>
          </p:nvPr>
        </p:nvSpPr>
        <p:spPr>
          <a:xfrm>
            <a:off x="0" y="1052737"/>
            <a:ext cx="9144000" cy="1224135"/>
          </a:xfrm>
        </p:spPr>
        <p:txBody>
          <a:bodyPr>
            <a:noAutofit/>
          </a:bodyPr>
          <a:lstStyle/>
          <a:p>
            <a:pPr marL="0" indent="0">
              <a:buNone/>
            </a:pPr>
            <a:r>
              <a:rPr lang="ja-JP" altLang="en-US" sz="3600" dirty="0" smtClean="0"/>
              <a:t>しぼりを調節して，鮮明な像にする。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14</a:t>
            </a:fld>
            <a:endParaRPr kumimoji="1" lang="ja-JP" altLang="en-US"/>
          </a:p>
        </p:txBody>
      </p:sp>
      <p:pic>
        <p:nvPicPr>
          <p:cNvPr id="5" name="図 4"/>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rot="16200000">
            <a:off x="629005" y="1431689"/>
            <a:ext cx="3025889" cy="4284207"/>
          </a:xfrm>
          <a:prstGeom prst="rect">
            <a:avLst/>
          </a:prstGeom>
        </p:spPr>
      </p:pic>
      <p:pic>
        <p:nvPicPr>
          <p:cNvPr id="6" name="図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427984" y="4222055"/>
            <a:ext cx="2655666" cy="1991750"/>
          </a:xfrm>
          <a:prstGeom prst="rect">
            <a:avLst/>
          </a:prstGeom>
        </p:spPr>
      </p:pic>
      <p:pic>
        <p:nvPicPr>
          <p:cNvPr id="7" name="図 6"/>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427983" y="2053962"/>
            <a:ext cx="2655667" cy="1991750"/>
          </a:xfrm>
          <a:prstGeom prst="rect">
            <a:avLst/>
          </a:prstGeom>
        </p:spPr>
      </p:pic>
      <p:sp>
        <p:nvSpPr>
          <p:cNvPr id="8" name="テキスト ボックス 7"/>
          <p:cNvSpPr txBox="1"/>
          <p:nvPr/>
        </p:nvSpPr>
        <p:spPr>
          <a:xfrm>
            <a:off x="2963539" y="4117283"/>
            <a:ext cx="1320513" cy="523220"/>
          </a:xfrm>
          <a:prstGeom prst="rect">
            <a:avLst/>
          </a:prstGeom>
          <a:noFill/>
        </p:spPr>
        <p:txBody>
          <a:bodyPr wrap="square" rtlCol="0">
            <a:spAutoFit/>
          </a:bodyPr>
          <a:lstStyle/>
          <a:p>
            <a:r>
              <a:rPr kumimoji="1" lang="ja-JP" altLang="en-US" sz="2800" dirty="0" smtClean="0"/>
              <a:t>しぼり</a:t>
            </a:r>
            <a:endParaRPr kumimoji="1" lang="ja-JP" altLang="en-US" sz="2800" dirty="0"/>
          </a:p>
        </p:txBody>
      </p:sp>
      <p:cxnSp>
        <p:nvCxnSpPr>
          <p:cNvPr id="10" name="直線矢印コネクタ 9"/>
          <p:cNvCxnSpPr/>
          <p:nvPr/>
        </p:nvCxnSpPr>
        <p:spPr>
          <a:xfrm flipH="1" flipV="1">
            <a:off x="2555776" y="3722547"/>
            <a:ext cx="407764" cy="49950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1" name="テキスト ボックス 10"/>
          <p:cNvSpPr txBox="1"/>
          <p:nvPr/>
        </p:nvSpPr>
        <p:spPr>
          <a:xfrm>
            <a:off x="7236296" y="3250626"/>
            <a:ext cx="1732819" cy="646331"/>
          </a:xfrm>
          <a:prstGeom prst="rect">
            <a:avLst/>
          </a:prstGeom>
          <a:noFill/>
        </p:spPr>
        <p:txBody>
          <a:bodyPr wrap="square" rtlCol="0">
            <a:spAutoFit/>
          </a:bodyPr>
          <a:lstStyle/>
          <a:p>
            <a:r>
              <a:rPr kumimoji="1" lang="ja-JP" altLang="en-US" dirty="0" smtClean="0"/>
              <a:t>しぼりを開いた状態</a:t>
            </a:r>
            <a:endParaRPr kumimoji="1" lang="en-US" altLang="ja-JP" dirty="0" smtClean="0"/>
          </a:p>
        </p:txBody>
      </p:sp>
      <p:sp>
        <p:nvSpPr>
          <p:cNvPr id="13" name="テキスト ボックス 12"/>
          <p:cNvSpPr txBox="1"/>
          <p:nvPr/>
        </p:nvSpPr>
        <p:spPr>
          <a:xfrm>
            <a:off x="7236296" y="2060847"/>
            <a:ext cx="1907704" cy="830997"/>
          </a:xfrm>
          <a:prstGeom prst="rect">
            <a:avLst/>
          </a:prstGeom>
          <a:noFill/>
        </p:spPr>
        <p:txBody>
          <a:bodyPr wrap="square" rtlCol="0">
            <a:spAutoFit/>
          </a:bodyPr>
          <a:lstStyle/>
          <a:p>
            <a:r>
              <a:rPr kumimoji="1" lang="ja-JP" altLang="en-US" sz="2400" dirty="0" smtClean="0"/>
              <a:t>反射鏡に</a:t>
            </a:r>
            <a:endParaRPr kumimoji="1" lang="en-US" altLang="ja-JP" sz="2400" dirty="0" smtClean="0"/>
          </a:p>
          <a:p>
            <a:r>
              <a:rPr kumimoji="1" lang="ja-JP" altLang="en-US" sz="2400" dirty="0" smtClean="0"/>
              <a:t>写したもの</a:t>
            </a:r>
            <a:endParaRPr kumimoji="1" lang="en-US" altLang="ja-JP" sz="2400" dirty="0" smtClean="0"/>
          </a:p>
        </p:txBody>
      </p:sp>
      <p:sp>
        <p:nvSpPr>
          <p:cNvPr id="14" name="テキスト ボックス 13"/>
          <p:cNvSpPr txBox="1"/>
          <p:nvPr/>
        </p:nvSpPr>
        <p:spPr>
          <a:xfrm>
            <a:off x="7236295" y="5446777"/>
            <a:ext cx="1732819" cy="646331"/>
          </a:xfrm>
          <a:prstGeom prst="rect">
            <a:avLst/>
          </a:prstGeom>
          <a:noFill/>
        </p:spPr>
        <p:txBody>
          <a:bodyPr wrap="square" rtlCol="0">
            <a:spAutoFit/>
          </a:bodyPr>
          <a:lstStyle/>
          <a:p>
            <a:r>
              <a:rPr kumimoji="1" lang="ja-JP" altLang="en-US" dirty="0" smtClean="0"/>
              <a:t>しぼりを絞った状態</a:t>
            </a:r>
            <a:endParaRPr kumimoji="1" lang="en-US" altLang="ja-JP" dirty="0" smtClean="0"/>
          </a:p>
        </p:txBody>
      </p:sp>
      <p:grpSp>
        <p:nvGrpSpPr>
          <p:cNvPr id="15" name="グループ化 14"/>
          <p:cNvGrpSpPr/>
          <p:nvPr/>
        </p:nvGrpSpPr>
        <p:grpSpPr>
          <a:xfrm>
            <a:off x="567368" y="6525384"/>
            <a:ext cx="5609508" cy="360000"/>
            <a:chOff x="567368" y="6525384"/>
            <a:chExt cx="5609508" cy="360000"/>
          </a:xfrm>
        </p:grpSpPr>
        <p:sp>
          <p:nvSpPr>
            <p:cNvPr id="16" name="正方形/長方形 15"/>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17" name="正方形/長方形 16"/>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8" name="正方形/長方形 17"/>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19" name="正方形/長方形 18"/>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0" name="正方形/長方形 19"/>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1" name="正方形/長方形 20"/>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2" name="正方形/長方形 21"/>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3" name="正方形/長方形 22"/>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0503153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９　対物レンズの変更</a:t>
            </a:r>
            <a:endParaRPr kumimoji="1" lang="ja-JP" altLang="en-US" dirty="0"/>
          </a:p>
        </p:txBody>
      </p:sp>
      <p:sp>
        <p:nvSpPr>
          <p:cNvPr id="3" name="コンテンツ プレースホルダー 2"/>
          <p:cNvSpPr>
            <a:spLocks noGrp="1"/>
          </p:cNvSpPr>
          <p:nvPr>
            <p:ph idx="1"/>
          </p:nvPr>
        </p:nvSpPr>
        <p:spPr>
          <a:xfrm>
            <a:off x="0" y="1124744"/>
            <a:ext cx="9144000" cy="2520281"/>
          </a:xfrm>
        </p:spPr>
        <p:txBody>
          <a:bodyPr>
            <a:normAutofit/>
          </a:bodyPr>
          <a:lstStyle/>
          <a:p>
            <a:pPr marL="0" indent="0">
              <a:buNone/>
            </a:pPr>
            <a:r>
              <a:rPr kumimoji="1" lang="ja-JP" altLang="en-US" sz="3600" dirty="0" smtClean="0"/>
              <a:t>レボルバーを</a:t>
            </a:r>
            <a:r>
              <a:rPr lang="ja-JP" altLang="en-US" sz="3600" dirty="0"/>
              <a:t>静かに回して，対物</a:t>
            </a:r>
            <a:r>
              <a:rPr lang="ja-JP" altLang="en-US" sz="3600" dirty="0" smtClean="0"/>
              <a:t>レンズの倍率をかえる。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15</a:t>
            </a:fld>
            <a:endParaRPr kumimoji="1" lang="ja-JP" altLang="en-US"/>
          </a:p>
        </p:txBody>
      </p:sp>
      <p:pic>
        <p:nvPicPr>
          <p:cNvPr id="5" name="図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920" y="3047159"/>
            <a:ext cx="2507771" cy="1880828"/>
          </a:xfrm>
          <a:prstGeom prst="rect">
            <a:avLst/>
          </a:prstGeom>
        </p:spPr>
      </p:pic>
      <p:pic>
        <p:nvPicPr>
          <p:cNvPr id="6" name="図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509691" y="3047159"/>
            <a:ext cx="2507771" cy="1880828"/>
          </a:xfrm>
          <a:prstGeom prst="rect">
            <a:avLst/>
          </a:prstGeom>
        </p:spPr>
      </p:pic>
      <p:pic>
        <p:nvPicPr>
          <p:cNvPr id="7" name="図 6"/>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017462" y="3047159"/>
            <a:ext cx="2507771" cy="1880828"/>
          </a:xfrm>
          <a:prstGeom prst="rect">
            <a:avLst/>
          </a:prstGeom>
        </p:spPr>
      </p:pic>
      <p:cxnSp>
        <p:nvCxnSpPr>
          <p:cNvPr id="9" name="直線コネクタ 8"/>
          <p:cNvCxnSpPr/>
          <p:nvPr/>
        </p:nvCxnSpPr>
        <p:spPr>
          <a:xfrm>
            <a:off x="429836" y="4114132"/>
            <a:ext cx="6624736" cy="72008"/>
          </a:xfrm>
          <a:prstGeom prst="line">
            <a:avLst/>
          </a:prstGeom>
        </p:spPr>
        <p:style>
          <a:lnRef idx="1">
            <a:schemeClr val="accent6"/>
          </a:lnRef>
          <a:fillRef idx="0">
            <a:schemeClr val="accent6"/>
          </a:fillRef>
          <a:effectRef idx="0">
            <a:schemeClr val="accent6"/>
          </a:effectRef>
          <a:fontRef idx="minor">
            <a:schemeClr val="tx1"/>
          </a:fontRef>
        </p:style>
      </p:cxnSp>
      <p:cxnSp>
        <p:nvCxnSpPr>
          <p:cNvPr id="11" name="直線コネクタ 10"/>
          <p:cNvCxnSpPr/>
          <p:nvPr/>
        </p:nvCxnSpPr>
        <p:spPr>
          <a:xfrm>
            <a:off x="429836" y="3674682"/>
            <a:ext cx="6667479" cy="72008"/>
          </a:xfrm>
          <a:prstGeom prst="line">
            <a:avLst/>
          </a:prstGeom>
        </p:spPr>
        <p:style>
          <a:lnRef idx="1">
            <a:schemeClr val="accent6"/>
          </a:lnRef>
          <a:fillRef idx="0">
            <a:schemeClr val="accent6"/>
          </a:fillRef>
          <a:effectRef idx="0">
            <a:schemeClr val="accent6"/>
          </a:effectRef>
          <a:fontRef idx="minor">
            <a:schemeClr val="tx1"/>
          </a:fontRef>
        </p:style>
      </p:cxnSp>
      <p:sp>
        <p:nvSpPr>
          <p:cNvPr id="12" name="テキスト ボックス 11"/>
          <p:cNvSpPr txBox="1"/>
          <p:nvPr/>
        </p:nvSpPr>
        <p:spPr>
          <a:xfrm>
            <a:off x="7487816" y="3421634"/>
            <a:ext cx="1656184" cy="1384995"/>
          </a:xfrm>
          <a:prstGeom prst="rect">
            <a:avLst/>
          </a:prstGeom>
          <a:noFill/>
        </p:spPr>
        <p:txBody>
          <a:bodyPr wrap="square" rtlCol="0">
            <a:spAutoFit/>
          </a:bodyPr>
          <a:lstStyle/>
          <a:p>
            <a:r>
              <a:rPr lang="ja-JP" altLang="en-US" sz="2800" dirty="0"/>
              <a:t>焦点が合う</a:t>
            </a:r>
            <a:r>
              <a:rPr lang="ja-JP" altLang="en-US" sz="2800" dirty="0" smtClean="0"/>
              <a:t>距離はほぼ同じ</a:t>
            </a:r>
            <a:endParaRPr kumimoji="1" lang="ja-JP" altLang="en-US" sz="2800" dirty="0"/>
          </a:p>
        </p:txBody>
      </p:sp>
      <p:cxnSp>
        <p:nvCxnSpPr>
          <p:cNvPr id="14" name="直線矢印コネクタ 13"/>
          <p:cNvCxnSpPr/>
          <p:nvPr/>
        </p:nvCxnSpPr>
        <p:spPr>
          <a:xfrm>
            <a:off x="7207031" y="4365104"/>
            <a:ext cx="0" cy="504056"/>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sp>
        <p:nvSpPr>
          <p:cNvPr id="15" name="テキスト ボックス 14"/>
          <p:cNvSpPr txBox="1"/>
          <p:nvPr/>
        </p:nvSpPr>
        <p:spPr>
          <a:xfrm>
            <a:off x="948589" y="4929485"/>
            <a:ext cx="1004775" cy="584775"/>
          </a:xfrm>
          <a:prstGeom prst="rect">
            <a:avLst/>
          </a:prstGeom>
          <a:noFill/>
        </p:spPr>
        <p:txBody>
          <a:bodyPr wrap="square" rtlCol="0">
            <a:spAutoFit/>
          </a:bodyPr>
          <a:lstStyle/>
          <a:p>
            <a:r>
              <a:rPr kumimoji="1" lang="en-US" altLang="ja-JP" sz="3200" dirty="0" smtClean="0"/>
              <a:t>×</a:t>
            </a:r>
            <a:r>
              <a:rPr kumimoji="1" lang="ja-JP" altLang="en-US" sz="3200" dirty="0" smtClean="0"/>
              <a:t>４</a:t>
            </a:r>
            <a:endParaRPr kumimoji="1" lang="ja-JP" altLang="en-US" sz="3200" dirty="0"/>
          </a:p>
        </p:txBody>
      </p:sp>
      <p:sp>
        <p:nvSpPr>
          <p:cNvPr id="16" name="テキスト ボックス 15"/>
          <p:cNvSpPr txBox="1"/>
          <p:nvPr/>
        </p:nvSpPr>
        <p:spPr>
          <a:xfrm>
            <a:off x="5633761" y="4929485"/>
            <a:ext cx="1275171" cy="584775"/>
          </a:xfrm>
          <a:prstGeom prst="rect">
            <a:avLst/>
          </a:prstGeom>
          <a:noFill/>
        </p:spPr>
        <p:txBody>
          <a:bodyPr wrap="square" rtlCol="0">
            <a:spAutoFit/>
          </a:bodyPr>
          <a:lstStyle/>
          <a:p>
            <a:r>
              <a:rPr kumimoji="1" lang="en-US" altLang="ja-JP" sz="3200" dirty="0" smtClean="0"/>
              <a:t>×</a:t>
            </a:r>
            <a:r>
              <a:rPr kumimoji="1" lang="ja-JP" altLang="en-US" sz="3200" dirty="0" smtClean="0"/>
              <a:t>４０</a:t>
            </a:r>
            <a:endParaRPr kumimoji="1" lang="ja-JP" altLang="en-US" sz="3200" dirty="0"/>
          </a:p>
        </p:txBody>
      </p:sp>
      <p:sp>
        <p:nvSpPr>
          <p:cNvPr id="17" name="テキスト ボックス 16"/>
          <p:cNvSpPr txBox="1"/>
          <p:nvPr/>
        </p:nvSpPr>
        <p:spPr>
          <a:xfrm>
            <a:off x="3072793" y="4951786"/>
            <a:ext cx="1381566" cy="584775"/>
          </a:xfrm>
          <a:prstGeom prst="rect">
            <a:avLst/>
          </a:prstGeom>
          <a:noFill/>
        </p:spPr>
        <p:txBody>
          <a:bodyPr wrap="square" rtlCol="0">
            <a:spAutoFit/>
          </a:bodyPr>
          <a:lstStyle/>
          <a:p>
            <a:r>
              <a:rPr kumimoji="1" lang="en-US" altLang="ja-JP" sz="3200" dirty="0" smtClean="0"/>
              <a:t>×</a:t>
            </a:r>
            <a:r>
              <a:rPr lang="ja-JP" altLang="en-US" sz="3200" dirty="0" smtClean="0"/>
              <a:t>１０</a:t>
            </a:r>
            <a:endParaRPr kumimoji="1" lang="ja-JP" altLang="en-US" sz="3200" dirty="0"/>
          </a:p>
        </p:txBody>
      </p:sp>
      <p:grpSp>
        <p:nvGrpSpPr>
          <p:cNvPr id="18" name="グループ化 17"/>
          <p:cNvGrpSpPr/>
          <p:nvPr/>
        </p:nvGrpSpPr>
        <p:grpSpPr>
          <a:xfrm>
            <a:off x="567368" y="6525384"/>
            <a:ext cx="5609508" cy="360000"/>
            <a:chOff x="567368" y="6525384"/>
            <a:chExt cx="5609508" cy="360000"/>
          </a:xfrm>
        </p:grpSpPr>
        <p:sp>
          <p:nvSpPr>
            <p:cNvPr id="19" name="正方形/長方形 18"/>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20" name="正方形/長方形 19"/>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21" name="正方形/長方形 20"/>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22" name="正方形/長方形 21"/>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23" name="正方形/長方形 22"/>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24" name="正方形/長方形 23"/>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25" name="正方形/長方形 24"/>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26" name="正方形/長方形 25"/>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674909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10</a:t>
            </a:r>
            <a:r>
              <a:rPr lang="ja-JP" altLang="en-US" dirty="0" smtClean="0"/>
              <a:t>　記録</a:t>
            </a:r>
            <a:endParaRPr kumimoji="1" lang="ja-JP" altLang="en-US" dirty="0"/>
          </a:p>
        </p:txBody>
      </p:sp>
      <p:sp>
        <p:nvSpPr>
          <p:cNvPr id="3" name="コンテンツ プレースホルダー 2"/>
          <p:cNvSpPr>
            <a:spLocks noGrp="1"/>
          </p:cNvSpPr>
          <p:nvPr>
            <p:ph idx="1"/>
          </p:nvPr>
        </p:nvSpPr>
        <p:spPr>
          <a:xfrm>
            <a:off x="457200" y="1412777"/>
            <a:ext cx="8229600" cy="1584175"/>
          </a:xfrm>
        </p:spPr>
        <p:txBody>
          <a:bodyPr>
            <a:normAutofit/>
          </a:bodyPr>
          <a:lstStyle/>
          <a:p>
            <a:pPr marL="0" indent="0">
              <a:buNone/>
            </a:pPr>
            <a:r>
              <a:rPr lang="ja-JP" altLang="en-US" dirty="0" smtClean="0"/>
              <a:t>記録</a:t>
            </a:r>
            <a:r>
              <a:rPr lang="ja-JP" altLang="en-US" dirty="0"/>
              <a:t>（スケッチ，写真撮影）する</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16</a:t>
            </a:fld>
            <a:endParaRPr kumimoji="1" lang="ja-JP" altLang="en-US"/>
          </a:p>
        </p:txBody>
      </p:sp>
      <p:pic>
        <p:nvPicPr>
          <p:cNvPr id="5" name="図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716015" y="2636912"/>
            <a:ext cx="4273121" cy="3078856"/>
          </a:xfrm>
          <a:prstGeom prst="rect">
            <a:avLst/>
          </a:prstGeom>
        </p:spPr>
      </p:pic>
      <p:pic>
        <p:nvPicPr>
          <p:cNvPr id="6" name="図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9855" y="2636912"/>
            <a:ext cx="4273121" cy="3078856"/>
          </a:xfrm>
          <a:prstGeom prst="rect">
            <a:avLst/>
          </a:prstGeom>
        </p:spPr>
      </p:pic>
      <p:sp>
        <p:nvSpPr>
          <p:cNvPr id="7" name="乗算記号 6"/>
          <p:cNvSpPr/>
          <p:nvPr/>
        </p:nvSpPr>
        <p:spPr>
          <a:xfrm>
            <a:off x="73264" y="2626746"/>
            <a:ext cx="968670" cy="915908"/>
          </a:xfrm>
          <a:prstGeom prst="mathMultiply">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ドーナツ 7"/>
          <p:cNvSpPr/>
          <p:nvPr/>
        </p:nvSpPr>
        <p:spPr>
          <a:xfrm>
            <a:off x="4879667" y="2757677"/>
            <a:ext cx="691723" cy="654046"/>
          </a:xfrm>
          <a:prstGeom prst="donut">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9" name="グループ化 8"/>
          <p:cNvGrpSpPr/>
          <p:nvPr/>
        </p:nvGrpSpPr>
        <p:grpSpPr>
          <a:xfrm>
            <a:off x="567368" y="6525384"/>
            <a:ext cx="5609508" cy="360000"/>
            <a:chOff x="567368" y="6525384"/>
            <a:chExt cx="5609508" cy="360000"/>
          </a:xfrm>
        </p:grpSpPr>
        <p:sp>
          <p:nvSpPr>
            <p:cNvPr id="10" name="正方形/長方形 9"/>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11" name="正方形/長方形 10"/>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2" name="正方形/長方形 11"/>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13" name="正方形/長方形 12"/>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4" name="正方形/長方形 13"/>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5" name="正方形/長方形 14"/>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6" name="正方形/長方形 15"/>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7" name="正方形/長方形 16"/>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43874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②操作練習</a:t>
            </a:r>
            <a:endParaRPr kumimoji="1" lang="ja-JP" altLang="en-US" dirty="0"/>
          </a:p>
        </p:txBody>
      </p:sp>
      <p:sp>
        <p:nvSpPr>
          <p:cNvPr id="3" name="コンテンツ プレースホルダー 2"/>
          <p:cNvSpPr>
            <a:spLocks noGrp="1"/>
          </p:cNvSpPr>
          <p:nvPr>
            <p:ph idx="1"/>
          </p:nvPr>
        </p:nvSpPr>
        <p:spPr>
          <a:xfrm>
            <a:off x="0" y="1124744"/>
            <a:ext cx="9144000" cy="4525963"/>
          </a:xfrm>
        </p:spPr>
        <p:txBody>
          <a:bodyPr>
            <a:normAutofit/>
          </a:bodyPr>
          <a:lstStyle/>
          <a:p>
            <a:pPr marL="0" indent="0">
              <a:buNone/>
            </a:pPr>
            <a:r>
              <a:rPr kumimoji="1" lang="ja-JP" altLang="en-US" sz="3600" dirty="0" smtClean="0"/>
              <a:t>カラー広告などで，基本操作と見え方に慣れる。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17</a:t>
            </a:fld>
            <a:endParaRPr kumimoji="1" lang="ja-JP" altLang="en-US"/>
          </a:p>
        </p:txBody>
      </p:sp>
      <p:pic>
        <p:nvPicPr>
          <p:cNvPr id="5" name="図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19671" y="1772816"/>
            <a:ext cx="6000667" cy="4500500"/>
          </a:xfrm>
          <a:prstGeom prst="rect">
            <a:avLst/>
          </a:prstGeom>
        </p:spPr>
      </p:pic>
      <p:grpSp>
        <p:nvGrpSpPr>
          <p:cNvPr id="6" name="グループ化 5"/>
          <p:cNvGrpSpPr/>
          <p:nvPr/>
        </p:nvGrpSpPr>
        <p:grpSpPr>
          <a:xfrm>
            <a:off x="567368" y="6525384"/>
            <a:ext cx="5609508" cy="360000"/>
            <a:chOff x="567368" y="6525384"/>
            <a:chExt cx="5609508" cy="360000"/>
          </a:xfrm>
        </p:grpSpPr>
        <p:sp>
          <p:nvSpPr>
            <p:cNvPr id="7" name="正方形/長方形 6"/>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8" name="正方形/長方形 7"/>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9" name="正方形/長方形 8"/>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10" name="正方形/長方形 9"/>
            <p:cNvSpPr/>
            <p:nvPr/>
          </p:nvSpPr>
          <p:spPr>
            <a:xfrm>
              <a:off x="4073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②</a:t>
              </a:r>
              <a:endParaRPr kumimoji="1" lang="ja-JP" altLang="en-US" dirty="0"/>
            </a:p>
          </p:txBody>
        </p:sp>
        <p:sp>
          <p:nvSpPr>
            <p:cNvPr id="11" name="正方形/長方形 10"/>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2" name="正方形/長方形 11"/>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3" name="正方形/長方形 12"/>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4" name="正方形/長方形 13"/>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871274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③プレパラート作成</a:t>
            </a:r>
            <a:endParaRPr kumimoji="1" lang="ja-JP" altLang="en-US" dirty="0"/>
          </a:p>
        </p:txBody>
      </p:sp>
      <p:sp>
        <p:nvSpPr>
          <p:cNvPr id="3" name="コンテンツ プレースホルダー 2"/>
          <p:cNvSpPr>
            <a:spLocks noGrp="1"/>
          </p:cNvSpPr>
          <p:nvPr>
            <p:ph idx="1"/>
          </p:nvPr>
        </p:nvSpPr>
        <p:spPr>
          <a:xfrm>
            <a:off x="0" y="1124744"/>
            <a:ext cx="9144000" cy="4525963"/>
          </a:xfrm>
        </p:spPr>
        <p:txBody>
          <a:bodyPr>
            <a:normAutofit/>
          </a:bodyPr>
          <a:lstStyle/>
          <a:p>
            <a:pPr marL="0" indent="0">
              <a:buNone/>
            </a:pPr>
            <a:r>
              <a:rPr kumimoji="1" lang="ja-JP" altLang="en-US" sz="3600" dirty="0" smtClean="0"/>
              <a:t>バナナの果肉をこすりつけプレパラートを作る。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18</a:t>
            </a:fld>
            <a:endParaRPr kumimoji="1" lang="ja-JP" altLang="en-US"/>
          </a:p>
        </p:txBody>
      </p:sp>
      <p:pic>
        <p:nvPicPr>
          <p:cNvPr id="5" name="図 4"/>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19671" y="1772816"/>
            <a:ext cx="6000666" cy="4500500"/>
          </a:xfrm>
          <a:prstGeom prst="rect">
            <a:avLst/>
          </a:prstGeom>
        </p:spPr>
      </p:pic>
      <p:grpSp>
        <p:nvGrpSpPr>
          <p:cNvPr id="6" name="グループ化 5"/>
          <p:cNvGrpSpPr/>
          <p:nvPr/>
        </p:nvGrpSpPr>
        <p:grpSpPr>
          <a:xfrm>
            <a:off x="567368" y="6525384"/>
            <a:ext cx="5609508" cy="360000"/>
            <a:chOff x="567368" y="6525384"/>
            <a:chExt cx="5609508" cy="360000"/>
          </a:xfrm>
        </p:grpSpPr>
        <p:sp>
          <p:nvSpPr>
            <p:cNvPr id="7" name="正方形/長方形 6"/>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8" name="正方形/長方形 7"/>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9" name="正方形/長方形 8"/>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10" name="正方形/長方形 9"/>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1" name="正方形/長方形 10"/>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2" name="正方形/長方形 11"/>
            <p:cNvSpPr/>
            <p:nvPr/>
          </p:nvSpPr>
          <p:spPr>
            <a:xfrm>
              <a:off x="4773958"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③</a:t>
              </a:r>
              <a:endParaRPr kumimoji="1" lang="ja-JP" altLang="en-US" dirty="0"/>
            </a:p>
          </p:txBody>
        </p:sp>
        <p:sp>
          <p:nvSpPr>
            <p:cNvPr id="13" name="正方形/長方形 12"/>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4" name="正方形/長方形 13"/>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612768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④観察，スケッチ</a:t>
            </a:r>
            <a:endParaRPr kumimoji="1" lang="ja-JP" altLang="en-US" dirty="0"/>
          </a:p>
        </p:txBody>
      </p:sp>
      <p:sp>
        <p:nvSpPr>
          <p:cNvPr id="3" name="コンテンツ プレースホルダー 2"/>
          <p:cNvSpPr>
            <a:spLocks noGrp="1"/>
          </p:cNvSpPr>
          <p:nvPr>
            <p:ph idx="1"/>
          </p:nvPr>
        </p:nvSpPr>
        <p:spPr>
          <a:xfrm>
            <a:off x="0" y="1124744"/>
            <a:ext cx="9144000" cy="4525963"/>
          </a:xfrm>
        </p:spPr>
        <p:txBody>
          <a:bodyPr>
            <a:normAutofit/>
          </a:bodyPr>
          <a:lstStyle/>
          <a:p>
            <a:pPr marL="0" indent="0">
              <a:buNone/>
            </a:pPr>
            <a:r>
              <a:rPr kumimoji="1" lang="ja-JP" altLang="en-US" sz="3600" dirty="0" smtClean="0"/>
              <a:t>バナナの果肉をこすりつけプレパラートを作る。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19</a:t>
            </a:fld>
            <a:endParaRPr kumimoji="1" lang="ja-JP" altLang="en-US"/>
          </a:p>
        </p:txBody>
      </p:sp>
      <p:pic>
        <p:nvPicPr>
          <p:cNvPr id="6" name="図 5"/>
          <p:cNvPicPr/>
          <p:nvPr/>
        </p:nvPicPr>
        <p:blipFill>
          <a:blip r:embed="rId2" cstate="email">
            <a:extLst>
              <a:ext uri="{28A0092B-C50C-407E-A947-70E740481C1C}">
                <a14:useLocalDpi xmlns:a14="http://schemas.microsoft.com/office/drawing/2010/main" val="0"/>
              </a:ext>
            </a:extLst>
          </a:blip>
          <a:stretch>
            <a:fillRect/>
          </a:stretch>
        </p:blipFill>
        <p:spPr>
          <a:xfrm>
            <a:off x="1403648" y="1772816"/>
            <a:ext cx="5976664" cy="4464496"/>
          </a:xfrm>
          <a:prstGeom prst="rect">
            <a:avLst/>
          </a:prstGeom>
        </p:spPr>
      </p:pic>
      <p:grpSp>
        <p:nvGrpSpPr>
          <p:cNvPr id="7" name="グループ化 6"/>
          <p:cNvGrpSpPr/>
          <p:nvPr/>
        </p:nvGrpSpPr>
        <p:grpSpPr>
          <a:xfrm>
            <a:off x="567368" y="6525384"/>
            <a:ext cx="5609508" cy="360000"/>
            <a:chOff x="567368" y="6525384"/>
            <a:chExt cx="5609508" cy="360000"/>
          </a:xfrm>
        </p:grpSpPr>
        <p:sp>
          <p:nvSpPr>
            <p:cNvPr id="8" name="正方形/長方形 7"/>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9" name="正方形/長方形 8"/>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0" name="正方形/長方形 9"/>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11" name="正方形/長方形 10"/>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2" name="正方形/長方形 11"/>
            <p:cNvSpPr/>
            <p:nvPr/>
          </p:nvSpPr>
          <p:spPr>
            <a:xfrm>
              <a:off x="5474876"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④</a:t>
              </a:r>
              <a:endParaRPr kumimoji="1" lang="ja-JP" altLang="en-US" dirty="0"/>
            </a:p>
          </p:txBody>
        </p:sp>
        <p:sp>
          <p:nvSpPr>
            <p:cNvPr id="13" name="正方形/長方形 12"/>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4" name="正方形/長方形 13"/>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5" name="正方形/長方形 14"/>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676573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実験の流れ</a:t>
            </a:r>
            <a:endParaRPr kumimoji="1" lang="ja-JP" altLang="en-US" dirty="0"/>
          </a:p>
        </p:txBody>
      </p:sp>
      <p:sp>
        <p:nvSpPr>
          <p:cNvPr id="4" name="コンテンツ プレースホルダー 2"/>
          <p:cNvSpPr>
            <a:spLocks noGrp="1"/>
          </p:cNvSpPr>
          <p:nvPr>
            <p:ph idx="1"/>
          </p:nvPr>
        </p:nvSpPr>
        <p:spPr>
          <a:xfrm>
            <a:off x="467544" y="1353410"/>
            <a:ext cx="6696744" cy="4280638"/>
          </a:xfrm>
        </p:spPr>
        <p:txBody>
          <a:bodyPr>
            <a:normAutofit lnSpcReduction="10000"/>
          </a:bodyPr>
          <a:lstStyle/>
          <a:p>
            <a:pPr marL="0" indent="0">
              <a:buNone/>
            </a:pPr>
            <a:r>
              <a:rPr lang="ja-JP" altLang="en-US" dirty="0" smtClean="0"/>
              <a:t>●　実験の準備</a:t>
            </a:r>
            <a:endParaRPr lang="en-US" altLang="ja-JP" dirty="0" smtClean="0"/>
          </a:p>
          <a:p>
            <a:pPr marL="0" indent="0">
              <a:buNone/>
            </a:pPr>
            <a:r>
              <a:rPr lang="ja-JP" altLang="en-US" dirty="0" smtClean="0"/>
              <a:t>①　光学顕微鏡の説明</a:t>
            </a:r>
            <a:endParaRPr lang="en-US" altLang="ja-JP" dirty="0" smtClean="0"/>
          </a:p>
          <a:p>
            <a:pPr marL="0" indent="0">
              <a:buNone/>
            </a:pPr>
            <a:r>
              <a:rPr lang="ja-JP" altLang="en-US" dirty="0" smtClean="0"/>
              <a:t>　　（各部名称，①～⑩）</a:t>
            </a:r>
            <a:endParaRPr lang="en-US" altLang="ja-JP" dirty="0"/>
          </a:p>
          <a:p>
            <a:pPr marL="0" indent="0">
              <a:buNone/>
            </a:pPr>
            <a:r>
              <a:rPr lang="ja-JP" altLang="en-US" dirty="0" smtClean="0"/>
              <a:t>②　操作練習</a:t>
            </a:r>
            <a:endParaRPr lang="en-US" altLang="ja-JP" dirty="0" smtClean="0"/>
          </a:p>
          <a:p>
            <a:pPr marL="0" indent="0">
              <a:buNone/>
            </a:pPr>
            <a:r>
              <a:rPr lang="ja-JP" altLang="en-US" dirty="0" smtClean="0"/>
              <a:t>③　バナナの細胞</a:t>
            </a:r>
            <a:r>
              <a:rPr lang="en-US" altLang="ja-JP" dirty="0" smtClean="0"/>
              <a:t/>
            </a:r>
            <a:br>
              <a:rPr lang="en-US" altLang="ja-JP" dirty="0" smtClean="0"/>
            </a:br>
            <a:r>
              <a:rPr lang="ja-JP" altLang="en-US" dirty="0" smtClean="0"/>
              <a:t>　　プレパラートの作成</a:t>
            </a:r>
            <a:endParaRPr lang="en-US" altLang="ja-JP" dirty="0" smtClean="0"/>
          </a:p>
          <a:p>
            <a:pPr marL="0" indent="0">
              <a:buNone/>
            </a:pPr>
            <a:r>
              <a:rPr lang="ja-JP" altLang="en-US" dirty="0" smtClean="0"/>
              <a:t>④　観察，スケッチ</a:t>
            </a:r>
            <a:endParaRPr lang="en-US" altLang="ja-JP" dirty="0"/>
          </a:p>
        </p:txBody>
      </p:sp>
      <p:sp>
        <p:nvSpPr>
          <p:cNvPr id="3" name="スライド番号プレースホルダー 2"/>
          <p:cNvSpPr>
            <a:spLocks noGrp="1"/>
          </p:cNvSpPr>
          <p:nvPr>
            <p:ph type="sldNum" sz="quarter" idx="12"/>
          </p:nvPr>
        </p:nvSpPr>
        <p:spPr/>
        <p:txBody>
          <a:bodyPr/>
          <a:lstStyle/>
          <a:p>
            <a:fld id="{C6F3D2AA-BCEB-455A-B6F8-09BE27466668}" type="slidenum">
              <a:rPr kumimoji="1" lang="ja-JP" altLang="en-US" smtClean="0"/>
              <a:t>2</a:t>
            </a:fld>
            <a:endParaRPr kumimoji="1" lang="ja-JP" altLang="en-US"/>
          </a:p>
        </p:txBody>
      </p:sp>
      <p:sp>
        <p:nvSpPr>
          <p:cNvPr id="5" name="テキスト ボックス 4"/>
          <p:cNvSpPr txBox="1"/>
          <p:nvPr/>
        </p:nvSpPr>
        <p:spPr>
          <a:xfrm>
            <a:off x="7020272" y="1916832"/>
            <a:ext cx="1296145" cy="3416320"/>
          </a:xfrm>
          <a:prstGeom prst="rect">
            <a:avLst/>
          </a:prstGeom>
          <a:noFill/>
        </p:spPr>
        <p:txBody>
          <a:bodyPr wrap="square" rtlCol="0">
            <a:spAutoFit/>
          </a:bodyPr>
          <a:lstStyle/>
          <a:p>
            <a:pPr algn="r"/>
            <a:r>
              <a:rPr lang="ja-JP" altLang="en-US" sz="3600" dirty="0" smtClean="0"/>
              <a:t>１５分</a:t>
            </a:r>
            <a:endParaRPr lang="en-US" altLang="ja-JP" sz="3600" dirty="0" smtClean="0"/>
          </a:p>
          <a:p>
            <a:pPr algn="r"/>
            <a:endParaRPr lang="en-US" altLang="ja-JP" sz="3600" dirty="0" smtClean="0"/>
          </a:p>
          <a:p>
            <a:pPr algn="r"/>
            <a:r>
              <a:rPr lang="ja-JP" altLang="en-US" sz="3600" dirty="0"/>
              <a:t>５</a:t>
            </a:r>
            <a:r>
              <a:rPr lang="ja-JP" altLang="en-US" sz="3600" dirty="0" smtClean="0"/>
              <a:t>分</a:t>
            </a:r>
            <a:endParaRPr lang="en-US" altLang="ja-JP" sz="3600" dirty="0"/>
          </a:p>
          <a:p>
            <a:pPr algn="r"/>
            <a:r>
              <a:rPr lang="ja-JP" altLang="en-US" sz="3600" dirty="0" smtClean="0"/>
              <a:t>５分</a:t>
            </a:r>
            <a:endParaRPr lang="en-US" altLang="ja-JP" sz="3600" dirty="0" smtClean="0"/>
          </a:p>
          <a:p>
            <a:pPr algn="r"/>
            <a:endParaRPr lang="en-US" altLang="ja-JP" sz="3600" dirty="0"/>
          </a:p>
          <a:p>
            <a:pPr algn="r"/>
            <a:r>
              <a:rPr lang="ja-JP" altLang="en-US" sz="3600" dirty="0"/>
              <a:t>１</a:t>
            </a:r>
            <a:r>
              <a:rPr lang="ja-JP" altLang="en-US" sz="3600" dirty="0" smtClean="0"/>
              <a:t>５分</a:t>
            </a:r>
            <a:endParaRPr kumimoji="1" lang="en-US" altLang="ja-JP" sz="3600" dirty="0" smtClean="0"/>
          </a:p>
        </p:txBody>
      </p:sp>
      <p:sp>
        <p:nvSpPr>
          <p:cNvPr id="6" name="テキスト ボックス 5"/>
          <p:cNvSpPr txBox="1"/>
          <p:nvPr/>
        </p:nvSpPr>
        <p:spPr>
          <a:xfrm>
            <a:off x="6516217" y="521860"/>
            <a:ext cx="1800200" cy="646331"/>
          </a:xfrm>
          <a:prstGeom prst="rect">
            <a:avLst/>
          </a:prstGeom>
          <a:noFill/>
        </p:spPr>
        <p:txBody>
          <a:bodyPr wrap="square" rtlCol="0">
            <a:spAutoFit/>
          </a:bodyPr>
          <a:lstStyle/>
          <a:p>
            <a:pPr algn="r"/>
            <a:r>
              <a:rPr lang="ja-JP" altLang="en-US" sz="3600" dirty="0" smtClean="0"/>
              <a:t>４０分</a:t>
            </a:r>
            <a:endParaRPr kumimoji="1" lang="ja-JP" altLang="en-US" sz="3600" dirty="0"/>
          </a:p>
        </p:txBody>
      </p:sp>
    </p:spTree>
    <p:extLst>
      <p:ext uri="{BB962C8B-B14F-4D97-AF65-F5344CB8AC3E}">
        <p14:creationId xmlns:p14="http://schemas.microsoft.com/office/powerpoint/2010/main" val="10931987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56936" y="1568"/>
            <a:ext cx="8229600" cy="1143000"/>
          </a:xfrm>
        </p:spPr>
        <p:txBody>
          <a:bodyPr/>
          <a:lstStyle/>
          <a:p>
            <a:r>
              <a:rPr kumimoji="1" lang="ja-JP" altLang="en-US" dirty="0" smtClean="0"/>
              <a:t>観察，実験の準備（前日）</a:t>
            </a:r>
            <a:endParaRPr kumimoji="1" lang="ja-JP" altLang="en-US" dirty="0"/>
          </a:p>
        </p:txBody>
      </p:sp>
      <p:sp>
        <p:nvSpPr>
          <p:cNvPr id="3" name="コンテンツ プレースホルダー 2"/>
          <p:cNvSpPr>
            <a:spLocks noGrp="1"/>
          </p:cNvSpPr>
          <p:nvPr>
            <p:ph idx="1"/>
          </p:nvPr>
        </p:nvSpPr>
        <p:spPr>
          <a:xfrm>
            <a:off x="0" y="980728"/>
            <a:ext cx="8229600" cy="4525963"/>
          </a:xfrm>
        </p:spPr>
        <p:txBody>
          <a:bodyPr>
            <a:normAutofit/>
          </a:bodyPr>
          <a:lstStyle/>
          <a:p>
            <a:pPr marL="0" indent="0">
              <a:buNone/>
            </a:pPr>
            <a:r>
              <a:rPr kumimoji="1" lang="ja-JP" altLang="en-US" sz="3600" dirty="0" smtClean="0"/>
              <a:t>材料を</a:t>
            </a:r>
            <a:r>
              <a:rPr lang="ja-JP" altLang="en-US" sz="3600" dirty="0"/>
              <a:t>用意</a:t>
            </a:r>
            <a:r>
              <a:rPr kumimoji="1" lang="ja-JP" altLang="en-US" sz="3600" dirty="0" smtClean="0"/>
              <a:t>する。</a:t>
            </a:r>
            <a:endParaRPr lang="en-US" altLang="ja-JP"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3</a:t>
            </a:fld>
            <a:endParaRPr lang="ja-JP" altLang="en-US">
              <a:solidFill>
                <a:prstClr val="black">
                  <a:tint val="75000"/>
                </a:prstClr>
              </a:solidFill>
            </a:endParaRPr>
          </a:p>
        </p:txBody>
      </p:sp>
      <p:pic>
        <p:nvPicPr>
          <p:cNvPr id="8" name="図 7"/>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75656" y="1628800"/>
            <a:ext cx="6192688" cy="4644513"/>
          </a:xfrm>
          <a:prstGeom prst="rect">
            <a:avLst/>
          </a:prstGeom>
        </p:spPr>
      </p:pic>
      <p:grpSp>
        <p:nvGrpSpPr>
          <p:cNvPr id="6" name="グループ化 5"/>
          <p:cNvGrpSpPr/>
          <p:nvPr/>
        </p:nvGrpSpPr>
        <p:grpSpPr>
          <a:xfrm>
            <a:off x="567368" y="6525384"/>
            <a:ext cx="5609508" cy="360000"/>
            <a:chOff x="567368" y="6525384"/>
            <a:chExt cx="5609508" cy="360000"/>
          </a:xfrm>
        </p:grpSpPr>
        <p:sp>
          <p:nvSpPr>
            <p:cNvPr id="7" name="正方形/長方形 6"/>
            <p:cNvSpPr/>
            <p:nvPr/>
          </p:nvSpPr>
          <p:spPr>
            <a:xfrm>
              <a:off x="567368"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準備</a:t>
              </a:r>
              <a:endParaRPr kumimoji="1" lang="ja-JP" altLang="en-US" dirty="0"/>
            </a:p>
          </p:txBody>
        </p:sp>
        <p:sp>
          <p:nvSpPr>
            <p:cNvPr id="9" name="正方形/長方形 8"/>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0" name="正方形/長方形 9"/>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11" name="正方形/長方形 10"/>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2" name="正方形/長方形 11"/>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3" name="正方形/長方形 12"/>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6" name="正方形/長方形 15"/>
            <p:cNvSpPr/>
            <p:nvPr/>
          </p:nvSpPr>
          <p:spPr>
            <a:xfrm>
              <a:off x="1268286"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200" dirty="0" smtClean="0"/>
                <a:t>～前日</a:t>
              </a:r>
              <a:endParaRPr kumimoji="1" lang="ja-JP" altLang="en-US" sz="1200" dirty="0"/>
            </a:p>
          </p:txBody>
        </p:sp>
        <p:sp>
          <p:nvSpPr>
            <p:cNvPr id="17" name="正方形/長方形 16"/>
            <p:cNvSpPr/>
            <p:nvPr/>
          </p:nvSpPr>
          <p:spPr>
            <a:xfrm>
              <a:off x="2669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86175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6780" y="-13672"/>
            <a:ext cx="8229600" cy="1143000"/>
          </a:xfrm>
        </p:spPr>
        <p:txBody>
          <a:bodyPr/>
          <a:lstStyle/>
          <a:p>
            <a:r>
              <a:rPr kumimoji="1" lang="ja-JP" altLang="en-US" dirty="0" smtClean="0"/>
              <a:t>観察，実験の準備</a:t>
            </a:r>
            <a:endParaRPr kumimoji="1" lang="ja-JP" altLang="en-US" dirty="0"/>
          </a:p>
        </p:txBody>
      </p:sp>
      <p:sp>
        <p:nvSpPr>
          <p:cNvPr id="5" name="コンテンツ プレースホルダー 2"/>
          <p:cNvSpPr txBox="1">
            <a:spLocks/>
          </p:cNvSpPr>
          <p:nvPr/>
        </p:nvSpPr>
        <p:spPr>
          <a:xfrm>
            <a:off x="506701" y="1571655"/>
            <a:ext cx="8198023" cy="34415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endParaRPr lang="en-US" altLang="ja-JP" dirty="0">
              <a:solidFill>
                <a:prstClr val="black"/>
              </a:solidFill>
            </a:endParaRPr>
          </a:p>
        </p:txBody>
      </p:sp>
      <p:sp>
        <p:nvSpPr>
          <p:cNvPr id="4" name="スライド番号プレースホルダー 3"/>
          <p:cNvSpPr>
            <a:spLocks noGrp="1"/>
          </p:cNvSpPr>
          <p:nvPr>
            <p:ph type="sldNum" sz="quarter" idx="12"/>
          </p:nvPr>
        </p:nvSpPr>
        <p:spPr/>
        <p:txBody>
          <a:bodyPr/>
          <a:lstStyle/>
          <a:p>
            <a:fld id="{C6F3D2AA-BCEB-455A-B6F8-09BE27466668}" type="slidenum">
              <a:rPr lang="ja-JP" altLang="en-US" smtClean="0">
                <a:solidFill>
                  <a:prstClr val="black">
                    <a:tint val="75000"/>
                  </a:prstClr>
                </a:solidFill>
              </a:rPr>
              <a:pPr/>
              <a:t>4</a:t>
            </a:fld>
            <a:endParaRPr lang="ja-JP" altLang="en-US">
              <a:solidFill>
                <a:prstClr val="black">
                  <a:tint val="75000"/>
                </a:prstClr>
              </a:solidFill>
            </a:endParaRPr>
          </a:p>
        </p:txBody>
      </p:sp>
      <p:sp>
        <p:nvSpPr>
          <p:cNvPr id="6" name="コンテンツ プレースホルダー 2"/>
          <p:cNvSpPr>
            <a:spLocks noGrp="1"/>
          </p:cNvSpPr>
          <p:nvPr>
            <p:ph idx="1"/>
          </p:nvPr>
        </p:nvSpPr>
        <p:spPr>
          <a:xfrm>
            <a:off x="0" y="908720"/>
            <a:ext cx="8229600" cy="4525963"/>
          </a:xfrm>
        </p:spPr>
        <p:txBody>
          <a:bodyPr>
            <a:normAutofit/>
          </a:bodyPr>
          <a:lstStyle/>
          <a:p>
            <a:pPr marL="0" indent="0">
              <a:buNone/>
            </a:pPr>
            <a:r>
              <a:rPr lang="ja-JP" altLang="en-US" sz="3600" dirty="0"/>
              <a:t>必要な器具，材料，薬品を分配する。</a:t>
            </a:r>
            <a:endParaRPr lang="en-US" altLang="ja-JP" sz="3600" dirty="0"/>
          </a:p>
        </p:txBody>
      </p:sp>
      <p:pic>
        <p:nvPicPr>
          <p:cNvPr id="7" name="図 6"/>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401356" y="1571655"/>
            <a:ext cx="6292884" cy="4719663"/>
          </a:xfrm>
          <a:prstGeom prst="rect">
            <a:avLst/>
          </a:prstGeom>
        </p:spPr>
      </p:pic>
      <p:grpSp>
        <p:nvGrpSpPr>
          <p:cNvPr id="8" name="グループ化 7"/>
          <p:cNvGrpSpPr/>
          <p:nvPr/>
        </p:nvGrpSpPr>
        <p:grpSpPr>
          <a:xfrm>
            <a:off x="567368" y="6525384"/>
            <a:ext cx="5609508" cy="360000"/>
            <a:chOff x="567368" y="6525384"/>
            <a:chExt cx="5609508" cy="360000"/>
          </a:xfrm>
        </p:grpSpPr>
        <p:sp>
          <p:nvSpPr>
            <p:cNvPr id="9" name="正方形/長方形 8"/>
            <p:cNvSpPr/>
            <p:nvPr/>
          </p:nvSpPr>
          <p:spPr>
            <a:xfrm>
              <a:off x="567368"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準備</a:t>
              </a:r>
              <a:endParaRPr kumimoji="1" lang="ja-JP" altLang="en-US" dirty="0"/>
            </a:p>
          </p:txBody>
        </p:sp>
        <p:sp>
          <p:nvSpPr>
            <p:cNvPr id="10" name="正方形/長方形 9"/>
            <p:cNvSpPr/>
            <p:nvPr/>
          </p:nvSpPr>
          <p:spPr>
            <a:xfrm>
              <a:off x="1969204"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当日</a:t>
              </a:r>
              <a:endParaRPr kumimoji="1" lang="ja-JP" altLang="en-US" dirty="0"/>
            </a:p>
          </p:txBody>
        </p:sp>
        <p:sp>
          <p:nvSpPr>
            <p:cNvPr id="11" name="正方形/長方形 10"/>
            <p:cNvSpPr/>
            <p:nvPr/>
          </p:nvSpPr>
          <p:spPr>
            <a:xfrm>
              <a:off x="3372122"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①</a:t>
              </a:r>
              <a:endParaRPr kumimoji="1" lang="ja-JP" altLang="en-US" dirty="0"/>
            </a:p>
          </p:txBody>
        </p:sp>
        <p:sp>
          <p:nvSpPr>
            <p:cNvPr id="12" name="正方形/長方形 11"/>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3" name="正方形/長方形 12"/>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4" name="正方形/長方形 13"/>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5" name="正方形/長方形 14"/>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6" name="正方形/長方形 15"/>
            <p:cNvSpPr/>
            <p:nvPr/>
          </p:nvSpPr>
          <p:spPr>
            <a:xfrm>
              <a:off x="2669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699239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①光学顕微鏡の説明</a:t>
            </a:r>
            <a:endParaRPr kumimoji="1" lang="ja-JP" altLang="en-US" dirty="0"/>
          </a:p>
        </p:txBody>
      </p:sp>
      <p:sp>
        <p:nvSpPr>
          <p:cNvPr id="3" name="コンテンツ プレースホルダー 2"/>
          <p:cNvSpPr>
            <a:spLocks noGrp="1"/>
          </p:cNvSpPr>
          <p:nvPr>
            <p:ph idx="1"/>
          </p:nvPr>
        </p:nvSpPr>
        <p:spPr>
          <a:xfrm>
            <a:off x="1115616" y="2420888"/>
            <a:ext cx="7113984" cy="3229819"/>
          </a:xfrm>
        </p:spPr>
        <p:txBody>
          <a:bodyPr>
            <a:normAutofit/>
          </a:bodyPr>
          <a:lstStyle/>
          <a:p>
            <a:r>
              <a:rPr kumimoji="1" lang="ja-JP" altLang="en-US" sz="4800" dirty="0" smtClean="0"/>
              <a:t>光学顕微鏡の各部名称</a:t>
            </a:r>
            <a:endParaRPr kumimoji="1" lang="en-US" altLang="ja-JP" sz="4800" dirty="0" smtClean="0"/>
          </a:p>
          <a:p>
            <a:r>
              <a:rPr kumimoji="1" lang="ja-JP" altLang="en-US" sz="4800" dirty="0" smtClean="0"/>
              <a:t>基本操作の手順１～</a:t>
            </a:r>
            <a:r>
              <a:rPr lang="en-US" altLang="ja-JP" sz="4800" dirty="0"/>
              <a:t>10</a:t>
            </a:r>
            <a:endParaRPr kumimoji="1" lang="ja-JP" altLang="en-US" sz="48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5</a:t>
            </a:fld>
            <a:endParaRPr kumimoji="1" lang="ja-JP" altLang="en-US"/>
          </a:p>
        </p:txBody>
      </p:sp>
      <p:grpSp>
        <p:nvGrpSpPr>
          <p:cNvPr id="5" name="グループ化 4"/>
          <p:cNvGrpSpPr/>
          <p:nvPr/>
        </p:nvGrpSpPr>
        <p:grpSpPr>
          <a:xfrm>
            <a:off x="567368" y="6525384"/>
            <a:ext cx="5609508" cy="360000"/>
            <a:chOff x="567368" y="6525384"/>
            <a:chExt cx="5609508" cy="360000"/>
          </a:xfrm>
        </p:grpSpPr>
        <p:sp>
          <p:nvSpPr>
            <p:cNvPr id="6" name="正方形/長方形 5"/>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7" name="正方形/長方形 6"/>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8" name="正方形/長方形 7"/>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9" name="正方形/長方形 8"/>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0" name="正方形/長方形 9"/>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1" name="正方形/長方形 10"/>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2" name="正方形/長方形 11"/>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3" name="正方形/長方形 12"/>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52975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760" y="-10723"/>
            <a:ext cx="8229600" cy="1143000"/>
          </a:xfrm>
        </p:spPr>
        <p:txBody>
          <a:bodyPr/>
          <a:lstStyle/>
          <a:p>
            <a:r>
              <a:rPr kumimoji="1" lang="ja-JP" altLang="en-US" dirty="0" smtClean="0"/>
              <a:t>光学顕微鏡の各部名称</a:t>
            </a:r>
            <a:endParaRPr kumimoji="1" lang="ja-JP" altLang="en-US"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6</a:t>
            </a:fld>
            <a:endParaRPr kumimoji="1" lang="ja-JP" altLang="en-US"/>
          </a:p>
        </p:txBody>
      </p:sp>
      <p:pic>
        <p:nvPicPr>
          <p:cNvPr id="5" name="図 4"/>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2774916" y="1487162"/>
            <a:ext cx="2844701" cy="4587587"/>
          </a:xfrm>
          <a:prstGeom prst="rect">
            <a:avLst/>
          </a:prstGeom>
        </p:spPr>
      </p:pic>
      <p:sp>
        <p:nvSpPr>
          <p:cNvPr id="7" name="テキスト ボックス 6"/>
          <p:cNvSpPr txBox="1"/>
          <p:nvPr/>
        </p:nvSpPr>
        <p:spPr>
          <a:xfrm>
            <a:off x="2720971" y="6074749"/>
            <a:ext cx="3057125" cy="400110"/>
          </a:xfrm>
          <a:prstGeom prst="rect">
            <a:avLst/>
          </a:prstGeom>
          <a:noFill/>
        </p:spPr>
        <p:txBody>
          <a:bodyPr wrap="square" rtlCol="0">
            <a:spAutoFit/>
          </a:bodyPr>
          <a:lstStyle/>
          <a:p>
            <a:r>
              <a:rPr kumimoji="1" lang="ja-JP" altLang="en-US" sz="2000" dirty="0" smtClean="0"/>
              <a:t>鏡筒上下式の光学顕微鏡</a:t>
            </a:r>
            <a:endParaRPr kumimoji="1" lang="ja-JP" altLang="en-US" sz="2000" dirty="0"/>
          </a:p>
        </p:txBody>
      </p:sp>
      <p:cxnSp>
        <p:nvCxnSpPr>
          <p:cNvPr id="9" name="直線矢印コネクタ 8"/>
          <p:cNvCxnSpPr/>
          <p:nvPr/>
        </p:nvCxnSpPr>
        <p:spPr>
          <a:xfrm>
            <a:off x="2394808" y="1825354"/>
            <a:ext cx="1344583" cy="0"/>
          </a:xfrm>
          <a:prstGeom prst="straightConnector1">
            <a:avLst/>
          </a:prstGeom>
          <a:ln>
            <a:solidFill>
              <a:schemeClr val="accent2"/>
            </a:solidFill>
            <a:tailEnd type="arrow"/>
          </a:ln>
        </p:spPr>
        <p:style>
          <a:lnRef idx="3">
            <a:schemeClr val="accent2"/>
          </a:lnRef>
          <a:fillRef idx="0">
            <a:schemeClr val="accent2"/>
          </a:fillRef>
          <a:effectRef idx="2">
            <a:schemeClr val="accent2"/>
          </a:effectRef>
          <a:fontRef idx="minor">
            <a:schemeClr val="tx1"/>
          </a:fontRef>
        </p:style>
      </p:cxnSp>
      <p:cxnSp>
        <p:nvCxnSpPr>
          <p:cNvPr id="13" name="直線矢印コネクタ 12"/>
          <p:cNvCxnSpPr/>
          <p:nvPr/>
        </p:nvCxnSpPr>
        <p:spPr>
          <a:xfrm>
            <a:off x="3951700" y="1340768"/>
            <a:ext cx="0" cy="21602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直線コネクタ 15"/>
          <p:cNvCxnSpPr/>
          <p:nvPr/>
        </p:nvCxnSpPr>
        <p:spPr>
          <a:xfrm>
            <a:off x="3951700" y="1340768"/>
            <a:ext cx="1584176"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直線矢印コネクタ 17"/>
          <p:cNvCxnSpPr/>
          <p:nvPr/>
        </p:nvCxnSpPr>
        <p:spPr>
          <a:xfrm>
            <a:off x="2427135" y="2867648"/>
            <a:ext cx="848721" cy="64784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直線矢印コネクタ 19"/>
          <p:cNvCxnSpPr/>
          <p:nvPr/>
        </p:nvCxnSpPr>
        <p:spPr>
          <a:xfrm>
            <a:off x="2273849" y="3514060"/>
            <a:ext cx="1465542" cy="46676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直線矢印コネクタ 21"/>
          <p:cNvCxnSpPr/>
          <p:nvPr/>
        </p:nvCxnSpPr>
        <p:spPr>
          <a:xfrm>
            <a:off x="2275084" y="3515495"/>
            <a:ext cx="891774" cy="57538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5" name="直線矢印コネクタ 24"/>
          <p:cNvCxnSpPr/>
          <p:nvPr/>
        </p:nvCxnSpPr>
        <p:spPr>
          <a:xfrm flipH="1">
            <a:off x="4430464" y="2380672"/>
            <a:ext cx="1347632" cy="576064"/>
          </a:xfrm>
          <a:prstGeom prst="straightConnector1">
            <a:avLst/>
          </a:prstGeom>
          <a:ln>
            <a:solidFill>
              <a:schemeClr val="accent2"/>
            </a:solidFill>
            <a:tailEnd type="arrow"/>
          </a:ln>
        </p:spPr>
        <p:style>
          <a:lnRef idx="3">
            <a:schemeClr val="accent2"/>
          </a:lnRef>
          <a:fillRef idx="0">
            <a:schemeClr val="accent2"/>
          </a:fillRef>
          <a:effectRef idx="2">
            <a:schemeClr val="accent2"/>
          </a:effectRef>
          <a:fontRef idx="minor">
            <a:schemeClr val="tx1"/>
          </a:fontRef>
        </p:style>
      </p:cxnSp>
      <p:cxnSp>
        <p:nvCxnSpPr>
          <p:cNvPr id="28" name="直線矢印コネクタ 27"/>
          <p:cNvCxnSpPr/>
          <p:nvPr/>
        </p:nvCxnSpPr>
        <p:spPr>
          <a:xfrm flipH="1">
            <a:off x="4610560" y="3240273"/>
            <a:ext cx="852536" cy="421863"/>
          </a:xfrm>
          <a:prstGeom prst="straightConnector1">
            <a:avLst/>
          </a:prstGeom>
          <a:ln>
            <a:solidFill>
              <a:schemeClr val="accent2"/>
            </a:solidFill>
            <a:tailEnd type="arrow"/>
          </a:ln>
        </p:spPr>
        <p:style>
          <a:lnRef idx="3">
            <a:schemeClr val="accent2"/>
          </a:lnRef>
          <a:fillRef idx="0">
            <a:schemeClr val="accent2"/>
          </a:fillRef>
          <a:effectRef idx="2">
            <a:schemeClr val="accent2"/>
          </a:effectRef>
          <a:fontRef idx="minor">
            <a:schemeClr val="tx1"/>
          </a:fontRef>
        </p:style>
      </p:cxnSp>
      <p:cxnSp>
        <p:nvCxnSpPr>
          <p:cNvPr id="29" name="直線矢印コネクタ 28"/>
          <p:cNvCxnSpPr/>
          <p:nvPr/>
        </p:nvCxnSpPr>
        <p:spPr>
          <a:xfrm flipH="1" flipV="1">
            <a:off x="5055824" y="3920045"/>
            <a:ext cx="763451" cy="2923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直線矢印コネクタ 30"/>
          <p:cNvCxnSpPr/>
          <p:nvPr/>
        </p:nvCxnSpPr>
        <p:spPr>
          <a:xfrm flipV="1">
            <a:off x="2189170" y="5157192"/>
            <a:ext cx="1635544" cy="23953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2" name="直線矢印コネクタ 31"/>
          <p:cNvCxnSpPr/>
          <p:nvPr/>
        </p:nvCxnSpPr>
        <p:spPr>
          <a:xfrm>
            <a:off x="2102624" y="4869160"/>
            <a:ext cx="1344583"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3" name="直線矢印コネクタ 32"/>
          <p:cNvCxnSpPr/>
          <p:nvPr/>
        </p:nvCxnSpPr>
        <p:spPr>
          <a:xfrm>
            <a:off x="2102624" y="4299805"/>
            <a:ext cx="1173232" cy="21813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5" name="直線矢印コネクタ 34"/>
          <p:cNvCxnSpPr/>
          <p:nvPr/>
        </p:nvCxnSpPr>
        <p:spPr>
          <a:xfrm flipH="1" flipV="1">
            <a:off x="4295562" y="4538425"/>
            <a:ext cx="1520257" cy="413736"/>
          </a:xfrm>
          <a:prstGeom prst="straightConnector1">
            <a:avLst/>
          </a:prstGeom>
          <a:ln>
            <a:solidFill>
              <a:schemeClr val="accent2"/>
            </a:solidFill>
            <a:tailEnd type="arrow"/>
          </a:ln>
        </p:spPr>
        <p:style>
          <a:lnRef idx="3">
            <a:schemeClr val="accent2"/>
          </a:lnRef>
          <a:fillRef idx="0">
            <a:schemeClr val="accent2"/>
          </a:fillRef>
          <a:effectRef idx="2">
            <a:schemeClr val="accent2"/>
          </a:effectRef>
          <a:fontRef idx="minor">
            <a:schemeClr val="tx1"/>
          </a:fontRef>
        </p:style>
      </p:cxnSp>
      <p:cxnSp>
        <p:nvCxnSpPr>
          <p:cNvPr id="38" name="直線矢印コネクタ 37"/>
          <p:cNvCxnSpPr/>
          <p:nvPr/>
        </p:nvCxnSpPr>
        <p:spPr>
          <a:xfrm flipH="1" flipV="1">
            <a:off x="5490314" y="5671117"/>
            <a:ext cx="575565" cy="61892"/>
          </a:xfrm>
          <a:prstGeom prst="straightConnector1">
            <a:avLst/>
          </a:prstGeom>
          <a:ln>
            <a:solidFill>
              <a:schemeClr val="accent2"/>
            </a:solidFill>
            <a:tailEnd type="arrow"/>
          </a:ln>
        </p:spPr>
        <p:style>
          <a:lnRef idx="3">
            <a:schemeClr val="accent2"/>
          </a:lnRef>
          <a:fillRef idx="0">
            <a:schemeClr val="accent2"/>
          </a:fillRef>
          <a:effectRef idx="2">
            <a:schemeClr val="accent2"/>
          </a:effectRef>
          <a:fontRef idx="minor">
            <a:schemeClr val="tx1"/>
          </a:fontRef>
        </p:style>
      </p:cxnSp>
      <p:sp>
        <p:nvSpPr>
          <p:cNvPr id="40" name="テキスト ボックス 39"/>
          <p:cNvSpPr txBox="1"/>
          <p:nvPr/>
        </p:nvSpPr>
        <p:spPr>
          <a:xfrm>
            <a:off x="5619617" y="1132277"/>
            <a:ext cx="3142060" cy="584775"/>
          </a:xfrm>
          <a:prstGeom prst="rect">
            <a:avLst/>
          </a:prstGeom>
          <a:noFill/>
        </p:spPr>
        <p:txBody>
          <a:bodyPr wrap="square" rtlCol="0">
            <a:spAutoFit/>
          </a:bodyPr>
          <a:lstStyle/>
          <a:p>
            <a:r>
              <a:rPr kumimoji="1" lang="ja-JP" altLang="en-US" sz="3200" dirty="0" smtClean="0"/>
              <a:t>接眼レンズ</a:t>
            </a:r>
            <a:endParaRPr kumimoji="1" lang="ja-JP" altLang="en-US" sz="3200" dirty="0"/>
          </a:p>
        </p:txBody>
      </p:sp>
      <p:sp>
        <p:nvSpPr>
          <p:cNvPr id="41" name="テキスト ボックス 40"/>
          <p:cNvSpPr txBox="1"/>
          <p:nvPr/>
        </p:nvSpPr>
        <p:spPr>
          <a:xfrm>
            <a:off x="5815819" y="4690408"/>
            <a:ext cx="1738770" cy="584775"/>
          </a:xfrm>
          <a:prstGeom prst="rect">
            <a:avLst/>
          </a:prstGeom>
          <a:noFill/>
        </p:spPr>
        <p:txBody>
          <a:bodyPr wrap="square" rtlCol="0">
            <a:spAutoFit/>
          </a:bodyPr>
          <a:lstStyle/>
          <a:p>
            <a:r>
              <a:rPr lang="ja-JP" altLang="en-US" sz="3200" dirty="0"/>
              <a:t>クリップ</a:t>
            </a:r>
            <a:endParaRPr kumimoji="1" lang="ja-JP" altLang="en-US" sz="3200" dirty="0"/>
          </a:p>
        </p:txBody>
      </p:sp>
      <p:sp>
        <p:nvSpPr>
          <p:cNvPr id="42" name="テキスト ボックス 41"/>
          <p:cNvSpPr txBox="1"/>
          <p:nvPr/>
        </p:nvSpPr>
        <p:spPr>
          <a:xfrm>
            <a:off x="6191127" y="5440621"/>
            <a:ext cx="1294676" cy="584775"/>
          </a:xfrm>
          <a:prstGeom prst="rect">
            <a:avLst/>
          </a:prstGeom>
          <a:noFill/>
        </p:spPr>
        <p:txBody>
          <a:bodyPr wrap="square" rtlCol="0">
            <a:spAutoFit/>
          </a:bodyPr>
          <a:lstStyle/>
          <a:p>
            <a:r>
              <a:rPr kumimoji="1" lang="ja-JP" altLang="en-US" sz="3200" dirty="0" smtClean="0"/>
              <a:t>鏡台</a:t>
            </a:r>
            <a:endParaRPr kumimoji="1" lang="ja-JP" altLang="en-US" sz="3200" dirty="0"/>
          </a:p>
        </p:txBody>
      </p:sp>
      <p:sp>
        <p:nvSpPr>
          <p:cNvPr id="43" name="テキスト ボックス 42"/>
          <p:cNvSpPr txBox="1"/>
          <p:nvPr/>
        </p:nvSpPr>
        <p:spPr>
          <a:xfrm>
            <a:off x="5815819" y="2088966"/>
            <a:ext cx="3142060" cy="584775"/>
          </a:xfrm>
          <a:prstGeom prst="rect">
            <a:avLst/>
          </a:prstGeom>
          <a:noFill/>
        </p:spPr>
        <p:txBody>
          <a:bodyPr wrap="square" rtlCol="0">
            <a:spAutoFit/>
          </a:bodyPr>
          <a:lstStyle/>
          <a:p>
            <a:r>
              <a:rPr kumimoji="1" lang="ja-JP" altLang="en-US" sz="3200" dirty="0" smtClean="0"/>
              <a:t>粗動調節</a:t>
            </a:r>
            <a:r>
              <a:rPr kumimoji="1" lang="ja-JP" altLang="en-US" sz="3200" dirty="0" err="1" smtClean="0"/>
              <a:t>ねじ</a:t>
            </a:r>
            <a:endParaRPr kumimoji="1" lang="ja-JP" altLang="en-US" sz="3200" dirty="0"/>
          </a:p>
        </p:txBody>
      </p:sp>
      <p:sp>
        <p:nvSpPr>
          <p:cNvPr id="44" name="テキスト ボックス 43"/>
          <p:cNvSpPr txBox="1"/>
          <p:nvPr/>
        </p:nvSpPr>
        <p:spPr>
          <a:xfrm>
            <a:off x="5365068" y="2843869"/>
            <a:ext cx="4043561" cy="1077218"/>
          </a:xfrm>
          <a:prstGeom prst="rect">
            <a:avLst/>
          </a:prstGeom>
          <a:noFill/>
        </p:spPr>
        <p:txBody>
          <a:bodyPr wrap="square" rtlCol="0">
            <a:spAutoFit/>
          </a:bodyPr>
          <a:lstStyle/>
          <a:p>
            <a:r>
              <a:rPr kumimoji="1" lang="ja-JP" altLang="en-US" sz="3200" dirty="0" smtClean="0"/>
              <a:t>微動調節</a:t>
            </a:r>
            <a:r>
              <a:rPr kumimoji="1" lang="ja-JP" altLang="en-US" sz="3200" dirty="0" err="1" smtClean="0"/>
              <a:t>ねじ</a:t>
            </a:r>
            <a:endParaRPr kumimoji="1" lang="en-US" altLang="ja-JP" sz="3200" dirty="0" smtClean="0"/>
          </a:p>
          <a:p>
            <a:r>
              <a:rPr kumimoji="1" lang="ja-JP" altLang="en-US" sz="3200" dirty="0" smtClean="0"/>
              <a:t>（無い</a:t>
            </a:r>
            <a:r>
              <a:rPr lang="ja-JP" altLang="en-US" sz="3200" dirty="0" smtClean="0"/>
              <a:t>顕微鏡</a:t>
            </a:r>
            <a:r>
              <a:rPr kumimoji="1" lang="ja-JP" altLang="en-US" sz="3200" dirty="0" smtClean="0"/>
              <a:t>もある）</a:t>
            </a:r>
            <a:endParaRPr kumimoji="1" lang="ja-JP" altLang="en-US" sz="3200" dirty="0"/>
          </a:p>
        </p:txBody>
      </p:sp>
      <p:sp>
        <p:nvSpPr>
          <p:cNvPr id="45" name="テキスト ボックス 44"/>
          <p:cNvSpPr txBox="1"/>
          <p:nvPr/>
        </p:nvSpPr>
        <p:spPr>
          <a:xfrm>
            <a:off x="5836131" y="3952911"/>
            <a:ext cx="3142060" cy="584775"/>
          </a:xfrm>
          <a:prstGeom prst="rect">
            <a:avLst/>
          </a:prstGeom>
          <a:noFill/>
        </p:spPr>
        <p:txBody>
          <a:bodyPr wrap="square" rtlCol="0">
            <a:spAutoFit/>
          </a:bodyPr>
          <a:lstStyle/>
          <a:p>
            <a:r>
              <a:rPr lang="ja-JP" altLang="en-US" sz="3200" dirty="0"/>
              <a:t>アーム</a:t>
            </a:r>
            <a:endParaRPr kumimoji="1" lang="ja-JP" altLang="en-US" sz="3200" dirty="0"/>
          </a:p>
        </p:txBody>
      </p:sp>
      <p:sp>
        <p:nvSpPr>
          <p:cNvPr id="46" name="テキスト ボックス 45"/>
          <p:cNvSpPr txBox="1"/>
          <p:nvPr/>
        </p:nvSpPr>
        <p:spPr>
          <a:xfrm>
            <a:off x="1172460" y="1556792"/>
            <a:ext cx="1222348" cy="584775"/>
          </a:xfrm>
          <a:prstGeom prst="rect">
            <a:avLst/>
          </a:prstGeom>
          <a:noFill/>
        </p:spPr>
        <p:txBody>
          <a:bodyPr wrap="square" rtlCol="0">
            <a:spAutoFit/>
          </a:bodyPr>
          <a:lstStyle/>
          <a:p>
            <a:r>
              <a:rPr kumimoji="1" lang="ja-JP" altLang="en-US" sz="3200" dirty="0" smtClean="0"/>
              <a:t>鏡筒</a:t>
            </a:r>
            <a:endParaRPr kumimoji="1" lang="ja-JP" altLang="en-US" sz="3200" dirty="0"/>
          </a:p>
        </p:txBody>
      </p:sp>
      <p:sp>
        <p:nvSpPr>
          <p:cNvPr id="47" name="テキスト ボックス 46"/>
          <p:cNvSpPr txBox="1"/>
          <p:nvPr/>
        </p:nvSpPr>
        <p:spPr>
          <a:xfrm>
            <a:off x="269103" y="2481631"/>
            <a:ext cx="2505813" cy="584775"/>
          </a:xfrm>
          <a:prstGeom prst="rect">
            <a:avLst/>
          </a:prstGeom>
          <a:noFill/>
        </p:spPr>
        <p:txBody>
          <a:bodyPr wrap="square" rtlCol="0">
            <a:spAutoFit/>
          </a:bodyPr>
          <a:lstStyle/>
          <a:p>
            <a:r>
              <a:rPr kumimoji="1" lang="ja-JP" altLang="en-US" sz="3200" dirty="0" smtClean="0"/>
              <a:t>レボルバー</a:t>
            </a:r>
            <a:endParaRPr kumimoji="1" lang="ja-JP" altLang="en-US" sz="3200" dirty="0"/>
          </a:p>
        </p:txBody>
      </p:sp>
      <p:sp>
        <p:nvSpPr>
          <p:cNvPr id="48" name="テキスト ボックス 47"/>
          <p:cNvSpPr txBox="1"/>
          <p:nvPr/>
        </p:nvSpPr>
        <p:spPr>
          <a:xfrm>
            <a:off x="946375" y="4572417"/>
            <a:ext cx="1449092" cy="584775"/>
          </a:xfrm>
          <a:prstGeom prst="rect">
            <a:avLst/>
          </a:prstGeom>
          <a:noFill/>
        </p:spPr>
        <p:txBody>
          <a:bodyPr wrap="square" rtlCol="0">
            <a:spAutoFit/>
          </a:bodyPr>
          <a:lstStyle/>
          <a:p>
            <a:r>
              <a:rPr kumimoji="1" lang="ja-JP" altLang="en-US" sz="3200" dirty="0" smtClean="0"/>
              <a:t>しぼり</a:t>
            </a:r>
            <a:endParaRPr kumimoji="1" lang="ja-JP" altLang="en-US" sz="3200" dirty="0"/>
          </a:p>
        </p:txBody>
      </p:sp>
      <p:sp>
        <p:nvSpPr>
          <p:cNvPr id="49" name="テキスト ボックス 48"/>
          <p:cNvSpPr txBox="1"/>
          <p:nvPr/>
        </p:nvSpPr>
        <p:spPr>
          <a:xfrm>
            <a:off x="808798" y="5157192"/>
            <a:ext cx="1586669" cy="584775"/>
          </a:xfrm>
          <a:prstGeom prst="rect">
            <a:avLst/>
          </a:prstGeom>
          <a:noFill/>
        </p:spPr>
        <p:txBody>
          <a:bodyPr wrap="square" rtlCol="0">
            <a:spAutoFit/>
          </a:bodyPr>
          <a:lstStyle/>
          <a:p>
            <a:r>
              <a:rPr kumimoji="1" lang="ja-JP" altLang="en-US" sz="3200" dirty="0" smtClean="0"/>
              <a:t>反射鏡</a:t>
            </a:r>
            <a:endParaRPr kumimoji="1" lang="ja-JP" altLang="en-US" sz="3200" dirty="0"/>
          </a:p>
        </p:txBody>
      </p:sp>
      <p:sp>
        <p:nvSpPr>
          <p:cNvPr id="51" name="テキスト ボックス 50"/>
          <p:cNvSpPr txBox="1"/>
          <p:nvPr/>
        </p:nvSpPr>
        <p:spPr>
          <a:xfrm>
            <a:off x="385656" y="3933161"/>
            <a:ext cx="2009811" cy="584775"/>
          </a:xfrm>
          <a:prstGeom prst="rect">
            <a:avLst/>
          </a:prstGeom>
          <a:noFill/>
        </p:spPr>
        <p:txBody>
          <a:bodyPr wrap="square" rtlCol="0">
            <a:spAutoFit/>
          </a:bodyPr>
          <a:lstStyle/>
          <a:p>
            <a:r>
              <a:rPr kumimoji="1" lang="ja-JP" altLang="en-US" sz="3200" dirty="0" smtClean="0"/>
              <a:t>ステージ</a:t>
            </a:r>
            <a:endParaRPr kumimoji="1" lang="ja-JP" altLang="en-US" sz="3200" dirty="0"/>
          </a:p>
        </p:txBody>
      </p:sp>
      <p:sp>
        <p:nvSpPr>
          <p:cNvPr id="52" name="テキスト ボックス 51"/>
          <p:cNvSpPr txBox="1"/>
          <p:nvPr/>
        </p:nvSpPr>
        <p:spPr>
          <a:xfrm>
            <a:off x="159861" y="3212282"/>
            <a:ext cx="2283258" cy="584775"/>
          </a:xfrm>
          <a:prstGeom prst="rect">
            <a:avLst/>
          </a:prstGeom>
          <a:noFill/>
        </p:spPr>
        <p:txBody>
          <a:bodyPr wrap="square" rtlCol="0">
            <a:spAutoFit/>
          </a:bodyPr>
          <a:lstStyle/>
          <a:p>
            <a:r>
              <a:rPr kumimoji="1" lang="ja-JP" altLang="en-US" sz="3200" dirty="0" smtClean="0"/>
              <a:t>対物レンズ</a:t>
            </a:r>
            <a:endParaRPr kumimoji="1" lang="ja-JP" altLang="en-US" sz="3200" dirty="0"/>
          </a:p>
        </p:txBody>
      </p:sp>
      <p:grpSp>
        <p:nvGrpSpPr>
          <p:cNvPr id="34" name="グループ化 33"/>
          <p:cNvGrpSpPr/>
          <p:nvPr/>
        </p:nvGrpSpPr>
        <p:grpSpPr>
          <a:xfrm>
            <a:off x="567368" y="6525384"/>
            <a:ext cx="5609508" cy="360000"/>
            <a:chOff x="567368" y="6525384"/>
            <a:chExt cx="5609508" cy="360000"/>
          </a:xfrm>
        </p:grpSpPr>
        <p:sp>
          <p:nvSpPr>
            <p:cNvPr id="36" name="正方形/長方形 35"/>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37" name="正方形/長方形 36"/>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39" name="正方形/長方形 38"/>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50" name="正方形/長方形 49"/>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53" name="正方形/長方形 52"/>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54" name="正方形/長方形 53"/>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55" name="正方形/長方形 54"/>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56" name="正方形/長方形 55"/>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3245414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　</a:t>
            </a:r>
            <a:r>
              <a:rPr kumimoji="1" lang="ja-JP" altLang="en-US" dirty="0" smtClean="0"/>
              <a:t>顕微鏡箱の持ち運び</a:t>
            </a:r>
            <a:endParaRPr kumimoji="1" lang="ja-JP" altLang="en-US" dirty="0"/>
          </a:p>
        </p:txBody>
      </p:sp>
      <p:sp>
        <p:nvSpPr>
          <p:cNvPr id="3" name="コンテンツ プレースホルダー 2"/>
          <p:cNvSpPr>
            <a:spLocks noGrp="1"/>
          </p:cNvSpPr>
          <p:nvPr>
            <p:ph idx="1"/>
          </p:nvPr>
        </p:nvSpPr>
        <p:spPr>
          <a:xfrm>
            <a:off x="0" y="980728"/>
            <a:ext cx="9144000" cy="5145435"/>
          </a:xfrm>
        </p:spPr>
        <p:txBody>
          <a:bodyPr>
            <a:noAutofit/>
          </a:bodyPr>
          <a:lstStyle/>
          <a:p>
            <a:pPr marL="0" indent="0">
              <a:buNone/>
            </a:pPr>
            <a:r>
              <a:rPr lang="ja-JP" altLang="en-US" sz="3600" dirty="0" smtClean="0"/>
              <a:t>戸の部分を体に向け，両手で箱を抱える。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7</a:t>
            </a:fld>
            <a:endParaRPr kumimoji="1" lang="ja-JP" altLang="en-US"/>
          </a:p>
        </p:txBody>
      </p:sp>
      <p:pic>
        <p:nvPicPr>
          <p:cNvPr id="5" name="図 4"/>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568151" y="1628800"/>
            <a:ext cx="6007698" cy="4464497"/>
          </a:xfrm>
          <a:prstGeom prst="rect">
            <a:avLst/>
          </a:prstGeom>
        </p:spPr>
      </p:pic>
      <p:grpSp>
        <p:nvGrpSpPr>
          <p:cNvPr id="6" name="グループ化 5"/>
          <p:cNvGrpSpPr/>
          <p:nvPr/>
        </p:nvGrpSpPr>
        <p:grpSpPr>
          <a:xfrm>
            <a:off x="567368" y="6525384"/>
            <a:ext cx="5609508" cy="360000"/>
            <a:chOff x="567368" y="6525384"/>
            <a:chExt cx="5609508" cy="360000"/>
          </a:xfrm>
        </p:grpSpPr>
        <p:sp>
          <p:nvSpPr>
            <p:cNvPr id="7" name="正方形/長方形 6"/>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8" name="正方形/長方形 7"/>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9" name="正方形/長方形 8"/>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10" name="正方形/長方形 9"/>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1" name="正方形/長方形 10"/>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2" name="正方形/長方形 11"/>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3" name="正方形/長方形 12"/>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4" name="正方形/長方形 13"/>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925370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　顕微鏡本体の持ち運び</a:t>
            </a:r>
            <a:endParaRPr kumimoji="1" lang="ja-JP" altLang="en-US" dirty="0"/>
          </a:p>
        </p:txBody>
      </p:sp>
      <p:sp>
        <p:nvSpPr>
          <p:cNvPr id="3" name="コンテンツ プレースホルダー 2"/>
          <p:cNvSpPr>
            <a:spLocks noGrp="1"/>
          </p:cNvSpPr>
          <p:nvPr>
            <p:ph idx="1"/>
          </p:nvPr>
        </p:nvSpPr>
        <p:spPr>
          <a:xfrm>
            <a:off x="0" y="980728"/>
            <a:ext cx="9144000" cy="5145435"/>
          </a:xfrm>
        </p:spPr>
        <p:txBody>
          <a:bodyPr>
            <a:noAutofit/>
          </a:bodyPr>
          <a:lstStyle/>
          <a:p>
            <a:pPr marL="0" indent="0">
              <a:buNone/>
            </a:pPr>
            <a:r>
              <a:rPr lang="ja-JP" altLang="en-US" sz="3600" dirty="0" smtClean="0"/>
              <a:t>一方の手でアームを握り，もう一方の手で鏡台を支えて両手で持ち運ぶ。</a:t>
            </a: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8</a:t>
            </a:fld>
            <a:endParaRPr kumimoji="1" lang="ja-JP" altLang="en-US"/>
          </a:p>
        </p:txBody>
      </p:sp>
      <p:pic>
        <p:nvPicPr>
          <p:cNvPr id="5" name="図 4"/>
          <p:cNvPicPr>
            <a:picLocks noChangeAspect="1"/>
          </p:cNvPicPr>
          <p:nvPr/>
        </p:nvPicPr>
        <p:blipFill rotWithShape="1">
          <a:blip r:embed="rId3" cstate="email">
            <a:extLst>
              <a:ext uri="{28A0092B-C50C-407E-A947-70E740481C1C}">
                <a14:useLocalDpi xmlns:a14="http://schemas.microsoft.com/office/drawing/2010/main" val="0"/>
              </a:ext>
            </a:extLst>
          </a:blip>
          <a:srcRect/>
          <a:stretch/>
        </p:blipFill>
        <p:spPr>
          <a:xfrm>
            <a:off x="1820625" y="2168858"/>
            <a:ext cx="5502751" cy="4140000"/>
          </a:xfrm>
          <a:prstGeom prst="rect">
            <a:avLst/>
          </a:prstGeom>
        </p:spPr>
      </p:pic>
      <p:grpSp>
        <p:nvGrpSpPr>
          <p:cNvPr id="6" name="グループ化 5"/>
          <p:cNvGrpSpPr/>
          <p:nvPr/>
        </p:nvGrpSpPr>
        <p:grpSpPr>
          <a:xfrm>
            <a:off x="567368" y="6525384"/>
            <a:ext cx="5609508" cy="360000"/>
            <a:chOff x="567368" y="6525384"/>
            <a:chExt cx="5609508" cy="360000"/>
          </a:xfrm>
        </p:grpSpPr>
        <p:sp>
          <p:nvSpPr>
            <p:cNvPr id="7" name="正方形/長方形 6"/>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8" name="正方形/長方形 7"/>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9" name="正方形/長方形 8"/>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10" name="正方形/長方形 9"/>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1" name="正方形/長方形 10"/>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2" name="正方形/長方形 11"/>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3" name="正方形/長方形 12"/>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4" name="正方形/長方形 13"/>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19427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　レンズの取り付け</a:t>
            </a:r>
            <a:endParaRPr kumimoji="1" lang="ja-JP" altLang="en-US" dirty="0"/>
          </a:p>
        </p:txBody>
      </p:sp>
      <p:sp>
        <p:nvSpPr>
          <p:cNvPr id="3" name="コンテンツ プレースホルダー 2"/>
          <p:cNvSpPr>
            <a:spLocks noGrp="1"/>
          </p:cNvSpPr>
          <p:nvPr>
            <p:ph idx="1"/>
          </p:nvPr>
        </p:nvSpPr>
        <p:spPr>
          <a:xfrm>
            <a:off x="0" y="980728"/>
            <a:ext cx="9144000" cy="5145435"/>
          </a:xfrm>
        </p:spPr>
        <p:txBody>
          <a:bodyPr>
            <a:noAutofit/>
          </a:bodyPr>
          <a:lstStyle/>
          <a:p>
            <a:pPr marL="0" indent="0">
              <a:buNone/>
            </a:pPr>
            <a:r>
              <a:rPr lang="ja-JP" altLang="en-US" sz="3600" dirty="0" smtClean="0"/>
              <a:t>接眼レンズを鏡筒にはめ，次に対物レンズをレボルバーにねじ込んで取りつける。</a:t>
            </a:r>
            <a:endParaRPr lang="en-US" altLang="ja-JP" sz="3600" dirty="0" smtClean="0"/>
          </a:p>
          <a:p>
            <a:pPr marL="0" indent="0">
              <a:buNone/>
            </a:pPr>
            <a:endParaRPr kumimoji="1" lang="ja-JP" altLang="en-US" sz="3600" dirty="0"/>
          </a:p>
        </p:txBody>
      </p:sp>
      <p:sp>
        <p:nvSpPr>
          <p:cNvPr id="4" name="スライド番号プレースホルダー 3"/>
          <p:cNvSpPr>
            <a:spLocks noGrp="1"/>
          </p:cNvSpPr>
          <p:nvPr>
            <p:ph type="sldNum" sz="quarter" idx="12"/>
          </p:nvPr>
        </p:nvSpPr>
        <p:spPr/>
        <p:txBody>
          <a:bodyPr/>
          <a:lstStyle/>
          <a:p>
            <a:fld id="{C6F3D2AA-BCEB-455A-B6F8-09BE27466668}" type="slidenum">
              <a:rPr kumimoji="1" lang="ja-JP" altLang="en-US" smtClean="0"/>
              <a:t>9</a:t>
            </a:fld>
            <a:endParaRPr kumimoji="1" lang="ja-JP" altLang="en-US"/>
          </a:p>
        </p:txBody>
      </p:sp>
      <p:pic>
        <p:nvPicPr>
          <p:cNvPr id="5" name="図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5544" y="2503944"/>
            <a:ext cx="4464496" cy="3348372"/>
          </a:xfrm>
          <a:prstGeom prst="rect">
            <a:avLst/>
          </a:prstGeom>
        </p:spPr>
      </p:pic>
      <p:pic>
        <p:nvPicPr>
          <p:cNvPr id="6" name="図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4644008" y="2503944"/>
            <a:ext cx="4464496" cy="3348372"/>
          </a:xfrm>
          <a:prstGeom prst="rect">
            <a:avLst/>
          </a:prstGeom>
        </p:spPr>
      </p:pic>
      <p:grpSp>
        <p:nvGrpSpPr>
          <p:cNvPr id="7" name="グループ化 6"/>
          <p:cNvGrpSpPr/>
          <p:nvPr/>
        </p:nvGrpSpPr>
        <p:grpSpPr>
          <a:xfrm>
            <a:off x="567368" y="6525384"/>
            <a:ext cx="5609508" cy="360000"/>
            <a:chOff x="567368" y="6525384"/>
            <a:chExt cx="5609508" cy="360000"/>
          </a:xfrm>
        </p:grpSpPr>
        <p:sp>
          <p:nvSpPr>
            <p:cNvPr id="8" name="正方形/長方形 7"/>
            <p:cNvSpPr/>
            <p:nvPr/>
          </p:nvSpPr>
          <p:spPr>
            <a:xfrm>
              <a:off x="56736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準備</a:t>
              </a:r>
              <a:endParaRPr kumimoji="1" lang="ja-JP" altLang="en-US" dirty="0"/>
            </a:p>
          </p:txBody>
        </p:sp>
        <p:sp>
          <p:nvSpPr>
            <p:cNvPr id="9" name="正方形/長方形 8"/>
            <p:cNvSpPr/>
            <p:nvPr/>
          </p:nvSpPr>
          <p:spPr>
            <a:xfrm>
              <a:off x="1969204"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当日</a:t>
              </a:r>
              <a:endParaRPr kumimoji="1" lang="ja-JP" altLang="en-US" dirty="0"/>
            </a:p>
          </p:txBody>
        </p:sp>
        <p:sp>
          <p:nvSpPr>
            <p:cNvPr id="10" name="正方形/長方形 9"/>
            <p:cNvSpPr/>
            <p:nvPr/>
          </p:nvSpPr>
          <p:spPr>
            <a:xfrm>
              <a:off x="3372122"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dirty="0" smtClean="0"/>
                <a:t>①</a:t>
              </a:r>
              <a:endParaRPr kumimoji="1" lang="ja-JP" altLang="en-US" dirty="0"/>
            </a:p>
          </p:txBody>
        </p:sp>
        <p:sp>
          <p:nvSpPr>
            <p:cNvPr id="11" name="正方形/長方形 10"/>
            <p:cNvSpPr/>
            <p:nvPr/>
          </p:nvSpPr>
          <p:spPr>
            <a:xfrm>
              <a:off x="4073040"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②</a:t>
              </a:r>
              <a:endParaRPr kumimoji="1" lang="ja-JP" altLang="en-US" dirty="0"/>
            </a:p>
          </p:txBody>
        </p:sp>
        <p:sp>
          <p:nvSpPr>
            <p:cNvPr id="12" name="正方形/長方形 11"/>
            <p:cNvSpPr/>
            <p:nvPr/>
          </p:nvSpPr>
          <p:spPr>
            <a:xfrm>
              <a:off x="547487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④</a:t>
              </a:r>
              <a:endParaRPr kumimoji="1" lang="ja-JP" altLang="en-US" dirty="0"/>
            </a:p>
          </p:txBody>
        </p:sp>
        <p:sp>
          <p:nvSpPr>
            <p:cNvPr id="13" name="正方形/長方形 12"/>
            <p:cNvSpPr/>
            <p:nvPr/>
          </p:nvSpPr>
          <p:spPr>
            <a:xfrm>
              <a:off x="4773958"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t>③</a:t>
              </a:r>
              <a:endParaRPr kumimoji="1" lang="ja-JP" altLang="en-US" dirty="0"/>
            </a:p>
          </p:txBody>
        </p:sp>
        <p:sp>
          <p:nvSpPr>
            <p:cNvPr id="14" name="正方形/長方形 13"/>
            <p:cNvSpPr/>
            <p:nvPr/>
          </p:nvSpPr>
          <p:spPr>
            <a:xfrm>
              <a:off x="1268286" y="6525384"/>
              <a:ext cx="702000" cy="360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～前日</a:t>
              </a:r>
              <a:endParaRPr kumimoji="1" lang="ja-JP" altLang="en-US" sz="1200" dirty="0"/>
            </a:p>
          </p:txBody>
        </p:sp>
        <p:sp>
          <p:nvSpPr>
            <p:cNvPr id="15" name="正方形/長方形 14"/>
            <p:cNvSpPr/>
            <p:nvPr/>
          </p:nvSpPr>
          <p:spPr>
            <a:xfrm>
              <a:off x="2669040" y="6525384"/>
              <a:ext cx="702000" cy="360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dirty="0"/>
                <a:t>実験</a:t>
              </a:r>
              <a:endParaRPr kumimoji="1" lang="ja-JP" altLang="en-US" dirty="0"/>
            </a:p>
          </p:txBody>
        </p:sp>
      </p:grpSp>
    </p:spTree>
    <p:extLst>
      <p:ext uri="{BB962C8B-B14F-4D97-AF65-F5344CB8AC3E}">
        <p14:creationId xmlns:p14="http://schemas.microsoft.com/office/powerpoint/2010/main" val="19727857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3799</TotalTime>
  <Words>977</Words>
  <Application>Microsoft Office PowerPoint</Application>
  <PresentationFormat>画面に合わせる (4:3)</PresentationFormat>
  <Paragraphs>256</Paragraphs>
  <Slides>19</Slides>
  <Notes>15</Notes>
  <HiddenSlides>0</HiddenSlides>
  <MMClips>0</MMClips>
  <ScaleCrop>false</ScaleCrop>
  <HeadingPairs>
    <vt:vector size="4" baseType="variant">
      <vt:variant>
        <vt:lpstr>テーマ</vt:lpstr>
      </vt:variant>
      <vt:variant>
        <vt:i4>2</vt:i4>
      </vt:variant>
      <vt:variant>
        <vt:lpstr>スライド タイトル</vt:lpstr>
      </vt:variant>
      <vt:variant>
        <vt:i4>19</vt:i4>
      </vt:variant>
    </vt:vector>
  </HeadingPairs>
  <TitlesOfParts>
    <vt:vector size="21" baseType="lpstr">
      <vt:lpstr>Office ​​テーマ</vt:lpstr>
      <vt:lpstr>1_Office ​​テーマ</vt:lpstr>
      <vt:lpstr>顕微鏡の使い方</vt:lpstr>
      <vt:lpstr>実験の流れ</vt:lpstr>
      <vt:lpstr>観察，実験の準備（前日）</vt:lpstr>
      <vt:lpstr>観察，実験の準備</vt:lpstr>
      <vt:lpstr>①光学顕微鏡の説明</vt:lpstr>
      <vt:lpstr>光学顕微鏡の各部名称</vt:lpstr>
      <vt:lpstr>１　顕微鏡箱の持ち運び</vt:lpstr>
      <vt:lpstr>２　顕微鏡本体の持ち運び</vt:lpstr>
      <vt:lpstr>３　レンズの取り付け</vt:lpstr>
      <vt:lpstr>４　光量調節</vt:lpstr>
      <vt:lpstr>５　位置調節</vt:lpstr>
      <vt:lpstr>６　ピント合わせの準備</vt:lpstr>
      <vt:lpstr>７　ピント合わせ</vt:lpstr>
      <vt:lpstr>８　しぼりの調節</vt:lpstr>
      <vt:lpstr>９　対物レンズの変更</vt:lpstr>
      <vt:lpstr>10　記録</vt:lpstr>
      <vt:lpstr>②操作練習</vt:lpstr>
      <vt:lpstr>③プレパラート作成</vt:lpstr>
      <vt:lpstr>④観察，スケッチ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tyo5</dc:creator>
  <cp:lastModifiedBy>tyo5</cp:lastModifiedBy>
  <cp:revision>151</cp:revision>
  <cp:lastPrinted>2013-01-07T05:49:54Z</cp:lastPrinted>
  <dcterms:created xsi:type="dcterms:W3CDTF">2012-06-05T04:43:48Z</dcterms:created>
  <dcterms:modified xsi:type="dcterms:W3CDTF">2013-02-03T23:56:32Z</dcterms:modified>
</cp:coreProperties>
</file>