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64" r:id="rId4"/>
    <p:sldId id="362" r:id="rId5"/>
    <p:sldId id="363" r:id="rId6"/>
    <p:sldId id="357" r:id="rId7"/>
    <p:sldId id="361" r:id="rId8"/>
    <p:sldId id="355" r:id="rId9"/>
    <p:sldId id="356" r:id="rId10"/>
    <p:sldId id="358" r:id="rId11"/>
    <p:sldId id="365" r:id="rId12"/>
    <p:sldId id="360" r:id="rId13"/>
    <p:sldId id="333" r:id="rId14"/>
    <p:sldId id="349" r:id="rId15"/>
    <p:sldId id="345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78237" autoAdjust="0"/>
  </p:normalViewPr>
  <p:slideViewPr>
    <p:cSldViewPr>
      <p:cViewPr varScale="1">
        <p:scale>
          <a:sx n="56" d="100"/>
          <a:sy n="56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対物ミクロメーターの見え方</a:t>
            </a:r>
          </a:p>
          <a:p>
            <a:r>
              <a:rPr lang="ja-JP" altLang="en-US" dirty="0"/>
              <a:t>対物ミクロメーターについて，対物レンズの倍率を変えた場合の画像を表示して，対物ミクロメーターの見え方は変わるが，対物ミクロメーターの１目盛りの長さは変化しないことを説明する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この場合，計算から</a:t>
            </a:r>
            <a:r>
              <a:rPr lang="en-US" altLang="ja-JP" dirty="0" smtClean="0"/>
              <a:t>16.3μ</a:t>
            </a:r>
            <a:r>
              <a:rPr lang="ja-JP" altLang="en-US" dirty="0" smtClean="0"/>
              <a:t>ｍ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 smtClean="0"/>
              <a:t>観察したい面を上にする。</a:t>
            </a:r>
            <a:endParaRPr lang="en-US" altLang="ja-JP" sz="1200" dirty="0" smtClean="0"/>
          </a:p>
          <a:p>
            <a:r>
              <a:rPr lang="ja-JP" altLang="en-US" dirty="0" smtClean="0"/>
              <a:t>表側の細胞はやや大きく，裏側の細胞は細長く小さい。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葉の中央部（細長い細胞，原形質流動が激しく観察できる）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葉の縁（とげ細胞，１層で観察しやすい）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接眼ミクロメーターの見え方</a:t>
            </a:r>
          </a:p>
          <a:p>
            <a:r>
              <a:rPr lang="ja-JP" altLang="en-US" dirty="0"/>
              <a:t>接眼ミクロメーターについて，対物レンズの倍率を変えた場合の画像を表示して，接眼ミクロメーターの見え方は変わらないが，接眼ミクロメーターの１目盛りが表す長さは変わることを説明する。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対物ミクロメーターの見え方</a:t>
            </a:r>
          </a:p>
          <a:p>
            <a:r>
              <a:rPr lang="ja-JP" altLang="en-US" dirty="0"/>
              <a:t>対物ミクロメーターについて，対物レンズの倍率を変えた場合の画像を表示して，対物ミクロメーターの見え方は変わるが，対物ミクロメーターの１目盛りの長さは変化しないことを説明する。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5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0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3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47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1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15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4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1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71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ミクロメーターの使い方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光学顕微鏡観察で使用する，ミクロメーターの基本操作を身につける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860032" y="2370938"/>
            <a:ext cx="4104456" cy="27363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7071" y="2370938"/>
            <a:ext cx="4104456" cy="27363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①ミクロメーターの</a:t>
            </a:r>
            <a:r>
              <a:rPr lang="ja-JP" altLang="en-US" dirty="0"/>
              <a:t>基本</a:t>
            </a:r>
            <a:r>
              <a:rPr lang="ja-JP" altLang="en-US" dirty="0" smtClean="0"/>
              <a:t>操作－２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4312" y="980728"/>
            <a:ext cx="9158312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接眼レンズを回して目盛りの向きをそろえる。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　　　　　　　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071" y="3035341"/>
            <a:ext cx="4410202" cy="13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068960"/>
            <a:ext cx="4474240" cy="117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矢印 5"/>
          <p:cNvSpPr/>
          <p:nvPr/>
        </p:nvSpPr>
        <p:spPr>
          <a:xfrm>
            <a:off x="4427984" y="3429000"/>
            <a:ext cx="288032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11" name="正方形/長方形 10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9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107156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　②接眼</a:t>
            </a:r>
            <a:r>
              <a:rPr lang="ja-JP" altLang="en-US" dirty="0" smtClean="0">
                <a:latin typeface="+mj-ea"/>
              </a:rPr>
              <a:t>ミクロメーター１目盛り</a:t>
            </a:r>
            <a:r>
              <a:rPr lang="ja-JP" altLang="en-US" dirty="0" smtClean="0">
                <a:latin typeface="+mn-ea"/>
                <a:ea typeface="+mn-ea"/>
              </a:rPr>
              <a:t>の測定</a:t>
            </a:r>
          </a:p>
        </p:txBody>
      </p:sp>
      <p:sp>
        <p:nvSpPr>
          <p:cNvPr id="5123" name="サブタイトル 2"/>
          <p:cNvSpPr>
            <a:spLocks noGrp="1"/>
          </p:cNvSpPr>
          <p:nvPr>
            <p:ph type="subTitle" idx="1"/>
          </p:nvPr>
        </p:nvSpPr>
        <p:spPr>
          <a:xfrm>
            <a:off x="2291" y="980728"/>
            <a:ext cx="9141709" cy="1285875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それぞれの倍率で１目盛りの長さを求める。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93" y="5045170"/>
            <a:ext cx="91436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 smtClean="0">
                <a:latin typeface="+mn-ea"/>
                <a:ea typeface="+mn-ea"/>
              </a:rPr>
              <a:t>　　接眼ミクロメーター　　　対物ミクロメーター</a:t>
            </a:r>
            <a:endParaRPr lang="en-US" altLang="ja-JP" sz="3600" dirty="0" smtClean="0">
              <a:latin typeface="+mn-ea"/>
              <a:ea typeface="+mn-ea"/>
            </a:endParaRPr>
          </a:p>
          <a:p>
            <a:r>
              <a:rPr lang="en-US" altLang="ja-JP" sz="3600" dirty="0" smtClean="0">
                <a:latin typeface="+mn-ea"/>
                <a:ea typeface="+mn-ea"/>
              </a:rPr>
              <a:t>30</a:t>
            </a:r>
            <a:r>
              <a:rPr lang="ja-JP" altLang="en-US" sz="3600" dirty="0" smtClean="0">
                <a:latin typeface="+mn-ea"/>
                <a:ea typeface="+mn-ea"/>
              </a:rPr>
              <a:t>目盛り</a:t>
            </a:r>
            <a:r>
              <a:rPr lang="en-US" altLang="ja-JP" sz="3600" dirty="0" smtClean="0">
                <a:latin typeface="+mn-ea"/>
                <a:ea typeface="+mn-ea"/>
              </a:rPr>
              <a:t>×</a:t>
            </a:r>
            <a:r>
              <a:rPr lang="ja-JP" altLang="en-US" sz="3600" dirty="0" smtClean="0">
                <a:latin typeface="+mn-ea"/>
                <a:ea typeface="+mn-ea"/>
              </a:rPr>
              <a:t>１目盛りの長さ＝</a:t>
            </a:r>
            <a:r>
              <a:rPr lang="en-US" altLang="ja-JP" sz="3600" dirty="0" smtClean="0">
                <a:latin typeface="+mn-ea"/>
                <a:ea typeface="+mn-ea"/>
              </a:rPr>
              <a:t>49</a:t>
            </a:r>
            <a:r>
              <a:rPr lang="ja-JP" altLang="en-US" sz="3600" dirty="0" smtClean="0">
                <a:latin typeface="+mn-ea"/>
                <a:ea typeface="+mn-ea"/>
              </a:rPr>
              <a:t>目盛り</a:t>
            </a:r>
            <a:r>
              <a:rPr lang="en-US" altLang="ja-JP" sz="3600" dirty="0" smtClean="0">
                <a:latin typeface="+mn-ea"/>
                <a:ea typeface="+mn-ea"/>
              </a:rPr>
              <a:t>×10μm</a:t>
            </a:r>
            <a:endParaRPr lang="ja-JP" altLang="en-US" sz="3600" dirty="0">
              <a:latin typeface="+mn-ea"/>
              <a:ea typeface="+mn-ea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271" y="1772816"/>
            <a:ext cx="5410584" cy="327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>
            <a:off x="2699792" y="2060848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5652120" y="2060848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プレパラートの作成－１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葉を一枚つまみ取り，スライドガラスにのせる。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3648" y="1772815"/>
            <a:ext cx="6264696" cy="4580627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00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プレパラートの作成－２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水を滴下し，カバーガラスをかける。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96" y="2564904"/>
            <a:ext cx="4417812" cy="331335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58781"/>
            <a:ext cx="4434139" cy="3325604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③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8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④細胞の大きさの測定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②で求めた値を基に細胞の大きさを測定する。</a:t>
            </a:r>
            <a:endParaRPr lang="en-US" altLang="ja-JP" sz="36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9632" y="1700807"/>
            <a:ext cx="6624736" cy="4503247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①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④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③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2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53410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ミクロメーターの種類，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原理，基本操作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②　ミクロメーター１目盛りの測定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プレパラートの作成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　細胞の大きさの測定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20272" y="1916832"/>
            <a:ext cx="12961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１０分</a:t>
            </a:r>
            <a:endParaRPr lang="en-US" altLang="ja-JP" sz="3600" dirty="0" smtClean="0"/>
          </a:p>
          <a:p>
            <a:pPr algn="r"/>
            <a:endParaRPr lang="en-US" altLang="ja-JP" sz="3600" dirty="0" smtClean="0"/>
          </a:p>
          <a:p>
            <a:pPr algn="r"/>
            <a:r>
              <a:rPr lang="ja-JP" altLang="en-US" sz="3600" dirty="0" smtClean="0"/>
              <a:t>１５分</a:t>
            </a:r>
            <a:endParaRPr lang="en-US" altLang="ja-JP" sz="3600" dirty="0"/>
          </a:p>
          <a:p>
            <a:pPr algn="r"/>
            <a:r>
              <a:rPr lang="ja-JP" altLang="en-US" sz="3600" dirty="0" smtClean="0"/>
              <a:t>５分</a:t>
            </a:r>
            <a:endParaRPr lang="en-US" altLang="ja-JP" sz="3600" dirty="0" smtClean="0"/>
          </a:p>
          <a:p>
            <a:pPr algn="r"/>
            <a:endParaRPr lang="en-US" altLang="ja-JP" sz="3600" dirty="0"/>
          </a:p>
          <a:p>
            <a:pPr algn="r"/>
            <a:r>
              <a:rPr lang="ja-JP" altLang="en-US" sz="3600" smtClean="0"/>
              <a:t>１</a:t>
            </a:r>
            <a:r>
              <a:rPr lang="ja-JP" altLang="en-US" sz="3600" dirty="0"/>
              <a:t>０</a:t>
            </a:r>
            <a:r>
              <a:rPr lang="ja-JP" altLang="en-US" sz="3600" smtClean="0"/>
              <a:t>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４０分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462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6936" y="156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材料を</a:t>
            </a:r>
            <a:r>
              <a:rPr lang="ja-JP" altLang="en-US" sz="3600" dirty="0"/>
              <a:t>用意</a:t>
            </a:r>
            <a:r>
              <a:rPr kumimoji="1" lang="ja-JP" altLang="en-US" sz="3600" dirty="0" smtClean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8" y="1628800"/>
            <a:ext cx="6192684" cy="4644513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white"/>
                  </a:solidFill>
                </a:rPr>
                <a:t>準備</a:t>
              </a: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当日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black"/>
                  </a:solidFill>
                </a:rPr>
                <a:t>①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white"/>
                  </a:solidFill>
                </a:rPr>
                <a:t>～前日</a:t>
              </a:r>
              <a:endParaRPr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7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780" y="-1367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必要な器具，材料，薬品を分配する。</a:t>
            </a:r>
            <a:endParaRPr lang="en-US" altLang="ja-JP" sz="3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56" y="1571655"/>
            <a:ext cx="6292884" cy="4719663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white"/>
                  </a:solidFill>
                </a:rPr>
                <a:t>準備</a:t>
              </a: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white"/>
                  </a:solidFill>
                </a:rPr>
                <a:t>当日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black"/>
                  </a:solidFill>
                </a:rPr>
                <a:t>①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88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　ミクロメーターの種類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15864"/>
            <a:ext cx="6696744" cy="4280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sz="3600" dirty="0" smtClean="0"/>
              <a:t>接眼ミクロメーター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接眼レンズの中に入れる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sz="3600" dirty="0" smtClean="0"/>
              <a:t>対物ミクロメーター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ステージの上にのせる　　　　　　　　　　　　</a:t>
            </a:r>
            <a:endParaRPr lang="en-US" altLang="ja-JP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113" y="908721"/>
            <a:ext cx="355239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113" y="3735791"/>
            <a:ext cx="3552394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4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①ミクロメーターの</a:t>
            </a:r>
            <a:r>
              <a:rPr lang="ja-JP" altLang="en-US" dirty="0" smtClean="0"/>
              <a:t>原理－１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対物</a:t>
            </a:r>
            <a:r>
              <a:rPr lang="ja-JP" altLang="en-US" sz="3600" dirty="0" smtClean="0"/>
              <a:t>ミクロメーターの目盛りと</a:t>
            </a:r>
            <a:r>
              <a:rPr lang="ja-JP" altLang="en-US" sz="3600" dirty="0"/>
              <a:t>試料の</a:t>
            </a:r>
            <a:r>
              <a:rPr lang="ja-JP" altLang="en-US" sz="3600" dirty="0" smtClean="0"/>
              <a:t>両方</a:t>
            </a:r>
            <a:r>
              <a:rPr lang="ja-JP" altLang="en-US" sz="3600" dirty="0"/>
              <a:t>同時には焦点が合わないため</a:t>
            </a:r>
            <a:r>
              <a:rPr lang="ja-JP" altLang="en-US" sz="3600" dirty="0" smtClean="0"/>
              <a:t>，直接</a:t>
            </a:r>
            <a:r>
              <a:rPr lang="ja-JP" altLang="en-US" sz="3600" dirty="0"/>
              <a:t>使用できない。</a:t>
            </a:r>
          </a:p>
          <a:p>
            <a:pPr marL="0" indent="0">
              <a:buNone/>
            </a:pPr>
            <a:endParaRPr lang="en-US" altLang="ja-JP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4660178" y="5103682"/>
            <a:ext cx="4430376" cy="560263"/>
            <a:chOff x="5940152" y="4390575"/>
            <a:chExt cx="3203848" cy="429436"/>
          </a:xfrm>
        </p:grpSpPr>
        <p:sp>
          <p:nvSpPr>
            <p:cNvPr id="5" name="正方形/長方形 4"/>
            <p:cNvSpPr/>
            <p:nvPr/>
          </p:nvSpPr>
          <p:spPr>
            <a:xfrm>
              <a:off x="5940152" y="4639990"/>
              <a:ext cx="3203848" cy="180021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7182036" y="4436294"/>
              <a:ext cx="648072" cy="16687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092280" y="4390575"/>
              <a:ext cx="864096" cy="7571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/>
            <p:nvPr/>
          </p:nvCxnSpPr>
          <p:spPr>
            <a:xfrm flipV="1">
              <a:off x="7254044" y="4639989"/>
              <a:ext cx="576064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74335" y="4957822"/>
            <a:ext cx="4430376" cy="560263"/>
            <a:chOff x="5940152" y="4390575"/>
            <a:chExt cx="3203848" cy="429436"/>
          </a:xfrm>
        </p:grpSpPr>
        <p:sp>
          <p:nvSpPr>
            <p:cNvPr id="15" name="正方形/長方形 14"/>
            <p:cNvSpPr/>
            <p:nvPr/>
          </p:nvSpPr>
          <p:spPr>
            <a:xfrm>
              <a:off x="5940152" y="4639990"/>
              <a:ext cx="3203848" cy="180021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7182036" y="4436294"/>
              <a:ext cx="648072" cy="16687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092280" y="4390575"/>
              <a:ext cx="864096" cy="4571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 flipV="1">
              <a:off x="7254044" y="4639989"/>
              <a:ext cx="576064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直線コネクタ 18"/>
          <p:cNvCxnSpPr/>
          <p:nvPr/>
        </p:nvCxnSpPr>
        <p:spPr>
          <a:xfrm flipV="1">
            <a:off x="-257146" y="5259276"/>
            <a:ext cx="9523714" cy="814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-257146" y="3340074"/>
            <a:ext cx="9523714" cy="814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下矢印 10"/>
          <p:cNvSpPr/>
          <p:nvPr/>
        </p:nvSpPr>
        <p:spPr>
          <a:xfrm>
            <a:off x="6327705" y="3314596"/>
            <a:ext cx="1095323" cy="191752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1791649" y="3344145"/>
            <a:ext cx="995748" cy="191752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21" name="正方形/長方形 20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50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サブタイトル 2"/>
          <p:cNvSpPr>
            <a:spLocks noGrp="1"/>
          </p:cNvSpPr>
          <p:nvPr>
            <p:ph type="subTitle" idx="1"/>
          </p:nvPr>
        </p:nvSpPr>
        <p:spPr>
          <a:xfrm>
            <a:off x="0" y="998985"/>
            <a:ext cx="9144000" cy="1493911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接眼ミクロメーターは，対物レンズを変えても見え方が変わらない。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606831" y="2276872"/>
            <a:ext cx="27959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200" dirty="0">
                <a:latin typeface="+mn-ea"/>
                <a:ea typeface="+mn-ea"/>
              </a:rPr>
              <a:t>対物</a:t>
            </a:r>
            <a:r>
              <a:rPr lang="ja-JP" altLang="en-US" sz="3200" dirty="0" smtClean="0">
                <a:latin typeface="+mn-ea"/>
                <a:ea typeface="+mn-ea"/>
              </a:rPr>
              <a:t>レンズ</a:t>
            </a:r>
            <a:r>
              <a:rPr lang="ja-JP" altLang="en-US" sz="3200" dirty="0">
                <a:latin typeface="+mn-ea"/>
                <a:ea typeface="+mn-ea"/>
              </a:rPr>
              <a:t>４</a:t>
            </a:r>
            <a:r>
              <a:rPr lang="ja-JP" altLang="en-US" sz="3200" dirty="0" smtClean="0">
                <a:latin typeface="+mn-ea"/>
                <a:ea typeface="+mn-ea"/>
              </a:rPr>
              <a:t>倍</a:t>
            </a:r>
            <a:endParaRPr lang="ja-JP" altLang="en-US" sz="3200" dirty="0">
              <a:latin typeface="+mn-ea"/>
              <a:ea typeface="+mn-ea"/>
            </a:endParaRPr>
          </a:p>
          <a:p>
            <a:r>
              <a:rPr lang="ja-JP" altLang="en-US" sz="3200" dirty="0">
                <a:latin typeface="+mn-ea"/>
                <a:ea typeface="+mn-ea"/>
              </a:rPr>
              <a:t>で見たとき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5310188" y="2276872"/>
            <a:ext cx="300114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200" dirty="0">
                <a:latin typeface="+mn-ea"/>
                <a:ea typeface="+mn-ea"/>
              </a:rPr>
              <a:t>対物</a:t>
            </a:r>
            <a:r>
              <a:rPr lang="ja-JP" altLang="en-US" sz="3200" dirty="0" smtClean="0">
                <a:latin typeface="+mn-ea"/>
                <a:ea typeface="+mn-ea"/>
              </a:rPr>
              <a:t>レンズ</a:t>
            </a:r>
            <a:r>
              <a:rPr lang="ja-JP" altLang="en-US" sz="3200" dirty="0">
                <a:latin typeface="+mn-ea"/>
                <a:ea typeface="+mn-ea"/>
              </a:rPr>
              <a:t>１</a:t>
            </a:r>
            <a:r>
              <a:rPr lang="en-US" altLang="ja-JP" sz="3200" dirty="0" smtClean="0">
                <a:latin typeface="+mn-ea"/>
                <a:ea typeface="+mn-ea"/>
              </a:rPr>
              <a:t>0</a:t>
            </a:r>
            <a:r>
              <a:rPr lang="ja-JP" altLang="en-US" sz="3200" dirty="0">
                <a:latin typeface="+mn-ea"/>
                <a:ea typeface="+mn-ea"/>
              </a:rPr>
              <a:t>倍</a:t>
            </a:r>
          </a:p>
          <a:p>
            <a:r>
              <a:rPr lang="ja-JP" altLang="en-US" sz="3200" dirty="0">
                <a:latin typeface="+mn-ea"/>
                <a:ea typeface="+mn-ea"/>
              </a:rPr>
              <a:t>で見たとき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4622" y="3354090"/>
            <a:ext cx="4126897" cy="309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+mj-ea"/>
              </a:rPr>
              <a:t>①ミクロメーターの原理－２</a:t>
            </a:r>
            <a:endParaRPr lang="ja-JP" altLang="en-US" dirty="0">
              <a:latin typeface="+mj-ea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07873" y="3354090"/>
            <a:ext cx="4126897" cy="309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11" name="正方形/長方形 10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04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614363" y="2373"/>
            <a:ext cx="7772400" cy="1071562"/>
          </a:xfrm>
        </p:spPr>
        <p:txBody>
          <a:bodyPr/>
          <a:lstStyle/>
          <a:p>
            <a:r>
              <a:rPr lang="ja-JP" altLang="en-US" dirty="0" smtClean="0">
                <a:latin typeface="+mn-ea"/>
                <a:ea typeface="+mn-ea"/>
              </a:rPr>
              <a:t>　①</a:t>
            </a:r>
            <a:r>
              <a:rPr lang="ja-JP" altLang="en-US" dirty="0" smtClean="0">
                <a:latin typeface="+mj-ea"/>
              </a:rPr>
              <a:t>ミクロメーター</a:t>
            </a:r>
            <a:r>
              <a:rPr lang="ja-JP" altLang="en-US" dirty="0" smtClean="0">
                <a:latin typeface="+mn-ea"/>
                <a:ea typeface="+mn-ea"/>
              </a:rPr>
              <a:t>の原理－３</a:t>
            </a:r>
          </a:p>
        </p:txBody>
      </p:sp>
      <p:sp>
        <p:nvSpPr>
          <p:cNvPr id="512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55578" cy="1573641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対物ミクロメーターは，総合倍率により見え方が変わる。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557188" y="2121671"/>
            <a:ext cx="2824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3200" dirty="0" smtClean="0">
                <a:latin typeface="+mn-ea"/>
                <a:ea typeface="+mn-ea"/>
              </a:rPr>
              <a:t>28</a:t>
            </a:r>
            <a:r>
              <a:rPr lang="ja-JP" altLang="en-US" sz="3200" dirty="0" smtClean="0">
                <a:latin typeface="+mn-ea"/>
                <a:ea typeface="+mn-ea"/>
              </a:rPr>
              <a:t>倍</a:t>
            </a:r>
            <a:r>
              <a:rPr lang="ja-JP" altLang="en-US" sz="3200" dirty="0">
                <a:latin typeface="+mn-ea"/>
                <a:ea typeface="+mn-ea"/>
              </a:rPr>
              <a:t>で見たとき</a:t>
            </a:r>
          </a:p>
        </p:txBody>
      </p:sp>
      <p:sp>
        <p:nvSpPr>
          <p:cNvPr id="5125" name="テキスト ボックス 8"/>
          <p:cNvSpPr txBox="1">
            <a:spLocks noChangeArrowheads="1"/>
          </p:cNvSpPr>
          <p:nvPr/>
        </p:nvSpPr>
        <p:spPr bwMode="auto">
          <a:xfrm>
            <a:off x="5310188" y="2117967"/>
            <a:ext cx="2824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3200" dirty="0">
                <a:latin typeface="+mn-ea"/>
                <a:ea typeface="+mn-ea"/>
              </a:rPr>
              <a:t>70</a:t>
            </a:r>
            <a:r>
              <a:rPr lang="ja-JP" altLang="en-US" sz="3200" dirty="0" smtClean="0">
                <a:latin typeface="+mn-ea"/>
                <a:ea typeface="+mn-ea"/>
              </a:rPr>
              <a:t>倍</a:t>
            </a:r>
            <a:r>
              <a:rPr lang="ja-JP" altLang="en-US" sz="3200" dirty="0">
                <a:latin typeface="+mn-ea"/>
                <a:ea typeface="+mn-ea"/>
              </a:rPr>
              <a:t>で見たとき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468313" y="5229225"/>
            <a:ext cx="8064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200" dirty="0">
                <a:latin typeface="+mn-ea"/>
                <a:ea typeface="+mn-ea"/>
              </a:rPr>
              <a:t>１目盛りが表す長さは変化せず，</a:t>
            </a:r>
            <a:r>
              <a:rPr lang="ja-JP" altLang="en-US" sz="3200" dirty="0" smtClean="0">
                <a:latin typeface="+mn-ea"/>
                <a:ea typeface="+mn-ea"/>
              </a:rPr>
              <a:t>常に１目盛り</a:t>
            </a:r>
            <a:r>
              <a:rPr lang="ja-JP" altLang="en-US" sz="3200" dirty="0">
                <a:latin typeface="+mn-ea"/>
                <a:ea typeface="+mn-ea"/>
              </a:rPr>
              <a:t>が</a:t>
            </a:r>
            <a:r>
              <a:rPr lang="en-US" altLang="ja-JP" sz="3200" u="sng" dirty="0" smtClean="0">
                <a:latin typeface="+mn-ea"/>
                <a:ea typeface="+mn-ea"/>
              </a:rPr>
              <a:t>10μm</a:t>
            </a:r>
            <a:r>
              <a:rPr lang="en-US" altLang="ja-JP" sz="3200" dirty="0" smtClean="0">
                <a:latin typeface="+mn-ea"/>
                <a:ea typeface="+mn-ea"/>
              </a:rPr>
              <a:t> =(</a:t>
            </a:r>
            <a:r>
              <a:rPr lang="ja-JP" altLang="en-US" sz="3200" dirty="0" smtClean="0">
                <a:latin typeface="+mn-ea"/>
                <a:ea typeface="+mn-ea"/>
              </a:rPr>
              <a:t>１</a:t>
            </a:r>
            <a:r>
              <a:rPr lang="en-US" altLang="ja-JP" sz="3200" dirty="0" smtClean="0">
                <a:latin typeface="+mn-ea"/>
                <a:ea typeface="+mn-ea"/>
              </a:rPr>
              <a:t>mm</a:t>
            </a:r>
            <a:r>
              <a:rPr lang="ja-JP" altLang="en-US" sz="3200" dirty="0" smtClean="0">
                <a:latin typeface="+mn-ea"/>
                <a:ea typeface="+mn-ea"/>
              </a:rPr>
              <a:t>の</a:t>
            </a:r>
            <a:r>
              <a:rPr lang="en-US" altLang="ja-JP" sz="3200" dirty="0">
                <a:latin typeface="+mn-ea"/>
                <a:ea typeface="+mn-ea"/>
              </a:rPr>
              <a:t>100</a:t>
            </a:r>
            <a:r>
              <a:rPr lang="ja-JP" altLang="en-US" sz="3200" dirty="0">
                <a:latin typeface="+mn-ea"/>
                <a:ea typeface="+mn-ea"/>
              </a:rPr>
              <a:t>分</a:t>
            </a:r>
            <a:r>
              <a:rPr lang="ja-JP" altLang="en-US" sz="3200" dirty="0" smtClean="0">
                <a:latin typeface="+mn-ea"/>
                <a:ea typeface="+mn-ea"/>
              </a:rPr>
              <a:t>の</a:t>
            </a:r>
            <a:r>
              <a:rPr lang="ja-JP" altLang="en-US" sz="3200" dirty="0">
                <a:latin typeface="+mn-ea"/>
                <a:ea typeface="+mn-ea"/>
              </a:rPr>
              <a:t>１</a:t>
            </a:r>
            <a:r>
              <a:rPr lang="en-US" altLang="ja-JP" sz="3200" dirty="0" smtClean="0">
                <a:latin typeface="+mn-ea"/>
                <a:ea typeface="+mn-ea"/>
              </a:rPr>
              <a:t>)</a:t>
            </a:r>
            <a:endParaRPr lang="ja-JP" altLang="en-US" sz="3200" dirty="0">
              <a:latin typeface="+mn-ea"/>
              <a:ea typeface="+mn-ea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2706446"/>
            <a:ext cx="4171221" cy="252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88024" y="2706446"/>
            <a:ext cx="4171220" cy="252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11" name="正方形/長方形 10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6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①ミクロメーターの</a:t>
            </a:r>
            <a:r>
              <a:rPr lang="ja-JP" altLang="en-US" dirty="0"/>
              <a:t>基本</a:t>
            </a:r>
            <a:r>
              <a:rPr lang="ja-JP" altLang="en-US" dirty="0" smtClean="0"/>
              <a:t>操作－１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4312" y="980728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接眼ミクロメーター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接眼レンズの中に入れる。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対物ミクロメーター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ステージの上にのせる。　　　　　　　　　　　　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770" y="976205"/>
            <a:ext cx="3462416" cy="259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770" y="3717032"/>
            <a:ext cx="3440280" cy="258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567368" y="6525384"/>
            <a:ext cx="5609508" cy="360000"/>
            <a:chOff x="567368" y="6525384"/>
            <a:chExt cx="5609508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準備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当日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①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②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④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prstClr val="black"/>
                  </a:solidFill>
                </a:rPr>
                <a:t>③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</a:rPr>
                <a:t>～前日</a:t>
              </a:r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</a:rPr>
                <a:t>実験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22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560</Words>
  <Application>Microsoft Office PowerPoint</Application>
  <PresentationFormat>画面に合わせる (4:3)</PresentationFormat>
  <Paragraphs>190</Paragraphs>
  <Slides>14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​​テーマ</vt:lpstr>
      <vt:lpstr>1_Office ​​テーマ</vt:lpstr>
      <vt:lpstr>ミクロメーターの使い方</vt:lpstr>
      <vt:lpstr>実験の流れ</vt:lpstr>
      <vt:lpstr>観察，実験の準備（～前日）</vt:lpstr>
      <vt:lpstr>観察，実験の準備</vt:lpstr>
      <vt:lpstr>①　ミクロメーターの種類</vt:lpstr>
      <vt:lpstr>①ミクロメーターの原理－１</vt:lpstr>
      <vt:lpstr>PowerPoint プレゼンテーション</vt:lpstr>
      <vt:lpstr>　①ミクロメーターの原理－３</vt:lpstr>
      <vt:lpstr>①ミクロメーターの基本操作－１</vt:lpstr>
      <vt:lpstr>①ミクロメーターの基本操作－２</vt:lpstr>
      <vt:lpstr>　②接眼ミクロメーター１目盛りの測定</vt:lpstr>
      <vt:lpstr>③プレパラートの作成－１</vt:lpstr>
      <vt:lpstr>③プレパラートの作成－２</vt:lpstr>
      <vt:lpstr>④細胞の大きさの測定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133</cp:revision>
  <dcterms:created xsi:type="dcterms:W3CDTF">2012-06-05T04:43:48Z</dcterms:created>
  <dcterms:modified xsi:type="dcterms:W3CDTF">2013-02-04T00:05:21Z</dcterms:modified>
</cp:coreProperties>
</file>