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0" r:id="rId3"/>
    <p:sldId id="279" r:id="rId4"/>
    <p:sldId id="327" r:id="rId5"/>
    <p:sldId id="332" r:id="rId6"/>
    <p:sldId id="333" r:id="rId7"/>
    <p:sldId id="355" r:id="rId8"/>
    <p:sldId id="331" r:id="rId9"/>
    <p:sldId id="356" r:id="rId10"/>
    <p:sldId id="357" r:id="rId11"/>
    <p:sldId id="358" r:id="rId12"/>
    <p:sldId id="359" r:id="rId13"/>
    <p:sldId id="361" r:id="rId14"/>
    <p:sldId id="372" r:id="rId15"/>
    <p:sldId id="368" r:id="rId16"/>
    <p:sldId id="369" r:id="rId17"/>
    <p:sldId id="370" r:id="rId18"/>
    <p:sldId id="371" r:id="rId19"/>
    <p:sldId id="360" r:id="rId20"/>
    <p:sldId id="364" r:id="rId21"/>
    <p:sldId id="363" r:id="rId22"/>
    <p:sldId id="362" r:id="rId23"/>
    <p:sldId id="350" r:id="rId24"/>
    <p:sldId id="352" r:id="rId25"/>
    <p:sldId id="365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46" autoAdjust="0"/>
    <p:restoredTop sz="78237" autoAdjust="0"/>
  </p:normalViewPr>
  <p:slideViewPr>
    <p:cSldViewPr>
      <p:cViewPr varScale="1">
        <p:scale>
          <a:sx n="56" d="100"/>
          <a:sy n="56" d="100"/>
        </p:scale>
        <p:origin x="-6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B4D04-D50E-42B1-9FF2-4164C5B41AD1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09BDF-5C13-4284-BF78-7C0195A214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7402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03377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２回ほど，火の上を通過させ温度をあげてから，１～２秒あぶる。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5479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sz="1200" dirty="0" smtClean="0"/>
              <a:t>観察したい面を上にする。</a:t>
            </a:r>
            <a:endParaRPr lang="en-US" altLang="ja-JP" sz="1200" dirty="0" smtClean="0"/>
          </a:p>
          <a:p>
            <a:r>
              <a:rPr lang="ja-JP" altLang="en-US" dirty="0" smtClean="0"/>
              <a:t>表側の細胞はやや大きく，裏側の細胞は細長く小さい。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D46ED-14D6-459B-B10A-20F8494E32B8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6402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9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14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2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49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790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5711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853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86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744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24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88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0" y="1124744"/>
            <a:ext cx="9144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8EA4F-733D-479D-81FE-19AD9012452D}" type="datetimeFigureOut">
              <a:rPr kumimoji="1" lang="ja-JP" altLang="en-US" smtClean="0"/>
              <a:t>2013/2/4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3D2AA-BCEB-455A-B6F8-09BE2746666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91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プレパラートの作成</a:t>
            </a:r>
            <a:endParaRPr kumimoji="1" lang="ja-JP" altLang="en-US" dirty="0"/>
          </a:p>
        </p:txBody>
      </p:sp>
      <p:sp>
        <p:nvSpPr>
          <p:cNvPr id="4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内容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dirty="0" smtClean="0">
                <a:solidFill>
                  <a:schemeClr val="tx1"/>
                </a:solidFill>
              </a:rPr>
              <a:t>顕微鏡観察のための，適当なプレパラートをつくる技術を身につける</a:t>
            </a:r>
            <a:r>
              <a:rPr lang="ja-JP" altLang="ja-JP" dirty="0" smtClean="0">
                <a:solidFill>
                  <a:schemeClr val="tx1"/>
                </a:solidFill>
              </a:rPr>
              <a:t>。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①試料の作成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加工－４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はがしにくい表皮は，裂いた断面の表皮部分を取る。</a:t>
            </a:r>
            <a:r>
              <a:rPr lang="ja-JP" altLang="en-US" sz="3600" dirty="0"/>
              <a:t>（例</a:t>
            </a:r>
            <a:r>
              <a:rPr lang="ja-JP" altLang="en-US" sz="3600" dirty="0" smtClean="0"/>
              <a:t>：レタス）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76872"/>
            <a:ext cx="5472608" cy="4104456"/>
          </a:xfrm>
          <a:prstGeom prst="rect">
            <a:avLst/>
          </a:prstGeom>
        </p:spPr>
      </p:pic>
      <p:sp>
        <p:nvSpPr>
          <p:cNvPr id="5" name="円/楕円 4"/>
          <p:cNvSpPr/>
          <p:nvPr/>
        </p:nvSpPr>
        <p:spPr>
          <a:xfrm>
            <a:off x="3635896" y="4005064"/>
            <a:ext cx="1440160" cy="57606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87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①試料の作成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加工－</a:t>
            </a:r>
            <a:r>
              <a:rPr lang="ja-JP" altLang="en-US" dirty="0"/>
              <a:t>５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固めの組織は，カミソリで薄い切片をつくる。</a:t>
            </a:r>
            <a:r>
              <a:rPr lang="ja-JP" altLang="en-US" sz="3600" dirty="0"/>
              <a:t>（例</a:t>
            </a:r>
            <a:r>
              <a:rPr lang="ja-JP" altLang="en-US" sz="3600" dirty="0" smtClean="0"/>
              <a:t>：パプリカ）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2276872"/>
            <a:ext cx="5400600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3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2276872"/>
            <a:ext cx="5400600" cy="405045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①試料の作成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加工－６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/>
              <a:t>薄片</a:t>
            </a:r>
            <a:r>
              <a:rPr lang="ja-JP" altLang="en-US" sz="3600" dirty="0" smtClean="0"/>
              <a:t>をつくりにくいものは，カミソリを重ねたもので薄い切片をつくる。</a:t>
            </a:r>
            <a:r>
              <a:rPr lang="ja-JP" altLang="en-US" sz="3600" dirty="0"/>
              <a:t>（例</a:t>
            </a:r>
            <a:r>
              <a:rPr lang="ja-JP" altLang="en-US" sz="3600" dirty="0" smtClean="0"/>
              <a:t>：ネギ）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51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①試料の作成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加工－７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/>
              <a:t>薄片を</a:t>
            </a:r>
            <a:r>
              <a:rPr lang="ja-JP" altLang="en-US" sz="3600" dirty="0" smtClean="0"/>
              <a:t>つくりにくい動物組織は，凍結させカミソリで</a:t>
            </a:r>
            <a:r>
              <a:rPr lang="ja-JP" altLang="en-US" sz="3600" dirty="0"/>
              <a:t>薄い切片をつくる。（例</a:t>
            </a:r>
            <a:r>
              <a:rPr lang="ja-JP" altLang="en-US" sz="3600" dirty="0" smtClean="0"/>
              <a:t>：腎臓）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48880"/>
            <a:ext cx="5328592" cy="39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①試料の作成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加工－８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２枚のカミソリの間に隙間を作った用具で薄い</a:t>
            </a:r>
            <a:r>
              <a:rPr lang="ja-JP" altLang="en-US" sz="3600" dirty="0"/>
              <a:t>切片をつくる。（例</a:t>
            </a:r>
            <a:r>
              <a:rPr lang="ja-JP" altLang="en-US" sz="3600" dirty="0" smtClean="0"/>
              <a:t>：腎臓）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2276872"/>
            <a:ext cx="5400600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①</a:t>
            </a:r>
            <a:r>
              <a:rPr lang="ja-JP" altLang="en-US" dirty="0"/>
              <a:t>試料の作成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固定－１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染色と固定が同時に行いにくい場合は，固定液で固定をする。</a:t>
            </a:r>
            <a:r>
              <a:rPr lang="ja-JP" altLang="en-US" sz="3600" dirty="0"/>
              <a:t>（例</a:t>
            </a:r>
            <a:r>
              <a:rPr lang="ja-JP" altLang="en-US" sz="3600" dirty="0" smtClean="0"/>
              <a:t>：根端分裂組織）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2"/>
            <a:ext cx="5328592" cy="39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0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①試料の作成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固定</a:t>
            </a:r>
            <a:r>
              <a:rPr lang="ja-JP" altLang="en-US" dirty="0" smtClean="0"/>
              <a:t>－２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他に，風乾固定やメタノール固定などがある。</a:t>
            </a:r>
            <a:r>
              <a:rPr lang="ja-JP" altLang="en-US" sz="3600" dirty="0"/>
              <a:t>（例</a:t>
            </a:r>
            <a:r>
              <a:rPr lang="ja-JP" altLang="en-US" sz="3600" dirty="0" smtClean="0"/>
              <a:t>：メタノール）</a:t>
            </a:r>
            <a:endParaRPr lang="en-US" altLang="ja-JP" sz="3600" dirty="0" smtClean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2" y="2222866"/>
            <a:ext cx="5544616" cy="4158462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9692" y="4133358"/>
            <a:ext cx="1008112" cy="224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①試料の作成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固定</a:t>
            </a:r>
            <a:r>
              <a:rPr lang="ja-JP" altLang="en-US" dirty="0" smtClean="0"/>
              <a:t>－３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124744"/>
            <a:ext cx="92525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細菌の固定として，火炎固定がある。</a:t>
            </a:r>
            <a:r>
              <a:rPr lang="en-US" altLang="ja-JP" sz="3600" dirty="0" smtClean="0">
                <a:solidFill>
                  <a:srgbClr val="FF0000"/>
                </a:solidFill>
              </a:rPr>
              <a:t>《</a:t>
            </a:r>
            <a:r>
              <a:rPr lang="ja-JP" altLang="en-US" sz="3600" dirty="0" smtClean="0">
                <a:solidFill>
                  <a:srgbClr val="FF0000"/>
                </a:solidFill>
              </a:rPr>
              <a:t>動画</a:t>
            </a:r>
            <a:r>
              <a:rPr lang="en-US" altLang="ja-JP" sz="3600" dirty="0" smtClean="0">
                <a:solidFill>
                  <a:srgbClr val="FF0000"/>
                </a:solidFill>
              </a:rPr>
              <a:t>》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pic>
        <p:nvPicPr>
          <p:cNvPr id="5" name="火炎固定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5676" y="1772816"/>
            <a:ext cx="5832648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7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①</a:t>
            </a:r>
            <a:r>
              <a:rPr lang="ja-JP" altLang="en-US" dirty="0"/>
              <a:t>試料の作成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解離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必要であれば，固定後に解離処理をする。</a:t>
            </a:r>
            <a:r>
              <a:rPr lang="ja-JP" altLang="en-US" sz="3600" dirty="0"/>
              <a:t>（例</a:t>
            </a:r>
            <a:r>
              <a:rPr lang="ja-JP" altLang="en-US" sz="3600" dirty="0" smtClean="0"/>
              <a:t>：根端分裂組織）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1"/>
            <a:ext cx="5328592" cy="399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①</a:t>
            </a:r>
            <a:r>
              <a:rPr lang="ja-JP" altLang="en-US" dirty="0"/>
              <a:t>試料の作成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ほぐし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必要であれば，染色しやすいように柄付き針等でほぐす。</a:t>
            </a:r>
            <a:r>
              <a:rPr lang="ja-JP" altLang="en-US" sz="3600" dirty="0"/>
              <a:t>（例</a:t>
            </a:r>
            <a:r>
              <a:rPr lang="ja-JP" altLang="en-US" sz="3600" dirty="0" smtClean="0"/>
              <a:t>：根端分裂組織）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76872"/>
            <a:ext cx="5328592" cy="39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7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実験の流れ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648512"/>
            <a:ext cx="6696744" cy="4280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●　実験の準備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①　</a:t>
            </a:r>
            <a:r>
              <a:rPr lang="ja-JP" altLang="en-US" dirty="0"/>
              <a:t>試料</a:t>
            </a:r>
            <a:r>
              <a:rPr lang="ja-JP" altLang="en-US" dirty="0" smtClean="0"/>
              <a:t>の作成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②　染色</a:t>
            </a:r>
            <a:r>
              <a:rPr lang="ja-JP" altLang="en-US" dirty="0"/>
              <a:t>・</a:t>
            </a:r>
            <a:r>
              <a:rPr lang="ja-JP" altLang="en-US" dirty="0" smtClean="0"/>
              <a:t>マウント（封入）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③　（必要であれば）</a:t>
            </a:r>
            <a:r>
              <a:rPr lang="ja-JP" altLang="en-US" dirty="0"/>
              <a:t>細胞の展開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60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②マウント（封入）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そのまま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湿気を嫌うものなどは，そのままカバーガラスをかける。（例：花粉）</a:t>
            </a:r>
            <a:endParaRPr lang="en-US" altLang="ja-JP" sz="3600" dirty="0" smtClean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20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2276872"/>
            <a:ext cx="5400600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8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②マウント（封入）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水封－１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生きた細胞を観察する。水を滴下し，カバーガラスをかける。</a:t>
            </a:r>
            <a:endParaRPr lang="en-US" altLang="ja-JP" sz="3600" dirty="0" smtClean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" y="2708920"/>
            <a:ext cx="4417812" cy="331335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365" y="2708920"/>
            <a:ext cx="4434139" cy="332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②マウント（封入）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水封</a:t>
            </a:r>
            <a:r>
              <a:rPr lang="ja-JP" altLang="en-US" dirty="0"/>
              <a:t>－</a:t>
            </a:r>
            <a:r>
              <a:rPr lang="ja-JP" altLang="en-US" dirty="0" smtClean="0"/>
              <a:t>２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動物細胞などは等張液（生理食塩水など）を滴下し，カバーガラスをかける。</a:t>
            </a:r>
            <a:endParaRPr lang="en-US" altLang="ja-JP" sz="3600" dirty="0" smtClean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22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55" y="2276872"/>
            <a:ext cx="5388091" cy="404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②</a:t>
            </a:r>
            <a:r>
              <a:rPr lang="ja-JP" altLang="en-US" dirty="0" smtClean="0"/>
              <a:t>マウント（封入）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染色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染色液を滴下し，一定時間置いてからカバーガラスをかける。</a:t>
            </a:r>
            <a:endParaRPr lang="en-US" altLang="ja-JP" sz="3600" dirty="0" smtClean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23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6" y="2744924"/>
            <a:ext cx="4467456" cy="335059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44924"/>
            <a:ext cx="4467456" cy="335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9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③細胞の展開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指による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必要に応じて，カバーガラスの上に</a:t>
            </a:r>
            <a:r>
              <a:rPr lang="ja-JP" altLang="en-US" sz="3600" dirty="0" err="1" smtClean="0"/>
              <a:t>ろ</a:t>
            </a:r>
            <a:r>
              <a:rPr lang="ja-JP" altLang="en-US" sz="3600" dirty="0" smtClean="0"/>
              <a:t>紙をのせ，指で押しつぶす。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02" y="2276872"/>
            <a:ext cx="537659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7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③細胞の展開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道具</a:t>
            </a:r>
            <a:r>
              <a:rPr lang="ja-JP" altLang="en-US" dirty="0" smtClean="0"/>
              <a:t>による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染色体の観察などでは，カバーガラスの上から，爪楊枝などで叩いて展開する。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698" y="2276872"/>
            <a:ext cx="5448605" cy="408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観察，実験の準備</a:t>
            </a:r>
            <a:endParaRPr kumimoji="1"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06701" y="1571655"/>
            <a:ext cx="8198023" cy="3441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6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14644" y="1029433"/>
            <a:ext cx="915864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/>
              <a:t>必要な器具，材料，薬品を分配する。</a:t>
            </a:r>
            <a:endParaRPr lang="en-US" altLang="ja-JP" sz="36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02" y="1648521"/>
            <a:ext cx="6190396" cy="464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0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①試料の作成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/>
              <a:t>そのまま</a:t>
            </a:r>
            <a:r>
              <a:rPr lang="ja-JP" altLang="en-US" dirty="0" smtClean="0"/>
              <a:t>－</a:t>
            </a:r>
            <a:r>
              <a:rPr lang="ja-JP" altLang="en-US" dirty="0"/>
              <a:t>１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柔らかい材料</a:t>
            </a:r>
            <a:r>
              <a:rPr lang="ja-JP" altLang="en-US" sz="3600" dirty="0"/>
              <a:t>は，小片</a:t>
            </a:r>
            <a:r>
              <a:rPr lang="ja-JP" altLang="en-US" sz="3600" dirty="0" smtClean="0"/>
              <a:t>をスライドガラスに取る。（例：イシクラゲ）</a:t>
            </a:r>
            <a:endParaRPr lang="en-US" altLang="ja-JP" sz="3600" dirty="0" smtClean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76872"/>
            <a:ext cx="54726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0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①試料の作成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そのまま－</a:t>
            </a:r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液状の材料</a:t>
            </a:r>
            <a:r>
              <a:rPr lang="ja-JP" altLang="en-US" sz="3600" dirty="0"/>
              <a:t>は</a:t>
            </a:r>
            <a:r>
              <a:rPr lang="ja-JP" altLang="en-US" sz="3600" dirty="0" smtClean="0"/>
              <a:t>，スライドガラスに滴下する。</a:t>
            </a:r>
            <a:r>
              <a:rPr lang="ja-JP" altLang="en-US" sz="3600" dirty="0"/>
              <a:t>（例</a:t>
            </a:r>
            <a:r>
              <a:rPr lang="ja-JP" altLang="en-US" sz="3600" dirty="0" smtClean="0"/>
              <a:t>：ヨーグルト）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701" y="2276872"/>
            <a:ext cx="537659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①試料の作成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そのまま－３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層の薄いものは，スライドガラスに取る。（例：オオカナダモ）</a:t>
            </a:r>
            <a:endParaRPr lang="en-US" altLang="ja-JP" sz="3600" dirty="0" smtClean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4512" y="2276872"/>
            <a:ext cx="551497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①試料の作成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加工－１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細胞のつながりが弱い材料</a:t>
            </a:r>
            <a:r>
              <a:rPr lang="ja-JP" altLang="en-US" sz="3600" dirty="0"/>
              <a:t>は</a:t>
            </a:r>
            <a:r>
              <a:rPr lang="ja-JP" altLang="en-US" sz="3600" dirty="0" smtClean="0"/>
              <a:t>，スライドガラスにこすりつける。</a:t>
            </a:r>
            <a:r>
              <a:rPr lang="ja-JP" altLang="en-US" sz="3600" dirty="0"/>
              <a:t>（例</a:t>
            </a:r>
            <a:r>
              <a:rPr lang="ja-JP" altLang="en-US" sz="3600" dirty="0" smtClean="0"/>
              <a:t>：バナナ）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2276872"/>
            <a:ext cx="547260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①試料の作成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加工－２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033" y="1196752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/>
              <a:t>直接こすりつけられないものは，爪楊枝などでこすり取る。（例：口腔上皮細胞）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87" y="2348880"/>
            <a:ext cx="5280586" cy="396044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19" y="2348880"/>
            <a:ext cx="327636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①試料の作成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加工－</a:t>
            </a:r>
            <a:r>
              <a:rPr lang="ja-JP" altLang="en-US" dirty="0"/>
              <a:t>３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600" dirty="0" smtClean="0"/>
              <a:t>はがれやすい表皮は，四角く傷をつけてピンセットではぎ取る。</a:t>
            </a:r>
            <a:r>
              <a:rPr lang="ja-JP" altLang="en-US" sz="3600" dirty="0"/>
              <a:t>（例</a:t>
            </a:r>
            <a:r>
              <a:rPr lang="ja-JP" altLang="en-US" sz="3600" dirty="0" smtClean="0"/>
              <a:t>：タマネギ）</a:t>
            </a:r>
            <a:endParaRPr lang="en-US" altLang="ja-JP" sz="360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3D2AA-BCEB-455A-B6F8-09BE27466668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2276872"/>
            <a:ext cx="5400600" cy="40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18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3102</TotalTime>
  <Words>615</Words>
  <Application>Microsoft Office PowerPoint</Application>
  <PresentationFormat>画面に合わせる (4:3)</PresentationFormat>
  <Paragraphs>105</Paragraphs>
  <Slides>25</Slides>
  <Notes>24</Notes>
  <HiddenSlides>0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Office ​​テーマ</vt:lpstr>
      <vt:lpstr>プレパラートの作成</vt:lpstr>
      <vt:lpstr>実験の流れ</vt:lpstr>
      <vt:lpstr>観察，実験の準備</vt:lpstr>
      <vt:lpstr>①試料の作成 そのまま－１</vt:lpstr>
      <vt:lpstr>①試料の作成 そのまま－２</vt:lpstr>
      <vt:lpstr>①試料の作成 そのまま－３</vt:lpstr>
      <vt:lpstr>①試料の作成 加工－１</vt:lpstr>
      <vt:lpstr>①試料の作成 加工－２</vt:lpstr>
      <vt:lpstr>①試料の作成 加工－３</vt:lpstr>
      <vt:lpstr>①試料の作成 加工－４</vt:lpstr>
      <vt:lpstr>①試料の作成 加工－５</vt:lpstr>
      <vt:lpstr>①試料の作成 加工－６</vt:lpstr>
      <vt:lpstr>①試料の作成 加工－７</vt:lpstr>
      <vt:lpstr>①試料の作成 加工－８</vt:lpstr>
      <vt:lpstr>①試料の作成 固定－１</vt:lpstr>
      <vt:lpstr>①試料の作成 固定－２</vt:lpstr>
      <vt:lpstr>①試料の作成 固定－３</vt:lpstr>
      <vt:lpstr>①試料の作成 解離</vt:lpstr>
      <vt:lpstr>①試料の作成 ほぐし</vt:lpstr>
      <vt:lpstr>②マウント（封入） そのまま</vt:lpstr>
      <vt:lpstr>②マウント（封入） 水封－１</vt:lpstr>
      <vt:lpstr>②マウント（封入） 水封－２</vt:lpstr>
      <vt:lpstr>②マウント（封入） 染色</vt:lpstr>
      <vt:lpstr>③細胞の展開 指による</vt:lpstr>
      <vt:lpstr>③細胞の展開 道具による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タイトル</dc:title>
  <dc:creator>tyo5</dc:creator>
  <cp:lastModifiedBy>tyo5</cp:lastModifiedBy>
  <cp:revision>132</cp:revision>
  <dcterms:created xsi:type="dcterms:W3CDTF">2012-06-05T04:43:48Z</dcterms:created>
  <dcterms:modified xsi:type="dcterms:W3CDTF">2013-02-03T23:57:00Z</dcterms:modified>
</cp:coreProperties>
</file>