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80" r:id="rId3"/>
    <p:sldId id="278" r:id="rId4"/>
    <p:sldId id="324" r:id="rId5"/>
    <p:sldId id="325" r:id="rId6"/>
    <p:sldId id="295" r:id="rId7"/>
    <p:sldId id="279" r:id="rId8"/>
    <p:sldId id="327" r:id="rId9"/>
    <p:sldId id="328" r:id="rId10"/>
    <p:sldId id="329" r:id="rId11"/>
    <p:sldId id="281" r:id="rId12"/>
    <p:sldId id="332" r:id="rId13"/>
    <p:sldId id="334" r:id="rId14"/>
    <p:sldId id="338" r:id="rId15"/>
    <p:sldId id="337" r:id="rId16"/>
    <p:sldId id="339" r:id="rId17"/>
    <p:sldId id="333" r:id="rId18"/>
    <p:sldId id="349" r:id="rId19"/>
    <p:sldId id="350" r:id="rId20"/>
    <p:sldId id="331" r:id="rId21"/>
    <p:sldId id="340" r:id="rId22"/>
    <p:sldId id="351" r:id="rId23"/>
    <p:sldId id="352" r:id="rId24"/>
    <p:sldId id="330" r:id="rId25"/>
    <p:sldId id="335" r:id="rId26"/>
    <p:sldId id="336" r:id="rId27"/>
    <p:sldId id="348" r:id="rId28"/>
    <p:sldId id="347" r:id="rId29"/>
    <p:sldId id="341" r:id="rId30"/>
    <p:sldId id="345" r:id="rId31"/>
    <p:sldId id="346" r:id="rId32"/>
    <p:sldId id="342" r:id="rId33"/>
    <p:sldId id="344" r:id="rId34"/>
    <p:sldId id="321" r:id="rId35"/>
    <p:sldId id="322" r:id="rId36"/>
    <p:sldId id="323" r:id="rId37"/>
    <p:sldId id="326" r:id="rId3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46" autoAdjust="0"/>
    <p:restoredTop sz="78237" autoAdjust="0"/>
  </p:normalViewPr>
  <p:slideViewPr>
    <p:cSldViewPr>
      <p:cViewPr varScale="1">
        <p:scale>
          <a:sx n="56" d="100"/>
          <a:sy n="56" d="100"/>
        </p:scale>
        <p:origin x="-61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AB4D04-D50E-42B1-9FF2-4164C5B41AD1}" type="datetimeFigureOut">
              <a:rPr kumimoji="1" lang="ja-JP" altLang="en-US" smtClean="0"/>
              <a:t>2013/2/4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809BDF-5C13-4284-BF78-7C0195A21491}" type="slidenum">
              <a:rPr kumimoji="1" lang="ja-JP" altLang="en-US" smtClean="0"/>
              <a:t>‹#›</a:t>
            </a:fld>
            <a:endParaRPr kumimoji="1" lang="ja-JP" altLang="en-US"/>
          </a:p>
        </p:txBody>
      </p:sp>
    </p:spTree>
    <p:extLst>
      <p:ext uri="{BB962C8B-B14F-4D97-AF65-F5344CB8AC3E}">
        <p14:creationId xmlns:p14="http://schemas.microsoft.com/office/powerpoint/2010/main" val="3497402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a:t>
            </a:fld>
            <a:endParaRPr kumimoji="1" lang="ja-JP" altLang="en-US"/>
          </a:p>
        </p:txBody>
      </p:sp>
    </p:spTree>
    <p:extLst>
      <p:ext uri="{BB962C8B-B14F-4D97-AF65-F5344CB8AC3E}">
        <p14:creationId xmlns:p14="http://schemas.microsoft.com/office/powerpoint/2010/main" val="270337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11</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12</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13</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２回ほど，火の上を通過させ温度をあげてから，１～２秒あぶる。</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14</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メチレンブルー</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15</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16</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観察したい面を上にする。</a:t>
            </a:r>
            <a:endParaRPr lang="en-US" altLang="ja-JP" sz="1200" dirty="0" smtClean="0"/>
          </a:p>
          <a:p>
            <a:r>
              <a:rPr lang="ja-JP" altLang="en-US" dirty="0" smtClean="0"/>
              <a:t>表側の細胞はやや大きく，裏側の細胞は細長く小さい。</a:t>
            </a:r>
            <a:endParaRPr lang="en-US" altLang="ja-JP" dirty="0" smtClean="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17</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18</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19</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20</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3</a:t>
            </a:fld>
            <a:endParaRPr kumimoji="1" lang="ja-JP" altLang="en-US"/>
          </a:p>
        </p:txBody>
      </p:sp>
    </p:spTree>
    <p:extLst>
      <p:ext uri="{BB962C8B-B14F-4D97-AF65-F5344CB8AC3E}">
        <p14:creationId xmlns:p14="http://schemas.microsoft.com/office/powerpoint/2010/main" val="321655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21</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22</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23</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24</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25</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26</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27</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28</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29</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葉の中央部（細長い細胞，原形質流動が激しく観察できる）</a:t>
            </a:r>
            <a:endParaRPr kumimoji="1" lang="en-US" altLang="ja-JP" dirty="0" smtClean="0"/>
          </a:p>
          <a:p>
            <a:r>
              <a:rPr kumimoji="1" lang="ja-JP" altLang="en-US" dirty="0" smtClean="0"/>
              <a:t>葉の縁（とげ細胞，１層で観察しやすい）</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30</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4</a:t>
            </a:fld>
            <a:endParaRPr kumimoji="1" lang="ja-JP" altLang="en-US"/>
          </a:p>
        </p:txBody>
      </p:sp>
    </p:spTree>
    <p:extLst>
      <p:ext uri="{BB962C8B-B14F-4D97-AF65-F5344CB8AC3E}">
        <p14:creationId xmlns:p14="http://schemas.microsoft.com/office/powerpoint/2010/main" val="321655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核の他に，葉緑体の一部が染色されている。</a:t>
            </a:r>
            <a:endParaRPr kumimoji="1" lang="en-US" altLang="ja-JP" dirty="0" smtClean="0"/>
          </a:p>
          <a:p>
            <a:r>
              <a:rPr kumimoji="1" lang="ja-JP" altLang="en-US" dirty="0" smtClean="0"/>
              <a:t>葉緑体にもＤＮＡがあるためである。</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31</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32</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口腔上皮細胞の核の他に，口内細菌が小さく青い粒状に染色される。</a:t>
            </a:r>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33</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ラン藻類＝シアノバクテリア　光合成色素にクロロフィルａ（青緑色）とフィコビリンのフィコエリトリン（紅色）とフィコシアニン（青色）をもつため，藍色に見えることから藍藻（らんそう）と呼ばれる。</a:t>
            </a:r>
            <a:endParaRPr lang="en-US" altLang="ja-JP" dirty="0" smtClean="0"/>
          </a:p>
          <a:p>
            <a:r>
              <a:rPr lang="ja-JP" altLang="en-US" dirty="0" smtClean="0"/>
              <a:t>群体　多数の個体がくっつきあった集合構造。</a:t>
            </a:r>
            <a:endParaRPr lang="en-US" altLang="ja-JP" dirty="0" smtClean="0"/>
          </a:p>
          <a:p>
            <a:r>
              <a:rPr lang="ja-JP" altLang="en-US" dirty="0" smtClean="0"/>
              <a:t>ネンジュモ</a:t>
            </a:r>
            <a:r>
              <a:rPr lang="ja-JP" altLang="ja-JP" dirty="0" smtClean="0"/>
              <a:t>の名称</a:t>
            </a:r>
            <a:r>
              <a:rPr lang="ja-JP" altLang="en-US" dirty="0" smtClean="0"/>
              <a:t>　</a:t>
            </a:r>
            <a:r>
              <a:rPr lang="ja-JP" altLang="ja-JP" dirty="0" smtClean="0"/>
              <a:t>細胞糸の細胞列には通常の細胞より一回り大きく</a:t>
            </a:r>
            <a:r>
              <a:rPr lang="ja-JP" altLang="en-US" dirty="0" smtClean="0"/>
              <a:t>，</a:t>
            </a:r>
            <a:r>
              <a:rPr lang="ja-JP" altLang="ja-JP" dirty="0" smtClean="0"/>
              <a:t>窒素固定をするために分化した</a:t>
            </a:r>
            <a:r>
              <a:rPr lang="ja-JP" altLang="en-US" dirty="0" smtClean="0"/>
              <a:t>異型細胞</a:t>
            </a:r>
            <a:r>
              <a:rPr lang="ja-JP" altLang="ja-JP" dirty="0" smtClean="0"/>
              <a:t>（ヘテロシスト）を交える。</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キクラゲ　真菌類（真核細胞）なので，イシクラゲ（ラン藻類）やクラゲ（刺胞動物類）と全く異なる。</a:t>
            </a:r>
            <a:endParaRPr lang="en-US" altLang="ja-JP" dirty="0" smtClean="0"/>
          </a:p>
        </p:txBody>
      </p:sp>
      <p:sp>
        <p:nvSpPr>
          <p:cNvPr id="4" name="スライド番号プレースホルダー 3"/>
          <p:cNvSpPr>
            <a:spLocks noGrp="1"/>
          </p:cNvSpPr>
          <p:nvPr>
            <p:ph type="sldNum" sz="quarter" idx="10"/>
          </p:nvPr>
        </p:nvSpPr>
        <p:spPr/>
        <p:txBody>
          <a:bodyPr/>
          <a:lstStyle/>
          <a:p>
            <a:fld id="{E95D2002-F1A7-415D-8CA8-5F0033A26E50}" type="slidenum">
              <a:rPr kumimoji="1" lang="ja-JP" altLang="en-US" smtClean="0"/>
              <a:t>34</a:t>
            </a:fld>
            <a:endParaRPr kumimoji="1" lang="ja-JP" altLang="en-US"/>
          </a:p>
        </p:txBody>
      </p:sp>
    </p:spTree>
    <p:extLst>
      <p:ext uri="{BB962C8B-B14F-4D97-AF65-F5344CB8AC3E}">
        <p14:creationId xmlns:p14="http://schemas.microsoft.com/office/powerpoint/2010/main" val="322729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ラン藻類＝シアノバクテリア　光合成色素にクロロフィルａ（青緑色）とフィコビリンのフィコエリトリン（紅色）とフィコシアニン（青色）をもつため，藍色に見えることから藍藻（らんそう）と呼ばれる。</a:t>
            </a:r>
            <a:endParaRPr lang="en-US" altLang="ja-JP" dirty="0" smtClean="0"/>
          </a:p>
          <a:p>
            <a:r>
              <a:rPr lang="ja-JP" altLang="en-US" dirty="0" smtClean="0"/>
              <a:t>群体　多数の個体がくっつきあった集合構造。</a:t>
            </a:r>
            <a:endParaRPr lang="en-US" altLang="ja-JP" dirty="0" smtClean="0"/>
          </a:p>
          <a:p>
            <a:r>
              <a:rPr lang="ja-JP" altLang="en-US" dirty="0" smtClean="0"/>
              <a:t>ネンジュモ</a:t>
            </a:r>
            <a:r>
              <a:rPr lang="ja-JP" altLang="ja-JP" dirty="0" smtClean="0"/>
              <a:t>の名称</a:t>
            </a:r>
            <a:r>
              <a:rPr lang="ja-JP" altLang="en-US" dirty="0" smtClean="0"/>
              <a:t>　</a:t>
            </a:r>
            <a:r>
              <a:rPr lang="ja-JP" altLang="ja-JP" dirty="0" smtClean="0"/>
              <a:t>細胞糸の細胞列には通常の細胞より一回り大きく</a:t>
            </a:r>
            <a:r>
              <a:rPr lang="ja-JP" altLang="en-US" dirty="0" smtClean="0"/>
              <a:t>，</a:t>
            </a:r>
            <a:r>
              <a:rPr lang="ja-JP" altLang="ja-JP" dirty="0" smtClean="0"/>
              <a:t>窒素固定をするために分化した</a:t>
            </a:r>
            <a:r>
              <a:rPr lang="ja-JP" altLang="en-US" dirty="0" smtClean="0"/>
              <a:t>異型細胞</a:t>
            </a:r>
            <a:r>
              <a:rPr lang="ja-JP" altLang="ja-JP" dirty="0" smtClean="0"/>
              <a:t>（ヘテロシスト）を交える。</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キクラゲ　真菌類（真核細胞）なので，イシクラゲ（ラン藻類）やクラゲ（刺胞動物類）と全く異なる。</a:t>
            </a:r>
            <a:endParaRPr lang="en-US" altLang="ja-JP" dirty="0" smtClean="0"/>
          </a:p>
        </p:txBody>
      </p:sp>
      <p:sp>
        <p:nvSpPr>
          <p:cNvPr id="4" name="スライド番号プレースホルダー 3"/>
          <p:cNvSpPr>
            <a:spLocks noGrp="1"/>
          </p:cNvSpPr>
          <p:nvPr>
            <p:ph type="sldNum" sz="quarter" idx="10"/>
          </p:nvPr>
        </p:nvSpPr>
        <p:spPr/>
        <p:txBody>
          <a:bodyPr/>
          <a:lstStyle/>
          <a:p>
            <a:fld id="{E95D2002-F1A7-415D-8CA8-5F0033A26E50}" type="slidenum">
              <a:rPr kumimoji="1" lang="ja-JP" altLang="en-US" smtClean="0"/>
              <a:t>35</a:t>
            </a:fld>
            <a:endParaRPr kumimoji="1" lang="ja-JP" altLang="en-US"/>
          </a:p>
        </p:txBody>
      </p:sp>
    </p:spTree>
    <p:extLst>
      <p:ext uri="{BB962C8B-B14F-4D97-AF65-F5344CB8AC3E}">
        <p14:creationId xmlns:p14="http://schemas.microsoft.com/office/powerpoint/2010/main" val="3227295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乳酸発酵　グルコースを乳酸に分解してエネルギーを得ている，酸素を用いない嫌気呼吸</a:t>
            </a:r>
            <a:endParaRPr kumimoji="1" lang="en-US" altLang="ja-JP" dirty="0" smtClean="0"/>
          </a:p>
          <a:p>
            <a:r>
              <a:rPr kumimoji="1" lang="ja-JP" altLang="en-US" dirty="0" smtClean="0"/>
              <a:t>　　Ｃ６Ｈ１２Ｏ６　→　２Ｃ３Ｈ６Ｏ３　＋　２ＡＴＰ</a:t>
            </a:r>
            <a:endParaRPr kumimoji="1" lang="en-US" altLang="ja-JP" dirty="0" smtClean="0"/>
          </a:p>
          <a:p>
            <a:r>
              <a:rPr kumimoji="1" lang="ja-JP" altLang="en-US" dirty="0" smtClean="0"/>
              <a:t>乳酸　１価の弱酸　示性式ＣＨ３－ＣＨ（ＯＨ）－ＣＯＯＨ</a:t>
            </a:r>
            <a:endParaRPr kumimoji="1" lang="en-US" altLang="ja-JP" dirty="0" smtClean="0"/>
          </a:p>
          <a:p>
            <a:r>
              <a:rPr kumimoji="1" lang="ja-JP" altLang="en-US" dirty="0" smtClean="0"/>
              <a:t>グラム陽性菌　グラム染色という染色法によって，色が染まるものをグラム陽性菌という。</a:t>
            </a:r>
            <a:endParaRPr kumimoji="1" lang="ja-JP" altLang="en-US" dirty="0"/>
          </a:p>
        </p:txBody>
      </p:sp>
      <p:sp>
        <p:nvSpPr>
          <p:cNvPr id="4" name="スライド番号プレースホルダー 3"/>
          <p:cNvSpPr>
            <a:spLocks noGrp="1"/>
          </p:cNvSpPr>
          <p:nvPr>
            <p:ph type="sldNum" sz="quarter" idx="10"/>
          </p:nvPr>
        </p:nvSpPr>
        <p:spPr/>
        <p:txBody>
          <a:bodyPr/>
          <a:lstStyle/>
          <a:p>
            <a:fld id="{E95D2002-F1A7-415D-8CA8-5F0033A26E50}" type="slidenum">
              <a:rPr kumimoji="1" lang="ja-JP" altLang="en-US" smtClean="0"/>
              <a:t>36</a:t>
            </a:fld>
            <a:endParaRPr kumimoji="1" lang="ja-JP" altLang="en-US"/>
          </a:p>
        </p:txBody>
      </p:sp>
    </p:spTree>
    <p:extLst>
      <p:ext uri="{BB962C8B-B14F-4D97-AF65-F5344CB8AC3E}">
        <p14:creationId xmlns:p14="http://schemas.microsoft.com/office/powerpoint/2010/main" val="960885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原形質流動を観察するときには，プレパラートの上側（対物レンズに近い側）にある層の細胞を観察するようにする。葉の裏側の細胞を使った方がうまくいく。細胞が細長く，葉緑体が直線的に動いてくれる。観察する細胞が決まったら，接眼マイクロメータの位置を細胞壁に添わせるように位置を決める。</a:t>
            </a:r>
            <a:br>
              <a:rPr lang="ja-JP" altLang="en-US" dirty="0" smtClean="0"/>
            </a:br>
            <a:r>
              <a:rPr lang="ja-JP" altLang="ja-JP" dirty="0" smtClean="0"/>
              <a:t>循環型 :液胞内を原形質が細い糸のように貫いて循環する。ムラサキツユクサやタマネギなどで見られる。</a:t>
            </a:r>
          </a:p>
          <a:p>
            <a:r>
              <a:rPr lang="ja-JP" altLang="en-US" dirty="0" smtClean="0"/>
              <a:t>オオカナダモ</a:t>
            </a:r>
            <a:r>
              <a:rPr lang="en-US" altLang="ja-JP" dirty="0" smtClean="0"/>
              <a:t>2n=46,</a:t>
            </a:r>
            <a:r>
              <a:rPr lang="ja-JP" altLang="en-US" dirty="0" smtClean="0"/>
              <a:t>コカナダモ</a:t>
            </a:r>
            <a:r>
              <a:rPr lang="en-US" altLang="ja-JP" dirty="0" smtClean="0"/>
              <a:t>52</a:t>
            </a:r>
            <a:endParaRPr kumimoji="1" lang="ja-JP" altLang="en-US" dirty="0"/>
          </a:p>
        </p:txBody>
      </p:sp>
      <p:sp>
        <p:nvSpPr>
          <p:cNvPr id="4" name="スライド番号プレースホルダー 3"/>
          <p:cNvSpPr>
            <a:spLocks noGrp="1"/>
          </p:cNvSpPr>
          <p:nvPr>
            <p:ph type="sldNum" sz="quarter" idx="10"/>
          </p:nvPr>
        </p:nvSpPr>
        <p:spPr/>
        <p:txBody>
          <a:bodyPr/>
          <a:lstStyle/>
          <a:p>
            <a:fld id="{E95D2002-F1A7-415D-8CA8-5F0033A26E50}" type="slidenum">
              <a:rPr kumimoji="1" lang="ja-JP" altLang="en-US" smtClean="0"/>
              <a:t>37</a:t>
            </a:fld>
            <a:endParaRPr kumimoji="1" lang="ja-JP" altLang="en-US"/>
          </a:p>
        </p:txBody>
      </p:sp>
    </p:spTree>
    <p:extLst>
      <p:ext uri="{BB962C8B-B14F-4D97-AF65-F5344CB8AC3E}">
        <p14:creationId xmlns:p14="http://schemas.microsoft.com/office/powerpoint/2010/main" val="26643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5</a:t>
            </a:fld>
            <a:endParaRPr kumimoji="1" lang="ja-JP" altLang="en-US"/>
          </a:p>
        </p:txBody>
      </p:sp>
    </p:spTree>
    <p:extLst>
      <p:ext uri="{BB962C8B-B14F-4D97-AF65-F5344CB8AC3E}">
        <p14:creationId xmlns:p14="http://schemas.microsoft.com/office/powerpoint/2010/main" val="32165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6</a:t>
            </a:fld>
            <a:endParaRPr kumimoji="1" lang="ja-JP" altLang="en-US"/>
          </a:p>
        </p:txBody>
      </p:sp>
    </p:spTree>
    <p:extLst>
      <p:ext uri="{BB962C8B-B14F-4D97-AF65-F5344CB8AC3E}">
        <p14:creationId xmlns:p14="http://schemas.microsoft.com/office/powerpoint/2010/main" val="32165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7</a:t>
            </a:fld>
            <a:endParaRPr kumimoji="1" lang="ja-JP" altLang="en-US"/>
          </a:p>
        </p:txBody>
      </p:sp>
    </p:spTree>
    <p:extLst>
      <p:ext uri="{BB962C8B-B14F-4D97-AF65-F5344CB8AC3E}">
        <p14:creationId xmlns:p14="http://schemas.microsoft.com/office/powerpoint/2010/main" val="132547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8</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9</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DD46ED-14D6-459B-B10A-20F8494E32B8}" type="slidenum">
              <a:rPr kumimoji="1" lang="ja-JP" altLang="en-US" smtClean="0"/>
              <a:t>10</a:t>
            </a:fld>
            <a:endParaRPr kumimoji="1" lang="ja-JP" altLang="en-US"/>
          </a:p>
        </p:txBody>
      </p:sp>
    </p:spTree>
    <p:extLst>
      <p:ext uri="{BB962C8B-B14F-4D97-AF65-F5344CB8AC3E}">
        <p14:creationId xmlns:p14="http://schemas.microsoft.com/office/powerpoint/2010/main" val="1396402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874995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86214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8552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91049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60579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56571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189385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352486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68744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68224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778EA4F-733D-479D-81FE-19AD9012452D}" type="datetimeFigureOut">
              <a:rPr kumimoji="1" lang="ja-JP" altLang="en-US" smtClean="0"/>
              <a:t>2013/2/4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60988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67544" y="0"/>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0" y="1124744"/>
            <a:ext cx="91440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8EA4F-733D-479D-81FE-19AD9012452D}" type="datetimeFigureOut">
              <a:rPr kumimoji="1" lang="ja-JP" altLang="en-US" smtClean="0"/>
              <a:t>2013/2/4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3D2AA-BCEB-455A-B6F8-09BE27466668}" type="slidenum">
              <a:rPr kumimoji="1" lang="ja-JP" altLang="en-US" smtClean="0"/>
              <a:t>‹#›</a:t>
            </a:fld>
            <a:endParaRPr kumimoji="1" lang="ja-JP" altLang="en-US"/>
          </a:p>
        </p:txBody>
      </p:sp>
    </p:spTree>
    <p:extLst>
      <p:ext uri="{BB962C8B-B14F-4D97-AF65-F5344CB8AC3E}">
        <p14:creationId xmlns:p14="http://schemas.microsoft.com/office/powerpoint/2010/main" val="2209918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原核細胞と真核細胞の観察</a:t>
            </a:r>
            <a:endParaRPr kumimoji="1" lang="ja-JP" altLang="en-US" dirty="0"/>
          </a:p>
        </p:txBody>
      </p:sp>
      <p:sp>
        <p:nvSpPr>
          <p:cNvPr id="4" name="サブタイトル 2"/>
          <p:cNvSpPr>
            <a:spLocks noGrp="1"/>
          </p:cNvSpPr>
          <p:nvPr>
            <p:ph type="subTitle" idx="1"/>
          </p:nvPr>
        </p:nvSpPr>
        <p:spPr/>
        <p:txBody>
          <a:bodyPr>
            <a:normAutofit fontScale="92500"/>
          </a:bodyPr>
          <a:lstStyle/>
          <a:p>
            <a:pPr algn="l"/>
            <a:r>
              <a:rPr lang="ja-JP" altLang="en-US" smtClean="0">
                <a:solidFill>
                  <a:schemeClr val="tx1"/>
                </a:solidFill>
              </a:rPr>
              <a:t>内容</a:t>
            </a:r>
            <a:endParaRPr lang="en-US" altLang="ja-JP" dirty="0" smtClean="0">
              <a:solidFill>
                <a:schemeClr val="tx1"/>
              </a:solidFill>
            </a:endParaRPr>
          </a:p>
          <a:p>
            <a:pPr algn="l"/>
            <a:r>
              <a:rPr lang="ja-JP" altLang="en-US" dirty="0" smtClean="0">
                <a:solidFill>
                  <a:schemeClr val="tx1"/>
                </a:solidFill>
              </a:rPr>
              <a:t>身の回りの原核生物や真核生物を観察し，共通点や相違点を調べる</a:t>
            </a:r>
            <a:r>
              <a:rPr lang="ja-JP" altLang="ja-JP" dirty="0" smtClean="0">
                <a:solidFill>
                  <a:schemeClr val="tx1"/>
                </a:solidFill>
              </a:rPr>
              <a:t>。</a:t>
            </a:r>
            <a:endParaRPr kumimoji="1" lang="ja-JP" altLang="en-US" dirty="0">
              <a:solidFill>
                <a:schemeClr val="tx1"/>
              </a:solidFill>
            </a:endParaRPr>
          </a:p>
        </p:txBody>
      </p:sp>
    </p:spTree>
    <p:extLst>
      <p:ext uri="{BB962C8B-B14F-4D97-AF65-F5344CB8AC3E}">
        <p14:creationId xmlns:p14="http://schemas.microsoft.com/office/powerpoint/2010/main" val="124154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イシクラゲ</a:t>
            </a:r>
            <a:r>
              <a:rPr lang="ja-JP" altLang="en-US" dirty="0" smtClean="0"/>
              <a:t>－３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カバーガラスをかけ</a:t>
            </a:r>
            <a:r>
              <a:rPr lang="ja-JP" altLang="en-US" sz="3600" dirty="0"/>
              <a:t>る</a:t>
            </a:r>
            <a:r>
              <a:rPr lang="ja-JP" altLang="en-US" sz="3600" dirty="0" smtClean="0"/>
              <a:t>。</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10</a:t>
            </a:fld>
            <a:endParaRPr kumimoji="1" lang="ja-JP" altLang="en-US"/>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7651" y="1700808"/>
            <a:ext cx="6240693" cy="4680520"/>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919297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イシクラゲ</a:t>
            </a:r>
            <a:r>
              <a:rPr lang="ja-JP" altLang="en-US" dirty="0" smtClean="0"/>
              <a:t>－４</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ろ紙をかぶせ，指を軽く押さえながら小さく左右に動かし，小片を広げる。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11</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32181" y="2276872"/>
            <a:ext cx="5532107" cy="4149080"/>
          </a:xfrm>
          <a:prstGeom prst="rect">
            <a:avLst/>
          </a:prstGeom>
        </p:spPr>
      </p:pic>
      <p:sp>
        <p:nvSpPr>
          <p:cNvPr id="5" name="左右矢印 4"/>
          <p:cNvSpPr/>
          <p:nvPr/>
        </p:nvSpPr>
        <p:spPr>
          <a:xfrm>
            <a:off x="4153832" y="4423420"/>
            <a:ext cx="655807" cy="36004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82886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乳酸菌－１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乳清（上澄み部分）をスライドガラスにのせ，カバーガラスをかける。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12</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32" y="2564904"/>
            <a:ext cx="4495513" cy="3371635"/>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60665" y="2564904"/>
            <a:ext cx="4495843" cy="3371883"/>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786651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乳酸菌－２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１とは別に，乳酸菌を染色する。乳清をスライドガラスにのせ，</a:t>
            </a:r>
            <a:r>
              <a:rPr lang="ja-JP" altLang="en-US" sz="3600" dirty="0"/>
              <a:t>メタノール</a:t>
            </a:r>
            <a:r>
              <a:rPr lang="ja-JP" altLang="en-US" sz="3600" dirty="0" smtClean="0"/>
              <a:t>固定する。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13</a:t>
            </a:fld>
            <a:endParaRPr kumimoji="1" lang="ja-JP" altLang="en-US"/>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32" y="2588166"/>
            <a:ext cx="4464499" cy="3348374"/>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79503" y="2588165"/>
            <a:ext cx="4464497" cy="3348373"/>
          </a:xfrm>
          <a:prstGeom prst="rect">
            <a:avLst/>
          </a:prstGeom>
        </p:spPr>
      </p:pic>
      <p:pic>
        <p:nvPicPr>
          <p:cNvPr id="3" name="図 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681048" y="3771163"/>
            <a:ext cx="971072" cy="2165375"/>
          </a:xfrm>
          <a:prstGeom prst="rect">
            <a:avLst/>
          </a:prstGeom>
        </p:spPr>
      </p:pic>
      <p:grpSp>
        <p:nvGrpSpPr>
          <p:cNvPr id="9" name="グループ化 8"/>
          <p:cNvGrpSpPr/>
          <p:nvPr/>
        </p:nvGrpSpPr>
        <p:grpSpPr>
          <a:xfrm>
            <a:off x="567368" y="6525384"/>
            <a:ext cx="4207672" cy="360000"/>
            <a:chOff x="567368" y="6525384"/>
            <a:chExt cx="4207672" cy="360000"/>
          </a:xfrm>
        </p:grpSpPr>
        <p:sp>
          <p:nvSpPr>
            <p:cNvPr id="10" name="正方形/長方形 9"/>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1" name="正方形/長方形 10"/>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2" name="正方形/長方形 11"/>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3" name="正方形/長方形 12"/>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4" name="正方形/長方形 13"/>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5" name="正方形/長方形 14"/>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520140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乳酸菌－２別</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ガスバーナーであぶり，火炎固定する。</a:t>
            </a:r>
            <a:r>
              <a:rPr lang="en-US" altLang="ja-JP" sz="3600" dirty="0" smtClean="0">
                <a:solidFill>
                  <a:srgbClr val="FF0000"/>
                </a:solidFill>
              </a:rPr>
              <a:t>《</a:t>
            </a:r>
            <a:r>
              <a:rPr lang="ja-JP" altLang="en-US" sz="3600" dirty="0" smtClean="0">
                <a:solidFill>
                  <a:srgbClr val="FF0000"/>
                </a:solidFill>
              </a:rPr>
              <a:t>動画</a:t>
            </a:r>
            <a:r>
              <a:rPr lang="en-US" altLang="ja-JP" sz="3600" dirty="0" smtClean="0">
                <a:solidFill>
                  <a:srgbClr val="FF0000"/>
                </a:solidFill>
              </a:rPr>
              <a:t>》</a:t>
            </a:r>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14</a:t>
            </a:fld>
            <a:endParaRPr kumimoji="1" lang="ja-JP" altLang="en-US"/>
          </a:p>
        </p:txBody>
      </p:sp>
      <p:pic>
        <p:nvPicPr>
          <p:cNvPr id="5" name="火炎固定.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8658" y="1700808"/>
            <a:ext cx="6217678" cy="4663259"/>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22817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乳酸菌－３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固定後，メチレンブルー液を滴下し，カバーガラスをかける。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15</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496" y="2708920"/>
            <a:ext cx="4464496" cy="3348372"/>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44008" y="2708920"/>
            <a:ext cx="4464496" cy="3348372"/>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22324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乳酸菌－４</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a:t>余分な</a:t>
            </a:r>
            <a:r>
              <a:rPr lang="ja-JP" altLang="en-US" sz="3600" dirty="0" smtClean="0"/>
              <a:t>メチレンブルーは，</a:t>
            </a:r>
            <a:r>
              <a:rPr lang="ja-JP" altLang="en-US" sz="3600" dirty="0" err="1" smtClean="0"/>
              <a:t>ろ</a:t>
            </a:r>
            <a:r>
              <a:rPr lang="ja-JP" altLang="en-US" sz="3600" dirty="0" smtClean="0"/>
              <a:t>紙で吸い取る。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16</a:t>
            </a:fld>
            <a:endParaRPr kumimoji="1" lang="ja-JP" altLang="en-US"/>
          </a:p>
        </p:txBody>
      </p:sp>
      <p:pic>
        <p:nvPicPr>
          <p:cNvPr id="6" name="図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648" y="1700808"/>
            <a:ext cx="6156176" cy="4617132"/>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561492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オオカナダモ－１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葉を一枚ピンセットでつまみ取り，スライドガラスにのせる。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17</a:t>
            </a:fld>
            <a:endParaRPr kumimoji="1" lang="ja-JP" altLang="en-US"/>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84289" y="2204864"/>
            <a:ext cx="5768031" cy="4217476"/>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970019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オオカナダモ－２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水を滴下し，カバーガラスをかける。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18</a:t>
            </a:fld>
            <a:endParaRPr kumimoji="1" lang="ja-JP" altLang="en-US"/>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150463"/>
            <a:ext cx="4393015" cy="3294761"/>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96461" y="2125145"/>
            <a:ext cx="4427984" cy="3320988"/>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86820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smtClean="0"/>
              <a:t>オオカナダモ－３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水封とは別に，酢酸オルセインを滴下し，５分以上</a:t>
            </a:r>
            <a:r>
              <a:rPr lang="ja-JP" altLang="en-US" sz="3600" dirty="0"/>
              <a:t>置いて</a:t>
            </a:r>
            <a:r>
              <a:rPr lang="ja-JP" altLang="en-US" sz="3600" dirty="0" smtClean="0"/>
              <a:t>からカバーガラスをかける。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19</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512" y="2690918"/>
            <a:ext cx="4539464" cy="3404598"/>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41048" y="2690918"/>
            <a:ext cx="4539464" cy="3404598"/>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305392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実験の流れ</a:t>
            </a:r>
            <a:endParaRPr kumimoji="1" lang="ja-JP" altLang="en-US" dirty="0"/>
          </a:p>
        </p:txBody>
      </p:sp>
      <p:sp>
        <p:nvSpPr>
          <p:cNvPr id="4" name="コンテンツ プレースホルダー 2"/>
          <p:cNvSpPr>
            <a:spLocks noGrp="1"/>
          </p:cNvSpPr>
          <p:nvPr>
            <p:ph idx="1"/>
          </p:nvPr>
        </p:nvSpPr>
        <p:spPr>
          <a:xfrm>
            <a:off x="323528" y="1524626"/>
            <a:ext cx="6696744" cy="4280638"/>
          </a:xfrm>
        </p:spPr>
        <p:txBody>
          <a:bodyPr>
            <a:normAutofit lnSpcReduction="10000"/>
          </a:bodyPr>
          <a:lstStyle/>
          <a:p>
            <a:pPr marL="0" indent="0">
              <a:buNone/>
            </a:pPr>
            <a:r>
              <a:rPr lang="ja-JP" altLang="en-US" dirty="0" smtClean="0"/>
              <a:t>●　実験の準備</a:t>
            </a:r>
            <a:endParaRPr lang="en-US" altLang="ja-JP" dirty="0" smtClean="0"/>
          </a:p>
          <a:p>
            <a:pPr marL="0" indent="0">
              <a:buNone/>
            </a:pPr>
            <a:r>
              <a:rPr lang="ja-JP" altLang="en-US" dirty="0" smtClean="0"/>
              <a:t>①　プレパラートの作成</a:t>
            </a:r>
            <a:endParaRPr lang="en-US" altLang="ja-JP" dirty="0" smtClean="0"/>
          </a:p>
          <a:p>
            <a:pPr marL="0" indent="0">
              <a:buNone/>
            </a:pPr>
            <a:r>
              <a:rPr lang="ja-JP" altLang="en-US" dirty="0"/>
              <a:t>　</a:t>
            </a:r>
            <a:r>
              <a:rPr lang="ja-JP" altLang="en-US" dirty="0" smtClean="0"/>
              <a:t>・イシクラゲ（ネンジュモ）</a:t>
            </a:r>
            <a:endParaRPr lang="en-US" altLang="ja-JP" dirty="0" smtClean="0"/>
          </a:p>
          <a:p>
            <a:pPr marL="0" indent="0">
              <a:buNone/>
            </a:pPr>
            <a:r>
              <a:rPr lang="ja-JP" altLang="en-US" dirty="0"/>
              <a:t>　</a:t>
            </a:r>
            <a:r>
              <a:rPr lang="ja-JP" altLang="en-US" dirty="0" smtClean="0"/>
              <a:t>・ヨーグルト</a:t>
            </a:r>
            <a:endParaRPr lang="en-US" altLang="ja-JP" dirty="0" smtClean="0"/>
          </a:p>
          <a:p>
            <a:pPr marL="0" indent="0">
              <a:buNone/>
            </a:pPr>
            <a:r>
              <a:rPr lang="ja-JP" altLang="en-US" dirty="0"/>
              <a:t>　</a:t>
            </a:r>
            <a:r>
              <a:rPr lang="ja-JP" altLang="en-US" dirty="0" smtClean="0"/>
              <a:t>・オオカナダモ</a:t>
            </a:r>
            <a:endParaRPr lang="en-US" altLang="ja-JP" dirty="0" smtClean="0"/>
          </a:p>
          <a:p>
            <a:pPr marL="0" indent="0">
              <a:buNone/>
            </a:pPr>
            <a:r>
              <a:rPr lang="ja-JP" altLang="en-US" dirty="0"/>
              <a:t>　</a:t>
            </a:r>
            <a:r>
              <a:rPr lang="ja-JP" altLang="en-US" dirty="0" smtClean="0"/>
              <a:t>・口腔</a:t>
            </a:r>
            <a:r>
              <a:rPr lang="ja-JP" altLang="en-US" dirty="0"/>
              <a:t>上皮細胞</a:t>
            </a:r>
            <a:endParaRPr lang="en-US" altLang="ja-JP" dirty="0" smtClean="0"/>
          </a:p>
          <a:p>
            <a:pPr marL="0" indent="0">
              <a:buNone/>
            </a:pPr>
            <a:r>
              <a:rPr lang="ja-JP" altLang="en-US" dirty="0"/>
              <a:t>②</a:t>
            </a:r>
            <a:r>
              <a:rPr lang="ja-JP" altLang="en-US" dirty="0" smtClean="0"/>
              <a:t>　観察</a:t>
            </a:r>
            <a:r>
              <a:rPr lang="ja-JP" altLang="en-US" dirty="0"/>
              <a:t>・</a:t>
            </a:r>
            <a:r>
              <a:rPr lang="ja-JP" altLang="en-US" dirty="0" smtClean="0"/>
              <a:t>スケッチ　　　　　　　　　　　　　</a:t>
            </a:r>
            <a:endParaRPr lang="en-US" altLang="ja-JP" dirty="0"/>
          </a:p>
        </p:txBody>
      </p:sp>
      <p:sp>
        <p:nvSpPr>
          <p:cNvPr id="3" name="スライド番号プレースホルダー 2"/>
          <p:cNvSpPr>
            <a:spLocks noGrp="1"/>
          </p:cNvSpPr>
          <p:nvPr>
            <p:ph type="sldNum" sz="quarter" idx="12"/>
          </p:nvPr>
        </p:nvSpPr>
        <p:spPr/>
        <p:txBody>
          <a:bodyPr/>
          <a:lstStyle/>
          <a:p>
            <a:fld id="{C6F3D2AA-BCEB-455A-B6F8-09BE27466668}" type="slidenum">
              <a:rPr kumimoji="1" lang="ja-JP" altLang="en-US" smtClean="0"/>
              <a:t>2</a:t>
            </a:fld>
            <a:endParaRPr kumimoji="1" lang="ja-JP" altLang="en-US"/>
          </a:p>
        </p:txBody>
      </p:sp>
      <p:sp>
        <p:nvSpPr>
          <p:cNvPr id="5" name="テキスト ボックス 4"/>
          <p:cNvSpPr txBox="1"/>
          <p:nvPr/>
        </p:nvSpPr>
        <p:spPr>
          <a:xfrm>
            <a:off x="6948263" y="2144262"/>
            <a:ext cx="1296145" cy="3661002"/>
          </a:xfrm>
          <a:prstGeom prst="rect">
            <a:avLst/>
          </a:prstGeom>
          <a:noFill/>
        </p:spPr>
        <p:txBody>
          <a:bodyPr wrap="square" rtlCol="0">
            <a:spAutoFit/>
          </a:bodyPr>
          <a:lstStyle/>
          <a:p>
            <a:pPr algn="r">
              <a:lnSpc>
                <a:spcPct val="90000"/>
              </a:lnSpc>
              <a:spcBef>
                <a:spcPts val="864"/>
              </a:spcBef>
            </a:pPr>
            <a:r>
              <a:rPr lang="ja-JP" altLang="en-US" sz="3600" dirty="0"/>
              <a:t>１５</a:t>
            </a:r>
            <a:r>
              <a:rPr lang="ja-JP" altLang="en-US" sz="3600" dirty="0" smtClean="0"/>
              <a:t>分</a:t>
            </a:r>
            <a:endParaRPr lang="en-US" altLang="ja-JP" sz="3600" dirty="0" smtClean="0"/>
          </a:p>
          <a:p>
            <a:pPr algn="r">
              <a:lnSpc>
                <a:spcPct val="90000"/>
              </a:lnSpc>
              <a:spcBef>
                <a:spcPts val="864"/>
              </a:spcBef>
            </a:pPr>
            <a:endParaRPr lang="en-US" altLang="ja-JP" sz="3600" dirty="0"/>
          </a:p>
          <a:p>
            <a:pPr algn="r">
              <a:lnSpc>
                <a:spcPct val="90000"/>
              </a:lnSpc>
              <a:spcBef>
                <a:spcPts val="864"/>
              </a:spcBef>
            </a:pPr>
            <a:endParaRPr lang="en-US" altLang="ja-JP" sz="3600" dirty="0" smtClean="0"/>
          </a:p>
          <a:p>
            <a:pPr algn="r">
              <a:lnSpc>
                <a:spcPct val="90000"/>
              </a:lnSpc>
              <a:spcBef>
                <a:spcPts val="864"/>
              </a:spcBef>
            </a:pPr>
            <a:endParaRPr lang="en-US" altLang="ja-JP" sz="3600" dirty="0" smtClean="0"/>
          </a:p>
          <a:p>
            <a:pPr algn="r">
              <a:lnSpc>
                <a:spcPct val="90000"/>
              </a:lnSpc>
              <a:spcBef>
                <a:spcPts val="864"/>
              </a:spcBef>
            </a:pPr>
            <a:endParaRPr lang="en-US" altLang="ja-JP" sz="3600" dirty="0" smtClean="0"/>
          </a:p>
          <a:p>
            <a:pPr algn="r">
              <a:lnSpc>
                <a:spcPct val="90000"/>
              </a:lnSpc>
              <a:spcBef>
                <a:spcPts val="864"/>
              </a:spcBef>
            </a:pPr>
            <a:r>
              <a:rPr lang="ja-JP" altLang="en-US" sz="3600" dirty="0" smtClean="0"/>
              <a:t>２５</a:t>
            </a:r>
            <a:r>
              <a:rPr kumimoji="1" lang="ja-JP" altLang="en-US" sz="3600" dirty="0" smtClean="0"/>
              <a:t>分</a:t>
            </a:r>
            <a:endParaRPr kumimoji="1" lang="en-US" altLang="ja-JP" sz="3600" dirty="0" smtClean="0"/>
          </a:p>
        </p:txBody>
      </p:sp>
      <p:sp>
        <p:nvSpPr>
          <p:cNvPr id="6" name="テキスト ボックス 5"/>
          <p:cNvSpPr txBox="1"/>
          <p:nvPr/>
        </p:nvSpPr>
        <p:spPr>
          <a:xfrm>
            <a:off x="6516217" y="521860"/>
            <a:ext cx="1800200" cy="646331"/>
          </a:xfrm>
          <a:prstGeom prst="rect">
            <a:avLst/>
          </a:prstGeom>
          <a:noFill/>
        </p:spPr>
        <p:txBody>
          <a:bodyPr wrap="square" rtlCol="0">
            <a:spAutoFit/>
          </a:bodyPr>
          <a:lstStyle/>
          <a:p>
            <a:pPr algn="r"/>
            <a:r>
              <a:rPr lang="ja-JP" altLang="en-US" sz="3600" dirty="0" smtClean="0"/>
              <a:t>約</a:t>
            </a:r>
            <a:r>
              <a:rPr lang="ja-JP" altLang="en-US" sz="3600" dirty="0"/>
              <a:t>４０</a:t>
            </a:r>
            <a:r>
              <a:rPr lang="ja-JP" altLang="en-US" sz="3600" dirty="0" smtClean="0"/>
              <a:t>分</a:t>
            </a:r>
            <a:endParaRPr kumimoji="1" lang="ja-JP" altLang="en-US" sz="3600" dirty="0"/>
          </a:p>
        </p:txBody>
      </p:sp>
    </p:spTree>
    <p:extLst>
      <p:ext uri="{BB962C8B-B14F-4D97-AF65-F5344CB8AC3E}">
        <p14:creationId xmlns:p14="http://schemas.microsoft.com/office/powerpoint/2010/main" val="1276026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口腔上皮細胞</a:t>
            </a:r>
            <a:r>
              <a:rPr lang="ja-JP" altLang="en-US" dirty="0" smtClean="0"/>
              <a:t>－１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爪楊枝の頭でほほの内側を軽くこすり，スライドガラス２枚につける。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20</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78552" y="2276872"/>
            <a:ext cx="5568619" cy="4176464"/>
          </a:xfrm>
          <a:prstGeom prst="rect">
            <a:avLst/>
          </a:prstGeom>
        </p:spPr>
      </p:pic>
      <p:pic>
        <p:nvPicPr>
          <p:cNvPr id="6" name="図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23528" y="2276872"/>
            <a:ext cx="2876198" cy="2022821"/>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242755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口腔上皮細胞</a:t>
            </a:r>
            <a:r>
              <a:rPr lang="ja-JP" altLang="en-US" dirty="0" smtClean="0"/>
              <a:t>－２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一方のスライドガラスに水を滴下する。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21</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648" y="1700808"/>
            <a:ext cx="6300192" cy="4725144"/>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274042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口腔上皮細胞</a:t>
            </a:r>
            <a:r>
              <a:rPr lang="ja-JP" altLang="en-US" dirty="0" smtClean="0"/>
              <a:t>－３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もう一方にメチレンブルー液を滴下する。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22</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75656" y="1700808"/>
            <a:ext cx="6192688" cy="4644516"/>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696802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口腔上皮細胞</a:t>
            </a:r>
            <a:r>
              <a:rPr lang="ja-JP" altLang="en-US" dirty="0" smtClean="0"/>
              <a:t>－３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それぞれのスライドガラスに，カバーガラス</a:t>
            </a:r>
            <a:r>
              <a:rPr lang="ja-JP" altLang="en-US" sz="3600" dirty="0"/>
              <a:t>をかける</a:t>
            </a:r>
            <a:r>
              <a:rPr lang="ja-JP" altLang="en-US" sz="3600" dirty="0" smtClean="0"/>
              <a:t>。</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23</a:t>
            </a:fld>
            <a:endParaRPr kumimoji="1" lang="ja-JP" altLang="en-US"/>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39685" y="2204864"/>
            <a:ext cx="5568619" cy="4176464"/>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13247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a:t>イシクラゲ</a:t>
            </a:r>
            <a:r>
              <a:rPr lang="ja-JP" altLang="en-US" dirty="0" smtClean="0"/>
              <a:t>－１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低倍率で観察し，広がっている部分を中央に移動する。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24</a:t>
            </a:fld>
            <a:endParaRPr kumimoji="1" lang="ja-JP" altLang="en-US"/>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71118" y="2276873"/>
            <a:ext cx="5601764" cy="4176463"/>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622356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a:t>イシクラゲ</a:t>
            </a:r>
            <a:r>
              <a:rPr lang="ja-JP" altLang="en-US" dirty="0" smtClean="0"/>
              <a:t>－２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高倍率で観察し，スケッチする。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25</a:t>
            </a:fld>
            <a:endParaRPr kumimoji="1" lang="ja-JP" altLang="en-US"/>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71716" y="1701326"/>
            <a:ext cx="6505202" cy="4680002"/>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2" name="正方形/長方形 11"/>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990048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a:t>乳酸菌</a:t>
            </a:r>
            <a:r>
              <a:rPr lang="ja-JP" altLang="en-US" dirty="0" smtClean="0"/>
              <a:t>－１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低倍率でピントを合わせてから，高倍率（１５</a:t>
            </a:r>
            <a:r>
              <a:rPr lang="en-US" altLang="ja-JP" sz="3600" dirty="0" smtClean="0"/>
              <a:t>×</a:t>
            </a:r>
            <a:r>
              <a:rPr lang="ja-JP" altLang="en-US" sz="3600" dirty="0" smtClean="0"/>
              <a:t>４０）で観察する。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26</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04189" y="2204864"/>
            <a:ext cx="5748131" cy="4311098"/>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857919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a:t>乳酸菌</a:t>
            </a:r>
            <a:r>
              <a:rPr lang="ja-JP" altLang="en-US" dirty="0" smtClean="0"/>
              <a:t>－２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a:t>高倍率（１５</a:t>
            </a:r>
            <a:r>
              <a:rPr lang="en-US" altLang="ja-JP" sz="3600" dirty="0"/>
              <a:t>×</a:t>
            </a:r>
            <a:r>
              <a:rPr lang="ja-JP" altLang="en-US" sz="3600" dirty="0"/>
              <a:t>４０）</a:t>
            </a:r>
            <a:r>
              <a:rPr lang="ja-JP" altLang="en-US" sz="3600" dirty="0" smtClean="0"/>
              <a:t>での様子。</a:t>
            </a:r>
            <a:r>
              <a:rPr lang="en-US" altLang="ja-JP" sz="3600" dirty="0" smtClean="0">
                <a:solidFill>
                  <a:srgbClr val="FF0000"/>
                </a:solidFill>
              </a:rPr>
              <a:t>《</a:t>
            </a:r>
            <a:r>
              <a:rPr lang="ja-JP" altLang="en-US" sz="3600" dirty="0" smtClean="0">
                <a:solidFill>
                  <a:srgbClr val="FF0000"/>
                </a:solidFill>
              </a:rPr>
              <a:t>動画</a:t>
            </a:r>
            <a:r>
              <a:rPr lang="en-US" altLang="ja-JP" sz="3600" dirty="0" smtClean="0">
                <a:solidFill>
                  <a:srgbClr val="FF0000"/>
                </a:solidFill>
              </a:rPr>
              <a:t>》</a:t>
            </a:r>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27</a:t>
            </a:fld>
            <a:endParaRPr kumimoji="1" lang="ja-JP" altLang="en-US"/>
          </a:p>
        </p:txBody>
      </p:sp>
      <p:pic>
        <p:nvPicPr>
          <p:cNvPr id="3" name="乳酸菌.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00808"/>
            <a:ext cx="6144344" cy="4608258"/>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0226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a:t>乳酸菌</a:t>
            </a:r>
            <a:r>
              <a:rPr lang="ja-JP" altLang="en-US" dirty="0" smtClean="0"/>
              <a:t>－３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a:t>メチレンブルー染色のプレパラートを観察する。</a:t>
            </a:r>
            <a:endParaRPr lang="en-US" altLang="ja-JP" sz="3600" dirty="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28</a:t>
            </a:fld>
            <a:endParaRPr kumimoji="1" lang="ja-JP" altLang="en-US"/>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03648" y="1700809"/>
            <a:ext cx="6408712" cy="4696192"/>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403302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オオカナダモ－１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低倍率で観察する。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29</a:t>
            </a:fld>
            <a:endParaRPr kumimoji="1" lang="ja-JP" altLang="en-US"/>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31197" y="1698435"/>
            <a:ext cx="6725179" cy="4826909"/>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1" name="正方形/長方形 10"/>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2" name="正方形/長方形 11"/>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3" name="正方形/長方形 12"/>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4" name="正方形/長方形 13"/>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01322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5" name="図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648" y="1715855"/>
            <a:ext cx="6316642" cy="4737481"/>
          </a:xfrm>
          <a:prstGeom prst="rect">
            <a:avLst/>
          </a:prstGeom>
        </p:spPr>
      </p:pic>
      <p:sp>
        <p:nvSpPr>
          <p:cNvPr id="2" name="タイトル 1"/>
          <p:cNvSpPr>
            <a:spLocks noGrp="1"/>
          </p:cNvSpPr>
          <p:nvPr>
            <p:ph type="title"/>
          </p:nvPr>
        </p:nvSpPr>
        <p:spPr/>
        <p:txBody>
          <a:bodyPr/>
          <a:lstStyle/>
          <a:p>
            <a:r>
              <a:rPr kumimoji="1" lang="ja-JP" altLang="en-US" dirty="0" smtClean="0"/>
              <a:t>観察，実験の準備（～前日）</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sz="3600" dirty="0" smtClean="0"/>
              <a:t>イシクラゲを採取する。</a:t>
            </a:r>
            <a:endParaRPr lang="en-US" altLang="ja-JP" sz="3600" dirty="0"/>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3</a:t>
            </a:fld>
            <a:endParaRPr kumimoji="1" lang="ja-JP" altLang="en-US"/>
          </a:p>
        </p:txBody>
      </p:sp>
      <p:pic>
        <p:nvPicPr>
          <p:cNvPr id="7" name="図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403648" y="2286607"/>
            <a:ext cx="2376264" cy="1854997"/>
          </a:xfrm>
          <a:prstGeom prst="rect">
            <a:avLst/>
          </a:prstGeom>
        </p:spPr>
      </p:pic>
      <p:sp>
        <p:nvSpPr>
          <p:cNvPr id="8" name="テキスト ボックス 7"/>
          <p:cNvSpPr txBox="1"/>
          <p:nvPr/>
        </p:nvSpPr>
        <p:spPr>
          <a:xfrm>
            <a:off x="1381779" y="1715856"/>
            <a:ext cx="3622269" cy="584775"/>
          </a:xfrm>
          <a:prstGeom prst="rect">
            <a:avLst/>
          </a:prstGeom>
          <a:solidFill>
            <a:schemeClr val="tx1">
              <a:alpha val="40000"/>
            </a:schemeClr>
          </a:solidFill>
        </p:spPr>
        <p:txBody>
          <a:bodyPr wrap="square" rtlCol="0">
            <a:spAutoFit/>
          </a:bodyPr>
          <a:lstStyle/>
          <a:p>
            <a:r>
              <a:rPr kumimoji="1" lang="ja-JP" altLang="en-US" sz="3200" dirty="0" smtClean="0">
                <a:solidFill>
                  <a:srgbClr val="FFFF00"/>
                </a:solidFill>
              </a:rPr>
              <a:t>吸水したイシクラゲ</a:t>
            </a:r>
            <a:endParaRPr kumimoji="1" lang="ja-JP" altLang="en-US" sz="3200" dirty="0">
              <a:solidFill>
                <a:srgbClr val="FFFF00"/>
              </a:solidFill>
            </a:endParaRPr>
          </a:p>
        </p:txBody>
      </p:sp>
      <p:cxnSp>
        <p:nvCxnSpPr>
          <p:cNvPr id="10" name="直線矢印コネクタ 9"/>
          <p:cNvCxnSpPr/>
          <p:nvPr/>
        </p:nvCxnSpPr>
        <p:spPr>
          <a:xfrm flipH="1" flipV="1">
            <a:off x="5325886" y="4387532"/>
            <a:ext cx="484138" cy="42083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6624109" y="3303129"/>
            <a:ext cx="464323" cy="430919"/>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567368" y="6525384"/>
            <a:ext cx="4207672" cy="360000"/>
            <a:chOff x="567368" y="6525384"/>
            <a:chExt cx="4207672" cy="360000"/>
          </a:xfrm>
        </p:grpSpPr>
        <p:sp>
          <p:nvSpPr>
            <p:cNvPr id="13" name="正方形/長方形 12"/>
            <p:cNvSpPr/>
            <p:nvPr/>
          </p:nvSpPr>
          <p:spPr>
            <a:xfrm>
              <a:off x="567368"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white"/>
                  </a:solidFill>
                </a:rPr>
                <a:t>準備</a:t>
              </a:r>
              <a:endParaRPr lang="ja-JP" altLang="en-US" dirty="0">
                <a:solidFill>
                  <a:prstClr val="white"/>
                </a:solidFill>
              </a:endParaRPr>
            </a:p>
          </p:txBody>
        </p:sp>
        <p:sp>
          <p:nvSpPr>
            <p:cNvPr id="14" name="正方形/長方形 13"/>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当日</a:t>
              </a:r>
            </a:p>
          </p:txBody>
        </p:sp>
        <p:sp>
          <p:nvSpPr>
            <p:cNvPr id="16" name="正方形/長方形 15"/>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①</a:t>
              </a:r>
              <a:endParaRPr lang="ja-JP" altLang="en-US" dirty="0">
                <a:solidFill>
                  <a:prstClr val="black"/>
                </a:solidFill>
              </a:endParaRPr>
            </a:p>
          </p:txBody>
        </p:sp>
        <p:sp>
          <p:nvSpPr>
            <p:cNvPr id="17" name="正方形/長方形 16"/>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20" name="正方形/長方形 19"/>
            <p:cNvSpPr/>
            <p:nvPr/>
          </p:nvSpPr>
          <p:spPr>
            <a:xfrm>
              <a:off x="1268286"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200" dirty="0" smtClean="0">
                  <a:solidFill>
                    <a:prstClr val="white"/>
                  </a:solidFill>
                </a:rPr>
                <a:t>～前日</a:t>
              </a:r>
              <a:endParaRPr lang="ja-JP" altLang="en-US" sz="1200" dirty="0">
                <a:solidFill>
                  <a:prstClr val="white"/>
                </a:solidFill>
              </a:endParaRPr>
            </a:p>
          </p:txBody>
        </p:sp>
        <p:sp>
          <p:nvSpPr>
            <p:cNvPr id="21" name="正方形/長方形 20"/>
            <p:cNvSpPr/>
            <p:nvPr/>
          </p:nvSpPr>
          <p:spPr>
            <a:xfrm>
              <a:off x="2669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実験</a:t>
              </a:r>
            </a:p>
          </p:txBody>
        </p:sp>
      </p:grpSp>
    </p:spTree>
    <p:extLst>
      <p:ext uri="{BB962C8B-B14F-4D97-AF65-F5344CB8AC3E}">
        <p14:creationId xmlns:p14="http://schemas.microsoft.com/office/powerpoint/2010/main" val="2452361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オオカナダモ－２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a:t>高</a:t>
            </a:r>
            <a:r>
              <a:rPr lang="ja-JP" altLang="en-US" sz="3600" dirty="0" smtClean="0"/>
              <a:t>倍率で観察する。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30</a:t>
            </a:fld>
            <a:endParaRPr kumimoji="1" lang="ja-JP" altLang="en-US"/>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3608" y="1702462"/>
            <a:ext cx="6989022" cy="4750874"/>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42299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オオカナダモ－３</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酢酸オルセイン染色のプレパラートを観察する。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31</a:t>
            </a:fld>
            <a:endParaRPr kumimoji="1" lang="ja-JP" altLang="en-US"/>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99592" y="1672186"/>
            <a:ext cx="7381424" cy="4781150"/>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2537902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口腔上皮細胞－１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無染色のプレパラートを観察する。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32</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4163" y="1700808"/>
            <a:ext cx="6204181" cy="4653136"/>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3409120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②観察・スケッチ</a:t>
            </a:r>
            <a:r>
              <a:rPr lang="en-US" altLang="ja-JP" dirty="0" smtClean="0"/>
              <a:t/>
            </a:r>
            <a:br>
              <a:rPr lang="en-US" altLang="ja-JP" dirty="0" smtClean="0"/>
            </a:br>
            <a:r>
              <a:rPr lang="ja-JP" altLang="en-US" dirty="0" smtClean="0"/>
              <a:t>口腔上皮細胞－２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メチレンブルー染色のプレパラートを観察する。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33</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92155" y="1715934"/>
            <a:ext cx="6348197" cy="4761148"/>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①</a:t>
              </a:r>
              <a:endParaRPr lang="ja-JP" altLang="en-US" dirty="0">
                <a:solidFill>
                  <a:schemeClr val="tx1"/>
                </a:solidFill>
              </a:endParaRPr>
            </a:p>
          </p:txBody>
        </p:sp>
        <p:sp>
          <p:nvSpPr>
            <p:cNvPr id="11" name="正方形/長方形 10"/>
            <p:cNvSpPr/>
            <p:nvPr/>
          </p:nvSpPr>
          <p:spPr>
            <a:xfrm>
              <a:off x="4073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108117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348888" y="1201215"/>
            <a:ext cx="3154656" cy="2332226"/>
          </a:xfrm>
          <a:prstGeom prst="rect">
            <a:avLst/>
          </a:prstGeom>
        </p:spPr>
      </p:pic>
      <p:pic>
        <p:nvPicPr>
          <p:cNvPr id="5" name="コンテンツ プレースホルダー 4"/>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a:off x="538455" y="3522204"/>
            <a:ext cx="3604367" cy="2703275"/>
          </a:xfrm>
        </p:spPr>
      </p:pic>
      <p:sp>
        <p:nvSpPr>
          <p:cNvPr id="2" name="タイトル 1"/>
          <p:cNvSpPr>
            <a:spLocks noGrp="1"/>
          </p:cNvSpPr>
          <p:nvPr>
            <p:ph type="title"/>
          </p:nvPr>
        </p:nvSpPr>
        <p:spPr/>
        <p:txBody>
          <a:bodyPr/>
          <a:lstStyle/>
          <a:p>
            <a:r>
              <a:rPr lang="ja-JP" altLang="en-US" dirty="0" smtClean="0"/>
              <a:t>イシクラゲ</a:t>
            </a:r>
            <a:r>
              <a:rPr lang="ja-JP" altLang="en-US" dirty="0"/>
              <a:t>の</a:t>
            </a:r>
            <a:r>
              <a:rPr kumimoji="1" lang="ja-JP" altLang="en-US" dirty="0" smtClean="0"/>
              <a:t>知識①</a:t>
            </a:r>
            <a:endParaRPr kumimoji="1" lang="ja-JP" altLang="en-US" dirty="0"/>
          </a:p>
        </p:txBody>
      </p:sp>
      <p:sp>
        <p:nvSpPr>
          <p:cNvPr id="4" name="テキスト ボックス 3"/>
          <p:cNvSpPr txBox="1"/>
          <p:nvPr/>
        </p:nvSpPr>
        <p:spPr>
          <a:xfrm>
            <a:off x="8748464" y="17026"/>
            <a:ext cx="404624" cy="461665"/>
          </a:xfrm>
          <a:prstGeom prst="rect">
            <a:avLst/>
          </a:prstGeom>
          <a:noFill/>
        </p:spPr>
        <p:txBody>
          <a:bodyPr wrap="square" rtlCol="0">
            <a:spAutoFit/>
          </a:bodyPr>
          <a:lstStyle/>
          <a:p>
            <a:r>
              <a:rPr kumimoji="1" lang="ja-JP" altLang="en-US" sz="2400" dirty="0" smtClean="0">
                <a:solidFill>
                  <a:schemeClr val="tx2"/>
                </a:solidFill>
              </a:rPr>
              <a:t>イ</a:t>
            </a:r>
            <a:endParaRPr kumimoji="1" lang="ja-JP" altLang="en-US" sz="2400" dirty="0">
              <a:solidFill>
                <a:schemeClr val="tx2"/>
              </a:solidFill>
            </a:endParaRPr>
          </a:p>
        </p:txBody>
      </p:sp>
      <p:sp>
        <p:nvSpPr>
          <p:cNvPr id="14" name="テキスト ボックス 13"/>
          <p:cNvSpPr txBox="1"/>
          <p:nvPr/>
        </p:nvSpPr>
        <p:spPr>
          <a:xfrm>
            <a:off x="539944" y="1196752"/>
            <a:ext cx="4429824" cy="2031325"/>
          </a:xfrm>
          <a:prstGeom prst="rect">
            <a:avLst/>
          </a:prstGeom>
          <a:noFill/>
        </p:spPr>
        <p:txBody>
          <a:bodyPr wrap="square" rtlCol="0">
            <a:spAutoFit/>
          </a:bodyPr>
          <a:lstStyle/>
          <a:p>
            <a:r>
              <a:rPr lang="ja-JP" altLang="en-US" dirty="0" smtClean="0"/>
              <a:t>イシクラゲ</a:t>
            </a:r>
            <a:endParaRPr lang="en-US" altLang="ja-JP" dirty="0" smtClean="0"/>
          </a:p>
          <a:p>
            <a:r>
              <a:rPr lang="ja-JP" altLang="en-US" dirty="0"/>
              <a:t>　</a:t>
            </a:r>
            <a:r>
              <a:rPr lang="ja-JP" altLang="en-US" dirty="0" smtClean="0"/>
              <a:t>ラン藻類（原核生物）の</a:t>
            </a:r>
            <a:r>
              <a:rPr lang="ja-JP" altLang="ja-JP" dirty="0" smtClean="0"/>
              <a:t>ネンジュモ</a:t>
            </a:r>
            <a:r>
              <a:rPr lang="ja-JP" altLang="en-US" dirty="0" smtClean="0"/>
              <a:t>の仲間で</a:t>
            </a:r>
            <a:r>
              <a:rPr lang="ja-JP" altLang="ja-JP" dirty="0" smtClean="0"/>
              <a:t>寒天状の</a:t>
            </a:r>
            <a:r>
              <a:rPr lang="ja-JP" altLang="en-US" dirty="0" smtClean="0"/>
              <a:t>群体</a:t>
            </a:r>
            <a:r>
              <a:rPr lang="ja-JP" altLang="ja-JP" dirty="0" smtClean="0"/>
              <a:t>を形成</a:t>
            </a:r>
            <a:r>
              <a:rPr lang="ja-JP" altLang="en-US" dirty="0" smtClean="0"/>
              <a:t>。</a:t>
            </a:r>
            <a:r>
              <a:rPr lang="ja-JP" altLang="ja-JP" dirty="0" smtClean="0"/>
              <a:t>イシクラゲ</a:t>
            </a:r>
            <a:r>
              <a:rPr lang="ja-JP" altLang="ja-JP" dirty="0"/>
              <a:t>は乾燥状態で無代謝状態となり生命を維持する能力（</a:t>
            </a:r>
            <a:r>
              <a:rPr lang="ja-JP" altLang="en-US" dirty="0"/>
              <a:t>クリプトビオシス</a:t>
            </a:r>
            <a:r>
              <a:rPr lang="ja-JP" altLang="ja-JP" dirty="0"/>
              <a:t>）を示すことが知られて</a:t>
            </a:r>
            <a:r>
              <a:rPr lang="ja-JP" altLang="ja-JP" dirty="0" smtClean="0"/>
              <a:t>いる</a:t>
            </a:r>
            <a:r>
              <a:rPr lang="ja-JP" altLang="en-US" dirty="0" smtClean="0"/>
              <a:t>ため，他の植物が生育しにくい裸地で生育できる。</a:t>
            </a:r>
            <a:endParaRPr lang="en-US" altLang="ja-JP" dirty="0"/>
          </a:p>
        </p:txBody>
      </p:sp>
      <p:sp>
        <p:nvSpPr>
          <p:cNvPr id="16" name="テキスト ボックス 15"/>
          <p:cNvSpPr txBox="1"/>
          <p:nvPr/>
        </p:nvSpPr>
        <p:spPr>
          <a:xfrm>
            <a:off x="4347626" y="3522204"/>
            <a:ext cx="4204376" cy="2862322"/>
          </a:xfrm>
          <a:prstGeom prst="rect">
            <a:avLst/>
          </a:prstGeom>
          <a:noFill/>
        </p:spPr>
        <p:txBody>
          <a:bodyPr wrap="square" rtlCol="0">
            <a:spAutoFit/>
          </a:bodyPr>
          <a:lstStyle/>
          <a:p>
            <a:r>
              <a:rPr kumimoji="1" lang="ja-JP" altLang="en-US" dirty="0" smtClean="0"/>
              <a:t>入手方法</a:t>
            </a:r>
            <a:endParaRPr kumimoji="1" lang="en-US" altLang="ja-JP" dirty="0" smtClean="0"/>
          </a:p>
          <a:p>
            <a:r>
              <a:rPr lang="ja-JP" altLang="en-US" dirty="0" smtClean="0"/>
              <a:t>校庭や</a:t>
            </a:r>
            <a:r>
              <a:rPr lang="ja-JP" altLang="ja-JP" dirty="0" smtClean="0"/>
              <a:t>庭先など</a:t>
            </a:r>
            <a:r>
              <a:rPr lang="ja-JP" altLang="en-US" dirty="0" smtClean="0"/>
              <a:t>の</a:t>
            </a:r>
            <a:r>
              <a:rPr lang="ja-JP" altLang="en-US" dirty="0"/>
              <a:t>比較的乾燥</a:t>
            </a:r>
            <a:r>
              <a:rPr lang="ja-JP" altLang="en-US" dirty="0" smtClean="0"/>
              <a:t>しやすい裸地の地表</a:t>
            </a:r>
            <a:r>
              <a:rPr lang="ja-JP" altLang="en-US" dirty="0"/>
              <a:t>で入手できる</a:t>
            </a:r>
            <a:r>
              <a:rPr lang="ja-JP" altLang="en-US" dirty="0" smtClean="0"/>
              <a:t>。春～秋に入手可。</a:t>
            </a:r>
            <a:endParaRPr lang="en-US" altLang="ja-JP" dirty="0" smtClean="0"/>
          </a:p>
          <a:p>
            <a:r>
              <a:rPr lang="ja-JP" altLang="en-US" dirty="0" smtClean="0"/>
              <a:t>①雨が降った後</a:t>
            </a:r>
            <a:endParaRPr lang="en-US" altLang="ja-JP" dirty="0" smtClean="0"/>
          </a:p>
          <a:p>
            <a:r>
              <a:rPr lang="ja-JP" altLang="en-US" dirty="0" smtClean="0"/>
              <a:t>　キクラゲのような，</a:t>
            </a:r>
            <a:r>
              <a:rPr lang="ja-JP" altLang="ja-JP" dirty="0" smtClean="0"/>
              <a:t>寒</a:t>
            </a:r>
            <a:r>
              <a:rPr lang="ja-JP" altLang="ja-JP" dirty="0"/>
              <a:t>天質の膨潤</a:t>
            </a:r>
            <a:r>
              <a:rPr lang="ja-JP" altLang="ja-JP" dirty="0" smtClean="0"/>
              <a:t>した</a:t>
            </a:r>
            <a:r>
              <a:rPr lang="ja-JP" altLang="ja-JP" dirty="0"/>
              <a:t>藍</a:t>
            </a:r>
            <a:r>
              <a:rPr lang="ja-JP" altLang="ja-JP" dirty="0" smtClean="0"/>
              <a:t>緑色</a:t>
            </a:r>
            <a:r>
              <a:rPr lang="ja-JP" altLang="en-US" dirty="0" smtClean="0"/>
              <a:t>の</a:t>
            </a:r>
            <a:r>
              <a:rPr lang="ja-JP" altLang="ja-JP" dirty="0" smtClean="0"/>
              <a:t>群体</a:t>
            </a:r>
            <a:r>
              <a:rPr lang="ja-JP" altLang="en-US" dirty="0" smtClean="0"/>
              <a:t>を探す。</a:t>
            </a:r>
            <a:endParaRPr lang="en-US" altLang="ja-JP" dirty="0" smtClean="0"/>
          </a:p>
          <a:p>
            <a:r>
              <a:rPr lang="ja-JP" altLang="en-US" dirty="0" smtClean="0"/>
              <a:t>②雨がしばらく降らない時</a:t>
            </a:r>
            <a:endParaRPr lang="en-US" altLang="ja-JP" dirty="0" smtClean="0"/>
          </a:p>
          <a:p>
            <a:r>
              <a:rPr lang="ja-JP" altLang="en-US" dirty="0"/>
              <a:t>　</a:t>
            </a:r>
            <a:r>
              <a:rPr lang="ja-JP" altLang="ja-JP" dirty="0"/>
              <a:t>地面にへばりついた黒いか</a:t>
            </a:r>
            <a:r>
              <a:rPr lang="ja-JP" altLang="ja-JP" dirty="0" smtClean="0"/>
              <a:t>さぶたのよう</a:t>
            </a:r>
            <a:r>
              <a:rPr lang="ja-JP" altLang="en-US" dirty="0" smtClean="0"/>
              <a:t>にみえ，壊れやすい。慣れないと見つけにくい。</a:t>
            </a:r>
            <a:endParaRPr lang="en-US" altLang="ja-JP" dirty="0" smtClean="0"/>
          </a:p>
        </p:txBody>
      </p:sp>
      <p:pic>
        <p:nvPicPr>
          <p:cNvPr id="11" name="図 1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53135" y="3534990"/>
            <a:ext cx="1158240" cy="904164"/>
          </a:xfrm>
          <a:prstGeom prst="rect">
            <a:avLst/>
          </a:prstGeom>
        </p:spPr>
      </p:pic>
      <p:pic>
        <p:nvPicPr>
          <p:cNvPr id="12" name="図 1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343143" y="1201215"/>
            <a:ext cx="1160401" cy="786883"/>
          </a:xfrm>
          <a:prstGeom prst="rect">
            <a:avLst/>
          </a:prstGeom>
        </p:spPr>
      </p:pic>
      <p:cxnSp>
        <p:nvCxnSpPr>
          <p:cNvPr id="18" name="直線矢印コネクタ 17"/>
          <p:cNvCxnSpPr/>
          <p:nvPr/>
        </p:nvCxnSpPr>
        <p:spPr>
          <a:xfrm>
            <a:off x="5508104" y="1844824"/>
            <a:ext cx="504056"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6458327" y="1992377"/>
            <a:ext cx="2016225" cy="369332"/>
          </a:xfrm>
          <a:prstGeom prst="rect">
            <a:avLst/>
          </a:prstGeom>
          <a:solidFill>
            <a:schemeClr val="tx1">
              <a:alpha val="40000"/>
            </a:schemeClr>
          </a:solidFill>
        </p:spPr>
        <p:txBody>
          <a:bodyPr wrap="square" rtlCol="0">
            <a:spAutoFit/>
          </a:bodyPr>
          <a:lstStyle/>
          <a:p>
            <a:r>
              <a:rPr kumimoji="1" lang="ja-JP" altLang="en-US" dirty="0" smtClean="0">
                <a:solidFill>
                  <a:srgbClr val="FFFF00"/>
                </a:solidFill>
              </a:rPr>
              <a:t>乾燥したイシクラゲ</a:t>
            </a:r>
            <a:endParaRPr kumimoji="1" lang="ja-JP" altLang="en-US" dirty="0">
              <a:solidFill>
                <a:srgbClr val="FFFF00"/>
              </a:solidFill>
            </a:endParaRPr>
          </a:p>
        </p:txBody>
      </p:sp>
      <p:sp>
        <p:nvSpPr>
          <p:cNvPr id="21" name="テキスト ボックス 20"/>
          <p:cNvSpPr txBox="1"/>
          <p:nvPr/>
        </p:nvSpPr>
        <p:spPr>
          <a:xfrm>
            <a:off x="539944" y="4439154"/>
            <a:ext cx="2016225" cy="369332"/>
          </a:xfrm>
          <a:prstGeom prst="rect">
            <a:avLst/>
          </a:prstGeom>
          <a:solidFill>
            <a:schemeClr val="tx1">
              <a:alpha val="40000"/>
            </a:schemeClr>
          </a:solidFill>
        </p:spPr>
        <p:txBody>
          <a:bodyPr wrap="square" rtlCol="0">
            <a:spAutoFit/>
          </a:bodyPr>
          <a:lstStyle/>
          <a:p>
            <a:r>
              <a:rPr kumimoji="1" lang="ja-JP" altLang="en-US" dirty="0" smtClean="0">
                <a:solidFill>
                  <a:srgbClr val="FFFF00"/>
                </a:solidFill>
              </a:rPr>
              <a:t>吸水したイシクラゲ</a:t>
            </a:r>
            <a:endParaRPr kumimoji="1" lang="ja-JP" altLang="en-US" dirty="0">
              <a:solidFill>
                <a:srgbClr val="FFFF00"/>
              </a:solidFill>
            </a:endParaRPr>
          </a:p>
        </p:txBody>
      </p:sp>
      <p:cxnSp>
        <p:nvCxnSpPr>
          <p:cNvPr id="22" name="直線矢印コネクタ 21"/>
          <p:cNvCxnSpPr/>
          <p:nvPr/>
        </p:nvCxnSpPr>
        <p:spPr>
          <a:xfrm>
            <a:off x="2193296" y="5676544"/>
            <a:ext cx="432048"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409320" y="4953365"/>
            <a:ext cx="432048"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2024392" y="3861048"/>
            <a:ext cx="432048"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466439" y="2996952"/>
            <a:ext cx="504056"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81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イシクラゲ</a:t>
            </a:r>
            <a:r>
              <a:rPr lang="ja-JP" altLang="en-US" dirty="0"/>
              <a:t>の</a:t>
            </a:r>
            <a:r>
              <a:rPr kumimoji="1" lang="ja-JP" altLang="en-US" dirty="0" smtClean="0"/>
              <a:t>知識②</a:t>
            </a:r>
            <a:endParaRPr kumimoji="1" lang="ja-JP" altLang="en-US" dirty="0"/>
          </a:p>
        </p:txBody>
      </p:sp>
      <p:sp>
        <p:nvSpPr>
          <p:cNvPr id="4" name="テキスト ボックス 3"/>
          <p:cNvSpPr txBox="1"/>
          <p:nvPr/>
        </p:nvSpPr>
        <p:spPr>
          <a:xfrm>
            <a:off x="8748464" y="17026"/>
            <a:ext cx="404624" cy="461665"/>
          </a:xfrm>
          <a:prstGeom prst="rect">
            <a:avLst/>
          </a:prstGeom>
          <a:noFill/>
        </p:spPr>
        <p:txBody>
          <a:bodyPr wrap="square" rtlCol="0">
            <a:spAutoFit/>
          </a:bodyPr>
          <a:lstStyle/>
          <a:p>
            <a:r>
              <a:rPr kumimoji="1" lang="ja-JP" altLang="en-US" sz="2400" dirty="0" smtClean="0">
                <a:solidFill>
                  <a:schemeClr val="tx2"/>
                </a:solidFill>
              </a:rPr>
              <a:t>イ</a:t>
            </a:r>
            <a:endParaRPr kumimoji="1" lang="ja-JP" altLang="en-US" sz="2400" dirty="0">
              <a:solidFill>
                <a:schemeClr val="tx2"/>
              </a:solidFill>
            </a:endParaRPr>
          </a:p>
        </p:txBody>
      </p:sp>
      <p:sp>
        <p:nvSpPr>
          <p:cNvPr id="14" name="テキスト ボックス 13"/>
          <p:cNvSpPr txBox="1"/>
          <p:nvPr/>
        </p:nvSpPr>
        <p:spPr>
          <a:xfrm>
            <a:off x="539944" y="1196752"/>
            <a:ext cx="5849510" cy="2031325"/>
          </a:xfrm>
          <a:prstGeom prst="rect">
            <a:avLst/>
          </a:prstGeom>
          <a:noFill/>
        </p:spPr>
        <p:txBody>
          <a:bodyPr wrap="square" rtlCol="0">
            <a:spAutoFit/>
          </a:bodyPr>
          <a:lstStyle/>
          <a:p>
            <a:r>
              <a:rPr lang="ja-JP" altLang="en-US" dirty="0" smtClean="0"/>
              <a:t>イシクラゲ</a:t>
            </a:r>
            <a:endParaRPr lang="en-US" altLang="ja-JP" dirty="0" smtClean="0"/>
          </a:p>
          <a:p>
            <a:r>
              <a:rPr lang="ja-JP" altLang="en-US" dirty="0" smtClean="0"/>
              <a:t>　</a:t>
            </a:r>
            <a:r>
              <a:rPr lang="ja-JP" altLang="ja-JP" dirty="0" smtClean="0"/>
              <a:t>細胞が</a:t>
            </a:r>
            <a:r>
              <a:rPr lang="ja-JP" altLang="en-US" dirty="0" smtClean="0"/>
              <a:t>１</a:t>
            </a:r>
            <a:r>
              <a:rPr lang="ja-JP" altLang="ja-JP" dirty="0" smtClean="0"/>
              <a:t>列に連な</a:t>
            </a:r>
            <a:r>
              <a:rPr lang="ja-JP" altLang="en-US" dirty="0" smtClean="0"/>
              <a:t>った</a:t>
            </a:r>
            <a:r>
              <a:rPr lang="ja-JP" altLang="ja-JP" dirty="0" smtClean="0"/>
              <a:t>数珠状の細胞糸</a:t>
            </a:r>
            <a:r>
              <a:rPr lang="ja-JP" altLang="en-US" dirty="0" smtClean="0"/>
              <a:t>（ネンジュモ</a:t>
            </a:r>
            <a:r>
              <a:rPr lang="ja-JP" altLang="ja-JP" dirty="0" smtClean="0"/>
              <a:t>の名称はこの細胞糸の形態に由来</a:t>
            </a:r>
            <a:r>
              <a:rPr lang="ja-JP" altLang="en-US" dirty="0" smtClean="0"/>
              <a:t>）</a:t>
            </a:r>
            <a:r>
              <a:rPr lang="ja-JP" altLang="ja-JP" dirty="0" smtClean="0"/>
              <a:t>が埋もれている。細胞</a:t>
            </a:r>
            <a:r>
              <a:rPr lang="ja-JP" altLang="ja-JP" dirty="0"/>
              <a:t>糸の細胞列には通常の細胞より一回り大きく</a:t>
            </a:r>
            <a:r>
              <a:rPr lang="ja-JP" altLang="en-US" dirty="0"/>
              <a:t>，</a:t>
            </a:r>
            <a:r>
              <a:rPr lang="ja-JP" altLang="ja-JP" dirty="0"/>
              <a:t>窒素固定をするために分化した</a:t>
            </a:r>
            <a:r>
              <a:rPr lang="ja-JP" altLang="en-US" dirty="0"/>
              <a:t>異型細胞</a:t>
            </a:r>
            <a:r>
              <a:rPr lang="ja-JP" altLang="ja-JP" dirty="0"/>
              <a:t>（ヘテロシスト）を交える。</a:t>
            </a:r>
            <a:endParaRPr lang="en-US" altLang="ja-JP" dirty="0" smtClean="0"/>
          </a:p>
          <a:p>
            <a:r>
              <a:rPr lang="ja-JP" altLang="en-US" dirty="0"/>
              <a:t>　</a:t>
            </a:r>
            <a:r>
              <a:rPr lang="ja-JP" altLang="en-US" dirty="0" smtClean="0"/>
              <a:t>よく洗って土などの異物を取り除き，湯がいて酢の物で食べることもできる。</a:t>
            </a:r>
            <a:endParaRPr lang="en-US" altLang="ja-JP" dirty="0" smtClean="0"/>
          </a:p>
        </p:txBody>
      </p:sp>
      <p:pic>
        <p:nvPicPr>
          <p:cNvPr id="7" name="コンテンツ プレースホルダー 6"/>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4788025" y="3619559"/>
            <a:ext cx="3348374" cy="2511281"/>
          </a:xfrm>
        </p:spPr>
      </p:pic>
      <p:sp>
        <p:nvSpPr>
          <p:cNvPr id="15" name="テキスト ボックス 14"/>
          <p:cNvSpPr txBox="1"/>
          <p:nvPr/>
        </p:nvSpPr>
        <p:spPr>
          <a:xfrm>
            <a:off x="5453349" y="5207510"/>
            <a:ext cx="1872209" cy="923330"/>
          </a:xfrm>
          <a:prstGeom prst="rect">
            <a:avLst/>
          </a:prstGeom>
          <a:noFill/>
        </p:spPr>
        <p:txBody>
          <a:bodyPr wrap="square" rtlCol="0">
            <a:spAutoFit/>
          </a:bodyPr>
          <a:lstStyle/>
          <a:p>
            <a:r>
              <a:rPr kumimoji="1" lang="ja-JP" altLang="en-US" dirty="0" smtClean="0"/>
              <a:t>異型細胞</a:t>
            </a:r>
            <a:endParaRPr kumimoji="1" lang="en-US" altLang="ja-JP" dirty="0" smtClean="0"/>
          </a:p>
          <a:p>
            <a:r>
              <a:rPr lang="ja-JP" altLang="en-US" dirty="0" smtClean="0"/>
              <a:t>（ヘテロシスト）</a:t>
            </a:r>
            <a:endParaRPr lang="en-US" altLang="ja-JP" dirty="0" smtClean="0"/>
          </a:p>
          <a:p>
            <a:r>
              <a:rPr kumimoji="1" lang="ja-JP" altLang="en-US" dirty="0" smtClean="0"/>
              <a:t>　窒素固定を行う</a:t>
            </a:r>
            <a:endParaRPr kumimoji="1" lang="ja-JP" altLang="en-US" dirty="0"/>
          </a:p>
        </p:txBody>
      </p:sp>
      <p:cxnSp>
        <p:nvCxnSpPr>
          <p:cNvPr id="17" name="直線矢印コネクタ 16"/>
          <p:cNvCxnSpPr/>
          <p:nvPr/>
        </p:nvCxnSpPr>
        <p:spPr>
          <a:xfrm flipV="1">
            <a:off x="6511944" y="4716145"/>
            <a:ext cx="0" cy="4744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図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919445" y="2485332"/>
            <a:ext cx="1158240" cy="904164"/>
          </a:xfrm>
          <a:prstGeom prst="rect">
            <a:avLst/>
          </a:prstGeom>
        </p:spPr>
      </p:pic>
      <p:pic>
        <p:nvPicPr>
          <p:cNvPr id="12" name="図 1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919445" y="1205920"/>
            <a:ext cx="1160401" cy="786883"/>
          </a:xfrm>
          <a:prstGeom prst="rect">
            <a:avLst/>
          </a:prstGeom>
        </p:spPr>
      </p:pic>
      <p:cxnSp>
        <p:nvCxnSpPr>
          <p:cNvPr id="18" name="直線矢印コネクタ 17"/>
          <p:cNvCxnSpPr/>
          <p:nvPr/>
        </p:nvCxnSpPr>
        <p:spPr>
          <a:xfrm>
            <a:off x="7535100" y="2001491"/>
            <a:ext cx="0" cy="4617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950600" y="3430556"/>
            <a:ext cx="3217951" cy="2700284"/>
          </a:xfrm>
          <a:prstGeom prst="rect">
            <a:avLst/>
          </a:prstGeom>
        </p:spPr>
      </p:pic>
    </p:spTree>
    <p:extLst>
      <p:ext uri="{BB962C8B-B14F-4D97-AF65-F5344CB8AC3E}">
        <p14:creationId xmlns:p14="http://schemas.microsoft.com/office/powerpoint/2010/main" val="380000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乳酸菌の知識</a:t>
            </a:r>
            <a:endParaRPr kumimoji="1" lang="ja-JP" altLang="en-US" dirty="0"/>
          </a:p>
        </p:txBody>
      </p:sp>
      <p:sp>
        <p:nvSpPr>
          <p:cNvPr id="4" name="テキスト ボックス 3"/>
          <p:cNvSpPr txBox="1"/>
          <p:nvPr/>
        </p:nvSpPr>
        <p:spPr>
          <a:xfrm>
            <a:off x="8748464" y="17026"/>
            <a:ext cx="404624" cy="461665"/>
          </a:xfrm>
          <a:prstGeom prst="rect">
            <a:avLst/>
          </a:prstGeom>
          <a:noFill/>
        </p:spPr>
        <p:txBody>
          <a:bodyPr wrap="square" rtlCol="0">
            <a:spAutoFit/>
          </a:bodyPr>
          <a:lstStyle/>
          <a:p>
            <a:r>
              <a:rPr kumimoji="1" lang="ja-JP" altLang="en-US" sz="2400" dirty="0" smtClean="0">
                <a:solidFill>
                  <a:schemeClr val="tx2"/>
                </a:solidFill>
              </a:rPr>
              <a:t>ニ</a:t>
            </a:r>
            <a:endParaRPr kumimoji="1" lang="ja-JP" altLang="en-US" sz="2400" dirty="0">
              <a:solidFill>
                <a:schemeClr val="tx2"/>
              </a:solidFill>
            </a:endParaRPr>
          </a:p>
        </p:txBody>
      </p:sp>
      <p:sp>
        <p:nvSpPr>
          <p:cNvPr id="14" name="テキスト ボックス 13"/>
          <p:cNvSpPr txBox="1"/>
          <p:nvPr/>
        </p:nvSpPr>
        <p:spPr>
          <a:xfrm>
            <a:off x="539552" y="1412776"/>
            <a:ext cx="7488832" cy="1754326"/>
          </a:xfrm>
          <a:prstGeom prst="rect">
            <a:avLst/>
          </a:prstGeom>
          <a:noFill/>
        </p:spPr>
        <p:txBody>
          <a:bodyPr wrap="square" rtlCol="0">
            <a:spAutoFit/>
          </a:bodyPr>
          <a:lstStyle/>
          <a:p>
            <a:r>
              <a:rPr kumimoji="1" lang="ja-JP" altLang="en-US" dirty="0" smtClean="0"/>
              <a:t>乳酸菌</a:t>
            </a:r>
            <a:endParaRPr kumimoji="1" lang="en-US" altLang="ja-JP" dirty="0" smtClean="0"/>
          </a:p>
          <a:p>
            <a:r>
              <a:rPr lang="ja-JP" altLang="en-US" dirty="0"/>
              <a:t>　乳酸をつくりその他悪臭の原因になる腐敗物質をつくらない細菌の</a:t>
            </a:r>
            <a:r>
              <a:rPr lang="ja-JP" altLang="en-US" dirty="0" smtClean="0"/>
              <a:t>総称。</a:t>
            </a:r>
            <a:endParaRPr lang="en-US" altLang="ja-JP" dirty="0" smtClean="0"/>
          </a:p>
          <a:p>
            <a:r>
              <a:rPr lang="ja-JP" altLang="en-US" dirty="0" smtClean="0"/>
              <a:t>球菌（ラクトコッカス属など）や</a:t>
            </a:r>
            <a:r>
              <a:rPr lang="ja-JP" altLang="en-US" dirty="0"/>
              <a:t>桿菌</a:t>
            </a:r>
            <a:r>
              <a:rPr lang="ja-JP" altLang="en-US" dirty="0" smtClean="0"/>
              <a:t>（ラクトバシラス属，ビフィドバクテリウム属など）</a:t>
            </a:r>
            <a:r>
              <a:rPr lang="ja-JP" altLang="en-US" dirty="0"/>
              <a:t>など</a:t>
            </a:r>
            <a:r>
              <a:rPr lang="ja-JP" altLang="en-US" dirty="0" smtClean="0"/>
              <a:t>があり，</a:t>
            </a:r>
            <a:r>
              <a:rPr lang="ja-JP" altLang="ja-JP" dirty="0"/>
              <a:t>比較的</a:t>
            </a:r>
            <a:r>
              <a:rPr lang="ja-JP" altLang="ja-JP" dirty="0" smtClean="0"/>
              <a:t>低い</a:t>
            </a:r>
            <a:r>
              <a:rPr lang="en-US" altLang="ja-JP" dirty="0" smtClean="0"/>
              <a:t>pH</a:t>
            </a:r>
            <a:r>
              <a:rPr lang="ja-JP" altLang="ja-JP" dirty="0" smtClean="0"/>
              <a:t>条件下</a:t>
            </a:r>
            <a:r>
              <a:rPr lang="ja-JP" altLang="ja-JP" dirty="0"/>
              <a:t>でよく</a:t>
            </a:r>
            <a:r>
              <a:rPr lang="ja-JP" altLang="ja-JP" dirty="0" smtClean="0"/>
              <a:t>増殖</a:t>
            </a:r>
            <a:r>
              <a:rPr lang="ja-JP" altLang="en-US" dirty="0"/>
              <a:t>し，</a:t>
            </a:r>
            <a:r>
              <a:rPr lang="ja-JP" altLang="en-US" dirty="0" smtClean="0"/>
              <a:t>すべてグラム</a:t>
            </a:r>
            <a:r>
              <a:rPr lang="ja-JP" altLang="en-US" dirty="0"/>
              <a:t>陽性菌</a:t>
            </a:r>
            <a:r>
              <a:rPr lang="ja-JP" altLang="en-US" dirty="0" smtClean="0"/>
              <a:t>である。特に，ビフィドバクテリウム属はビフィズス菌と呼ばれ，</a:t>
            </a:r>
            <a:r>
              <a:rPr lang="ja-JP" altLang="ja-JP" dirty="0" smtClean="0"/>
              <a:t>増殖</a:t>
            </a:r>
            <a:r>
              <a:rPr lang="ja-JP" altLang="ja-JP" dirty="0"/>
              <a:t>の際しばしばV</a:t>
            </a:r>
            <a:r>
              <a:rPr lang="ja-JP" altLang="ja-JP" dirty="0" smtClean="0"/>
              <a:t>字型</a:t>
            </a:r>
            <a:r>
              <a:rPr lang="ja-JP" altLang="en-US" dirty="0" smtClean="0"/>
              <a:t>，</a:t>
            </a:r>
            <a:r>
              <a:rPr lang="ja-JP" altLang="ja-JP" dirty="0" smtClean="0"/>
              <a:t>Y</a:t>
            </a:r>
            <a:r>
              <a:rPr lang="ja-JP" altLang="ja-JP" dirty="0"/>
              <a:t>字型などに分岐した形態を示す</a:t>
            </a:r>
            <a:r>
              <a:rPr lang="ja-JP" altLang="ja-JP" dirty="0" smtClean="0"/>
              <a:t>。</a:t>
            </a:r>
            <a:endParaRPr kumimoji="1" lang="en-US" altLang="ja-JP" dirty="0" smtClean="0"/>
          </a:p>
        </p:txBody>
      </p:sp>
      <p:sp>
        <p:nvSpPr>
          <p:cNvPr id="16" name="テキスト ボックス 15"/>
          <p:cNvSpPr txBox="1"/>
          <p:nvPr/>
        </p:nvSpPr>
        <p:spPr>
          <a:xfrm>
            <a:off x="5123216" y="3284984"/>
            <a:ext cx="2916324" cy="2862322"/>
          </a:xfrm>
          <a:prstGeom prst="rect">
            <a:avLst/>
          </a:prstGeom>
          <a:noFill/>
        </p:spPr>
        <p:txBody>
          <a:bodyPr wrap="square" rtlCol="0">
            <a:spAutoFit/>
          </a:bodyPr>
          <a:lstStyle/>
          <a:p>
            <a:r>
              <a:rPr kumimoji="1" lang="ja-JP" altLang="en-US" dirty="0" smtClean="0"/>
              <a:t>入手方法</a:t>
            </a:r>
            <a:endParaRPr kumimoji="1" lang="en-US" altLang="ja-JP" dirty="0" smtClean="0"/>
          </a:p>
          <a:p>
            <a:r>
              <a:rPr lang="ja-JP" altLang="en-US" dirty="0"/>
              <a:t>スーパーマーケットで</a:t>
            </a:r>
            <a:endParaRPr lang="en-US" altLang="ja-JP" dirty="0"/>
          </a:p>
          <a:p>
            <a:r>
              <a:rPr lang="ja-JP" altLang="en-US" dirty="0"/>
              <a:t>年中入手</a:t>
            </a:r>
            <a:r>
              <a:rPr lang="ja-JP" altLang="en-US" dirty="0" smtClean="0"/>
              <a:t>できる。</a:t>
            </a:r>
            <a:endParaRPr lang="en-US" altLang="ja-JP" dirty="0" smtClean="0"/>
          </a:p>
          <a:p>
            <a:r>
              <a:rPr lang="ja-JP" altLang="en-US" dirty="0" smtClean="0"/>
              <a:t>①プレーンヨーグルトなど</a:t>
            </a:r>
            <a:endParaRPr lang="en-US" altLang="ja-JP" dirty="0" smtClean="0"/>
          </a:p>
          <a:p>
            <a:r>
              <a:rPr lang="ja-JP" altLang="en-US" dirty="0" smtClean="0"/>
              <a:t>　１箱　１００円～</a:t>
            </a:r>
            <a:endParaRPr lang="en-US" altLang="ja-JP" dirty="0" smtClean="0"/>
          </a:p>
          <a:p>
            <a:r>
              <a:rPr lang="ja-JP" altLang="en-US" dirty="0" smtClean="0"/>
              <a:t>②乳酸菌飲料</a:t>
            </a:r>
            <a:endParaRPr lang="en-US" altLang="ja-JP" dirty="0" smtClean="0"/>
          </a:p>
          <a:p>
            <a:r>
              <a:rPr lang="ja-JP" altLang="en-US" dirty="0"/>
              <a:t>　</a:t>
            </a:r>
            <a:r>
              <a:rPr lang="ja-JP" altLang="en-US" dirty="0" smtClean="0"/>
              <a:t>１つ　５０円～</a:t>
            </a:r>
            <a:endParaRPr lang="en-US" altLang="ja-JP" dirty="0" smtClean="0"/>
          </a:p>
          <a:p>
            <a:r>
              <a:rPr lang="ja-JP" altLang="en-US" dirty="0" smtClean="0"/>
              <a:t>②浅漬けの漬け物</a:t>
            </a:r>
            <a:endParaRPr lang="en-US" altLang="ja-JP" dirty="0"/>
          </a:p>
          <a:p>
            <a:r>
              <a:rPr lang="ja-JP" altLang="en-US" dirty="0" smtClean="0"/>
              <a:t>　季節</a:t>
            </a:r>
            <a:r>
              <a:rPr lang="ja-JP" altLang="en-US" dirty="0"/>
              <a:t>毎で値段の差</a:t>
            </a:r>
            <a:r>
              <a:rPr lang="ja-JP" altLang="en-US" dirty="0" smtClean="0"/>
              <a:t>がある。</a:t>
            </a:r>
            <a:endParaRPr lang="en-US" altLang="ja-JP" dirty="0"/>
          </a:p>
          <a:p>
            <a:r>
              <a:rPr lang="ja-JP" altLang="en-US" dirty="0" smtClean="0"/>
              <a:t>　１袋</a:t>
            </a:r>
            <a:r>
              <a:rPr lang="ja-JP" altLang="en-US" dirty="0"/>
              <a:t>　</a:t>
            </a:r>
            <a:r>
              <a:rPr lang="ja-JP" altLang="en-US" dirty="0" smtClean="0"/>
              <a:t>８０円～</a:t>
            </a:r>
            <a:endParaRPr lang="ja-JP" altLang="en-US" dirty="0"/>
          </a:p>
        </p:txBody>
      </p:sp>
      <p:pic>
        <p:nvPicPr>
          <p:cNvPr id="6" name="コンテンツ プレースホルダー 5"/>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899592" y="3284984"/>
            <a:ext cx="3816429" cy="2862322"/>
          </a:xfrm>
        </p:spPr>
      </p:pic>
      <p:sp>
        <p:nvSpPr>
          <p:cNvPr id="7" name="テキスト ボックス 6"/>
          <p:cNvSpPr txBox="1"/>
          <p:nvPr/>
        </p:nvSpPr>
        <p:spPr>
          <a:xfrm>
            <a:off x="2082984" y="3490632"/>
            <a:ext cx="1872208" cy="646331"/>
          </a:xfrm>
          <a:prstGeom prst="rect">
            <a:avLst/>
          </a:prstGeom>
          <a:noFill/>
        </p:spPr>
        <p:txBody>
          <a:bodyPr wrap="square" rtlCol="0">
            <a:spAutoFit/>
          </a:bodyPr>
          <a:lstStyle/>
          <a:p>
            <a:r>
              <a:rPr kumimoji="1" lang="ja-JP" altLang="en-US" dirty="0" smtClean="0"/>
              <a:t>球菌</a:t>
            </a:r>
            <a:endParaRPr kumimoji="1" lang="en-US" altLang="ja-JP" dirty="0" smtClean="0"/>
          </a:p>
          <a:p>
            <a:r>
              <a:rPr lang="ja-JP" altLang="en-US" dirty="0"/>
              <a:t>　</a:t>
            </a:r>
            <a:r>
              <a:rPr lang="ja-JP" altLang="en-US" dirty="0" smtClean="0"/>
              <a:t>粒状の細菌</a:t>
            </a:r>
            <a:endParaRPr kumimoji="1" lang="ja-JP" altLang="en-US" dirty="0"/>
          </a:p>
        </p:txBody>
      </p:sp>
      <p:sp>
        <p:nvSpPr>
          <p:cNvPr id="15" name="テキスト ボックス 14"/>
          <p:cNvSpPr txBox="1"/>
          <p:nvPr/>
        </p:nvSpPr>
        <p:spPr>
          <a:xfrm>
            <a:off x="1619672" y="5085184"/>
            <a:ext cx="1584177" cy="646331"/>
          </a:xfrm>
          <a:prstGeom prst="rect">
            <a:avLst/>
          </a:prstGeom>
          <a:noFill/>
        </p:spPr>
        <p:txBody>
          <a:bodyPr wrap="square" rtlCol="0">
            <a:spAutoFit/>
          </a:bodyPr>
          <a:lstStyle/>
          <a:p>
            <a:r>
              <a:rPr lang="ja-JP" altLang="en-US" dirty="0" smtClean="0"/>
              <a:t>桿</a:t>
            </a:r>
            <a:r>
              <a:rPr lang="ja-JP" altLang="en-US" dirty="0"/>
              <a:t>（かん</a:t>
            </a:r>
            <a:r>
              <a:rPr lang="ja-JP" altLang="en-US" dirty="0" smtClean="0"/>
              <a:t>）菌</a:t>
            </a:r>
            <a:endParaRPr lang="en-US" altLang="ja-JP" dirty="0" smtClean="0"/>
          </a:p>
          <a:p>
            <a:r>
              <a:rPr kumimoji="1" lang="ja-JP" altLang="en-US" dirty="0" smtClean="0"/>
              <a:t>　棒状の細菌</a:t>
            </a:r>
            <a:endParaRPr kumimoji="1" lang="ja-JP" altLang="en-US" dirty="0"/>
          </a:p>
        </p:txBody>
      </p:sp>
      <p:cxnSp>
        <p:nvCxnSpPr>
          <p:cNvPr id="9" name="直線矢印コネクタ 8"/>
          <p:cNvCxnSpPr/>
          <p:nvPr/>
        </p:nvCxnSpPr>
        <p:spPr>
          <a:xfrm>
            <a:off x="3491880" y="3933056"/>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059832" y="5589239"/>
            <a:ext cx="448085"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55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rcRect/>
          <a:stretch/>
        </p:blipFill>
        <p:spPr>
          <a:xfrm>
            <a:off x="970814" y="1396400"/>
            <a:ext cx="2538857" cy="3028950"/>
          </a:xfrm>
        </p:spPr>
      </p:pic>
      <p:sp>
        <p:nvSpPr>
          <p:cNvPr id="2" name="タイトル 1"/>
          <p:cNvSpPr>
            <a:spLocks noGrp="1"/>
          </p:cNvSpPr>
          <p:nvPr>
            <p:ph type="title"/>
          </p:nvPr>
        </p:nvSpPr>
        <p:spPr/>
        <p:txBody>
          <a:bodyPr/>
          <a:lstStyle/>
          <a:p>
            <a:r>
              <a:rPr lang="ja-JP" altLang="en-US" dirty="0" smtClean="0"/>
              <a:t>オオカナダモ</a:t>
            </a:r>
            <a:r>
              <a:rPr kumimoji="1" lang="ja-JP" altLang="en-US" dirty="0" smtClean="0"/>
              <a:t>の知識</a:t>
            </a:r>
            <a:endParaRPr kumimoji="1" lang="ja-JP" altLang="en-US" dirty="0"/>
          </a:p>
        </p:txBody>
      </p:sp>
      <p:sp>
        <p:nvSpPr>
          <p:cNvPr id="5" name="テキスト ボックス 4"/>
          <p:cNvSpPr txBox="1"/>
          <p:nvPr/>
        </p:nvSpPr>
        <p:spPr>
          <a:xfrm>
            <a:off x="8748464" y="17026"/>
            <a:ext cx="404624" cy="461665"/>
          </a:xfrm>
          <a:prstGeom prst="rect">
            <a:avLst/>
          </a:prstGeom>
          <a:noFill/>
        </p:spPr>
        <p:txBody>
          <a:bodyPr wrap="square" rtlCol="0">
            <a:spAutoFit/>
          </a:bodyPr>
          <a:lstStyle/>
          <a:p>
            <a:r>
              <a:rPr kumimoji="1" lang="ja-JP" altLang="en-US" sz="2400" dirty="0" smtClean="0">
                <a:solidFill>
                  <a:schemeClr val="tx2"/>
                </a:solidFill>
              </a:rPr>
              <a:t>オ</a:t>
            </a:r>
            <a:endParaRPr kumimoji="1" lang="ja-JP" altLang="en-US" sz="2400" dirty="0">
              <a:solidFill>
                <a:schemeClr val="tx2"/>
              </a:solidFill>
            </a:endParaRPr>
          </a:p>
        </p:txBody>
      </p:sp>
      <p:sp>
        <p:nvSpPr>
          <p:cNvPr id="9" name="テキスト ボックス 8"/>
          <p:cNvSpPr txBox="1"/>
          <p:nvPr/>
        </p:nvSpPr>
        <p:spPr>
          <a:xfrm>
            <a:off x="3940936" y="1412776"/>
            <a:ext cx="4519496" cy="5078313"/>
          </a:xfrm>
          <a:prstGeom prst="rect">
            <a:avLst/>
          </a:prstGeom>
          <a:noFill/>
        </p:spPr>
        <p:txBody>
          <a:bodyPr wrap="square" rtlCol="0">
            <a:spAutoFit/>
          </a:bodyPr>
          <a:lstStyle/>
          <a:p>
            <a:r>
              <a:rPr lang="ja-JP" altLang="en-US" dirty="0" smtClean="0"/>
              <a:t>オオカナダモ</a:t>
            </a:r>
            <a:endParaRPr lang="en-US" altLang="ja-JP" dirty="0" smtClean="0"/>
          </a:p>
          <a:p>
            <a:r>
              <a:rPr lang="ja-JP" altLang="ja-JP" dirty="0"/>
              <a:t>被子植物門トチカガミ科の沈水</a:t>
            </a:r>
            <a:r>
              <a:rPr lang="ja-JP" altLang="ja-JP" dirty="0" smtClean="0"/>
              <a:t>植物</a:t>
            </a:r>
            <a:endParaRPr lang="en-US" altLang="ja-JP" dirty="0" smtClean="0"/>
          </a:p>
          <a:p>
            <a:r>
              <a:rPr lang="ja-JP" altLang="en-US" dirty="0" smtClean="0"/>
              <a:t>　南アメリカ原産。葉は</a:t>
            </a:r>
            <a:r>
              <a:rPr lang="ja-JP" altLang="ja-JP" dirty="0" smtClean="0"/>
              <a:t>濃緑色</a:t>
            </a:r>
            <a:r>
              <a:rPr lang="ja-JP" altLang="en-US" dirty="0" smtClean="0"/>
              <a:t>で，</a:t>
            </a:r>
            <a:r>
              <a:rPr lang="ja-JP" altLang="ja-JP" dirty="0"/>
              <a:t>よじれは少な</a:t>
            </a:r>
            <a:r>
              <a:rPr lang="ja-JP" altLang="en-US" dirty="0"/>
              <a:t>く</a:t>
            </a:r>
            <a:r>
              <a:rPr lang="ja-JP" altLang="ja-JP" dirty="0"/>
              <a:t>やわらかく</a:t>
            </a:r>
            <a:r>
              <a:rPr lang="ja-JP" altLang="ja-JP" dirty="0" smtClean="0"/>
              <a:t>折れにく</a:t>
            </a:r>
            <a:r>
              <a:rPr lang="ja-JP" altLang="en-US" dirty="0" smtClean="0"/>
              <a:t>く，</a:t>
            </a:r>
            <a:r>
              <a:rPr lang="ja-JP" altLang="ja-JP" dirty="0" smtClean="0"/>
              <a:t>輪生</a:t>
            </a:r>
            <a:r>
              <a:rPr lang="ja-JP" altLang="ja-JP" dirty="0"/>
              <a:t>葉の</a:t>
            </a:r>
            <a:r>
              <a:rPr lang="ja-JP" altLang="ja-JP" dirty="0" smtClean="0"/>
              <a:t>数</a:t>
            </a:r>
            <a:r>
              <a:rPr lang="ja-JP" altLang="en-US" dirty="0" smtClean="0"/>
              <a:t>は３～６枚である。</a:t>
            </a:r>
            <a:r>
              <a:rPr lang="ja-JP" altLang="ja-JP" dirty="0" smtClean="0"/>
              <a:t>安価</a:t>
            </a:r>
            <a:r>
              <a:rPr lang="ja-JP" altLang="ja-JP" dirty="0"/>
              <a:t>で入手</a:t>
            </a:r>
            <a:r>
              <a:rPr lang="ja-JP" altLang="ja-JP" dirty="0" smtClean="0"/>
              <a:t>しやすく</a:t>
            </a:r>
            <a:r>
              <a:rPr lang="ja-JP" altLang="en-US" dirty="0" smtClean="0"/>
              <a:t>，</a:t>
            </a:r>
            <a:r>
              <a:rPr lang="ja-JP" altLang="ja-JP" dirty="0" smtClean="0"/>
              <a:t>悪</a:t>
            </a:r>
            <a:r>
              <a:rPr lang="ja-JP" altLang="ja-JP" dirty="0"/>
              <a:t>環境でも成長する</a:t>
            </a:r>
            <a:r>
              <a:rPr lang="ja-JP" altLang="en-US" dirty="0"/>
              <a:t>。</a:t>
            </a:r>
            <a:endParaRPr lang="en-US" altLang="ja-JP" dirty="0"/>
          </a:p>
          <a:p>
            <a:r>
              <a:rPr lang="ja-JP" altLang="en-US" dirty="0" smtClean="0"/>
              <a:t>　オオカナダモ</a:t>
            </a:r>
            <a:r>
              <a:rPr lang="ja-JP" altLang="en-US" dirty="0"/>
              <a:t>の葉の細胞は２層になっているため，とても観察しやすい</a:t>
            </a:r>
            <a:r>
              <a:rPr lang="ja-JP" altLang="en-US" dirty="0" smtClean="0"/>
              <a:t>。</a:t>
            </a:r>
            <a:r>
              <a:rPr lang="ja-JP" altLang="en-US" dirty="0"/>
              <a:t>表側の細胞はやや大きく，裏側の細胞は細長く小さい</a:t>
            </a:r>
            <a:r>
              <a:rPr lang="ja-JP" altLang="en-US" dirty="0" smtClean="0"/>
              <a:t>。</a:t>
            </a:r>
            <a:endParaRPr lang="en-US" altLang="ja-JP" dirty="0" smtClean="0"/>
          </a:p>
          <a:p>
            <a:r>
              <a:rPr lang="ja-JP" altLang="en-US" dirty="0" smtClean="0"/>
              <a:t>　原形質</a:t>
            </a:r>
            <a:r>
              <a:rPr lang="ja-JP" altLang="en-US" dirty="0"/>
              <a:t>流動</a:t>
            </a:r>
            <a:r>
              <a:rPr lang="ja-JP" altLang="en-US" dirty="0" smtClean="0"/>
              <a:t>は，実験</a:t>
            </a:r>
            <a:r>
              <a:rPr lang="ja-JP" altLang="en-US" dirty="0"/>
              <a:t>の１時間ほど前から光を充分に</a:t>
            </a:r>
            <a:r>
              <a:rPr lang="ja-JP" altLang="en-US" dirty="0" smtClean="0"/>
              <a:t>あて，活動</a:t>
            </a:r>
            <a:r>
              <a:rPr lang="ja-JP" altLang="en-US" dirty="0"/>
              <a:t>が盛んな状態にしておくとよい</a:t>
            </a:r>
            <a:r>
              <a:rPr lang="ja-JP" altLang="en-US" dirty="0" smtClean="0"/>
              <a:t>。観察は，葉</a:t>
            </a:r>
            <a:r>
              <a:rPr lang="ja-JP" altLang="en-US" dirty="0"/>
              <a:t>の裏側の細胞を使った方がうまくいく。細胞が細長く，葉緑体が直線的に動いてくれる</a:t>
            </a:r>
            <a:r>
              <a:rPr lang="ja-JP" altLang="en-US" dirty="0" smtClean="0"/>
              <a:t>。</a:t>
            </a:r>
            <a:r>
              <a:rPr lang="ja-JP" altLang="ja-JP" dirty="0" smtClean="0"/>
              <a:t>周回型</a:t>
            </a:r>
            <a:r>
              <a:rPr lang="ja-JP" altLang="en-US" dirty="0" smtClean="0"/>
              <a:t>と呼ばれる</a:t>
            </a:r>
            <a:r>
              <a:rPr lang="ja-JP" altLang="ja-JP" dirty="0" smtClean="0"/>
              <a:t>液胞</a:t>
            </a:r>
            <a:r>
              <a:rPr lang="ja-JP" altLang="ja-JP" dirty="0"/>
              <a:t>の発達した植物細胞で典型的に見られる流動</a:t>
            </a:r>
            <a:r>
              <a:rPr lang="ja-JP" altLang="ja-JP" dirty="0" smtClean="0"/>
              <a:t>で</a:t>
            </a:r>
            <a:r>
              <a:rPr lang="ja-JP" altLang="en-US" dirty="0" smtClean="0"/>
              <a:t>，</a:t>
            </a:r>
            <a:r>
              <a:rPr lang="ja-JP" altLang="ja-JP" dirty="0" smtClean="0"/>
              <a:t>細胞質</a:t>
            </a:r>
            <a:r>
              <a:rPr lang="ja-JP" altLang="ja-JP" dirty="0"/>
              <a:t>は細胞膜と液胞膜に挟まれた領域を一方向に周回する</a:t>
            </a:r>
            <a:r>
              <a:rPr lang="ja-JP" altLang="ja-JP" dirty="0" smtClean="0"/>
              <a:t>。</a:t>
            </a:r>
            <a:endParaRPr lang="en-US" altLang="ja-JP" dirty="0"/>
          </a:p>
          <a:p>
            <a:endParaRPr lang="en-US" altLang="ja-JP" dirty="0" smtClean="0"/>
          </a:p>
        </p:txBody>
      </p:sp>
      <p:sp>
        <p:nvSpPr>
          <p:cNvPr id="10" name="正方形/長方形 9"/>
          <p:cNvSpPr/>
          <p:nvPr/>
        </p:nvSpPr>
        <p:spPr>
          <a:xfrm>
            <a:off x="539551" y="4459764"/>
            <a:ext cx="3401385" cy="1754326"/>
          </a:xfrm>
          <a:prstGeom prst="rect">
            <a:avLst/>
          </a:prstGeom>
        </p:spPr>
        <p:txBody>
          <a:bodyPr wrap="square">
            <a:spAutoFit/>
          </a:bodyPr>
          <a:lstStyle/>
          <a:p>
            <a:r>
              <a:rPr lang="ja-JP" altLang="en-US" dirty="0" smtClean="0"/>
              <a:t>入手方法</a:t>
            </a:r>
            <a:endParaRPr lang="en-US" altLang="ja-JP" dirty="0" smtClean="0"/>
          </a:p>
          <a:p>
            <a:r>
              <a:rPr lang="ja-JP" altLang="en-US" dirty="0" smtClean="0"/>
              <a:t>ペットショップ等で「アナカリス」</a:t>
            </a:r>
            <a:endParaRPr lang="en-US" altLang="ja-JP" dirty="0" smtClean="0"/>
          </a:p>
          <a:p>
            <a:r>
              <a:rPr lang="ja-JP" altLang="en-US" dirty="0" smtClean="0"/>
              <a:t>の名前で売られている。</a:t>
            </a:r>
            <a:endParaRPr lang="en-US" altLang="ja-JP" dirty="0" smtClean="0"/>
          </a:p>
          <a:p>
            <a:r>
              <a:rPr lang="ja-JP" altLang="en-US" dirty="0" smtClean="0"/>
              <a:t>１束　１５０円前後</a:t>
            </a:r>
            <a:endParaRPr lang="en-US" altLang="ja-JP" dirty="0" smtClean="0"/>
          </a:p>
          <a:p>
            <a:r>
              <a:rPr lang="ja-JP" altLang="en-US" dirty="0" smtClean="0"/>
              <a:t>多くの高校で所有しているので，</a:t>
            </a:r>
            <a:endParaRPr lang="en-US" altLang="ja-JP" dirty="0" smtClean="0"/>
          </a:p>
          <a:p>
            <a:r>
              <a:rPr lang="ja-JP" altLang="en-US" dirty="0" smtClean="0"/>
              <a:t>近隣の高校から</a:t>
            </a:r>
            <a:r>
              <a:rPr lang="ja-JP" altLang="en-US" dirty="0"/>
              <a:t>も</a:t>
            </a:r>
            <a:r>
              <a:rPr lang="ja-JP" altLang="en-US" dirty="0" smtClean="0"/>
              <a:t>らってもよい</a:t>
            </a:r>
            <a:r>
              <a:rPr lang="ja-JP" altLang="ja-JP" dirty="0" smtClean="0"/>
              <a:t>。</a:t>
            </a:r>
            <a:endParaRPr lang="en-US" altLang="ja-JP" dirty="0" smtClean="0"/>
          </a:p>
        </p:txBody>
      </p:sp>
    </p:spTree>
    <p:extLst>
      <p:ext uri="{BB962C8B-B14F-4D97-AF65-F5344CB8AC3E}">
        <p14:creationId xmlns:p14="http://schemas.microsoft.com/office/powerpoint/2010/main" val="114973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8" name="図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1680" y="2222196"/>
            <a:ext cx="5718472" cy="4288854"/>
          </a:xfrm>
          <a:prstGeom prst="rect">
            <a:avLst/>
          </a:prstGeom>
        </p:spPr>
      </p:pic>
      <p:sp>
        <p:nvSpPr>
          <p:cNvPr id="2" name="タイトル 1"/>
          <p:cNvSpPr>
            <a:spLocks noGrp="1"/>
          </p:cNvSpPr>
          <p:nvPr>
            <p:ph type="title"/>
          </p:nvPr>
        </p:nvSpPr>
        <p:spPr/>
        <p:txBody>
          <a:bodyPr/>
          <a:lstStyle/>
          <a:p>
            <a:r>
              <a:rPr kumimoji="1" lang="ja-JP" altLang="en-US" dirty="0" smtClean="0"/>
              <a:t>観察，実験の準備（～前日）</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sz="3600" dirty="0" smtClean="0"/>
              <a:t>乾燥している場合は見つけにくいので，雨の日などに生育場所を確認する。</a:t>
            </a:r>
            <a:endParaRPr lang="en-US" altLang="ja-JP" sz="3600" dirty="0"/>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4</a:t>
            </a:fld>
            <a:endParaRPr kumimoji="1" lang="ja-JP" altLang="en-US"/>
          </a:p>
        </p:txBody>
      </p:sp>
      <p:pic>
        <p:nvPicPr>
          <p:cNvPr id="13" name="図 1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05746" y="2222196"/>
            <a:ext cx="2204406" cy="1494836"/>
          </a:xfrm>
          <a:prstGeom prst="rect">
            <a:avLst/>
          </a:prstGeom>
        </p:spPr>
      </p:pic>
      <p:cxnSp>
        <p:nvCxnSpPr>
          <p:cNvPr id="14" name="直線矢印コネクタ 13"/>
          <p:cNvCxnSpPr/>
          <p:nvPr/>
        </p:nvCxnSpPr>
        <p:spPr>
          <a:xfrm>
            <a:off x="2339752" y="3962657"/>
            <a:ext cx="0" cy="72008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691680" y="2222095"/>
            <a:ext cx="3545111" cy="584775"/>
          </a:xfrm>
          <a:prstGeom prst="rect">
            <a:avLst/>
          </a:prstGeom>
          <a:solidFill>
            <a:schemeClr val="tx1">
              <a:alpha val="40000"/>
            </a:schemeClr>
          </a:solidFill>
        </p:spPr>
        <p:txBody>
          <a:bodyPr wrap="square" rtlCol="0">
            <a:spAutoFit/>
          </a:bodyPr>
          <a:lstStyle/>
          <a:p>
            <a:r>
              <a:rPr kumimoji="1" lang="ja-JP" altLang="en-US" sz="3200" dirty="0" smtClean="0">
                <a:solidFill>
                  <a:srgbClr val="FFFF00"/>
                </a:solidFill>
              </a:rPr>
              <a:t>乾燥したイシクラゲ</a:t>
            </a:r>
            <a:endParaRPr kumimoji="1" lang="ja-JP" altLang="en-US" sz="3200" dirty="0">
              <a:solidFill>
                <a:srgbClr val="FFFF00"/>
              </a:solidFill>
            </a:endParaRPr>
          </a:p>
        </p:txBody>
      </p:sp>
      <p:cxnSp>
        <p:nvCxnSpPr>
          <p:cNvPr id="16" name="直線矢印コネクタ 15"/>
          <p:cNvCxnSpPr/>
          <p:nvPr/>
        </p:nvCxnSpPr>
        <p:spPr>
          <a:xfrm flipV="1">
            <a:off x="3620009" y="4366623"/>
            <a:ext cx="776384" cy="31611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0" name="グループ化 9"/>
          <p:cNvGrpSpPr/>
          <p:nvPr/>
        </p:nvGrpSpPr>
        <p:grpSpPr>
          <a:xfrm>
            <a:off x="567368" y="6525384"/>
            <a:ext cx="4207672" cy="360000"/>
            <a:chOff x="567368" y="6525384"/>
            <a:chExt cx="4207672" cy="360000"/>
          </a:xfrm>
        </p:grpSpPr>
        <p:sp>
          <p:nvSpPr>
            <p:cNvPr id="11" name="正方形/長方形 10"/>
            <p:cNvSpPr/>
            <p:nvPr/>
          </p:nvSpPr>
          <p:spPr>
            <a:xfrm>
              <a:off x="567368"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white"/>
                  </a:solidFill>
                </a:rPr>
                <a:t>準備</a:t>
              </a:r>
              <a:endParaRPr lang="ja-JP" altLang="en-US" dirty="0">
                <a:solidFill>
                  <a:prstClr val="white"/>
                </a:solidFill>
              </a:endParaRPr>
            </a:p>
          </p:txBody>
        </p:sp>
        <p:sp>
          <p:nvSpPr>
            <p:cNvPr id="12" name="正方形/長方形 11"/>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当日</a:t>
              </a:r>
            </a:p>
          </p:txBody>
        </p:sp>
        <p:sp>
          <p:nvSpPr>
            <p:cNvPr id="17" name="正方形/長方形 16"/>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①</a:t>
              </a:r>
              <a:endParaRPr lang="ja-JP" altLang="en-US" dirty="0">
                <a:solidFill>
                  <a:prstClr val="black"/>
                </a:solidFill>
              </a:endParaRPr>
            </a:p>
          </p:txBody>
        </p:sp>
        <p:sp>
          <p:nvSpPr>
            <p:cNvPr id="18" name="正方形/長方形 17"/>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9" name="正方形/長方形 18"/>
            <p:cNvSpPr/>
            <p:nvPr/>
          </p:nvSpPr>
          <p:spPr>
            <a:xfrm>
              <a:off x="1268286"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200" dirty="0" smtClean="0">
                  <a:solidFill>
                    <a:prstClr val="white"/>
                  </a:solidFill>
                </a:rPr>
                <a:t>～前日</a:t>
              </a:r>
              <a:endParaRPr lang="ja-JP" altLang="en-US" sz="1200" dirty="0">
                <a:solidFill>
                  <a:prstClr val="white"/>
                </a:solidFill>
              </a:endParaRPr>
            </a:p>
          </p:txBody>
        </p:sp>
        <p:sp>
          <p:nvSpPr>
            <p:cNvPr id="20" name="正方形/長方形 19"/>
            <p:cNvSpPr/>
            <p:nvPr/>
          </p:nvSpPr>
          <p:spPr>
            <a:xfrm>
              <a:off x="2669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実験</a:t>
              </a:r>
            </a:p>
          </p:txBody>
        </p:sp>
      </p:grpSp>
    </p:spTree>
    <p:extLst>
      <p:ext uri="{BB962C8B-B14F-4D97-AF65-F5344CB8AC3E}">
        <p14:creationId xmlns:p14="http://schemas.microsoft.com/office/powerpoint/2010/main" val="1831517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pPr marL="0" indent="0">
              <a:buNone/>
            </a:pPr>
            <a:r>
              <a:rPr kumimoji="1" lang="ja-JP" altLang="en-US" sz="3600" dirty="0" smtClean="0"/>
              <a:t>採取したイシクラゲを水で戻す。</a:t>
            </a:r>
            <a:endParaRPr lang="en-US" altLang="ja-JP" sz="3600" dirty="0"/>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1680" y="1776677"/>
            <a:ext cx="5973006" cy="4479755"/>
          </a:xfrm>
          <a:prstGeom prst="rect">
            <a:avLst/>
          </a:prstGeom>
        </p:spPr>
      </p:pic>
      <p:sp>
        <p:nvSpPr>
          <p:cNvPr id="2" name="タイトル 1"/>
          <p:cNvSpPr>
            <a:spLocks noGrp="1"/>
          </p:cNvSpPr>
          <p:nvPr>
            <p:ph type="title"/>
          </p:nvPr>
        </p:nvSpPr>
        <p:spPr/>
        <p:txBody>
          <a:bodyPr/>
          <a:lstStyle/>
          <a:p>
            <a:r>
              <a:rPr kumimoji="1" lang="ja-JP" altLang="en-US" dirty="0" smtClean="0"/>
              <a:t>観察，実験の準備（～前日）</a:t>
            </a:r>
            <a:endParaRPr kumimoji="1" lang="ja-JP" altLang="en-US" dirty="0"/>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5</a:t>
            </a:fld>
            <a:endParaRPr kumimoji="1" lang="ja-JP" altLang="en-US" dirty="0"/>
          </a:p>
        </p:txBody>
      </p:sp>
      <p:pic>
        <p:nvPicPr>
          <p:cNvPr id="7" name="図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691680" y="4324536"/>
            <a:ext cx="2492365" cy="1945630"/>
          </a:xfrm>
          <a:prstGeom prst="rect">
            <a:avLst/>
          </a:prstGeom>
        </p:spPr>
      </p:pic>
      <p:sp>
        <p:nvSpPr>
          <p:cNvPr id="8" name="テキスト ボックス 7"/>
          <p:cNvSpPr txBox="1"/>
          <p:nvPr/>
        </p:nvSpPr>
        <p:spPr>
          <a:xfrm>
            <a:off x="1133964" y="3746296"/>
            <a:ext cx="3534182" cy="584775"/>
          </a:xfrm>
          <a:prstGeom prst="rect">
            <a:avLst/>
          </a:prstGeom>
          <a:solidFill>
            <a:schemeClr val="tx1">
              <a:alpha val="40000"/>
            </a:schemeClr>
          </a:solidFill>
        </p:spPr>
        <p:txBody>
          <a:bodyPr wrap="square" rtlCol="0">
            <a:spAutoFit/>
          </a:bodyPr>
          <a:lstStyle/>
          <a:p>
            <a:r>
              <a:rPr kumimoji="1" lang="ja-JP" altLang="en-US" sz="3200" dirty="0" smtClean="0">
                <a:solidFill>
                  <a:srgbClr val="FFFF00"/>
                </a:solidFill>
              </a:rPr>
              <a:t>吸水したイシクラゲ</a:t>
            </a:r>
            <a:endParaRPr kumimoji="1" lang="ja-JP" altLang="en-US" sz="3200" dirty="0">
              <a:solidFill>
                <a:srgbClr val="FFFF00"/>
              </a:solidFill>
            </a:endParaRPr>
          </a:p>
        </p:txBody>
      </p:sp>
      <p:grpSp>
        <p:nvGrpSpPr>
          <p:cNvPr id="9" name="グループ化 8"/>
          <p:cNvGrpSpPr/>
          <p:nvPr/>
        </p:nvGrpSpPr>
        <p:grpSpPr>
          <a:xfrm>
            <a:off x="567368" y="6525384"/>
            <a:ext cx="4207672" cy="360000"/>
            <a:chOff x="567368" y="6525384"/>
            <a:chExt cx="4207672" cy="360000"/>
          </a:xfrm>
        </p:grpSpPr>
        <p:sp>
          <p:nvSpPr>
            <p:cNvPr id="10" name="正方形/長方形 9"/>
            <p:cNvSpPr/>
            <p:nvPr/>
          </p:nvSpPr>
          <p:spPr>
            <a:xfrm>
              <a:off x="567368"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white"/>
                  </a:solidFill>
                </a:rPr>
                <a:t>準備</a:t>
              </a:r>
              <a:endParaRPr lang="ja-JP" altLang="en-US" dirty="0">
                <a:solidFill>
                  <a:prstClr val="white"/>
                </a:solidFill>
              </a:endParaRPr>
            </a:p>
          </p:txBody>
        </p:sp>
        <p:sp>
          <p:nvSpPr>
            <p:cNvPr id="11" name="正方形/長方形 10"/>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当日</a:t>
              </a:r>
            </a:p>
          </p:txBody>
        </p:sp>
        <p:sp>
          <p:nvSpPr>
            <p:cNvPr id="12" name="正方形/長方形 11"/>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①</a:t>
              </a:r>
              <a:endParaRPr lang="ja-JP" altLang="en-US" dirty="0">
                <a:solidFill>
                  <a:prstClr val="black"/>
                </a:solidFill>
              </a:endParaRPr>
            </a:p>
          </p:txBody>
        </p:sp>
        <p:sp>
          <p:nvSpPr>
            <p:cNvPr id="13" name="正方形/長方形 12"/>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4" name="正方形/長方形 13"/>
            <p:cNvSpPr/>
            <p:nvPr/>
          </p:nvSpPr>
          <p:spPr>
            <a:xfrm>
              <a:off x="1268286"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200" dirty="0" smtClean="0">
                  <a:solidFill>
                    <a:prstClr val="white"/>
                  </a:solidFill>
                </a:rPr>
                <a:t>～前日</a:t>
              </a:r>
              <a:endParaRPr lang="ja-JP" altLang="en-US" sz="1200" dirty="0">
                <a:solidFill>
                  <a:prstClr val="white"/>
                </a:solidFill>
              </a:endParaRPr>
            </a:p>
          </p:txBody>
        </p:sp>
        <p:sp>
          <p:nvSpPr>
            <p:cNvPr id="15" name="正方形/長方形 14"/>
            <p:cNvSpPr/>
            <p:nvPr/>
          </p:nvSpPr>
          <p:spPr>
            <a:xfrm>
              <a:off x="2669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実験</a:t>
              </a:r>
            </a:p>
          </p:txBody>
        </p:sp>
      </p:grpSp>
    </p:spTree>
    <p:extLst>
      <p:ext uri="{BB962C8B-B14F-4D97-AF65-F5344CB8AC3E}">
        <p14:creationId xmlns:p14="http://schemas.microsoft.com/office/powerpoint/2010/main" val="240674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観察，実験の準備（～前日）</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sz="3600" dirty="0" smtClean="0"/>
              <a:t>プレーンヨーグルト，オオカナダモを</a:t>
            </a:r>
            <a:r>
              <a:rPr lang="ja-JP" altLang="en-US" sz="3600" dirty="0"/>
              <a:t>用意</a:t>
            </a:r>
            <a:r>
              <a:rPr kumimoji="1" lang="ja-JP" altLang="en-US" sz="3600" dirty="0" smtClean="0"/>
              <a:t>する。</a:t>
            </a:r>
            <a:endParaRPr lang="en-US" altLang="ja-JP" sz="3600" dirty="0"/>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6</a:t>
            </a:fld>
            <a:endParaRPr kumimoji="1" lang="ja-JP" altLang="en-US"/>
          </a:p>
        </p:txBody>
      </p:sp>
      <p:pic>
        <p:nvPicPr>
          <p:cNvPr id="7" name="図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2204864"/>
            <a:ext cx="4571172" cy="3428380"/>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204864"/>
            <a:ext cx="4571173" cy="3428380"/>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white"/>
                  </a:solidFill>
                </a:rPr>
                <a:t>準備</a:t>
              </a:r>
              <a:endParaRPr lang="ja-JP" altLang="en-US" dirty="0">
                <a:solidFill>
                  <a:prstClr val="white"/>
                </a:solidFill>
              </a:endParaRPr>
            </a:p>
          </p:txBody>
        </p:sp>
        <p:sp>
          <p:nvSpPr>
            <p:cNvPr id="10" name="正方形/長方形 9"/>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当日</a:t>
              </a:r>
            </a:p>
          </p:txBody>
        </p:sp>
        <p:sp>
          <p:nvSpPr>
            <p:cNvPr id="11" name="正方形/長方形 10"/>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①</a:t>
              </a:r>
              <a:endParaRPr lang="ja-JP" altLang="en-US" dirty="0">
                <a:solidFill>
                  <a:prstClr val="black"/>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3" name="正方形/長方形 12"/>
            <p:cNvSpPr/>
            <p:nvPr/>
          </p:nvSpPr>
          <p:spPr>
            <a:xfrm>
              <a:off x="1268286"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200" dirty="0" smtClean="0">
                  <a:solidFill>
                    <a:prstClr val="white"/>
                  </a:solidFill>
                </a:rPr>
                <a:t>～前日</a:t>
              </a:r>
              <a:endParaRPr lang="ja-JP" altLang="en-US" sz="1200" dirty="0">
                <a:solidFill>
                  <a:prstClr val="white"/>
                </a:solidFill>
              </a:endParaRPr>
            </a:p>
          </p:txBody>
        </p:sp>
        <p:sp>
          <p:nvSpPr>
            <p:cNvPr id="14" name="正方形/長方形 13"/>
            <p:cNvSpPr/>
            <p:nvPr/>
          </p:nvSpPr>
          <p:spPr>
            <a:xfrm>
              <a:off x="2669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実験</a:t>
              </a:r>
            </a:p>
          </p:txBody>
        </p:sp>
      </p:grpSp>
    </p:spTree>
    <p:extLst>
      <p:ext uri="{BB962C8B-B14F-4D97-AF65-F5344CB8AC3E}">
        <p14:creationId xmlns:p14="http://schemas.microsoft.com/office/powerpoint/2010/main" val="3973423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観察，実験の準備</a:t>
            </a:r>
            <a:endParaRPr kumimoji="1" lang="ja-JP" altLang="en-US" dirty="0"/>
          </a:p>
        </p:txBody>
      </p:sp>
      <p:sp>
        <p:nvSpPr>
          <p:cNvPr id="5" name="コンテンツ プレースホルダー 2"/>
          <p:cNvSpPr txBox="1">
            <a:spLocks/>
          </p:cNvSpPr>
          <p:nvPr/>
        </p:nvSpPr>
        <p:spPr>
          <a:xfrm>
            <a:off x="506701" y="1571655"/>
            <a:ext cx="8198023" cy="34415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endParaRPr lang="en-US" altLang="ja-JP" dirty="0"/>
          </a:p>
        </p:txBody>
      </p:sp>
      <p:sp>
        <p:nvSpPr>
          <p:cNvPr id="4" name="スライド番号プレースホルダー 3"/>
          <p:cNvSpPr>
            <a:spLocks noGrp="1"/>
          </p:cNvSpPr>
          <p:nvPr>
            <p:ph type="sldNum" sz="quarter" idx="12"/>
          </p:nvPr>
        </p:nvSpPr>
        <p:spPr/>
        <p:txBody>
          <a:bodyPr/>
          <a:lstStyle/>
          <a:p>
            <a:fld id="{C6F3D2AA-BCEB-455A-B6F8-09BE27466668}" type="slidenum">
              <a:rPr kumimoji="1" lang="ja-JP" altLang="en-US" smtClean="0"/>
              <a:t>7</a:t>
            </a:fld>
            <a:endParaRPr kumimoji="1" lang="ja-JP" altLang="en-US"/>
          </a:p>
        </p:txBody>
      </p:sp>
      <p:sp>
        <p:nvSpPr>
          <p:cNvPr id="6" name="コンテンツ プレースホルダー 2"/>
          <p:cNvSpPr>
            <a:spLocks noGrp="1"/>
          </p:cNvSpPr>
          <p:nvPr>
            <p:ph idx="1"/>
          </p:nvPr>
        </p:nvSpPr>
        <p:spPr>
          <a:xfrm>
            <a:off x="0" y="980728"/>
            <a:ext cx="8686800" cy="5145435"/>
          </a:xfrm>
        </p:spPr>
        <p:txBody>
          <a:bodyPr>
            <a:normAutofit/>
          </a:bodyPr>
          <a:lstStyle/>
          <a:p>
            <a:pPr marL="0" indent="0">
              <a:buNone/>
            </a:pPr>
            <a:r>
              <a:rPr lang="ja-JP" altLang="en-US" sz="3600" dirty="0"/>
              <a:t>必要な器具，材料，薬品を分配する。</a:t>
            </a:r>
            <a:endParaRPr lang="en-US" altLang="ja-JP" sz="3600" dirty="0"/>
          </a:p>
        </p:txBody>
      </p:sp>
      <p:pic>
        <p:nvPicPr>
          <p:cNvPr id="7" name="図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648" y="1571655"/>
            <a:ext cx="6336704" cy="4752528"/>
          </a:xfrm>
          <a:prstGeom prst="rect">
            <a:avLst/>
          </a:prstGeom>
        </p:spPr>
      </p:pic>
      <p:grpSp>
        <p:nvGrpSpPr>
          <p:cNvPr id="8" name="グループ化 7"/>
          <p:cNvGrpSpPr/>
          <p:nvPr/>
        </p:nvGrpSpPr>
        <p:grpSpPr>
          <a:xfrm>
            <a:off x="567368" y="6525384"/>
            <a:ext cx="4207672" cy="360000"/>
            <a:chOff x="567368" y="6525384"/>
            <a:chExt cx="4207672" cy="360000"/>
          </a:xfrm>
        </p:grpSpPr>
        <p:sp>
          <p:nvSpPr>
            <p:cNvPr id="9" name="正方形/長方形 8"/>
            <p:cNvSpPr/>
            <p:nvPr/>
          </p:nvSpPr>
          <p:spPr>
            <a:xfrm>
              <a:off x="567368"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white"/>
                  </a:solidFill>
                </a:rPr>
                <a:t>準備</a:t>
              </a:r>
              <a:endParaRPr lang="ja-JP" altLang="en-US" dirty="0">
                <a:solidFill>
                  <a:prstClr val="white"/>
                </a:solidFill>
              </a:endParaRPr>
            </a:p>
          </p:txBody>
        </p:sp>
        <p:sp>
          <p:nvSpPr>
            <p:cNvPr id="10" name="正方形/長方形 9"/>
            <p:cNvSpPr/>
            <p:nvPr/>
          </p:nvSpPr>
          <p:spPr>
            <a:xfrm>
              <a:off x="1969204"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prstClr val="white"/>
                  </a:solidFill>
                </a:rPr>
                <a:t>当日</a:t>
              </a:r>
            </a:p>
          </p:txBody>
        </p:sp>
        <p:sp>
          <p:nvSpPr>
            <p:cNvPr id="11" name="正方形/長方形 10"/>
            <p:cNvSpPr/>
            <p:nvPr/>
          </p:nvSpPr>
          <p:spPr>
            <a:xfrm>
              <a:off x="3372122"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①</a:t>
              </a:r>
              <a:endParaRPr lang="ja-JP" altLang="en-US" dirty="0">
                <a:solidFill>
                  <a:prstClr val="black"/>
                </a:solidFill>
              </a:endParaRPr>
            </a:p>
          </p:txBody>
        </p:sp>
        <p:sp>
          <p:nvSpPr>
            <p:cNvPr id="12" name="正方形/長方形 11"/>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5" name="正方形/長方形 14"/>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6" name="正方形/長方形 15"/>
            <p:cNvSpPr/>
            <p:nvPr/>
          </p:nvSpPr>
          <p:spPr>
            <a:xfrm>
              <a:off x="2669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実験</a:t>
              </a:r>
            </a:p>
          </p:txBody>
        </p:sp>
      </p:grpSp>
    </p:spTree>
    <p:extLst>
      <p:ext uri="{BB962C8B-B14F-4D97-AF65-F5344CB8AC3E}">
        <p14:creationId xmlns:p14="http://schemas.microsoft.com/office/powerpoint/2010/main" val="3876400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イシクラゲ</a:t>
            </a:r>
            <a:r>
              <a:rPr lang="ja-JP" altLang="en-US" dirty="0" smtClean="0"/>
              <a:t>－１</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スライドガラスにイシクラゲの小片を取り，水</a:t>
            </a:r>
            <a:r>
              <a:rPr lang="ja-JP" altLang="en-US" sz="3600" dirty="0"/>
              <a:t>を</a:t>
            </a:r>
            <a:r>
              <a:rPr lang="ja-JP" altLang="en-US" sz="3600" dirty="0" smtClean="0"/>
              <a:t>滴下する。</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8</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3688" y="2204864"/>
            <a:ext cx="5616624" cy="4212468"/>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4" name="正方形/長方形 13"/>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5" name="正方形/長方形 14"/>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778806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①プレパラートの作成</a:t>
            </a:r>
            <a:r>
              <a:rPr lang="en-US" altLang="ja-JP" dirty="0" smtClean="0"/>
              <a:t/>
            </a:r>
            <a:br>
              <a:rPr lang="en-US" altLang="ja-JP" dirty="0" smtClean="0"/>
            </a:br>
            <a:r>
              <a:rPr lang="ja-JP" altLang="en-US" dirty="0"/>
              <a:t>イシクラゲ</a:t>
            </a:r>
            <a:r>
              <a:rPr lang="ja-JP" altLang="en-US" dirty="0" smtClean="0"/>
              <a:t>－２</a:t>
            </a:r>
            <a:endParaRPr kumimoji="1" lang="ja-JP" altLang="en-US" dirty="0"/>
          </a:p>
        </p:txBody>
      </p:sp>
      <p:sp>
        <p:nvSpPr>
          <p:cNvPr id="4" name="コンテンツ プレースホルダー 2"/>
          <p:cNvSpPr>
            <a:spLocks noGrp="1"/>
          </p:cNvSpPr>
          <p:nvPr>
            <p:ph idx="1"/>
          </p:nvPr>
        </p:nvSpPr>
        <p:spPr/>
        <p:txBody>
          <a:bodyPr>
            <a:normAutofit/>
          </a:bodyPr>
          <a:lstStyle/>
          <a:p>
            <a:pPr marL="0" indent="0">
              <a:buNone/>
            </a:pPr>
            <a:r>
              <a:rPr lang="ja-JP" altLang="en-US" sz="3600" dirty="0" smtClean="0"/>
              <a:t>ピンセットや柄付き針の先でよくほぐす。</a:t>
            </a:r>
            <a:endParaRPr lang="en-US" altLang="ja-JP" sz="3600" dirty="0" smtClean="0"/>
          </a:p>
        </p:txBody>
      </p:sp>
      <p:sp>
        <p:nvSpPr>
          <p:cNvPr id="7" name="スライド番号プレースホルダー 6"/>
          <p:cNvSpPr>
            <a:spLocks noGrp="1"/>
          </p:cNvSpPr>
          <p:nvPr>
            <p:ph type="sldNum" sz="quarter" idx="12"/>
          </p:nvPr>
        </p:nvSpPr>
        <p:spPr/>
        <p:txBody>
          <a:bodyPr/>
          <a:lstStyle/>
          <a:p>
            <a:fld id="{C6F3D2AA-BCEB-455A-B6F8-09BE27466668}" type="slidenum">
              <a:rPr kumimoji="1" lang="ja-JP" altLang="en-US" smtClean="0"/>
              <a:t>9</a:t>
            </a:fld>
            <a:endParaRPr kumimoji="1"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81575" y="2636912"/>
            <a:ext cx="5182714" cy="3887036"/>
          </a:xfrm>
          <a:prstGeom prst="rect">
            <a:avLst/>
          </a:prstGeom>
        </p:spPr>
      </p:pic>
      <p:grpSp>
        <p:nvGrpSpPr>
          <p:cNvPr id="6" name="グループ化 5"/>
          <p:cNvGrpSpPr/>
          <p:nvPr/>
        </p:nvGrpSpPr>
        <p:grpSpPr>
          <a:xfrm>
            <a:off x="567368" y="6525384"/>
            <a:ext cx="4207672" cy="360000"/>
            <a:chOff x="567368" y="6525384"/>
            <a:chExt cx="4207672" cy="360000"/>
          </a:xfrm>
        </p:grpSpPr>
        <p:sp>
          <p:nvSpPr>
            <p:cNvPr id="8" name="正方形/長方形 7"/>
            <p:cNvSpPr/>
            <p:nvPr/>
          </p:nvSpPr>
          <p:spPr>
            <a:xfrm>
              <a:off x="567368"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rPr>
                <a:t>準備</a:t>
              </a:r>
              <a:endParaRPr lang="ja-JP" altLang="en-US" dirty="0">
                <a:solidFill>
                  <a:schemeClr val="tx1"/>
                </a:solidFill>
              </a:endParaRPr>
            </a:p>
          </p:txBody>
        </p:sp>
        <p:sp>
          <p:nvSpPr>
            <p:cNvPr id="9" name="正方形/長方形 8"/>
            <p:cNvSpPr/>
            <p:nvPr/>
          </p:nvSpPr>
          <p:spPr>
            <a:xfrm>
              <a:off x="1969204"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tx1"/>
                  </a:solidFill>
                </a:rPr>
                <a:t>当日</a:t>
              </a:r>
            </a:p>
          </p:txBody>
        </p:sp>
        <p:sp>
          <p:nvSpPr>
            <p:cNvPr id="10" name="正方形/長方形 9"/>
            <p:cNvSpPr/>
            <p:nvPr/>
          </p:nvSpPr>
          <p:spPr>
            <a:xfrm>
              <a:off x="3372122"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bg1"/>
                  </a:solidFill>
                </a:rPr>
                <a:t>①</a:t>
              </a:r>
              <a:endParaRPr lang="ja-JP" altLang="en-US" dirty="0">
                <a:solidFill>
                  <a:schemeClr val="bg1"/>
                </a:solidFill>
              </a:endParaRPr>
            </a:p>
          </p:txBody>
        </p:sp>
        <p:sp>
          <p:nvSpPr>
            <p:cNvPr id="11" name="正方形/長方形 10"/>
            <p:cNvSpPr/>
            <p:nvPr/>
          </p:nvSpPr>
          <p:spPr>
            <a:xfrm>
              <a:off x="4073040"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②</a:t>
              </a:r>
            </a:p>
          </p:txBody>
        </p:sp>
        <p:sp>
          <p:nvSpPr>
            <p:cNvPr id="12" name="正方形/長方形 11"/>
            <p:cNvSpPr/>
            <p:nvPr/>
          </p:nvSpPr>
          <p:spPr>
            <a:xfrm>
              <a:off x="1268286" y="6525384"/>
              <a:ext cx="702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prstClr val="black"/>
                  </a:solidFill>
                </a:rPr>
                <a:t>～前日</a:t>
              </a:r>
              <a:endParaRPr lang="ja-JP" altLang="en-US" sz="1200" dirty="0">
                <a:solidFill>
                  <a:prstClr val="black"/>
                </a:solidFill>
              </a:endParaRPr>
            </a:p>
          </p:txBody>
        </p:sp>
        <p:sp>
          <p:nvSpPr>
            <p:cNvPr id="13" name="正方形/長方形 12"/>
            <p:cNvSpPr/>
            <p:nvPr/>
          </p:nvSpPr>
          <p:spPr>
            <a:xfrm>
              <a:off x="2669040" y="6525384"/>
              <a:ext cx="702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bg1"/>
                  </a:solidFill>
                </a:rPr>
                <a:t>実験</a:t>
              </a:r>
            </a:p>
          </p:txBody>
        </p:sp>
      </p:grpSp>
    </p:spTree>
    <p:extLst>
      <p:ext uri="{BB962C8B-B14F-4D97-AF65-F5344CB8AC3E}">
        <p14:creationId xmlns:p14="http://schemas.microsoft.com/office/powerpoint/2010/main" val="16588338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2480</TotalTime>
  <Words>1117</Words>
  <Application>Microsoft Office PowerPoint</Application>
  <PresentationFormat>画面に合わせる (4:3)</PresentationFormat>
  <Paragraphs>412</Paragraphs>
  <Slides>37</Slides>
  <Notes>36</Notes>
  <HiddenSlides>4</HiddenSlides>
  <MMClips>2</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Office ​​テーマ</vt:lpstr>
      <vt:lpstr>原核細胞と真核細胞の観察</vt:lpstr>
      <vt:lpstr>実験の流れ</vt:lpstr>
      <vt:lpstr>観察，実験の準備（～前日）</vt:lpstr>
      <vt:lpstr>観察，実験の準備（～前日）</vt:lpstr>
      <vt:lpstr>観察，実験の準備（～前日）</vt:lpstr>
      <vt:lpstr>観察，実験の準備（～前日）</vt:lpstr>
      <vt:lpstr>観察，実験の準備</vt:lpstr>
      <vt:lpstr>①プレパラートの作成 イシクラゲ－１</vt:lpstr>
      <vt:lpstr>①プレパラートの作成 イシクラゲ－２</vt:lpstr>
      <vt:lpstr>①プレパラートの作成 イシクラゲ－３</vt:lpstr>
      <vt:lpstr>①プレパラートの作成 イシクラゲ－４</vt:lpstr>
      <vt:lpstr>①プレパラートの作成 乳酸菌－１</vt:lpstr>
      <vt:lpstr>①プレパラートの作成 乳酸菌－２</vt:lpstr>
      <vt:lpstr>①プレパラートの作成 乳酸菌－２別</vt:lpstr>
      <vt:lpstr>①プレパラートの作成 乳酸菌－３</vt:lpstr>
      <vt:lpstr>①プレパラートの作成 乳酸菌－４</vt:lpstr>
      <vt:lpstr>①プレパラートの作成 オオカナダモ－１</vt:lpstr>
      <vt:lpstr>①プレパラートの作成 オオカナダモ－２</vt:lpstr>
      <vt:lpstr>①プレパラートの作成 オオカナダモ－３</vt:lpstr>
      <vt:lpstr>①プレパラートの作成 口腔上皮細胞－１</vt:lpstr>
      <vt:lpstr>①プレパラートの作成 口腔上皮細胞－２</vt:lpstr>
      <vt:lpstr>①プレパラートの作成 口腔上皮細胞－３</vt:lpstr>
      <vt:lpstr>①プレパラートの作成 口腔上皮細胞－３</vt:lpstr>
      <vt:lpstr>②観察・スケッチ イシクラゲ－１</vt:lpstr>
      <vt:lpstr>②観察・スケッチ イシクラゲ－２</vt:lpstr>
      <vt:lpstr>②観察・スケッチ 乳酸菌－１</vt:lpstr>
      <vt:lpstr>②観察・スケッチ 乳酸菌－２</vt:lpstr>
      <vt:lpstr>②観察・スケッチ 乳酸菌－３</vt:lpstr>
      <vt:lpstr>②観察・スケッチ オオカナダモ－１</vt:lpstr>
      <vt:lpstr>②観察・スケッチ オオカナダモ－２</vt:lpstr>
      <vt:lpstr>②観察・スケッチ オオカナダモ－３</vt:lpstr>
      <vt:lpstr>②観察・スケッチ 口腔上皮細胞－１</vt:lpstr>
      <vt:lpstr>②観察・スケッチ 口腔上皮細胞－２</vt:lpstr>
      <vt:lpstr>イシクラゲの知識①</vt:lpstr>
      <vt:lpstr>イシクラゲの知識②</vt:lpstr>
      <vt:lpstr>乳酸菌の知識</vt:lpstr>
      <vt:lpstr>オオカナダモの知識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tyo5</dc:creator>
  <cp:lastModifiedBy>tyo5</cp:lastModifiedBy>
  <cp:revision>111</cp:revision>
  <dcterms:created xsi:type="dcterms:W3CDTF">2012-06-05T04:43:48Z</dcterms:created>
  <dcterms:modified xsi:type="dcterms:W3CDTF">2013-02-04T00:06:11Z</dcterms:modified>
</cp:coreProperties>
</file>