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4"/>
  </p:notesMasterIdLst>
  <p:sldIdLst>
    <p:sldId id="256" r:id="rId4"/>
    <p:sldId id="280" r:id="rId5"/>
    <p:sldId id="396" r:id="rId6"/>
    <p:sldId id="279" r:id="rId7"/>
    <p:sldId id="378" r:id="rId8"/>
    <p:sldId id="379" r:id="rId9"/>
    <p:sldId id="380" r:id="rId10"/>
    <p:sldId id="381" r:id="rId11"/>
    <p:sldId id="383" r:id="rId12"/>
    <p:sldId id="382" r:id="rId13"/>
    <p:sldId id="372" r:id="rId14"/>
    <p:sldId id="373" r:id="rId15"/>
    <p:sldId id="374" r:id="rId16"/>
    <p:sldId id="375" r:id="rId17"/>
    <p:sldId id="376" r:id="rId18"/>
    <p:sldId id="377" r:id="rId19"/>
    <p:sldId id="388" r:id="rId20"/>
    <p:sldId id="384" r:id="rId21"/>
    <p:sldId id="392" r:id="rId22"/>
    <p:sldId id="391" r:id="rId23"/>
    <p:sldId id="394" r:id="rId24"/>
    <p:sldId id="395" r:id="rId25"/>
    <p:sldId id="390" r:id="rId26"/>
    <p:sldId id="385" r:id="rId27"/>
    <p:sldId id="393" r:id="rId28"/>
    <p:sldId id="386" r:id="rId29"/>
    <p:sldId id="387" r:id="rId30"/>
    <p:sldId id="398" r:id="rId31"/>
    <p:sldId id="397" r:id="rId32"/>
    <p:sldId id="326"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39" autoAdjust="0"/>
    <p:restoredTop sz="78237" autoAdjust="0"/>
  </p:normalViewPr>
  <p:slideViewPr>
    <p:cSldViewPr>
      <p:cViewPr varScale="1">
        <p:scale>
          <a:sx n="56" d="100"/>
          <a:sy n="56" d="100"/>
        </p:scale>
        <p:origin x="-60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AB4D04-D50E-42B1-9FF2-4164C5B41AD1}" type="datetimeFigureOut">
              <a:rPr kumimoji="1" lang="ja-JP" altLang="en-US" smtClean="0"/>
              <a:t>2013/2/4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809BDF-5C13-4284-BF78-7C0195A21491}" type="slidenum">
              <a:rPr kumimoji="1" lang="ja-JP" altLang="en-US" smtClean="0"/>
              <a:t>‹#›</a:t>
            </a:fld>
            <a:endParaRPr kumimoji="1" lang="ja-JP" altLang="en-US"/>
          </a:p>
        </p:txBody>
      </p:sp>
    </p:spTree>
    <p:extLst>
      <p:ext uri="{BB962C8B-B14F-4D97-AF65-F5344CB8AC3E}">
        <p14:creationId xmlns:p14="http://schemas.microsoft.com/office/powerpoint/2010/main" val="3497402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a:t>
            </a:fld>
            <a:endParaRPr kumimoji="1" lang="ja-JP" altLang="en-US"/>
          </a:p>
        </p:txBody>
      </p:sp>
    </p:spTree>
    <p:extLst>
      <p:ext uri="{BB962C8B-B14F-4D97-AF65-F5344CB8AC3E}">
        <p14:creationId xmlns:p14="http://schemas.microsoft.com/office/powerpoint/2010/main" val="270337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観察したい面を上にする。</a:t>
            </a:r>
            <a:endParaRPr lang="en-US" altLang="ja-JP" sz="1200" dirty="0" smtClean="0"/>
          </a:p>
          <a:p>
            <a:r>
              <a:rPr lang="ja-JP" altLang="en-US" dirty="0" smtClean="0"/>
              <a:t>表側の細胞はやや大きく，裏側の細胞は細長く小さい。</a:t>
            </a:r>
            <a:endParaRPr lang="en-US" altLang="ja-JP" dirty="0" smtClean="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11</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12</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13</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14</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15</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16</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17</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18</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19</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20</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3</a:t>
            </a:fld>
            <a:endParaRPr kumimoji="1" lang="ja-JP" altLang="en-US"/>
          </a:p>
        </p:txBody>
      </p:sp>
    </p:spTree>
    <p:extLst>
      <p:ext uri="{BB962C8B-B14F-4D97-AF65-F5344CB8AC3E}">
        <p14:creationId xmlns:p14="http://schemas.microsoft.com/office/powerpoint/2010/main" val="321655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21</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22</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葉の中央部（細長い細胞，原形質流動が激しく観察できる）</a:t>
            </a:r>
            <a:endParaRPr kumimoji="1" lang="en-US" altLang="ja-JP" dirty="0" smtClean="0"/>
          </a:p>
          <a:p>
            <a:r>
              <a:rPr kumimoji="1" lang="ja-JP" altLang="en-US" dirty="0" smtClean="0"/>
              <a:t>葉の縁（とげ細胞，１層で観察しやすい）</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23</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核の他に，葉緑体の一部が染色されている。</a:t>
            </a:r>
            <a:endParaRPr kumimoji="1" lang="en-US" altLang="ja-JP" dirty="0" smtClean="0"/>
          </a:p>
          <a:p>
            <a:r>
              <a:rPr kumimoji="1" lang="ja-JP" altLang="en-US" dirty="0" smtClean="0"/>
              <a:t>葉緑体にもＤＮＡがあるためである。</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24</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葉の中央部（細長い細胞，原形質流動が激しく観察できる）</a:t>
            </a:r>
            <a:endParaRPr kumimoji="1" lang="en-US" altLang="ja-JP" dirty="0" smtClean="0"/>
          </a:p>
          <a:p>
            <a:r>
              <a:rPr kumimoji="1" lang="ja-JP" altLang="en-US" dirty="0" smtClean="0"/>
              <a:t>葉の縁（とげ細胞，１層で観察しやすい）</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25</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26</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メチレンブルー染色では口腔上皮細胞の核の他に，口内細菌が小さく青い粒状に染色される。</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27</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5D2002-F1A7-415D-8CA8-5F0033A26E50}"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266432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原産地は熱帯アジア</a:t>
            </a:r>
            <a:r>
              <a:rPr lang="ja-JP" altLang="en-US" dirty="0" smtClean="0"/>
              <a:t>，マレーシア</a:t>
            </a:r>
            <a:r>
              <a:rPr lang="ja-JP" altLang="ja-JP" dirty="0" smtClean="0"/>
              <a:t>など</a:t>
            </a:r>
            <a:endParaRPr kumimoji="1" lang="ja-JP" altLang="en-US" dirty="0"/>
          </a:p>
        </p:txBody>
      </p:sp>
      <p:sp>
        <p:nvSpPr>
          <p:cNvPr id="4" name="スライド番号プレースホルダー 3"/>
          <p:cNvSpPr>
            <a:spLocks noGrp="1"/>
          </p:cNvSpPr>
          <p:nvPr>
            <p:ph type="sldNum" sz="quarter" idx="10"/>
          </p:nvPr>
        </p:nvSpPr>
        <p:spPr/>
        <p:txBody>
          <a:bodyPr/>
          <a:lstStyle/>
          <a:p>
            <a:fld id="{E95D2002-F1A7-415D-8CA8-5F0033A26E50}"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460011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原形質流動を観察するときには，プレパラートの上側（対物レンズに近い側）にある層の細胞を観察するようにする。葉の裏側の細胞を使った方がうまくいく。細胞が細長く，葉緑体が直線的に動いてくれる。観察する細胞が決まったら，接眼マイクロメータの位置を細胞壁に添わせるように位置を決める。</a:t>
            </a:r>
            <a:br>
              <a:rPr lang="ja-JP" altLang="en-US" dirty="0" smtClean="0"/>
            </a:br>
            <a:r>
              <a:rPr lang="ja-JP" altLang="ja-JP" dirty="0" smtClean="0"/>
              <a:t>循環型 :液胞内を原形質が細い糸のように貫いて循環する。ムラサキツユクサやタマネギなどで見られる。</a:t>
            </a:r>
          </a:p>
          <a:p>
            <a:r>
              <a:rPr lang="ja-JP" altLang="en-US" dirty="0" smtClean="0"/>
              <a:t>オオカナダモ</a:t>
            </a:r>
            <a:r>
              <a:rPr lang="en-US" altLang="ja-JP" dirty="0" smtClean="0"/>
              <a:t>2n=46,</a:t>
            </a:r>
            <a:r>
              <a:rPr lang="ja-JP" altLang="en-US" dirty="0" smtClean="0"/>
              <a:t>コカナダモ</a:t>
            </a:r>
            <a:r>
              <a:rPr lang="en-US" altLang="ja-JP" dirty="0" smtClean="0"/>
              <a:t>52</a:t>
            </a:r>
            <a:endParaRPr kumimoji="1" lang="ja-JP" altLang="en-US" dirty="0"/>
          </a:p>
        </p:txBody>
      </p:sp>
      <p:sp>
        <p:nvSpPr>
          <p:cNvPr id="4" name="スライド番号プレースホルダー 3"/>
          <p:cNvSpPr>
            <a:spLocks noGrp="1"/>
          </p:cNvSpPr>
          <p:nvPr>
            <p:ph type="sldNum" sz="quarter" idx="10"/>
          </p:nvPr>
        </p:nvSpPr>
        <p:spPr/>
        <p:txBody>
          <a:bodyPr/>
          <a:lstStyle/>
          <a:p>
            <a:fld id="{E95D2002-F1A7-415D-8CA8-5F0033A26E50}" type="slidenum">
              <a:rPr kumimoji="1" lang="ja-JP" altLang="en-US" smtClean="0"/>
              <a:t>30</a:t>
            </a:fld>
            <a:endParaRPr kumimoji="1" lang="ja-JP" altLang="en-US"/>
          </a:p>
        </p:txBody>
      </p:sp>
    </p:spTree>
    <p:extLst>
      <p:ext uri="{BB962C8B-B14F-4D97-AF65-F5344CB8AC3E}">
        <p14:creationId xmlns:p14="http://schemas.microsoft.com/office/powerpoint/2010/main" val="26643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4</a:t>
            </a:fld>
            <a:endParaRPr kumimoji="1" lang="ja-JP" altLang="en-US"/>
          </a:p>
        </p:txBody>
      </p:sp>
    </p:spTree>
    <p:extLst>
      <p:ext uri="{BB962C8B-B14F-4D97-AF65-F5344CB8AC3E}">
        <p14:creationId xmlns:p14="http://schemas.microsoft.com/office/powerpoint/2010/main" val="132547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5</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6</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7</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8</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9</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10</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874995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86214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8552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76571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2217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77954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4295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0393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3622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5071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0229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0" y="1124744"/>
            <a:ext cx="9144000" cy="452596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910491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3064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5024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8597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6886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12070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7840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806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616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39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027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605790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5621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89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32485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906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56571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189385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352486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68744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68224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60988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67544" y="3071"/>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16932" y="1124744"/>
            <a:ext cx="9127067"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209918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3814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8EA4F-733D-479D-81FE-19AD9012452D}" type="datetimeFigureOut">
              <a:rPr lang="ja-JP" altLang="en-US" smtClean="0">
                <a:solidFill>
                  <a:prstClr val="black">
                    <a:tint val="75000"/>
                  </a:prstClr>
                </a:solidFill>
              </a:rPr>
              <a:pPr/>
              <a:t>2013/2/4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3D2AA-BCEB-455A-B6F8-09BE274666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0946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いろいろ</a:t>
            </a:r>
            <a:r>
              <a:rPr kumimoji="1" lang="ja-JP" altLang="en-US" dirty="0" smtClean="0"/>
              <a:t>な細胞の観察</a:t>
            </a:r>
            <a:endParaRPr kumimoji="1" lang="ja-JP" altLang="en-US" dirty="0"/>
          </a:p>
        </p:txBody>
      </p:sp>
      <p:sp>
        <p:nvSpPr>
          <p:cNvPr id="4" name="サブタイトル 2"/>
          <p:cNvSpPr>
            <a:spLocks noGrp="1"/>
          </p:cNvSpPr>
          <p:nvPr>
            <p:ph type="subTitle" idx="1"/>
          </p:nvPr>
        </p:nvSpPr>
        <p:spPr/>
        <p:txBody>
          <a:bodyPr>
            <a:normAutofit lnSpcReduction="10000"/>
          </a:bodyPr>
          <a:lstStyle/>
          <a:p>
            <a:pPr algn="l"/>
            <a:r>
              <a:rPr lang="ja-JP" altLang="en-US" dirty="0" smtClean="0">
                <a:solidFill>
                  <a:schemeClr val="tx1"/>
                </a:solidFill>
              </a:rPr>
              <a:t>内容</a:t>
            </a:r>
            <a:endParaRPr lang="en-US" altLang="ja-JP" dirty="0" smtClean="0">
              <a:solidFill>
                <a:schemeClr val="tx1"/>
              </a:solidFill>
            </a:endParaRPr>
          </a:p>
          <a:p>
            <a:pPr algn="l"/>
            <a:r>
              <a:rPr lang="ja-JP" altLang="en-US" dirty="0" smtClean="0">
                <a:solidFill>
                  <a:schemeClr val="tx1"/>
                </a:solidFill>
              </a:rPr>
              <a:t>細胞の形態や内部構造を観察し，共通点や相違点を探す</a:t>
            </a:r>
            <a:r>
              <a:rPr lang="ja-JP" altLang="ja-JP" dirty="0" smtClean="0">
                <a:solidFill>
                  <a:schemeClr val="tx1"/>
                </a:solidFill>
              </a:rPr>
              <a:t>。</a:t>
            </a:r>
            <a:endParaRPr kumimoji="1" lang="ja-JP" altLang="en-US" dirty="0">
              <a:solidFill>
                <a:schemeClr val="tx1"/>
              </a:solidFill>
            </a:endParaRPr>
          </a:p>
        </p:txBody>
      </p:sp>
    </p:spTree>
    <p:extLst>
      <p:ext uri="{BB962C8B-B14F-4D97-AF65-F5344CB8AC3E}">
        <p14:creationId xmlns:p14="http://schemas.microsoft.com/office/powerpoint/2010/main" val="124154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a:t>
            </a:r>
            <a:r>
              <a:rPr lang="ja-JP" altLang="en-US" dirty="0"/>
              <a:t>作成</a:t>
            </a:r>
            <a:r>
              <a:rPr lang="en-US" altLang="ja-JP" dirty="0"/>
              <a:t/>
            </a:r>
            <a:br>
              <a:rPr lang="en-US" altLang="ja-JP" dirty="0"/>
            </a:br>
            <a:r>
              <a:rPr lang="ja-JP" altLang="en-US" dirty="0" smtClean="0"/>
              <a:t>バナナ－３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ろ紙の上から押し広げる。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10</a:t>
            </a:fld>
            <a:endParaRPr kumimoji="1" lang="ja-JP" altLang="en-US"/>
          </a:p>
        </p:txBody>
      </p:sp>
      <p:pic>
        <p:nvPicPr>
          <p:cNvPr id="6" name="図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9672" y="1844824"/>
            <a:ext cx="5904656" cy="4428491"/>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290402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オオカナダモ－１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葉を一枚ピンセットでつまみ取り，スライドガラスにのせる。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11</a:t>
            </a:fld>
            <a:endParaRPr kumimoji="1" lang="ja-JP" altLang="en-US"/>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91680" y="2276872"/>
            <a:ext cx="5616624" cy="4106770"/>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869855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オオカナダモ－２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水を滴下し，カバーガラスをかける。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12</a:t>
            </a:fld>
            <a:endParaRPr kumimoji="1" lang="ja-JP" altLang="en-US"/>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612" y="2420888"/>
            <a:ext cx="4417812" cy="3313359"/>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02965" y="2425576"/>
            <a:ext cx="4434139" cy="3325604"/>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340933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オオカナダモ－３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水封とは別に，酢酸オルセインを滴下し，５分以上</a:t>
            </a:r>
            <a:r>
              <a:rPr lang="ja-JP" altLang="en-US" sz="3600" dirty="0"/>
              <a:t>置いて</a:t>
            </a:r>
            <a:r>
              <a:rPr lang="ja-JP" altLang="en-US" sz="3600" dirty="0" smtClean="0"/>
              <a:t>からカバーガラスをかける。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13</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949" y="2420888"/>
            <a:ext cx="4548840" cy="3411630"/>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30019" y="2420888"/>
            <a:ext cx="4548840" cy="3411630"/>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404859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口腔上皮細胞</a:t>
            </a:r>
            <a:r>
              <a:rPr lang="ja-JP" altLang="en-US" dirty="0" smtClean="0"/>
              <a:t>－１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爪楊枝の頭でほほの内側を軽くこすり，スライドガラス２枚につける。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14</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19872" y="2378287"/>
            <a:ext cx="5280587" cy="3960440"/>
          </a:xfrm>
          <a:prstGeom prst="rect">
            <a:avLst/>
          </a:prstGeom>
        </p:spPr>
      </p:pic>
      <p:pic>
        <p:nvPicPr>
          <p:cNvPr id="6" name="図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41317" y="2378287"/>
            <a:ext cx="2876198" cy="2022821"/>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862899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口腔上皮細胞</a:t>
            </a:r>
            <a:r>
              <a:rPr lang="ja-JP" altLang="en-US" dirty="0" smtClean="0"/>
              <a:t>－２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一方のスライドガラスに水を滴下する。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15</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75655" y="1772816"/>
            <a:ext cx="6144683" cy="4608512"/>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581347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口腔上皮細胞</a:t>
            </a:r>
            <a:r>
              <a:rPr lang="ja-JP" altLang="en-US" dirty="0" smtClean="0"/>
              <a:t>－３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もう一方に酢酸オルセイン染色液を滴下する。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16</a:t>
            </a:fld>
            <a:endParaRPr kumimoji="1" lang="ja-JP" altLang="en-US"/>
          </a:p>
        </p:txBody>
      </p:sp>
      <p:pic>
        <p:nvPicPr>
          <p:cNvPr id="6" name="図 5"/>
          <p:cNvPicPr/>
          <p:nvPr/>
        </p:nvPicPr>
        <p:blipFill>
          <a:blip r:embed="rId3" cstate="email">
            <a:extLst>
              <a:ext uri="{28A0092B-C50C-407E-A947-70E740481C1C}">
                <a14:useLocalDpi xmlns:a14="http://schemas.microsoft.com/office/drawing/2010/main" val="0"/>
              </a:ext>
            </a:extLst>
          </a:blip>
          <a:stretch>
            <a:fillRect/>
          </a:stretch>
        </p:blipFill>
        <p:spPr bwMode="auto">
          <a:xfrm>
            <a:off x="1619672" y="1916832"/>
            <a:ext cx="5904656" cy="4446494"/>
          </a:xfrm>
          <a:prstGeom prst="rect">
            <a:avLst/>
          </a:prstGeom>
          <a:ln>
            <a:noFill/>
          </a:ln>
          <a:extLst>
            <a:ext uri="{53640926-AAD7-44D8-BBD7-CCE9431645EC}">
              <a14:shadowObscured xmlns:a14="http://schemas.microsoft.com/office/drawing/2010/main"/>
            </a:ext>
          </a:extLst>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4203866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タマネギ－１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水封したものを観察する。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17</a:t>
            </a:fld>
            <a:endParaRPr kumimoji="1" lang="ja-JP" altLang="en-US"/>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75656" y="1772816"/>
            <a:ext cx="6048672" cy="4498068"/>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2" name="正方形/長方形 11"/>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483272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タマネギ－２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染色したものを観察する。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18</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75656" y="1700808"/>
            <a:ext cx="6048672" cy="4536505"/>
          </a:xfrm>
          <a:prstGeom prst="rect">
            <a:avLst/>
          </a:prstGeom>
        </p:spPr>
      </p:pic>
      <p:grpSp>
        <p:nvGrpSpPr>
          <p:cNvPr id="14" name="グループ化 13"/>
          <p:cNvGrpSpPr/>
          <p:nvPr/>
        </p:nvGrpSpPr>
        <p:grpSpPr>
          <a:xfrm>
            <a:off x="567368" y="6525384"/>
            <a:ext cx="4207672" cy="360000"/>
            <a:chOff x="567368" y="6525384"/>
            <a:chExt cx="4207672" cy="360000"/>
          </a:xfrm>
        </p:grpSpPr>
        <p:sp>
          <p:nvSpPr>
            <p:cNvPr id="15" name="正方形/長方形 14"/>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6" name="正方形/長方形 15"/>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7" name="正方形/長方形 16"/>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8" name="正方形/長方形 17"/>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9" name="正方形/長方形 18"/>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20" name="正方形/長方形 19"/>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551412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バナナ－１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水封したものを観察する。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19</a:t>
            </a:fld>
            <a:endParaRPr kumimoji="1" lang="ja-JP" altLang="en-US"/>
          </a:p>
        </p:txBody>
      </p:sp>
      <p:pic>
        <p:nvPicPr>
          <p:cNvPr id="6" name="図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648" y="1700808"/>
            <a:ext cx="6264696" cy="4698522"/>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2" name="正方形/長方形 11"/>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836943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実験の流れ</a:t>
            </a:r>
            <a:endParaRPr kumimoji="1" lang="ja-JP" altLang="en-US" dirty="0"/>
          </a:p>
        </p:txBody>
      </p:sp>
      <p:sp>
        <p:nvSpPr>
          <p:cNvPr id="4" name="コンテンツ プレースホルダー 2"/>
          <p:cNvSpPr>
            <a:spLocks noGrp="1"/>
          </p:cNvSpPr>
          <p:nvPr>
            <p:ph idx="1"/>
          </p:nvPr>
        </p:nvSpPr>
        <p:spPr>
          <a:xfrm>
            <a:off x="0" y="1412776"/>
            <a:ext cx="7236296" cy="4516374"/>
          </a:xfrm>
        </p:spPr>
        <p:txBody>
          <a:bodyPr>
            <a:normAutofit lnSpcReduction="10000"/>
          </a:bodyPr>
          <a:lstStyle/>
          <a:p>
            <a:pPr marL="0" indent="0">
              <a:buNone/>
            </a:pPr>
            <a:r>
              <a:rPr lang="ja-JP" altLang="en-US" dirty="0" smtClean="0"/>
              <a:t>●　実験の準備</a:t>
            </a:r>
            <a:endParaRPr lang="en-US" altLang="ja-JP" dirty="0" smtClean="0"/>
          </a:p>
          <a:p>
            <a:pPr marL="0" indent="0">
              <a:buNone/>
            </a:pPr>
            <a:r>
              <a:rPr lang="ja-JP" altLang="en-US" dirty="0" smtClean="0"/>
              <a:t>①　プレパラートの作成</a:t>
            </a:r>
            <a:endParaRPr lang="en-US" altLang="ja-JP" dirty="0" smtClean="0"/>
          </a:p>
          <a:p>
            <a:pPr marL="0" indent="0">
              <a:buNone/>
            </a:pPr>
            <a:r>
              <a:rPr lang="ja-JP" altLang="en-US" dirty="0" smtClean="0"/>
              <a:t>　・タマネギの表皮</a:t>
            </a:r>
            <a:endParaRPr lang="en-US" altLang="ja-JP" dirty="0" smtClean="0"/>
          </a:p>
          <a:p>
            <a:pPr marL="0" indent="0">
              <a:buNone/>
            </a:pPr>
            <a:r>
              <a:rPr lang="ja-JP" altLang="en-US" dirty="0"/>
              <a:t>　</a:t>
            </a:r>
            <a:r>
              <a:rPr lang="ja-JP" altLang="en-US" dirty="0" smtClean="0"/>
              <a:t>・バナナの細胞</a:t>
            </a:r>
            <a:endParaRPr lang="en-US" altLang="ja-JP" dirty="0" smtClean="0"/>
          </a:p>
          <a:p>
            <a:pPr marL="0" indent="0">
              <a:buNone/>
            </a:pPr>
            <a:r>
              <a:rPr lang="ja-JP" altLang="en-US" dirty="0"/>
              <a:t>　</a:t>
            </a:r>
            <a:r>
              <a:rPr lang="ja-JP" altLang="en-US" dirty="0" smtClean="0"/>
              <a:t>・オオカナダモの葉</a:t>
            </a:r>
            <a:endParaRPr lang="en-US" altLang="ja-JP" dirty="0" smtClean="0"/>
          </a:p>
          <a:p>
            <a:pPr marL="0" indent="0">
              <a:buNone/>
            </a:pPr>
            <a:r>
              <a:rPr lang="ja-JP" altLang="en-US" dirty="0"/>
              <a:t>　</a:t>
            </a:r>
            <a:r>
              <a:rPr lang="ja-JP" altLang="en-US" dirty="0" smtClean="0"/>
              <a:t>・口腔上皮細胞</a:t>
            </a:r>
            <a:endParaRPr lang="en-US" altLang="ja-JP" dirty="0"/>
          </a:p>
          <a:p>
            <a:pPr marL="0" indent="0">
              <a:buNone/>
            </a:pPr>
            <a:r>
              <a:rPr lang="ja-JP" altLang="en-US" dirty="0"/>
              <a:t>②</a:t>
            </a:r>
            <a:r>
              <a:rPr lang="ja-JP" altLang="en-US" dirty="0" smtClean="0"/>
              <a:t>　観察，スケッチ</a:t>
            </a:r>
            <a:endParaRPr lang="en-US" altLang="ja-JP" dirty="0"/>
          </a:p>
        </p:txBody>
      </p:sp>
      <p:sp>
        <p:nvSpPr>
          <p:cNvPr id="3" name="スライド番号プレースホルダー 2"/>
          <p:cNvSpPr>
            <a:spLocks noGrp="1"/>
          </p:cNvSpPr>
          <p:nvPr>
            <p:ph type="sldNum" sz="quarter" idx="12"/>
          </p:nvPr>
        </p:nvSpPr>
        <p:spPr/>
        <p:txBody>
          <a:bodyPr/>
          <a:lstStyle/>
          <a:p>
            <a:fld id="{C6F3D2AA-BCEB-455A-B6F8-09BE27466668}" type="slidenum">
              <a:rPr kumimoji="1" lang="ja-JP" altLang="en-US" smtClean="0"/>
              <a:t>2</a:t>
            </a:fld>
            <a:endParaRPr kumimoji="1" lang="ja-JP" altLang="en-US"/>
          </a:p>
        </p:txBody>
      </p:sp>
      <p:sp>
        <p:nvSpPr>
          <p:cNvPr id="5" name="テキスト ボックス 4"/>
          <p:cNvSpPr txBox="1"/>
          <p:nvPr/>
        </p:nvSpPr>
        <p:spPr>
          <a:xfrm>
            <a:off x="7020272" y="1920197"/>
            <a:ext cx="1296145" cy="3661002"/>
          </a:xfrm>
          <a:prstGeom prst="rect">
            <a:avLst/>
          </a:prstGeom>
          <a:noFill/>
        </p:spPr>
        <p:txBody>
          <a:bodyPr wrap="square" rtlCol="0">
            <a:spAutoFit/>
          </a:bodyPr>
          <a:lstStyle/>
          <a:p>
            <a:pPr algn="r">
              <a:lnSpc>
                <a:spcPct val="90000"/>
              </a:lnSpc>
              <a:spcBef>
                <a:spcPts val="864"/>
              </a:spcBef>
            </a:pPr>
            <a:r>
              <a:rPr lang="ja-JP" altLang="en-US" sz="3600" dirty="0" smtClean="0"/>
              <a:t>１５分</a:t>
            </a:r>
            <a:endParaRPr lang="en-US" altLang="ja-JP" sz="3600" dirty="0" smtClean="0"/>
          </a:p>
          <a:p>
            <a:pPr algn="r">
              <a:lnSpc>
                <a:spcPct val="90000"/>
              </a:lnSpc>
              <a:spcBef>
                <a:spcPts val="864"/>
              </a:spcBef>
            </a:pPr>
            <a:endParaRPr lang="en-US" altLang="ja-JP" sz="3600" dirty="0" smtClean="0"/>
          </a:p>
          <a:p>
            <a:pPr algn="r">
              <a:lnSpc>
                <a:spcPct val="90000"/>
              </a:lnSpc>
              <a:spcBef>
                <a:spcPts val="864"/>
              </a:spcBef>
            </a:pPr>
            <a:endParaRPr lang="en-US" altLang="ja-JP" sz="3600" dirty="0"/>
          </a:p>
          <a:p>
            <a:pPr algn="r">
              <a:lnSpc>
                <a:spcPct val="90000"/>
              </a:lnSpc>
              <a:spcBef>
                <a:spcPts val="864"/>
              </a:spcBef>
            </a:pPr>
            <a:endParaRPr lang="en-US" altLang="ja-JP" sz="3600" dirty="0" smtClean="0"/>
          </a:p>
          <a:p>
            <a:pPr algn="r">
              <a:lnSpc>
                <a:spcPct val="90000"/>
              </a:lnSpc>
              <a:spcBef>
                <a:spcPts val="864"/>
              </a:spcBef>
            </a:pPr>
            <a:endParaRPr lang="en-US" altLang="ja-JP" sz="3600" dirty="0"/>
          </a:p>
          <a:p>
            <a:pPr algn="r">
              <a:lnSpc>
                <a:spcPct val="90000"/>
              </a:lnSpc>
              <a:spcBef>
                <a:spcPts val="864"/>
              </a:spcBef>
            </a:pPr>
            <a:r>
              <a:rPr lang="ja-JP" altLang="en-US" sz="3600" dirty="0" smtClean="0"/>
              <a:t>２５分</a:t>
            </a:r>
            <a:endParaRPr kumimoji="1" lang="en-US" altLang="ja-JP" sz="3600" dirty="0" smtClean="0"/>
          </a:p>
        </p:txBody>
      </p:sp>
      <p:sp>
        <p:nvSpPr>
          <p:cNvPr id="6" name="テキスト ボックス 5"/>
          <p:cNvSpPr txBox="1"/>
          <p:nvPr/>
        </p:nvSpPr>
        <p:spPr>
          <a:xfrm>
            <a:off x="6516217" y="521860"/>
            <a:ext cx="1800200" cy="646331"/>
          </a:xfrm>
          <a:prstGeom prst="rect">
            <a:avLst/>
          </a:prstGeom>
          <a:noFill/>
        </p:spPr>
        <p:txBody>
          <a:bodyPr wrap="square" rtlCol="0">
            <a:spAutoFit/>
          </a:bodyPr>
          <a:lstStyle/>
          <a:p>
            <a:pPr algn="r"/>
            <a:r>
              <a:rPr lang="ja-JP" altLang="en-US" sz="3600" dirty="0" smtClean="0"/>
              <a:t>４０分</a:t>
            </a:r>
            <a:endParaRPr kumimoji="1" lang="ja-JP" altLang="en-US" sz="3600" dirty="0"/>
          </a:p>
        </p:txBody>
      </p:sp>
    </p:spTree>
    <p:extLst>
      <p:ext uri="{BB962C8B-B14F-4D97-AF65-F5344CB8AC3E}">
        <p14:creationId xmlns:p14="http://schemas.microsoft.com/office/powerpoint/2010/main" val="1276026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バナナ－２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染色したものを観察する。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20</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31640" y="1700807"/>
            <a:ext cx="6120680" cy="4590509"/>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4124124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（参考）別法</a:t>
            </a:r>
            <a:r>
              <a:rPr lang="en-US" altLang="ja-JP" dirty="0" smtClean="0"/>
              <a:t/>
            </a:r>
            <a:br>
              <a:rPr lang="en-US" altLang="ja-JP" dirty="0" smtClean="0"/>
            </a:br>
            <a:r>
              <a:rPr lang="ja-JP" altLang="en-US" dirty="0" smtClean="0"/>
              <a:t>バナナ－３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繊維部分をプレパラートにする。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21</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47664" y="1700808"/>
            <a:ext cx="6120680" cy="4590510"/>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704925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（参考）別法</a:t>
            </a:r>
            <a:r>
              <a:rPr lang="en-US" altLang="ja-JP" dirty="0" smtClean="0"/>
              <a:t/>
            </a:r>
            <a:br>
              <a:rPr lang="en-US" altLang="ja-JP" dirty="0" smtClean="0"/>
            </a:br>
            <a:r>
              <a:rPr lang="ja-JP" altLang="en-US" dirty="0" smtClean="0"/>
              <a:t>バナナ－４</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a:t>繊維</a:t>
            </a:r>
            <a:r>
              <a:rPr lang="ja-JP" altLang="en-US" sz="3600" dirty="0" smtClean="0"/>
              <a:t>にはらせん状の道管が見える。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22</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75656" y="1715451"/>
            <a:ext cx="6120680" cy="4590510"/>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586598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オオカナダモ－１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水封したものを観察する。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23</a:t>
            </a:fld>
            <a:endParaRPr kumimoji="1" lang="ja-JP" altLang="en-US"/>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59632" y="1700808"/>
            <a:ext cx="6671228" cy="4534850"/>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450265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オオカナダモ－２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染色したものを観察する。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24</a:t>
            </a:fld>
            <a:endParaRPr kumimoji="1" lang="ja-JP" altLang="en-US"/>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71600" y="1700808"/>
            <a:ext cx="7159084" cy="4637134"/>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895949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（参考）別法</a:t>
            </a:r>
            <a:r>
              <a:rPr lang="en-US" altLang="ja-JP" dirty="0" smtClean="0"/>
              <a:t/>
            </a:r>
            <a:br>
              <a:rPr lang="en-US" altLang="ja-JP" dirty="0" smtClean="0"/>
            </a:br>
            <a:r>
              <a:rPr lang="ja-JP" altLang="en-US" dirty="0" smtClean="0"/>
              <a:t>オオカナダモ－３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水封は原形質流動が見られる。</a:t>
            </a:r>
            <a:r>
              <a:rPr lang="ja-JP" altLang="en-US" sz="3600" dirty="0" smtClean="0">
                <a:solidFill>
                  <a:srgbClr val="FF0000"/>
                </a:solidFill>
              </a:rPr>
              <a:t>＜動画＞</a:t>
            </a:r>
            <a:endParaRPr lang="en-US" altLang="ja-JP" sz="3600" dirty="0" smtClean="0">
              <a:solidFill>
                <a:srgbClr val="FF0000"/>
              </a:solidFill>
            </a:endParaRPr>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25</a:t>
            </a:fld>
            <a:endParaRPr kumimoji="1" lang="ja-JP" altLang="en-US"/>
          </a:p>
        </p:txBody>
      </p:sp>
      <p:pic>
        <p:nvPicPr>
          <p:cNvPr id="5" name="DSCF204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815" t="10015"/>
          <a:stretch/>
        </p:blipFill>
        <p:spPr>
          <a:xfrm>
            <a:off x="1547664" y="1772815"/>
            <a:ext cx="6120680" cy="4684147"/>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31013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口腔上皮細胞－１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水封したものを観察する。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26</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648" y="1700808"/>
            <a:ext cx="6187193" cy="4640395"/>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4150603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口腔上皮細胞－２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染色したものを観察する。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27</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648" y="1730896"/>
            <a:ext cx="6368365" cy="4776273"/>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5856183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タマネギの知識</a:t>
            </a:r>
            <a:endParaRPr kumimoji="1" lang="ja-JP" altLang="en-US" dirty="0"/>
          </a:p>
        </p:txBody>
      </p:sp>
      <p:sp>
        <p:nvSpPr>
          <p:cNvPr id="5" name="テキスト ボックス 4"/>
          <p:cNvSpPr txBox="1"/>
          <p:nvPr/>
        </p:nvSpPr>
        <p:spPr>
          <a:xfrm>
            <a:off x="8748464" y="17026"/>
            <a:ext cx="404624" cy="461665"/>
          </a:xfrm>
          <a:prstGeom prst="rect">
            <a:avLst/>
          </a:prstGeom>
          <a:noFill/>
        </p:spPr>
        <p:txBody>
          <a:bodyPr wrap="square" rtlCol="0">
            <a:spAutoFit/>
          </a:bodyPr>
          <a:lstStyle/>
          <a:p>
            <a:r>
              <a:rPr lang="ja-JP" altLang="en-US" sz="2400" dirty="0">
                <a:solidFill>
                  <a:srgbClr val="1F497D"/>
                </a:solidFill>
              </a:rPr>
              <a:t>タ</a:t>
            </a:r>
          </a:p>
        </p:txBody>
      </p:sp>
      <p:sp>
        <p:nvSpPr>
          <p:cNvPr id="9" name="テキスト ボックス 8"/>
          <p:cNvSpPr txBox="1"/>
          <p:nvPr/>
        </p:nvSpPr>
        <p:spPr>
          <a:xfrm>
            <a:off x="4644008" y="1526977"/>
            <a:ext cx="3672408" cy="4801314"/>
          </a:xfrm>
          <a:prstGeom prst="rect">
            <a:avLst/>
          </a:prstGeom>
          <a:noFill/>
        </p:spPr>
        <p:txBody>
          <a:bodyPr wrap="square" rtlCol="0">
            <a:spAutoFit/>
          </a:bodyPr>
          <a:lstStyle/>
          <a:p>
            <a:r>
              <a:rPr lang="ja-JP" altLang="en-US" dirty="0" smtClean="0">
                <a:solidFill>
                  <a:prstClr val="black"/>
                </a:solidFill>
              </a:rPr>
              <a:t>タマネギ</a:t>
            </a:r>
            <a:endParaRPr lang="en-US" altLang="ja-JP" dirty="0" smtClean="0">
              <a:solidFill>
                <a:prstClr val="black"/>
              </a:solidFill>
            </a:endParaRPr>
          </a:p>
          <a:p>
            <a:r>
              <a:rPr lang="ja-JP" altLang="en-US" dirty="0" smtClean="0">
                <a:solidFill>
                  <a:prstClr val="black"/>
                </a:solidFill>
              </a:rPr>
              <a:t>ネギ科</a:t>
            </a:r>
            <a:r>
              <a:rPr lang="ja-JP" altLang="en-US" dirty="0">
                <a:solidFill>
                  <a:prstClr val="black"/>
                </a:solidFill>
              </a:rPr>
              <a:t>ネギ属（２ｎ＝１６</a:t>
            </a:r>
            <a:r>
              <a:rPr lang="ja-JP" altLang="en-US" dirty="0" smtClean="0">
                <a:solidFill>
                  <a:prstClr val="black"/>
                </a:solidFill>
              </a:rPr>
              <a:t>）</a:t>
            </a:r>
            <a:endParaRPr lang="en-US" altLang="ja-JP" dirty="0" smtClean="0">
              <a:solidFill>
                <a:prstClr val="black"/>
              </a:solidFill>
            </a:endParaRPr>
          </a:p>
          <a:p>
            <a:r>
              <a:rPr lang="ja-JP" altLang="en-US" dirty="0" smtClean="0">
                <a:solidFill>
                  <a:prstClr val="black"/>
                </a:solidFill>
              </a:rPr>
              <a:t>　</a:t>
            </a:r>
            <a:r>
              <a:rPr lang="ja-JP" altLang="en-US" dirty="0" err="1" smtClean="0">
                <a:solidFill>
                  <a:prstClr val="black"/>
                </a:solidFill>
              </a:rPr>
              <a:t>りん</a:t>
            </a:r>
            <a:r>
              <a:rPr lang="ja-JP" altLang="en-US" dirty="0">
                <a:solidFill>
                  <a:prstClr val="black"/>
                </a:solidFill>
              </a:rPr>
              <a:t>茎の内側の表皮細胞がはがしやすいため</a:t>
            </a:r>
            <a:r>
              <a:rPr lang="ja-JP" altLang="en-US" dirty="0" smtClean="0">
                <a:solidFill>
                  <a:prstClr val="black"/>
                </a:solidFill>
              </a:rPr>
              <a:t>，細胞の観察がしやすい。しぼり</a:t>
            </a:r>
            <a:r>
              <a:rPr lang="ja-JP" altLang="en-US" dirty="0">
                <a:solidFill>
                  <a:prstClr val="black"/>
                </a:solidFill>
              </a:rPr>
              <a:t>を上手く調節するとミトコンドリアが流れて原形質流動も観察できる</a:t>
            </a:r>
            <a:r>
              <a:rPr lang="ja-JP" altLang="en-US" dirty="0" smtClean="0">
                <a:solidFill>
                  <a:prstClr val="black"/>
                </a:solidFill>
              </a:rPr>
              <a:t>。</a:t>
            </a:r>
            <a:endParaRPr lang="en-US" altLang="ja-JP" dirty="0" smtClean="0">
              <a:solidFill>
                <a:prstClr val="black"/>
              </a:solidFill>
            </a:endParaRPr>
          </a:p>
          <a:p>
            <a:r>
              <a:rPr lang="ja-JP" altLang="en-US" dirty="0" smtClean="0">
                <a:solidFill>
                  <a:prstClr val="black"/>
                </a:solidFill>
              </a:rPr>
              <a:t>　原形質</a:t>
            </a:r>
            <a:r>
              <a:rPr lang="ja-JP" altLang="en-US" dirty="0">
                <a:solidFill>
                  <a:prstClr val="black"/>
                </a:solidFill>
              </a:rPr>
              <a:t>流動</a:t>
            </a:r>
            <a:r>
              <a:rPr lang="ja-JP" altLang="en-US" dirty="0" smtClean="0">
                <a:solidFill>
                  <a:prstClr val="black"/>
                </a:solidFill>
              </a:rPr>
              <a:t>は</a:t>
            </a:r>
            <a:r>
              <a:rPr lang="ja-JP" altLang="en-US" dirty="0">
                <a:solidFill>
                  <a:prstClr val="black"/>
                </a:solidFill>
              </a:rPr>
              <a:t>，</a:t>
            </a:r>
            <a:r>
              <a:rPr lang="ja-JP" altLang="ja-JP" dirty="0" smtClean="0">
                <a:solidFill>
                  <a:prstClr val="black"/>
                </a:solidFill>
              </a:rPr>
              <a:t>循環型</a:t>
            </a:r>
            <a:r>
              <a:rPr lang="ja-JP" altLang="en-US" dirty="0" smtClean="0">
                <a:solidFill>
                  <a:prstClr val="black"/>
                </a:solidFill>
              </a:rPr>
              <a:t>と</a:t>
            </a:r>
            <a:r>
              <a:rPr lang="ja-JP" altLang="en-US" dirty="0">
                <a:solidFill>
                  <a:prstClr val="black"/>
                </a:solidFill>
              </a:rPr>
              <a:t>呼ばれる</a:t>
            </a:r>
            <a:r>
              <a:rPr lang="ja-JP" altLang="ja-JP" dirty="0">
                <a:solidFill>
                  <a:prstClr val="black"/>
                </a:solidFill>
              </a:rPr>
              <a:t>液胞内を原形質が細い糸のように貫いて循環する。ムラサキツユクサなどで</a:t>
            </a:r>
            <a:r>
              <a:rPr lang="ja-JP" altLang="en-US" dirty="0">
                <a:solidFill>
                  <a:prstClr val="black"/>
                </a:solidFill>
              </a:rPr>
              <a:t>も</a:t>
            </a:r>
            <a:r>
              <a:rPr lang="ja-JP" altLang="ja-JP" dirty="0">
                <a:solidFill>
                  <a:prstClr val="black"/>
                </a:solidFill>
              </a:rPr>
              <a:t>見られる。</a:t>
            </a:r>
          </a:p>
          <a:p>
            <a:r>
              <a:rPr lang="ja-JP" altLang="en-US" dirty="0" smtClean="0">
                <a:solidFill>
                  <a:prstClr val="black"/>
                </a:solidFill>
              </a:rPr>
              <a:t>　根端分裂組織は体</a:t>
            </a:r>
            <a:r>
              <a:rPr lang="ja-JP" altLang="en-US" dirty="0">
                <a:solidFill>
                  <a:prstClr val="black"/>
                </a:solidFill>
              </a:rPr>
              <a:t>細胞分裂の観察の材料と</a:t>
            </a:r>
            <a:r>
              <a:rPr lang="ja-JP" altLang="en-US" dirty="0" smtClean="0">
                <a:solidFill>
                  <a:prstClr val="black"/>
                </a:solidFill>
              </a:rPr>
              <a:t>してよく使われる。タマネギから発根させたものは太く扱いやすい反面，数を集めるのが大変で，種を発根させる方法が主流となってきている。</a:t>
            </a:r>
            <a:endParaRPr lang="en-US" altLang="ja-JP" dirty="0" smtClean="0">
              <a:solidFill>
                <a:prstClr val="black"/>
              </a:solidFill>
            </a:endParaRPr>
          </a:p>
          <a:p>
            <a:endParaRPr lang="en-US" altLang="ja-JP" dirty="0" smtClean="0">
              <a:solidFill>
                <a:prstClr val="black"/>
              </a:solidFill>
            </a:endParaRPr>
          </a:p>
        </p:txBody>
      </p:sp>
      <p:sp>
        <p:nvSpPr>
          <p:cNvPr id="10" name="正方形/長方形 9"/>
          <p:cNvSpPr/>
          <p:nvPr/>
        </p:nvSpPr>
        <p:spPr>
          <a:xfrm>
            <a:off x="539591" y="3717032"/>
            <a:ext cx="3960441" cy="2585323"/>
          </a:xfrm>
          <a:prstGeom prst="rect">
            <a:avLst/>
          </a:prstGeom>
        </p:spPr>
        <p:txBody>
          <a:bodyPr wrap="square">
            <a:spAutoFit/>
          </a:bodyPr>
          <a:lstStyle/>
          <a:p>
            <a:r>
              <a:rPr lang="ja-JP" altLang="en-US" dirty="0" smtClean="0">
                <a:solidFill>
                  <a:prstClr val="black"/>
                </a:solidFill>
              </a:rPr>
              <a:t>入手方法</a:t>
            </a:r>
            <a:endParaRPr lang="en-US" altLang="ja-JP" dirty="0" smtClean="0">
              <a:solidFill>
                <a:prstClr val="black"/>
              </a:solidFill>
            </a:endParaRPr>
          </a:p>
          <a:p>
            <a:r>
              <a:rPr lang="ja-JP" altLang="en-US" dirty="0" smtClean="0">
                <a:solidFill>
                  <a:prstClr val="black"/>
                </a:solidFill>
              </a:rPr>
              <a:t>スーパーマーケット</a:t>
            </a:r>
            <a:r>
              <a:rPr lang="ja-JP" altLang="en-US" dirty="0">
                <a:solidFill>
                  <a:prstClr val="black"/>
                </a:solidFill>
              </a:rPr>
              <a:t>でほぼ年中入手可能</a:t>
            </a:r>
            <a:r>
              <a:rPr lang="ja-JP" altLang="en-US" dirty="0" smtClean="0">
                <a:solidFill>
                  <a:prstClr val="black"/>
                </a:solidFill>
              </a:rPr>
              <a:t>。体</a:t>
            </a:r>
            <a:r>
              <a:rPr lang="ja-JP" altLang="en-US" dirty="0">
                <a:solidFill>
                  <a:prstClr val="black"/>
                </a:solidFill>
              </a:rPr>
              <a:t>細胞分裂</a:t>
            </a:r>
            <a:r>
              <a:rPr lang="ja-JP" altLang="en-US" dirty="0" smtClean="0">
                <a:solidFill>
                  <a:prstClr val="black"/>
                </a:solidFill>
              </a:rPr>
              <a:t>を観察する場合，新タマネギは発根しにくく，一番外の皮が茶色になってから使える。</a:t>
            </a:r>
            <a:endParaRPr lang="en-US" altLang="ja-JP" dirty="0" smtClean="0">
              <a:solidFill>
                <a:prstClr val="black"/>
              </a:solidFill>
            </a:endParaRPr>
          </a:p>
          <a:p>
            <a:r>
              <a:rPr lang="ja-JP" altLang="en-US" dirty="0" smtClean="0">
                <a:solidFill>
                  <a:prstClr val="black"/>
                </a:solidFill>
              </a:rPr>
              <a:t>１個　３０円前後</a:t>
            </a:r>
            <a:endParaRPr lang="en-US" altLang="ja-JP" dirty="0" smtClean="0">
              <a:solidFill>
                <a:prstClr val="black"/>
              </a:solidFill>
            </a:endParaRPr>
          </a:p>
          <a:p>
            <a:r>
              <a:rPr lang="ja-JP" altLang="en-US" dirty="0">
                <a:solidFill>
                  <a:prstClr val="black"/>
                </a:solidFill>
              </a:rPr>
              <a:t>種</a:t>
            </a:r>
            <a:r>
              <a:rPr lang="ja-JP" altLang="en-US" dirty="0" smtClean="0">
                <a:solidFill>
                  <a:prstClr val="black"/>
                </a:solidFill>
              </a:rPr>
              <a:t>は，夏～秋にホームセンターなどで入手できる。</a:t>
            </a:r>
            <a:endParaRPr lang="en-US" altLang="ja-JP" dirty="0" smtClean="0">
              <a:solidFill>
                <a:prstClr val="black"/>
              </a:solidFill>
            </a:endParaRPr>
          </a:p>
          <a:p>
            <a:r>
              <a:rPr lang="ja-JP" altLang="en-US" dirty="0" smtClean="0">
                <a:solidFill>
                  <a:prstClr val="black"/>
                </a:solidFill>
              </a:rPr>
              <a:t>１袋　３００円前後</a:t>
            </a:r>
            <a:endParaRPr lang="en-US" altLang="ja-JP" dirty="0">
              <a:solidFill>
                <a:prstClr val="black"/>
              </a:solidFill>
            </a:endParaRPr>
          </a:p>
        </p:txBody>
      </p:sp>
      <p:pic>
        <p:nvPicPr>
          <p:cNvPr id="6" name="コンテンツ プレースホルダー 5"/>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971600" y="1378496"/>
            <a:ext cx="2834894" cy="2126171"/>
          </a:xfrm>
        </p:spPr>
      </p:pic>
    </p:spTree>
    <p:extLst>
      <p:ext uri="{BB962C8B-B14F-4D97-AF65-F5344CB8AC3E}">
        <p14:creationId xmlns:p14="http://schemas.microsoft.com/office/powerpoint/2010/main" val="59352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バナナの知識</a:t>
            </a:r>
            <a:endParaRPr kumimoji="1" lang="ja-JP" altLang="en-US" dirty="0"/>
          </a:p>
        </p:txBody>
      </p:sp>
      <p:sp>
        <p:nvSpPr>
          <p:cNvPr id="5" name="テキスト ボックス 4"/>
          <p:cNvSpPr txBox="1"/>
          <p:nvPr/>
        </p:nvSpPr>
        <p:spPr>
          <a:xfrm>
            <a:off x="8748464" y="17026"/>
            <a:ext cx="404624" cy="461665"/>
          </a:xfrm>
          <a:prstGeom prst="rect">
            <a:avLst/>
          </a:prstGeom>
          <a:noFill/>
        </p:spPr>
        <p:txBody>
          <a:bodyPr wrap="square" rtlCol="0">
            <a:spAutoFit/>
          </a:bodyPr>
          <a:lstStyle/>
          <a:p>
            <a:r>
              <a:rPr lang="ja-JP" altLang="en-US" sz="2400" dirty="0" smtClean="0">
                <a:solidFill>
                  <a:srgbClr val="1F497D"/>
                </a:solidFill>
              </a:rPr>
              <a:t>バ</a:t>
            </a:r>
            <a:endParaRPr lang="ja-JP" altLang="en-US" sz="2400" dirty="0">
              <a:solidFill>
                <a:srgbClr val="1F497D"/>
              </a:solidFill>
            </a:endParaRPr>
          </a:p>
        </p:txBody>
      </p:sp>
      <p:sp>
        <p:nvSpPr>
          <p:cNvPr id="9" name="テキスト ボックス 8"/>
          <p:cNvSpPr txBox="1"/>
          <p:nvPr/>
        </p:nvSpPr>
        <p:spPr>
          <a:xfrm>
            <a:off x="4283968" y="1412776"/>
            <a:ext cx="3960440" cy="4801314"/>
          </a:xfrm>
          <a:prstGeom prst="rect">
            <a:avLst/>
          </a:prstGeom>
          <a:noFill/>
        </p:spPr>
        <p:txBody>
          <a:bodyPr wrap="square" rtlCol="0">
            <a:spAutoFit/>
          </a:bodyPr>
          <a:lstStyle/>
          <a:p>
            <a:r>
              <a:rPr lang="ja-JP" altLang="en-US" dirty="0">
                <a:solidFill>
                  <a:prstClr val="black"/>
                </a:solidFill>
              </a:rPr>
              <a:t>バナナ</a:t>
            </a:r>
            <a:endParaRPr lang="en-US" altLang="ja-JP" dirty="0" smtClean="0">
              <a:solidFill>
                <a:prstClr val="black"/>
              </a:solidFill>
            </a:endParaRPr>
          </a:p>
          <a:p>
            <a:r>
              <a:rPr lang="ja-JP" altLang="en-US" dirty="0">
                <a:solidFill>
                  <a:prstClr val="black"/>
                </a:solidFill>
              </a:rPr>
              <a:t>　</a:t>
            </a:r>
            <a:r>
              <a:rPr lang="ja-JP" altLang="ja-JP" dirty="0">
                <a:solidFill>
                  <a:prstClr val="black"/>
                </a:solidFill>
              </a:rPr>
              <a:t>バショウ科バショウ属の</a:t>
            </a:r>
            <a:r>
              <a:rPr lang="ja-JP" altLang="ja-JP" dirty="0" smtClean="0">
                <a:solidFill>
                  <a:prstClr val="black"/>
                </a:solidFill>
              </a:rPr>
              <a:t>うち</a:t>
            </a:r>
            <a:r>
              <a:rPr lang="ja-JP" altLang="en-US" dirty="0" smtClean="0">
                <a:solidFill>
                  <a:prstClr val="black"/>
                </a:solidFill>
              </a:rPr>
              <a:t>，</a:t>
            </a:r>
            <a:r>
              <a:rPr lang="ja-JP" altLang="ja-JP" dirty="0" smtClean="0">
                <a:solidFill>
                  <a:prstClr val="black"/>
                </a:solidFill>
              </a:rPr>
              <a:t>果実</a:t>
            </a:r>
            <a:r>
              <a:rPr lang="ja-JP" altLang="ja-JP" dirty="0">
                <a:solidFill>
                  <a:prstClr val="black"/>
                </a:solidFill>
              </a:rPr>
              <a:t>を食用とする品種群の</a:t>
            </a:r>
            <a:r>
              <a:rPr lang="ja-JP" altLang="ja-JP" dirty="0" smtClean="0">
                <a:solidFill>
                  <a:prstClr val="black"/>
                </a:solidFill>
              </a:rPr>
              <a:t>総称</a:t>
            </a:r>
            <a:endParaRPr lang="en-US" altLang="ja-JP" dirty="0" smtClean="0">
              <a:solidFill>
                <a:prstClr val="black"/>
              </a:solidFill>
            </a:endParaRPr>
          </a:p>
          <a:p>
            <a:r>
              <a:rPr lang="ja-JP" altLang="en-US" dirty="0">
                <a:solidFill>
                  <a:prstClr val="black"/>
                </a:solidFill>
              </a:rPr>
              <a:t>　</a:t>
            </a:r>
            <a:r>
              <a:rPr lang="ja-JP" altLang="ja-JP" dirty="0">
                <a:solidFill>
                  <a:prstClr val="black"/>
                </a:solidFill>
              </a:rPr>
              <a:t>栽培バナナ</a:t>
            </a:r>
            <a:r>
              <a:rPr lang="ja-JP" altLang="ja-JP" dirty="0" smtClean="0">
                <a:solidFill>
                  <a:prstClr val="black"/>
                </a:solidFill>
              </a:rPr>
              <a:t>は</a:t>
            </a:r>
            <a:r>
              <a:rPr lang="ja-JP" altLang="en-US" dirty="0" smtClean="0">
                <a:solidFill>
                  <a:prstClr val="black"/>
                </a:solidFill>
              </a:rPr>
              <a:t>，</a:t>
            </a:r>
            <a:r>
              <a:rPr lang="ja-JP" altLang="ja-JP" dirty="0">
                <a:solidFill>
                  <a:prstClr val="black"/>
                </a:solidFill>
              </a:rPr>
              <a:t>三倍体などの奇数のゲノム構成の</a:t>
            </a:r>
            <a:r>
              <a:rPr lang="ja-JP" altLang="ja-JP" dirty="0" smtClean="0">
                <a:solidFill>
                  <a:prstClr val="black"/>
                </a:solidFill>
              </a:rPr>
              <a:t>ため</a:t>
            </a:r>
            <a:r>
              <a:rPr lang="ja-JP" altLang="en-US" dirty="0" smtClean="0">
                <a:solidFill>
                  <a:prstClr val="black"/>
                </a:solidFill>
              </a:rPr>
              <a:t>，</a:t>
            </a:r>
            <a:r>
              <a:rPr lang="ja-JP" altLang="ja-JP" dirty="0" smtClean="0">
                <a:solidFill>
                  <a:prstClr val="black"/>
                </a:solidFill>
              </a:rPr>
              <a:t>減数</a:t>
            </a:r>
            <a:r>
              <a:rPr lang="ja-JP" altLang="ja-JP" dirty="0">
                <a:solidFill>
                  <a:prstClr val="black"/>
                </a:solidFill>
              </a:rPr>
              <a:t>分裂が正常に進行</a:t>
            </a:r>
            <a:r>
              <a:rPr lang="ja-JP" altLang="ja-JP" dirty="0" smtClean="0">
                <a:solidFill>
                  <a:prstClr val="black"/>
                </a:solidFill>
              </a:rPr>
              <a:t>せず</a:t>
            </a:r>
            <a:r>
              <a:rPr lang="ja-JP" altLang="en-US" dirty="0" smtClean="0">
                <a:solidFill>
                  <a:prstClr val="black"/>
                </a:solidFill>
              </a:rPr>
              <a:t>，</a:t>
            </a:r>
            <a:r>
              <a:rPr lang="ja-JP" altLang="ja-JP" dirty="0" smtClean="0">
                <a:solidFill>
                  <a:prstClr val="black"/>
                </a:solidFill>
              </a:rPr>
              <a:t>配偶子</a:t>
            </a:r>
            <a:r>
              <a:rPr lang="ja-JP" altLang="ja-JP" dirty="0">
                <a:solidFill>
                  <a:prstClr val="black"/>
                </a:solidFill>
              </a:rPr>
              <a:t>形成が異常になるため不稔で</a:t>
            </a:r>
            <a:r>
              <a:rPr lang="ja-JP" altLang="ja-JP" dirty="0" smtClean="0">
                <a:solidFill>
                  <a:prstClr val="black"/>
                </a:solidFill>
              </a:rPr>
              <a:t>ある</a:t>
            </a:r>
            <a:r>
              <a:rPr lang="ja-JP" altLang="en-US" dirty="0" smtClean="0">
                <a:solidFill>
                  <a:prstClr val="black"/>
                </a:solidFill>
              </a:rPr>
              <a:t>。</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果実は細胞同士の結合が比較的弱いため，スライドガラスにこすりつけただけで，細胞を観察することができる。</a:t>
            </a:r>
            <a:endParaRPr lang="en-US" altLang="ja-JP" dirty="0" smtClean="0">
              <a:solidFill>
                <a:prstClr val="black"/>
              </a:solidFill>
            </a:endParaRPr>
          </a:p>
          <a:p>
            <a:r>
              <a:rPr lang="ja-JP" altLang="en-US" dirty="0" smtClean="0">
                <a:solidFill>
                  <a:prstClr val="black"/>
                </a:solidFill>
              </a:rPr>
              <a:t>　</a:t>
            </a:r>
            <a:r>
              <a:rPr lang="ja-JP" altLang="ja-JP" dirty="0">
                <a:solidFill>
                  <a:prstClr val="black"/>
                </a:solidFill>
              </a:rPr>
              <a:t>熟成のバロメータ</a:t>
            </a:r>
            <a:r>
              <a:rPr lang="ja-JP" altLang="ja-JP" dirty="0" smtClean="0">
                <a:solidFill>
                  <a:prstClr val="black"/>
                </a:solidFill>
              </a:rPr>
              <a:t>と</a:t>
            </a:r>
            <a:r>
              <a:rPr lang="ja-JP" altLang="en-US" dirty="0" smtClean="0">
                <a:solidFill>
                  <a:prstClr val="black"/>
                </a:solidFill>
              </a:rPr>
              <a:t>して</a:t>
            </a:r>
            <a:r>
              <a:rPr lang="ja-JP" altLang="ja-JP" dirty="0" smtClean="0">
                <a:solidFill>
                  <a:prstClr val="black"/>
                </a:solidFill>
              </a:rPr>
              <a:t>「</a:t>
            </a:r>
            <a:r>
              <a:rPr lang="ja-JP" altLang="ja-JP" dirty="0">
                <a:solidFill>
                  <a:prstClr val="black"/>
                </a:solidFill>
              </a:rPr>
              <a:t>スウィートスポット」または「シュガースポット </a:t>
            </a:r>
            <a:r>
              <a:rPr lang="ja-JP" altLang="ja-JP" dirty="0" smtClean="0">
                <a:solidFill>
                  <a:prstClr val="black"/>
                </a:solidFill>
              </a:rPr>
              <a:t>」</a:t>
            </a:r>
            <a:r>
              <a:rPr lang="ja-JP" altLang="en-US" dirty="0" smtClean="0">
                <a:solidFill>
                  <a:prstClr val="black"/>
                </a:solidFill>
              </a:rPr>
              <a:t>がある。これは，</a:t>
            </a:r>
            <a:r>
              <a:rPr lang="ja-JP" altLang="ja-JP" dirty="0" smtClean="0">
                <a:solidFill>
                  <a:prstClr val="black"/>
                </a:solidFill>
              </a:rPr>
              <a:t>皮</a:t>
            </a:r>
            <a:r>
              <a:rPr lang="ja-JP" altLang="ja-JP" dirty="0">
                <a:solidFill>
                  <a:prstClr val="black"/>
                </a:solidFill>
              </a:rPr>
              <a:t>の表面に浮かぶ黒い斑点状の</a:t>
            </a:r>
            <a:r>
              <a:rPr lang="ja-JP" altLang="ja-JP" dirty="0" smtClean="0">
                <a:solidFill>
                  <a:prstClr val="black"/>
                </a:solidFill>
              </a:rPr>
              <a:t>もの</a:t>
            </a:r>
            <a:r>
              <a:rPr lang="ja-JP" altLang="en-US" dirty="0" smtClean="0">
                <a:solidFill>
                  <a:prstClr val="black"/>
                </a:solidFill>
              </a:rPr>
              <a:t>で，デンプンが糖に分解されているため，</a:t>
            </a:r>
            <a:r>
              <a:rPr lang="ja-JP" altLang="en-US" dirty="0">
                <a:solidFill>
                  <a:prstClr val="black"/>
                </a:solidFill>
              </a:rPr>
              <a:t>細胞の観察をする際に</a:t>
            </a:r>
            <a:r>
              <a:rPr lang="ja-JP" altLang="en-US" dirty="0" smtClean="0">
                <a:solidFill>
                  <a:prstClr val="black"/>
                </a:solidFill>
              </a:rPr>
              <a:t>はこれ以前のものを用いた方が，デンプン粒を観察しやすい。</a:t>
            </a:r>
            <a:endParaRPr lang="en-US" altLang="ja-JP" dirty="0" smtClean="0">
              <a:solidFill>
                <a:prstClr val="black"/>
              </a:solidFill>
            </a:endParaRPr>
          </a:p>
        </p:txBody>
      </p:sp>
      <p:sp>
        <p:nvSpPr>
          <p:cNvPr id="10" name="正方形/長方形 9"/>
          <p:cNvSpPr/>
          <p:nvPr/>
        </p:nvSpPr>
        <p:spPr>
          <a:xfrm>
            <a:off x="1115616" y="4581128"/>
            <a:ext cx="2592376" cy="1200329"/>
          </a:xfrm>
          <a:prstGeom prst="rect">
            <a:avLst/>
          </a:prstGeom>
        </p:spPr>
        <p:txBody>
          <a:bodyPr wrap="none">
            <a:spAutoFit/>
          </a:bodyPr>
          <a:lstStyle/>
          <a:p>
            <a:r>
              <a:rPr lang="ja-JP" altLang="en-US" dirty="0" smtClean="0">
                <a:solidFill>
                  <a:prstClr val="black"/>
                </a:solidFill>
              </a:rPr>
              <a:t>入手方法</a:t>
            </a:r>
            <a:endParaRPr lang="en-US" altLang="ja-JP" dirty="0" smtClean="0">
              <a:solidFill>
                <a:prstClr val="black"/>
              </a:solidFill>
            </a:endParaRPr>
          </a:p>
          <a:p>
            <a:r>
              <a:rPr lang="ja-JP" altLang="en-US" dirty="0" smtClean="0">
                <a:solidFill>
                  <a:prstClr val="black"/>
                </a:solidFill>
              </a:rPr>
              <a:t>スーパーマーケットで</a:t>
            </a:r>
            <a:endParaRPr lang="en-US" altLang="ja-JP" dirty="0" smtClean="0">
              <a:solidFill>
                <a:prstClr val="black"/>
              </a:solidFill>
            </a:endParaRPr>
          </a:p>
          <a:p>
            <a:r>
              <a:rPr lang="ja-JP" altLang="en-US" dirty="0" smtClean="0">
                <a:solidFill>
                  <a:prstClr val="black"/>
                </a:solidFill>
              </a:rPr>
              <a:t>年中入手できる。</a:t>
            </a:r>
            <a:endParaRPr lang="en-US" altLang="ja-JP" dirty="0" smtClean="0">
              <a:solidFill>
                <a:prstClr val="black"/>
              </a:solidFill>
            </a:endParaRPr>
          </a:p>
          <a:p>
            <a:r>
              <a:rPr lang="ja-JP" altLang="en-US" dirty="0" smtClean="0">
                <a:solidFill>
                  <a:prstClr val="black"/>
                </a:solidFill>
              </a:rPr>
              <a:t>１房　１５０～</a:t>
            </a:r>
            <a:r>
              <a:rPr lang="ja-JP" altLang="en-US" dirty="0">
                <a:solidFill>
                  <a:prstClr val="black"/>
                </a:solidFill>
              </a:rPr>
              <a:t>４</a:t>
            </a:r>
            <a:r>
              <a:rPr lang="ja-JP" altLang="en-US" dirty="0" smtClean="0">
                <a:solidFill>
                  <a:prstClr val="black"/>
                </a:solidFill>
              </a:rPr>
              <a:t>００円程度</a:t>
            </a:r>
            <a:endParaRPr lang="ja-JP" altLang="en-US" dirty="0">
              <a:solidFill>
                <a:prstClr val="black"/>
              </a:solidFill>
            </a:endParaRPr>
          </a:p>
        </p:txBody>
      </p:sp>
      <p:pic>
        <p:nvPicPr>
          <p:cNvPr id="4" name="コンテンツ プレースホルダー 3"/>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787276" y="1844824"/>
            <a:ext cx="3218424" cy="2413818"/>
          </a:xfrm>
        </p:spPr>
      </p:pic>
    </p:spTree>
    <p:extLst>
      <p:ext uri="{BB962C8B-B14F-4D97-AF65-F5344CB8AC3E}">
        <p14:creationId xmlns:p14="http://schemas.microsoft.com/office/powerpoint/2010/main" val="127339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観察，実験の準備（～前日）</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sz="3600" dirty="0" smtClean="0"/>
              <a:t>材料を</a:t>
            </a:r>
            <a:r>
              <a:rPr lang="ja-JP" altLang="en-US" sz="3600" dirty="0"/>
              <a:t>用意</a:t>
            </a:r>
            <a:r>
              <a:rPr kumimoji="1" lang="ja-JP" altLang="en-US" sz="3600" dirty="0" smtClean="0"/>
              <a:t>する。</a:t>
            </a:r>
            <a:endParaRPr lang="en-US" altLang="ja-JP" sz="3600" dirty="0"/>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3</a:t>
            </a:fld>
            <a:endParaRPr kumimoji="1" lang="ja-JP" altLang="en-US"/>
          </a:p>
        </p:txBody>
      </p:sp>
      <p:pic>
        <p:nvPicPr>
          <p:cNvPr id="7" name="図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9414" y="1909954"/>
            <a:ext cx="5193745" cy="3895310"/>
          </a:xfrm>
          <a:prstGeom prst="rect">
            <a:avLst/>
          </a:prstGeom>
        </p:spPr>
      </p:pic>
      <p:pic>
        <p:nvPicPr>
          <p:cNvPr id="5" name="図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939" y="1909953"/>
            <a:ext cx="3535949" cy="3417877"/>
          </a:xfrm>
          <a:prstGeom prst="rect">
            <a:avLst/>
          </a:prstGeom>
        </p:spPr>
      </p:pic>
      <p:pic>
        <p:nvPicPr>
          <p:cNvPr id="8" name="図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31645" y="3048010"/>
            <a:ext cx="4216619" cy="3162462"/>
          </a:xfrm>
          <a:prstGeom prst="rect">
            <a:avLst/>
          </a:prstGeom>
        </p:spPr>
      </p:pic>
      <p:grpSp>
        <p:nvGrpSpPr>
          <p:cNvPr id="9" name="グループ化 8"/>
          <p:cNvGrpSpPr/>
          <p:nvPr/>
        </p:nvGrpSpPr>
        <p:grpSpPr>
          <a:xfrm>
            <a:off x="567368" y="6525384"/>
            <a:ext cx="4207672" cy="360000"/>
            <a:chOff x="567368" y="6525384"/>
            <a:chExt cx="4207672" cy="360000"/>
          </a:xfrm>
        </p:grpSpPr>
        <p:sp>
          <p:nvSpPr>
            <p:cNvPr id="10" name="正方形/長方形 9"/>
            <p:cNvSpPr/>
            <p:nvPr/>
          </p:nvSpPr>
          <p:spPr>
            <a:xfrm>
              <a:off x="567368"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white"/>
                  </a:solidFill>
                </a:rPr>
                <a:t>準備</a:t>
              </a:r>
              <a:endParaRPr lang="ja-JP" altLang="en-US" dirty="0">
                <a:solidFill>
                  <a:prstClr val="white"/>
                </a:solidFill>
              </a:endParaRPr>
            </a:p>
          </p:txBody>
        </p:sp>
        <p:sp>
          <p:nvSpPr>
            <p:cNvPr id="11" name="正方形/長方形 10"/>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当日</a:t>
              </a:r>
            </a:p>
          </p:txBody>
        </p:sp>
        <p:sp>
          <p:nvSpPr>
            <p:cNvPr id="12" name="正方形/長方形 11"/>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①</a:t>
              </a:r>
              <a:endParaRPr lang="ja-JP" altLang="en-US" dirty="0">
                <a:solidFill>
                  <a:prstClr val="black"/>
                </a:solidFill>
              </a:endParaRPr>
            </a:p>
          </p:txBody>
        </p:sp>
        <p:sp>
          <p:nvSpPr>
            <p:cNvPr id="13" name="正方形/長方形 12"/>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4" name="正方形/長方形 13"/>
            <p:cNvSpPr/>
            <p:nvPr/>
          </p:nvSpPr>
          <p:spPr>
            <a:xfrm>
              <a:off x="1268286"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200" dirty="0" smtClean="0">
                  <a:solidFill>
                    <a:prstClr val="white"/>
                  </a:solidFill>
                </a:rPr>
                <a:t>～前日</a:t>
              </a:r>
              <a:endParaRPr lang="ja-JP" altLang="en-US" sz="1200" dirty="0">
                <a:solidFill>
                  <a:prstClr val="white"/>
                </a:solidFill>
              </a:endParaRPr>
            </a:p>
          </p:txBody>
        </p:sp>
        <p:sp>
          <p:nvSpPr>
            <p:cNvPr id="15" name="正方形/長方形 14"/>
            <p:cNvSpPr/>
            <p:nvPr/>
          </p:nvSpPr>
          <p:spPr>
            <a:xfrm>
              <a:off x="2669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実験</a:t>
              </a:r>
            </a:p>
          </p:txBody>
        </p:sp>
      </p:grpSp>
    </p:spTree>
    <p:extLst>
      <p:ext uri="{BB962C8B-B14F-4D97-AF65-F5344CB8AC3E}">
        <p14:creationId xmlns:p14="http://schemas.microsoft.com/office/powerpoint/2010/main" val="247668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rcRect/>
          <a:stretch/>
        </p:blipFill>
        <p:spPr>
          <a:xfrm>
            <a:off x="970814" y="1396400"/>
            <a:ext cx="2538857" cy="3028950"/>
          </a:xfrm>
        </p:spPr>
      </p:pic>
      <p:sp>
        <p:nvSpPr>
          <p:cNvPr id="2" name="タイトル 1"/>
          <p:cNvSpPr>
            <a:spLocks noGrp="1"/>
          </p:cNvSpPr>
          <p:nvPr>
            <p:ph type="title"/>
          </p:nvPr>
        </p:nvSpPr>
        <p:spPr/>
        <p:txBody>
          <a:bodyPr/>
          <a:lstStyle/>
          <a:p>
            <a:r>
              <a:rPr lang="ja-JP" altLang="en-US" dirty="0" smtClean="0"/>
              <a:t>オオカナダモ</a:t>
            </a:r>
            <a:r>
              <a:rPr kumimoji="1" lang="ja-JP" altLang="en-US" dirty="0" smtClean="0"/>
              <a:t>の知識</a:t>
            </a:r>
            <a:endParaRPr kumimoji="1" lang="ja-JP" altLang="en-US" dirty="0"/>
          </a:p>
        </p:txBody>
      </p:sp>
      <p:sp>
        <p:nvSpPr>
          <p:cNvPr id="5" name="テキスト ボックス 4"/>
          <p:cNvSpPr txBox="1"/>
          <p:nvPr/>
        </p:nvSpPr>
        <p:spPr>
          <a:xfrm>
            <a:off x="8748464" y="17026"/>
            <a:ext cx="404624" cy="461665"/>
          </a:xfrm>
          <a:prstGeom prst="rect">
            <a:avLst/>
          </a:prstGeom>
          <a:noFill/>
        </p:spPr>
        <p:txBody>
          <a:bodyPr wrap="square" rtlCol="0">
            <a:spAutoFit/>
          </a:bodyPr>
          <a:lstStyle/>
          <a:p>
            <a:r>
              <a:rPr kumimoji="1" lang="ja-JP" altLang="en-US" sz="2400" dirty="0" smtClean="0">
                <a:solidFill>
                  <a:schemeClr val="tx2"/>
                </a:solidFill>
              </a:rPr>
              <a:t>オ</a:t>
            </a:r>
            <a:endParaRPr kumimoji="1" lang="ja-JP" altLang="en-US" sz="2400" dirty="0">
              <a:solidFill>
                <a:schemeClr val="tx2"/>
              </a:solidFill>
            </a:endParaRPr>
          </a:p>
        </p:txBody>
      </p:sp>
      <p:sp>
        <p:nvSpPr>
          <p:cNvPr id="9" name="テキスト ボックス 8"/>
          <p:cNvSpPr txBox="1"/>
          <p:nvPr/>
        </p:nvSpPr>
        <p:spPr>
          <a:xfrm>
            <a:off x="3940936" y="1412776"/>
            <a:ext cx="4519496" cy="5078313"/>
          </a:xfrm>
          <a:prstGeom prst="rect">
            <a:avLst/>
          </a:prstGeom>
          <a:noFill/>
        </p:spPr>
        <p:txBody>
          <a:bodyPr wrap="square" rtlCol="0">
            <a:spAutoFit/>
          </a:bodyPr>
          <a:lstStyle/>
          <a:p>
            <a:r>
              <a:rPr lang="ja-JP" altLang="en-US" dirty="0" smtClean="0"/>
              <a:t>オオカナダモ</a:t>
            </a:r>
            <a:endParaRPr lang="en-US" altLang="ja-JP" dirty="0" smtClean="0"/>
          </a:p>
          <a:p>
            <a:r>
              <a:rPr lang="ja-JP" altLang="ja-JP" dirty="0"/>
              <a:t>被子植物門トチカガミ科の沈水</a:t>
            </a:r>
            <a:r>
              <a:rPr lang="ja-JP" altLang="ja-JP" dirty="0" smtClean="0"/>
              <a:t>植物</a:t>
            </a:r>
            <a:endParaRPr lang="en-US" altLang="ja-JP" dirty="0" smtClean="0"/>
          </a:p>
          <a:p>
            <a:r>
              <a:rPr lang="ja-JP" altLang="en-US" dirty="0" smtClean="0"/>
              <a:t>　南アメリカ原産。葉は</a:t>
            </a:r>
            <a:r>
              <a:rPr lang="ja-JP" altLang="ja-JP" dirty="0" smtClean="0"/>
              <a:t>濃緑色</a:t>
            </a:r>
            <a:r>
              <a:rPr lang="ja-JP" altLang="en-US" dirty="0" smtClean="0"/>
              <a:t>で，</a:t>
            </a:r>
            <a:r>
              <a:rPr lang="ja-JP" altLang="ja-JP" dirty="0"/>
              <a:t>よじれは少な</a:t>
            </a:r>
            <a:r>
              <a:rPr lang="ja-JP" altLang="en-US" dirty="0"/>
              <a:t>く</a:t>
            </a:r>
            <a:r>
              <a:rPr lang="ja-JP" altLang="ja-JP" dirty="0"/>
              <a:t>やわらかく</a:t>
            </a:r>
            <a:r>
              <a:rPr lang="ja-JP" altLang="ja-JP" dirty="0" smtClean="0"/>
              <a:t>折れにく</a:t>
            </a:r>
            <a:r>
              <a:rPr lang="ja-JP" altLang="en-US" dirty="0" smtClean="0"/>
              <a:t>く，</a:t>
            </a:r>
            <a:r>
              <a:rPr lang="ja-JP" altLang="ja-JP" dirty="0" smtClean="0"/>
              <a:t>輪生</a:t>
            </a:r>
            <a:r>
              <a:rPr lang="ja-JP" altLang="ja-JP" dirty="0"/>
              <a:t>葉の</a:t>
            </a:r>
            <a:r>
              <a:rPr lang="ja-JP" altLang="ja-JP" dirty="0" smtClean="0"/>
              <a:t>数</a:t>
            </a:r>
            <a:r>
              <a:rPr lang="ja-JP" altLang="en-US" dirty="0" smtClean="0"/>
              <a:t>は３～６枚である。</a:t>
            </a:r>
            <a:r>
              <a:rPr lang="ja-JP" altLang="ja-JP" dirty="0" smtClean="0"/>
              <a:t>安価</a:t>
            </a:r>
            <a:r>
              <a:rPr lang="ja-JP" altLang="ja-JP" dirty="0"/>
              <a:t>で入手</a:t>
            </a:r>
            <a:r>
              <a:rPr lang="ja-JP" altLang="ja-JP" dirty="0" smtClean="0"/>
              <a:t>しやすく</a:t>
            </a:r>
            <a:r>
              <a:rPr lang="ja-JP" altLang="en-US" dirty="0" smtClean="0"/>
              <a:t>，</a:t>
            </a:r>
            <a:r>
              <a:rPr lang="ja-JP" altLang="ja-JP" dirty="0" smtClean="0"/>
              <a:t>悪</a:t>
            </a:r>
            <a:r>
              <a:rPr lang="ja-JP" altLang="ja-JP" dirty="0"/>
              <a:t>環境でも成長する</a:t>
            </a:r>
            <a:r>
              <a:rPr lang="ja-JP" altLang="en-US" dirty="0"/>
              <a:t>。</a:t>
            </a:r>
            <a:endParaRPr lang="en-US" altLang="ja-JP" dirty="0"/>
          </a:p>
          <a:p>
            <a:r>
              <a:rPr lang="ja-JP" altLang="en-US" dirty="0" smtClean="0"/>
              <a:t>　オオカナダモ</a:t>
            </a:r>
            <a:r>
              <a:rPr lang="ja-JP" altLang="en-US" dirty="0"/>
              <a:t>の葉の細胞は２層になっているため，とても観察しやすい</a:t>
            </a:r>
            <a:r>
              <a:rPr lang="ja-JP" altLang="en-US" dirty="0" smtClean="0"/>
              <a:t>。</a:t>
            </a:r>
            <a:r>
              <a:rPr lang="ja-JP" altLang="en-US" dirty="0"/>
              <a:t>表側の細胞はやや大きく，裏側の細胞は細長く小さい</a:t>
            </a:r>
            <a:r>
              <a:rPr lang="ja-JP" altLang="en-US" dirty="0" smtClean="0"/>
              <a:t>。</a:t>
            </a:r>
            <a:endParaRPr lang="en-US" altLang="ja-JP" dirty="0" smtClean="0"/>
          </a:p>
          <a:p>
            <a:r>
              <a:rPr lang="ja-JP" altLang="en-US" dirty="0" smtClean="0"/>
              <a:t>　原形質</a:t>
            </a:r>
            <a:r>
              <a:rPr lang="ja-JP" altLang="en-US" dirty="0"/>
              <a:t>流動</a:t>
            </a:r>
            <a:r>
              <a:rPr lang="ja-JP" altLang="en-US" dirty="0" smtClean="0"/>
              <a:t>は，実験</a:t>
            </a:r>
            <a:r>
              <a:rPr lang="ja-JP" altLang="en-US" dirty="0"/>
              <a:t>の１時間ほど前から光を充分に</a:t>
            </a:r>
            <a:r>
              <a:rPr lang="ja-JP" altLang="en-US" dirty="0" smtClean="0"/>
              <a:t>あて，活動</a:t>
            </a:r>
            <a:r>
              <a:rPr lang="ja-JP" altLang="en-US" dirty="0"/>
              <a:t>が盛んな状態にしておくとよい</a:t>
            </a:r>
            <a:r>
              <a:rPr lang="ja-JP" altLang="en-US" dirty="0" smtClean="0"/>
              <a:t>。観察は，葉</a:t>
            </a:r>
            <a:r>
              <a:rPr lang="ja-JP" altLang="en-US" dirty="0"/>
              <a:t>の裏側の細胞を使った方がうまくいく。細胞が細長く，葉緑体が直線的に動いてくれる</a:t>
            </a:r>
            <a:r>
              <a:rPr lang="ja-JP" altLang="en-US" dirty="0" smtClean="0"/>
              <a:t>。</a:t>
            </a:r>
            <a:r>
              <a:rPr lang="ja-JP" altLang="ja-JP" dirty="0" smtClean="0"/>
              <a:t>周回型</a:t>
            </a:r>
            <a:r>
              <a:rPr lang="ja-JP" altLang="en-US" dirty="0" smtClean="0"/>
              <a:t>と呼ばれる</a:t>
            </a:r>
            <a:r>
              <a:rPr lang="ja-JP" altLang="ja-JP" dirty="0" smtClean="0"/>
              <a:t>液胞</a:t>
            </a:r>
            <a:r>
              <a:rPr lang="ja-JP" altLang="ja-JP" dirty="0"/>
              <a:t>の発達した植物細胞で典型的に見られる流動</a:t>
            </a:r>
            <a:r>
              <a:rPr lang="ja-JP" altLang="ja-JP" dirty="0" smtClean="0"/>
              <a:t>で</a:t>
            </a:r>
            <a:r>
              <a:rPr lang="ja-JP" altLang="en-US" dirty="0" smtClean="0"/>
              <a:t>，</a:t>
            </a:r>
            <a:r>
              <a:rPr lang="ja-JP" altLang="ja-JP" dirty="0" smtClean="0"/>
              <a:t>細胞質</a:t>
            </a:r>
            <a:r>
              <a:rPr lang="ja-JP" altLang="ja-JP" dirty="0"/>
              <a:t>は細胞膜と液胞膜に挟まれた領域を一方向に周回する</a:t>
            </a:r>
            <a:r>
              <a:rPr lang="ja-JP" altLang="ja-JP" dirty="0" smtClean="0"/>
              <a:t>。</a:t>
            </a:r>
            <a:endParaRPr lang="en-US" altLang="ja-JP" dirty="0"/>
          </a:p>
          <a:p>
            <a:endParaRPr lang="en-US" altLang="ja-JP" dirty="0" smtClean="0"/>
          </a:p>
        </p:txBody>
      </p:sp>
      <p:sp>
        <p:nvSpPr>
          <p:cNvPr id="10" name="正方形/長方形 9"/>
          <p:cNvSpPr/>
          <p:nvPr/>
        </p:nvSpPr>
        <p:spPr>
          <a:xfrm>
            <a:off x="539551" y="4459764"/>
            <a:ext cx="3401385" cy="1754326"/>
          </a:xfrm>
          <a:prstGeom prst="rect">
            <a:avLst/>
          </a:prstGeom>
        </p:spPr>
        <p:txBody>
          <a:bodyPr wrap="square">
            <a:spAutoFit/>
          </a:bodyPr>
          <a:lstStyle/>
          <a:p>
            <a:r>
              <a:rPr lang="ja-JP" altLang="en-US" dirty="0" smtClean="0"/>
              <a:t>入手方法</a:t>
            </a:r>
            <a:endParaRPr lang="en-US" altLang="ja-JP" dirty="0" smtClean="0"/>
          </a:p>
          <a:p>
            <a:r>
              <a:rPr lang="ja-JP" altLang="en-US" dirty="0" smtClean="0"/>
              <a:t>ペットショップ等で「アナカリス」</a:t>
            </a:r>
            <a:endParaRPr lang="en-US" altLang="ja-JP" dirty="0" smtClean="0"/>
          </a:p>
          <a:p>
            <a:r>
              <a:rPr lang="ja-JP" altLang="en-US" dirty="0" smtClean="0"/>
              <a:t>の名前で売られている。</a:t>
            </a:r>
            <a:endParaRPr lang="en-US" altLang="ja-JP" dirty="0" smtClean="0"/>
          </a:p>
          <a:p>
            <a:r>
              <a:rPr lang="ja-JP" altLang="en-US" dirty="0" smtClean="0"/>
              <a:t>１束　１５０円前後</a:t>
            </a:r>
            <a:endParaRPr lang="en-US" altLang="ja-JP" dirty="0" smtClean="0"/>
          </a:p>
          <a:p>
            <a:r>
              <a:rPr lang="ja-JP" altLang="en-US" dirty="0" smtClean="0"/>
              <a:t>多くの高校で所有しているので，</a:t>
            </a:r>
            <a:endParaRPr lang="en-US" altLang="ja-JP" dirty="0" smtClean="0"/>
          </a:p>
          <a:p>
            <a:r>
              <a:rPr lang="ja-JP" altLang="en-US" dirty="0" smtClean="0"/>
              <a:t>近隣の高校から</a:t>
            </a:r>
            <a:r>
              <a:rPr lang="ja-JP" altLang="en-US" dirty="0"/>
              <a:t>も</a:t>
            </a:r>
            <a:r>
              <a:rPr lang="ja-JP" altLang="en-US" dirty="0" smtClean="0"/>
              <a:t>らってもよい</a:t>
            </a:r>
            <a:r>
              <a:rPr lang="ja-JP" altLang="ja-JP" dirty="0" smtClean="0"/>
              <a:t>。</a:t>
            </a:r>
            <a:endParaRPr lang="en-US" altLang="ja-JP" dirty="0" smtClean="0"/>
          </a:p>
        </p:txBody>
      </p:sp>
    </p:spTree>
    <p:extLst>
      <p:ext uri="{BB962C8B-B14F-4D97-AF65-F5344CB8AC3E}">
        <p14:creationId xmlns:p14="http://schemas.microsoft.com/office/powerpoint/2010/main" val="114973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観察，実験の準備</a:t>
            </a:r>
            <a:endParaRPr kumimoji="1" lang="ja-JP" altLang="en-US" dirty="0"/>
          </a:p>
        </p:txBody>
      </p:sp>
      <p:sp>
        <p:nvSpPr>
          <p:cNvPr id="5" name="コンテンツ プレースホルダー 2"/>
          <p:cNvSpPr txBox="1">
            <a:spLocks/>
          </p:cNvSpPr>
          <p:nvPr/>
        </p:nvSpPr>
        <p:spPr>
          <a:xfrm>
            <a:off x="506701" y="1571655"/>
            <a:ext cx="8198023" cy="34415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endParaRPr lang="en-US" altLang="ja-JP" dirty="0"/>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4</a:t>
            </a:fld>
            <a:endParaRPr kumimoji="1" lang="ja-JP" altLang="en-US"/>
          </a:p>
        </p:txBody>
      </p:sp>
      <p:sp>
        <p:nvSpPr>
          <p:cNvPr id="6" name="コンテンツ プレースホルダー 2"/>
          <p:cNvSpPr>
            <a:spLocks noGrp="1"/>
          </p:cNvSpPr>
          <p:nvPr>
            <p:ph idx="1"/>
          </p:nvPr>
        </p:nvSpPr>
        <p:spPr>
          <a:xfrm>
            <a:off x="0" y="1029433"/>
            <a:ext cx="8229600" cy="4525963"/>
          </a:xfrm>
        </p:spPr>
        <p:txBody>
          <a:bodyPr>
            <a:normAutofit/>
          </a:bodyPr>
          <a:lstStyle/>
          <a:p>
            <a:pPr marL="0" indent="0">
              <a:buNone/>
            </a:pPr>
            <a:r>
              <a:rPr lang="ja-JP" altLang="en-US" sz="3600" dirty="0"/>
              <a:t>必要な器具，材料，薬品を分配する。</a:t>
            </a:r>
            <a:endParaRPr lang="en-US" altLang="ja-JP" sz="3600" dirty="0"/>
          </a:p>
        </p:txBody>
      </p:sp>
      <p:pic>
        <p:nvPicPr>
          <p:cNvPr id="7" name="図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96220" y="1627081"/>
            <a:ext cx="6218983" cy="4664237"/>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white"/>
                  </a:solidFill>
                </a:rPr>
                <a:t>準備</a:t>
              </a:r>
              <a:endParaRPr lang="ja-JP" altLang="en-US" dirty="0">
                <a:solidFill>
                  <a:prstClr val="white"/>
                </a:solidFill>
              </a:endParaRPr>
            </a:p>
          </p:txBody>
        </p:sp>
        <p:sp>
          <p:nvSpPr>
            <p:cNvPr id="10" name="正方形/長方形 9"/>
            <p:cNvSpPr/>
            <p:nvPr/>
          </p:nvSpPr>
          <p:spPr>
            <a:xfrm>
              <a:off x="1969204"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prstClr val="white"/>
                  </a:solidFill>
                </a:rPr>
                <a:t>当日</a:t>
              </a:r>
            </a:p>
          </p:txBody>
        </p:sp>
        <p:sp>
          <p:nvSpPr>
            <p:cNvPr id="11" name="正方形/長方形 10"/>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①</a:t>
              </a:r>
              <a:endParaRPr lang="ja-JP" altLang="en-US" dirty="0">
                <a:solidFill>
                  <a:prstClr val="black"/>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実験</a:t>
              </a:r>
            </a:p>
          </p:txBody>
        </p:sp>
      </p:grpSp>
    </p:spTree>
    <p:extLst>
      <p:ext uri="{BB962C8B-B14F-4D97-AF65-F5344CB8AC3E}">
        <p14:creationId xmlns:p14="http://schemas.microsoft.com/office/powerpoint/2010/main" val="3876400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a:t>
            </a:r>
            <a:r>
              <a:rPr lang="ja-JP" altLang="en-US" dirty="0"/>
              <a:t>作成</a:t>
            </a:r>
            <a:r>
              <a:rPr lang="en-US" altLang="ja-JP" dirty="0"/>
              <a:t/>
            </a:r>
            <a:br>
              <a:rPr lang="en-US" altLang="ja-JP" dirty="0"/>
            </a:br>
            <a:r>
              <a:rPr lang="ja-JP" altLang="en-US" dirty="0" smtClean="0"/>
              <a:t>タマネギ－１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鱗片葉の内側から表皮をはぎ取る。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5</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47664" y="1772816"/>
            <a:ext cx="6048672" cy="4536504"/>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4007997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a:t>
            </a:r>
            <a:r>
              <a:rPr lang="ja-JP" altLang="en-US" dirty="0"/>
              <a:t>作成</a:t>
            </a:r>
            <a:r>
              <a:rPr lang="en-US" altLang="ja-JP" dirty="0"/>
              <a:t/>
            </a:r>
            <a:br>
              <a:rPr lang="en-US" altLang="ja-JP" dirty="0"/>
            </a:br>
            <a:r>
              <a:rPr lang="ja-JP" altLang="en-US" dirty="0" smtClean="0"/>
              <a:t>タマネギ－２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表皮をスライドガラスにのせ，水封のプレパラートを作る。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6</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35696" y="2239640"/>
            <a:ext cx="5544616" cy="4158462"/>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6617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a:t>
            </a:r>
            <a:r>
              <a:rPr lang="ja-JP" altLang="en-US" dirty="0"/>
              <a:t>作成</a:t>
            </a:r>
            <a:r>
              <a:rPr lang="en-US" altLang="ja-JP" dirty="0"/>
              <a:t/>
            </a:r>
            <a:br>
              <a:rPr lang="en-US" altLang="ja-JP" dirty="0"/>
            </a:br>
            <a:r>
              <a:rPr lang="ja-JP" altLang="en-US" dirty="0" smtClean="0"/>
              <a:t>タマネギ－３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別に酢酸オルセイン染色液を滴下したプレパラートを作る。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7</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3688" y="2204864"/>
            <a:ext cx="5592621" cy="4194466"/>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778414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a:t>
            </a:r>
            <a:r>
              <a:rPr lang="ja-JP" altLang="en-US" dirty="0"/>
              <a:t>作成</a:t>
            </a:r>
            <a:r>
              <a:rPr lang="en-US" altLang="ja-JP" dirty="0"/>
              <a:t/>
            </a:r>
            <a:br>
              <a:rPr lang="en-US" altLang="ja-JP" dirty="0"/>
            </a:br>
            <a:r>
              <a:rPr lang="ja-JP" altLang="en-US" dirty="0" smtClean="0"/>
              <a:t>バナナ－１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バナナをスライドガラス</a:t>
            </a:r>
            <a:r>
              <a:rPr lang="ja-JP" altLang="en-US" sz="3600" dirty="0"/>
              <a:t>に</a:t>
            </a:r>
            <a:r>
              <a:rPr lang="ja-JP" altLang="en-US" sz="3600" dirty="0" smtClean="0"/>
              <a:t>こすりつける。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8</a:t>
            </a:fld>
            <a:endParaRPr kumimoji="1" lang="ja-JP" altLang="en-US"/>
          </a:p>
        </p:txBody>
      </p:sp>
      <p:pic>
        <p:nvPicPr>
          <p:cNvPr id="6" name="図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9523" y="1782687"/>
            <a:ext cx="6048672" cy="4536505"/>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709884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a:t>
            </a:r>
            <a:r>
              <a:rPr lang="ja-JP" altLang="en-US" dirty="0"/>
              <a:t>作成</a:t>
            </a:r>
            <a:r>
              <a:rPr lang="en-US" altLang="ja-JP" dirty="0"/>
              <a:t/>
            </a:r>
            <a:br>
              <a:rPr lang="en-US" altLang="ja-JP" dirty="0"/>
            </a:br>
            <a:r>
              <a:rPr lang="ja-JP" altLang="en-US" dirty="0" smtClean="0"/>
              <a:t>バナナ－２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スライドガラスに水を滴下したものとヨウ素溶液を滴下したものをつくる。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9</a:t>
            </a:fld>
            <a:endParaRPr kumimoji="1" lang="ja-JP" altLang="en-US"/>
          </a:p>
        </p:txBody>
      </p:sp>
      <p:pic>
        <p:nvPicPr>
          <p:cNvPr id="6" name="図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35696" y="2264792"/>
            <a:ext cx="5328592" cy="3996443"/>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574558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3256</TotalTime>
  <Words>895</Words>
  <Application>Microsoft Office PowerPoint</Application>
  <PresentationFormat>画面に合わせる (4:3)</PresentationFormat>
  <Paragraphs>321</Paragraphs>
  <Slides>30</Slides>
  <Notes>29</Notes>
  <HiddenSlides>3</HiddenSlides>
  <MMClips>1</MMClips>
  <ScaleCrop>false</ScaleCrop>
  <HeadingPairs>
    <vt:vector size="4" baseType="variant">
      <vt:variant>
        <vt:lpstr>テーマ</vt:lpstr>
      </vt:variant>
      <vt:variant>
        <vt:i4>3</vt:i4>
      </vt:variant>
      <vt:variant>
        <vt:lpstr>スライド タイトル</vt:lpstr>
      </vt:variant>
      <vt:variant>
        <vt:i4>30</vt:i4>
      </vt:variant>
    </vt:vector>
  </HeadingPairs>
  <TitlesOfParts>
    <vt:vector size="33" baseType="lpstr">
      <vt:lpstr>Office ​​テーマ</vt:lpstr>
      <vt:lpstr>1_Office ​​テーマ</vt:lpstr>
      <vt:lpstr>2_Office ​​テーマ</vt:lpstr>
      <vt:lpstr>いろいろな細胞の観察</vt:lpstr>
      <vt:lpstr>実験の流れ</vt:lpstr>
      <vt:lpstr>観察，実験の準備（～前日）</vt:lpstr>
      <vt:lpstr>観察，実験の準備</vt:lpstr>
      <vt:lpstr>①プレパラートの作成 タマネギ－１</vt:lpstr>
      <vt:lpstr>①プレパラートの作成 タマネギ－２</vt:lpstr>
      <vt:lpstr>①プレパラートの作成 タマネギ－３</vt:lpstr>
      <vt:lpstr>①プレパラートの作成 バナナ－１</vt:lpstr>
      <vt:lpstr>①プレパラートの作成 バナナ－２</vt:lpstr>
      <vt:lpstr>①プレパラートの作成 バナナ－３</vt:lpstr>
      <vt:lpstr>①プレパラートの作成 オオカナダモ－１</vt:lpstr>
      <vt:lpstr>①プレパラートの作成 オオカナダモ－２</vt:lpstr>
      <vt:lpstr>①プレパラートの作成 オオカナダモ－３</vt:lpstr>
      <vt:lpstr>①プレパラートの作成 口腔上皮細胞－１</vt:lpstr>
      <vt:lpstr>①プレパラートの作成 口腔上皮細胞－２</vt:lpstr>
      <vt:lpstr>①プレパラートの作成 口腔上皮細胞－３</vt:lpstr>
      <vt:lpstr>②観察・スケッチ タマネギ－１</vt:lpstr>
      <vt:lpstr>②観察・スケッチ タマネギ－２</vt:lpstr>
      <vt:lpstr>②観察・スケッチ バナナ－１</vt:lpstr>
      <vt:lpstr>②観察・スケッチ バナナ－２</vt:lpstr>
      <vt:lpstr>（参考）別法 バナナ－３</vt:lpstr>
      <vt:lpstr>（参考）別法 バナナ－４</vt:lpstr>
      <vt:lpstr>②観察・スケッチ オオカナダモ－１</vt:lpstr>
      <vt:lpstr>②観察・スケッチ オオカナダモ－２</vt:lpstr>
      <vt:lpstr>（参考）別法 オオカナダモ－３</vt:lpstr>
      <vt:lpstr>②観察・スケッチ 口腔上皮細胞－１</vt:lpstr>
      <vt:lpstr>②観察・スケッチ 口腔上皮細胞－２</vt:lpstr>
      <vt:lpstr>タマネギの知識</vt:lpstr>
      <vt:lpstr>バナナの知識</vt:lpstr>
      <vt:lpstr>オオカナダモの知識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tyo5</dc:creator>
  <cp:lastModifiedBy>tyo5</cp:lastModifiedBy>
  <cp:revision>141</cp:revision>
  <dcterms:created xsi:type="dcterms:W3CDTF">2012-06-05T04:43:48Z</dcterms:created>
  <dcterms:modified xsi:type="dcterms:W3CDTF">2013-02-03T23:59:16Z</dcterms:modified>
</cp:coreProperties>
</file>