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80" r:id="rId3"/>
    <p:sldId id="278" r:id="rId4"/>
    <p:sldId id="321" r:id="rId5"/>
    <p:sldId id="322" r:id="rId6"/>
    <p:sldId id="323" r:id="rId7"/>
    <p:sldId id="325" r:id="rId8"/>
    <p:sldId id="324" r:id="rId9"/>
    <p:sldId id="340" r:id="rId10"/>
    <p:sldId id="295" r:id="rId11"/>
    <p:sldId id="345" r:id="rId12"/>
    <p:sldId id="346" r:id="rId13"/>
    <p:sldId id="347" r:id="rId14"/>
    <p:sldId id="279" r:id="rId15"/>
    <p:sldId id="281" r:id="rId16"/>
    <p:sldId id="335" r:id="rId17"/>
    <p:sldId id="336" r:id="rId18"/>
    <p:sldId id="337" r:id="rId19"/>
    <p:sldId id="338" r:id="rId20"/>
    <p:sldId id="339" r:id="rId21"/>
    <p:sldId id="333" r:id="rId22"/>
    <p:sldId id="341" r:id="rId23"/>
    <p:sldId id="331" r:id="rId24"/>
    <p:sldId id="342" r:id="rId25"/>
    <p:sldId id="332" r:id="rId26"/>
    <p:sldId id="334" r:id="rId27"/>
    <p:sldId id="343" r:id="rId2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558" autoAdjust="0"/>
    <p:restoredTop sz="78237" autoAdjust="0"/>
  </p:normalViewPr>
  <p:slideViewPr>
    <p:cSldViewPr>
      <p:cViewPr varScale="1">
        <p:scale>
          <a:sx n="56" d="100"/>
          <a:sy n="56" d="100"/>
        </p:scale>
        <p:origin x="-63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659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B5FC59-C0A5-41B1-96BA-7ED43035FAB3}" type="datetimeFigureOut">
              <a:rPr kumimoji="1" lang="ja-JP" altLang="en-US" smtClean="0"/>
              <a:t>2013/2/4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F79A-04AC-4168-9733-5DC10B117B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58620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AB4D04-D50E-42B1-9FF2-4164C5B41AD1}" type="datetimeFigureOut">
              <a:rPr kumimoji="1" lang="ja-JP" altLang="en-US" smtClean="0"/>
              <a:t>2013/2/4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809BDF-5C13-4284-BF78-7C0195A214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7402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D46ED-14D6-459B-B10A-20F8494E32B8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33775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D46ED-14D6-459B-B10A-20F8494E32B8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558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D46ED-14D6-459B-B10A-20F8494E32B8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558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D46ED-14D6-459B-B10A-20F8494E32B8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558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D46ED-14D6-459B-B10A-20F8494E32B8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54797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D46ED-14D6-459B-B10A-20F8494E32B8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4025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「ひゅっ」と音を立てる。試験管の入り口に水滴がつくことがある。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火をつける直前まで水素を入れた試験管の口を閉じておく。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水素は非常に軽いために，火をつけるのが遅いと</a:t>
            </a:r>
            <a:endParaRPr kumimoji="1" lang="en-US" altLang="ja-JP" dirty="0" smtClean="0"/>
          </a:p>
          <a:p>
            <a:r>
              <a:rPr kumimoji="1" lang="ja-JP" altLang="en-US" dirty="0" smtClean="0"/>
              <a:t>試験管から出てしまう。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D46ED-14D6-459B-B10A-20F8494E32B8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4025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線香の火が勢いを増し，激しく燃える。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D46ED-14D6-459B-B10A-20F8494E32B8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4025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線香が消えてしまう。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D46ED-14D6-459B-B10A-20F8494E32B8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4025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D46ED-14D6-459B-B10A-20F8494E32B8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4025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D46ED-14D6-459B-B10A-20F8494E32B8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402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D46ED-14D6-459B-B10A-20F8494E32B8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558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D46ED-14D6-459B-B10A-20F8494E32B8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40255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D46ED-14D6-459B-B10A-20F8494E32B8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40255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D46ED-14D6-459B-B10A-20F8494E32B8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40255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D46ED-14D6-459B-B10A-20F8494E32B8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40255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D46ED-14D6-459B-B10A-20F8494E32B8}" type="slidenum">
              <a:rPr kumimoji="1" lang="ja-JP" altLang="en-US" smtClean="0"/>
              <a:t>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40255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D46ED-14D6-459B-B10A-20F8494E32B8}" type="slidenum">
              <a:rPr kumimoji="1" lang="ja-JP" altLang="en-US" smtClean="0"/>
              <a:t>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4025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D46ED-14D6-459B-B10A-20F8494E32B8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558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D46ED-14D6-459B-B10A-20F8494E32B8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558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サランラップは端をそれぞれ中折りしてから，折り重ねたほうが使用する時に取り出しやすい。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D46ED-14D6-459B-B10A-20F8494E32B8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558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D46ED-14D6-459B-B10A-20F8494E32B8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558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D46ED-14D6-459B-B10A-20F8494E32B8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558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D46ED-14D6-459B-B10A-20F8494E32B8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558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 smtClean="0"/>
              <a:t>オキシドールをそのまま使うとよい。</a:t>
            </a:r>
            <a:endParaRPr lang="en-US" altLang="ja-JP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30</a:t>
            </a:r>
            <a:r>
              <a:rPr lang="ja-JP" altLang="en-US" dirty="0" smtClean="0"/>
              <a:t>％過酸化水素水からの％過酸化水素水の調製</a:t>
            </a:r>
            <a:endParaRPr lang="en-US" altLang="ja-JP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dirty="0" smtClean="0"/>
              <a:t>蒸留水</a:t>
            </a:r>
            <a:r>
              <a:rPr kumimoji="1" lang="en-US" altLang="ja-JP" sz="1200" dirty="0" smtClean="0"/>
              <a:t>90</a:t>
            </a:r>
            <a:r>
              <a:rPr lang="en-US" altLang="ja-JP" sz="1200" dirty="0" smtClean="0"/>
              <a:t>ml</a:t>
            </a:r>
            <a:r>
              <a:rPr lang="ja-JP" altLang="en-US" sz="1200" dirty="0" smtClean="0"/>
              <a:t>に，</a:t>
            </a:r>
            <a:r>
              <a:rPr lang="en-US" altLang="ja-JP" sz="1200" dirty="0" smtClean="0"/>
              <a:t>30</a:t>
            </a:r>
            <a:r>
              <a:rPr lang="ja-JP" altLang="en-US" sz="1200" dirty="0" smtClean="0"/>
              <a:t>％過酸化水素水</a:t>
            </a:r>
            <a:r>
              <a:rPr lang="en-US" altLang="ja-JP" sz="1200" dirty="0" smtClean="0"/>
              <a:t>10ml</a:t>
            </a:r>
            <a:r>
              <a:rPr lang="ja-JP" altLang="en-US" sz="1200" dirty="0" smtClean="0"/>
              <a:t>の割合で混合する</a:t>
            </a:r>
            <a:r>
              <a:rPr kumimoji="1" lang="ja-JP" altLang="en-US" sz="1200" dirty="0" smtClean="0"/>
              <a:t>。</a:t>
            </a:r>
            <a:endParaRPr lang="en-US" altLang="ja-JP" sz="12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D46ED-14D6-459B-B10A-20F8494E32B8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55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A4F-733D-479D-81FE-19AD9012452D}" type="datetimeFigureOut">
              <a:rPr kumimoji="1" lang="ja-JP" altLang="en-US" smtClean="0"/>
              <a:t>2013/2/4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4995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A4F-733D-479D-81FE-19AD9012452D}" type="datetimeFigureOut">
              <a:rPr kumimoji="1" lang="ja-JP" altLang="en-US" smtClean="0"/>
              <a:t>2013/2/4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2141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A4F-733D-479D-81FE-19AD9012452D}" type="datetimeFigureOut">
              <a:rPr kumimoji="1" lang="ja-JP" altLang="en-US" smtClean="0"/>
              <a:t>2013/2/4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524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A4F-733D-479D-81FE-19AD9012452D}" type="datetimeFigureOut">
              <a:rPr kumimoji="1" lang="ja-JP" altLang="en-US" smtClean="0"/>
              <a:t>2013/2/4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0491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A4F-733D-479D-81FE-19AD9012452D}" type="datetimeFigureOut">
              <a:rPr kumimoji="1" lang="ja-JP" altLang="en-US" smtClean="0"/>
              <a:t>2013/2/4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5790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A4F-733D-479D-81FE-19AD9012452D}" type="datetimeFigureOut">
              <a:rPr kumimoji="1" lang="ja-JP" altLang="en-US" smtClean="0"/>
              <a:t>2013/2/4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5711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A4F-733D-479D-81FE-19AD9012452D}" type="datetimeFigureOut">
              <a:rPr kumimoji="1" lang="ja-JP" altLang="en-US" smtClean="0"/>
              <a:t>2013/2/4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3853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A4F-733D-479D-81FE-19AD9012452D}" type="datetimeFigureOut">
              <a:rPr kumimoji="1" lang="ja-JP" altLang="en-US" smtClean="0"/>
              <a:t>2013/2/4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4863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A4F-733D-479D-81FE-19AD9012452D}" type="datetimeFigureOut">
              <a:rPr kumimoji="1" lang="ja-JP" altLang="en-US" smtClean="0"/>
              <a:t>2013/2/4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7449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A4F-733D-479D-81FE-19AD9012452D}" type="datetimeFigureOut">
              <a:rPr kumimoji="1" lang="ja-JP" altLang="en-US" smtClean="0"/>
              <a:t>2013/2/4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2244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A4F-733D-479D-81FE-19AD9012452D}" type="datetimeFigureOut">
              <a:rPr kumimoji="1" lang="ja-JP" altLang="en-US" smtClean="0"/>
              <a:t>2013/2/4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9882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-7688" y="1124744"/>
            <a:ext cx="915168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8EA4F-733D-479D-81FE-19AD9012452D}" type="datetimeFigureOut">
              <a:rPr kumimoji="1" lang="ja-JP" altLang="en-US" smtClean="0"/>
              <a:t>2013/2/4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3D2AA-BCEB-455A-B6F8-09BE274666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9918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カタラーゼの性質</a:t>
            </a:r>
            <a:endParaRPr kumimoji="1" lang="ja-JP" altLang="en-US" dirty="0"/>
          </a:p>
        </p:txBody>
      </p:sp>
      <p:sp>
        <p:nvSpPr>
          <p:cNvPr id="4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l"/>
            <a:r>
              <a:rPr lang="ja-JP" altLang="en-US" dirty="0" smtClean="0">
                <a:solidFill>
                  <a:schemeClr val="tx1"/>
                </a:solidFill>
              </a:rPr>
              <a:t>内容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</a:rPr>
              <a:t>レバー</a:t>
            </a:r>
            <a:r>
              <a:rPr lang="ja-JP" altLang="ja-JP" dirty="0" smtClean="0">
                <a:solidFill>
                  <a:schemeClr val="tx1"/>
                </a:solidFill>
              </a:rPr>
              <a:t>を</a:t>
            </a:r>
            <a:r>
              <a:rPr lang="ja-JP" altLang="ja-JP" dirty="0">
                <a:solidFill>
                  <a:schemeClr val="tx1"/>
                </a:solidFill>
              </a:rPr>
              <a:t>用いて</a:t>
            </a:r>
            <a:r>
              <a:rPr lang="ja-JP" altLang="ja-JP" dirty="0" smtClean="0">
                <a:solidFill>
                  <a:schemeClr val="tx1"/>
                </a:solidFill>
              </a:rPr>
              <a:t>，</a:t>
            </a:r>
            <a:r>
              <a:rPr lang="ja-JP" altLang="en-US" dirty="0" smtClean="0">
                <a:solidFill>
                  <a:schemeClr val="tx1"/>
                </a:solidFill>
              </a:rPr>
              <a:t>酵素カタラーゼの</a:t>
            </a:r>
            <a:r>
              <a:rPr lang="ja-JP" altLang="en-US" dirty="0">
                <a:solidFill>
                  <a:schemeClr val="tx1"/>
                </a:solidFill>
              </a:rPr>
              <a:t>性質を確認する。無機触媒との性質の違いを確認する。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5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観察，実験の準備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3600" dirty="0" smtClean="0"/>
              <a:t>３％過酸化水素水を準備する。</a:t>
            </a:r>
            <a:endParaRPr lang="en-US" altLang="ja-JP" sz="3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10</a:t>
            </a:fld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659" y="1772816"/>
            <a:ext cx="6144683" cy="4608512"/>
          </a:xfrm>
          <a:prstGeom prst="rect">
            <a:avLst/>
          </a:prstGeom>
        </p:spPr>
      </p:pic>
      <p:grpSp>
        <p:nvGrpSpPr>
          <p:cNvPr id="6" name="グループ化 5"/>
          <p:cNvGrpSpPr/>
          <p:nvPr/>
        </p:nvGrpSpPr>
        <p:grpSpPr>
          <a:xfrm>
            <a:off x="567368" y="6525384"/>
            <a:ext cx="7011345" cy="360000"/>
            <a:chOff x="567368" y="6525384"/>
            <a:chExt cx="7011345" cy="360000"/>
          </a:xfrm>
        </p:grpSpPr>
        <p:sp>
          <p:nvSpPr>
            <p:cNvPr id="7" name="正方形/長方形 6"/>
            <p:cNvSpPr/>
            <p:nvPr/>
          </p:nvSpPr>
          <p:spPr>
            <a:xfrm>
              <a:off x="56736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準備</a:t>
              </a:r>
              <a:endParaRPr kumimoji="1" lang="ja-JP" altLang="en-US" dirty="0"/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196920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当日</a:t>
              </a:r>
              <a:endParaRPr kumimoji="1" lang="ja-JP" altLang="en-US" dirty="0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3372122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①</a:t>
              </a:r>
              <a:endParaRPr kumimoji="1" lang="ja-JP" altLang="en-US" dirty="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4073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②</a:t>
              </a:r>
              <a:endParaRPr kumimoji="1" lang="ja-JP" altLang="en-US" dirty="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547487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④</a:t>
              </a:r>
              <a:endParaRPr kumimoji="1" lang="ja-JP" altLang="en-US" dirty="0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477395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③</a:t>
              </a:r>
              <a:endParaRPr kumimoji="1" lang="ja-JP" altLang="en-US" dirty="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617579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/>
                <a:t>⑤</a:t>
              </a:r>
              <a:endParaRPr kumimoji="1" lang="ja-JP" altLang="en-US" dirty="0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6876713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/>
                <a:t>⑥</a:t>
              </a:r>
              <a:endParaRPr kumimoji="1" lang="ja-JP" altLang="en-US" dirty="0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126828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～前日</a:t>
              </a:r>
              <a:endParaRPr kumimoji="1" lang="ja-JP" altLang="en-US" sz="1200" dirty="0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2669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実験</a:t>
              </a:r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97342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観察，実験の準備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-7688" y="1124744"/>
            <a:ext cx="915168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/>
              <a:t>班の数以上の切ったレバーを煮沸し，内部まで加熱する。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11</a:t>
            </a:fld>
            <a:endParaRPr kumimoji="1"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91680" y="2276872"/>
            <a:ext cx="5760640" cy="4171498"/>
          </a:xfrm>
          <a:prstGeom prst="rect">
            <a:avLst/>
          </a:prstGeom>
        </p:spPr>
      </p:pic>
      <p:grpSp>
        <p:nvGrpSpPr>
          <p:cNvPr id="7" name="グループ化 6"/>
          <p:cNvGrpSpPr/>
          <p:nvPr/>
        </p:nvGrpSpPr>
        <p:grpSpPr>
          <a:xfrm>
            <a:off x="567368" y="6525384"/>
            <a:ext cx="7011345" cy="360000"/>
            <a:chOff x="567368" y="6525384"/>
            <a:chExt cx="7011345" cy="360000"/>
          </a:xfrm>
        </p:grpSpPr>
        <p:sp>
          <p:nvSpPr>
            <p:cNvPr id="8" name="正方形/長方形 7"/>
            <p:cNvSpPr/>
            <p:nvPr/>
          </p:nvSpPr>
          <p:spPr>
            <a:xfrm>
              <a:off x="56736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準備</a:t>
              </a:r>
              <a:endParaRPr kumimoji="1" lang="ja-JP" altLang="en-US" dirty="0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196920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当日</a:t>
              </a:r>
              <a:endParaRPr kumimoji="1" lang="ja-JP" altLang="en-US" dirty="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3372122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①</a:t>
              </a:r>
              <a:endParaRPr kumimoji="1" lang="ja-JP" altLang="en-US" dirty="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4073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②</a:t>
              </a:r>
              <a:endParaRPr kumimoji="1" lang="ja-JP" altLang="en-US" dirty="0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547487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④</a:t>
              </a:r>
              <a:endParaRPr kumimoji="1" lang="ja-JP" altLang="en-US" dirty="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477395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③</a:t>
              </a:r>
              <a:endParaRPr kumimoji="1" lang="ja-JP" altLang="en-US" dirty="0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617579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/>
                <a:t>⑤</a:t>
              </a:r>
              <a:endParaRPr kumimoji="1" lang="ja-JP" altLang="en-US" dirty="0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6876713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/>
                <a:t>⑥</a:t>
              </a:r>
              <a:endParaRPr kumimoji="1" lang="ja-JP" altLang="en-US" dirty="0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126828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～前日</a:t>
              </a:r>
              <a:endParaRPr kumimoji="1" lang="ja-JP" altLang="en-US" sz="1200" dirty="0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2669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実験</a:t>
              </a:r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37875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観察，実験の準備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-7688" y="1124744"/>
            <a:ext cx="915168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/>
              <a:t>煮沸したレバーを，班の数の試験管に入れる。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12</a:t>
            </a:fld>
            <a:endParaRPr kumimoji="1" lang="ja-JP" altLang="en-US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3668" y="1772816"/>
            <a:ext cx="5976664" cy="4482498"/>
          </a:xfrm>
          <a:prstGeom prst="rect">
            <a:avLst/>
          </a:prstGeom>
        </p:spPr>
      </p:pic>
      <p:grpSp>
        <p:nvGrpSpPr>
          <p:cNvPr id="6" name="グループ化 5"/>
          <p:cNvGrpSpPr/>
          <p:nvPr/>
        </p:nvGrpSpPr>
        <p:grpSpPr>
          <a:xfrm>
            <a:off x="567368" y="6525384"/>
            <a:ext cx="7011345" cy="360000"/>
            <a:chOff x="567368" y="6525384"/>
            <a:chExt cx="7011345" cy="360000"/>
          </a:xfrm>
        </p:grpSpPr>
        <p:sp>
          <p:nvSpPr>
            <p:cNvPr id="8" name="正方形/長方形 7"/>
            <p:cNvSpPr/>
            <p:nvPr/>
          </p:nvSpPr>
          <p:spPr>
            <a:xfrm>
              <a:off x="56736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準備</a:t>
              </a:r>
              <a:endParaRPr kumimoji="1" lang="ja-JP" altLang="en-US" dirty="0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196920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当日</a:t>
              </a:r>
              <a:endParaRPr kumimoji="1" lang="ja-JP" altLang="en-US" dirty="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3372122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①</a:t>
              </a:r>
              <a:endParaRPr kumimoji="1" lang="ja-JP" altLang="en-US" dirty="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4073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②</a:t>
              </a:r>
              <a:endParaRPr kumimoji="1" lang="ja-JP" altLang="en-US" dirty="0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547487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④</a:t>
              </a:r>
              <a:endParaRPr kumimoji="1" lang="ja-JP" altLang="en-US" dirty="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477395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③</a:t>
              </a:r>
              <a:endParaRPr kumimoji="1" lang="ja-JP" altLang="en-US" dirty="0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617579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/>
                <a:t>⑤</a:t>
              </a:r>
              <a:endParaRPr kumimoji="1" lang="ja-JP" altLang="en-US" dirty="0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6876713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/>
                <a:t>⑥</a:t>
              </a:r>
              <a:endParaRPr kumimoji="1" lang="ja-JP" altLang="en-US" dirty="0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126828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～前日</a:t>
              </a:r>
              <a:endParaRPr kumimoji="1" lang="ja-JP" altLang="en-US" sz="1200" dirty="0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2669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実験</a:t>
              </a:r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87733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観察，実験の準備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-7688" y="1124744"/>
            <a:ext cx="915168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/>
              <a:t>小分け保存したレバーを，小さいペトリ皿に入れる。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13</a:t>
            </a:fld>
            <a:endParaRPr kumimoji="1" lang="ja-JP" altLang="en-US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5934" y="2096852"/>
            <a:ext cx="5772133" cy="4329100"/>
          </a:xfrm>
          <a:prstGeom prst="rect">
            <a:avLst/>
          </a:prstGeom>
        </p:spPr>
      </p:pic>
      <p:grpSp>
        <p:nvGrpSpPr>
          <p:cNvPr id="6" name="グループ化 5"/>
          <p:cNvGrpSpPr/>
          <p:nvPr/>
        </p:nvGrpSpPr>
        <p:grpSpPr>
          <a:xfrm>
            <a:off x="567368" y="6525384"/>
            <a:ext cx="7011345" cy="360000"/>
            <a:chOff x="567368" y="6525384"/>
            <a:chExt cx="7011345" cy="360000"/>
          </a:xfrm>
        </p:grpSpPr>
        <p:sp>
          <p:nvSpPr>
            <p:cNvPr id="7" name="正方形/長方形 6"/>
            <p:cNvSpPr/>
            <p:nvPr/>
          </p:nvSpPr>
          <p:spPr>
            <a:xfrm>
              <a:off x="56736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準備</a:t>
              </a:r>
              <a:endParaRPr kumimoji="1" lang="ja-JP" altLang="en-US" dirty="0"/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196920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当日</a:t>
              </a:r>
              <a:endParaRPr kumimoji="1" lang="ja-JP" altLang="en-US" dirty="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3372122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①</a:t>
              </a:r>
              <a:endParaRPr kumimoji="1" lang="ja-JP" altLang="en-US" dirty="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4073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②</a:t>
              </a:r>
              <a:endParaRPr kumimoji="1" lang="ja-JP" altLang="en-US" dirty="0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547487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④</a:t>
              </a:r>
              <a:endParaRPr kumimoji="1" lang="ja-JP" altLang="en-US" dirty="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477395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③</a:t>
              </a:r>
              <a:endParaRPr kumimoji="1" lang="ja-JP" altLang="en-US" dirty="0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617579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/>
                <a:t>⑤</a:t>
              </a:r>
              <a:endParaRPr kumimoji="1" lang="ja-JP" altLang="en-US" dirty="0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6876713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/>
                <a:t>⑥</a:t>
              </a:r>
              <a:endParaRPr kumimoji="1" lang="ja-JP" altLang="en-US" dirty="0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126828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～前日</a:t>
              </a:r>
              <a:endParaRPr kumimoji="1" lang="ja-JP" altLang="en-US" sz="1200" dirty="0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2669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実験</a:t>
              </a:r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84706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観察，実験の準備</a:t>
            </a:r>
            <a:endParaRPr kumimoji="1" lang="ja-JP" altLang="en-US" dirty="0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506701" y="1571655"/>
            <a:ext cx="8198023" cy="34415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14</a:t>
            </a:fld>
            <a:endParaRPr kumimoji="1" lang="ja-JP" altLang="en-US"/>
          </a:p>
        </p:txBody>
      </p:sp>
      <p:sp>
        <p:nvSpPr>
          <p:cNvPr id="6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001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/>
              <a:t>必要な器具，材料，薬品を分配する。</a:t>
            </a:r>
            <a:endParaRPr lang="en-US" altLang="ja-JP" sz="3600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2098" y="1772816"/>
            <a:ext cx="6099805" cy="4574853"/>
          </a:xfrm>
          <a:prstGeom prst="rect">
            <a:avLst/>
          </a:prstGeom>
        </p:spPr>
      </p:pic>
      <p:grpSp>
        <p:nvGrpSpPr>
          <p:cNvPr id="7" name="グループ化 6"/>
          <p:cNvGrpSpPr/>
          <p:nvPr/>
        </p:nvGrpSpPr>
        <p:grpSpPr>
          <a:xfrm>
            <a:off x="567368" y="6525384"/>
            <a:ext cx="7011345" cy="360000"/>
            <a:chOff x="567368" y="6525384"/>
            <a:chExt cx="7011345" cy="360000"/>
          </a:xfrm>
        </p:grpSpPr>
        <p:sp>
          <p:nvSpPr>
            <p:cNvPr id="8" name="正方形/長方形 7"/>
            <p:cNvSpPr/>
            <p:nvPr/>
          </p:nvSpPr>
          <p:spPr>
            <a:xfrm>
              <a:off x="56736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準備</a:t>
              </a:r>
              <a:endParaRPr kumimoji="1" lang="ja-JP" altLang="en-US" dirty="0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196920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当日</a:t>
              </a:r>
              <a:endParaRPr kumimoji="1" lang="ja-JP" altLang="en-US" dirty="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3372122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①</a:t>
              </a:r>
              <a:endParaRPr kumimoji="1" lang="ja-JP" altLang="en-US" dirty="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4073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②</a:t>
              </a:r>
              <a:endParaRPr kumimoji="1" lang="ja-JP" altLang="en-US" dirty="0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547487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④</a:t>
              </a:r>
              <a:endParaRPr kumimoji="1" lang="ja-JP" altLang="en-US" dirty="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477395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③</a:t>
              </a:r>
              <a:endParaRPr kumimoji="1" lang="ja-JP" altLang="en-US" dirty="0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617579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/>
                <a:t>⑤</a:t>
              </a:r>
              <a:endParaRPr kumimoji="1" lang="ja-JP" altLang="en-US" dirty="0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6876713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/>
                <a:t>⑥</a:t>
              </a:r>
              <a:endParaRPr kumimoji="1" lang="ja-JP" altLang="en-US" dirty="0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126828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～前日</a:t>
              </a:r>
              <a:endParaRPr kumimoji="1" lang="ja-JP" altLang="en-US" sz="1200" dirty="0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2669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実験</a:t>
              </a:r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87640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①確認演示実験－１</a:t>
            </a:r>
            <a:endParaRPr kumimoji="1" lang="ja-JP" altLang="en-US" dirty="0"/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 smtClean="0"/>
              <a:t>水素</a:t>
            </a:r>
            <a:r>
              <a:rPr lang="ja-JP" altLang="en-US" sz="3600" dirty="0"/>
              <a:t>，酸素，</a:t>
            </a:r>
            <a:r>
              <a:rPr lang="ja-JP" altLang="en-US" sz="3600" dirty="0" smtClean="0"/>
              <a:t>二酸化炭素と，火をつけた線香を用意する。</a:t>
            </a:r>
            <a:endParaRPr lang="en-US" altLang="ja-JP" sz="3600" dirty="0" smtClean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15</a:t>
            </a:fld>
            <a:endParaRPr kumimoji="1" lang="ja-JP" altLang="en-US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692" y="2276872"/>
            <a:ext cx="5544616" cy="4158463"/>
          </a:xfrm>
          <a:prstGeom prst="rect">
            <a:avLst/>
          </a:prstGeom>
        </p:spPr>
      </p:pic>
      <p:grpSp>
        <p:nvGrpSpPr>
          <p:cNvPr id="6" name="グループ化 5"/>
          <p:cNvGrpSpPr/>
          <p:nvPr/>
        </p:nvGrpSpPr>
        <p:grpSpPr>
          <a:xfrm>
            <a:off x="567368" y="6525384"/>
            <a:ext cx="7011345" cy="360000"/>
            <a:chOff x="567368" y="6525384"/>
            <a:chExt cx="7011345" cy="360000"/>
          </a:xfrm>
        </p:grpSpPr>
        <p:sp>
          <p:nvSpPr>
            <p:cNvPr id="8" name="正方形/長方形 7"/>
            <p:cNvSpPr/>
            <p:nvPr/>
          </p:nvSpPr>
          <p:spPr>
            <a:xfrm>
              <a:off x="56736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準備</a:t>
              </a:r>
              <a:endParaRPr kumimoji="1" lang="ja-JP" altLang="en-US" dirty="0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196920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当日</a:t>
              </a:r>
              <a:endParaRPr kumimoji="1" lang="ja-JP" altLang="en-US" dirty="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3372122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①</a:t>
              </a:r>
              <a:endParaRPr kumimoji="1" lang="ja-JP" altLang="en-US" dirty="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4073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②</a:t>
              </a:r>
              <a:endParaRPr kumimoji="1" lang="ja-JP" altLang="en-US" dirty="0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547487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④</a:t>
              </a:r>
              <a:endParaRPr kumimoji="1" lang="ja-JP" altLang="en-US" dirty="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477395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③</a:t>
              </a:r>
              <a:endParaRPr kumimoji="1" lang="ja-JP" altLang="en-US" dirty="0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617579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/>
                <a:t>⑤</a:t>
              </a:r>
              <a:endParaRPr kumimoji="1" lang="ja-JP" altLang="en-US" dirty="0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6876713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/>
                <a:t>⑥</a:t>
              </a:r>
              <a:endParaRPr kumimoji="1" lang="ja-JP" altLang="en-US" dirty="0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126828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～前日</a:t>
              </a:r>
              <a:endParaRPr kumimoji="1" lang="ja-JP" altLang="en-US" sz="1200" dirty="0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2669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実験</a:t>
              </a:r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8288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①確認演示実験－２</a:t>
            </a:r>
            <a:endParaRPr kumimoji="1" lang="ja-JP" altLang="en-US" dirty="0"/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 smtClean="0"/>
              <a:t>水素を入れた試験管に線香を差し込み，その様子を確認する。</a:t>
            </a:r>
            <a:endParaRPr lang="en-US" altLang="ja-JP" sz="3600" dirty="0" smtClean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16</a:t>
            </a:fld>
            <a:endParaRPr kumimoji="1" lang="ja-JP" altLang="en-US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276872"/>
            <a:ext cx="5472608" cy="4104456"/>
          </a:xfrm>
          <a:prstGeom prst="rect">
            <a:avLst/>
          </a:prstGeom>
        </p:spPr>
      </p:pic>
      <p:grpSp>
        <p:nvGrpSpPr>
          <p:cNvPr id="6" name="グループ化 5"/>
          <p:cNvGrpSpPr/>
          <p:nvPr/>
        </p:nvGrpSpPr>
        <p:grpSpPr>
          <a:xfrm>
            <a:off x="567368" y="6525384"/>
            <a:ext cx="7011345" cy="360000"/>
            <a:chOff x="567368" y="6525384"/>
            <a:chExt cx="7011345" cy="360000"/>
          </a:xfrm>
        </p:grpSpPr>
        <p:sp>
          <p:nvSpPr>
            <p:cNvPr id="8" name="正方形/長方形 7"/>
            <p:cNvSpPr/>
            <p:nvPr/>
          </p:nvSpPr>
          <p:spPr>
            <a:xfrm>
              <a:off x="56736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準備</a:t>
              </a:r>
              <a:endParaRPr kumimoji="1" lang="ja-JP" altLang="en-US" dirty="0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196920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当日</a:t>
              </a:r>
              <a:endParaRPr kumimoji="1" lang="ja-JP" altLang="en-US" dirty="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3372122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①</a:t>
              </a:r>
              <a:endParaRPr kumimoji="1" lang="ja-JP" altLang="en-US" dirty="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4073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②</a:t>
              </a:r>
              <a:endParaRPr kumimoji="1" lang="ja-JP" altLang="en-US" dirty="0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547487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④</a:t>
              </a:r>
              <a:endParaRPr kumimoji="1" lang="ja-JP" altLang="en-US" dirty="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477395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③</a:t>
              </a:r>
              <a:endParaRPr kumimoji="1" lang="ja-JP" altLang="en-US" dirty="0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617579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/>
                <a:t>⑤</a:t>
              </a:r>
              <a:endParaRPr kumimoji="1" lang="ja-JP" altLang="en-US" dirty="0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6876713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/>
                <a:t>⑥</a:t>
              </a:r>
              <a:endParaRPr kumimoji="1" lang="ja-JP" altLang="en-US" dirty="0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126828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～前日</a:t>
              </a:r>
              <a:endParaRPr kumimoji="1" lang="ja-JP" altLang="en-US" sz="1200" dirty="0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2669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実験</a:t>
              </a:r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98631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①確認演示実験－３</a:t>
            </a:r>
            <a:endParaRPr kumimoji="1" lang="ja-JP" altLang="en-US" dirty="0"/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 smtClean="0"/>
              <a:t>同様に，酸素を</a:t>
            </a:r>
            <a:r>
              <a:rPr lang="ja-JP" altLang="en-US" sz="3600" dirty="0"/>
              <a:t>入れた試験管に線香を差し込み，その様子を確認する。</a:t>
            </a:r>
          </a:p>
          <a:p>
            <a:pPr marL="0" indent="0">
              <a:buNone/>
            </a:pPr>
            <a:endParaRPr lang="en-US" altLang="ja-JP" sz="3600" dirty="0" smtClean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17</a:t>
            </a:fld>
            <a:endParaRPr kumimoji="1" lang="ja-JP" altLang="en-US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692" y="2276872"/>
            <a:ext cx="5544616" cy="4158462"/>
          </a:xfrm>
          <a:prstGeom prst="rect">
            <a:avLst/>
          </a:prstGeom>
        </p:spPr>
      </p:pic>
      <p:grpSp>
        <p:nvGrpSpPr>
          <p:cNvPr id="6" name="グループ化 5"/>
          <p:cNvGrpSpPr/>
          <p:nvPr/>
        </p:nvGrpSpPr>
        <p:grpSpPr>
          <a:xfrm>
            <a:off x="567368" y="6525384"/>
            <a:ext cx="7011345" cy="360000"/>
            <a:chOff x="567368" y="6525384"/>
            <a:chExt cx="7011345" cy="360000"/>
          </a:xfrm>
        </p:grpSpPr>
        <p:sp>
          <p:nvSpPr>
            <p:cNvPr id="8" name="正方形/長方形 7"/>
            <p:cNvSpPr/>
            <p:nvPr/>
          </p:nvSpPr>
          <p:spPr>
            <a:xfrm>
              <a:off x="56736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準備</a:t>
              </a:r>
              <a:endParaRPr kumimoji="1" lang="ja-JP" altLang="en-US" dirty="0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196920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当日</a:t>
              </a:r>
              <a:endParaRPr kumimoji="1" lang="ja-JP" altLang="en-US" dirty="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3372122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①</a:t>
              </a:r>
              <a:endParaRPr kumimoji="1" lang="ja-JP" altLang="en-US" dirty="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4073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②</a:t>
              </a:r>
              <a:endParaRPr kumimoji="1" lang="ja-JP" altLang="en-US" dirty="0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547487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④</a:t>
              </a:r>
              <a:endParaRPr kumimoji="1" lang="ja-JP" altLang="en-US" dirty="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477395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③</a:t>
              </a:r>
              <a:endParaRPr kumimoji="1" lang="ja-JP" altLang="en-US" dirty="0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617579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/>
                <a:t>⑤</a:t>
              </a:r>
              <a:endParaRPr kumimoji="1" lang="ja-JP" altLang="en-US" dirty="0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6876713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/>
                <a:t>⑥</a:t>
              </a:r>
              <a:endParaRPr kumimoji="1" lang="ja-JP" altLang="en-US" dirty="0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126828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～前日</a:t>
              </a:r>
              <a:endParaRPr kumimoji="1" lang="ja-JP" altLang="en-US" sz="1200" dirty="0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2669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実験</a:t>
              </a:r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67741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①確認演示実験－４</a:t>
            </a:r>
            <a:endParaRPr kumimoji="1" lang="ja-JP" altLang="en-US" dirty="0"/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 smtClean="0"/>
              <a:t>同様に，</a:t>
            </a:r>
            <a:r>
              <a:rPr lang="ja-JP" altLang="en-US" sz="3600" dirty="0"/>
              <a:t>二酸化炭素</a:t>
            </a:r>
            <a:r>
              <a:rPr lang="ja-JP" altLang="en-US" sz="3600" dirty="0" smtClean="0"/>
              <a:t>を入れた</a:t>
            </a:r>
            <a:r>
              <a:rPr lang="ja-JP" altLang="en-US" sz="3600" dirty="0"/>
              <a:t>試験管に線香を差し込み，その様子を確認する。</a:t>
            </a:r>
          </a:p>
          <a:p>
            <a:pPr marL="0" indent="0">
              <a:buNone/>
            </a:pPr>
            <a:endParaRPr lang="en-US" altLang="ja-JP" sz="3600" dirty="0" smtClean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18</a:t>
            </a:fld>
            <a:endParaRPr kumimoji="1" lang="ja-JP" altLang="en-US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276872"/>
            <a:ext cx="5472608" cy="4104456"/>
          </a:xfrm>
          <a:prstGeom prst="rect">
            <a:avLst/>
          </a:prstGeom>
        </p:spPr>
      </p:pic>
      <p:grpSp>
        <p:nvGrpSpPr>
          <p:cNvPr id="6" name="グループ化 5"/>
          <p:cNvGrpSpPr/>
          <p:nvPr/>
        </p:nvGrpSpPr>
        <p:grpSpPr>
          <a:xfrm>
            <a:off x="567368" y="6525384"/>
            <a:ext cx="7011345" cy="360000"/>
            <a:chOff x="567368" y="6525384"/>
            <a:chExt cx="7011345" cy="360000"/>
          </a:xfrm>
        </p:grpSpPr>
        <p:sp>
          <p:nvSpPr>
            <p:cNvPr id="8" name="正方形/長方形 7"/>
            <p:cNvSpPr/>
            <p:nvPr/>
          </p:nvSpPr>
          <p:spPr>
            <a:xfrm>
              <a:off x="56736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準備</a:t>
              </a:r>
              <a:endParaRPr kumimoji="1" lang="ja-JP" altLang="en-US" dirty="0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196920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当日</a:t>
              </a:r>
              <a:endParaRPr kumimoji="1" lang="ja-JP" altLang="en-US" dirty="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3372122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①</a:t>
              </a:r>
              <a:endParaRPr kumimoji="1" lang="ja-JP" altLang="en-US" dirty="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4073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②</a:t>
              </a:r>
              <a:endParaRPr kumimoji="1" lang="ja-JP" altLang="en-US" dirty="0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547487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④</a:t>
              </a:r>
              <a:endParaRPr kumimoji="1" lang="ja-JP" altLang="en-US" dirty="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477395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③</a:t>
              </a:r>
              <a:endParaRPr kumimoji="1" lang="ja-JP" altLang="en-US" dirty="0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617579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/>
                <a:t>⑤</a:t>
              </a:r>
              <a:endParaRPr kumimoji="1" lang="ja-JP" altLang="en-US" dirty="0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6876713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/>
                <a:t>⑥</a:t>
              </a:r>
              <a:endParaRPr kumimoji="1" lang="ja-JP" altLang="en-US" dirty="0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126828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～前日</a:t>
              </a:r>
              <a:endParaRPr kumimoji="1" lang="ja-JP" altLang="en-US" sz="1200" dirty="0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2669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実験</a:t>
              </a:r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79252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②試験管の</a:t>
            </a:r>
            <a:r>
              <a:rPr lang="ja-JP" altLang="en-US" dirty="0" smtClean="0"/>
              <a:t>用意－１</a:t>
            </a:r>
            <a:endParaRPr kumimoji="1" lang="ja-JP" altLang="en-US" dirty="0"/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 smtClean="0"/>
              <a:t>Ａ～</a:t>
            </a:r>
            <a:r>
              <a:rPr lang="ja-JP" altLang="en-US" sz="3600" dirty="0"/>
              <a:t>Ｆ</a:t>
            </a:r>
            <a:r>
              <a:rPr lang="ja-JP" altLang="en-US" sz="3600" dirty="0" smtClean="0"/>
              <a:t>のラベルをつくり，</a:t>
            </a:r>
            <a:r>
              <a:rPr lang="ja-JP" altLang="en-US" sz="3600" dirty="0"/>
              <a:t>何も入っていない試験管にＡ～Ｅのラベル</a:t>
            </a:r>
            <a:r>
              <a:rPr lang="ja-JP" altLang="en-US" sz="3600" dirty="0" smtClean="0"/>
              <a:t>を，煮た</a:t>
            </a:r>
            <a:r>
              <a:rPr lang="ja-JP" altLang="en-US" sz="3600" dirty="0"/>
              <a:t>肝臓片が入ったものにＦのラベル</a:t>
            </a:r>
            <a:r>
              <a:rPr lang="ja-JP" altLang="en-US" sz="3600" dirty="0" smtClean="0"/>
              <a:t>を貼る</a:t>
            </a:r>
            <a:r>
              <a:rPr lang="ja-JP" altLang="en-US" sz="3600" dirty="0"/>
              <a:t>。</a:t>
            </a:r>
            <a:endParaRPr lang="en-US" altLang="ja-JP" sz="3600" dirty="0" smtClean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19</a:t>
            </a:fld>
            <a:endParaRPr kumimoji="1" lang="ja-JP" altLang="en-US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27136" y="2852936"/>
            <a:ext cx="4378318" cy="3306537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852936"/>
            <a:ext cx="4427984" cy="3320987"/>
          </a:xfrm>
          <a:prstGeom prst="rect">
            <a:avLst/>
          </a:prstGeom>
        </p:spPr>
      </p:pic>
      <p:grpSp>
        <p:nvGrpSpPr>
          <p:cNvPr id="8" name="グループ化 7"/>
          <p:cNvGrpSpPr/>
          <p:nvPr/>
        </p:nvGrpSpPr>
        <p:grpSpPr>
          <a:xfrm>
            <a:off x="567368" y="6525384"/>
            <a:ext cx="7011345" cy="360000"/>
            <a:chOff x="567368" y="6525384"/>
            <a:chExt cx="7011345" cy="360000"/>
          </a:xfrm>
        </p:grpSpPr>
        <p:sp>
          <p:nvSpPr>
            <p:cNvPr id="9" name="正方形/長方形 8"/>
            <p:cNvSpPr/>
            <p:nvPr/>
          </p:nvSpPr>
          <p:spPr>
            <a:xfrm>
              <a:off x="56736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準備</a:t>
              </a:r>
              <a:endParaRPr kumimoji="1" lang="ja-JP" altLang="en-US" dirty="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196920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当日</a:t>
              </a:r>
              <a:endParaRPr kumimoji="1" lang="ja-JP" altLang="en-US" dirty="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3372122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①</a:t>
              </a:r>
              <a:endParaRPr kumimoji="1" lang="ja-JP" altLang="en-US" dirty="0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4073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②</a:t>
              </a:r>
              <a:endParaRPr kumimoji="1" lang="ja-JP" altLang="en-US" dirty="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547487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④</a:t>
              </a:r>
              <a:endParaRPr kumimoji="1" lang="ja-JP" altLang="en-US" dirty="0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477395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③</a:t>
              </a:r>
              <a:endParaRPr kumimoji="1" lang="ja-JP" altLang="en-US" dirty="0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617579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/>
                <a:t>⑤</a:t>
              </a:r>
              <a:endParaRPr kumimoji="1" lang="ja-JP" altLang="en-US" dirty="0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6876713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/>
                <a:t>⑥</a:t>
              </a:r>
              <a:endParaRPr kumimoji="1" lang="ja-JP" altLang="en-US" dirty="0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126828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～前日</a:t>
              </a:r>
              <a:endParaRPr kumimoji="1" lang="ja-JP" altLang="en-US" sz="1200" dirty="0"/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2669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実験</a:t>
              </a:r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79266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実験の流れ</a:t>
            </a:r>
            <a:endParaRPr kumimoji="1" lang="ja-JP" altLang="en-US" dirty="0"/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9552" y="1648512"/>
            <a:ext cx="6696744" cy="42806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dirty="0" smtClean="0"/>
              <a:t>●　実験の準備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①　</a:t>
            </a:r>
            <a:r>
              <a:rPr lang="ja-JP" altLang="en-US" dirty="0"/>
              <a:t>確認</a:t>
            </a:r>
            <a:r>
              <a:rPr lang="ja-JP" altLang="en-US" dirty="0" smtClean="0"/>
              <a:t>演示実験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②　</a:t>
            </a:r>
            <a:r>
              <a:rPr lang="ja-JP" altLang="en-US" dirty="0"/>
              <a:t>試験管</a:t>
            </a:r>
            <a:r>
              <a:rPr lang="ja-JP" altLang="en-US" dirty="0" smtClean="0"/>
              <a:t>の</a:t>
            </a:r>
            <a:r>
              <a:rPr lang="ja-JP" altLang="en-US" dirty="0"/>
              <a:t>用意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③　気泡の発生状況の観察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④</a:t>
            </a:r>
            <a:r>
              <a:rPr lang="ja-JP" altLang="en-US" dirty="0"/>
              <a:t>　</a:t>
            </a:r>
            <a:r>
              <a:rPr lang="ja-JP" altLang="en-US" dirty="0" smtClean="0"/>
              <a:t>線香の挿入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⑤　物質の追加投入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⑥　</a:t>
            </a:r>
            <a:r>
              <a:rPr lang="ja-JP" altLang="en-US" dirty="0"/>
              <a:t>気泡の発生状況の</a:t>
            </a:r>
            <a:r>
              <a:rPr lang="ja-JP" altLang="en-US" dirty="0" smtClean="0"/>
              <a:t>観察</a:t>
            </a:r>
            <a:r>
              <a:rPr lang="ja-JP" altLang="en-US" dirty="0"/>
              <a:t>２</a:t>
            </a:r>
            <a:endParaRPr lang="en-US" altLang="ja-JP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948263" y="2216270"/>
            <a:ext cx="1296145" cy="36610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  <a:spcBef>
                <a:spcPts val="864"/>
              </a:spcBef>
            </a:pPr>
            <a:r>
              <a:rPr lang="ja-JP" altLang="en-US" sz="3600" dirty="0"/>
              <a:t>７</a:t>
            </a:r>
            <a:r>
              <a:rPr lang="ja-JP" altLang="en-US" sz="3600" dirty="0" smtClean="0"/>
              <a:t>分</a:t>
            </a:r>
            <a:endParaRPr lang="en-US" altLang="ja-JP" sz="3600" dirty="0" smtClean="0"/>
          </a:p>
          <a:p>
            <a:pPr algn="r">
              <a:lnSpc>
                <a:spcPct val="90000"/>
              </a:lnSpc>
              <a:spcBef>
                <a:spcPts val="864"/>
              </a:spcBef>
            </a:pPr>
            <a:r>
              <a:rPr lang="ja-JP" altLang="en-US" sz="3600" dirty="0"/>
              <a:t>５</a:t>
            </a:r>
            <a:r>
              <a:rPr kumimoji="1" lang="ja-JP" altLang="en-US" sz="3600" dirty="0" smtClean="0"/>
              <a:t>分</a:t>
            </a:r>
            <a:endParaRPr kumimoji="1" lang="en-US" altLang="ja-JP" sz="3600" dirty="0" smtClean="0"/>
          </a:p>
          <a:p>
            <a:pPr algn="r">
              <a:lnSpc>
                <a:spcPct val="90000"/>
              </a:lnSpc>
              <a:spcBef>
                <a:spcPts val="864"/>
              </a:spcBef>
            </a:pPr>
            <a:r>
              <a:rPr lang="ja-JP" altLang="en-US" sz="3600" dirty="0"/>
              <a:t>１０</a:t>
            </a:r>
            <a:r>
              <a:rPr kumimoji="1" lang="ja-JP" altLang="en-US" sz="3600" dirty="0" smtClean="0"/>
              <a:t>分</a:t>
            </a:r>
            <a:endParaRPr kumimoji="1" lang="en-US" altLang="ja-JP" sz="3600" dirty="0" smtClean="0"/>
          </a:p>
          <a:p>
            <a:pPr algn="r">
              <a:lnSpc>
                <a:spcPct val="90000"/>
              </a:lnSpc>
              <a:spcBef>
                <a:spcPts val="864"/>
              </a:spcBef>
            </a:pPr>
            <a:r>
              <a:rPr lang="ja-JP" altLang="en-US" sz="3600" dirty="0"/>
              <a:t>５</a:t>
            </a:r>
            <a:r>
              <a:rPr kumimoji="1" lang="ja-JP" altLang="en-US" sz="3600" dirty="0" smtClean="0"/>
              <a:t>分</a:t>
            </a:r>
            <a:endParaRPr kumimoji="1" lang="en-US" altLang="ja-JP" sz="3600" dirty="0" smtClean="0"/>
          </a:p>
          <a:p>
            <a:pPr algn="r">
              <a:lnSpc>
                <a:spcPct val="90000"/>
              </a:lnSpc>
              <a:spcBef>
                <a:spcPts val="864"/>
              </a:spcBef>
            </a:pPr>
            <a:r>
              <a:rPr lang="ja-JP" altLang="en-US" sz="3600" dirty="0"/>
              <a:t>３</a:t>
            </a:r>
            <a:r>
              <a:rPr kumimoji="1" lang="ja-JP" altLang="en-US" sz="3600" dirty="0" smtClean="0"/>
              <a:t>分</a:t>
            </a:r>
            <a:endParaRPr kumimoji="1" lang="en-US" altLang="ja-JP" sz="3600" dirty="0" smtClean="0"/>
          </a:p>
          <a:p>
            <a:pPr algn="r">
              <a:lnSpc>
                <a:spcPct val="90000"/>
              </a:lnSpc>
              <a:spcBef>
                <a:spcPts val="864"/>
              </a:spcBef>
            </a:pPr>
            <a:r>
              <a:rPr lang="ja-JP" altLang="en-US" sz="3600" dirty="0"/>
              <a:t>１０</a:t>
            </a:r>
            <a:r>
              <a:rPr kumimoji="1" lang="ja-JP" altLang="en-US" sz="3600" dirty="0" smtClean="0"/>
              <a:t>分</a:t>
            </a:r>
            <a:endParaRPr kumimoji="1" lang="en-US" altLang="ja-JP" sz="3600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516217" y="521860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3600" dirty="0" smtClean="0"/>
              <a:t>約</a:t>
            </a:r>
            <a:r>
              <a:rPr lang="ja-JP" altLang="en-US" sz="3600" dirty="0"/>
              <a:t>４</a:t>
            </a:r>
            <a:r>
              <a:rPr lang="ja-JP" altLang="en-US" sz="3600" dirty="0" smtClean="0"/>
              <a:t>０分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27602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②試験管の</a:t>
            </a:r>
            <a:r>
              <a:rPr lang="ja-JP" altLang="en-US" dirty="0" smtClean="0"/>
              <a:t>用意－２</a:t>
            </a:r>
            <a:endParaRPr kumimoji="1" lang="ja-JP" altLang="en-US" dirty="0"/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/>
              <a:t>Ａ</a:t>
            </a:r>
            <a:r>
              <a:rPr lang="ja-JP" altLang="en-US" sz="3600" dirty="0" smtClean="0"/>
              <a:t>に石英</a:t>
            </a:r>
            <a:r>
              <a:rPr lang="ja-JP" altLang="en-US" sz="3600" dirty="0"/>
              <a:t>砂</a:t>
            </a:r>
            <a:r>
              <a:rPr lang="ja-JP" altLang="en-US" sz="3600" dirty="0" smtClean="0"/>
              <a:t>，Ｂに酸化</a:t>
            </a:r>
            <a:r>
              <a:rPr lang="ja-JP" altLang="en-US" sz="3600" dirty="0"/>
              <a:t>マンガン（</a:t>
            </a:r>
            <a:r>
              <a:rPr lang="en-US" altLang="ja-JP" sz="3600" dirty="0"/>
              <a:t>Ⅳ</a:t>
            </a:r>
            <a:r>
              <a:rPr lang="ja-JP" altLang="en-US" sz="3600" dirty="0"/>
              <a:t>）</a:t>
            </a:r>
            <a:r>
              <a:rPr lang="ja-JP" altLang="en-US" sz="3600" dirty="0" smtClean="0"/>
              <a:t>，Ｃ</a:t>
            </a:r>
            <a:r>
              <a:rPr lang="ja-JP" altLang="en-US" sz="3600" dirty="0"/>
              <a:t>，Ｄ</a:t>
            </a:r>
            <a:r>
              <a:rPr lang="ja-JP" altLang="en-US" sz="3600" dirty="0" smtClean="0"/>
              <a:t>に生</a:t>
            </a:r>
            <a:r>
              <a:rPr lang="ja-JP" altLang="en-US" sz="3600" dirty="0"/>
              <a:t>の</a:t>
            </a:r>
            <a:r>
              <a:rPr lang="ja-JP" altLang="en-US" sz="3600" dirty="0" smtClean="0"/>
              <a:t>肝臓片，Ｅに煮た</a:t>
            </a:r>
            <a:r>
              <a:rPr lang="ja-JP" altLang="en-US" sz="3600" dirty="0"/>
              <a:t>酸化マンガン（</a:t>
            </a:r>
            <a:r>
              <a:rPr lang="en-US" altLang="ja-JP" sz="3600" dirty="0"/>
              <a:t>Ⅳ</a:t>
            </a:r>
            <a:r>
              <a:rPr lang="ja-JP" altLang="en-US" sz="3600" dirty="0" smtClean="0"/>
              <a:t>）を入れる</a:t>
            </a:r>
            <a:r>
              <a:rPr lang="ja-JP" altLang="en-US" sz="3600" dirty="0"/>
              <a:t>。</a:t>
            </a:r>
            <a:endParaRPr lang="en-US" altLang="ja-JP" sz="3600" dirty="0" smtClean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20</a:t>
            </a:fld>
            <a:endParaRPr kumimoji="1" lang="ja-JP" altLang="en-US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99692" y="2348880"/>
            <a:ext cx="5544616" cy="4094484"/>
          </a:xfrm>
          <a:prstGeom prst="rect">
            <a:avLst/>
          </a:prstGeom>
        </p:spPr>
      </p:pic>
      <p:grpSp>
        <p:nvGrpSpPr>
          <p:cNvPr id="6" name="グループ化 5"/>
          <p:cNvGrpSpPr/>
          <p:nvPr/>
        </p:nvGrpSpPr>
        <p:grpSpPr>
          <a:xfrm>
            <a:off x="567368" y="6525384"/>
            <a:ext cx="7011345" cy="360000"/>
            <a:chOff x="567368" y="6525384"/>
            <a:chExt cx="7011345" cy="360000"/>
          </a:xfrm>
        </p:grpSpPr>
        <p:sp>
          <p:nvSpPr>
            <p:cNvPr id="8" name="正方形/長方形 7"/>
            <p:cNvSpPr/>
            <p:nvPr/>
          </p:nvSpPr>
          <p:spPr>
            <a:xfrm>
              <a:off x="56736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準備</a:t>
              </a:r>
              <a:endParaRPr kumimoji="1" lang="ja-JP" altLang="en-US" dirty="0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196920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当日</a:t>
              </a:r>
              <a:endParaRPr kumimoji="1" lang="ja-JP" altLang="en-US" dirty="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3372122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①</a:t>
              </a:r>
              <a:endParaRPr kumimoji="1" lang="ja-JP" altLang="en-US" dirty="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4073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②</a:t>
              </a:r>
              <a:endParaRPr kumimoji="1" lang="ja-JP" altLang="en-US" dirty="0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547487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④</a:t>
              </a:r>
              <a:endParaRPr kumimoji="1" lang="ja-JP" altLang="en-US" dirty="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477395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③</a:t>
              </a:r>
              <a:endParaRPr kumimoji="1" lang="ja-JP" altLang="en-US" dirty="0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617579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/>
                <a:t>⑤</a:t>
              </a:r>
              <a:endParaRPr kumimoji="1" lang="ja-JP" altLang="en-US" dirty="0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6876713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/>
                <a:t>⑥</a:t>
              </a:r>
              <a:endParaRPr kumimoji="1" lang="ja-JP" altLang="en-US" dirty="0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126828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～前日</a:t>
              </a:r>
              <a:endParaRPr kumimoji="1" lang="ja-JP" altLang="en-US" sz="1200" dirty="0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2669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実験</a:t>
              </a:r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50848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ja-JP" altLang="en-US" dirty="0"/>
              <a:t>③気泡の発生状況</a:t>
            </a:r>
            <a:r>
              <a:rPr lang="ja-JP" altLang="en-US" dirty="0" smtClean="0"/>
              <a:t>の観察－１</a:t>
            </a:r>
            <a:endParaRPr lang="ja-JP" altLang="en-US" dirty="0"/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 smtClean="0"/>
              <a:t>Ａ～</a:t>
            </a:r>
            <a:r>
              <a:rPr lang="ja-JP" altLang="en-US" sz="3600" dirty="0"/>
              <a:t>Ｆ</a:t>
            </a:r>
            <a:r>
              <a:rPr lang="ja-JP" altLang="en-US" sz="3600" dirty="0" smtClean="0"/>
              <a:t>の試験管に３％過酸化水素水を２</a:t>
            </a:r>
            <a:r>
              <a:rPr lang="en-US" altLang="ja-JP" sz="3600" dirty="0" smtClean="0"/>
              <a:t>ml</a:t>
            </a:r>
            <a:r>
              <a:rPr lang="ja-JP" altLang="en-US" sz="3600" dirty="0" err="1" smtClean="0"/>
              <a:t>ずつ</a:t>
            </a:r>
            <a:r>
              <a:rPr lang="ja-JP" altLang="en-US" sz="3600" dirty="0" smtClean="0"/>
              <a:t>入れる。</a:t>
            </a:r>
            <a:endParaRPr lang="en-US" altLang="ja-JP" sz="3600" dirty="0" smtClean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21</a:t>
            </a:fld>
            <a:endParaRPr kumimoji="1" lang="ja-JP" altLang="en-US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99692" y="2276872"/>
            <a:ext cx="5544616" cy="4156401"/>
          </a:xfrm>
          <a:prstGeom prst="rect">
            <a:avLst/>
          </a:prstGeom>
        </p:spPr>
      </p:pic>
      <p:grpSp>
        <p:nvGrpSpPr>
          <p:cNvPr id="6" name="グループ化 5"/>
          <p:cNvGrpSpPr/>
          <p:nvPr/>
        </p:nvGrpSpPr>
        <p:grpSpPr>
          <a:xfrm>
            <a:off x="567368" y="6525384"/>
            <a:ext cx="7011345" cy="360000"/>
            <a:chOff x="567368" y="6525384"/>
            <a:chExt cx="7011345" cy="360000"/>
          </a:xfrm>
        </p:grpSpPr>
        <p:sp>
          <p:nvSpPr>
            <p:cNvPr id="8" name="正方形/長方形 7"/>
            <p:cNvSpPr/>
            <p:nvPr/>
          </p:nvSpPr>
          <p:spPr>
            <a:xfrm>
              <a:off x="56736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準備</a:t>
              </a:r>
              <a:endParaRPr kumimoji="1" lang="ja-JP" altLang="en-US" dirty="0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196920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当日</a:t>
              </a:r>
              <a:endParaRPr kumimoji="1" lang="ja-JP" altLang="en-US" dirty="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3372122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①</a:t>
              </a:r>
              <a:endParaRPr kumimoji="1" lang="ja-JP" altLang="en-US" dirty="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4073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②</a:t>
              </a:r>
              <a:endParaRPr kumimoji="1" lang="ja-JP" altLang="en-US" dirty="0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547487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④</a:t>
              </a:r>
              <a:endParaRPr kumimoji="1" lang="ja-JP" altLang="en-US" dirty="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477395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③</a:t>
              </a:r>
              <a:endParaRPr kumimoji="1" lang="ja-JP" altLang="en-US" dirty="0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617579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/>
                <a:t>⑤</a:t>
              </a:r>
              <a:endParaRPr kumimoji="1" lang="ja-JP" altLang="en-US" dirty="0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6876713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/>
                <a:t>⑥</a:t>
              </a:r>
              <a:endParaRPr kumimoji="1" lang="ja-JP" altLang="en-US" dirty="0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126828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～前日</a:t>
              </a:r>
              <a:endParaRPr kumimoji="1" lang="ja-JP" altLang="en-US" sz="1200" dirty="0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2669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実験</a:t>
              </a:r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28900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ja-JP" altLang="en-US" dirty="0"/>
              <a:t>③気泡の発生状況</a:t>
            </a:r>
            <a:r>
              <a:rPr lang="ja-JP" altLang="en-US" dirty="0" smtClean="0"/>
              <a:t>の観察－２</a:t>
            </a:r>
            <a:endParaRPr lang="ja-JP" altLang="en-US" dirty="0"/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/>
              <a:t>気泡の</a:t>
            </a:r>
            <a:r>
              <a:rPr lang="ja-JP" altLang="en-US" sz="3600" dirty="0" smtClean="0"/>
              <a:t>発生の有無や，発生の様子を観察する。</a:t>
            </a:r>
            <a:endParaRPr lang="en-US" altLang="ja-JP" sz="3600" dirty="0" smtClean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22</a:t>
            </a:fld>
            <a:endParaRPr kumimoji="1" lang="ja-JP" altLang="en-US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9652" y="1772816"/>
            <a:ext cx="6264696" cy="4698522"/>
          </a:xfrm>
          <a:prstGeom prst="rect">
            <a:avLst/>
          </a:prstGeom>
        </p:spPr>
      </p:pic>
      <p:grpSp>
        <p:nvGrpSpPr>
          <p:cNvPr id="6" name="グループ化 5"/>
          <p:cNvGrpSpPr/>
          <p:nvPr/>
        </p:nvGrpSpPr>
        <p:grpSpPr>
          <a:xfrm>
            <a:off x="567368" y="6525384"/>
            <a:ext cx="7011345" cy="360000"/>
            <a:chOff x="567368" y="6525384"/>
            <a:chExt cx="7011345" cy="360000"/>
          </a:xfrm>
        </p:grpSpPr>
        <p:sp>
          <p:nvSpPr>
            <p:cNvPr id="8" name="正方形/長方形 7"/>
            <p:cNvSpPr/>
            <p:nvPr/>
          </p:nvSpPr>
          <p:spPr>
            <a:xfrm>
              <a:off x="56736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準備</a:t>
              </a:r>
              <a:endParaRPr kumimoji="1" lang="ja-JP" altLang="en-US" dirty="0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196920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当日</a:t>
              </a:r>
              <a:endParaRPr kumimoji="1" lang="ja-JP" altLang="en-US" dirty="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3372122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①</a:t>
              </a:r>
              <a:endParaRPr kumimoji="1" lang="ja-JP" altLang="en-US" dirty="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4073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②</a:t>
              </a:r>
              <a:endParaRPr kumimoji="1" lang="ja-JP" altLang="en-US" dirty="0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547487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④</a:t>
              </a:r>
              <a:endParaRPr kumimoji="1" lang="ja-JP" altLang="en-US" dirty="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477395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③</a:t>
              </a:r>
              <a:endParaRPr kumimoji="1" lang="ja-JP" altLang="en-US" dirty="0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617579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/>
                <a:t>⑤</a:t>
              </a:r>
              <a:endParaRPr kumimoji="1" lang="ja-JP" altLang="en-US" dirty="0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6876713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/>
                <a:t>⑥</a:t>
              </a:r>
              <a:endParaRPr kumimoji="1" lang="ja-JP" altLang="en-US" dirty="0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126828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～前日</a:t>
              </a:r>
              <a:endParaRPr kumimoji="1" lang="ja-JP" altLang="en-US" sz="1200" dirty="0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2669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実験</a:t>
              </a:r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90525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④</a:t>
            </a:r>
            <a:r>
              <a:rPr lang="ja-JP" altLang="en-US" dirty="0"/>
              <a:t>線香の</a:t>
            </a:r>
            <a:r>
              <a:rPr lang="ja-JP" altLang="en-US" dirty="0" smtClean="0"/>
              <a:t>挿入</a:t>
            </a:r>
            <a:endParaRPr kumimoji="1" lang="ja-JP" altLang="en-US" dirty="0"/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 smtClean="0"/>
              <a:t>それぞれの試験管に火をつけた線香を差し込む。</a:t>
            </a:r>
            <a:endParaRPr lang="en-US" altLang="ja-JP" sz="3600" dirty="0" smtClean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23</a:t>
            </a:fld>
            <a:endParaRPr kumimoji="1" lang="ja-JP" altLang="en-US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092" y="2536056"/>
            <a:ext cx="4463079" cy="3347309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2564904"/>
            <a:ext cx="4499992" cy="3374995"/>
          </a:xfrm>
          <a:prstGeom prst="rect">
            <a:avLst/>
          </a:prstGeom>
        </p:spPr>
      </p:pic>
      <p:grpSp>
        <p:nvGrpSpPr>
          <p:cNvPr id="8" name="グループ化 7"/>
          <p:cNvGrpSpPr/>
          <p:nvPr/>
        </p:nvGrpSpPr>
        <p:grpSpPr>
          <a:xfrm>
            <a:off x="567368" y="6525384"/>
            <a:ext cx="7011345" cy="360000"/>
            <a:chOff x="567368" y="6525384"/>
            <a:chExt cx="7011345" cy="360000"/>
          </a:xfrm>
        </p:grpSpPr>
        <p:sp>
          <p:nvSpPr>
            <p:cNvPr id="9" name="正方形/長方形 8"/>
            <p:cNvSpPr/>
            <p:nvPr/>
          </p:nvSpPr>
          <p:spPr>
            <a:xfrm>
              <a:off x="56736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準備</a:t>
              </a:r>
              <a:endParaRPr kumimoji="1" lang="ja-JP" altLang="en-US" dirty="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196920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当日</a:t>
              </a:r>
              <a:endParaRPr kumimoji="1" lang="ja-JP" altLang="en-US" dirty="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3372122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①</a:t>
              </a:r>
              <a:endParaRPr kumimoji="1" lang="ja-JP" altLang="en-US" dirty="0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4073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②</a:t>
              </a:r>
              <a:endParaRPr kumimoji="1" lang="ja-JP" altLang="en-US" dirty="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547487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④</a:t>
              </a:r>
              <a:endParaRPr kumimoji="1" lang="ja-JP" altLang="en-US" dirty="0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477395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③</a:t>
              </a:r>
              <a:endParaRPr kumimoji="1" lang="ja-JP" altLang="en-US" dirty="0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617579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/>
                <a:t>⑤</a:t>
              </a:r>
              <a:endParaRPr kumimoji="1" lang="ja-JP" altLang="en-US" dirty="0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6876713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/>
                <a:t>⑥</a:t>
              </a:r>
              <a:endParaRPr kumimoji="1" lang="ja-JP" altLang="en-US" dirty="0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126828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～前日</a:t>
              </a:r>
              <a:endParaRPr kumimoji="1" lang="ja-JP" altLang="en-US" sz="1200" dirty="0"/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2669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実験</a:t>
              </a:r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05009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⑤</a:t>
            </a:r>
            <a:r>
              <a:rPr lang="ja-JP" altLang="en-US" dirty="0"/>
              <a:t>物質の</a:t>
            </a:r>
            <a:r>
              <a:rPr lang="ja-JP" altLang="en-US" dirty="0" smtClean="0"/>
              <a:t>追加投入－１</a:t>
            </a:r>
            <a:endParaRPr kumimoji="1" lang="ja-JP" altLang="en-US" dirty="0"/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 smtClean="0"/>
              <a:t>Ｂ，Ｃの試験管に３％過酸化水素水を２</a:t>
            </a:r>
            <a:r>
              <a:rPr lang="en-US" altLang="ja-JP" sz="3600" dirty="0" smtClean="0"/>
              <a:t>ml</a:t>
            </a:r>
            <a:r>
              <a:rPr lang="ja-JP" altLang="en-US" sz="3600" dirty="0" err="1" smtClean="0"/>
              <a:t>ずつ</a:t>
            </a:r>
            <a:r>
              <a:rPr lang="ja-JP" altLang="en-US" sz="3600" dirty="0" smtClean="0"/>
              <a:t>入れる。</a:t>
            </a:r>
            <a:endParaRPr lang="en-US" altLang="ja-JP" sz="3600" dirty="0" smtClean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24</a:t>
            </a:fld>
            <a:endParaRPr kumimoji="1" lang="ja-JP" altLang="en-US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7684" y="2204864"/>
            <a:ext cx="5688632" cy="4266474"/>
          </a:xfrm>
          <a:prstGeom prst="rect">
            <a:avLst/>
          </a:prstGeom>
        </p:spPr>
      </p:pic>
      <p:grpSp>
        <p:nvGrpSpPr>
          <p:cNvPr id="6" name="グループ化 5"/>
          <p:cNvGrpSpPr/>
          <p:nvPr/>
        </p:nvGrpSpPr>
        <p:grpSpPr>
          <a:xfrm>
            <a:off x="567368" y="6525384"/>
            <a:ext cx="7011345" cy="360000"/>
            <a:chOff x="567368" y="6525384"/>
            <a:chExt cx="7011345" cy="360000"/>
          </a:xfrm>
        </p:grpSpPr>
        <p:sp>
          <p:nvSpPr>
            <p:cNvPr id="8" name="正方形/長方形 7"/>
            <p:cNvSpPr/>
            <p:nvPr/>
          </p:nvSpPr>
          <p:spPr>
            <a:xfrm>
              <a:off x="56736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準備</a:t>
              </a:r>
              <a:endParaRPr kumimoji="1" lang="ja-JP" altLang="en-US" dirty="0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196920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当日</a:t>
              </a:r>
              <a:endParaRPr kumimoji="1" lang="ja-JP" altLang="en-US" dirty="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3372122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①</a:t>
              </a:r>
              <a:endParaRPr kumimoji="1" lang="ja-JP" altLang="en-US" dirty="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4073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②</a:t>
              </a:r>
              <a:endParaRPr kumimoji="1" lang="ja-JP" altLang="en-US" dirty="0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547487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④</a:t>
              </a:r>
              <a:endParaRPr kumimoji="1" lang="ja-JP" altLang="en-US" dirty="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477395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③</a:t>
              </a:r>
              <a:endParaRPr kumimoji="1" lang="ja-JP" altLang="en-US" dirty="0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617579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/>
                <a:t>⑤</a:t>
              </a:r>
              <a:endParaRPr kumimoji="1" lang="ja-JP" altLang="en-US" dirty="0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6876713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/>
                <a:t>⑥</a:t>
              </a:r>
              <a:endParaRPr kumimoji="1" lang="ja-JP" altLang="en-US" dirty="0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126828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～前日</a:t>
              </a:r>
              <a:endParaRPr kumimoji="1" lang="ja-JP" altLang="en-US" sz="1200" dirty="0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2669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実験</a:t>
              </a:r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53989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⑤</a:t>
            </a:r>
            <a:r>
              <a:rPr lang="ja-JP" altLang="en-US" dirty="0"/>
              <a:t>物質の</a:t>
            </a:r>
            <a:r>
              <a:rPr lang="ja-JP" altLang="en-US" dirty="0" smtClean="0"/>
              <a:t>追加投入－２</a:t>
            </a:r>
            <a:endParaRPr kumimoji="1" lang="ja-JP" altLang="en-US" dirty="0"/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/>
              <a:t>Ｄ</a:t>
            </a:r>
            <a:r>
              <a:rPr lang="ja-JP" altLang="en-US" sz="3600" dirty="0" smtClean="0"/>
              <a:t>の試験管に肝臓片を１つ追加する。</a:t>
            </a:r>
            <a:endParaRPr lang="en-US" altLang="ja-JP" sz="3600" dirty="0" smtClean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25</a:t>
            </a:fld>
            <a:endParaRPr kumimoji="1" lang="ja-JP" altLang="en-US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772816"/>
            <a:ext cx="6192688" cy="4644516"/>
          </a:xfrm>
          <a:prstGeom prst="rect">
            <a:avLst/>
          </a:prstGeom>
        </p:spPr>
      </p:pic>
      <p:grpSp>
        <p:nvGrpSpPr>
          <p:cNvPr id="6" name="グループ化 5"/>
          <p:cNvGrpSpPr/>
          <p:nvPr/>
        </p:nvGrpSpPr>
        <p:grpSpPr>
          <a:xfrm>
            <a:off x="567368" y="6525384"/>
            <a:ext cx="7011345" cy="360000"/>
            <a:chOff x="567368" y="6525384"/>
            <a:chExt cx="7011345" cy="360000"/>
          </a:xfrm>
        </p:grpSpPr>
        <p:sp>
          <p:nvSpPr>
            <p:cNvPr id="8" name="正方形/長方形 7"/>
            <p:cNvSpPr/>
            <p:nvPr/>
          </p:nvSpPr>
          <p:spPr>
            <a:xfrm>
              <a:off x="56736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準備</a:t>
              </a:r>
              <a:endParaRPr kumimoji="1" lang="ja-JP" altLang="en-US" dirty="0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196920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当日</a:t>
              </a:r>
              <a:endParaRPr kumimoji="1" lang="ja-JP" altLang="en-US" dirty="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3372122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①</a:t>
              </a:r>
              <a:endParaRPr kumimoji="1" lang="ja-JP" altLang="en-US" dirty="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4073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②</a:t>
              </a:r>
              <a:endParaRPr kumimoji="1" lang="ja-JP" altLang="en-US" dirty="0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547487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④</a:t>
              </a:r>
              <a:endParaRPr kumimoji="1" lang="ja-JP" altLang="en-US" dirty="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477395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③</a:t>
              </a:r>
              <a:endParaRPr kumimoji="1" lang="ja-JP" altLang="en-US" dirty="0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617579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/>
                <a:t>⑤</a:t>
              </a:r>
              <a:endParaRPr kumimoji="1" lang="ja-JP" altLang="en-US" dirty="0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6876713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/>
                <a:t>⑥</a:t>
              </a:r>
              <a:endParaRPr kumimoji="1" lang="ja-JP" altLang="en-US" dirty="0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126828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～前日</a:t>
              </a:r>
              <a:endParaRPr kumimoji="1" lang="ja-JP" altLang="en-US" sz="1200" dirty="0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2669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実験</a:t>
              </a:r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53019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⑥</a:t>
            </a:r>
            <a:r>
              <a:rPr lang="ja-JP" altLang="en-US" dirty="0"/>
              <a:t>気泡の発生状況の</a:t>
            </a:r>
            <a:r>
              <a:rPr lang="ja-JP" altLang="en-US" dirty="0" smtClean="0"/>
              <a:t>観察２</a:t>
            </a:r>
            <a:endParaRPr kumimoji="1" lang="ja-JP" altLang="en-US" dirty="0"/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 smtClean="0"/>
              <a:t>Ｂ，Ｃ，Ｄの試験管の気泡</a:t>
            </a:r>
            <a:r>
              <a:rPr lang="ja-JP" altLang="en-US" sz="3600" dirty="0"/>
              <a:t>の発生の有無や，発生の様子を観察する。</a:t>
            </a:r>
            <a:endParaRPr lang="en-US" altLang="ja-JP" sz="36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26</a:t>
            </a:fld>
            <a:endParaRPr kumimoji="1" lang="ja-JP" altLang="en-US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07704" y="2276872"/>
            <a:ext cx="5328592" cy="4083182"/>
          </a:xfrm>
          <a:prstGeom prst="rect">
            <a:avLst/>
          </a:prstGeom>
        </p:spPr>
      </p:pic>
      <p:grpSp>
        <p:nvGrpSpPr>
          <p:cNvPr id="6" name="グループ化 5"/>
          <p:cNvGrpSpPr/>
          <p:nvPr/>
        </p:nvGrpSpPr>
        <p:grpSpPr>
          <a:xfrm>
            <a:off x="567368" y="6525384"/>
            <a:ext cx="7011345" cy="360000"/>
            <a:chOff x="567368" y="6525384"/>
            <a:chExt cx="7011345" cy="360000"/>
          </a:xfrm>
        </p:grpSpPr>
        <p:sp>
          <p:nvSpPr>
            <p:cNvPr id="8" name="正方形/長方形 7"/>
            <p:cNvSpPr/>
            <p:nvPr/>
          </p:nvSpPr>
          <p:spPr>
            <a:xfrm>
              <a:off x="56736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準備</a:t>
              </a:r>
              <a:endParaRPr kumimoji="1" lang="ja-JP" altLang="en-US" dirty="0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196920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当日</a:t>
              </a:r>
              <a:endParaRPr kumimoji="1" lang="ja-JP" altLang="en-US" dirty="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3372122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①</a:t>
              </a:r>
              <a:endParaRPr kumimoji="1" lang="ja-JP" altLang="en-US" dirty="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4073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②</a:t>
              </a:r>
              <a:endParaRPr kumimoji="1" lang="ja-JP" altLang="en-US" dirty="0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547487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④</a:t>
              </a:r>
              <a:endParaRPr kumimoji="1" lang="ja-JP" altLang="en-US" dirty="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477395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③</a:t>
              </a:r>
              <a:endParaRPr kumimoji="1" lang="ja-JP" altLang="en-US" dirty="0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617579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/>
                <a:t>⑤</a:t>
              </a:r>
              <a:endParaRPr kumimoji="1" lang="ja-JP" altLang="en-US" dirty="0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6876713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/>
                <a:t>⑥</a:t>
              </a:r>
              <a:endParaRPr kumimoji="1" lang="ja-JP" altLang="en-US" dirty="0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126828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～前日</a:t>
              </a:r>
              <a:endParaRPr kumimoji="1" lang="ja-JP" altLang="en-US" sz="1200" dirty="0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2669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実験</a:t>
              </a:r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0817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肝臓（レバー）</a:t>
            </a:r>
            <a:endParaRPr kumimoji="1" lang="ja-JP" altLang="en-US" dirty="0"/>
          </a:p>
        </p:txBody>
      </p:sp>
      <p:pic>
        <p:nvPicPr>
          <p:cNvPr id="5" name="コンテンツ プレースホルダー 4"/>
          <p:cNvPicPr>
            <a:picLocks noGrp="1" noChangeAspect="1"/>
          </p:cNvPicPr>
          <p:nvPr>
            <p:ph sz="half"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9592" y="1479436"/>
            <a:ext cx="2971800" cy="2026920"/>
          </a:xfrm>
        </p:spPr>
      </p:pic>
      <p:sp>
        <p:nvSpPr>
          <p:cNvPr id="6" name="正方形/長方形 5"/>
          <p:cNvSpPr/>
          <p:nvPr/>
        </p:nvSpPr>
        <p:spPr>
          <a:xfrm>
            <a:off x="827584" y="3573016"/>
            <a:ext cx="33843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/>
              <a:t>入手方法</a:t>
            </a:r>
            <a:endParaRPr lang="en-US" altLang="ja-JP" dirty="0" smtClean="0"/>
          </a:p>
          <a:p>
            <a:r>
              <a:rPr lang="ja-JP" altLang="en-US" dirty="0" smtClean="0"/>
              <a:t>スーパーマーケットで</a:t>
            </a:r>
            <a:endParaRPr lang="en-US" altLang="ja-JP" dirty="0" smtClean="0"/>
          </a:p>
          <a:p>
            <a:r>
              <a:rPr lang="ja-JP" altLang="en-US" dirty="0" smtClean="0"/>
              <a:t>年中入手できる。</a:t>
            </a:r>
            <a:endParaRPr lang="en-US" altLang="ja-JP" dirty="0" smtClean="0"/>
          </a:p>
          <a:p>
            <a:r>
              <a:rPr lang="ja-JP" altLang="en-US" dirty="0" smtClean="0"/>
              <a:t>酵素実験ではブタのレバーを</a:t>
            </a:r>
            <a:endParaRPr lang="en-US" altLang="ja-JP" dirty="0" smtClean="0"/>
          </a:p>
          <a:p>
            <a:r>
              <a:rPr lang="ja-JP" altLang="en-US" dirty="0" smtClean="0"/>
              <a:t>スライスしたものが扱いやすい。</a:t>
            </a:r>
            <a:endParaRPr lang="en-US" altLang="ja-JP" dirty="0" smtClean="0"/>
          </a:p>
          <a:p>
            <a:r>
              <a:rPr lang="ja-JP" altLang="en-US" dirty="0" smtClean="0"/>
              <a:t>１００ｇ　１３０円前後</a:t>
            </a:r>
            <a:endParaRPr lang="en-US" altLang="ja-JP" dirty="0" smtClean="0"/>
          </a:p>
        </p:txBody>
      </p:sp>
      <p:sp>
        <p:nvSpPr>
          <p:cNvPr id="7" name="テキスト ボックス 3"/>
          <p:cNvSpPr txBox="1"/>
          <p:nvPr/>
        </p:nvSpPr>
        <p:spPr>
          <a:xfrm>
            <a:off x="8739376" y="0"/>
            <a:ext cx="404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dirty="0">
                <a:solidFill>
                  <a:schemeClr val="tx2"/>
                </a:solidFill>
              </a:rPr>
              <a:t>レ</a:t>
            </a:r>
            <a:endParaRPr kumimoji="1" lang="ja-JP" altLang="en-US" sz="2400" dirty="0">
              <a:solidFill>
                <a:schemeClr val="tx2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071744" y="1412776"/>
            <a:ext cx="417646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　ブタやトリの肝臓</a:t>
            </a:r>
            <a:endParaRPr lang="en-US" altLang="ja-JP" dirty="0" smtClean="0"/>
          </a:p>
          <a:p>
            <a:r>
              <a:rPr lang="ja-JP" altLang="en-US" dirty="0" smtClean="0"/>
              <a:t>　酵素カタラーゼの実験や動物でのＤＮＡ抽出の実験に使われる。</a:t>
            </a:r>
            <a:endParaRPr lang="en-US" altLang="ja-JP" dirty="0"/>
          </a:p>
          <a:p>
            <a:r>
              <a:rPr lang="ja-JP" altLang="en-US" dirty="0" smtClean="0"/>
              <a:t>　</a:t>
            </a:r>
            <a:r>
              <a:rPr lang="ja-JP" altLang="en-US" dirty="0"/>
              <a:t>酵素カタラーゼの</a:t>
            </a:r>
            <a:r>
              <a:rPr lang="ja-JP" altLang="en-US" dirty="0" smtClean="0"/>
              <a:t>実験では，すぐ使う場合は生のものを切り分けてもいい。複数クラスで実験を行う場合，冷凍した方が扱いやすい。</a:t>
            </a:r>
            <a:r>
              <a:rPr lang="ja-JP" altLang="ja-JP" dirty="0" smtClean="0"/>
              <a:t>スライス</a:t>
            </a:r>
            <a:r>
              <a:rPr lang="ja-JP" altLang="ja-JP" dirty="0"/>
              <a:t>した肝臓の間をお互いがくっつかないようにラップで</a:t>
            </a:r>
            <a:r>
              <a:rPr lang="ja-JP" altLang="ja-JP" dirty="0" smtClean="0"/>
              <a:t>仕切って</a:t>
            </a:r>
            <a:r>
              <a:rPr lang="ja-JP" altLang="en-US" dirty="0" smtClean="0"/>
              <a:t>から</a:t>
            </a:r>
            <a:r>
              <a:rPr lang="ja-JP" altLang="ja-JP" dirty="0" smtClean="0"/>
              <a:t>冷凍</a:t>
            </a:r>
            <a:r>
              <a:rPr lang="ja-JP" altLang="en-US" dirty="0" smtClean="0"/>
              <a:t>し，</a:t>
            </a:r>
            <a:r>
              <a:rPr lang="ja-JP" altLang="ja-JP" dirty="0" smtClean="0"/>
              <a:t>凍った</a:t>
            </a:r>
            <a:r>
              <a:rPr lang="ja-JP" altLang="ja-JP" dirty="0"/>
              <a:t>もの</a:t>
            </a:r>
            <a:r>
              <a:rPr lang="ja-JP" altLang="ja-JP" dirty="0" smtClean="0"/>
              <a:t>を</a:t>
            </a:r>
            <a:r>
              <a:rPr lang="ja-JP" altLang="en-US" dirty="0" smtClean="0"/>
              <a:t>４</a:t>
            </a:r>
            <a:r>
              <a:rPr lang="en-US" altLang="ja-JP" dirty="0" smtClean="0"/>
              <a:t>mm</a:t>
            </a:r>
            <a:r>
              <a:rPr lang="ja-JP" altLang="ja-JP" dirty="0"/>
              <a:t>角</a:t>
            </a:r>
            <a:r>
              <a:rPr lang="ja-JP" altLang="en-US" dirty="0"/>
              <a:t>程度</a:t>
            </a:r>
            <a:r>
              <a:rPr lang="ja-JP" altLang="ja-JP" dirty="0"/>
              <a:t>に切り分けて，再度冷凍庫に保管（冷凍焼けしない間は使える）。使用前</a:t>
            </a:r>
            <a:r>
              <a:rPr lang="ja-JP" altLang="ja-JP" dirty="0" smtClean="0"/>
              <a:t>に</a:t>
            </a:r>
            <a:r>
              <a:rPr lang="ja-JP" altLang="en-US" dirty="0" smtClean="0"/>
              <a:t>試験管</a:t>
            </a:r>
            <a:r>
              <a:rPr lang="ja-JP" altLang="ja-JP" dirty="0" smtClean="0"/>
              <a:t>に</a:t>
            </a:r>
            <a:r>
              <a:rPr lang="ja-JP" altLang="ja-JP" dirty="0"/>
              <a:t>移しておけば自然解凍される</a:t>
            </a:r>
            <a:r>
              <a:rPr lang="ja-JP" altLang="ja-JP" dirty="0" smtClean="0"/>
              <a:t>。</a:t>
            </a:r>
            <a:endParaRPr lang="en-US" altLang="ja-JP" dirty="0" smtClean="0"/>
          </a:p>
          <a:p>
            <a:r>
              <a:rPr lang="ja-JP" altLang="en-US" dirty="0" smtClean="0"/>
              <a:t>　ＤＮＡ抽出の実験では，トリの肝臓を用いた方が，ＤＮＡの収量がよい。これは，トリの赤血球が有核であるため，血液からもＤＮＡを取り出せるためである。</a:t>
            </a:r>
            <a:endParaRPr lang="ja-JP" altLang="en-US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34652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観察，実験の準備（～前日）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3600" dirty="0" smtClean="0"/>
              <a:t>スライスしたレバーを準備する。</a:t>
            </a:r>
            <a:endParaRPr lang="en-US" altLang="ja-JP" sz="3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3</a:t>
            </a:fld>
            <a:endParaRPr kumimoji="1"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77494" y="1772817"/>
            <a:ext cx="6589013" cy="4558884"/>
          </a:xfrm>
          <a:prstGeom prst="rect">
            <a:avLst/>
          </a:prstGeom>
        </p:spPr>
      </p:pic>
      <p:grpSp>
        <p:nvGrpSpPr>
          <p:cNvPr id="7" name="グループ化 6"/>
          <p:cNvGrpSpPr/>
          <p:nvPr/>
        </p:nvGrpSpPr>
        <p:grpSpPr>
          <a:xfrm>
            <a:off x="567368" y="6525384"/>
            <a:ext cx="7011345" cy="360000"/>
            <a:chOff x="567368" y="6525384"/>
            <a:chExt cx="7011345" cy="360000"/>
          </a:xfrm>
        </p:grpSpPr>
        <p:sp>
          <p:nvSpPr>
            <p:cNvPr id="8" name="正方形/長方形 7"/>
            <p:cNvSpPr/>
            <p:nvPr/>
          </p:nvSpPr>
          <p:spPr>
            <a:xfrm>
              <a:off x="56736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準備</a:t>
              </a:r>
              <a:endParaRPr kumimoji="1" lang="ja-JP" altLang="en-US" dirty="0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196920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当日</a:t>
              </a:r>
              <a:endParaRPr kumimoji="1" lang="ja-JP" altLang="en-US" dirty="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3372122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①</a:t>
              </a:r>
              <a:endParaRPr kumimoji="1" lang="ja-JP" altLang="en-US" dirty="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4073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②</a:t>
              </a:r>
              <a:endParaRPr kumimoji="1" lang="ja-JP" altLang="en-US" dirty="0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547487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④</a:t>
              </a:r>
              <a:endParaRPr kumimoji="1" lang="ja-JP" altLang="en-US" dirty="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477395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③</a:t>
              </a:r>
              <a:endParaRPr kumimoji="1" lang="ja-JP" altLang="en-US" dirty="0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617579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/>
                <a:t>⑤</a:t>
              </a:r>
              <a:endParaRPr kumimoji="1" lang="ja-JP" altLang="en-US" dirty="0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6876713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/>
                <a:t>⑥</a:t>
              </a:r>
              <a:endParaRPr kumimoji="1" lang="ja-JP" altLang="en-US" dirty="0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126828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～前日</a:t>
              </a:r>
              <a:endParaRPr kumimoji="1" lang="ja-JP" altLang="en-US" sz="1200" dirty="0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2669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実験</a:t>
              </a:r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45236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観察，実験の準備（～前日）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3600" dirty="0" smtClean="0"/>
              <a:t>すぐ使わない場合はそのまま冷凍</a:t>
            </a:r>
            <a:r>
              <a:rPr lang="ja-JP" altLang="en-US" dirty="0"/>
              <a:t>せ</a:t>
            </a:r>
            <a:r>
              <a:rPr kumimoji="1" lang="ja-JP" altLang="en-US" sz="3600" dirty="0" smtClean="0"/>
              <a:t>ず，ラップでレバーの間を区切る。</a:t>
            </a:r>
            <a:endParaRPr lang="en-US" altLang="ja-JP" sz="3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4</a:t>
            </a:fld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84276"/>
            <a:ext cx="4427984" cy="3320988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5" y="2484276"/>
            <a:ext cx="4440375" cy="3330281"/>
          </a:xfrm>
          <a:prstGeom prst="rect">
            <a:avLst/>
          </a:prstGeom>
        </p:spPr>
      </p:pic>
      <p:grpSp>
        <p:nvGrpSpPr>
          <p:cNvPr id="8" name="グループ化 7"/>
          <p:cNvGrpSpPr/>
          <p:nvPr/>
        </p:nvGrpSpPr>
        <p:grpSpPr>
          <a:xfrm>
            <a:off x="567368" y="6525384"/>
            <a:ext cx="7011345" cy="360000"/>
            <a:chOff x="567368" y="6525384"/>
            <a:chExt cx="7011345" cy="360000"/>
          </a:xfrm>
        </p:grpSpPr>
        <p:sp>
          <p:nvSpPr>
            <p:cNvPr id="9" name="正方形/長方形 8"/>
            <p:cNvSpPr/>
            <p:nvPr/>
          </p:nvSpPr>
          <p:spPr>
            <a:xfrm>
              <a:off x="56736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準備</a:t>
              </a:r>
              <a:endParaRPr kumimoji="1" lang="ja-JP" altLang="en-US" dirty="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196920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当日</a:t>
              </a:r>
              <a:endParaRPr kumimoji="1" lang="ja-JP" altLang="en-US" dirty="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3372122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①</a:t>
              </a:r>
              <a:endParaRPr kumimoji="1" lang="ja-JP" altLang="en-US" dirty="0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4073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②</a:t>
              </a:r>
              <a:endParaRPr kumimoji="1" lang="ja-JP" altLang="en-US" dirty="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547487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④</a:t>
              </a:r>
              <a:endParaRPr kumimoji="1" lang="ja-JP" altLang="en-US" dirty="0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477395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③</a:t>
              </a:r>
              <a:endParaRPr kumimoji="1" lang="ja-JP" altLang="en-US" dirty="0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617579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/>
                <a:t>⑤</a:t>
              </a:r>
              <a:endParaRPr kumimoji="1" lang="ja-JP" altLang="en-US" dirty="0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6876713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/>
                <a:t>⑥</a:t>
              </a:r>
              <a:endParaRPr kumimoji="1" lang="ja-JP" altLang="en-US" dirty="0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126828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～前日</a:t>
              </a:r>
              <a:endParaRPr kumimoji="1" lang="ja-JP" altLang="en-US" sz="1200" dirty="0"/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2669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実験</a:t>
              </a:r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42996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観察，実験の準備（～</a:t>
            </a:r>
            <a:r>
              <a:rPr lang="ja-JP" altLang="en-US" dirty="0" smtClean="0"/>
              <a:t>前日</a:t>
            </a:r>
            <a:r>
              <a:rPr lang="ja-JP" altLang="en-US" dirty="0"/>
              <a:t>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 smtClean="0"/>
              <a:t>冷凍したレバーを約４</a:t>
            </a:r>
            <a:r>
              <a:rPr lang="en-US" altLang="ja-JP" sz="3600" dirty="0" smtClean="0"/>
              <a:t>mm</a:t>
            </a:r>
            <a:r>
              <a:rPr lang="ja-JP" altLang="en-US" sz="3600" dirty="0" smtClean="0"/>
              <a:t>角に切る</a:t>
            </a:r>
            <a:r>
              <a:rPr kumimoji="1" lang="ja-JP" altLang="en-US" sz="3600" dirty="0" smtClean="0"/>
              <a:t>。</a:t>
            </a:r>
            <a:endParaRPr lang="en-US" altLang="ja-JP" sz="3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5</a:t>
            </a:fld>
            <a:endParaRPr kumimoji="1"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400589"/>
            <a:ext cx="5400600" cy="4050450"/>
          </a:xfrm>
          <a:prstGeom prst="rect">
            <a:avLst/>
          </a:prstGeom>
        </p:spPr>
      </p:pic>
      <p:grpSp>
        <p:nvGrpSpPr>
          <p:cNvPr id="7" name="グループ化 6"/>
          <p:cNvGrpSpPr/>
          <p:nvPr/>
        </p:nvGrpSpPr>
        <p:grpSpPr>
          <a:xfrm>
            <a:off x="567368" y="6525384"/>
            <a:ext cx="7011345" cy="360000"/>
            <a:chOff x="567368" y="6525384"/>
            <a:chExt cx="7011345" cy="360000"/>
          </a:xfrm>
        </p:grpSpPr>
        <p:sp>
          <p:nvSpPr>
            <p:cNvPr id="8" name="正方形/長方形 7"/>
            <p:cNvSpPr/>
            <p:nvPr/>
          </p:nvSpPr>
          <p:spPr>
            <a:xfrm>
              <a:off x="56736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準備</a:t>
              </a:r>
              <a:endParaRPr kumimoji="1" lang="ja-JP" altLang="en-US" dirty="0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196920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当日</a:t>
              </a:r>
              <a:endParaRPr kumimoji="1" lang="ja-JP" altLang="en-US" dirty="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3372122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①</a:t>
              </a:r>
              <a:endParaRPr kumimoji="1" lang="ja-JP" altLang="en-US" dirty="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4073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②</a:t>
              </a:r>
              <a:endParaRPr kumimoji="1" lang="ja-JP" altLang="en-US" dirty="0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547487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④</a:t>
              </a:r>
              <a:endParaRPr kumimoji="1" lang="ja-JP" altLang="en-US" dirty="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477395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③</a:t>
              </a:r>
              <a:endParaRPr kumimoji="1" lang="ja-JP" altLang="en-US" dirty="0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617579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/>
                <a:t>⑤</a:t>
              </a:r>
              <a:endParaRPr kumimoji="1" lang="ja-JP" altLang="en-US" dirty="0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6876713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/>
                <a:t>⑥</a:t>
              </a:r>
              <a:endParaRPr kumimoji="1" lang="ja-JP" altLang="en-US" dirty="0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126828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～前日</a:t>
              </a:r>
              <a:endParaRPr kumimoji="1" lang="ja-JP" altLang="en-US" sz="1200" dirty="0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2669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実験</a:t>
              </a:r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6910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観察，実験の準備（～</a:t>
            </a:r>
            <a:r>
              <a:rPr lang="ja-JP" altLang="en-US" dirty="0" smtClean="0"/>
              <a:t>前日</a:t>
            </a:r>
            <a:r>
              <a:rPr lang="ja-JP" altLang="en-US" dirty="0"/>
              <a:t>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/>
              <a:t>切ったレバー</a:t>
            </a:r>
            <a:r>
              <a:rPr lang="ja-JP" altLang="en-US" sz="3600" dirty="0" smtClean="0"/>
              <a:t>を３つづつ小分けし，冷凍庫に入れる</a:t>
            </a:r>
            <a:r>
              <a:rPr kumimoji="1" lang="ja-JP" altLang="en-US" sz="3600" dirty="0" smtClean="0"/>
              <a:t>。</a:t>
            </a:r>
            <a:endParaRPr lang="en-US" altLang="ja-JP" sz="3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6</a:t>
            </a:fld>
            <a:endParaRPr kumimoji="1"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9686" y="2132856"/>
            <a:ext cx="5664629" cy="4248472"/>
          </a:xfrm>
          <a:prstGeom prst="rect">
            <a:avLst/>
          </a:prstGeom>
        </p:spPr>
      </p:pic>
      <p:grpSp>
        <p:nvGrpSpPr>
          <p:cNvPr id="7" name="グループ化 6"/>
          <p:cNvGrpSpPr/>
          <p:nvPr/>
        </p:nvGrpSpPr>
        <p:grpSpPr>
          <a:xfrm>
            <a:off x="567368" y="6525384"/>
            <a:ext cx="7011345" cy="360000"/>
            <a:chOff x="567368" y="6525384"/>
            <a:chExt cx="7011345" cy="360000"/>
          </a:xfrm>
        </p:grpSpPr>
        <p:sp>
          <p:nvSpPr>
            <p:cNvPr id="8" name="正方形/長方形 7"/>
            <p:cNvSpPr/>
            <p:nvPr/>
          </p:nvSpPr>
          <p:spPr>
            <a:xfrm>
              <a:off x="56736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準備</a:t>
              </a:r>
              <a:endParaRPr kumimoji="1" lang="ja-JP" altLang="en-US" dirty="0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196920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当日</a:t>
              </a:r>
              <a:endParaRPr kumimoji="1" lang="ja-JP" altLang="en-US" dirty="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3372122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①</a:t>
              </a:r>
              <a:endParaRPr kumimoji="1" lang="ja-JP" altLang="en-US" dirty="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4073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②</a:t>
              </a:r>
              <a:endParaRPr kumimoji="1" lang="ja-JP" altLang="en-US" dirty="0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547487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④</a:t>
              </a:r>
              <a:endParaRPr kumimoji="1" lang="ja-JP" altLang="en-US" dirty="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477395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③</a:t>
              </a:r>
              <a:endParaRPr kumimoji="1" lang="ja-JP" altLang="en-US" dirty="0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617579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/>
                <a:t>⑤</a:t>
              </a:r>
              <a:endParaRPr kumimoji="1" lang="ja-JP" altLang="en-US" dirty="0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6876713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/>
                <a:t>⑥</a:t>
              </a:r>
              <a:endParaRPr kumimoji="1" lang="ja-JP" altLang="en-US" dirty="0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126828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～前日</a:t>
              </a:r>
              <a:endParaRPr kumimoji="1" lang="ja-JP" altLang="en-US" sz="1200" dirty="0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2669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実験</a:t>
              </a:r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68439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観察，実験の準備（～前日）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 smtClean="0"/>
              <a:t>石英粒（ケイ砂で代用可）</a:t>
            </a:r>
            <a:r>
              <a:rPr kumimoji="1" lang="ja-JP" altLang="en-US" sz="3600" dirty="0" smtClean="0"/>
              <a:t>を</a:t>
            </a:r>
            <a:r>
              <a:rPr lang="ja-JP" altLang="ja-JP" sz="3600" dirty="0"/>
              <a:t>薬包紙に薬さじの小１つ（約</a:t>
            </a:r>
            <a:r>
              <a:rPr lang="en-US" altLang="ja-JP" sz="3600" dirty="0" smtClean="0"/>
              <a:t>0.3</a:t>
            </a:r>
            <a:r>
              <a:rPr lang="ja-JP" altLang="ja-JP" sz="3600" dirty="0" smtClean="0"/>
              <a:t>ｇ</a:t>
            </a:r>
            <a:r>
              <a:rPr lang="ja-JP" altLang="ja-JP" sz="3600" dirty="0"/>
              <a:t>）</a:t>
            </a:r>
            <a:r>
              <a:rPr lang="ja-JP" altLang="ja-JP" sz="3600" dirty="0" err="1"/>
              <a:t>ずつ</a:t>
            </a:r>
            <a:r>
              <a:rPr lang="ja-JP" altLang="ja-JP" sz="3600" dirty="0"/>
              <a:t>小分け</a:t>
            </a:r>
            <a:r>
              <a:rPr lang="ja-JP" altLang="en-US" sz="3600" dirty="0"/>
              <a:t>する。</a:t>
            </a:r>
            <a:endParaRPr lang="en-US" altLang="ja-JP" sz="3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7</a:t>
            </a:fld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8163" y="2276872"/>
            <a:ext cx="5407674" cy="4055755"/>
          </a:xfrm>
          <a:prstGeom prst="rect">
            <a:avLst/>
          </a:prstGeom>
        </p:spPr>
      </p:pic>
      <p:grpSp>
        <p:nvGrpSpPr>
          <p:cNvPr id="6" name="グループ化 5"/>
          <p:cNvGrpSpPr/>
          <p:nvPr/>
        </p:nvGrpSpPr>
        <p:grpSpPr>
          <a:xfrm>
            <a:off x="567368" y="6525384"/>
            <a:ext cx="7011345" cy="360000"/>
            <a:chOff x="567368" y="6525384"/>
            <a:chExt cx="7011345" cy="360000"/>
          </a:xfrm>
        </p:grpSpPr>
        <p:sp>
          <p:nvSpPr>
            <p:cNvPr id="7" name="正方形/長方形 6"/>
            <p:cNvSpPr/>
            <p:nvPr/>
          </p:nvSpPr>
          <p:spPr>
            <a:xfrm>
              <a:off x="56736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準備</a:t>
              </a:r>
              <a:endParaRPr kumimoji="1" lang="ja-JP" altLang="en-US" dirty="0"/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196920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当日</a:t>
              </a:r>
              <a:endParaRPr kumimoji="1" lang="ja-JP" altLang="en-US" dirty="0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3372122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①</a:t>
              </a:r>
              <a:endParaRPr kumimoji="1" lang="ja-JP" altLang="en-US" dirty="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4073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②</a:t>
              </a:r>
              <a:endParaRPr kumimoji="1" lang="ja-JP" altLang="en-US" dirty="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547487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④</a:t>
              </a:r>
              <a:endParaRPr kumimoji="1" lang="ja-JP" altLang="en-US" dirty="0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477395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③</a:t>
              </a:r>
              <a:endParaRPr kumimoji="1" lang="ja-JP" altLang="en-US" dirty="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617579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/>
                <a:t>⑤</a:t>
              </a:r>
              <a:endParaRPr kumimoji="1" lang="ja-JP" altLang="en-US" dirty="0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6876713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/>
                <a:t>⑥</a:t>
              </a:r>
              <a:endParaRPr kumimoji="1" lang="ja-JP" altLang="en-US" dirty="0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126828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～前日</a:t>
              </a:r>
              <a:endParaRPr kumimoji="1" lang="ja-JP" altLang="en-US" sz="1200" dirty="0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2669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実験</a:t>
              </a:r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82012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観察，実験の準備（～前日）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3600" dirty="0" smtClean="0"/>
              <a:t>粒状の酸化マンガン（</a:t>
            </a:r>
            <a:r>
              <a:rPr kumimoji="1" lang="en-US" altLang="ja-JP" sz="3600" dirty="0" smtClean="0"/>
              <a:t>Ⅳ</a:t>
            </a:r>
            <a:r>
              <a:rPr kumimoji="1" lang="ja-JP" altLang="en-US" sz="3600" dirty="0" smtClean="0"/>
              <a:t>）を，</a:t>
            </a:r>
            <a:r>
              <a:rPr lang="ja-JP" altLang="ja-JP" sz="3600" dirty="0" smtClean="0"/>
              <a:t>薬包紙に１つ</a:t>
            </a:r>
            <a:r>
              <a:rPr lang="ja-JP" altLang="ja-JP" sz="3600" dirty="0"/>
              <a:t>（約</a:t>
            </a:r>
            <a:r>
              <a:rPr lang="en-US" altLang="ja-JP" sz="3600" dirty="0" smtClean="0"/>
              <a:t>0.3</a:t>
            </a:r>
            <a:r>
              <a:rPr lang="ja-JP" altLang="ja-JP" sz="3600" dirty="0" smtClean="0"/>
              <a:t>ｇ</a:t>
            </a:r>
            <a:r>
              <a:rPr lang="ja-JP" altLang="ja-JP" sz="3600" dirty="0"/>
              <a:t>）</a:t>
            </a:r>
            <a:r>
              <a:rPr lang="ja-JP" altLang="ja-JP" sz="3600" dirty="0" err="1"/>
              <a:t>ずつ</a:t>
            </a:r>
            <a:r>
              <a:rPr lang="ja-JP" altLang="ja-JP" sz="3600" dirty="0"/>
              <a:t>小分け</a:t>
            </a:r>
            <a:r>
              <a:rPr lang="ja-JP" altLang="en-US" sz="3600" dirty="0"/>
              <a:t>する。</a:t>
            </a:r>
            <a:endParaRPr lang="en-US" altLang="ja-JP" sz="3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8</a:t>
            </a:fld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27684" y="2276872"/>
            <a:ext cx="5688632" cy="4154038"/>
          </a:xfrm>
          <a:prstGeom prst="rect">
            <a:avLst/>
          </a:prstGeom>
        </p:spPr>
      </p:pic>
      <p:grpSp>
        <p:nvGrpSpPr>
          <p:cNvPr id="6" name="グループ化 5"/>
          <p:cNvGrpSpPr/>
          <p:nvPr/>
        </p:nvGrpSpPr>
        <p:grpSpPr>
          <a:xfrm>
            <a:off x="567368" y="6525384"/>
            <a:ext cx="7011345" cy="360000"/>
            <a:chOff x="567368" y="6525384"/>
            <a:chExt cx="7011345" cy="360000"/>
          </a:xfrm>
        </p:grpSpPr>
        <p:sp>
          <p:nvSpPr>
            <p:cNvPr id="7" name="正方形/長方形 6"/>
            <p:cNvSpPr/>
            <p:nvPr/>
          </p:nvSpPr>
          <p:spPr>
            <a:xfrm>
              <a:off x="56736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準備</a:t>
              </a:r>
              <a:endParaRPr kumimoji="1" lang="ja-JP" altLang="en-US" dirty="0"/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196920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当日</a:t>
              </a:r>
              <a:endParaRPr kumimoji="1" lang="ja-JP" altLang="en-US" dirty="0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3372122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①</a:t>
              </a:r>
              <a:endParaRPr kumimoji="1" lang="ja-JP" altLang="en-US" dirty="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4073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②</a:t>
              </a:r>
              <a:endParaRPr kumimoji="1" lang="ja-JP" altLang="en-US" dirty="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547487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④</a:t>
              </a:r>
              <a:endParaRPr kumimoji="1" lang="ja-JP" altLang="en-US" dirty="0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477395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③</a:t>
              </a:r>
              <a:endParaRPr kumimoji="1" lang="ja-JP" altLang="en-US" dirty="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617579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/>
                <a:t>⑤</a:t>
              </a:r>
              <a:endParaRPr kumimoji="1" lang="ja-JP" altLang="en-US" dirty="0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6876713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/>
                <a:t>⑥</a:t>
              </a:r>
              <a:endParaRPr kumimoji="1" lang="ja-JP" altLang="en-US" dirty="0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126828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～前日</a:t>
              </a:r>
              <a:endParaRPr kumimoji="1" lang="ja-JP" altLang="en-US" sz="1200" dirty="0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2669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実験</a:t>
              </a:r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26803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観察，実験の準備（～前日）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3600" dirty="0" smtClean="0"/>
              <a:t>煮沸した酸化マンガン（</a:t>
            </a:r>
            <a:r>
              <a:rPr kumimoji="1" lang="en-US" altLang="ja-JP" sz="3600" dirty="0" smtClean="0"/>
              <a:t>Ⅳ</a:t>
            </a:r>
            <a:r>
              <a:rPr kumimoji="1" lang="ja-JP" altLang="en-US" sz="3600" dirty="0" smtClean="0"/>
              <a:t>）を，</a:t>
            </a:r>
            <a:r>
              <a:rPr lang="ja-JP" altLang="ja-JP" sz="3600" dirty="0" smtClean="0"/>
              <a:t>薬包紙に１つ（</a:t>
            </a:r>
            <a:r>
              <a:rPr lang="ja-JP" altLang="ja-JP" sz="3600" dirty="0"/>
              <a:t>約</a:t>
            </a:r>
            <a:r>
              <a:rPr lang="en-US" altLang="ja-JP" sz="3600" dirty="0" smtClean="0"/>
              <a:t>0.3</a:t>
            </a:r>
            <a:r>
              <a:rPr lang="ja-JP" altLang="ja-JP" sz="3600" dirty="0" smtClean="0"/>
              <a:t>ｇ</a:t>
            </a:r>
            <a:r>
              <a:rPr lang="ja-JP" altLang="ja-JP" sz="3600" dirty="0"/>
              <a:t>）</a:t>
            </a:r>
            <a:r>
              <a:rPr lang="ja-JP" altLang="ja-JP" sz="3600" dirty="0" err="1"/>
              <a:t>ずつ</a:t>
            </a:r>
            <a:r>
              <a:rPr lang="ja-JP" altLang="ja-JP" sz="3600" dirty="0"/>
              <a:t>小分け</a:t>
            </a:r>
            <a:r>
              <a:rPr kumimoji="1" lang="ja-JP" altLang="en-US" sz="3600" dirty="0" smtClean="0"/>
              <a:t>する。</a:t>
            </a:r>
            <a:endParaRPr lang="en-US" altLang="ja-JP" sz="3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9</a:t>
            </a:fld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67644" y="2348880"/>
            <a:ext cx="6408712" cy="4027098"/>
          </a:xfrm>
          <a:prstGeom prst="rect">
            <a:avLst/>
          </a:prstGeom>
        </p:spPr>
      </p:pic>
      <p:grpSp>
        <p:nvGrpSpPr>
          <p:cNvPr id="6" name="グループ化 5"/>
          <p:cNvGrpSpPr/>
          <p:nvPr/>
        </p:nvGrpSpPr>
        <p:grpSpPr>
          <a:xfrm>
            <a:off x="567368" y="6525384"/>
            <a:ext cx="7011345" cy="360000"/>
            <a:chOff x="567368" y="6525384"/>
            <a:chExt cx="7011345" cy="360000"/>
          </a:xfrm>
        </p:grpSpPr>
        <p:sp>
          <p:nvSpPr>
            <p:cNvPr id="7" name="正方形/長方形 6"/>
            <p:cNvSpPr/>
            <p:nvPr/>
          </p:nvSpPr>
          <p:spPr>
            <a:xfrm>
              <a:off x="56736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準備</a:t>
              </a:r>
              <a:endParaRPr kumimoji="1" lang="ja-JP" altLang="en-US" dirty="0"/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196920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当日</a:t>
              </a:r>
              <a:endParaRPr kumimoji="1" lang="ja-JP" altLang="en-US" dirty="0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3372122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①</a:t>
              </a:r>
              <a:endParaRPr kumimoji="1" lang="ja-JP" altLang="en-US" dirty="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4073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②</a:t>
              </a:r>
              <a:endParaRPr kumimoji="1" lang="ja-JP" altLang="en-US" dirty="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547487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④</a:t>
              </a:r>
              <a:endParaRPr kumimoji="1" lang="ja-JP" altLang="en-US" dirty="0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477395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③</a:t>
              </a:r>
              <a:endParaRPr kumimoji="1" lang="ja-JP" altLang="en-US" dirty="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617579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/>
                <a:t>⑤</a:t>
              </a:r>
              <a:endParaRPr kumimoji="1" lang="ja-JP" altLang="en-US" dirty="0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6876713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/>
                <a:t>⑥</a:t>
              </a:r>
              <a:endParaRPr kumimoji="1" lang="ja-JP" altLang="en-US" dirty="0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126828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～前日</a:t>
              </a:r>
              <a:endParaRPr kumimoji="1" lang="ja-JP" altLang="en-US" sz="1200" dirty="0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2669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実験</a:t>
              </a:r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05432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2588</TotalTime>
  <Words>1052</Words>
  <Application>Microsoft Office PowerPoint</Application>
  <PresentationFormat>画面に合わせる (4:3)</PresentationFormat>
  <Paragraphs>379</Paragraphs>
  <Slides>27</Slides>
  <Notes>25</Notes>
  <HiddenSlides>1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27</vt:i4>
      </vt:variant>
    </vt:vector>
  </HeadingPairs>
  <TitlesOfParts>
    <vt:vector size="28" baseType="lpstr">
      <vt:lpstr>Office ​​テーマ</vt:lpstr>
      <vt:lpstr>カタラーゼの性質</vt:lpstr>
      <vt:lpstr>実験の流れ</vt:lpstr>
      <vt:lpstr>観察，実験の準備（～前日）</vt:lpstr>
      <vt:lpstr>観察，実験の準備（～前日）</vt:lpstr>
      <vt:lpstr>観察，実験の準備（～前日）</vt:lpstr>
      <vt:lpstr>観察，実験の準備（～前日）</vt:lpstr>
      <vt:lpstr>観察，実験の準備（～前日）</vt:lpstr>
      <vt:lpstr>観察，実験の準備（～前日）</vt:lpstr>
      <vt:lpstr>観察，実験の準備（～前日）</vt:lpstr>
      <vt:lpstr>観察，実験の準備</vt:lpstr>
      <vt:lpstr>観察，実験の準備</vt:lpstr>
      <vt:lpstr>観察，実験の準備</vt:lpstr>
      <vt:lpstr>観察，実験の準備</vt:lpstr>
      <vt:lpstr>観察，実験の準備</vt:lpstr>
      <vt:lpstr>①確認演示実験－１</vt:lpstr>
      <vt:lpstr>①確認演示実験－２</vt:lpstr>
      <vt:lpstr>①確認演示実験－３</vt:lpstr>
      <vt:lpstr>①確認演示実験－４</vt:lpstr>
      <vt:lpstr>②試験管の用意－１</vt:lpstr>
      <vt:lpstr>②試験管の用意－２</vt:lpstr>
      <vt:lpstr>③気泡の発生状況の観察－１</vt:lpstr>
      <vt:lpstr>③気泡の発生状況の観察－２</vt:lpstr>
      <vt:lpstr>④線香の挿入</vt:lpstr>
      <vt:lpstr>⑤物質の追加投入－１</vt:lpstr>
      <vt:lpstr>⑤物質の追加投入－２</vt:lpstr>
      <vt:lpstr>⑥気泡の発生状況の観察２</vt:lpstr>
      <vt:lpstr>肝臓（レバー）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タイトル</dc:title>
  <dc:creator>tyo5</dc:creator>
  <cp:lastModifiedBy>tyo5</cp:lastModifiedBy>
  <cp:revision>108</cp:revision>
  <cp:lastPrinted>2012-10-17T00:05:57Z</cp:lastPrinted>
  <dcterms:created xsi:type="dcterms:W3CDTF">2012-06-05T04:43:48Z</dcterms:created>
  <dcterms:modified xsi:type="dcterms:W3CDTF">2013-02-04T00:05:44Z</dcterms:modified>
</cp:coreProperties>
</file>