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80" r:id="rId3"/>
    <p:sldId id="278" r:id="rId4"/>
    <p:sldId id="316" r:id="rId5"/>
    <p:sldId id="317" r:id="rId6"/>
    <p:sldId id="295" r:id="rId7"/>
    <p:sldId id="279" r:id="rId8"/>
    <p:sldId id="281" r:id="rId9"/>
    <p:sldId id="301" r:id="rId10"/>
    <p:sldId id="302" r:id="rId11"/>
    <p:sldId id="315" r:id="rId12"/>
    <p:sldId id="297" r:id="rId13"/>
    <p:sldId id="303" r:id="rId14"/>
    <p:sldId id="304" r:id="rId15"/>
    <p:sldId id="318" r:id="rId16"/>
    <p:sldId id="305" r:id="rId17"/>
    <p:sldId id="298" r:id="rId18"/>
    <p:sldId id="307" r:id="rId19"/>
    <p:sldId id="306" r:id="rId20"/>
    <p:sldId id="308" r:id="rId21"/>
    <p:sldId id="309" r:id="rId22"/>
    <p:sldId id="310" r:id="rId23"/>
    <p:sldId id="312" r:id="rId24"/>
    <p:sldId id="313" r:id="rId25"/>
    <p:sldId id="314" r:id="rId26"/>
    <p:sldId id="299" r:id="rId27"/>
    <p:sldId id="300" r:id="rId28"/>
    <p:sldId id="320" r:id="rId29"/>
    <p:sldId id="311" r:id="rId3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36" autoAdjust="0"/>
    <p:restoredTop sz="86510" autoAdjust="0"/>
  </p:normalViewPr>
  <p:slideViewPr>
    <p:cSldViewPr>
      <p:cViewPr varScale="1">
        <p:scale>
          <a:sx n="62" d="100"/>
          <a:sy n="62" d="100"/>
        </p:scale>
        <p:origin x="-33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88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B4D04-D50E-42B1-9FF2-4164C5B41AD1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09BDF-5C13-4284-BF78-7C0195A214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7402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3377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6558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色がきれいに現れるには天候と光を当てる時間の影響が大きい。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Ｃ，</a:t>
            </a:r>
            <a:r>
              <a:rPr kumimoji="1" lang="ja-JP" altLang="en-US" dirty="0" err="1" smtClean="0"/>
              <a:t>ｃ</a:t>
            </a:r>
            <a:r>
              <a:rPr kumimoji="1" lang="ja-JP" altLang="en-US" dirty="0" smtClean="0"/>
              <a:t>は黄緑色。とけ込んだ二酸化炭素が空気中に移動し，中性近くになった。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Ｂ，</a:t>
            </a:r>
            <a:r>
              <a:rPr kumimoji="1" lang="ja-JP" altLang="en-US" dirty="0" err="1" smtClean="0"/>
              <a:t>ｂ</a:t>
            </a:r>
            <a:r>
              <a:rPr kumimoji="1" lang="ja-JP" altLang="en-US" dirty="0" smtClean="0"/>
              <a:t>，ａは黄色。Ｂ，</a:t>
            </a:r>
            <a:r>
              <a:rPr kumimoji="1" lang="ja-JP" altLang="en-US" dirty="0" err="1" smtClean="0"/>
              <a:t>ｂ</a:t>
            </a:r>
            <a:r>
              <a:rPr kumimoji="1" lang="ja-JP" altLang="en-US" dirty="0" smtClean="0"/>
              <a:t>は白葉片が呼吸によって二酸化炭素を出したため，Ｃ，ｃに比べ酸性になった。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ａは緑葉片であっても，暗所で呼吸のみで光合成が行われなかったため，白葉片と同じになった。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Ａは青緑色。光合成を行い二酸化炭素を吸収したため，弱塩基性になった。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また，Ａ，ａの結果から，ネギがＢＴＢ溶液を着色したことが否定できる。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D2002-F1A7-415D-8CA8-5F0033A26E50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0885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655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655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655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5479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4995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214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524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0491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5790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5711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3853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486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7449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2244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9882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9144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991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葉</a:t>
            </a:r>
            <a:r>
              <a:rPr lang="ja-JP" altLang="en-US" dirty="0" smtClean="0"/>
              <a:t>緑体と光合成</a:t>
            </a:r>
            <a:endParaRPr kumimoji="1" lang="ja-JP" altLang="en-US" dirty="0"/>
          </a:p>
        </p:txBody>
      </p:sp>
      <p:sp>
        <p:nvSpPr>
          <p:cNvPr id="4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 algn="l"/>
            <a:r>
              <a:rPr lang="ja-JP" altLang="en-US" dirty="0" smtClean="0">
                <a:solidFill>
                  <a:schemeClr val="tx1"/>
                </a:solidFill>
              </a:rPr>
              <a:t>内容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algn="l"/>
            <a:r>
              <a:rPr lang="ja-JP" altLang="ja-JP" dirty="0">
                <a:solidFill>
                  <a:schemeClr val="tx1"/>
                </a:solidFill>
              </a:rPr>
              <a:t>ネギの緑色部分と白色部分の葉を用いて，葉緑体と光合成の関係を確認する。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①葉片</a:t>
            </a:r>
            <a:r>
              <a:rPr lang="ja-JP" altLang="en-US" dirty="0"/>
              <a:t>の</a:t>
            </a:r>
            <a:r>
              <a:rPr lang="ja-JP" altLang="en-US" dirty="0" smtClean="0"/>
              <a:t>採取－３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4958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緑色部分と白色部分から同面積程度の葉片を２枚ずつつくる。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884" y="2132856"/>
            <a:ext cx="5696233" cy="4272174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8" name="正方形/長方形 7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2487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②ＢＴＢ</a:t>
            </a:r>
            <a:r>
              <a:rPr lang="ja-JP" altLang="en-US" dirty="0"/>
              <a:t>溶液への吹</a:t>
            </a:r>
            <a:r>
              <a:rPr lang="ja-JP" altLang="en-US" dirty="0" smtClean="0"/>
              <a:t>込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呼気を吹き込んで黄色にする。</a:t>
            </a:r>
            <a:r>
              <a:rPr lang="en-US" altLang="ja-JP" sz="3600" dirty="0" smtClean="0">
                <a:solidFill>
                  <a:srgbClr val="FF0000"/>
                </a:solidFill>
              </a:rPr>
              <a:t>《</a:t>
            </a:r>
            <a:r>
              <a:rPr lang="ja-JP" altLang="en-US" sz="3600" dirty="0" smtClean="0">
                <a:solidFill>
                  <a:srgbClr val="FF0000"/>
                </a:solidFill>
              </a:rPr>
              <a:t>動画</a:t>
            </a:r>
            <a:r>
              <a:rPr lang="en-US" altLang="ja-JP" sz="3600" dirty="0" smtClean="0">
                <a:solidFill>
                  <a:srgbClr val="FF0000"/>
                </a:solidFill>
              </a:rPr>
              <a:t>》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6" name="DSCF240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1944" y="1772816"/>
            <a:ext cx="6120680" cy="4590510"/>
          </a:xfrm>
          <a:prstGeom prst="rect">
            <a:avLst/>
          </a:prstGeom>
        </p:spPr>
      </p:pic>
      <p:grpSp>
        <p:nvGrpSpPr>
          <p:cNvPr id="19" name="グループ化 18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20" name="正方形/長方形 19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7127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③試験管の設置－１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/>
              <a:t>６</a:t>
            </a:r>
            <a:r>
              <a:rPr lang="ja-JP" altLang="en-US" sz="3600" dirty="0" smtClean="0"/>
              <a:t>本の試験管に②のＢＴＢ溶液を</a:t>
            </a:r>
            <a:r>
              <a:rPr lang="ja-JP" altLang="en-US" sz="3600" dirty="0"/>
              <a:t>５</a:t>
            </a:r>
            <a:r>
              <a:rPr lang="en-US" altLang="ja-JP" sz="3600" dirty="0" smtClean="0"/>
              <a:t>ml</a:t>
            </a:r>
            <a:r>
              <a:rPr lang="ja-JP" altLang="en-US" sz="3600" dirty="0" err="1" smtClean="0"/>
              <a:t>ずつ</a:t>
            </a:r>
            <a:r>
              <a:rPr lang="ja-JP" altLang="en-US" sz="3600" dirty="0" smtClean="0"/>
              <a:t>入れる。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276872"/>
            <a:ext cx="5472608" cy="4104456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8" name="正方形/長方形 7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3354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059" y="2132856"/>
            <a:ext cx="5621883" cy="421641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①試験管の設置－２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ＢＴＢ溶液につかないように，Ａ，ａに緑葉片，Ｂ，</a:t>
            </a:r>
            <a:r>
              <a:rPr lang="ja-JP" altLang="en-US" sz="3600" dirty="0" err="1" smtClean="0"/>
              <a:t>ｂ</a:t>
            </a:r>
            <a:r>
              <a:rPr lang="ja-JP" altLang="en-US" sz="3600" dirty="0" smtClean="0"/>
              <a:t>に白葉片を試験管に入れる。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36453" y="3323861"/>
            <a:ext cx="342038" cy="646511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rgbClr val="FFC000"/>
                </a:solidFill>
              </a:rPr>
              <a:t>ａ</a:t>
            </a:r>
            <a:endParaRPr kumimoji="1" lang="ja-JP" altLang="en-US" sz="3600" dirty="0">
              <a:solidFill>
                <a:srgbClr val="FFC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528192" y="3323861"/>
            <a:ext cx="342038" cy="646511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rgbClr val="FFC000"/>
                </a:solidFill>
              </a:rPr>
              <a:t>ｂ</a:t>
            </a:r>
            <a:endParaRPr kumimoji="1" lang="ja-JP" altLang="en-US" sz="3600" dirty="0">
              <a:solidFill>
                <a:srgbClr val="FFC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119931" y="3323861"/>
            <a:ext cx="342038" cy="646511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rgbClr val="FFC000"/>
                </a:solidFill>
              </a:rPr>
              <a:t>ｃ</a:t>
            </a:r>
            <a:endParaRPr kumimoji="1" lang="ja-JP" altLang="en-US" sz="3600" dirty="0">
              <a:solidFill>
                <a:srgbClr val="FFC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11670" y="3323861"/>
            <a:ext cx="342038" cy="646511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 smtClean="0">
                <a:solidFill>
                  <a:srgbClr val="FFC000"/>
                </a:solidFill>
              </a:rPr>
              <a:t>Ａ</a:t>
            </a:r>
            <a:endParaRPr kumimoji="1" lang="ja-JP" altLang="en-US" sz="3600" dirty="0">
              <a:solidFill>
                <a:srgbClr val="FFC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03409" y="3323861"/>
            <a:ext cx="342038" cy="646511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 smtClean="0">
                <a:solidFill>
                  <a:srgbClr val="FFC000"/>
                </a:solidFill>
              </a:rPr>
              <a:t>Ｂ</a:t>
            </a:r>
            <a:endParaRPr kumimoji="1" lang="ja-JP" altLang="en-US" sz="3600" dirty="0">
              <a:solidFill>
                <a:srgbClr val="FFC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895147" y="3323861"/>
            <a:ext cx="342038" cy="646511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 smtClean="0">
                <a:solidFill>
                  <a:srgbClr val="FFC000"/>
                </a:solidFill>
              </a:rPr>
              <a:t>Ｃ</a:t>
            </a:r>
            <a:endParaRPr kumimoji="1" lang="ja-JP" altLang="en-US" sz="3600" dirty="0">
              <a:solidFill>
                <a:srgbClr val="FFC000"/>
              </a:solidFill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15" name="正方形/長方形 14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9419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③試験管の設置－３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それぞれの試験管をパラフィルムで閉じる。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60" y="1844824"/>
            <a:ext cx="6120680" cy="4590510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9" name="正方形/長方形 8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1197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032" y="1794384"/>
            <a:ext cx="6211936" cy="465895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③試験管の設置－３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３本の試験管をアルミホイルで遮光する。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699792" y="2564904"/>
            <a:ext cx="1584176" cy="646331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 smtClean="0">
                <a:solidFill>
                  <a:srgbClr val="FFC000"/>
                </a:solidFill>
              </a:rPr>
              <a:t>暗条件</a:t>
            </a:r>
            <a:endParaRPr kumimoji="1" lang="ja-JP" altLang="en-US" sz="3600" dirty="0">
              <a:solidFill>
                <a:srgbClr val="FFC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60032" y="2541871"/>
            <a:ext cx="1674440" cy="646331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 smtClean="0">
                <a:solidFill>
                  <a:srgbClr val="FFC000"/>
                </a:solidFill>
              </a:rPr>
              <a:t>明条件</a:t>
            </a:r>
            <a:endParaRPr kumimoji="1" lang="ja-JP" altLang="en-US" sz="3600" dirty="0">
              <a:solidFill>
                <a:srgbClr val="FFC000"/>
              </a:solidFill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11" name="正方形/長方形 10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6324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③試験管の設置－４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試験管を明所（窓際など）に置く。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885" y="1844824"/>
            <a:ext cx="5556230" cy="4374429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8" name="正方形/長方形 7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0041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④プレパラートの作成－１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両刃のカミソリを２つに折る。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874368"/>
            <a:ext cx="3081280" cy="209884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595510"/>
            <a:ext cx="3081281" cy="170769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781" y="1849656"/>
            <a:ext cx="5946219" cy="4459664"/>
          </a:xfrm>
          <a:prstGeom prst="rect">
            <a:avLst/>
          </a:prstGeom>
        </p:spPr>
      </p:pic>
      <p:sp>
        <p:nvSpPr>
          <p:cNvPr id="8" name="右矢印 7"/>
          <p:cNvSpPr/>
          <p:nvPr/>
        </p:nvSpPr>
        <p:spPr>
          <a:xfrm rot="4278064">
            <a:off x="5352852" y="3304155"/>
            <a:ext cx="678193" cy="4806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右矢印 8"/>
          <p:cNvSpPr/>
          <p:nvPr/>
        </p:nvSpPr>
        <p:spPr>
          <a:xfrm rot="6742029">
            <a:off x="6583046" y="3378170"/>
            <a:ext cx="678193" cy="4806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グループ化 9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11" name="正方形/長方形 10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5429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④プレパラートの作成－２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ペトリ皿に水を入れる。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3668" y="1807021"/>
            <a:ext cx="5976664" cy="4487528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8" name="正方形/長方形 7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8878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④プレパラートの作成－３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折ったカミソリを重ねて，緑色部分の葉を切る。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0" y="4475208"/>
            <a:ext cx="3240360" cy="194911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28272"/>
            <a:ext cx="3213964" cy="192762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999" y="2328272"/>
            <a:ext cx="5479739" cy="4109804"/>
          </a:xfrm>
          <a:prstGeom prst="rect">
            <a:avLst/>
          </a:prstGeom>
        </p:spPr>
      </p:pic>
      <p:sp>
        <p:nvSpPr>
          <p:cNvPr id="8" name="右矢印 7"/>
          <p:cNvSpPr/>
          <p:nvPr/>
        </p:nvSpPr>
        <p:spPr>
          <a:xfrm rot="9471953">
            <a:off x="5197477" y="5466918"/>
            <a:ext cx="887577" cy="27010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10" name="正方形/長方形 9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7811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実験の流れ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9552" y="1648512"/>
            <a:ext cx="6696744" cy="42806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dirty="0" smtClean="0"/>
              <a:t>●　実験の準備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①　葉片の採取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②</a:t>
            </a:r>
            <a:r>
              <a:rPr lang="ja-JP" altLang="en-US" dirty="0" smtClean="0"/>
              <a:t>　ＢＴＢ溶液への吹込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③</a:t>
            </a:r>
            <a:r>
              <a:rPr lang="ja-JP" altLang="en-US" dirty="0" smtClean="0"/>
              <a:t>　試験管の設置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④　</a:t>
            </a:r>
            <a:r>
              <a:rPr lang="ja-JP" altLang="en-US" dirty="0" smtClean="0"/>
              <a:t>プレパラートの作成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⑤</a:t>
            </a:r>
            <a:r>
              <a:rPr lang="ja-JP" altLang="en-US" dirty="0" smtClean="0"/>
              <a:t>　観察</a:t>
            </a:r>
            <a:r>
              <a:rPr lang="ja-JP" altLang="en-US" dirty="0"/>
              <a:t>・</a:t>
            </a:r>
            <a:r>
              <a:rPr lang="ja-JP" altLang="en-US" dirty="0" smtClean="0"/>
              <a:t>スケッチ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⑥　試験管の観察　　　　　　　　　　　　　</a:t>
            </a:r>
            <a:endParaRPr lang="en-US" alt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736588" y="2204864"/>
            <a:ext cx="12961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3600" dirty="0"/>
              <a:t>４</a:t>
            </a:r>
            <a:r>
              <a:rPr lang="ja-JP" altLang="en-US" sz="3600" dirty="0" smtClean="0"/>
              <a:t>分</a:t>
            </a:r>
            <a:endParaRPr lang="en-US" altLang="ja-JP" sz="3600" dirty="0" smtClean="0"/>
          </a:p>
          <a:p>
            <a:pPr algn="r"/>
            <a:r>
              <a:rPr lang="ja-JP" altLang="en-US" sz="3600" dirty="0"/>
              <a:t>３</a:t>
            </a:r>
            <a:r>
              <a:rPr kumimoji="1" lang="ja-JP" altLang="en-US" sz="3600" dirty="0" smtClean="0"/>
              <a:t>分</a:t>
            </a:r>
            <a:endParaRPr kumimoji="1" lang="en-US" altLang="ja-JP" sz="3600" dirty="0" smtClean="0"/>
          </a:p>
          <a:p>
            <a:pPr algn="r"/>
            <a:r>
              <a:rPr lang="ja-JP" altLang="en-US" sz="3600" dirty="0"/>
              <a:t>５</a:t>
            </a:r>
            <a:r>
              <a:rPr kumimoji="1" lang="ja-JP" altLang="en-US" sz="3600" dirty="0" smtClean="0"/>
              <a:t>分</a:t>
            </a:r>
            <a:endParaRPr kumimoji="1" lang="en-US" altLang="ja-JP" sz="3600" dirty="0" smtClean="0"/>
          </a:p>
          <a:p>
            <a:pPr algn="r"/>
            <a:r>
              <a:rPr kumimoji="1" lang="ja-JP" altLang="en-US" sz="3600" dirty="0" smtClean="0"/>
              <a:t>１０分</a:t>
            </a:r>
            <a:endParaRPr kumimoji="1" lang="en-US" altLang="ja-JP" sz="3600" dirty="0" smtClean="0"/>
          </a:p>
          <a:p>
            <a:pPr algn="r"/>
            <a:r>
              <a:rPr lang="ja-JP" altLang="en-US" sz="3600" dirty="0"/>
              <a:t>１５</a:t>
            </a:r>
            <a:r>
              <a:rPr kumimoji="1" lang="ja-JP" altLang="en-US" sz="3600" dirty="0" smtClean="0"/>
              <a:t>分</a:t>
            </a:r>
            <a:endParaRPr kumimoji="1" lang="en-US" altLang="ja-JP" sz="3600" dirty="0" smtClean="0"/>
          </a:p>
          <a:p>
            <a:pPr algn="r"/>
            <a:r>
              <a:rPr lang="ja-JP" altLang="en-US" sz="3600" dirty="0"/>
              <a:t>３</a:t>
            </a:r>
            <a:r>
              <a:rPr kumimoji="1" lang="ja-JP" altLang="en-US" sz="3600" dirty="0" smtClean="0"/>
              <a:t>分</a:t>
            </a:r>
            <a:endParaRPr kumimoji="1" lang="en-US" altLang="ja-JP" sz="36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516217" y="52186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3600" dirty="0" smtClean="0"/>
              <a:t>約</a:t>
            </a:r>
            <a:r>
              <a:rPr lang="ja-JP" altLang="en-US" sz="3600" dirty="0"/>
              <a:t>４０</a:t>
            </a:r>
            <a:r>
              <a:rPr lang="ja-JP" altLang="en-US" sz="3600" dirty="0" smtClean="0"/>
              <a:t>分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27602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④プレパラートの作成－４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カミソリとカミソリの間にできた薄片を，ペトリ皿の水に浮かべる。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324628"/>
            <a:ext cx="5292080" cy="396906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24628"/>
            <a:ext cx="3707644" cy="2636758"/>
          </a:xfrm>
          <a:prstGeom prst="rect">
            <a:avLst/>
          </a:prstGeom>
        </p:spPr>
      </p:pic>
      <p:sp>
        <p:nvSpPr>
          <p:cNvPr id="8" name="円弧 7"/>
          <p:cNvSpPr/>
          <p:nvPr/>
        </p:nvSpPr>
        <p:spPr>
          <a:xfrm rot="317827">
            <a:off x="2578602" y="3125129"/>
            <a:ext cx="432048" cy="432048"/>
          </a:xfrm>
          <a:prstGeom prst="arc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弧 8"/>
          <p:cNvSpPr/>
          <p:nvPr/>
        </p:nvSpPr>
        <p:spPr>
          <a:xfrm rot="317827">
            <a:off x="2731003" y="3046079"/>
            <a:ext cx="432048" cy="432048"/>
          </a:xfrm>
          <a:prstGeom prst="arc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右矢印 9"/>
          <p:cNvSpPr/>
          <p:nvPr/>
        </p:nvSpPr>
        <p:spPr>
          <a:xfrm rot="17107500">
            <a:off x="5835258" y="4464801"/>
            <a:ext cx="394322" cy="256663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12" name="正方形/長方形 11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9292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④プレパラートの作成－５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白色部分の葉も同様に薄片をつくり，別のペトリ皿の水に浮かべる。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41" y="2227357"/>
            <a:ext cx="2753533" cy="206515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741" y="4374373"/>
            <a:ext cx="2769205" cy="198328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100" y="2227357"/>
            <a:ext cx="5635268" cy="4130301"/>
          </a:xfrm>
          <a:prstGeom prst="rect">
            <a:avLst/>
          </a:prstGeom>
        </p:spPr>
      </p:pic>
      <p:sp>
        <p:nvSpPr>
          <p:cNvPr id="9" name="右矢印 8"/>
          <p:cNvSpPr/>
          <p:nvPr/>
        </p:nvSpPr>
        <p:spPr>
          <a:xfrm rot="10155666">
            <a:off x="1303534" y="3008468"/>
            <a:ext cx="887577" cy="27010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弧 9"/>
          <p:cNvSpPr/>
          <p:nvPr/>
        </p:nvSpPr>
        <p:spPr>
          <a:xfrm rot="317827">
            <a:off x="2453661" y="5103009"/>
            <a:ext cx="432048" cy="432048"/>
          </a:xfrm>
          <a:prstGeom prst="arc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弧 10"/>
          <p:cNvSpPr/>
          <p:nvPr/>
        </p:nvSpPr>
        <p:spPr>
          <a:xfrm rot="317827">
            <a:off x="2554061" y="4922753"/>
            <a:ext cx="432048" cy="432048"/>
          </a:xfrm>
          <a:prstGeom prst="arc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右矢印 11"/>
          <p:cNvSpPr/>
          <p:nvPr/>
        </p:nvSpPr>
        <p:spPr>
          <a:xfrm rot="17107500">
            <a:off x="6571989" y="4569721"/>
            <a:ext cx="394322" cy="256663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14" name="正方形/長方形 13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5902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④プレパラートの作成－６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水を滴下する。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654" y="1700808"/>
            <a:ext cx="6240693" cy="4680520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8" name="正方形/長方形 7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6366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④プレパラートの作成－７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薄片をスライドガラスに移す。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658" y="1772816"/>
            <a:ext cx="6168685" cy="4626514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8" name="正方形/長方形 7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5017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④プレパラートの作成－８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空気が入らないようにカバーガラスをかける。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59" y="1772816"/>
            <a:ext cx="6144683" cy="4608512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8" name="正方形/長方形 7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4841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④プレパラートの作成－９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余分な水を</a:t>
            </a:r>
            <a:r>
              <a:rPr lang="ja-JP" altLang="en-US" sz="3600" dirty="0" err="1" smtClean="0"/>
              <a:t>ろ</a:t>
            </a:r>
            <a:r>
              <a:rPr lang="ja-JP" altLang="en-US" sz="3600" dirty="0" smtClean="0"/>
              <a:t>紙で吸い取る。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72816"/>
            <a:ext cx="6336704" cy="4752528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8" name="正方形/長方形 7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0348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204" y="5013176"/>
            <a:ext cx="1512168" cy="124006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4288" y="5013176"/>
            <a:ext cx="1517888" cy="124006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⑤観察</a:t>
            </a:r>
            <a:r>
              <a:rPr lang="ja-JP" altLang="en-US" dirty="0"/>
              <a:t>・</a:t>
            </a:r>
            <a:r>
              <a:rPr lang="ja-JP" altLang="en-US" dirty="0" smtClean="0"/>
              <a:t>スケッチ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それぞれのプレパラートを観察し，スケッチする。</a:t>
            </a:r>
            <a:endParaRPr lang="en-US" altLang="ja-JP" sz="36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04" y="2068545"/>
            <a:ext cx="3894153" cy="292061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8024" y="2068545"/>
            <a:ext cx="3894152" cy="2920615"/>
          </a:xfrm>
          <a:prstGeom prst="rect">
            <a:avLst/>
          </a:prstGeom>
        </p:spPr>
      </p:pic>
      <p:sp>
        <p:nvSpPr>
          <p:cNvPr id="11" name="円/楕円 10"/>
          <p:cNvSpPr/>
          <p:nvPr/>
        </p:nvSpPr>
        <p:spPr>
          <a:xfrm>
            <a:off x="1007604" y="6000557"/>
            <a:ext cx="432048" cy="27814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7720880" y="5964013"/>
            <a:ext cx="432048" cy="27814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" name="グループ化 11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13" name="正方形/長方形 12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7042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⑥試験管の観察－１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明所に置いた試験管からアルミホイルを取る。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0" y="2636913"/>
            <a:ext cx="4511760" cy="338382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645" y="2630467"/>
            <a:ext cx="4520355" cy="3390266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9" name="正方形/長方形 8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8451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338" y="2150126"/>
            <a:ext cx="5688316" cy="426623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⑥試験管の観察－２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明所に置いた試験管のＢＴＢ溶液の色の変化を確認する。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29715" y="494116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③の状態</a:t>
            </a:r>
            <a:endParaRPr kumimoji="1" lang="ja-JP" altLang="en-US" sz="2800" dirty="0"/>
          </a:p>
        </p:txBody>
      </p:sp>
      <p:sp>
        <p:nvSpPr>
          <p:cNvPr id="10" name="右矢印 9"/>
          <p:cNvSpPr/>
          <p:nvPr/>
        </p:nvSpPr>
        <p:spPr>
          <a:xfrm rot="18926759">
            <a:off x="5862308" y="5981864"/>
            <a:ext cx="637241" cy="239165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632873" y="2757696"/>
            <a:ext cx="1368152" cy="52322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>
                <a:solidFill>
                  <a:srgbClr val="FFC000"/>
                </a:solidFill>
              </a:rPr>
              <a:t>暗条件</a:t>
            </a:r>
            <a:endParaRPr kumimoji="1" lang="ja-JP" altLang="en-US" sz="2800" dirty="0">
              <a:solidFill>
                <a:srgbClr val="FFC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395256" y="2780928"/>
            <a:ext cx="1368152" cy="52322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>
                <a:solidFill>
                  <a:srgbClr val="FFC000"/>
                </a:solidFill>
              </a:rPr>
              <a:t>明条件</a:t>
            </a:r>
            <a:endParaRPr kumimoji="1" lang="ja-JP" altLang="en-US" sz="2800" dirty="0">
              <a:solidFill>
                <a:srgbClr val="FFC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482983" y="3490787"/>
            <a:ext cx="493010" cy="646331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rgbClr val="FFC000"/>
                </a:solidFill>
              </a:rPr>
              <a:t>ａ</a:t>
            </a:r>
            <a:endParaRPr kumimoji="1" lang="ja-JP" altLang="en-US" sz="3600" dirty="0">
              <a:solidFill>
                <a:srgbClr val="FFC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070444" y="3490787"/>
            <a:ext cx="493010" cy="646331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rgbClr val="FFC000"/>
                </a:solidFill>
              </a:rPr>
              <a:t>ｂ</a:t>
            </a:r>
            <a:endParaRPr kumimoji="1" lang="ja-JP" altLang="en-US" sz="3600" dirty="0">
              <a:solidFill>
                <a:srgbClr val="FFC0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57905" y="3490787"/>
            <a:ext cx="493010" cy="646331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rgbClr val="FFC000"/>
                </a:solidFill>
              </a:rPr>
              <a:t>ｃ</a:t>
            </a:r>
            <a:endParaRPr kumimoji="1" lang="ja-JP" altLang="en-US" sz="3600" dirty="0">
              <a:solidFill>
                <a:srgbClr val="FFC0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245366" y="3490787"/>
            <a:ext cx="493010" cy="646331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 smtClean="0">
                <a:solidFill>
                  <a:srgbClr val="FFC000"/>
                </a:solidFill>
              </a:rPr>
              <a:t>Ａ</a:t>
            </a:r>
            <a:endParaRPr kumimoji="1" lang="ja-JP" altLang="en-US" sz="3600" dirty="0">
              <a:solidFill>
                <a:srgbClr val="FFC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832827" y="3490787"/>
            <a:ext cx="493010" cy="646331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 smtClean="0">
                <a:solidFill>
                  <a:srgbClr val="FFC000"/>
                </a:solidFill>
              </a:rPr>
              <a:t>Ｂ</a:t>
            </a:r>
            <a:endParaRPr kumimoji="1" lang="ja-JP" altLang="en-US" sz="3600" dirty="0">
              <a:solidFill>
                <a:srgbClr val="FFC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420287" y="3490787"/>
            <a:ext cx="493010" cy="646331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 smtClean="0">
                <a:solidFill>
                  <a:srgbClr val="FFC000"/>
                </a:solidFill>
              </a:rPr>
              <a:t>Ｃ</a:t>
            </a:r>
            <a:endParaRPr kumimoji="1" lang="ja-JP" altLang="en-US" sz="3600" dirty="0">
              <a:solidFill>
                <a:srgbClr val="FFC000"/>
              </a:solidFill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36" y="2366150"/>
            <a:ext cx="3433357" cy="2575018"/>
          </a:xfrm>
          <a:prstGeom prst="rect">
            <a:avLst/>
          </a:prstGeom>
        </p:spPr>
      </p:pic>
      <p:grpSp>
        <p:nvGrpSpPr>
          <p:cNvPr id="17" name="グループ化 16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26" name="正方形/長方形 25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2561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ネギの知識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748464" y="17026"/>
            <a:ext cx="404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tx2"/>
                </a:solidFill>
              </a:rPr>
              <a:t>ネ</a:t>
            </a:r>
            <a:endParaRPr kumimoji="1" lang="ja-JP" altLang="en-US" sz="2400" dirty="0">
              <a:solidFill>
                <a:schemeClr val="tx2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39552" y="1314634"/>
            <a:ext cx="55446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ネギ</a:t>
            </a:r>
            <a:endParaRPr lang="en-US" altLang="ja-JP" dirty="0" smtClean="0"/>
          </a:p>
          <a:p>
            <a:r>
              <a:rPr lang="ja-JP" altLang="en-US" dirty="0" smtClean="0"/>
              <a:t>　ネギ科ネギ属（２ｎ＝１６）でタマネギ（２ｎ＝１６）と同属のため，体細胞分裂の観察の材料として使用可能。</a:t>
            </a:r>
            <a:endParaRPr lang="en-US" altLang="ja-JP" dirty="0"/>
          </a:p>
          <a:p>
            <a:r>
              <a:rPr lang="ja-JP" altLang="en-US" dirty="0" smtClean="0"/>
              <a:t>　ネギの花をねぎ坊主と言い，減数分裂の観察に利用できる。この場合，包皮がまだ破けていない状態のものを取ってファーマー液（無水エタノール：氷酢酸＝３：１）で固定しておくとよい。</a:t>
            </a:r>
            <a:endParaRPr kumimoji="1" lang="en-US" altLang="ja-JP" dirty="0" smtClean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39952" y="3933056"/>
            <a:ext cx="42061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入手方法</a:t>
            </a:r>
            <a:endParaRPr kumimoji="1" lang="en-US" altLang="ja-JP" dirty="0" smtClean="0"/>
          </a:p>
          <a:p>
            <a:r>
              <a:rPr lang="ja-JP" altLang="en-US" dirty="0" smtClean="0"/>
              <a:t>種はホームセンターやスーパーマーケットでほぼ年中入手可能。</a:t>
            </a:r>
            <a:endParaRPr lang="en-US" altLang="ja-JP" dirty="0" smtClean="0"/>
          </a:p>
          <a:p>
            <a:r>
              <a:rPr lang="ja-JP" altLang="en-US" dirty="0"/>
              <a:t>ねぎ坊主</a:t>
            </a:r>
            <a:r>
              <a:rPr lang="ja-JP" altLang="en-US" dirty="0" smtClean="0"/>
              <a:t>は，４月～５月にかけて越冬したネギで得ることができる。ネギに溶け残った雪をかぶせるなど，低温にしておくことで，ねぎ坊主が出る時期を遅くできる。</a:t>
            </a:r>
            <a:endParaRPr lang="en-US" altLang="ja-JP" dirty="0" smtClean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555018"/>
            <a:ext cx="3168352" cy="2376264"/>
          </a:xfr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438557"/>
            <a:ext cx="2545709" cy="190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0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観察，実験の準備（～前日）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弱塩基性にしたＢＴＢ</a:t>
            </a:r>
            <a:r>
              <a:rPr lang="ja-JP" altLang="en-US" sz="3600" dirty="0"/>
              <a:t>溶液</a:t>
            </a:r>
            <a:r>
              <a:rPr kumimoji="1" lang="ja-JP" altLang="en-US" sz="3600" dirty="0" smtClean="0"/>
              <a:t>を準備する。</a:t>
            </a:r>
            <a:endParaRPr lang="en-US" altLang="ja-JP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3668" y="1772816"/>
            <a:ext cx="5976664" cy="4681630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7" name="正方形/長方形 6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5236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観察，実験の準備（～前日</a:t>
            </a:r>
            <a:r>
              <a:rPr lang="ja-JP" altLang="en-US" dirty="0" smtClean="0"/>
              <a:t>）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ＢＴＢ</a:t>
            </a:r>
            <a:r>
              <a:rPr kumimoji="1" lang="ja-JP" altLang="en-US" dirty="0" smtClean="0"/>
              <a:t>溶液の調製</a:t>
            </a:r>
            <a:r>
              <a:rPr lang="ja-JP" altLang="en-US" dirty="0"/>
              <a:t>－１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市販の</a:t>
            </a:r>
            <a:r>
              <a:rPr lang="en-US" altLang="ja-JP" sz="3600" dirty="0" smtClean="0"/>
              <a:t>0.0</a:t>
            </a:r>
            <a:r>
              <a:rPr lang="ja-JP" altLang="en-US" sz="3600" dirty="0" smtClean="0"/>
              <a:t>４％ＢＴＢ</a:t>
            </a:r>
            <a:r>
              <a:rPr lang="ja-JP" altLang="en-US" sz="3600" dirty="0"/>
              <a:t>溶液</a:t>
            </a:r>
            <a:r>
              <a:rPr kumimoji="1" lang="ja-JP" altLang="en-US" sz="3600" dirty="0" smtClean="0"/>
              <a:t>を水で</a:t>
            </a:r>
            <a:r>
              <a:rPr kumimoji="1" lang="en-US" altLang="ja-JP" sz="3600" dirty="0" smtClean="0"/>
              <a:t>20</a:t>
            </a:r>
            <a:r>
              <a:rPr kumimoji="1" lang="ja-JP" altLang="en-US" sz="3600" dirty="0" smtClean="0"/>
              <a:t>倍</a:t>
            </a:r>
            <a:r>
              <a:rPr lang="ja-JP" altLang="en-US" sz="3600" dirty="0" smtClean="0"/>
              <a:t>に薄める（</a:t>
            </a:r>
            <a:r>
              <a:rPr lang="en-US" altLang="ja-JP" sz="3600" dirty="0" smtClean="0"/>
              <a:t>0.002</a:t>
            </a:r>
            <a:r>
              <a:rPr lang="ja-JP" altLang="en-US" sz="3600" dirty="0" smtClean="0"/>
              <a:t>％ＢＴＢ溶液をつくる）</a:t>
            </a:r>
            <a:r>
              <a:rPr kumimoji="1" lang="ja-JP" altLang="en-US" sz="3600" dirty="0" smtClean="0"/>
              <a:t>。</a:t>
            </a:r>
            <a:endParaRPr lang="en-US" altLang="ja-JP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2" y="2276872"/>
            <a:ext cx="5544616" cy="4158462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8" name="正方形/長方形 7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4565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観察，実験の準備（～前日</a:t>
            </a:r>
            <a:r>
              <a:rPr lang="ja-JP" altLang="en-US" dirty="0" smtClean="0"/>
              <a:t>）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ＢＴＢ</a:t>
            </a:r>
            <a:r>
              <a:rPr kumimoji="1" lang="ja-JP" altLang="en-US" dirty="0" smtClean="0"/>
              <a:t>溶液の調製</a:t>
            </a:r>
            <a:r>
              <a:rPr lang="ja-JP" altLang="en-US" dirty="0" smtClean="0"/>
              <a:t>－２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塩基性水溶液を微量加え，青色にする。</a:t>
            </a:r>
            <a:endParaRPr lang="en-US" altLang="ja-JP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56284"/>
            <a:ext cx="5904656" cy="4428492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7" name="正方形/長方形 6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3894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観察，実験の準備（～前日）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600" dirty="0" smtClean="0"/>
              <a:t>ネギ（できれば土の付いたネギ）を</a:t>
            </a:r>
            <a:r>
              <a:rPr lang="ja-JP" altLang="en-US" sz="3600" dirty="0"/>
              <a:t>用意</a:t>
            </a:r>
            <a:r>
              <a:rPr kumimoji="1" lang="ja-JP" altLang="en-US" sz="3600" dirty="0" smtClean="0"/>
              <a:t>する。</a:t>
            </a:r>
            <a:endParaRPr lang="en-US" altLang="ja-JP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669" y="1916832"/>
            <a:ext cx="5976663" cy="4482497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7" name="正方形/長方形 6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7342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観察，実験の準備</a:t>
            </a:r>
            <a:endParaRPr kumimoji="1" lang="ja-JP" altLang="en-US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506701" y="1571655"/>
            <a:ext cx="8198023" cy="3441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052736"/>
            <a:ext cx="8686800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/>
              <a:t>必要な器具，材料，薬品を分配する。</a:t>
            </a:r>
            <a:endParaRPr lang="en-US" altLang="ja-JP" sz="36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256" y="1725711"/>
            <a:ext cx="6207489" cy="4655617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8" name="正方形/長方形 7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7640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①葉片</a:t>
            </a:r>
            <a:r>
              <a:rPr lang="ja-JP" altLang="en-US" dirty="0"/>
              <a:t>の</a:t>
            </a:r>
            <a:r>
              <a:rPr lang="ja-JP" altLang="en-US" dirty="0" smtClean="0"/>
              <a:t>採取－１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ネギから葉を取る。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18810"/>
            <a:ext cx="6192688" cy="4644516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8" name="正方形/長方形 7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288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①葉片</a:t>
            </a:r>
            <a:r>
              <a:rPr lang="ja-JP" altLang="en-US" dirty="0"/>
              <a:t>の</a:t>
            </a:r>
            <a:r>
              <a:rPr lang="ja-JP" altLang="en-US" dirty="0" smtClean="0"/>
              <a:t>採取－２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葉を緑色部分と白色部分に分ける。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836" y="1844823"/>
            <a:ext cx="6034329" cy="4525747"/>
          </a:xfrm>
          <a:prstGeom prst="rect">
            <a:avLst/>
          </a:prstGeom>
        </p:spPr>
      </p:pic>
      <p:sp>
        <p:nvSpPr>
          <p:cNvPr id="6" name="右矢印 5"/>
          <p:cNvSpPr/>
          <p:nvPr/>
        </p:nvSpPr>
        <p:spPr>
          <a:xfrm rot="4278064">
            <a:off x="3633154" y="3442902"/>
            <a:ext cx="678193" cy="4806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 rot="6742029">
            <a:off x="4553733" y="3532746"/>
            <a:ext cx="678193" cy="4806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3808" y="4828050"/>
            <a:ext cx="5724128" cy="1557324"/>
          </a:xfrm>
          <a:prstGeom prst="rect">
            <a:avLst/>
          </a:prstGeom>
        </p:spPr>
      </p:pic>
      <p:grpSp>
        <p:nvGrpSpPr>
          <p:cNvPr id="10" name="グループ化 9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11" name="正方形/長方形 10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8394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3020</TotalTime>
  <Words>1040</Words>
  <Application>Microsoft Office PowerPoint</Application>
  <PresentationFormat>画面に合わせる (4:3)</PresentationFormat>
  <Paragraphs>416</Paragraphs>
  <Slides>29</Slides>
  <Notes>28</Notes>
  <HiddenSlides>1</HiddenSlides>
  <MMClips>1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0" baseType="lpstr">
      <vt:lpstr>Office ​​テーマ</vt:lpstr>
      <vt:lpstr>葉緑体と光合成</vt:lpstr>
      <vt:lpstr>実験の流れ</vt:lpstr>
      <vt:lpstr>観察，実験の準備（～前日）</vt:lpstr>
      <vt:lpstr>観察，実験の準備（～前日） ＢＴＢ溶液の調製－１</vt:lpstr>
      <vt:lpstr>観察，実験の準備（～前日） ＢＴＢ溶液の調製－２</vt:lpstr>
      <vt:lpstr>観察，実験の準備（～前日）</vt:lpstr>
      <vt:lpstr>観察，実験の準備</vt:lpstr>
      <vt:lpstr>①葉片の採取－１</vt:lpstr>
      <vt:lpstr>①葉片の採取－２</vt:lpstr>
      <vt:lpstr>①葉片の採取－３</vt:lpstr>
      <vt:lpstr>②ＢＴＢ溶液への吹込</vt:lpstr>
      <vt:lpstr>③試験管の設置－１</vt:lpstr>
      <vt:lpstr>①試験管の設置－２</vt:lpstr>
      <vt:lpstr>③試験管の設置－３</vt:lpstr>
      <vt:lpstr>③試験管の設置－３</vt:lpstr>
      <vt:lpstr>③試験管の設置－４</vt:lpstr>
      <vt:lpstr>④プレパラートの作成－１</vt:lpstr>
      <vt:lpstr>④プレパラートの作成－２</vt:lpstr>
      <vt:lpstr>④プレパラートの作成－３</vt:lpstr>
      <vt:lpstr>④プレパラートの作成－４</vt:lpstr>
      <vt:lpstr>④プレパラートの作成－５</vt:lpstr>
      <vt:lpstr>④プレパラートの作成－６</vt:lpstr>
      <vt:lpstr>④プレパラートの作成－７</vt:lpstr>
      <vt:lpstr>④プレパラートの作成－８</vt:lpstr>
      <vt:lpstr>④プレパラートの作成－９</vt:lpstr>
      <vt:lpstr>⑤観察・スケッチ</vt:lpstr>
      <vt:lpstr>⑥試験管の観察－１</vt:lpstr>
      <vt:lpstr>⑥試験管の観察－２</vt:lpstr>
      <vt:lpstr>ネギの知識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タイトル</dc:title>
  <dc:creator>tyo5</dc:creator>
  <cp:lastModifiedBy>tyo5</cp:lastModifiedBy>
  <cp:revision>77</cp:revision>
  <dcterms:created xsi:type="dcterms:W3CDTF">2012-06-05T04:43:48Z</dcterms:created>
  <dcterms:modified xsi:type="dcterms:W3CDTF">2013-02-03T23:58:30Z</dcterms:modified>
</cp:coreProperties>
</file>