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80" r:id="rId4"/>
    <p:sldId id="278" r:id="rId5"/>
    <p:sldId id="316" r:id="rId6"/>
    <p:sldId id="317" r:id="rId7"/>
    <p:sldId id="295" r:id="rId8"/>
    <p:sldId id="279" r:id="rId9"/>
    <p:sldId id="281" r:id="rId10"/>
    <p:sldId id="315" r:id="rId11"/>
    <p:sldId id="297" r:id="rId12"/>
    <p:sldId id="321" r:id="rId13"/>
    <p:sldId id="304" r:id="rId14"/>
    <p:sldId id="318" r:id="rId15"/>
    <p:sldId id="305" r:id="rId16"/>
    <p:sldId id="307" r:id="rId17"/>
    <p:sldId id="306" r:id="rId18"/>
    <p:sldId id="308" r:id="rId19"/>
    <p:sldId id="322" r:id="rId20"/>
    <p:sldId id="310" r:id="rId21"/>
    <p:sldId id="312" r:id="rId22"/>
    <p:sldId id="313" r:id="rId23"/>
    <p:sldId id="314" r:id="rId24"/>
    <p:sldId id="299" r:id="rId25"/>
    <p:sldId id="300" r:id="rId26"/>
    <p:sldId id="320" r:id="rId27"/>
    <p:sldId id="323" r:id="rId28"/>
    <p:sldId id="324" r:id="rId29"/>
    <p:sldId id="311" r:id="rId3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65" autoAdjust="0"/>
    <p:restoredTop sz="78237" autoAdjust="0"/>
  </p:normalViewPr>
  <p:slideViewPr>
    <p:cSldViewPr>
      <p:cViewPr varScale="1">
        <p:scale>
          <a:sx n="56" d="100"/>
          <a:sy n="56" d="100"/>
        </p:scale>
        <p:origin x="-6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B4D04-D50E-42B1-9FF2-4164C5B41AD1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09BDF-5C13-4284-BF78-7C0195A214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402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377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対照は黄緑色。とけ込んだ二酸化炭素が空気中に移動し，中性近くになった。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Ｂ，</a:t>
            </a:r>
            <a:r>
              <a:rPr kumimoji="1" lang="ja-JP" altLang="en-US" dirty="0" err="1" smtClean="0"/>
              <a:t>ｂ</a:t>
            </a:r>
            <a:r>
              <a:rPr kumimoji="1" lang="ja-JP" altLang="en-US" dirty="0" smtClean="0"/>
              <a:t>，ａは黄色。Ｂ，</a:t>
            </a:r>
            <a:r>
              <a:rPr kumimoji="1" lang="ja-JP" altLang="en-US" dirty="0" err="1" smtClean="0"/>
              <a:t>ｂ</a:t>
            </a:r>
            <a:r>
              <a:rPr kumimoji="1" lang="ja-JP" altLang="en-US" dirty="0" smtClean="0"/>
              <a:t>は白葉片が呼吸によって二酸化炭素を出したため，Ｃ，ｃに比べ酸性になった。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ａは緑葉片であっても，暗所で呼吸のみで光合成が行われなかったため，白葉片と同じになった。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Ａは青緑色。光合成を行い二酸化炭素を吸収したため，弱塩基性になった。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また，Ａ，ａの結果から，ネギがＢＴＢ溶液を着色したことが否定できる。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D2002-F1A7-415D-8CA8-5F0033A26E50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118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D2002-F1A7-415D-8CA8-5F0033A26E50}" type="slidenum">
              <a:rPr lang="ja-JP" altLang="en-US" smtClean="0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11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D2002-F1A7-415D-8CA8-5F0033A26E5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885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55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479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D46ED-14D6-459B-B10A-20F8494E32B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40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99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14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524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29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16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04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02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7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66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02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2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001419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491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39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790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571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85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86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4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24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9882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0" y="1124744"/>
            <a:ext cx="9144000" cy="5001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EA4F-733D-479D-81FE-19AD9012452D}" type="datetimeFigureOut">
              <a:rPr kumimoji="1" lang="ja-JP" altLang="en-US" smtClean="0"/>
              <a:t>2013/2/4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D2AA-BCEB-455A-B6F8-09BE274666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91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8EA4F-733D-479D-81FE-19AD9012452D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2013/2/4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D2AA-BCEB-455A-B6F8-09BE2746666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7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果実と光合成</a:t>
            </a:r>
            <a:endParaRPr kumimoji="1" lang="ja-JP" altLang="en-US" dirty="0"/>
          </a:p>
        </p:txBody>
      </p:sp>
      <p:sp>
        <p:nvSpPr>
          <p:cNvPr id="4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ja-JP" altLang="en-US" dirty="0" smtClean="0">
                <a:solidFill>
                  <a:schemeClr val="tx1"/>
                </a:solidFill>
              </a:rPr>
              <a:t>内容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dirty="0" smtClean="0">
                <a:solidFill>
                  <a:schemeClr val="tx1"/>
                </a:solidFill>
              </a:rPr>
              <a:t>様々な色の果実</a:t>
            </a:r>
            <a:r>
              <a:rPr lang="ja-JP" altLang="ja-JP" dirty="0" smtClean="0">
                <a:solidFill>
                  <a:schemeClr val="tx1"/>
                </a:solidFill>
              </a:rPr>
              <a:t>を</a:t>
            </a:r>
            <a:r>
              <a:rPr lang="ja-JP" altLang="ja-JP" dirty="0">
                <a:solidFill>
                  <a:schemeClr val="tx1"/>
                </a:solidFill>
              </a:rPr>
              <a:t>用いて</a:t>
            </a:r>
            <a:r>
              <a:rPr lang="ja-JP" altLang="ja-JP" dirty="0" smtClean="0">
                <a:solidFill>
                  <a:schemeClr val="tx1"/>
                </a:solidFill>
              </a:rPr>
              <a:t>，</a:t>
            </a:r>
            <a:r>
              <a:rPr lang="ja-JP" altLang="en-US" dirty="0" smtClean="0">
                <a:solidFill>
                  <a:schemeClr val="tx1"/>
                </a:solidFill>
              </a:rPr>
              <a:t>色素</a:t>
            </a:r>
            <a:r>
              <a:rPr lang="ja-JP" altLang="ja-JP" dirty="0" smtClean="0">
                <a:solidFill>
                  <a:schemeClr val="tx1"/>
                </a:solidFill>
              </a:rPr>
              <a:t>体</a:t>
            </a:r>
            <a:r>
              <a:rPr lang="ja-JP" altLang="ja-JP" dirty="0">
                <a:solidFill>
                  <a:schemeClr val="tx1"/>
                </a:solidFill>
              </a:rPr>
              <a:t>と光合成の関係を確認する。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１２</a:t>
            </a:r>
            <a:r>
              <a:rPr lang="ja-JP" altLang="en-US" sz="3600" dirty="0" smtClean="0"/>
              <a:t>本の試験管に②のＢＴＢ溶液を５</a:t>
            </a:r>
            <a:r>
              <a:rPr lang="en-US" altLang="ja-JP" sz="3600" dirty="0" smtClean="0"/>
              <a:t>ml</a:t>
            </a:r>
            <a:r>
              <a:rPr lang="ja-JP" altLang="en-US" sz="3600" dirty="0" err="1" smtClean="0"/>
              <a:t>ずつ</a:t>
            </a:r>
            <a:r>
              <a:rPr lang="ja-JP" altLang="en-US" sz="3600" dirty="0" smtClean="0"/>
              <a:t>入れる。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91" y="2129030"/>
            <a:ext cx="5633218" cy="4224914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35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ＢＴＢ溶液に材料がつかないように入れる。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62" y="1700808"/>
            <a:ext cx="6096677" cy="4572508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2508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それぞれの試験管をパラフィルムで閉じる。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1773470"/>
            <a:ext cx="6192689" cy="4613514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119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③試験管の設置－４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６</a:t>
            </a:r>
            <a:r>
              <a:rPr lang="ja-JP" altLang="en-US" sz="3600" dirty="0" smtClean="0"/>
              <a:t>本の試験管をアルミホイルで遮光する。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" y="1700808"/>
            <a:ext cx="4700240" cy="352518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75" y="2852937"/>
            <a:ext cx="4728525" cy="3546394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632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③試験管の設置－５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試験管を明所（窓際など）に置く。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691426"/>
            <a:ext cx="6264696" cy="469852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41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ペトリ皿に水を入れる。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718810"/>
            <a:ext cx="6264696" cy="469852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887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23" y="1734586"/>
            <a:ext cx="6255155" cy="46913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カミソリで薄片をつくる。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2735203">
            <a:off x="4383241" y="3500085"/>
            <a:ext cx="887577" cy="2701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21" name="正方形/長方形 20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7811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④プレパラートの作成－３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カミソリについた薄片を，ペトリ皿の水に浮かべる。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2132856"/>
            <a:ext cx="5688632" cy="4266474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9" name="正方形/長方形 1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29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4" y="2492896"/>
            <a:ext cx="4405351" cy="33040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④プレパラートの作成－４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他の材料についても，薄片を複数つくり，ペトリ皿の水に浮かべる。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8" name="円弧 7"/>
          <p:cNvSpPr/>
          <p:nvPr/>
        </p:nvSpPr>
        <p:spPr>
          <a:xfrm rot="317827">
            <a:off x="2646805" y="2871957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弧 8"/>
          <p:cNvSpPr/>
          <p:nvPr/>
        </p:nvSpPr>
        <p:spPr>
          <a:xfrm rot="317827">
            <a:off x="2574797" y="2943965"/>
            <a:ext cx="432048" cy="432048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49" y="2492895"/>
            <a:ext cx="4405351" cy="3304013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23" name="正方形/長方形 22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640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④プレパラートの作成－５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水を滴下する。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1754814"/>
            <a:ext cx="6264696" cy="4698522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9" name="正方形/長方形 1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366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実験の流れ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1648512"/>
            <a:ext cx="6696744" cy="4280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dirty="0" smtClean="0"/>
              <a:t>●　実験の準備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①　</a:t>
            </a:r>
            <a:r>
              <a:rPr lang="ja-JP" altLang="en-US" dirty="0"/>
              <a:t>組織</a:t>
            </a:r>
            <a:r>
              <a:rPr lang="ja-JP" altLang="en-US" dirty="0" smtClean="0"/>
              <a:t>片の採取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②</a:t>
            </a:r>
            <a:r>
              <a:rPr lang="ja-JP" altLang="en-US" dirty="0" smtClean="0"/>
              <a:t>　ＢＴＢ溶液への吹込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③</a:t>
            </a:r>
            <a:r>
              <a:rPr lang="ja-JP" altLang="en-US" dirty="0" smtClean="0"/>
              <a:t>　試験管の設置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④　</a:t>
            </a:r>
            <a:r>
              <a:rPr lang="ja-JP" altLang="en-US" dirty="0" smtClean="0"/>
              <a:t>プレパラートの作成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⑤</a:t>
            </a:r>
            <a:r>
              <a:rPr lang="ja-JP" altLang="en-US" dirty="0" smtClean="0"/>
              <a:t>　観察</a:t>
            </a:r>
            <a:r>
              <a:rPr lang="ja-JP" altLang="en-US" dirty="0"/>
              <a:t>・</a:t>
            </a:r>
            <a:r>
              <a:rPr lang="ja-JP" altLang="en-US" dirty="0" smtClean="0"/>
              <a:t>スケッチ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⑥　試験管の観察　　　　　　　　　　　　　</a:t>
            </a:r>
            <a:endParaRPr lang="en-US" altLang="ja-JP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36588" y="2204864"/>
            <a:ext cx="1296145" cy="366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864"/>
              </a:spcBef>
            </a:pPr>
            <a:r>
              <a:rPr lang="ja-JP" altLang="en-US" sz="3600" dirty="0"/>
              <a:t>４</a:t>
            </a:r>
            <a:r>
              <a:rPr lang="ja-JP" altLang="en-US" sz="3600" dirty="0" smtClean="0"/>
              <a:t>分</a:t>
            </a:r>
            <a:endParaRPr lang="en-US" altLang="ja-JP" sz="3600" dirty="0" smtClean="0"/>
          </a:p>
          <a:p>
            <a:pPr algn="r">
              <a:lnSpc>
                <a:spcPct val="90000"/>
              </a:lnSpc>
              <a:spcBef>
                <a:spcPts val="864"/>
              </a:spcBef>
            </a:pPr>
            <a:r>
              <a:rPr lang="ja-JP" altLang="en-US" sz="3600" dirty="0"/>
              <a:t>３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>
              <a:lnSpc>
                <a:spcPct val="90000"/>
              </a:lnSpc>
              <a:spcBef>
                <a:spcPts val="864"/>
              </a:spcBef>
            </a:pPr>
            <a:r>
              <a:rPr lang="ja-JP" altLang="en-US" sz="3600" dirty="0"/>
              <a:t>５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>
              <a:lnSpc>
                <a:spcPct val="90000"/>
              </a:lnSpc>
              <a:spcBef>
                <a:spcPts val="864"/>
              </a:spcBef>
            </a:pPr>
            <a:r>
              <a:rPr lang="ja-JP" altLang="en-US" sz="3600" dirty="0"/>
              <a:t>１０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>
              <a:lnSpc>
                <a:spcPct val="90000"/>
              </a:lnSpc>
              <a:spcBef>
                <a:spcPts val="864"/>
              </a:spcBef>
            </a:pPr>
            <a:r>
              <a:rPr lang="ja-JP" altLang="en-US" sz="3600" dirty="0" smtClean="0"/>
              <a:t>１</a:t>
            </a:r>
            <a:r>
              <a:rPr lang="ja-JP" altLang="en-US" sz="3600" dirty="0"/>
              <a:t>５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  <a:p>
            <a:pPr algn="r">
              <a:lnSpc>
                <a:spcPct val="90000"/>
              </a:lnSpc>
              <a:spcBef>
                <a:spcPts val="864"/>
              </a:spcBef>
            </a:pPr>
            <a:r>
              <a:rPr lang="ja-JP" altLang="en-US" sz="3600" dirty="0"/>
              <a:t>３</a:t>
            </a:r>
            <a:r>
              <a:rPr kumimoji="1" lang="ja-JP" altLang="en-US" sz="3600" dirty="0" smtClean="0"/>
              <a:t>分</a:t>
            </a:r>
            <a:endParaRPr kumimoji="1" lang="en-US" altLang="ja-JP" sz="36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16217" y="52186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 smtClean="0"/>
              <a:t>約</a:t>
            </a:r>
            <a:r>
              <a:rPr lang="ja-JP" altLang="en-US" sz="3600" dirty="0"/>
              <a:t>４０</a:t>
            </a:r>
            <a:r>
              <a:rPr lang="ja-JP" altLang="en-US" sz="3600" dirty="0" smtClean="0"/>
              <a:t>分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7602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④プレパラートの作成－６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薄片をスライドガラスに移す。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58" y="1772816"/>
            <a:ext cx="6168685" cy="4626514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9" name="正方形/長方形 1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01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④プレパラートの作成－７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空気が入らないようにカバーガラスをかける。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53" y="1700808"/>
            <a:ext cx="6240694" cy="4680520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9" name="正方形/長方形 1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84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④プレパラートの作成－８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余分な水を</a:t>
            </a:r>
            <a:r>
              <a:rPr lang="ja-JP" altLang="en-US" sz="3600" dirty="0" err="1" smtClean="0"/>
              <a:t>ろ</a:t>
            </a:r>
            <a:r>
              <a:rPr lang="ja-JP" altLang="en-US" sz="3600" dirty="0" smtClean="0"/>
              <a:t>紙で吸い取る。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36812"/>
            <a:ext cx="6192688" cy="4644516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9" name="正方形/長方形 1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034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⑤観察</a:t>
            </a:r>
            <a:r>
              <a:rPr lang="ja-JP" altLang="en-US" dirty="0"/>
              <a:t>・</a:t>
            </a:r>
            <a:r>
              <a:rPr lang="ja-JP" altLang="en-US" dirty="0" smtClean="0"/>
              <a:t>スケッチ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それぞれのプレパラートを観察し，スケッチする。</a:t>
            </a:r>
            <a:endParaRPr lang="en-US" altLang="ja-JP" sz="3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2880320" cy="216024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48880"/>
            <a:ext cx="2880320" cy="216024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0" y="2348880"/>
            <a:ext cx="2880320" cy="216024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3760" y="4510510"/>
            <a:ext cx="1440160" cy="120096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35" y="4510510"/>
            <a:ext cx="1336230" cy="120096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0455" y="4505379"/>
            <a:ext cx="1223090" cy="1218510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4" name="正方形/長方形 13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04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⑥試験管の観察－１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明所に置いた試験管のアルミホイルを取る。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76" y="1880911"/>
            <a:ext cx="3744416" cy="28083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840" y="2276872"/>
            <a:ext cx="5431160" cy="4052824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451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27" y="2106234"/>
            <a:ext cx="5800473" cy="43503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⑥試験管の観察－２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明所に置いた試験管のＢＴＢ溶液の色の変化を確認する。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2248" y="4328519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③の状態</a:t>
            </a:r>
            <a:endParaRPr kumimoji="1" lang="ja-JP" altLang="en-US" sz="2800" dirty="0"/>
          </a:p>
        </p:txBody>
      </p:sp>
      <p:sp>
        <p:nvSpPr>
          <p:cNvPr id="10" name="右矢印 9"/>
          <p:cNvSpPr/>
          <p:nvPr/>
        </p:nvSpPr>
        <p:spPr>
          <a:xfrm rot="13202965">
            <a:off x="5293896" y="5456196"/>
            <a:ext cx="637241" cy="23916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20272" y="2820804"/>
            <a:ext cx="1368152" cy="52322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>
                <a:solidFill>
                  <a:srgbClr val="FFC000"/>
                </a:solidFill>
              </a:rPr>
              <a:t>暗条件</a:t>
            </a:r>
            <a:endParaRPr kumimoji="1" lang="ja-JP" altLang="en-US" sz="2800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68539" y="2820804"/>
            <a:ext cx="1368152" cy="52322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C000"/>
                </a:solidFill>
              </a:rPr>
              <a:t>明条件</a:t>
            </a:r>
            <a:endParaRPr kumimoji="1" lang="ja-JP" altLang="en-US" sz="2800" dirty="0">
              <a:solidFill>
                <a:srgbClr val="FFC000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7" y="2348880"/>
            <a:ext cx="3222275" cy="2416706"/>
          </a:xfrm>
          <a:prstGeom prst="rect">
            <a:avLst/>
          </a:prstGeom>
        </p:spPr>
      </p:pic>
      <p:sp>
        <p:nvSpPr>
          <p:cNvPr id="26" name="右矢印 25"/>
          <p:cNvSpPr/>
          <p:nvPr/>
        </p:nvSpPr>
        <p:spPr>
          <a:xfrm rot="13202965">
            <a:off x="4049918" y="5456196"/>
            <a:ext cx="637241" cy="23916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947908" y="3344024"/>
            <a:ext cx="496300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C000"/>
                </a:solidFill>
              </a:rPr>
              <a:t>対照</a:t>
            </a:r>
            <a:endParaRPr kumimoji="1" lang="ja-JP" altLang="en-US" sz="3200" dirty="0">
              <a:solidFill>
                <a:srgbClr val="FFC0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532440" y="3344024"/>
            <a:ext cx="496300" cy="1077218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rgbClr val="FFC000"/>
                </a:solidFill>
              </a:rPr>
              <a:t>対照</a:t>
            </a:r>
            <a:endParaRPr kumimoji="1" lang="ja-JP" altLang="en-US" sz="3200" dirty="0">
              <a:solidFill>
                <a:srgbClr val="FFC000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5" name="正方形/長方形 14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56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ピーマンの知識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2989646" cy="2242234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8748464" y="17026"/>
            <a:ext cx="40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1F497D"/>
                </a:solidFill>
              </a:rPr>
              <a:t>ピ</a:t>
            </a:r>
            <a:endParaRPr lang="ja-JP" altLang="en-US" sz="2400" dirty="0">
              <a:solidFill>
                <a:srgbClr val="1F497D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74623" y="1628800"/>
            <a:ext cx="49582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ピーマン</a:t>
            </a:r>
          </a:p>
          <a:p>
            <a:r>
              <a:rPr lang="ja-JP" altLang="en-US" dirty="0">
                <a:solidFill>
                  <a:prstClr val="black"/>
                </a:solidFill>
              </a:rPr>
              <a:t>　ナス科トウガラシ属トウガラシ科（２ｎ＝</a:t>
            </a:r>
            <a:r>
              <a:rPr lang="en-US" altLang="ja-JP" dirty="0">
                <a:solidFill>
                  <a:prstClr val="black"/>
                </a:solidFill>
              </a:rPr>
              <a:t>24</a:t>
            </a:r>
            <a:r>
              <a:rPr lang="ja-JP" altLang="en-US" dirty="0">
                <a:solidFill>
                  <a:prstClr val="black"/>
                </a:solidFill>
              </a:rPr>
              <a:t>）</a:t>
            </a:r>
          </a:p>
          <a:p>
            <a:r>
              <a:rPr lang="ja-JP" altLang="en-US" dirty="0">
                <a:solidFill>
                  <a:prstClr val="black"/>
                </a:solidFill>
              </a:rPr>
              <a:t>　学名は</a:t>
            </a:r>
            <a:r>
              <a:rPr lang="en-US" altLang="ja-JP" dirty="0">
                <a:solidFill>
                  <a:prstClr val="black"/>
                </a:solidFill>
              </a:rPr>
              <a:t>Capsicum </a:t>
            </a:r>
            <a:r>
              <a:rPr lang="en-US" altLang="ja-JP" dirty="0" err="1">
                <a:solidFill>
                  <a:prstClr val="black"/>
                </a:solidFill>
              </a:rPr>
              <a:t>annuum</a:t>
            </a:r>
            <a:r>
              <a:rPr lang="en-US" altLang="ja-JP" dirty="0">
                <a:solidFill>
                  <a:prstClr val="black"/>
                </a:solidFill>
              </a:rPr>
              <a:t>  var. </a:t>
            </a:r>
            <a:r>
              <a:rPr lang="en-US" altLang="ja-JP" dirty="0" err="1">
                <a:solidFill>
                  <a:prstClr val="black"/>
                </a:solidFill>
              </a:rPr>
              <a:t>angulosum</a:t>
            </a:r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ja-JP" altLang="en-US" dirty="0">
                <a:solidFill>
                  <a:prstClr val="black"/>
                </a:solidFill>
              </a:rPr>
              <a:t>であり，トウガラシの変種である。果肉は種子以外ほとんど空洞である。緑色は未成熟の果実のためであり，成熟すると一般的なものは赤色のほか黄色，橙色に変わるものもある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ピーマン，パプリカ，シシトウガラシはすべて「トウガラシ」（学名</a:t>
            </a:r>
            <a:r>
              <a:rPr lang="en-US" altLang="ja-JP" dirty="0">
                <a:solidFill>
                  <a:prstClr val="black"/>
                </a:solidFill>
              </a:rPr>
              <a:t>Capsicum </a:t>
            </a:r>
            <a:r>
              <a:rPr lang="en-US" altLang="ja-JP" dirty="0" err="1">
                <a:solidFill>
                  <a:prstClr val="black"/>
                </a:solidFill>
              </a:rPr>
              <a:t>annuum</a:t>
            </a:r>
            <a:r>
              <a:rPr lang="ja-JP" altLang="en-US" dirty="0">
                <a:solidFill>
                  <a:prstClr val="black"/>
                </a:solidFill>
              </a:rPr>
              <a:t>）という同じ種であり，お互いに交配できる栽培品種である。しかし，これらは果実に辛みをもたない。</a:t>
            </a:r>
          </a:p>
          <a:p>
            <a:r>
              <a:rPr lang="ja-JP" altLang="en-US" dirty="0">
                <a:solidFill>
                  <a:prstClr val="black"/>
                </a:solidFill>
              </a:rPr>
              <a:t>　　唐辛子の主な辛み成分はカプサイシンという物質である。このカプサイシンは劣性遺伝子であるために，劣性ホモでなければ発現しない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67544" y="4121790"/>
            <a:ext cx="29626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入手方法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スーパーマーケットで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年中入手できるが，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季節により値段が変動する。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１株　</a:t>
            </a:r>
            <a:r>
              <a:rPr lang="ja-JP" altLang="en-US" dirty="0">
                <a:solidFill>
                  <a:prstClr val="black"/>
                </a:solidFill>
              </a:rPr>
              <a:t>２</a:t>
            </a:r>
            <a:r>
              <a:rPr lang="ja-JP" altLang="en-US" dirty="0" smtClean="0">
                <a:solidFill>
                  <a:prstClr val="black"/>
                </a:solidFill>
              </a:rPr>
              <a:t>０円程度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7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パプリカの知識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1704182"/>
            <a:ext cx="1752601" cy="2242234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8748464" y="17026"/>
            <a:ext cx="40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1F497D"/>
                </a:solidFill>
              </a:rPr>
              <a:t>パ</a:t>
            </a:r>
            <a:endParaRPr lang="ja-JP" altLang="en-US" sz="2400" dirty="0">
              <a:solidFill>
                <a:srgbClr val="1F497D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71608" y="1268760"/>
            <a:ext cx="4448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パプリカ</a:t>
            </a:r>
          </a:p>
          <a:p>
            <a:r>
              <a:rPr lang="ja-JP" altLang="en-US" dirty="0">
                <a:solidFill>
                  <a:prstClr val="black"/>
                </a:solidFill>
              </a:rPr>
              <a:t>　ナス科トウガラシ属トウガラシ科（２ｎ＝</a:t>
            </a:r>
            <a:r>
              <a:rPr lang="en-US" altLang="ja-JP" dirty="0">
                <a:solidFill>
                  <a:prstClr val="black"/>
                </a:solidFill>
              </a:rPr>
              <a:t>24</a:t>
            </a:r>
            <a:r>
              <a:rPr lang="ja-JP" altLang="en-US" dirty="0">
                <a:solidFill>
                  <a:prstClr val="black"/>
                </a:solidFill>
              </a:rPr>
              <a:t>）</a:t>
            </a:r>
          </a:p>
          <a:p>
            <a:r>
              <a:rPr lang="ja-JP" altLang="en-US" dirty="0">
                <a:solidFill>
                  <a:prstClr val="black"/>
                </a:solidFill>
              </a:rPr>
              <a:t>　学名は</a:t>
            </a:r>
            <a:r>
              <a:rPr lang="en-US" altLang="ja-JP" dirty="0">
                <a:solidFill>
                  <a:prstClr val="black"/>
                </a:solidFill>
              </a:rPr>
              <a:t>Capsicum </a:t>
            </a:r>
            <a:r>
              <a:rPr lang="en-US" altLang="ja-JP" dirty="0" err="1">
                <a:solidFill>
                  <a:prstClr val="black"/>
                </a:solidFill>
              </a:rPr>
              <a:t>annuum</a:t>
            </a:r>
            <a:r>
              <a:rPr lang="en-US" altLang="ja-JP" dirty="0">
                <a:solidFill>
                  <a:prstClr val="black"/>
                </a:solidFill>
              </a:rPr>
              <a:t> cv. </a:t>
            </a:r>
            <a:r>
              <a:rPr lang="ja-JP" altLang="en-US" dirty="0">
                <a:solidFill>
                  <a:prstClr val="black"/>
                </a:solidFill>
              </a:rPr>
              <a:t>であり，トウガラシの栽培品種に分類され，ピーマンとともに種の分類上はトウガラシとなる。パプリカは肉厚で柔らかく甘みがあり，部屋数が</a:t>
            </a:r>
            <a:r>
              <a:rPr lang="en-US" altLang="ja-JP" dirty="0">
                <a:solidFill>
                  <a:prstClr val="black"/>
                </a:solidFill>
              </a:rPr>
              <a:t>3–4</a:t>
            </a:r>
            <a:r>
              <a:rPr lang="ja-JP" altLang="en-US" dirty="0">
                <a:solidFill>
                  <a:prstClr val="black"/>
                </a:solidFill>
              </a:rPr>
              <a:t>室に分かれた綺麗なベル形を形成する品種である。「パプリカ」はトウガラシを指すハンガリー語で，パプリカの品種をつくり育てたのはハンガリーである。</a:t>
            </a:r>
          </a:p>
          <a:p>
            <a:r>
              <a:rPr lang="ja-JP" altLang="en-US" dirty="0" smtClean="0">
                <a:solidFill>
                  <a:prstClr val="black"/>
                </a:solidFill>
              </a:rPr>
              <a:t>ピーマン</a:t>
            </a:r>
            <a:r>
              <a:rPr lang="ja-JP" altLang="en-US" dirty="0">
                <a:solidFill>
                  <a:prstClr val="black"/>
                </a:solidFill>
              </a:rPr>
              <a:t>，パプリカ，シシトウガラシはすべて「トウガラシ」（学名</a:t>
            </a:r>
            <a:r>
              <a:rPr lang="en-US" altLang="ja-JP" dirty="0">
                <a:solidFill>
                  <a:prstClr val="black"/>
                </a:solidFill>
              </a:rPr>
              <a:t>Capsicum </a:t>
            </a:r>
            <a:r>
              <a:rPr lang="en-US" altLang="ja-JP" dirty="0" err="1">
                <a:solidFill>
                  <a:prstClr val="black"/>
                </a:solidFill>
              </a:rPr>
              <a:t>annuum</a:t>
            </a:r>
            <a:r>
              <a:rPr lang="ja-JP" altLang="en-US" dirty="0">
                <a:solidFill>
                  <a:prstClr val="black"/>
                </a:solidFill>
              </a:rPr>
              <a:t>）という同じ種であり，お互いに交配できる栽培品種である。しかし，これらは果実に辛みをもたない。</a:t>
            </a:r>
          </a:p>
          <a:p>
            <a:r>
              <a:rPr lang="ja-JP" altLang="en-US" dirty="0">
                <a:solidFill>
                  <a:prstClr val="black"/>
                </a:solidFill>
              </a:rPr>
              <a:t>　　唐辛子の主な辛み成分はカプサイシンという物質である。このカプサイシンは劣性遺伝子であるために，劣性ホモでなければ発現しない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683568" y="4293096"/>
            <a:ext cx="296267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入手方法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スーパーマーケットで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年中入手できるが，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季節により値段が変動する。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１株　１００円程度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7" name="コンテンツ プレースホルダー 7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728" y="1710295"/>
            <a:ext cx="1863745" cy="2242233"/>
          </a:xfrm>
        </p:spPr>
      </p:pic>
    </p:spTree>
    <p:extLst>
      <p:ext uri="{BB962C8B-B14F-4D97-AF65-F5344CB8AC3E}">
        <p14:creationId xmlns:p14="http://schemas.microsoft.com/office/powerpoint/2010/main" val="318404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ネギの知識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748464" y="17026"/>
            <a:ext cx="40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tx2"/>
                </a:solidFill>
              </a:rPr>
              <a:t>ネ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552" y="1314634"/>
            <a:ext cx="55446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ネギ</a:t>
            </a:r>
            <a:endParaRPr lang="en-US" altLang="ja-JP" dirty="0" smtClean="0"/>
          </a:p>
          <a:p>
            <a:r>
              <a:rPr lang="ja-JP" altLang="en-US" dirty="0" smtClean="0"/>
              <a:t>　ネギ科ネギ属（２ｎ＝１６）でタマネギ（２ｎ＝１６）と同属のため，体細胞分裂の観察の材料として使用可能。</a:t>
            </a:r>
            <a:endParaRPr lang="en-US" altLang="ja-JP" dirty="0"/>
          </a:p>
          <a:p>
            <a:r>
              <a:rPr lang="ja-JP" altLang="en-US" dirty="0" smtClean="0"/>
              <a:t>　ネギの花をねぎ坊主と言い，減数分裂の観察に利用できる。この場合，包皮がまだ破けていない状態のものを取ってファーマー液（無水エタノール：氷酢酸＝３：１）で固定しておくとよい。</a:t>
            </a:r>
            <a:endParaRPr kumimoji="1" lang="en-US" altLang="ja-JP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39952" y="3933056"/>
            <a:ext cx="4206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入手方法</a:t>
            </a:r>
            <a:endParaRPr kumimoji="1" lang="en-US" altLang="ja-JP" dirty="0" smtClean="0"/>
          </a:p>
          <a:p>
            <a:r>
              <a:rPr lang="ja-JP" altLang="en-US" dirty="0" smtClean="0"/>
              <a:t>種はホームセンターやスーパーマーケットでほぼ年中入手可能。</a:t>
            </a:r>
            <a:endParaRPr lang="en-US" altLang="ja-JP" dirty="0" smtClean="0"/>
          </a:p>
          <a:p>
            <a:r>
              <a:rPr lang="ja-JP" altLang="en-US" dirty="0"/>
              <a:t>ねぎ坊主</a:t>
            </a:r>
            <a:r>
              <a:rPr lang="ja-JP" altLang="en-US" dirty="0" smtClean="0"/>
              <a:t>は，４月～５月にかけて越冬したネギで得ることができる。ネギに溶け残った雪をかぶせるなど，低温にしておくことで，ねぎ坊主が出る時期を遅くできる。</a:t>
            </a:r>
            <a:endParaRPr lang="en-US" altLang="ja-JP" dirty="0" smtClean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55018"/>
            <a:ext cx="3168352" cy="2376264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38557"/>
            <a:ext cx="2545709" cy="19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弱塩基性にしたＢＴＢ</a:t>
            </a:r>
            <a:r>
              <a:rPr lang="ja-JP" altLang="en-US" sz="3600" dirty="0"/>
              <a:t>溶液</a:t>
            </a:r>
            <a:r>
              <a:rPr kumimoji="1" lang="ja-JP" altLang="en-US" sz="3600" dirty="0" smtClean="0"/>
              <a:t>を準備する。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1744977"/>
            <a:ext cx="5904656" cy="4625225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23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観察，実験の準備（～前日</a:t>
            </a:r>
            <a:r>
              <a:rPr lang="ja-JP" altLang="en-US" dirty="0" smtClean="0"/>
              <a:t>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ＢＴＢ</a:t>
            </a:r>
            <a:r>
              <a:rPr kumimoji="1" lang="ja-JP" altLang="en-US" dirty="0" smtClean="0"/>
              <a:t>溶液の調製</a:t>
            </a:r>
            <a:r>
              <a:rPr lang="ja-JP" altLang="en-US" dirty="0"/>
              <a:t>－１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市販の</a:t>
            </a:r>
            <a:r>
              <a:rPr lang="en-US" altLang="ja-JP" sz="3600" dirty="0" smtClean="0"/>
              <a:t>0.0</a:t>
            </a:r>
            <a:r>
              <a:rPr lang="ja-JP" altLang="en-US" sz="3600" dirty="0" smtClean="0"/>
              <a:t>４％ＢＴＢ</a:t>
            </a:r>
            <a:r>
              <a:rPr lang="ja-JP" altLang="en-US" sz="3600" dirty="0"/>
              <a:t>溶液</a:t>
            </a:r>
            <a:r>
              <a:rPr kumimoji="1" lang="ja-JP" altLang="en-US" sz="3600" dirty="0" smtClean="0"/>
              <a:t>を水で</a:t>
            </a:r>
            <a:r>
              <a:rPr kumimoji="1" lang="en-US" altLang="ja-JP" sz="3600" dirty="0" smtClean="0"/>
              <a:t>20</a:t>
            </a:r>
            <a:r>
              <a:rPr kumimoji="1" lang="ja-JP" altLang="en-US" sz="3600" dirty="0" smtClean="0"/>
              <a:t>倍</a:t>
            </a:r>
            <a:r>
              <a:rPr lang="ja-JP" altLang="en-US" sz="3600" dirty="0" smtClean="0"/>
              <a:t>に薄める（</a:t>
            </a:r>
            <a:r>
              <a:rPr lang="en-US" altLang="ja-JP" sz="3600" dirty="0" smtClean="0"/>
              <a:t>0.002</a:t>
            </a:r>
            <a:r>
              <a:rPr lang="ja-JP" altLang="en-US" sz="3600" dirty="0" smtClean="0"/>
              <a:t>％ＢＴＢ溶液をつくる）</a:t>
            </a:r>
            <a:r>
              <a:rPr kumimoji="1" lang="ja-JP" altLang="en-US" sz="3600" dirty="0" smtClean="0"/>
              <a:t>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22866"/>
            <a:ext cx="5616624" cy="4212468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565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観察，実験の準備（～前日</a:t>
            </a:r>
            <a:r>
              <a:rPr lang="ja-JP" altLang="en-US" dirty="0" smtClean="0"/>
              <a:t>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ＢＴＢ</a:t>
            </a:r>
            <a:r>
              <a:rPr kumimoji="1" lang="ja-JP" altLang="en-US" dirty="0" smtClean="0"/>
              <a:t>溶液の調製</a:t>
            </a:r>
            <a:r>
              <a:rPr lang="ja-JP" altLang="en-US" dirty="0" smtClean="0"/>
              <a:t>－２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塩基性水溶液を微量加え，青色にする。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60" y="1686254"/>
            <a:ext cx="6092080" cy="456906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7" name="正方形/長方形 6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894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観察，実験の準備（～前日）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 smtClean="0"/>
              <a:t>パプリカ（赤，黄）</a:t>
            </a:r>
            <a:r>
              <a:rPr lang="ja-JP" altLang="en-US" sz="3600" dirty="0"/>
              <a:t>，ピーマン，ネギ</a:t>
            </a:r>
            <a:r>
              <a:rPr kumimoji="1" lang="ja-JP" altLang="en-US" sz="3600" dirty="0" smtClean="0"/>
              <a:t>を</a:t>
            </a:r>
            <a:r>
              <a:rPr lang="ja-JP" altLang="en-US" sz="3600" dirty="0"/>
              <a:t>用意</a:t>
            </a:r>
            <a:r>
              <a:rPr kumimoji="1" lang="ja-JP" altLang="en-US" sz="3600" dirty="0" smtClean="0"/>
              <a:t>する。</a:t>
            </a:r>
            <a:endParaRPr lang="en-US" altLang="ja-JP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12" y="1556792"/>
            <a:ext cx="3202197" cy="240164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57" y="1556792"/>
            <a:ext cx="3202197" cy="24016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7" y="3958440"/>
            <a:ext cx="3202198" cy="240164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57" y="3958440"/>
            <a:ext cx="3202197" cy="2401649"/>
          </a:xfrm>
          <a:prstGeom prst="rect">
            <a:avLst/>
          </a:prstGeom>
        </p:spPr>
      </p:pic>
      <p:grpSp>
        <p:nvGrpSpPr>
          <p:cNvPr id="10" name="グループ化 9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11" name="正方形/長方形 10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7342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観察，実験の準備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06701" y="1571655"/>
            <a:ext cx="8198023" cy="3441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52736"/>
            <a:ext cx="86868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/>
              <a:t>必要な器具，材料，薬品を分配する。</a:t>
            </a:r>
            <a:endParaRPr lang="en-US" altLang="ja-JP" sz="3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10" y="1700808"/>
            <a:ext cx="6194980" cy="4646235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7640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①組織片</a:t>
            </a:r>
            <a:r>
              <a:rPr lang="ja-JP" altLang="en-US" dirty="0"/>
              <a:t>の</a:t>
            </a:r>
            <a:r>
              <a:rPr lang="ja-JP" altLang="en-US" dirty="0" smtClean="0"/>
              <a:t>採取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それぞれの材料を，同じ長さ，試験管と同じ太さのものを２つずつ用意する。</a:t>
            </a:r>
            <a:endParaRPr lang="en-US" altLang="ja-JP" sz="36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2276872"/>
            <a:ext cx="5544616" cy="4158462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8" name="正方形/長方形 7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8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②ＢＴＢ</a:t>
            </a:r>
            <a:r>
              <a:rPr lang="ja-JP" altLang="en-US" dirty="0"/>
              <a:t>溶液への吹</a:t>
            </a:r>
            <a:r>
              <a:rPr lang="ja-JP" altLang="en-US" dirty="0" smtClean="0"/>
              <a:t>込</a:t>
            </a:r>
            <a:endParaRPr kumimoji="1" lang="ja-JP" altLang="en-US" dirty="0"/>
          </a:p>
        </p:txBody>
      </p:sp>
      <p:sp>
        <p:nvSpPr>
          <p:cNvPr id="4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dirty="0" smtClean="0"/>
              <a:t>呼気を吹き込んで黄色にする。</a:t>
            </a:r>
            <a:r>
              <a:rPr lang="en-US" altLang="ja-JP" sz="3600" dirty="0" smtClean="0">
                <a:solidFill>
                  <a:srgbClr val="FF0000"/>
                </a:solidFill>
              </a:rPr>
              <a:t>《</a:t>
            </a:r>
            <a:r>
              <a:rPr lang="ja-JP" altLang="en-US" sz="3600" dirty="0" smtClean="0">
                <a:solidFill>
                  <a:srgbClr val="FF0000"/>
                </a:solidFill>
              </a:rPr>
              <a:t>動画</a:t>
            </a:r>
            <a:r>
              <a:rPr lang="en-US" altLang="ja-JP" sz="3600" dirty="0" smtClean="0">
                <a:solidFill>
                  <a:srgbClr val="FF0000"/>
                </a:solidFill>
              </a:rPr>
              <a:t>》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D2AA-BCEB-455A-B6F8-09BE27466668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" name="DSCF240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1660" y="1772816"/>
            <a:ext cx="6120680" cy="4590510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567368" y="6525384"/>
            <a:ext cx="7011345" cy="360000"/>
            <a:chOff x="567368" y="6525384"/>
            <a:chExt cx="7011345" cy="360000"/>
          </a:xfrm>
        </p:grpSpPr>
        <p:sp>
          <p:nvSpPr>
            <p:cNvPr id="9" name="正方形/長方形 8"/>
            <p:cNvSpPr/>
            <p:nvPr/>
          </p:nvSpPr>
          <p:spPr>
            <a:xfrm>
              <a:off x="56736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準備</a:t>
              </a:r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96920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当日</a:t>
              </a:r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3372122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 smtClean="0"/>
                <a:t>①</a:t>
              </a:r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073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②</a:t>
              </a:r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47487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④</a:t>
              </a:r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73958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③</a:t>
              </a:r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6175794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⑤</a:t>
              </a:r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6876713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dirty="0" smtClean="0"/>
                <a:t>⑥</a:t>
              </a:r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1268286" y="6525384"/>
              <a:ext cx="702000" cy="36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200" dirty="0" smtClean="0"/>
                <a:t>～前日</a:t>
              </a:r>
              <a:endParaRPr kumimoji="1" lang="ja-JP" altLang="en-US" sz="1200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669040" y="6525384"/>
              <a:ext cx="702000" cy="360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実験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12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952</Words>
  <Application>Microsoft Office PowerPoint</Application>
  <PresentationFormat>画面に合わせる (4:3)</PresentationFormat>
  <Paragraphs>387</Paragraphs>
  <Slides>28</Slides>
  <Notes>27</Notes>
  <HiddenSlides>3</HiddenSlides>
  <MMClips>1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28</vt:i4>
      </vt:variant>
    </vt:vector>
  </HeadingPairs>
  <TitlesOfParts>
    <vt:vector size="30" baseType="lpstr">
      <vt:lpstr>Office ​​テーマ</vt:lpstr>
      <vt:lpstr>1_Office ​​テーマ</vt:lpstr>
      <vt:lpstr>果実と光合成</vt:lpstr>
      <vt:lpstr>実験の流れ</vt:lpstr>
      <vt:lpstr>観察，実験の準備（～前日）</vt:lpstr>
      <vt:lpstr>観察，実験の準備（～前日） ＢＴＢ溶液の調製－１</vt:lpstr>
      <vt:lpstr>観察，実験の準備（～前日） ＢＴＢ溶液の調製－２</vt:lpstr>
      <vt:lpstr>観察，実験の準備（～前日）</vt:lpstr>
      <vt:lpstr>観察，実験の準備</vt:lpstr>
      <vt:lpstr>①組織片の採取</vt:lpstr>
      <vt:lpstr>②ＢＴＢ溶液への吹込</vt:lpstr>
      <vt:lpstr>③試験管の設置－１</vt:lpstr>
      <vt:lpstr>③試験管の設置－２</vt:lpstr>
      <vt:lpstr>③試験管の設置－３</vt:lpstr>
      <vt:lpstr>③試験管の設置－４</vt:lpstr>
      <vt:lpstr>③試験管の設置－５</vt:lpstr>
      <vt:lpstr>④プレパラートの作成－１</vt:lpstr>
      <vt:lpstr>④プレパラートの作成－２</vt:lpstr>
      <vt:lpstr>④プレパラートの作成－３</vt:lpstr>
      <vt:lpstr>④プレパラートの作成－４</vt:lpstr>
      <vt:lpstr>④プレパラートの作成－５</vt:lpstr>
      <vt:lpstr>④プレパラートの作成－６</vt:lpstr>
      <vt:lpstr>④プレパラートの作成－７</vt:lpstr>
      <vt:lpstr>④プレパラートの作成－８</vt:lpstr>
      <vt:lpstr>⑤観察・スケッチ</vt:lpstr>
      <vt:lpstr>⑥試験管の観察－１</vt:lpstr>
      <vt:lpstr>⑥試験管の観察－２</vt:lpstr>
      <vt:lpstr>ピーマンの知識</vt:lpstr>
      <vt:lpstr>パプリカの知識</vt:lpstr>
      <vt:lpstr>ネギの知識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タイトル</dc:title>
  <dc:creator>tyo5</dc:creator>
  <cp:lastModifiedBy>tyo5</cp:lastModifiedBy>
  <cp:revision>80</cp:revision>
  <dcterms:created xsi:type="dcterms:W3CDTF">2012-06-05T04:43:48Z</dcterms:created>
  <dcterms:modified xsi:type="dcterms:W3CDTF">2013-02-03T23:58:53Z</dcterms:modified>
</cp:coreProperties>
</file>