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9" r:id="rId3"/>
    <p:sldId id="353" r:id="rId4"/>
    <p:sldId id="352" r:id="rId5"/>
    <p:sldId id="351" r:id="rId6"/>
    <p:sldId id="336" r:id="rId7"/>
    <p:sldId id="354" r:id="rId8"/>
    <p:sldId id="338" r:id="rId9"/>
    <p:sldId id="340" r:id="rId10"/>
    <p:sldId id="355" r:id="rId11"/>
    <p:sldId id="341" r:id="rId12"/>
    <p:sldId id="356" r:id="rId13"/>
    <p:sldId id="342" r:id="rId14"/>
    <p:sldId id="357" r:id="rId15"/>
    <p:sldId id="343" r:id="rId16"/>
    <p:sldId id="344" r:id="rId17"/>
    <p:sldId id="358" r:id="rId18"/>
    <p:sldId id="345" r:id="rId19"/>
    <p:sldId id="346" r:id="rId20"/>
    <p:sldId id="359" r:id="rId21"/>
    <p:sldId id="360" r:id="rId22"/>
    <p:sldId id="361" r:id="rId23"/>
  </p:sldIdLst>
  <p:sldSz cx="9144000" cy="6858000" type="screen4x3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6" autoAdjust="0"/>
    <p:restoredTop sz="76978" autoAdjust="0"/>
  </p:normalViewPr>
  <p:slideViewPr>
    <p:cSldViewPr>
      <p:cViewPr varScale="1">
        <p:scale>
          <a:sx n="55" d="100"/>
          <a:sy n="55" d="100"/>
        </p:scale>
        <p:origin x="-7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BE7024D-87E2-4A93-8A1A-60C5E8522587}" type="datetimeFigureOut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705D193-3AC8-424C-BCBE-3A210F3ED4A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366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5C3EBB4-4D07-4A52-BE9A-76F622FBE72C}" type="datetimeFigureOut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2DD46ED-14D6-459B-B10A-20F8494E32B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870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2584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249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249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1509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5083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5083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2637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2637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8426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48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337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485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485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48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ブロッコリーの花芽部分１／４～１／２個分　（</a:t>
            </a:r>
            <a:r>
              <a:rPr lang="en-US" altLang="ja-JP" dirty="0" smtClean="0"/>
              <a:t>30g</a:t>
            </a:r>
            <a:r>
              <a:rPr lang="ja-JP" altLang="en-US" dirty="0" smtClean="0"/>
              <a:t>前後），</a:t>
            </a:r>
            <a:endParaRPr lang="en-US" altLang="ja-JP" dirty="0" smtClean="0"/>
          </a:p>
          <a:p>
            <a:r>
              <a:rPr lang="ja-JP" altLang="en-US" dirty="0" smtClean="0"/>
              <a:t>解剖ばさみ，</a:t>
            </a:r>
            <a:r>
              <a:rPr lang="en-US" altLang="ja-JP" dirty="0" smtClean="0"/>
              <a:t>50mL</a:t>
            </a:r>
            <a:r>
              <a:rPr lang="ja-JP" altLang="en-US" dirty="0" smtClean="0"/>
              <a:t>ビーカー（抽出液用），</a:t>
            </a:r>
            <a:endParaRPr lang="en-US" altLang="ja-JP" dirty="0" smtClean="0"/>
          </a:p>
          <a:p>
            <a:r>
              <a:rPr lang="en-US" altLang="ja-JP" dirty="0" smtClean="0"/>
              <a:t>100mL</a:t>
            </a:r>
            <a:r>
              <a:rPr lang="ja-JP" altLang="en-US" dirty="0" smtClean="0"/>
              <a:t>ビーカー（ＤＮＡ沈殿用），乳鉢（直径</a:t>
            </a:r>
            <a:r>
              <a:rPr lang="en-US" altLang="ja-JP" dirty="0" smtClean="0"/>
              <a:t>9cm</a:t>
            </a:r>
            <a:r>
              <a:rPr lang="ja-JP" altLang="en-US" dirty="0" smtClean="0"/>
              <a:t>程度），乳棒，</a:t>
            </a:r>
            <a:endParaRPr lang="en-US" altLang="ja-JP" dirty="0" smtClean="0"/>
          </a:p>
          <a:p>
            <a:r>
              <a:rPr lang="ja-JP" altLang="en-US" dirty="0" smtClean="0"/>
              <a:t>茶こし（なければガーゼ），ガラス棒，ピペット，割り箸，ろ紙，</a:t>
            </a:r>
            <a:endParaRPr lang="en-US" altLang="ja-JP" dirty="0" smtClean="0"/>
          </a:p>
          <a:p>
            <a:r>
              <a:rPr lang="ja-JP" altLang="en-US" dirty="0" smtClean="0"/>
              <a:t>ペトリ皿，ピンセット</a:t>
            </a:r>
            <a:endParaRPr lang="en-US" altLang="ja-JP" dirty="0" smtClean="0"/>
          </a:p>
          <a:p>
            <a:r>
              <a:rPr lang="ja-JP" altLang="en-US" dirty="0" smtClean="0"/>
              <a:t>蒸留水，台所用中性洗剤，</a:t>
            </a:r>
            <a:endParaRPr lang="en-US" altLang="ja-JP" dirty="0" smtClean="0"/>
          </a:p>
          <a:p>
            <a:r>
              <a:rPr kumimoji="1" lang="ja-JP" altLang="en-US" dirty="0" smtClean="0"/>
              <a:t>塩化ナトリウム（食塩</a:t>
            </a:r>
            <a:r>
              <a:rPr lang="ja-JP" altLang="en-US" dirty="0" smtClean="0"/>
              <a:t>）</a:t>
            </a:r>
            <a:r>
              <a:rPr lang="en-US" altLang="ja-JP" dirty="0" smtClean="0"/>
              <a:t>3</a:t>
            </a:r>
            <a:r>
              <a:rPr lang="ja-JP" altLang="en-US" dirty="0" smtClean="0"/>
              <a:t>～</a:t>
            </a:r>
            <a:r>
              <a:rPr lang="en-US" altLang="ja-JP" dirty="0" smtClean="0"/>
              <a:t>5g</a:t>
            </a:r>
            <a:r>
              <a:rPr lang="ja-JP" altLang="en-US" dirty="0" smtClean="0"/>
              <a:t>，</a:t>
            </a:r>
            <a:endParaRPr lang="en-US" altLang="ja-JP" dirty="0" smtClean="0"/>
          </a:p>
          <a:p>
            <a:r>
              <a:rPr lang="ja-JP" altLang="en-US" dirty="0" smtClean="0"/>
              <a:t>エタノール（</a:t>
            </a:r>
            <a:r>
              <a:rPr lang="en-US" altLang="ja-JP" dirty="0" smtClean="0"/>
              <a:t>50mL</a:t>
            </a:r>
            <a:r>
              <a:rPr lang="ja-JP" altLang="en-US" dirty="0" smtClean="0"/>
              <a:t>以上），</a:t>
            </a:r>
            <a:endParaRPr lang="en-US" altLang="ja-JP" dirty="0" smtClean="0"/>
          </a:p>
          <a:p>
            <a:r>
              <a:rPr lang="ja-JP" altLang="en-US" dirty="0" smtClean="0"/>
              <a:t>熱湯（ポット）</a:t>
            </a:r>
            <a:r>
              <a:rPr kumimoji="1" lang="ja-JP" altLang="en-US" dirty="0" smtClean="0"/>
              <a:t>，染色液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5479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F443-5D1C-4B16-A9A2-9213EB5CC07D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499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C9D8-1213-4465-A553-EE45925CFA03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214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07F5-9C5A-4D08-B8EF-841C4821D21D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52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A179-DE26-4F3D-9089-E7ECB0168501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049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1484-76D4-479C-864D-F4BC0309E3BA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57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318C-5703-4B70-8E18-29A7B3D16E1B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571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EFBF-6F23-4AF3-BE94-843AFFDADCB2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38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7BE9-19AA-4A08-94F8-0F3D7AEDD2AC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486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1B73-78F1-4FE4-B93F-66AD303B43EE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744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946AF-0472-4C10-990D-B92FEF3FDB45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24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8741-F249-4E84-B298-549568FF84FF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988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91440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B4C77-FC44-4202-9D3B-E66FF87FDE53}" type="datetime1">
              <a:rPr kumimoji="1" lang="ja-JP" altLang="en-US" smtClean="0"/>
              <a:t>2013/2/4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99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ＤＮＡの抽出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ja-JP" altLang="en-US" dirty="0">
                <a:solidFill>
                  <a:schemeClr val="tx1"/>
                </a:solidFill>
              </a:rPr>
              <a:t>内容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dirty="0">
                <a:solidFill>
                  <a:schemeClr val="tx1"/>
                </a:solidFill>
              </a:rPr>
              <a:t>遺伝子</a:t>
            </a:r>
            <a:r>
              <a:rPr lang="ja-JP" altLang="en-US" dirty="0" smtClean="0">
                <a:solidFill>
                  <a:schemeClr val="tx1"/>
                </a:solidFill>
              </a:rPr>
              <a:t>の本体であるＤＮＡを生物の細胞から抽出し，観察する。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①</a:t>
            </a:r>
            <a:r>
              <a:rPr lang="ja-JP" altLang="en-US" dirty="0"/>
              <a:t>抽出液の</a:t>
            </a:r>
            <a:r>
              <a:rPr lang="ja-JP" altLang="en-US" dirty="0" smtClean="0"/>
              <a:t>作成－２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塩化ナトリウム水溶液に，</a:t>
            </a:r>
            <a:r>
              <a:rPr lang="ja-JP" altLang="en-US" sz="3600" dirty="0" smtClean="0">
                <a:solidFill>
                  <a:srgbClr val="FF0000"/>
                </a:solidFill>
              </a:rPr>
              <a:t>中性洗剤を２滴</a:t>
            </a:r>
            <a:r>
              <a:rPr lang="ja-JP" altLang="en-US" sz="3600" dirty="0" smtClean="0"/>
              <a:t>ほど加える。</a:t>
            </a:r>
            <a:endParaRPr lang="en-US" altLang="ja-JP" sz="36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472609" cy="4104456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27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②細胞の粉砕－１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ブロッコリーの蕾部分を乳鉢に</a:t>
            </a:r>
            <a:r>
              <a:rPr lang="ja-JP" altLang="en-US" dirty="0"/>
              <a:t>入れ，乳棒ですりつぶす。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/>
            </a:r>
            <a:br>
              <a:rPr lang="ja-JP" altLang="en-US" dirty="0"/>
            </a:br>
            <a:endParaRPr lang="en-US" altLang="ja-JP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2289980"/>
            <a:ext cx="5256584" cy="3942438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 rot="18820082">
            <a:off x="4116504" y="5721072"/>
            <a:ext cx="568427" cy="361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右矢印 7"/>
          <p:cNvSpPr/>
          <p:nvPr/>
        </p:nvSpPr>
        <p:spPr>
          <a:xfrm rot="12192335">
            <a:off x="5973311" y="5206795"/>
            <a:ext cx="568427" cy="361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 rot="5971352">
            <a:off x="4957204" y="3630355"/>
            <a:ext cx="568427" cy="361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11" name="正方形/長方形 1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55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②細胞の粉砕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蕾が確認できないくらい</a:t>
            </a:r>
            <a:r>
              <a:rPr lang="ja-JP" altLang="en-US" dirty="0"/>
              <a:t>まで</a:t>
            </a:r>
            <a:r>
              <a:rPr lang="ja-JP" altLang="en-US" dirty="0" smtClean="0"/>
              <a:t>，</a:t>
            </a:r>
            <a:r>
              <a:rPr lang="ja-JP" altLang="en-US" dirty="0"/>
              <a:t>乳棒ですりつぶす。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/>
            </a:r>
            <a:br>
              <a:rPr lang="ja-JP" altLang="en-US" dirty="0"/>
            </a:br>
            <a:endParaRPr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08" y="2294873"/>
            <a:ext cx="5256584" cy="3942439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72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③ＤＮＡの抽出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86211"/>
            <a:ext cx="9144000" cy="2764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②に①の抽出液を加え，乳棒で</a:t>
            </a:r>
            <a:r>
              <a:rPr lang="ja-JP" altLang="en-US" sz="3600" dirty="0" smtClean="0">
                <a:solidFill>
                  <a:srgbClr val="FF0000"/>
                </a:solidFill>
              </a:rPr>
              <a:t>ゆっくりと</a:t>
            </a:r>
            <a:r>
              <a:rPr lang="ja-JP" altLang="en-US" sz="3600" dirty="0" smtClean="0"/>
              <a:t>かき混ぜる。</a:t>
            </a:r>
            <a:endParaRPr lang="en-US" altLang="ja-JP" sz="36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33" y="2276872"/>
            <a:ext cx="5366535" cy="4024901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7" name="環状矢印 6"/>
          <p:cNvSpPr/>
          <p:nvPr/>
        </p:nvSpPr>
        <p:spPr>
          <a:xfrm rot="8051668">
            <a:off x="4011240" y="4156217"/>
            <a:ext cx="1575487" cy="171261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599093"/>
              <a:gd name="adj5" fmla="val 1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69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④ＤＮＡの抽出液のろ過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茶こしで③をろ過する。</a:t>
            </a:r>
            <a:endParaRPr lang="en-US" altLang="ja-JP" sz="36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8" y="1772816"/>
            <a:ext cx="5808645" cy="4356484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20" name="正方形/長方形 19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4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④ＤＮＡの抽出液のろ過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茶こしの粉砕物を乳棒で軽く押し，搾る。</a:t>
            </a:r>
            <a:endParaRPr lang="en-US" altLang="ja-JP" sz="36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74" y="1844824"/>
            <a:ext cx="5856652" cy="4392489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 rot="5400000">
            <a:off x="4359794" y="1934460"/>
            <a:ext cx="568427" cy="7946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95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⑤ＤＮＡの沈殿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④のろ液の上に冷</a:t>
            </a:r>
            <a:r>
              <a:rPr lang="ja-JP" altLang="en-US" sz="3600" dirty="0"/>
              <a:t>エタノール</a:t>
            </a:r>
            <a:r>
              <a:rPr lang="ja-JP" altLang="en-US" sz="3600" dirty="0" smtClean="0"/>
              <a:t>を静かに注ぐことにより，</a:t>
            </a:r>
            <a:r>
              <a:rPr lang="ja-JP" altLang="en-US" sz="3600" dirty="0" smtClean="0">
                <a:solidFill>
                  <a:srgbClr val="FF0000"/>
                </a:solidFill>
              </a:rPr>
              <a:t>２層にする</a:t>
            </a:r>
            <a:r>
              <a:rPr lang="ja-JP" altLang="en-US" sz="3600" dirty="0" smtClean="0"/>
              <a:t>。</a:t>
            </a:r>
            <a:r>
              <a:rPr lang="ja-JP" altLang="en-US" sz="3600" dirty="0" smtClean="0">
                <a:solidFill>
                  <a:srgbClr val="FF0000"/>
                </a:solidFill>
              </a:rPr>
              <a:t>＜動画＞</a:t>
            </a:r>
            <a:endParaRPr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3" name="エタノール入れ２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707" y="2276872"/>
            <a:ext cx="5280587" cy="3960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グループ化 18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20" name="正方形/長方形 19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03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⑤ＤＮＡの沈殿</a:t>
            </a:r>
            <a:r>
              <a:rPr lang="ja-JP" altLang="en-US" dirty="0"/>
              <a:t>－</a:t>
            </a:r>
            <a:r>
              <a:rPr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ＤＮＡが沈殿してくる。</a:t>
            </a:r>
            <a:endParaRPr lang="en-US" altLang="ja-JP" sz="3600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680" y="1772816"/>
            <a:ext cx="6488640" cy="452948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015716" y="2780928"/>
            <a:ext cx="1368152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C000"/>
                </a:solidFill>
              </a:rPr>
              <a:t>ＤＮＡ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2303748" y="3861049"/>
            <a:ext cx="3348372" cy="10081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3179940" y="3322757"/>
            <a:ext cx="540060" cy="53829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12" name="正方形/長方形 11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73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⑥粗ＤＮＡの回収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白い繊維状</a:t>
            </a:r>
            <a:r>
              <a:rPr lang="ja-JP" altLang="en-US" sz="3600" dirty="0"/>
              <a:t>になった</a:t>
            </a:r>
            <a:r>
              <a:rPr lang="ja-JP" altLang="en-US" sz="3600" dirty="0" smtClean="0"/>
              <a:t>ＤＮＡを取り出す。</a:t>
            </a:r>
            <a:endParaRPr lang="en-US" altLang="ja-JP" sz="36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700808"/>
            <a:ext cx="6048670" cy="453650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80112" y="2852936"/>
            <a:ext cx="1368152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C000"/>
                </a:solidFill>
              </a:rPr>
              <a:t>ＤＮＡ</a:t>
            </a:r>
            <a:endParaRPr kumimoji="1" lang="ja-JP" altLang="en-US" sz="3600" dirty="0">
              <a:solidFill>
                <a:srgbClr val="FFC0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5364088" y="3499267"/>
            <a:ext cx="432048" cy="505798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4932040" y="3499267"/>
            <a:ext cx="648072" cy="389594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11" name="正方形/長方形 1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7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⑦</a:t>
            </a:r>
            <a:r>
              <a:rPr kumimoji="1" lang="ja-JP" altLang="en-US" dirty="0" smtClean="0"/>
              <a:t>ＤＮＡの確認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取り出したＤＮＡを</a:t>
            </a:r>
            <a:r>
              <a:rPr lang="ja-JP" altLang="en-US" sz="3600" dirty="0" smtClean="0">
                <a:solidFill>
                  <a:srgbClr val="FF0000"/>
                </a:solidFill>
              </a:rPr>
              <a:t>ろ紙の上に置き</a:t>
            </a:r>
            <a:r>
              <a:rPr lang="ja-JP" altLang="en-US" sz="3600" dirty="0" smtClean="0"/>
              <a:t>エタノールを蒸発させる。</a:t>
            </a:r>
            <a:endParaRPr lang="en-US" altLang="ja-JP" sz="36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0" y="2276872"/>
            <a:ext cx="5376600" cy="4032450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 rot="3852572">
            <a:off x="4032562" y="3870757"/>
            <a:ext cx="568427" cy="36174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586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実験の流れ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488302"/>
            <a:ext cx="6696744" cy="45329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/>
              <a:t>●</a:t>
            </a:r>
            <a:r>
              <a:rPr lang="ja-JP" altLang="en-US" dirty="0" smtClean="0"/>
              <a:t>　実験の準備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①　抽出液の作成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②　細胞の粉砕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③　ＤＮＡの抽出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④　ＤＮＡの抽出液のろ過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⑤　ＤＮＡの</a:t>
            </a:r>
            <a:r>
              <a:rPr lang="ja-JP" altLang="en-US" dirty="0"/>
              <a:t>析出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⑥　ＤＮＡの回収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⑦</a:t>
            </a:r>
            <a:r>
              <a:rPr lang="ja-JP" altLang="en-US" dirty="0"/>
              <a:t>　</a:t>
            </a:r>
            <a:r>
              <a:rPr lang="ja-JP" altLang="en-US" dirty="0" smtClean="0"/>
              <a:t>ＤＮＡの確認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020271" y="1988840"/>
            <a:ext cx="12961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 smtClean="0"/>
              <a:t>３分</a:t>
            </a:r>
            <a:endParaRPr lang="en-US" altLang="ja-JP" sz="3600" dirty="0" smtClean="0"/>
          </a:p>
          <a:p>
            <a:pPr algn="r"/>
            <a:r>
              <a:rPr kumimoji="1" lang="ja-JP" altLang="en-US" sz="3600" dirty="0" smtClean="0"/>
              <a:t>５分</a:t>
            </a:r>
            <a:endParaRPr kumimoji="1" lang="en-US" altLang="ja-JP" sz="3600" dirty="0" smtClean="0"/>
          </a:p>
          <a:p>
            <a:pPr algn="r"/>
            <a:r>
              <a:rPr kumimoji="1" lang="ja-JP" altLang="en-US" sz="3600" dirty="0" smtClean="0"/>
              <a:t>１分</a:t>
            </a:r>
            <a:endParaRPr kumimoji="1" lang="en-US" altLang="ja-JP" sz="3600" dirty="0" smtClean="0"/>
          </a:p>
          <a:p>
            <a:pPr algn="r"/>
            <a:r>
              <a:rPr lang="ja-JP" altLang="en-US" sz="3600" dirty="0" smtClean="0"/>
              <a:t>２分</a:t>
            </a:r>
            <a:endParaRPr lang="en-US" altLang="ja-JP" sz="3600" dirty="0" smtClean="0"/>
          </a:p>
          <a:p>
            <a:pPr algn="r"/>
            <a:r>
              <a:rPr lang="ja-JP" altLang="en-US" sz="3600" dirty="0"/>
              <a:t>４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/>
            <a:r>
              <a:rPr lang="ja-JP" altLang="en-US" sz="3600" dirty="0"/>
              <a:t>３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/>
            <a:r>
              <a:rPr lang="ja-JP" altLang="en-US" sz="3600" dirty="0"/>
              <a:t>１２</a:t>
            </a:r>
            <a:r>
              <a:rPr kumimoji="1" lang="ja-JP" altLang="en-US" sz="3600" dirty="0" smtClean="0"/>
              <a:t>分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20272" y="50477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 smtClean="0"/>
              <a:t>約</a:t>
            </a:r>
            <a:r>
              <a:rPr lang="ja-JP" altLang="en-US" sz="3600" dirty="0"/>
              <a:t>３０</a:t>
            </a:r>
            <a:r>
              <a:rPr lang="ja-JP" altLang="en-US" sz="3600" dirty="0" smtClean="0"/>
              <a:t>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422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⑦</a:t>
            </a:r>
            <a:r>
              <a:rPr kumimoji="1" lang="ja-JP" altLang="en-US" dirty="0" smtClean="0"/>
              <a:t>ＤＮＡの確認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>
                <a:latin typeface="+mn-ea"/>
              </a:rPr>
              <a:t>乾燥したら，染色液を全体にかけ約５分間置く。</a:t>
            </a:r>
            <a:endParaRPr lang="en-US" altLang="ja-JP" sz="3600" dirty="0" smtClean="0">
              <a:latin typeface="+mn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82" y="1916832"/>
            <a:ext cx="5736637" cy="4302478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07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⑦</a:t>
            </a:r>
            <a:r>
              <a:rPr kumimoji="1" lang="ja-JP" altLang="en-US" dirty="0" smtClean="0"/>
              <a:t>ＤＮＡの確認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ペトリ皿の中に，ろ紙に直接かからないように熱湯を注ぎ，ろ紙を静かにゆする。</a:t>
            </a:r>
            <a:endParaRPr lang="en-US" altLang="ja-JP" sz="36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10" y="2276872"/>
            <a:ext cx="5368381" cy="4026287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22" name="下矢印吹き出し 21"/>
          <p:cNvSpPr/>
          <p:nvPr/>
        </p:nvSpPr>
        <p:spPr>
          <a:xfrm>
            <a:off x="5170495" y="2708920"/>
            <a:ext cx="1633753" cy="1192647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熱湯</a:t>
            </a:r>
            <a:endParaRPr kumimoji="1" lang="ja-JP" altLang="en-US" sz="4000" dirty="0"/>
          </a:p>
        </p:txBody>
      </p:sp>
      <p:sp>
        <p:nvSpPr>
          <p:cNvPr id="23" name="円弧 22"/>
          <p:cNvSpPr/>
          <p:nvPr/>
        </p:nvSpPr>
        <p:spPr>
          <a:xfrm rot="15814319">
            <a:off x="3730731" y="3451827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弧 23"/>
          <p:cNvSpPr/>
          <p:nvPr/>
        </p:nvSpPr>
        <p:spPr>
          <a:xfrm rot="11193971">
            <a:off x="3834569" y="4705089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弧 24"/>
          <p:cNvSpPr/>
          <p:nvPr/>
        </p:nvSpPr>
        <p:spPr>
          <a:xfrm rot="10125515">
            <a:off x="3827461" y="4944398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円弧 25"/>
          <p:cNvSpPr/>
          <p:nvPr/>
        </p:nvSpPr>
        <p:spPr>
          <a:xfrm rot="15814319">
            <a:off x="3968658" y="3451827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12" name="正方形/長方形 11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148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⑦</a:t>
            </a:r>
            <a:r>
              <a:rPr kumimoji="1" lang="ja-JP" altLang="en-US" dirty="0" smtClean="0"/>
              <a:t>ＤＮＡの確認</a:t>
            </a:r>
            <a:r>
              <a:rPr lang="ja-JP" altLang="en-US" dirty="0"/>
              <a:t>－</a:t>
            </a:r>
            <a:r>
              <a:rPr kumimoji="1" lang="ja-JP" altLang="en-US" dirty="0" smtClean="0"/>
              <a:t>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熱湯で脱色するとＤＮＡを置いた所が染色されている。</a:t>
            </a:r>
            <a:endParaRPr lang="en-US" altLang="ja-JP" sz="36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2" y="2276872"/>
            <a:ext cx="5376597" cy="4032448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 rot="3852572">
            <a:off x="4289307" y="3705619"/>
            <a:ext cx="568427" cy="36174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 rot="20855307">
            <a:off x="3062128" y="4397709"/>
            <a:ext cx="568427" cy="36174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12" name="正方形/長方形 11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●観察，実験の準備（～前日）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ブロッコリーを用意する。</a:t>
            </a:r>
            <a:endParaRPr kumimoji="1" lang="en-US" altLang="ja-JP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8840"/>
            <a:ext cx="5616624" cy="421246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79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●観察，実験の</a:t>
            </a:r>
            <a:r>
              <a:rPr lang="ja-JP" altLang="en-US" dirty="0"/>
              <a:t>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8697144" cy="466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ブロッコリーの</a:t>
            </a:r>
            <a:r>
              <a:rPr kumimoji="1" lang="ja-JP" altLang="en-US" sz="3600" dirty="0" smtClean="0">
                <a:solidFill>
                  <a:srgbClr val="FF0000"/>
                </a:solidFill>
              </a:rPr>
              <a:t>蕾部分</a:t>
            </a:r>
            <a:r>
              <a:rPr kumimoji="1" lang="ja-JP" altLang="en-US" sz="3600" dirty="0" smtClean="0"/>
              <a:t>を刻む。</a:t>
            </a:r>
            <a:endParaRPr kumimoji="1" lang="en-US" altLang="ja-JP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7664" y="2060848"/>
            <a:ext cx="5905007" cy="409044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15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●観察，実験の</a:t>
            </a:r>
            <a:r>
              <a:rPr lang="ja-JP" altLang="en-US" dirty="0"/>
              <a:t>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小分け（</a:t>
            </a:r>
            <a:r>
              <a:rPr kumimoji="1" lang="en-US" altLang="ja-JP" sz="3600" dirty="0" smtClean="0">
                <a:solidFill>
                  <a:srgbClr val="FF0000"/>
                </a:solidFill>
              </a:rPr>
              <a:t>30g</a:t>
            </a:r>
            <a:r>
              <a:rPr kumimoji="1" lang="ja-JP" altLang="en-US" sz="3600" dirty="0" smtClean="0">
                <a:solidFill>
                  <a:srgbClr val="FF0000"/>
                </a:solidFill>
              </a:rPr>
              <a:t>程度</a:t>
            </a:r>
            <a:r>
              <a:rPr kumimoji="1" lang="ja-JP" altLang="en-US" sz="3600" dirty="0" smtClean="0"/>
              <a:t>）して冷凍する。</a:t>
            </a:r>
            <a:endParaRPr kumimoji="1" lang="en-US" altLang="ja-JP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708" y="1916832"/>
            <a:ext cx="6469813" cy="4502989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50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●観察，実験の</a:t>
            </a:r>
            <a:r>
              <a:rPr lang="ja-JP" altLang="en-US" dirty="0"/>
              <a:t>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8614011" cy="3340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エタノールを冷凍庫に入れる。</a:t>
            </a:r>
            <a:endParaRPr lang="en-US" altLang="ja-JP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150" y="1816579"/>
            <a:ext cx="6617701" cy="460680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0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●観察，実験の準備（～前日）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塩化ナトリウム</a:t>
            </a:r>
            <a:r>
              <a:rPr lang="ja-JP" altLang="en-US" sz="3600" dirty="0" smtClean="0"/>
              <a:t>を</a:t>
            </a:r>
            <a:r>
              <a:rPr lang="ja-JP" altLang="en-US" sz="3600" dirty="0" smtClean="0">
                <a:solidFill>
                  <a:srgbClr val="FF0000"/>
                </a:solidFill>
              </a:rPr>
              <a:t>４ｇ</a:t>
            </a:r>
            <a:r>
              <a:rPr lang="ja-JP" altLang="en-US" sz="3600" dirty="0" smtClean="0"/>
              <a:t>ずつ分ける。</a:t>
            </a:r>
            <a:endParaRPr lang="en-US" altLang="ja-JP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409" y="1844824"/>
            <a:ext cx="6111183" cy="4547719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59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●観察，実験の準備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必要な器具，材料，薬品を分配する。</a:t>
            </a:r>
            <a:endParaRPr lang="en-US" altLang="ja-JP" sz="36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6701" y="1571655"/>
            <a:ext cx="8198023" cy="2505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0270" y="1772816"/>
            <a:ext cx="6063460" cy="4608835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47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①</a:t>
            </a:r>
            <a:r>
              <a:rPr lang="ja-JP" altLang="en-US" dirty="0"/>
              <a:t>抽出液の</a:t>
            </a:r>
            <a:r>
              <a:rPr lang="ja-JP" altLang="en-US" dirty="0" smtClean="0"/>
              <a:t>作成－１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塩化ナトリウムに</a:t>
            </a:r>
            <a:r>
              <a:rPr lang="ja-JP" altLang="en-US" sz="3600" dirty="0" smtClean="0">
                <a:solidFill>
                  <a:srgbClr val="FF0000"/>
                </a:solidFill>
              </a:rPr>
              <a:t>水</a:t>
            </a:r>
            <a:r>
              <a:rPr lang="en-US" altLang="ja-JP" sz="3600" dirty="0" smtClean="0">
                <a:solidFill>
                  <a:srgbClr val="FF0000"/>
                </a:solidFill>
              </a:rPr>
              <a:t>50mL</a:t>
            </a:r>
            <a:r>
              <a:rPr lang="ja-JP" altLang="en-US" sz="3600" dirty="0" smtClean="0"/>
              <a:t>を加え，溶かす。</a:t>
            </a:r>
            <a:endParaRPr lang="en-US" altLang="ja-JP" sz="36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51" y="1844824"/>
            <a:ext cx="5611698" cy="4208773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67368" y="6525384"/>
            <a:ext cx="7713345" cy="360000"/>
            <a:chOff x="567368" y="6525384"/>
            <a:chExt cx="7713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78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3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4057</TotalTime>
  <Words>698</Words>
  <Application>Microsoft Office PowerPoint</Application>
  <PresentationFormat>画面に合わせる (4:3)</PresentationFormat>
  <Paragraphs>338</Paragraphs>
  <Slides>22</Slides>
  <Notes>22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​​テーマ</vt:lpstr>
      <vt:lpstr>ＤＮＡの抽出</vt:lpstr>
      <vt:lpstr>実験の流れ</vt:lpstr>
      <vt:lpstr>●観察，実験の準備（～前日）</vt:lpstr>
      <vt:lpstr>●観察，実験の準備（～前日）</vt:lpstr>
      <vt:lpstr>●観察，実験の準備（～前日）</vt:lpstr>
      <vt:lpstr>●観察，実験の準備（～前日）</vt:lpstr>
      <vt:lpstr>●観察，実験の準備（～前日）</vt:lpstr>
      <vt:lpstr>●観察，実験の準備</vt:lpstr>
      <vt:lpstr>①抽出液の作成－１</vt:lpstr>
      <vt:lpstr>①抽出液の作成－２</vt:lpstr>
      <vt:lpstr>②細胞の粉砕－１</vt:lpstr>
      <vt:lpstr>②細胞の粉砕－２</vt:lpstr>
      <vt:lpstr>③ＤＮＡの抽出</vt:lpstr>
      <vt:lpstr>④ＤＮＡの抽出液のろ過－１</vt:lpstr>
      <vt:lpstr>④ＤＮＡの抽出液のろ過－２</vt:lpstr>
      <vt:lpstr>⑤ＤＮＡの沈殿－１</vt:lpstr>
      <vt:lpstr>⑤ＤＮＡの沈殿－２</vt:lpstr>
      <vt:lpstr>⑥粗ＤＮＡの回収</vt:lpstr>
      <vt:lpstr>⑦ＤＮＡの確認－１</vt:lpstr>
      <vt:lpstr>⑦ＤＮＡの確認－２</vt:lpstr>
      <vt:lpstr>⑦ＤＮＡの確認－３</vt:lpstr>
      <vt:lpstr>⑦ＤＮＡの確認－４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</dc:title>
  <dc:creator>tyo5</dc:creator>
  <cp:lastModifiedBy>tyo5</cp:lastModifiedBy>
  <cp:revision>148</cp:revision>
  <cp:lastPrinted>2012-09-11T01:29:39Z</cp:lastPrinted>
  <dcterms:created xsi:type="dcterms:W3CDTF">2012-06-05T04:43:48Z</dcterms:created>
  <dcterms:modified xsi:type="dcterms:W3CDTF">2013-02-03T23:57:58Z</dcterms:modified>
</cp:coreProperties>
</file>