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0" r:id="rId3"/>
    <p:sldId id="278" r:id="rId4"/>
    <p:sldId id="321" r:id="rId5"/>
    <p:sldId id="331" r:id="rId6"/>
    <p:sldId id="322" r:id="rId7"/>
    <p:sldId id="323" r:id="rId8"/>
    <p:sldId id="333" r:id="rId9"/>
    <p:sldId id="324" r:id="rId10"/>
    <p:sldId id="279" r:id="rId11"/>
    <p:sldId id="350" r:id="rId12"/>
    <p:sldId id="281" r:id="rId13"/>
    <p:sldId id="332" r:id="rId14"/>
    <p:sldId id="325" r:id="rId15"/>
    <p:sldId id="334" r:id="rId16"/>
    <p:sldId id="327" r:id="rId17"/>
    <p:sldId id="335" r:id="rId18"/>
    <p:sldId id="336" r:id="rId19"/>
    <p:sldId id="328" r:id="rId20"/>
    <p:sldId id="337" r:id="rId21"/>
    <p:sldId id="344" r:id="rId22"/>
    <p:sldId id="340" r:id="rId23"/>
    <p:sldId id="341" r:id="rId24"/>
    <p:sldId id="342" r:id="rId25"/>
    <p:sldId id="339" r:id="rId26"/>
    <p:sldId id="348" r:id="rId27"/>
    <p:sldId id="330" r:id="rId28"/>
    <p:sldId id="343" r:id="rId29"/>
    <p:sldId id="346" r:id="rId30"/>
    <p:sldId id="349" r:id="rId31"/>
    <p:sldId id="311"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65" autoAdjust="0"/>
    <p:restoredTop sz="78237" autoAdjust="0"/>
  </p:normalViewPr>
  <p:slideViewPr>
    <p:cSldViewPr>
      <p:cViewPr varScale="1">
        <p:scale>
          <a:sx n="56" d="100"/>
          <a:sy n="56" d="100"/>
        </p:scale>
        <p:origin x="-648" y="-90"/>
      </p:cViewPr>
      <p:guideLst>
        <p:guide orient="horz" pos="2160"/>
        <p:guide pos="2880"/>
      </p:guideLst>
    </p:cSldViewPr>
  </p:slideViewPr>
  <p:outlineViewPr>
    <p:cViewPr>
      <p:scale>
        <a:sx n="33" d="100"/>
        <a:sy n="33" d="100"/>
      </p:scale>
      <p:origin x="0" y="20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AB4D04-D50E-42B1-9FF2-4164C5B41AD1}" type="datetimeFigureOut">
              <a:rPr kumimoji="1" lang="ja-JP" altLang="en-US" smtClean="0"/>
              <a:t>2013/2/4</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809BDF-5C13-4284-BF78-7C0195A21491}" type="slidenum">
              <a:rPr kumimoji="1" lang="ja-JP" altLang="en-US" smtClean="0"/>
              <a:t>‹#›</a:t>
            </a:fld>
            <a:endParaRPr kumimoji="1" lang="ja-JP" altLang="en-US" dirty="0"/>
          </a:p>
        </p:txBody>
      </p:sp>
    </p:spTree>
    <p:extLst>
      <p:ext uri="{BB962C8B-B14F-4D97-AF65-F5344CB8AC3E}">
        <p14:creationId xmlns:p14="http://schemas.microsoft.com/office/powerpoint/2010/main" val="3497402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2</a:t>
            </a:fld>
            <a:endParaRPr kumimoji="1" lang="ja-JP" altLang="en-US" dirty="0"/>
          </a:p>
        </p:txBody>
      </p:sp>
    </p:spTree>
    <p:extLst>
      <p:ext uri="{BB962C8B-B14F-4D97-AF65-F5344CB8AC3E}">
        <p14:creationId xmlns:p14="http://schemas.microsoft.com/office/powerpoint/2010/main" val="2703377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11</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12</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13</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14</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15</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16</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17</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18</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19</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20</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3</a:t>
            </a:fld>
            <a:endParaRPr kumimoji="1" lang="ja-JP" altLang="en-US" dirty="0"/>
          </a:p>
        </p:txBody>
      </p:sp>
    </p:spTree>
    <p:extLst>
      <p:ext uri="{BB962C8B-B14F-4D97-AF65-F5344CB8AC3E}">
        <p14:creationId xmlns:p14="http://schemas.microsoft.com/office/powerpoint/2010/main" val="321655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21</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22</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滑って，カバーガラスをずらさないようにするため。</a:t>
            </a:r>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23</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24</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25</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26</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27</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28</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29</a:t>
            </a:fld>
            <a:endParaRPr kumimoji="1" lang="ja-JP" altLang="en-US" dirty="0"/>
          </a:p>
        </p:txBody>
      </p:sp>
    </p:spTree>
    <p:extLst>
      <p:ext uri="{BB962C8B-B14F-4D97-AF65-F5344CB8AC3E}">
        <p14:creationId xmlns:p14="http://schemas.microsoft.com/office/powerpoint/2010/main" val="1396402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5D2002-F1A7-415D-8CA8-5F0033A26E50}" type="slidenum">
              <a:rPr kumimoji="1" lang="ja-JP" altLang="en-US" smtClean="0"/>
              <a:t>30</a:t>
            </a:fld>
            <a:endParaRPr kumimoji="1" lang="ja-JP" altLang="en-US" dirty="0"/>
          </a:p>
        </p:txBody>
      </p:sp>
    </p:spTree>
    <p:extLst>
      <p:ext uri="{BB962C8B-B14F-4D97-AF65-F5344CB8AC3E}">
        <p14:creationId xmlns:p14="http://schemas.microsoft.com/office/powerpoint/2010/main" val="26643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4</a:t>
            </a:fld>
            <a:endParaRPr kumimoji="1" lang="ja-JP" altLang="en-US" dirty="0"/>
          </a:p>
        </p:txBody>
      </p:sp>
    </p:spTree>
    <p:extLst>
      <p:ext uri="{BB962C8B-B14F-4D97-AF65-F5344CB8AC3E}">
        <p14:creationId xmlns:p14="http://schemas.microsoft.com/office/powerpoint/2010/main" val="321655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5D2002-F1A7-415D-8CA8-5F0033A26E50}" type="slidenum">
              <a:rPr kumimoji="1" lang="ja-JP" altLang="en-US" smtClean="0"/>
              <a:t>31</a:t>
            </a:fld>
            <a:endParaRPr kumimoji="1" lang="ja-JP" altLang="en-US" dirty="0"/>
          </a:p>
        </p:txBody>
      </p:sp>
    </p:spTree>
    <p:extLst>
      <p:ext uri="{BB962C8B-B14F-4D97-AF65-F5344CB8AC3E}">
        <p14:creationId xmlns:p14="http://schemas.microsoft.com/office/powerpoint/2010/main" val="96088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5</a:t>
            </a:fld>
            <a:endParaRPr kumimoji="1" lang="ja-JP" altLang="en-US" dirty="0"/>
          </a:p>
        </p:txBody>
      </p:sp>
    </p:spTree>
    <p:extLst>
      <p:ext uri="{BB962C8B-B14F-4D97-AF65-F5344CB8AC3E}">
        <p14:creationId xmlns:p14="http://schemas.microsoft.com/office/powerpoint/2010/main" val="32165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6</a:t>
            </a:fld>
            <a:endParaRPr kumimoji="1" lang="ja-JP" altLang="en-US" dirty="0"/>
          </a:p>
        </p:txBody>
      </p:sp>
    </p:spTree>
    <p:extLst>
      <p:ext uri="{BB962C8B-B14F-4D97-AF65-F5344CB8AC3E}">
        <p14:creationId xmlns:p14="http://schemas.microsoft.com/office/powerpoint/2010/main" val="32165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7</a:t>
            </a:fld>
            <a:endParaRPr kumimoji="1" lang="ja-JP" altLang="en-US" dirty="0"/>
          </a:p>
        </p:txBody>
      </p:sp>
    </p:spTree>
    <p:extLst>
      <p:ext uri="{BB962C8B-B14F-4D97-AF65-F5344CB8AC3E}">
        <p14:creationId xmlns:p14="http://schemas.microsoft.com/office/powerpoint/2010/main" val="32165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8</a:t>
            </a:fld>
            <a:endParaRPr kumimoji="1" lang="ja-JP" altLang="en-US" dirty="0"/>
          </a:p>
        </p:txBody>
      </p:sp>
    </p:spTree>
    <p:extLst>
      <p:ext uri="{BB962C8B-B14F-4D97-AF65-F5344CB8AC3E}">
        <p14:creationId xmlns:p14="http://schemas.microsoft.com/office/powerpoint/2010/main" val="32165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9</a:t>
            </a:fld>
            <a:endParaRPr kumimoji="1" lang="ja-JP" altLang="en-US" dirty="0"/>
          </a:p>
        </p:txBody>
      </p:sp>
    </p:spTree>
    <p:extLst>
      <p:ext uri="{BB962C8B-B14F-4D97-AF65-F5344CB8AC3E}">
        <p14:creationId xmlns:p14="http://schemas.microsoft.com/office/powerpoint/2010/main" val="32165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DD46ED-14D6-459B-B10A-20F8494E32B8}" type="slidenum">
              <a:rPr kumimoji="1" lang="ja-JP" altLang="en-US" smtClean="0"/>
              <a:t>10</a:t>
            </a:fld>
            <a:endParaRPr kumimoji="1" lang="ja-JP" altLang="en-US" dirty="0"/>
          </a:p>
        </p:txBody>
      </p:sp>
    </p:spTree>
    <p:extLst>
      <p:ext uri="{BB962C8B-B14F-4D97-AF65-F5344CB8AC3E}">
        <p14:creationId xmlns:p14="http://schemas.microsoft.com/office/powerpoint/2010/main" val="132547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778EA4F-733D-479D-81FE-19AD9012452D}" type="datetimeFigureOut">
              <a:rPr kumimoji="1" lang="ja-JP" altLang="en-US" smtClean="0"/>
              <a:t>2013/2/4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6F3D2AA-BCEB-455A-B6F8-09BE27466668}" type="slidenum">
              <a:rPr kumimoji="1" lang="ja-JP" altLang="en-US" smtClean="0"/>
              <a:t>‹#›</a:t>
            </a:fld>
            <a:endParaRPr kumimoji="1" lang="ja-JP" altLang="en-US" dirty="0"/>
          </a:p>
        </p:txBody>
      </p:sp>
    </p:spTree>
    <p:extLst>
      <p:ext uri="{BB962C8B-B14F-4D97-AF65-F5344CB8AC3E}">
        <p14:creationId xmlns:p14="http://schemas.microsoft.com/office/powerpoint/2010/main" val="87499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778EA4F-733D-479D-81FE-19AD9012452D}" type="datetimeFigureOut">
              <a:rPr kumimoji="1" lang="ja-JP" altLang="en-US" smtClean="0"/>
              <a:t>2013/2/4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6F3D2AA-BCEB-455A-B6F8-09BE27466668}" type="slidenum">
              <a:rPr kumimoji="1" lang="ja-JP" altLang="en-US" smtClean="0"/>
              <a:t>‹#›</a:t>
            </a:fld>
            <a:endParaRPr kumimoji="1" lang="ja-JP" altLang="en-US" dirty="0"/>
          </a:p>
        </p:txBody>
      </p:sp>
    </p:spTree>
    <p:extLst>
      <p:ext uri="{BB962C8B-B14F-4D97-AF65-F5344CB8AC3E}">
        <p14:creationId xmlns:p14="http://schemas.microsoft.com/office/powerpoint/2010/main" val="286214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778EA4F-733D-479D-81FE-19AD9012452D}" type="datetimeFigureOut">
              <a:rPr kumimoji="1" lang="ja-JP" altLang="en-US" smtClean="0"/>
              <a:t>2013/2/4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6F3D2AA-BCEB-455A-B6F8-09BE27466668}" type="slidenum">
              <a:rPr kumimoji="1" lang="ja-JP" altLang="en-US" smtClean="0"/>
              <a:t>‹#›</a:t>
            </a:fld>
            <a:endParaRPr kumimoji="1" lang="ja-JP" altLang="en-US" dirty="0"/>
          </a:p>
        </p:txBody>
      </p:sp>
    </p:spTree>
    <p:extLst>
      <p:ext uri="{BB962C8B-B14F-4D97-AF65-F5344CB8AC3E}">
        <p14:creationId xmlns:p14="http://schemas.microsoft.com/office/powerpoint/2010/main" val="85524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778EA4F-733D-479D-81FE-19AD9012452D}" type="datetimeFigureOut">
              <a:rPr kumimoji="1" lang="ja-JP" altLang="en-US" smtClean="0"/>
              <a:t>2013/2/4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6F3D2AA-BCEB-455A-B6F8-09BE27466668}" type="slidenum">
              <a:rPr kumimoji="1" lang="ja-JP" altLang="en-US" smtClean="0"/>
              <a:t>‹#›</a:t>
            </a:fld>
            <a:endParaRPr kumimoji="1" lang="ja-JP" altLang="en-US" dirty="0"/>
          </a:p>
        </p:txBody>
      </p:sp>
    </p:spTree>
    <p:extLst>
      <p:ext uri="{BB962C8B-B14F-4D97-AF65-F5344CB8AC3E}">
        <p14:creationId xmlns:p14="http://schemas.microsoft.com/office/powerpoint/2010/main" val="291049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778EA4F-733D-479D-81FE-19AD9012452D}" type="datetimeFigureOut">
              <a:rPr kumimoji="1" lang="ja-JP" altLang="en-US" smtClean="0"/>
              <a:t>2013/2/4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6F3D2AA-BCEB-455A-B6F8-09BE27466668}" type="slidenum">
              <a:rPr kumimoji="1" lang="ja-JP" altLang="en-US" smtClean="0"/>
              <a:t>‹#›</a:t>
            </a:fld>
            <a:endParaRPr kumimoji="1" lang="ja-JP" altLang="en-US" dirty="0"/>
          </a:p>
        </p:txBody>
      </p:sp>
    </p:spTree>
    <p:extLst>
      <p:ext uri="{BB962C8B-B14F-4D97-AF65-F5344CB8AC3E}">
        <p14:creationId xmlns:p14="http://schemas.microsoft.com/office/powerpoint/2010/main" val="60579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778EA4F-733D-479D-81FE-19AD9012452D}" type="datetimeFigureOut">
              <a:rPr kumimoji="1" lang="ja-JP" altLang="en-US" smtClean="0"/>
              <a:t>2013/2/4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a:t>
            </a:fld>
            <a:endParaRPr kumimoji="1" lang="ja-JP" altLang="en-US" dirty="0"/>
          </a:p>
        </p:txBody>
      </p:sp>
    </p:spTree>
    <p:extLst>
      <p:ext uri="{BB962C8B-B14F-4D97-AF65-F5344CB8AC3E}">
        <p14:creationId xmlns:p14="http://schemas.microsoft.com/office/powerpoint/2010/main" val="56571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778EA4F-733D-479D-81FE-19AD9012452D}" type="datetimeFigureOut">
              <a:rPr kumimoji="1" lang="ja-JP" altLang="en-US" smtClean="0"/>
              <a:t>2013/2/4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C6F3D2AA-BCEB-455A-B6F8-09BE27466668}" type="slidenum">
              <a:rPr kumimoji="1" lang="ja-JP" altLang="en-US" smtClean="0"/>
              <a:t>‹#›</a:t>
            </a:fld>
            <a:endParaRPr kumimoji="1" lang="ja-JP" altLang="en-US" dirty="0"/>
          </a:p>
        </p:txBody>
      </p:sp>
    </p:spTree>
    <p:extLst>
      <p:ext uri="{BB962C8B-B14F-4D97-AF65-F5344CB8AC3E}">
        <p14:creationId xmlns:p14="http://schemas.microsoft.com/office/powerpoint/2010/main" val="189385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778EA4F-733D-479D-81FE-19AD9012452D}" type="datetimeFigureOut">
              <a:rPr kumimoji="1" lang="ja-JP" altLang="en-US" smtClean="0"/>
              <a:t>2013/2/4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C6F3D2AA-BCEB-455A-B6F8-09BE27466668}" type="slidenum">
              <a:rPr kumimoji="1" lang="ja-JP" altLang="en-US" smtClean="0"/>
              <a:t>‹#›</a:t>
            </a:fld>
            <a:endParaRPr kumimoji="1" lang="ja-JP" altLang="en-US" dirty="0"/>
          </a:p>
        </p:txBody>
      </p:sp>
    </p:spTree>
    <p:extLst>
      <p:ext uri="{BB962C8B-B14F-4D97-AF65-F5344CB8AC3E}">
        <p14:creationId xmlns:p14="http://schemas.microsoft.com/office/powerpoint/2010/main" val="352486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778EA4F-733D-479D-81FE-19AD9012452D}" type="datetimeFigureOut">
              <a:rPr kumimoji="1" lang="ja-JP" altLang="en-US" smtClean="0"/>
              <a:t>2013/2/4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C6F3D2AA-BCEB-455A-B6F8-09BE27466668}" type="slidenum">
              <a:rPr kumimoji="1" lang="ja-JP" altLang="en-US" smtClean="0"/>
              <a:t>‹#›</a:t>
            </a:fld>
            <a:endParaRPr kumimoji="1" lang="ja-JP" altLang="en-US" dirty="0"/>
          </a:p>
        </p:txBody>
      </p:sp>
    </p:spTree>
    <p:extLst>
      <p:ext uri="{BB962C8B-B14F-4D97-AF65-F5344CB8AC3E}">
        <p14:creationId xmlns:p14="http://schemas.microsoft.com/office/powerpoint/2010/main" val="68744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778EA4F-733D-479D-81FE-19AD9012452D}" type="datetimeFigureOut">
              <a:rPr kumimoji="1" lang="ja-JP" altLang="en-US" smtClean="0"/>
              <a:t>2013/2/4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a:t>
            </a:fld>
            <a:endParaRPr kumimoji="1" lang="ja-JP" altLang="en-US" dirty="0"/>
          </a:p>
        </p:txBody>
      </p:sp>
    </p:spTree>
    <p:extLst>
      <p:ext uri="{BB962C8B-B14F-4D97-AF65-F5344CB8AC3E}">
        <p14:creationId xmlns:p14="http://schemas.microsoft.com/office/powerpoint/2010/main" val="26822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778EA4F-733D-479D-81FE-19AD9012452D}" type="datetimeFigureOut">
              <a:rPr kumimoji="1" lang="ja-JP" altLang="en-US" smtClean="0"/>
              <a:t>2013/2/4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a:t>
            </a:fld>
            <a:endParaRPr kumimoji="1" lang="ja-JP" altLang="en-US" dirty="0"/>
          </a:p>
        </p:txBody>
      </p:sp>
    </p:spTree>
    <p:extLst>
      <p:ext uri="{BB962C8B-B14F-4D97-AF65-F5344CB8AC3E}">
        <p14:creationId xmlns:p14="http://schemas.microsoft.com/office/powerpoint/2010/main" val="260988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67544" y="0"/>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0" y="1124744"/>
            <a:ext cx="9144000" cy="500141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8EA4F-733D-479D-81FE-19AD9012452D}" type="datetimeFigureOut">
              <a:rPr kumimoji="1" lang="ja-JP" altLang="en-US" smtClean="0"/>
              <a:t>2013/2/4</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3D2AA-BCEB-455A-B6F8-09BE27466668}" type="slidenum">
              <a:rPr kumimoji="1" lang="ja-JP" altLang="en-US" smtClean="0"/>
              <a:t>‹#›</a:t>
            </a:fld>
            <a:endParaRPr kumimoji="1" lang="ja-JP" altLang="en-US" dirty="0"/>
          </a:p>
        </p:txBody>
      </p:sp>
    </p:spTree>
    <p:extLst>
      <p:ext uri="{BB962C8B-B14F-4D97-AF65-F5344CB8AC3E}">
        <p14:creationId xmlns:p14="http://schemas.microsoft.com/office/powerpoint/2010/main" val="2209918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体細胞分裂の観察</a:t>
            </a:r>
            <a:endParaRPr kumimoji="1" lang="ja-JP" altLang="en-US" dirty="0"/>
          </a:p>
        </p:txBody>
      </p:sp>
      <p:sp>
        <p:nvSpPr>
          <p:cNvPr id="4" name="サブタイトル 2"/>
          <p:cNvSpPr>
            <a:spLocks noGrp="1"/>
          </p:cNvSpPr>
          <p:nvPr>
            <p:ph type="subTitle" idx="1"/>
          </p:nvPr>
        </p:nvSpPr>
        <p:spPr/>
        <p:txBody>
          <a:bodyPr>
            <a:normAutofit fontScale="85000" lnSpcReduction="20000"/>
          </a:bodyPr>
          <a:lstStyle/>
          <a:p>
            <a:pPr algn="l"/>
            <a:r>
              <a:rPr lang="ja-JP" altLang="en-US" dirty="0" smtClean="0">
                <a:solidFill>
                  <a:schemeClr val="tx1"/>
                </a:solidFill>
              </a:rPr>
              <a:t>内容</a:t>
            </a:r>
            <a:endParaRPr lang="en-US" altLang="ja-JP" dirty="0" smtClean="0">
              <a:solidFill>
                <a:schemeClr val="tx1"/>
              </a:solidFill>
            </a:endParaRPr>
          </a:p>
          <a:p>
            <a:pPr algn="l"/>
            <a:r>
              <a:rPr lang="ja-JP" altLang="en-US" dirty="0" smtClean="0">
                <a:solidFill>
                  <a:schemeClr val="tx1"/>
                </a:solidFill>
              </a:rPr>
              <a:t>タマ</a:t>
            </a:r>
            <a:r>
              <a:rPr lang="ja-JP" altLang="ja-JP" dirty="0" smtClean="0">
                <a:solidFill>
                  <a:schemeClr val="tx1"/>
                </a:solidFill>
              </a:rPr>
              <a:t>ネギの</a:t>
            </a:r>
            <a:r>
              <a:rPr lang="ja-JP" altLang="en-US" dirty="0" smtClean="0">
                <a:solidFill>
                  <a:schemeClr val="tx1"/>
                </a:solidFill>
              </a:rPr>
              <a:t>根端分裂組織</a:t>
            </a:r>
            <a:r>
              <a:rPr lang="ja-JP" altLang="ja-JP" dirty="0" smtClean="0">
                <a:solidFill>
                  <a:schemeClr val="tx1"/>
                </a:solidFill>
              </a:rPr>
              <a:t>を</a:t>
            </a:r>
            <a:r>
              <a:rPr lang="ja-JP" altLang="ja-JP" dirty="0">
                <a:solidFill>
                  <a:schemeClr val="tx1"/>
                </a:solidFill>
              </a:rPr>
              <a:t>用いて</a:t>
            </a:r>
            <a:r>
              <a:rPr lang="ja-JP" altLang="ja-JP" dirty="0" smtClean="0">
                <a:solidFill>
                  <a:schemeClr val="tx1"/>
                </a:solidFill>
              </a:rPr>
              <a:t>，</a:t>
            </a:r>
            <a:r>
              <a:rPr lang="ja-JP" altLang="en-US" dirty="0" smtClean="0">
                <a:solidFill>
                  <a:schemeClr val="tx1"/>
                </a:solidFill>
              </a:rPr>
              <a:t>体細胞分裂における染色体の変化</a:t>
            </a:r>
            <a:r>
              <a:rPr lang="ja-JP" altLang="ja-JP" dirty="0" smtClean="0">
                <a:solidFill>
                  <a:schemeClr val="tx1"/>
                </a:solidFill>
              </a:rPr>
              <a:t>を</a:t>
            </a:r>
            <a:r>
              <a:rPr lang="ja-JP" altLang="en-US" dirty="0" smtClean="0">
                <a:solidFill>
                  <a:schemeClr val="tx1"/>
                </a:solidFill>
              </a:rPr>
              <a:t>観察</a:t>
            </a:r>
            <a:r>
              <a:rPr lang="ja-JP" altLang="ja-JP" dirty="0" smtClean="0">
                <a:solidFill>
                  <a:schemeClr val="tx1"/>
                </a:solidFill>
              </a:rPr>
              <a:t>する</a:t>
            </a:r>
            <a:r>
              <a:rPr lang="ja-JP" altLang="ja-JP" dirty="0">
                <a:solidFill>
                  <a:schemeClr val="tx1"/>
                </a:solidFill>
              </a:rPr>
              <a:t>。</a:t>
            </a:r>
            <a:endParaRPr kumimoji="1" lang="ja-JP" altLang="en-US" dirty="0">
              <a:solidFill>
                <a:schemeClr val="tx1"/>
              </a:solidFill>
            </a:endParaRPr>
          </a:p>
        </p:txBody>
      </p:sp>
    </p:spTree>
    <p:extLst>
      <p:ext uri="{BB962C8B-B14F-4D97-AF65-F5344CB8AC3E}">
        <p14:creationId xmlns:p14="http://schemas.microsoft.com/office/powerpoint/2010/main" val="124154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観察，実験の準備</a:t>
            </a:r>
            <a:endParaRPr kumimoji="1" lang="ja-JP" altLang="en-US" dirty="0"/>
          </a:p>
        </p:txBody>
      </p:sp>
      <p:sp>
        <p:nvSpPr>
          <p:cNvPr id="5" name="コンテンツ プレースホルダー 2"/>
          <p:cNvSpPr txBox="1">
            <a:spLocks/>
          </p:cNvSpPr>
          <p:nvPr/>
        </p:nvSpPr>
        <p:spPr>
          <a:xfrm>
            <a:off x="-31576" y="1196752"/>
            <a:ext cx="8198023" cy="34415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C6F3D2AA-BCEB-455A-B6F8-09BE27466668}" type="slidenum">
              <a:rPr kumimoji="1" lang="ja-JP" altLang="en-US" smtClean="0"/>
              <a:t>10</a:t>
            </a:fld>
            <a:endParaRPr kumimoji="1" lang="ja-JP" altLang="en-US" dirty="0"/>
          </a:p>
        </p:txBody>
      </p:sp>
      <p:sp>
        <p:nvSpPr>
          <p:cNvPr id="6" name="コンテンツ プレースホルダー 2"/>
          <p:cNvSpPr>
            <a:spLocks noGrp="1"/>
          </p:cNvSpPr>
          <p:nvPr>
            <p:ph idx="1"/>
          </p:nvPr>
        </p:nvSpPr>
        <p:spPr>
          <a:xfrm>
            <a:off x="-31576" y="1178744"/>
            <a:ext cx="8229600" cy="4525963"/>
          </a:xfrm>
        </p:spPr>
        <p:txBody>
          <a:bodyPr>
            <a:normAutofit/>
          </a:bodyPr>
          <a:lstStyle/>
          <a:p>
            <a:pPr marL="0" indent="0">
              <a:buNone/>
            </a:pPr>
            <a:r>
              <a:rPr lang="ja-JP" altLang="en-US" sz="3600" dirty="0"/>
              <a:t>必要な器具，材料，薬品を分配する。</a:t>
            </a:r>
            <a:endParaRPr lang="en-US" altLang="ja-JP" sz="3600" dirty="0"/>
          </a:p>
        </p:txBody>
      </p:sp>
      <p:pic>
        <p:nvPicPr>
          <p:cNvPr id="7" name="図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7664" y="1844824"/>
            <a:ext cx="6048672" cy="4536504"/>
          </a:xfrm>
          <a:prstGeom prst="rect">
            <a:avLst/>
          </a:prstGeom>
        </p:spPr>
      </p:pic>
      <p:grpSp>
        <p:nvGrpSpPr>
          <p:cNvPr id="8" name="グループ化 7"/>
          <p:cNvGrpSpPr/>
          <p:nvPr/>
        </p:nvGrpSpPr>
        <p:grpSpPr>
          <a:xfrm>
            <a:off x="567368" y="6498000"/>
            <a:ext cx="7713345" cy="360000"/>
            <a:chOff x="567368" y="6498000"/>
            <a:chExt cx="7713345" cy="360000"/>
          </a:xfrm>
        </p:grpSpPr>
        <p:sp>
          <p:nvSpPr>
            <p:cNvPr id="9" name="正方形/長方形 8"/>
            <p:cNvSpPr/>
            <p:nvPr/>
          </p:nvSpPr>
          <p:spPr>
            <a:xfrm>
              <a:off x="567368"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smtClean="0"/>
                <a:t>準備</a:t>
              </a:r>
              <a:endParaRPr kumimoji="1" lang="ja-JP" altLang="en-US" dirty="0"/>
            </a:p>
          </p:txBody>
        </p:sp>
        <p:sp>
          <p:nvSpPr>
            <p:cNvPr id="10" name="正方形/長方形 9"/>
            <p:cNvSpPr/>
            <p:nvPr/>
          </p:nvSpPr>
          <p:spPr>
            <a:xfrm>
              <a:off x="2671204"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当日</a:t>
              </a:r>
              <a:endParaRPr kumimoji="1" lang="ja-JP" altLang="en-US" dirty="0"/>
            </a:p>
          </p:txBody>
        </p:sp>
        <p:sp>
          <p:nvSpPr>
            <p:cNvPr id="11" name="正方形/長方形 10"/>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2" name="正方形/長方形 11"/>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3" name="正方形/長方形 12"/>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4" name="正方形/長方形 13"/>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5" name="正方形/長方形 14"/>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6" name="正方形/長方形 15"/>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7" name="正方形/長方形 16"/>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8" name="正方形/長方形 17"/>
            <p:cNvSpPr/>
            <p:nvPr/>
          </p:nvSpPr>
          <p:spPr>
            <a:xfrm>
              <a:off x="3371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実験</a:t>
              </a:r>
              <a:endParaRPr kumimoji="1" lang="ja-JP" altLang="en-US" dirty="0"/>
            </a:p>
          </p:txBody>
        </p:sp>
        <p:sp>
          <p:nvSpPr>
            <p:cNvPr id="19" name="正方形/長方形 18"/>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3876400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②塩酸による解離処理－１</a:t>
            </a:r>
            <a:endParaRPr kumimoji="1" lang="ja-JP" altLang="en-US"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a:t>固定</a:t>
            </a:r>
            <a:r>
              <a:rPr lang="ja-JP" altLang="en-US" sz="3600" dirty="0" smtClean="0"/>
              <a:t>した根を水道水で洗い，小ビーカーに根だけを残す。</a:t>
            </a:r>
            <a:endParaRPr lang="en-US" altLang="ja-JP" sz="3600" dirty="0" smtClean="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11</a:t>
            </a:fld>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05947" y="2204864"/>
            <a:ext cx="5532107" cy="4149080"/>
          </a:xfrm>
          <a:prstGeom prst="rect">
            <a:avLst/>
          </a:prstGeom>
        </p:spPr>
      </p:pic>
      <p:grpSp>
        <p:nvGrpSpPr>
          <p:cNvPr id="6" name="グループ化 5"/>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2369353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①</a:t>
            </a:r>
            <a:r>
              <a:rPr lang="ja-JP" altLang="en-US" dirty="0"/>
              <a:t>塩酸による解離</a:t>
            </a:r>
            <a:r>
              <a:rPr lang="ja-JP" altLang="en-US" dirty="0" smtClean="0"/>
              <a:t>処理－２</a:t>
            </a:r>
            <a:endParaRPr kumimoji="1" lang="ja-JP" altLang="en-US"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大きめのビーカーにお湯（</a:t>
            </a:r>
            <a:r>
              <a:rPr lang="en-US" altLang="ja-JP" sz="3600" dirty="0" smtClean="0"/>
              <a:t>80</a:t>
            </a:r>
            <a:r>
              <a:rPr lang="ja-JP" altLang="en-US" sz="3600" dirty="0" smtClean="0"/>
              <a:t>℃程度）を</a:t>
            </a:r>
            <a:r>
              <a:rPr lang="ja-JP" altLang="en-US" sz="3600" dirty="0" smtClean="0">
                <a:solidFill>
                  <a:srgbClr val="FF0000"/>
                </a:solidFill>
              </a:rPr>
              <a:t>２</a:t>
            </a:r>
            <a:r>
              <a:rPr lang="en-US" altLang="ja-JP" sz="3600" dirty="0" smtClean="0">
                <a:solidFill>
                  <a:srgbClr val="FF0000"/>
                </a:solidFill>
              </a:rPr>
              <a:t>cm</a:t>
            </a:r>
            <a:r>
              <a:rPr lang="ja-JP" altLang="en-US" sz="3600" dirty="0" smtClean="0">
                <a:solidFill>
                  <a:srgbClr val="FF0000"/>
                </a:solidFill>
              </a:rPr>
              <a:t>程度</a:t>
            </a:r>
            <a:r>
              <a:rPr lang="ja-JP" altLang="en-US" sz="3600" dirty="0" smtClean="0"/>
              <a:t>の深さに注ぐ。</a:t>
            </a:r>
            <a:endParaRPr lang="en-US" altLang="ja-JP" sz="3600" dirty="0" smtClean="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12</a:t>
            </a:fld>
            <a:endParaRPr kumimoji="1" lang="ja-JP" altLang="en-US" dirty="0"/>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793435" y="2276872"/>
            <a:ext cx="5557130" cy="4093301"/>
          </a:xfrm>
          <a:prstGeom prst="rect">
            <a:avLst/>
          </a:prstGeom>
        </p:spPr>
      </p:pic>
      <p:grpSp>
        <p:nvGrpSpPr>
          <p:cNvPr id="20" name="グループ化 19"/>
          <p:cNvGrpSpPr/>
          <p:nvPr/>
        </p:nvGrpSpPr>
        <p:grpSpPr>
          <a:xfrm>
            <a:off x="567368" y="6498000"/>
            <a:ext cx="7713345" cy="360000"/>
            <a:chOff x="567368" y="6498000"/>
            <a:chExt cx="7713345" cy="360000"/>
          </a:xfrm>
        </p:grpSpPr>
        <p:sp>
          <p:nvSpPr>
            <p:cNvPr id="21" name="正方形/長方形 20"/>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22" name="正方形/長方形 21"/>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23" name="正方形/長方形 22"/>
            <p:cNvSpPr/>
            <p:nvPr/>
          </p:nvSpPr>
          <p:spPr>
            <a:xfrm>
              <a:off x="4074122"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smtClean="0"/>
                <a:t>①</a:t>
              </a:r>
              <a:endParaRPr kumimoji="1" lang="ja-JP" altLang="en-US" dirty="0"/>
            </a:p>
          </p:txBody>
        </p:sp>
        <p:sp>
          <p:nvSpPr>
            <p:cNvPr id="24" name="正方形/長方形 23"/>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25" name="正方形/長方形 24"/>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26" name="正方形/長方形 25"/>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27" name="正方形/長方形 26"/>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28" name="正方形/長方形 27"/>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29" name="正方形/長方形 28"/>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30" name="正方形/長方形 29"/>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31" name="正方形/長方形 30"/>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82886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①</a:t>
            </a:r>
            <a:r>
              <a:rPr lang="ja-JP" altLang="en-US" dirty="0"/>
              <a:t>塩酸による解離</a:t>
            </a:r>
            <a:r>
              <a:rPr lang="ja-JP" altLang="en-US" dirty="0" smtClean="0"/>
              <a:t>処理－３</a:t>
            </a:r>
            <a:endParaRPr kumimoji="1" lang="ja-JP" altLang="en-US"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小ビーカーが倒れない程度の量の１</a:t>
            </a:r>
            <a:r>
              <a:rPr lang="en-US" altLang="ja-JP" sz="3600" dirty="0" err="1" smtClean="0"/>
              <a:t>mol</a:t>
            </a:r>
            <a:r>
              <a:rPr lang="en-US" altLang="ja-JP" sz="3600" dirty="0" smtClean="0"/>
              <a:t>/L</a:t>
            </a:r>
            <a:r>
              <a:rPr lang="ja-JP" altLang="en-US" sz="3600" dirty="0" smtClean="0"/>
              <a:t>（約</a:t>
            </a:r>
            <a:r>
              <a:rPr lang="en-US" altLang="ja-JP" sz="3600" dirty="0" smtClean="0"/>
              <a:t>3.5</a:t>
            </a:r>
            <a:r>
              <a:rPr lang="ja-JP" altLang="en-US" sz="3600" dirty="0" smtClean="0"/>
              <a:t>％）塩酸を浸し，</a:t>
            </a:r>
            <a:r>
              <a:rPr lang="ja-JP" altLang="en-US" sz="3600" dirty="0" smtClean="0">
                <a:solidFill>
                  <a:srgbClr val="FF0000"/>
                </a:solidFill>
              </a:rPr>
              <a:t>２分</a:t>
            </a:r>
            <a:r>
              <a:rPr lang="ja-JP" altLang="en-US" sz="3600" dirty="0" smtClean="0"/>
              <a:t>湯せんする。</a:t>
            </a:r>
            <a:endParaRPr lang="en-US" altLang="ja-JP" sz="3600" dirty="0" smtClean="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13</a:t>
            </a:fld>
            <a:endParaRPr kumimoji="1" lang="ja-JP" altLang="en-US" dirty="0"/>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91680" y="2248356"/>
            <a:ext cx="5760640" cy="4016324"/>
          </a:xfrm>
          <a:prstGeom prst="rect">
            <a:avLst/>
          </a:prstGeom>
        </p:spPr>
      </p:pic>
      <p:sp>
        <p:nvSpPr>
          <p:cNvPr id="6" name="右矢印 5"/>
          <p:cNvSpPr/>
          <p:nvPr/>
        </p:nvSpPr>
        <p:spPr>
          <a:xfrm rot="3306731">
            <a:off x="4043641" y="3960762"/>
            <a:ext cx="523293" cy="47716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2483768" y="3356992"/>
            <a:ext cx="2952328" cy="646331"/>
          </a:xfrm>
          <a:prstGeom prst="rect">
            <a:avLst/>
          </a:prstGeom>
          <a:solidFill>
            <a:schemeClr val="tx1">
              <a:alpha val="47000"/>
            </a:schemeClr>
          </a:solidFill>
        </p:spPr>
        <p:txBody>
          <a:bodyPr wrap="square" rtlCol="0">
            <a:spAutoFit/>
          </a:bodyPr>
          <a:lstStyle/>
          <a:p>
            <a:pPr algn="ctr"/>
            <a:r>
              <a:rPr kumimoji="1" lang="ja-JP" altLang="en-US" sz="3600" dirty="0" smtClean="0">
                <a:solidFill>
                  <a:srgbClr val="FFC000"/>
                </a:solidFill>
              </a:rPr>
              <a:t>約</a:t>
            </a:r>
            <a:r>
              <a:rPr kumimoji="1" lang="en-US" altLang="ja-JP" sz="3600" dirty="0" smtClean="0">
                <a:solidFill>
                  <a:srgbClr val="FFC000"/>
                </a:solidFill>
              </a:rPr>
              <a:t>60</a:t>
            </a:r>
            <a:r>
              <a:rPr kumimoji="1" lang="ja-JP" altLang="en-US" sz="3600" dirty="0" smtClean="0">
                <a:solidFill>
                  <a:srgbClr val="FFC000"/>
                </a:solidFill>
              </a:rPr>
              <a:t>℃になる</a:t>
            </a:r>
            <a:endParaRPr kumimoji="1" lang="ja-JP" altLang="en-US" sz="3600" dirty="0">
              <a:solidFill>
                <a:srgbClr val="FFC000"/>
              </a:solidFill>
            </a:endParaRPr>
          </a:p>
        </p:txBody>
      </p:sp>
      <p:grpSp>
        <p:nvGrpSpPr>
          <p:cNvPr id="21" name="グループ化 20"/>
          <p:cNvGrpSpPr/>
          <p:nvPr/>
        </p:nvGrpSpPr>
        <p:grpSpPr>
          <a:xfrm>
            <a:off x="567368" y="6498000"/>
            <a:ext cx="7713345" cy="360000"/>
            <a:chOff x="567368" y="6498000"/>
            <a:chExt cx="7713345" cy="360000"/>
          </a:xfrm>
        </p:grpSpPr>
        <p:sp>
          <p:nvSpPr>
            <p:cNvPr id="22" name="正方形/長方形 21"/>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23" name="正方形/長方形 22"/>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24" name="正方形/長方形 23"/>
            <p:cNvSpPr/>
            <p:nvPr/>
          </p:nvSpPr>
          <p:spPr>
            <a:xfrm>
              <a:off x="4074122"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smtClean="0"/>
                <a:t>①</a:t>
              </a:r>
              <a:endParaRPr kumimoji="1" lang="ja-JP" altLang="en-US" dirty="0"/>
            </a:p>
          </p:txBody>
        </p:sp>
        <p:sp>
          <p:nvSpPr>
            <p:cNvPr id="25" name="正方形/長方形 24"/>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26" name="正方形/長方形 25"/>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27" name="正方形/長方形 26"/>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28" name="正方形/長方形 27"/>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29" name="正方形/長方形 28"/>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30" name="正方形/長方形 29"/>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31" name="正方形/長方形 30"/>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32" name="正方形/長方形 31"/>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3810228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②塩酸</a:t>
            </a:r>
            <a:r>
              <a:rPr lang="ja-JP" altLang="en-US" dirty="0"/>
              <a:t>の</a:t>
            </a:r>
            <a:r>
              <a:rPr lang="ja-JP" altLang="en-US" dirty="0" smtClean="0"/>
              <a:t>除去－１</a:t>
            </a:r>
            <a:endParaRPr kumimoji="1" lang="ja-JP" altLang="en-US"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根が流れないように塩酸を捨てる。</a:t>
            </a:r>
            <a:endParaRPr lang="en-US" altLang="ja-JP" sz="3600" dirty="0" smtClean="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14</a:t>
            </a:fld>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89923" y="1772816"/>
            <a:ext cx="5964155" cy="4473116"/>
          </a:xfrm>
          <a:prstGeom prst="rect">
            <a:avLst/>
          </a:prstGeom>
        </p:spPr>
      </p:pic>
      <p:grpSp>
        <p:nvGrpSpPr>
          <p:cNvPr id="19" name="グループ化 18"/>
          <p:cNvGrpSpPr/>
          <p:nvPr/>
        </p:nvGrpSpPr>
        <p:grpSpPr>
          <a:xfrm>
            <a:off x="567368" y="6498000"/>
            <a:ext cx="7713345" cy="360000"/>
            <a:chOff x="567368" y="6498000"/>
            <a:chExt cx="7713345" cy="360000"/>
          </a:xfrm>
        </p:grpSpPr>
        <p:sp>
          <p:nvSpPr>
            <p:cNvPr id="20" name="正方形/長方形 19"/>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21" name="正方形/長方形 20"/>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22" name="正方形/長方形 21"/>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23" name="正方形/長方形 22"/>
            <p:cNvSpPr/>
            <p:nvPr/>
          </p:nvSpPr>
          <p:spPr>
            <a:xfrm>
              <a:off x="4775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②</a:t>
              </a:r>
              <a:endParaRPr kumimoji="1" lang="ja-JP" altLang="en-US" dirty="0"/>
            </a:p>
          </p:txBody>
        </p:sp>
        <p:sp>
          <p:nvSpPr>
            <p:cNvPr id="24" name="正方形/長方形 23"/>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25" name="正方形/長方形 24"/>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26" name="正方形/長方形 25"/>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27" name="正方形/長方形 26"/>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28" name="正方形/長方形 27"/>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29" name="正方形/長方形 28"/>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30" name="正方形/長方形 29"/>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310556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②塩酸</a:t>
            </a:r>
            <a:r>
              <a:rPr lang="ja-JP" altLang="en-US" dirty="0"/>
              <a:t>の</a:t>
            </a:r>
            <a:r>
              <a:rPr lang="ja-JP" altLang="en-US" dirty="0" smtClean="0"/>
              <a:t>除去－２</a:t>
            </a:r>
            <a:endParaRPr kumimoji="1" lang="ja-JP" altLang="en-US"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根を洗う。ビーカーに静か</a:t>
            </a:r>
            <a:r>
              <a:rPr lang="ja-JP" altLang="en-US" sz="3600" dirty="0"/>
              <a:t>に水道水を加え</a:t>
            </a:r>
            <a:r>
              <a:rPr lang="ja-JP" altLang="en-US" sz="3600" dirty="0" smtClean="0"/>
              <a:t>，軽くゆすってから水を捨てる作業を，</a:t>
            </a:r>
            <a:r>
              <a:rPr lang="ja-JP" altLang="en-US" sz="3600" dirty="0" smtClean="0">
                <a:solidFill>
                  <a:srgbClr val="FF0000"/>
                </a:solidFill>
              </a:rPr>
              <a:t>２回</a:t>
            </a:r>
            <a:r>
              <a:rPr lang="ja-JP" altLang="en-US" sz="3600" dirty="0" smtClean="0"/>
              <a:t>繰り返す。</a:t>
            </a:r>
            <a:endParaRPr lang="en-US" altLang="ja-JP" sz="3600" dirty="0" smtClean="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15</a:t>
            </a:fld>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96" y="2708920"/>
            <a:ext cx="4475989" cy="3356992"/>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44008" y="2708920"/>
            <a:ext cx="4475989" cy="3356992"/>
          </a:xfrm>
          <a:prstGeom prst="rect">
            <a:avLst/>
          </a:prstGeom>
        </p:spPr>
      </p:pic>
      <p:grpSp>
        <p:nvGrpSpPr>
          <p:cNvPr id="8" name="グループ化 7"/>
          <p:cNvGrpSpPr/>
          <p:nvPr/>
        </p:nvGrpSpPr>
        <p:grpSpPr>
          <a:xfrm>
            <a:off x="567368" y="6498000"/>
            <a:ext cx="7713345" cy="360000"/>
            <a:chOff x="567368" y="6498000"/>
            <a:chExt cx="7713345" cy="360000"/>
          </a:xfrm>
        </p:grpSpPr>
        <p:sp>
          <p:nvSpPr>
            <p:cNvPr id="9" name="正方形/長方形 8"/>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10" name="正方形/長方形 9"/>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1" name="正方形/長方形 10"/>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2" name="正方形/長方形 11"/>
            <p:cNvSpPr/>
            <p:nvPr/>
          </p:nvSpPr>
          <p:spPr>
            <a:xfrm>
              <a:off x="4775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②</a:t>
              </a:r>
              <a:endParaRPr kumimoji="1" lang="ja-JP" altLang="en-US" dirty="0"/>
            </a:p>
          </p:txBody>
        </p:sp>
        <p:sp>
          <p:nvSpPr>
            <p:cNvPr id="13" name="正方形/長方形 12"/>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4" name="正方形/長方形 13"/>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5" name="正方形/長方形 14"/>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6" name="正方形/長方形 15"/>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7" name="正方形/長方形 16"/>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8" name="正方形/長方形 17"/>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19" name="正方形/長方形 18"/>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2842869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③根端</a:t>
            </a:r>
            <a:r>
              <a:rPr lang="ja-JP" altLang="en-US" dirty="0"/>
              <a:t>分裂組織以外の除去－１</a:t>
            </a:r>
            <a:endParaRPr kumimoji="1" lang="ja-JP" altLang="en-US"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洗った根端を１つ選び，スライドガラスにのせる。</a:t>
            </a:r>
            <a:endParaRPr lang="en-US" altLang="ja-JP" sz="3600" dirty="0" smtClean="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16</a:t>
            </a:fld>
            <a:endParaRPr kumimoji="1" lang="ja-JP" altLang="en-US" dirty="0"/>
          </a:p>
        </p:txBody>
      </p:sp>
      <p:pic>
        <p:nvPicPr>
          <p:cNvPr id="5" name="図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83668" y="1772816"/>
            <a:ext cx="5976664" cy="4482498"/>
          </a:xfrm>
          <a:prstGeom prst="rect">
            <a:avLst/>
          </a:prstGeom>
        </p:spPr>
      </p:pic>
      <p:grpSp>
        <p:nvGrpSpPr>
          <p:cNvPr id="6" name="グループ化 5"/>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1618902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③根端</a:t>
            </a:r>
            <a:r>
              <a:rPr lang="ja-JP" altLang="en-US" dirty="0"/>
              <a:t>分裂組織以外の除去</a:t>
            </a:r>
            <a:r>
              <a:rPr lang="ja-JP" altLang="en-US" dirty="0" smtClean="0"/>
              <a:t>－２</a:t>
            </a:r>
            <a:endParaRPr kumimoji="1" lang="ja-JP" altLang="en-US"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根の先端から</a:t>
            </a:r>
            <a:r>
              <a:rPr lang="ja-JP" altLang="en-US" sz="3600" dirty="0" smtClean="0">
                <a:solidFill>
                  <a:srgbClr val="FF0000"/>
                </a:solidFill>
              </a:rPr>
              <a:t>２</a:t>
            </a:r>
            <a:r>
              <a:rPr lang="en-US" altLang="ja-JP" sz="3600" dirty="0" smtClean="0">
                <a:solidFill>
                  <a:srgbClr val="FF0000"/>
                </a:solidFill>
              </a:rPr>
              <a:t>mm</a:t>
            </a:r>
            <a:r>
              <a:rPr lang="ja-JP" altLang="en-US" sz="3600" dirty="0" smtClean="0">
                <a:solidFill>
                  <a:srgbClr val="FF0000"/>
                </a:solidFill>
              </a:rPr>
              <a:t>程度</a:t>
            </a:r>
            <a:r>
              <a:rPr lang="ja-JP" altLang="en-US" sz="3600" dirty="0" smtClean="0"/>
              <a:t>（白く濁った部分）を切り取る。種子側は取り除く。</a:t>
            </a:r>
            <a:endParaRPr lang="en-US" altLang="ja-JP" sz="3600" dirty="0" smtClean="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17</a:t>
            </a:fld>
            <a:endParaRPr kumimoji="1" lang="ja-JP" altLang="en-US" dirty="0"/>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883702" y="2276872"/>
            <a:ext cx="5376597" cy="4032448"/>
          </a:xfrm>
          <a:prstGeom prst="rect">
            <a:avLst/>
          </a:prstGeom>
        </p:spPr>
      </p:pic>
      <p:grpSp>
        <p:nvGrpSpPr>
          <p:cNvPr id="8" name="グループ化 7"/>
          <p:cNvGrpSpPr/>
          <p:nvPr/>
        </p:nvGrpSpPr>
        <p:grpSpPr>
          <a:xfrm>
            <a:off x="567368" y="6498000"/>
            <a:ext cx="7713345" cy="360000"/>
            <a:chOff x="567368" y="6498000"/>
            <a:chExt cx="7713345" cy="360000"/>
          </a:xfrm>
        </p:grpSpPr>
        <p:sp>
          <p:nvSpPr>
            <p:cNvPr id="9" name="正方形/長方形 8"/>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10" name="正方形/長方形 9"/>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1" name="正方形/長方形 10"/>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2" name="正方形/長方形 11"/>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3" name="正方形/長方形 12"/>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4" name="正方形/長方形 13"/>
            <p:cNvSpPr/>
            <p:nvPr/>
          </p:nvSpPr>
          <p:spPr>
            <a:xfrm>
              <a:off x="5475958"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③</a:t>
              </a:r>
              <a:endParaRPr kumimoji="1" lang="ja-JP" altLang="en-US" dirty="0"/>
            </a:p>
          </p:txBody>
        </p:sp>
        <p:sp>
          <p:nvSpPr>
            <p:cNvPr id="15" name="正方形/長方形 14"/>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6" name="正方形/長方形 15"/>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7" name="正方形/長方形 16"/>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8" name="正方形/長方形 17"/>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19" name="正方形/長方形 18"/>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4003424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④染色－１</a:t>
            </a:r>
            <a:endParaRPr kumimoji="1" lang="ja-JP" altLang="en-US"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根端を柄付き針でほぐす。</a:t>
            </a:r>
            <a:endParaRPr lang="en-US" altLang="ja-JP" sz="3600" dirty="0" smtClean="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18</a:t>
            </a:fld>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1918" y="1772816"/>
            <a:ext cx="6060165" cy="4545124"/>
          </a:xfrm>
          <a:prstGeom prst="rect">
            <a:avLst/>
          </a:prstGeom>
        </p:spPr>
      </p:pic>
      <p:grpSp>
        <p:nvGrpSpPr>
          <p:cNvPr id="6" name="グループ化 5"/>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3201074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④染色－２</a:t>
            </a:r>
            <a:endParaRPr kumimoji="1" lang="ja-JP" altLang="en-US"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a:t>染色液</a:t>
            </a:r>
            <a:r>
              <a:rPr lang="ja-JP" altLang="en-US" sz="3600" dirty="0" smtClean="0"/>
              <a:t>を滴下し，</a:t>
            </a:r>
            <a:r>
              <a:rPr lang="ja-JP" altLang="en-US" sz="3600" dirty="0">
                <a:solidFill>
                  <a:srgbClr val="FF0000"/>
                </a:solidFill>
              </a:rPr>
              <a:t>１０</a:t>
            </a:r>
            <a:r>
              <a:rPr lang="ja-JP" altLang="en-US" sz="3600" dirty="0" smtClean="0">
                <a:solidFill>
                  <a:srgbClr val="FF0000"/>
                </a:solidFill>
              </a:rPr>
              <a:t>分</a:t>
            </a:r>
            <a:r>
              <a:rPr lang="ja-JP" altLang="en-US" sz="3600" dirty="0" smtClean="0"/>
              <a:t>置く。</a:t>
            </a:r>
            <a:endParaRPr lang="en-US" altLang="ja-JP" sz="3600" dirty="0" smtClean="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19</a:t>
            </a:fld>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7657" y="1772816"/>
            <a:ext cx="6168686" cy="4626515"/>
          </a:xfrm>
          <a:prstGeom prst="rect">
            <a:avLst/>
          </a:prstGeom>
        </p:spPr>
      </p:pic>
      <p:grpSp>
        <p:nvGrpSpPr>
          <p:cNvPr id="6" name="グループ化 5"/>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3735699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実験の流れ</a:t>
            </a:r>
            <a:endParaRPr kumimoji="1" lang="ja-JP" altLang="en-US" dirty="0"/>
          </a:p>
        </p:txBody>
      </p:sp>
      <p:sp>
        <p:nvSpPr>
          <p:cNvPr id="4" name="コンテンツ プレースホルダー 2"/>
          <p:cNvSpPr>
            <a:spLocks noGrp="1"/>
          </p:cNvSpPr>
          <p:nvPr>
            <p:ph idx="1"/>
          </p:nvPr>
        </p:nvSpPr>
        <p:spPr>
          <a:xfrm>
            <a:off x="539552" y="1648512"/>
            <a:ext cx="6696744" cy="4280638"/>
          </a:xfrm>
        </p:spPr>
        <p:txBody>
          <a:bodyPr>
            <a:normAutofit lnSpcReduction="10000"/>
          </a:bodyPr>
          <a:lstStyle/>
          <a:p>
            <a:pPr marL="0" indent="0">
              <a:buNone/>
            </a:pPr>
            <a:r>
              <a:rPr lang="ja-JP" altLang="en-US" dirty="0" smtClean="0"/>
              <a:t>●　実験の準備</a:t>
            </a:r>
            <a:endParaRPr lang="en-US" altLang="ja-JP" dirty="0" smtClean="0"/>
          </a:p>
          <a:p>
            <a:pPr marL="0" indent="0">
              <a:buNone/>
            </a:pPr>
            <a:r>
              <a:rPr lang="ja-JP" altLang="en-US" dirty="0" smtClean="0"/>
              <a:t>①　塩酸による解離処理</a:t>
            </a:r>
            <a:endParaRPr lang="en-US" altLang="ja-JP" dirty="0" smtClean="0"/>
          </a:p>
          <a:p>
            <a:pPr marL="0" indent="0">
              <a:buNone/>
            </a:pPr>
            <a:r>
              <a:rPr lang="ja-JP" altLang="en-US" dirty="0" smtClean="0"/>
              <a:t>②　塩酸の除去</a:t>
            </a:r>
            <a:endParaRPr lang="en-US" altLang="ja-JP" dirty="0" smtClean="0"/>
          </a:p>
          <a:p>
            <a:pPr marL="0" indent="0">
              <a:buNone/>
            </a:pPr>
            <a:r>
              <a:rPr lang="ja-JP" altLang="en-US" dirty="0"/>
              <a:t>③</a:t>
            </a:r>
            <a:r>
              <a:rPr lang="ja-JP" altLang="en-US" dirty="0" smtClean="0"/>
              <a:t>　</a:t>
            </a:r>
            <a:r>
              <a:rPr lang="ja-JP" altLang="en-US" dirty="0"/>
              <a:t>根端</a:t>
            </a:r>
            <a:r>
              <a:rPr lang="ja-JP" altLang="en-US" dirty="0" smtClean="0"/>
              <a:t>分裂組織以外の除去</a:t>
            </a:r>
            <a:endParaRPr lang="en-US" altLang="ja-JP" dirty="0" smtClean="0"/>
          </a:p>
          <a:p>
            <a:pPr marL="0" indent="0">
              <a:buNone/>
            </a:pPr>
            <a:r>
              <a:rPr lang="ja-JP" altLang="en-US" dirty="0" smtClean="0"/>
              <a:t>④</a:t>
            </a:r>
            <a:r>
              <a:rPr lang="ja-JP" altLang="en-US" dirty="0"/>
              <a:t>　</a:t>
            </a:r>
            <a:r>
              <a:rPr lang="ja-JP" altLang="en-US" dirty="0" smtClean="0"/>
              <a:t>染色</a:t>
            </a:r>
            <a:endParaRPr lang="en-US" altLang="ja-JP" dirty="0" smtClean="0"/>
          </a:p>
          <a:p>
            <a:pPr marL="0" indent="0">
              <a:buNone/>
            </a:pPr>
            <a:r>
              <a:rPr lang="ja-JP" altLang="en-US" dirty="0"/>
              <a:t>⑤</a:t>
            </a:r>
            <a:r>
              <a:rPr lang="ja-JP" altLang="en-US" dirty="0" smtClean="0"/>
              <a:t>　押しつぶし</a:t>
            </a:r>
            <a:endParaRPr lang="en-US" altLang="ja-JP" dirty="0" smtClean="0"/>
          </a:p>
          <a:p>
            <a:pPr marL="0" indent="0">
              <a:buNone/>
            </a:pPr>
            <a:r>
              <a:rPr lang="ja-JP" altLang="en-US" dirty="0" smtClean="0"/>
              <a:t>⑥　観察・スケッチ　　　　　　　　　　　　　</a:t>
            </a:r>
            <a:endParaRPr lang="en-US" altLang="ja-JP" dirty="0"/>
          </a:p>
        </p:txBody>
      </p:sp>
      <p:sp>
        <p:nvSpPr>
          <p:cNvPr id="3" name="スライド番号プレースホルダー 2"/>
          <p:cNvSpPr>
            <a:spLocks noGrp="1"/>
          </p:cNvSpPr>
          <p:nvPr>
            <p:ph type="sldNum" sz="quarter" idx="12"/>
          </p:nvPr>
        </p:nvSpPr>
        <p:spPr/>
        <p:txBody>
          <a:bodyPr/>
          <a:lstStyle/>
          <a:p>
            <a:fld id="{C6F3D2AA-BCEB-455A-B6F8-09BE27466668}" type="slidenum">
              <a:rPr kumimoji="1" lang="ja-JP" altLang="en-US" smtClean="0"/>
              <a:t>2</a:t>
            </a:fld>
            <a:endParaRPr kumimoji="1" lang="ja-JP" altLang="en-US" dirty="0"/>
          </a:p>
        </p:txBody>
      </p:sp>
      <p:sp>
        <p:nvSpPr>
          <p:cNvPr id="5" name="テキスト ボックス 4"/>
          <p:cNvSpPr txBox="1"/>
          <p:nvPr/>
        </p:nvSpPr>
        <p:spPr>
          <a:xfrm>
            <a:off x="6736588" y="2204864"/>
            <a:ext cx="1296145" cy="3416320"/>
          </a:xfrm>
          <a:prstGeom prst="rect">
            <a:avLst/>
          </a:prstGeom>
          <a:noFill/>
        </p:spPr>
        <p:txBody>
          <a:bodyPr wrap="square" rtlCol="0">
            <a:spAutoFit/>
          </a:bodyPr>
          <a:lstStyle/>
          <a:p>
            <a:pPr algn="r"/>
            <a:r>
              <a:rPr lang="ja-JP" altLang="en-US" sz="3600" dirty="0"/>
              <a:t>５</a:t>
            </a:r>
            <a:r>
              <a:rPr lang="ja-JP" altLang="en-US" sz="3600" dirty="0" smtClean="0"/>
              <a:t>分</a:t>
            </a:r>
            <a:endParaRPr lang="en-US" altLang="ja-JP" sz="3600" dirty="0" smtClean="0"/>
          </a:p>
          <a:p>
            <a:pPr algn="r"/>
            <a:r>
              <a:rPr lang="ja-JP" altLang="en-US" sz="3600" dirty="0"/>
              <a:t>２</a:t>
            </a:r>
            <a:r>
              <a:rPr kumimoji="1" lang="ja-JP" altLang="en-US" sz="3600" dirty="0" smtClean="0"/>
              <a:t>分</a:t>
            </a:r>
            <a:endParaRPr kumimoji="1" lang="en-US" altLang="ja-JP" sz="3600" dirty="0" smtClean="0"/>
          </a:p>
          <a:p>
            <a:pPr algn="r"/>
            <a:r>
              <a:rPr lang="ja-JP" altLang="en-US" sz="3600" dirty="0" smtClean="0"/>
              <a:t>２</a:t>
            </a:r>
            <a:r>
              <a:rPr kumimoji="1" lang="ja-JP" altLang="en-US" sz="3600" dirty="0" smtClean="0"/>
              <a:t>分</a:t>
            </a:r>
            <a:endParaRPr kumimoji="1" lang="en-US" altLang="ja-JP" sz="3600" dirty="0" smtClean="0"/>
          </a:p>
          <a:p>
            <a:pPr algn="r"/>
            <a:r>
              <a:rPr lang="ja-JP" altLang="en-US" sz="3600" dirty="0" smtClean="0"/>
              <a:t>１２</a:t>
            </a:r>
            <a:r>
              <a:rPr kumimoji="1" lang="ja-JP" altLang="en-US" sz="3600" dirty="0" smtClean="0"/>
              <a:t>分</a:t>
            </a:r>
            <a:endParaRPr kumimoji="1" lang="en-US" altLang="ja-JP" sz="3600" dirty="0" smtClean="0"/>
          </a:p>
          <a:p>
            <a:pPr algn="r"/>
            <a:r>
              <a:rPr lang="ja-JP" altLang="en-US" sz="3600" dirty="0"/>
              <a:t>４</a:t>
            </a:r>
            <a:r>
              <a:rPr kumimoji="1" lang="ja-JP" altLang="en-US" sz="3600" dirty="0" smtClean="0"/>
              <a:t>分</a:t>
            </a:r>
            <a:endParaRPr kumimoji="1" lang="en-US" altLang="ja-JP" sz="3600" dirty="0" smtClean="0"/>
          </a:p>
          <a:p>
            <a:pPr algn="r"/>
            <a:r>
              <a:rPr lang="ja-JP" altLang="en-US" sz="3600" dirty="0"/>
              <a:t>１５</a:t>
            </a:r>
            <a:r>
              <a:rPr kumimoji="1" lang="ja-JP" altLang="en-US" sz="3600" dirty="0" smtClean="0"/>
              <a:t>分</a:t>
            </a:r>
            <a:endParaRPr kumimoji="1" lang="en-US" altLang="ja-JP" sz="3600" dirty="0" smtClean="0"/>
          </a:p>
        </p:txBody>
      </p:sp>
      <p:sp>
        <p:nvSpPr>
          <p:cNvPr id="6" name="テキスト ボックス 5"/>
          <p:cNvSpPr txBox="1"/>
          <p:nvPr/>
        </p:nvSpPr>
        <p:spPr>
          <a:xfrm>
            <a:off x="6516217" y="521860"/>
            <a:ext cx="1800200" cy="646331"/>
          </a:xfrm>
          <a:prstGeom prst="rect">
            <a:avLst/>
          </a:prstGeom>
          <a:noFill/>
        </p:spPr>
        <p:txBody>
          <a:bodyPr wrap="square" rtlCol="0">
            <a:spAutoFit/>
          </a:bodyPr>
          <a:lstStyle/>
          <a:p>
            <a:pPr algn="r"/>
            <a:r>
              <a:rPr lang="ja-JP" altLang="en-US" sz="3600" dirty="0" smtClean="0"/>
              <a:t>約</a:t>
            </a:r>
            <a:r>
              <a:rPr lang="ja-JP" altLang="en-US" sz="3600" dirty="0"/>
              <a:t>４０</a:t>
            </a:r>
            <a:r>
              <a:rPr lang="ja-JP" altLang="en-US" sz="3600" dirty="0" smtClean="0"/>
              <a:t>分</a:t>
            </a:r>
            <a:endParaRPr kumimoji="1" lang="ja-JP" altLang="en-US" sz="3600" dirty="0"/>
          </a:p>
        </p:txBody>
      </p:sp>
    </p:spTree>
    <p:extLst>
      <p:ext uri="{BB962C8B-B14F-4D97-AF65-F5344CB8AC3E}">
        <p14:creationId xmlns:p14="http://schemas.microsoft.com/office/powerpoint/2010/main" val="1276026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9551" y="2292381"/>
            <a:ext cx="3145119" cy="2358839"/>
          </a:xfrm>
          <a:prstGeom prst="rect">
            <a:avLst/>
          </a:prstGeom>
        </p:spPr>
      </p:pic>
      <p:sp>
        <p:nvSpPr>
          <p:cNvPr id="2" name="タイトル 1"/>
          <p:cNvSpPr>
            <a:spLocks noGrp="1"/>
          </p:cNvSpPr>
          <p:nvPr>
            <p:ph type="title"/>
          </p:nvPr>
        </p:nvSpPr>
        <p:spPr/>
        <p:txBody>
          <a:bodyPr>
            <a:normAutofit/>
          </a:bodyPr>
          <a:lstStyle/>
          <a:p>
            <a:r>
              <a:rPr lang="ja-JP" altLang="en-US" dirty="0" smtClean="0"/>
              <a:t>④染色－３</a:t>
            </a:r>
            <a:endParaRPr lang="en-US" altLang="ja-JP"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待つ間に，</a:t>
            </a:r>
            <a:r>
              <a:rPr lang="ja-JP" altLang="en-US" sz="3600" dirty="0" smtClean="0">
                <a:solidFill>
                  <a:srgbClr val="FF0000"/>
                </a:solidFill>
              </a:rPr>
              <a:t>２枚分</a:t>
            </a:r>
            <a:r>
              <a:rPr lang="ja-JP" altLang="en-US" sz="3600" dirty="0"/>
              <a:t>③</a:t>
            </a:r>
            <a:r>
              <a:rPr lang="ja-JP" altLang="en-US" sz="3600" dirty="0" smtClean="0"/>
              <a:t>④の行程を行い，予備をつくる。</a:t>
            </a:r>
            <a:endParaRPr lang="en-US" altLang="ja-JP" sz="3600" dirty="0" smtClean="0"/>
          </a:p>
        </p:txBody>
      </p:sp>
      <p:pic>
        <p:nvPicPr>
          <p:cNvPr id="17" name="図 1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243470" y="3815839"/>
            <a:ext cx="3132625" cy="2349469"/>
          </a:xfrm>
          <a:prstGeom prst="rect">
            <a:avLst/>
          </a:prstGeom>
        </p:spPr>
      </p:pic>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20</a:t>
            </a:fld>
            <a:endParaRPr kumimoji="1" lang="ja-JP" altLang="en-US" dirty="0"/>
          </a:p>
        </p:txBody>
      </p:sp>
      <p:pic>
        <p:nvPicPr>
          <p:cNvPr id="14" name="図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22111" y="2283583"/>
            <a:ext cx="3145120" cy="2358840"/>
          </a:xfrm>
          <a:prstGeom prst="rect">
            <a:avLst/>
          </a:prstGeom>
        </p:spPr>
      </p:pic>
      <p:pic>
        <p:nvPicPr>
          <p:cNvPr id="15" name="図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83892" y="3815837"/>
            <a:ext cx="3132625" cy="2349469"/>
          </a:xfrm>
          <a:prstGeom prst="rect">
            <a:avLst/>
          </a:prstGeom>
        </p:spPr>
      </p:pic>
      <p:grpSp>
        <p:nvGrpSpPr>
          <p:cNvPr id="9" name="グループ化 8"/>
          <p:cNvGrpSpPr/>
          <p:nvPr/>
        </p:nvGrpSpPr>
        <p:grpSpPr>
          <a:xfrm>
            <a:off x="567368" y="6498000"/>
            <a:ext cx="7713345" cy="360000"/>
            <a:chOff x="567368" y="6498000"/>
            <a:chExt cx="7713345" cy="360000"/>
          </a:xfrm>
        </p:grpSpPr>
        <p:sp>
          <p:nvSpPr>
            <p:cNvPr id="10" name="正方形/長方形 9"/>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11" name="正方形/長方形 10"/>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2" name="正方形/長方形 11"/>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3" name="正方形/長方形 12"/>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8" name="正方形/長方形 17"/>
            <p:cNvSpPr/>
            <p:nvPr/>
          </p:nvSpPr>
          <p:spPr>
            <a:xfrm>
              <a:off x="6176876"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④</a:t>
              </a:r>
              <a:endParaRPr kumimoji="1" lang="ja-JP" altLang="en-US" dirty="0"/>
            </a:p>
          </p:txBody>
        </p:sp>
        <p:sp>
          <p:nvSpPr>
            <p:cNvPr id="19" name="正方形/長方形 18"/>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20" name="正方形/長方形 19"/>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21" name="正方形/長方形 20"/>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22" name="正方形/長方形 21"/>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23" name="正方形/長方形 22"/>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24" name="正方形/長方形 23"/>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1043950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marL="0" indent="0"/>
            <a:r>
              <a:rPr lang="ja-JP" altLang="en-US" dirty="0" smtClean="0"/>
              <a:t>⑤押しつぶし－１</a:t>
            </a:r>
            <a:endParaRPr lang="en-US" altLang="ja-JP"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カバーガラスの一辺をスライドガラスにつける。</a:t>
            </a:r>
            <a:endParaRPr lang="en-US" altLang="ja-JP" sz="3600" dirty="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21</a:t>
            </a:fld>
            <a:endParaRPr kumimoji="1" lang="ja-JP" altLang="en-US" dirty="0"/>
          </a:p>
        </p:txBody>
      </p:sp>
      <p:pic>
        <p:nvPicPr>
          <p:cNvPr id="5" name="図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7664" y="1772816"/>
            <a:ext cx="6048672" cy="4536504"/>
          </a:xfrm>
          <a:prstGeom prst="rect">
            <a:avLst/>
          </a:prstGeom>
        </p:spPr>
      </p:pic>
      <p:grpSp>
        <p:nvGrpSpPr>
          <p:cNvPr id="6" name="グループ化 5"/>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2444133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marL="0" indent="0"/>
            <a:r>
              <a:rPr lang="ja-JP" altLang="en-US" dirty="0" smtClean="0"/>
              <a:t>⑤押しつぶし－２</a:t>
            </a:r>
            <a:endParaRPr lang="en-US" altLang="ja-JP"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ゆっくりカバーガラスをかぶせる。</a:t>
            </a:r>
            <a:endParaRPr lang="en-US" altLang="ja-JP" sz="3600" dirty="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22</a:t>
            </a:fld>
            <a:endParaRPr kumimoji="1"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3662" y="1772816"/>
            <a:ext cx="6096677" cy="4572508"/>
          </a:xfrm>
          <a:prstGeom prst="rect">
            <a:avLst/>
          </a:prstGeom>
        </p:spPr>
      </p:pic>
      <p:grpSp>
        <p:nvGrpSpPr>
          <p:cNvPr id="8" name="グループ化 7"/>
          <p:cNvGrpSpPr/>
          <p:nvPr/>
        </p:nvGrpSpPr>
        <p:grpSpPr>
          <a:xfrm>
            <a:off x="567368" y="6498000"/>
            <a:ext cx="7713345" cy="360000"/>
            <a:chOff x="567368" y="6498000"/>
            <a:chExt cx="7713345" cy="360000"/>
          </a:xfrm>
        </p:grpSpPr>
        <p:sp>
          <p:nvSpPr>
            <p:cNvPr id="9" name="正方形/長方形 8"/>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10" name="正方形/長方形 9"/>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1" name="正方形/長方形 10"/>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2" name="正方形/長方形 11"/>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3" name="正方形/長方形 12"/>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4" name="正方形/長方形 13"/>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5" name="正方形/長方形 14"/>
            <p:cNvSpPr/>
            <p:nvPr/>
          </p:nvSpPr>
          <p:spPr>
            <a:xfrm>
              <a:off x="6877794"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smtClean="0"/>
                <a:t>⑤</a:t>
              </a:r>
              <a:endParaRPr kumimoji="1" lang="ja-JP" altLang="en-US" dirty="0"/>
            </a:p>
          </p:txBody>
        </p:sp>
        <p:sp>
          <p:nvSpPr>
            <p:cNvPr id="16" name="正方形/長方形 15"/>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7" name="正方形/長方形 16"/>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8" name="正方形/長方形 17"/>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19" name="正方形/長方形 18"/>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3159237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marL="0" indent="0"/>
            <a:r>
              <a:rPr lang="ja-JP" altLang="en-US" dirty="0" smtClean="0"/>
              <a:t>⑤押しつぶし－３</a:t>
            </a:r>
            <a:endParaRPr lang="en-US" altLang="ja-JP"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ろ紙をかぶせて指で押さえ，余分な染色液を除く。</a:t>
            </a:r>
            <a:endParaRPr lang="en-US" altLang="ja-JP" sz="3600" dirty="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23</a:t>
            </a:fld>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7941" y="2132856"/>
            <a:ext cx="5628118" cy="4221088"/>
          </a:xfrm>
          <a:prstGeom prst="rect">
            <a:avLst/>
          </a:prstGeom>
        </p:spPr>
      </p:pic>
      <p:grpSp>
        <p:nvGrpSpPr>
          <p:cNvPr id="6" name="グループ化 5"/>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1143824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marL="0" indent="0"/>
            <a:r>
              <a:rPr lang="ja-JP" altLang="en-US" dirty="0" smtClean="0"/>
              <a:t>⑤押しつぶし－４</a:t>
            </a:r>
            <a:endParaRPr lang="en-US" altLang="ja-JP"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ろ紙を取り替え，指で垂直にゆっくりと強く押しつぶす。</a:t>
            </a:r>
            <a:endParaRPr lang="en-US" altLang="ja-JP" sz="3600" dirty="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24</a:t>
            </a:fld>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9692" y="2204864"/>
            <a:ext cx="5544616" cy="4158462"/>
          </a:xfrm>
          <a:prstGeom prst="rect">
            <a:avLst/>
          </a:prstGeom>
        </p:spPr>
      </p:pic>
      <p:grpSp>
        <p:nvGrpSpPr>
          <p:cNvPr id="6" name="グループ化 5"/>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8536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marL="0" indent="0"/>
            <a:r>
              <a:rPr lang="ja-JP" altLang="en-US" dirty="0" smtClean="0"/>
              <a:t>⑤押しつぶし－５</a:t>
            </a:r>
            <a:endParaRPr lang="en-US" altLang="ja-JP"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さらにカバーガラスをたたいて，細胞を一層に広げる。</a:t>
            </a:r>
            <a:r>
              <a:rPr lang="ja-JP" altLang="en-US" sz="3600" dirty="0"/>
              <a:t>予備２枚分も同様</a:t>
            </a:r>
            <a:r>
              <a:rPr lang="ja-JP" altLang="en-US" sz="3600" dirty="0" smtClean="0"/>
              <a:t>にする</a:t>
            </a:r>
            <a:r>
              <a:rPr lang="ja-JP" altLang="en-US" sz="3600" dirty="0"/>
              <a:t>。</a:t>
            </a:r>
            <a:endParaRPr lang="en-US" altLang="ja-JP" sz="3600" dirty="0"/>
          </a:p>
          <a:p>
            <a:pPr marL="0" indent="0">
              <a:buNone/>
            </a:pPr>
            <a:endParaRPr lang="en-US" altLang="ja-JP" sz="3600" dirty="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25</a:t>
            </a:fld>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83701" y="2276872"/>
            <a:ext cx="5376598" cy="4032449"/>
          </a:xfrm>
          <a:prstGeom prst="rect">
            <a:avLst/>
          </a:prstGeom>
        </p:spPr>
      </p:pic>
      <p:grpSp>
        <p:nvGrpSpPr>
          <p:cNvPr id="6" name="グループ化 5"/>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1432941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⑥観察</a:t>
            </a:r>
            <a:r>
              <a:rPr lang="ja-JP" altLang="en-US" dirty="0"/>
              <a:t>・</a:t>
            </a:r>
            <a:r>
              <a:rPr lang="ja-JP" altLang="en-US" dirty="0" smtClean="0"/>
              <a:t>スケッチ－１</a:t>
            </a:r>
            <a:endParaRPr kumimoji="1" lang="ja-JP" altLang="en-US"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低倍率（１５</a:t>
            </a:r>
            <a:r>
              <a:rPr lang="en-US" altLang="ja-JP" sz="3600" dirty="0" smtClean="0"/>
              <a:t>×</a:t>
            </a:r>
            <a:r>
              <a:rPr lang="ja-JP" altLang="en-US" sz="3600" dirty="0" smtClean="0"/>
              <a:t>４）でピントを合わせる。</a:t>
            </a:r>
            <a:endParaRPr lang="en-US" altLang="ja-JP" sz="3600" dirty="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26</a:t>
            </a:fld>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37143" y="1700808"/>
            <a:ext cx="6069715" cy="4552286"/>
          </a:xfrm>
          <a:prstGeom prst="rect">
            <a:avLst/>
          </a:prstGeom>
        </p:spPr>
      </p:pic>
      <p:grpSp>
        <p:nvGrpSpPr>
          <p:cNvPr id="6" name="グループ化 5"/>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
        <p:nvSpPr>
          <p:cNvPr id="5" name="円/楕円 4"/>
          <p:cNvSpPr/>
          <p:nvPr/>
        </p:nvSpPr>
        <p:spPr>
          <a:xfrm rot="1712320">
            <a:off x="4783455" y="2492894"/>
            <a:ext cx="2480818" cy="3600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775040" y="2119019"/>
            <a:ext cx="2831818" cy="584775"/>
          </a:xfrm>
          <a:prstGeom prst="rect">
            <a:avLst/>
          </a:prstGeom>
          <a:solidFill>
            <a:schemeClr val="bg1">
              <a:alpha val="30000"/>
            </a:schemeClr>
          </a:solidFill>
        </p:spPr>
        <p:txBody>
          <a:bodyPr wrap="square" rtlCol="0">
            <a:spAutoFit/>
          </a:bodyPr>
          <a:lstStyle/>
          <a:p>
            <a:r>
              <a:rPr kumimoji="1" lang="ja-JP" altLang="en-US" sz="3200" dirty="0" smtClean="0"/>
              <a:t>分裂組織部分</a:t>
            </a:r>
            <a:endParaRPr kumimoji="1" lang="ja-JP" altLang="en-US" sz="3200" dirty="0"/>
          </a:p>
        </p:txBody>
      </p:sp>
      <p:sp>
        <p:nvSpPr>
          <p:cNvPr id="20" name="テキスト ボックス 19"/>
          <p:cNvSpPr txBox="1"/>
          <p:nvPr/>
        </p:nvSpPr>
        <p:spPr>
          <a:xfrm>
            <a:off x="1537142" y="1700808"/>
            <a:ext cx="2674818" cy="584775"/>
          </a:xfrm>
          <a:prstGeom prst="rect">
            <a:avLst/>
          </a:prstGeom>
          <a:solidFill>
            <a:schemeClr val="bg1">
              <a:alpha val="30000"/>
            </a:schemeClr>
          </a:solidFill>
        </p:spPr>
        <p:txBody>
          <a:bodyPr wrap="square" rtlCol="0">
            <a:spAutoFit/>
          </a:bodyPr>
          <a:lstStyle/>
          <a:p>
            <a:r>
              <a:rPr kumimoji="1" lang="ja-JP" altLang="en-US" sz="3200" dirty="0" smtClean="0"/>
              <a:t>根の先端部分</a:t>
            </a:r>
            <a:endParaRPr kumimoji="1" lang="ja-JP" altLang="en-US" sz="3200" dirty="0"/>
          </a:p>
        </p:txBody>
      </p:sp>
    </p:spTree>
    <p:extLst>
      <p:ext uri="{BB962C8B-B14F-4D97-AF65-F5344CB8AC3E}">
        <p14:creationId xmlns:p14="http://schemas.microsoft.com/office/powerpoint/2010/main" val="1362021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⑥観察</a:t>
            </a:r>
            <a:r>
              <a:rPr lang="ja-JP" altLang="en-US" dirty="0"/>
              <a:t>・</a:t>
            </a:r>
            <a:r>
              <a:rPr lang="ja-JP" altLang="en-US" dirty="0" smtClean="0"/>
              <a:t>スケッチ－２</a:t>
            </a:r>
            <a:endParaRPr kumimoji="1" lang="ja-JP" altLang="en-US"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a:t>中</a:t>
            </a:r>
            <a:r>
              <a:rPr lang="ja-JP" altLang="en-US" sz="3600" dirty="0" smtClean="0"/>
              <a:t>倍率（１５</a:t>
            </a:r>
            <a:r>
              <a:rPr lang="en-US" altLang="ja-JP" sz="3600" dirty="0" smtClean="0"/>
              <a:t>×</a:t>
            </a:r>
            <a:r>
              <a:rPr lang="ja-JP" altLang="en-US" sz="3600" dirty="0"/>
              <a:t>１０</a:t>
            </a:r>
            <a:r>
              <a:rPr lang="ja-JP" altLang="en-US" sz="3600" dirty="0" smtClean="0"/>
              <a:t>）で分裂組織を探す。</a:t>
            </a:r>
            <a:endParaRPr lang="en-US" altLang="ja-JP" sz="3600" dirty="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27</a:t>
            </a:fld>
            <a:endParaRPr kumimoji="1" lang="ja-JP" altLang="en-US" dirty="0"/>
          </a:p>
        </p:txBody>
      </p:sp>
      <p:pic>
        <p:nvPicPr>
          <p:cNvPr id="6" name="図 5"/>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99659" y="1700808"/>
            <a:ext cx="6144683" cy="4608512"/>
          </a:xfrm>
          <a:prstGeom prst="rect">
            <a:avLst/>
          </a:prstGeom>
        </p:spPr>
      </p:pic>
      <p:grpSp>
        <p:nvGrpSpPr>
          <p:cNvPr id="8" name="グループ化 7"/>
          <p:cNvGrpSpPr/>
          <p:nvPr/>
        </p:nvGrpSpPr>
        <p:grpSpPr>
          <a:xfrm>
            <a:off x="567368" y="6498000"/>
            <a:ext cx="7713345" cy="360000"/>
            <a:chOff x="567368" y="6498000"/>
            <a:chExt cx="7713345" cy="360000"/>
          </a:xfrm>
        </p:grpSpPr>
        <p:sp>
          <p:nvSpPr>
            <p:cNvPr id="9" name="正方形/長方形 8"/>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10" name="正方形/長方形 9"/>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1" name="正方形/長方形 10"/>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2" name="正方形/長方形 11"/>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3" name="正方形/長方形 12"/>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4" name="正方形/長方形 13"/>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5" name="正方形/長方形 14"/>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6" name="正方形/長方形 15"/>
            <p:cNvSpPr/>
            <p:nvPr/>
          </p:nvSpPr>
          <p:spPr>
            <a:xfrm>
              <a:off x="7578713"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smtClean="0"/>
                <a:t>⑥</a:t>
              </a:r>
              <a:endParaRPr kumimoji="1" lang="ja-JP" altLang="en-US" dirty="0"/>
            </a:p>
          </p:txBody>
        </p:sp>
        <p:sp>
          <p:nvSpPr>
            <p:cNvPr id="17" name="正方形/長方形 16"/>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8" name="正方形/長方形 17"/>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19" name="正方形/長方形 18"/>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4222667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⑥観察</a:t>
            </a:r>
            <a:r>
              <a:rPr lang="ja-JP" altLang="en-US" dirty="0"/>
              <a:t>・</a:t>
            </a:r>
            <a:r>
              <a:rPr lang="ja-JP" altLang="en-US" dirty="0" smtClean="0"/>
              <a:t>スケッチ－３</a:t>
            </a:r>
            <a:endParaRPr kumimoji="1" lang="ja-JP" altLang="en-US" dirty="0"/>
          </a:p>
        </p:txBody>
      </p:sp>
      <p:sp>
        <p:nvSpPr>
          <p:cNvPr id="4" name="コンテンツ プレースホルダー 2"/>
          <p:cNvSpPr>
            <a:spLocks noGrp="1"/>
          </p:cNvSpPr>
          <p:nvPr>
            <p:ph idx="1"/>
          </p:nvPr>
        </p:nvSpPr>
        <p:spPr/>
        <p:txBody>
          <a:bodyPr>
            <a:normAutofit/>
          </a:bodyPr>
          <a:lstStyle/>
          <a:p>
            <a:pPr marL="0" indent="0">
              <a:buNone/>
            </a:pPr>
            <a:r>
              <a:rPr lang="ja-JP" altLang="en-US" sz="3600" dirty="0" smtClean="0"/>
              <a:t>高倍率（１５</a:t>
            </a:r>
            <a:r>
              <a:rPr lang="en-US" altLang="ja-JP" sz="3600" dirty="0" smtClean="0"/>
              <a:t>×</a:t>
            </a:r>
            <a:r>
              <a:rPr lang="ja-JP" altLang="en-US" sz="3600" dirty="0" smtClean="0"/>
              <a:t>４０）で色々な時期の細胞を探し，スケッチする。</a:t>
            </a:r>
            <a:endParaRPr lang="en-US" altLang="ja-JP" sz="3600" dirty="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28</a:t>
            </a:fld>
            <a:endParaRPr kumimoji="1" lang="ja-JP" altLang="en-US" dirty="0"/>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631968" y="3916767"/>
            <a:ext cx="2088134" cy="1763312"/>
          </a:xfrm>
          <a:prstGeom prst="rect">
            <a:avLst/>
          </a:prstGeom>
        </p:spPr>
      </p:pic>
      <p:pic>
        <p:nvPicPr>
          <p:cNvPr id="8" name="図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543834" y="2777067"/>
            <a:ext cx="2088134" cy="1763312"/>
          </a:xfrm>
          <a:prstGeom prst="rect">
            <a:avLst/>
          </a:prstGeom>
        </p:spPr>
      </p:pic>
      <p:pic>
        <p:nvPicPr>
          <p:cNvPr id="5" name="図 4"/>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67567" y="2796162"/>
            <a:ext cx="2088134" cy="1765259"/>
          </a:xfrm>
          <a:prstGeom prst="rect">
            <a:avLst/>
          </a:prstGeom>
        </p:spPr>
      </p:pic>
      <p:pic>
        <p:nvPicPr>
          <p:cNvPr id="10" name="図 9"/>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2455701" y="3925730"/>
            <a:ext cx="2088133" cy="1793630"/>
          </a:xfrm>
          <a:prstGeom prst="rect">
            <a:avLst/>
          </a:prstGeom>
        </p:spPr>
      </p:pic>
      <p:sp>
        <p:nvSpPr>
          <p:cNvPr id="9" name="テキスト ボックス 8"/>
          <p:cNvSpPr txBox="1"/>
          <p:nvPr/>
        </p:nvSpPr>
        <p:spPr>
          <a:xfrm>
            <a:off x="6991959" y="3335556"/>
            <a:ext cx="1368152" cy="646331"/>
          </a:xfrm>
          <a:prstGeom prst="rect">
            <a:avLst/>
          </a:prstGeom>
          <a:solidFill>
            <a:schemeClr val="tx1">
              <a:alpha val="47000"/>
            </a:schemeClr>
          </a:solidFill>
        </p:spPr>
        <p:txBody>
          <a:bodyPr wrap="square" rtlCol="0">
            <a:spAutoFit/>
          </a:bodyPr>
          <a:lstStyle/>
          <a:p>
            <a:pPr algn="ctr"/>
            <a:r>
              <a:rPr lang="ja-JP" altLang="en-US" sz="3600" dirty="0" smtClean="0">
                <a:solidFill>
                  <a:srgbClr val="FFC000"/>
                </a:solidFill>
              </a:rPr>
              <a:t>終</a:t>
            </a:r>
            <a:r>
              <a:rPr kumimoji="1" lang="ja-JP" altLang="en-US" sz="3600" dirty="0" smtClean="0">
                <a:solidFill>
                  <a:srgbClr val="FFC000"/>
                </a:solidFill>
              </a:rPr>
              <a:t>期</a:t>
            </a:r>
            <a:endParaRPr kumimoji="1" lang="ja-JP" altLang="en-US" sz="3600" dirty="0">
              <a:solidFill>
                <a:srgbClr val="FFC000"/>
              </a:solidFill>
            </a:endParaRPr>
          </a:p>
        </p:txBody>
      </p:sp>
      <p:sp>
        <p:nvSpPr>
          <p:cNvPr id="11" name="テキスト ボックス 10"/>
          <p:cNvSpPr txBox="1"/>
          <p:nvPr/>
        </p:nvSpPr>
        <p:spPr>
          <a:xfrm>
            <a:off x="4903825" y="4475257"/>
            <a:ext cx="1368152" cy="646331"/>
          </a:xfrm>
          <a:prstGeom prst="rect">
            <a:avLst/>
          </a:prstGeom>
          <a:solidFill>
            <a:schemeClr val="tx1">
              <a:alpha val="47000"/>
            </a:schemeClr>
          </a:solidFill>
        </p:spPr>
        <p:txBody>
          <a:bodyPr wrap="square" rtlCol="0">
            <a:spAutoFit/>
          </a:bodyPr>
          <a:lstStyle/>
          <a:p>
            <a:pPr algn="ctr"/>
            <a:r>
              <a:rPr kumimoji="1" lang="ja-JP" altLang="en-US" sz="3600" dirty="0" smtClean="0">
                <a:solidFill>
                  <a:srgbClr val="FFC000"/>
                </a:solidFill>
              </a:rPr>
              <a:t>後期</a:t>
            </a:r>
            <a:endParaRPr kumimoji="1" lang="ja-JP" altLang="en-US" sz="3600" dirty="0">
              <a:solidFill>
                <a:srgbClr val="FFC000"/>
              </a:solidFill>
            </a:endParaRPr>
          </a:p>
        </p:txBody>
      </p:sp>
      <p:sp>
        <p:nvSpPr>
          <p:cNvPr id="12" name="テキスト ボックス 11"/>
          <p:cNvSpPr txBox="1"/>
          <p:nvPr/>
        </p:nvSpPr>
        <p:spPr>
          <a:xfrm>
            <a:off x="2815691" y="3335557"/>
            <a:ext cx="1368152" cy="646331"/>
          </a:xfrm>
          <a:prstGeom prst="rect">
            <a:avLst/>
          </a:prstGeom>
          <a:solidFill>
            <a:schemeClr val="tx1">
              <a:alpha val="47000"/>
            </a:schemeClr>
          </a:solidFill>
        </p:spPr>
        <p:txBody>
          <a:bodyPr wrap="square" rtlCol="0">
            <a:spAutoFit/>
          </a:bodyPr>
          <a:lstStyle/>
          <a:p>
            <a:pPr algn="ctr"/>
            <a:r>
              <a:rPr kumimoji="1" lang="ja-JP" altLang="en-US" sz="3600" dirty="0" smtClean="0">
                <a:solidFill>
                  <a:srgbClr val="FFC000"/>
                </a:solidFill>
              </a:rPr>
              <a:t>中期</a:t>
            </a:r>
            <a:endParaRPr kumimoji="1" lang="ja-JP" altLang="en-US" sz="3600" dirty="0">
              <a:solidFill>
                <a:srgbClr val="FFC000"/>
              </a:solidFill>
            </a:endParaRPr>
          </a:p>
        </p:txBody>
      </p:sp>
      <p:sp>
        <p:nvSpPr>
          <p:cNvPr id="13" name="テキスト ボックス 12"/>
          <p:cNvSpPr txBox="1"/>
          <p:nvPr/>
        </p:nvSpPr>
        <p:spPr>
          <a:xfrm>
            <a:off x="727558" y="4499379"/>
            <a:ext cx="1368152" cy="646331"/>
          </a:xfrm>
          <a:prstGeom prst="rect">
            <a:avLst/>
          </a:prstGeom>
          <a:solidFill>
            <a:schemeClr val="tx1">
              <a:alpha val="47000"/>
            </a:schemeClr>
          </a:solidFill>
        </p:spPr>
        <p:txBody>
          <a:bodyPr wrap="square" rtlCol="0">
            <a:spAutoFit/>
          </a:bodyPr>
          <a:lstStyle/>
          <a:p>
            <a:pPr algn="ctr"/>
            <a:r>
              <a:rPr kumimoji="1" lang="ja-JP" altLang="en-US" sz="3600" dirty="0" smtClean="0">
                <a:solidFill>
                  <a:srgbClr val="FFC000"/>
                </a:solidFill>
              </a:rPr>
              <a:t>前期</a:t>
            </a:r>
            <a:endParaRPr kumimoji="1" lang="ja-JP" altLang="en-US" sz="3600" dirty="0">
              <a:solidFill>
                <a:srgbClr val="FFC000"/>
              </a:solidFill>
            </a:endParaRPr>
          </a:p>
        </p:txBody>
      </p:sp>
      <p:grpSp>
        <p:nvGrpSpPr>
          <p:cNvPr id="14" name="グループ化 13"/>
          <p:cNvGrpSpPr/>
          <p:nvPr/>
        </p:nvGrpSpPr>
        <p:grpSpPr>
          <a:xfrm>
            <a:off x="567368" y="6498000"/>
            <a:ext cx="7713345" cy="360000"/>
            <a:chOff x="567368" y="6498000"/>
            <a:chExt cx="7713345" cy="360000"/>
          </a:xfrm>
        </p:grpSpPr>
        <p:sp>
          <p:nvSpPr>
            <p:cNvPr id="15" name="正方形/長方形 14"/>
            <p:cNvSpPr/>
            <p:nvPr/>
          </p:nvSpPr>
          <p:spPr>
            <a:xfrm>
              <a:off x="56736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準備</a:t>
              </a:r>
              <a:endParaRPr kumimoji="1" lang="ja-JP" altLang="en-US" dirty="0"/>
            </a:p>
          </p:txBody>
        </p:sp>
        <p:sp>
          <p:nvSpPr>
            <p:cNvPr id="16" name="正方形/長方形 15"/>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7" name="正方形/長方形 16"/>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8" name="正方形/長方形 17"/>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9" name="正方形/長方形 18"/>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20" name="正方形/長方形 19"/>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21" name="正方形/長方形 20"/>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22" name="正方形/長方形 21"/>
            <p:cNvSpPr/>
            <p:nvPr/>
          </p:nvSpPr>
          <p:spPr>
            <a:xfrm>
              <a:off x="7578713"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smtClean="0"/>
                <a:t>⑥</a:t>
              </a:r>
              <a:endParaRPr kumimoji="1" lang="ja-JP" altLang="en-US" dirty="0"/>
            </a:p>
          </p:txBody>
        </p:sp>
        <p:sp>
          <p:nvSpPr>
            <p:cNvPr id="23" name="正方形/長方形 22"/>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24" name="正方形/長方形 23"/>
            <p:cNvSpPr/>
            <p:nvPr/>
          </p:nvSpPr>
          <p:spPr>
            <a:xfrm>
              <a:off x="3371040"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実験</a:t>
              </a:r>
              <a:endParaRPr kumimoji="1" lang="ja-JP" altLang="en-US" dirty="0"/>
            </a:p>
          </p:txBody>
        </p:sp>
        <p:sp>
          <p:nvSpPr>
            <p:cNvPr id="25" name="正方形/長方形 24"/>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405952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rgbClr val="92D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「１１　細胞周期の推測」の準備</a:t>
            </a:r>
            <a:endParaRPr kumimoji="1" lang="ja-JP" altLang="en-US" dirty="0"/>
          </a:p>
        </p:txBody>
      </p:sp>
      <p:sp>
        <p:nvSpPr>
          <p:cNvPr id="4" name="コンテンツ プレースホルダー 2"/>
          <p:cNvSpPr>
            <a:spLocks noGrp="1"/>
          </p:cNvSpPr>
          <p:nvPr>
            <p:ph idx="1"/>
          </p:nvPr>
        </p:nvSpPr>
        <p:spPr>
          <a:xfrm>
            <a:off x="493204" y="1412776"/>
            <a:ext cx="8229600" cy="4525963"/>
          </a:xfrm>
        </p:spPr>
        <p:txBody>
          <a:bodyPr>
            <a:normAutofit/>
          </a:bodyPr>
          <a:lstStyle/>
          <a:p>
            <a:pPr marL="0" indent="0">
              <a:buNone/>
            </a:pPr>
            <a:r>
              <a:rPr lang="ja-JP" altLang="en-US" sz="3600" dirty="0" smtClean="0"/>
              <a:t>中倍率（１５</a:t>
            </a:r>
            <a:r>
              <a:rPr lang="en-US" altLang="ja-JP" sz="3600" dirty="0" smtClean="0"/>
              <a:t>×</a:t>
            </a:r>
            <a:r>
              <a:rPr lang="ja-JP" altLang="en-US" sz="3600" dirty="0" smtClean="0"/>
              <a:t>１０）以上の倍率で，デジタルカメラなどで写真を撮る。</a:t>
            </a:r>
            <a:endParaRPr lang="en-US" altLang="ja-JP" sz="3600" dirty="0" smtClean="0"/>
          </a:p>
        </p:txBody>
      </p:sp>
      <p:sp>
        <p:nvSpPr>
          <p:cNvPr id="7" name="スライド番号プレースホルダー 6"/>
          <p:cNvSpPr>
            <a:spLocks noGrp="1"/>
          </p:cNvSpPr>
          <p:nvPr>
            <p:ph type="sldNum" sz="quarter" idx="12"/>
          </p:nvPr>
        </p:nvSpPr>
        <p:spPr/>
        <p:txBody>
          <a:bodyPr/>
          <a:lstStyle/>
          <a:p>
            <a:fld id="{C6F3D2AA-BCEB-455A-B6F8-09BE27466668}" type="slidenum">
              <a:rPr kumimoji="1" lang="ja-JP" altLang="en-US" smtClean="0"/>
              <a:t>29</a:t>
            </a:fld>
            <a:endParaRPr kumimoji="1" lang="ja-JP" altLang="en-US" dirty="0"/>
          </a:p>
        </p:txBody>
      </p:sp>
      <p:pic>
        <p:nvPicPr>
          <p:cNvPr id="5" name="図 4"/>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2178636" y="2852936"/>
            <a:ext cx="4824537" cy="3338358"/>
          </a:xfrm>
          <a:prstGeom prst="rect">
            <a:avLst/>
          </a:prstGeom>
        </p:spPr>
      </p:pic>
    </p:spTree>
    <p:extLst>
      <p:ext uri="{BB962C8B-B14F-4D97-AF65-F5344CB8AC3E}">
        <p14:creationId xmlns:p14="http://schemas.microsoft.com/office/powerpoint/2010/main" val="105558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観察，実験の準備（～一週間前）</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3600" dirty="0"/>
              <a:t>タマネギ（ネギ）の</a:t>
            </a:r>
            <a:r>
              <a:rPr lang="ja-JP" altLang="en-US" sz="3600" dirty="0" smtClean="0"/>
              <a:t>種子を用意する。ろ紙の上に種子</a:t>
            </a:r>
            <a:r>
              <a:rPr lang="ja-JP" altLang="en-US" sz="3600" dirty="0"/>
              <a:t>を</a:t>
            </a:r>
            <a:r>
              <a:rPr lang="ja-JP" altLang="en-US" sz="3600" dirty="0" smtClean="0"/>
              <a:t>まき，水</a:t>
            </a:r>
            <a:r>
              <a:rPr lang="ja-JP" altLang="en-US" sz="3600" dirty="0"/>
              <a:t>を</a:t>
            </a:r>
            <a:r>
              <a:rPr lang="ja-JP" altLang="en-US" sz="3600" dirty="0" smtClean="0"/>
              <a:t>吸わせる</a:t>
            </a:r>
            <a:r>
              <a:rPr kumimoji="1" lang="ja-JP" altLang="en-US" sz="3600" dirty="0" smtClean="0"/>
              <a:t>。</a:t>
            </a:r>
            <a:endParaRPr lang="en-US" altLang="ja-JP" sz="3600" dirty="0"/>
          </a:p>
        </p:txBody>
      </p:sp>
      <p:sp>
        <p:nvSpPr>
          <p:cNvPr id="4" name="スライド番号プレースホルダー 3"/>
          <p:cNvSpPr>
            <a:spLocks noGrp="1"/>
          </p:cNvSpPr>
          <p:nvPr>
            <p:ph type="sldNum" sz="quarter" idx="12"/>
          </p:nvPr>
        </p:nvSpPr>
        <p:spPr/>
        <p:txBody>
          <a:bodyPr/>
          <a:lstStyle/>
          <a:p>
            <a:fld id="{C6F3D2AA-BCEB-455A-B6F8-09BE27466668}" type="slidenum">
              <a:rPr kumimoji="1" lang="ja-JP" altLang="en-US" smtClean="0"/>
              <a:t>3</a:t>
            </a:fld>
            <a:endParaRPr kumimoji="1" lang="ja-JP" altLang="en-US" dirty="0"/>
          </a:p>
        </p:txBody>
      </p:sp>
      <p:pic>
        <p:nvPicPr>
          <p:cNvPr id="7" name="図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5696" y="2276872"/>
            <a:ext cx="5472608" cy="4104456"/>
          </a:xfrm>
          <a:prstGeom prst="rect">
            <a:avLst/>
          </a:prstGeom>
        </p:spPr>
      </p:pic>
      <p:grpSp>
        <p:nvGrpSpPr>
          <p:cNvPr id="6" name="グループ化 5"/>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2452361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タマネギの知識</a:t>
            </a:r>
            <a:endParaRPr kumimoji="1" lang="ja-JP" altLang="en-US" dirty="0"/>
          </a:p>
        </p:txBody>
      </p:sp>
      <p:sp>
        <p:nvSpPr>
          <p:cNvPr id="5" name="テキスト ボックス 4"/>
          <p:cNvSpPr txBox="1"/>
          <p:nvPr/>
        </p:nvSpPr>
        <p:spPr>
          <a:xfrm>
            <a:off x="8748464" y="17026"/>
            <a:ext cx="404624" cy="461665"/>
          </a:xfrm>
          <a:prstGeom prst="rect">
            <a:avLst/>
          </a:prstGeom>
          <a:noFill/>
        </p:spPr>
        <p:txBody>
          <a:bodyPr wrap="square" rtlCol="0">
            <a:spAutoFit/>
          </a:bodyPr>
          <a:lstStyle/>
          <a:p>
            <a:r>
              <a:rPr lang="ja-JP" altLang="en-US" sz="2400" dirty="0">
                <a:solidFill>
                  <a:schemeClr val="tx2"/>
                </a:solidFill>
              </a:rPr>
              <a:t>タ</a:t>
            </a:r>
            <a:endParaRPr kumimoji="1" lang="ja-JP" altLang="en-US" sz="2400" dirty="0">
              <a:solidFill>
                <a:schemeClr val="tx2"/>
              </a:solidFill>
            </a:endParaRPr>
          </a:p>
        </p:txBody>
      </p:sp>
      <p:sp>
        <p:nvSpPr>
          <p:cNvPr id="9" name="テキスト ボックス 8"/>
          <p:cNvSpPr txBox="1"/>
          <p:nvPr/>
        </p:nvSpPr>
        <p:spPr>
          <a:xfrm>
            <a:off x="4644008" y="1526977"/>
            <a:ext cx="3672408" cy="4801314"/>
          </a:xfrm>
          <a:prstGeom prst="rect">
            <a:avLst/>
          </a:prstGeom>
          <a:noFill/>
        </p:spPr>
        <p:txBody>
          <a:bodyPr wrap="square" rtlCol="0">
            <a:spAutoFit/>
          </a:bodyPr>
          <a:lstStyle/>
          <a:p>
            <a:r>
              <a:rPr lang="ja-JP" altLang="en-US" dirty="0" smtClean="0"/>
              <a:t>タマネギ</a:t>
            </a:r>
            <a:endParaRPr lang="en-US" altLang="ja-JP" dirty="0" smtClean="0"/>
          </a:p>
          <a:p>
            <a:r>
              <a:rPr lang="ja-JP" altLang="en-US" dirty="0" smtClean="0"/>
              <a:t>ネギ科</a:t>
            </a:r>
            <a:r>
              <a:rPr lang="ja-JP" altLang="en-US" dirty="0"/>
              <a:t>ネギ属（２ｎ＝１６</a:t>
            </a:r>
            <a:r>
              <a:rPr lang="ja-JP" altLang="en-US" dirty="0" smtClean="0"/>
              <a:t>）</a:t>
            </a:r>
            <a:endParaRPr lang="en-US" altLang="ja-JP" dirty="0" smtClean="0"/>
          </a:p>
          <a:p>
            <a:r>
              <a:rPr lang="ja-JP" altLang="en-US" dirty="0" smtClean="0"/>
              <a:t>　りん</a:t>
            </a:r>
            <a:r>
              <a:rPr lang="ja-JP" altLang="en-US" dirty="0"/>
              <a:t>茎の内側の表皮細胞がはがしやすいため</a:t>
            </a:r>
            <a:r>
              <a:rPr lang="ja-JP" altLang="en-US" dirty="0" smtClean="0"/>
              <a:t>，細胞の観察がしやすい。しぼり</a:t>
            </a:r>
            <a:r>
              <a:rPr lang="ja-JP" altLang="en-US" dirty="0"/>
              <a:t>を上手く調節するとミトコンドリアが流れて原形質流動も観察できる</a:t>
            </a:r>
            <a:r>
              <a:rPr lang="ja-JP" altLang="en-US" dirty="0" smtClean="0"/>
              <a:t>。</a:t>
            </a:r>
            <a:endParaRPr lang="en-US" altLang="ja-JP" dirty="0" smtClean="0"/>
          </a:p>
          <a:p>
            <a:r>
              <a:rPr lang="ja-JP" altLang="en-US" dirty="0" smtClean="0"/>
              <a:t>　原形質</a:t>
            </a:r>
            <a:r>
              <a:rPr lang="ja-JP" altLang="en-US" dirty="0"/>
              <a:t>流動は、</a:t>
            </a:r>
            <a:r>
              <a:rPr lang="ja-JP" altLang="ja-JP" dirty="0"/>
              <a:t>循環型 </a:t>
            </a:r>
            <a:r>
              <a:rPr lang="ja-JP" altLang="en-US" dirty="0"/>
              <a:t>と呼ばれる</a:t>
            </a:r>
            <a:r>
              <a:rPr lang="ja-JP" altLang="ja-JP" dirty="0"/>
              <a:t>液胞内を原形質が細い糸のように貫いて循環する。ムラサキツユクサなどで</a:t>
            </a:r>
            <a:r>
              <a:rPr lang="ja-JP" altLang="en-US" dirty="0"/>
              <a:t>も</a:t>
            </a:r>
            <a:r>
              <a:rPr lang="ja-JP" altLang="ja-JP" dirty="0"/>
              <a:t>見られる。</a:t>
            </a:r>
          </a:p>
          <a:p>
            <a:r>
              <a:rPr lang="ja-JP" altLang="en-US" dirty="0" smtClean="0"/>
              <a:t>　根端分裂組織は体</a:t>
            </a:r>
            <a:r>
              <a:rPr lang="ja-JP" altLang="en-US" dirty="0"/>
              <a:t>細胞分裂の観察の材料と</a:t>
            </a:r>
            <a:r>
              <a:rPr lang="ja-JP" altLang="en-US" dirty="0" smtClean="0"/>
              <a:t>してよく使われる。タマネギから発根させたものは太く扱いやすい反面，数を集めるのが大変で，種を発根させる方法が主流となってきている。</a:t>
            </a:r>
            <a:endParaRPr lang="en-US" altLang="ja-JP" dirty="0" smtClean="0"/>
          </a:p>
          <a:p>
            <a:endParaRPr lang="en-US" altLang="ja-JP" dirty="0" smtClean="0"/>
          </a:p>
        </p:txBody>
      </p:sp>
      <p:sp>
        <p:nvSpPr>
          <p:cNvPr id="10" name="正方形/長方形 9"/>
          <p:cNvSpPr/>
          <p:nvPr/>
        </p:nvSpPr>
        <p:spPr>
          <a:xfrm>
            <a:off x="539591" y="3717032"/>
            <a:ext cx="3960441" cy="2585323"/>
          </a:xfrm>
          <a:prstGeom prst="rect">
            <a:avLst/>
          </a:prstGeom>
        </p:spPr>
        <p:txBody>
          <a:bodyPr wrap="square">
            <a:spAutoFit/>
          </a:bodyPr>
          <a:lstStyle/>
          <a:p>
            <a:r>
              <a:rPr lang="ja-JP" altLang="en-US" dirty="0" smtClean="0"/>
              <a:t>入手方法</a:t>
            </a:r>
            <a:endParaRPr lang="en-US" altLang="ja-JP" dirty="0" smtClean="0"/>
          </a:p>
          <a:p>
            <a:r>
              <a:rPr lang="ja-JP" altLang="en-US" dirty="0" smtClean="0"/>
              <a:t>スーパーマーケット</a:t>
            </a:r>
            <a:r>
              <a:rPr lang="ja-JP" altLang="en-US" dirty="0"/>
              <a:t>でほぼ年中入手可能</a:t>
            </a:r>
            <a:r>
              <a:rPr lang="ja-JP" altLang="en-US" dirty="0" smtClean="0"/>
              <a:t>。体</a:t>
            </a:r>
            <a:r>
              <a:rPr lang="ja-JP" altLang="en-US" dirty="0"/>
              <a:t>細胞分裂</a:t>
            </a:r>
            <a:r>
              <a:rPr lang="ja-JP" altLang="en-US" dirty="0" smtClean="0"/>
              <a:t>を観察する場合，新タマネギは発根しにくく，一番外の皮が茶色になってから使える。</a:t>
            </a:r>
            <a:endParaRPr lang="en-US" altLang="ja-JP" dirty="0" smtClean="0"/>
          </a:p>
          <a:p>
            <a:r>
              <a:rPr lang="ja-JP" altLang="en-US" dirty="0" smtClean="0"/>
              <a:t>１個　３０円前後</a:t>
            </a:r>
            <a:endParaRPr lang="en-US" altLang="ja-JP" dirty="0" smtClean="0"/>
          </a:p>
          <a:p>
            <a:r>
              <a:rPr lang="ja-JP" altLang="en-US" dirty="0"/>
              <a:t>種</a:t>
            </a:r>
            <a:r>
              <a:rPr lang="ja-JP" altLang="en-US" dirty="0" smtClean="0"/>
              <a:t>は，夏～秋にホームセンターなどで入手できる。</a:t>
            </a:r>
            <a:endParaRPr lang="en-US" altLang="ja-JP" dirty="0" smtClean="0"/>
          </a:p>
          <a:p>
            <a:r>
              <a:rPr lang="ja-JP" altLang="en-US" dirty="0" smtClean="0"/>
              <a:t>１袋　２００円前後</a:t>
            </a:r>
            <a:endParaRPr lang="en-US" altLang="ja-JP" dirty="0"/>
          </a:p>
        </p:txBody>
      </p:sp>
      <p:pic>
        <p:nvPicPr>
          <p:cNvPr id="6" name="コンテンツ プレースホルダー 5"/>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971600" y="1378496"/>
            <a:ext cx="2834894" cy="2126171"/>
          </a:xfrm>
        </p:spPr>
      </p:pic>
    </p:spTree>
    <p:extLst>
      <p:ext uri="{BB962C8B-B14F-4D97-AF65-F5344CB8AC3E}">
        <p14:creationId xmlns:p14="http://schemas.microsoft.com/office/powerpoint/2010/main" val="167588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ネギの知識</a:t>
            </a:r>
            <a:endParaRPr kumimoji="1" lang="ja-JP" altLang="en-US" dirty="0"/>
          </a:p>
        </p:txBody>
      </p:sp>
      <p:sp>
        <p:nvSpPr>
          <p:cNvPr id="4" name="テキスト ボックス 3"/>
          <p:cNvSpPr txBox="1"/>
          <p:nvPr/>
        </p:nvSpPr>
        <p:spPr>
          <a:xfrm>
            <a:off x="8748464" y="17026"/>
            <a:ext cx="404624" cy="461665"/>
          </a:xfrm>
          <a:prstGeom prst="rect">
            <a:avLst/>
          </a:prstGeom>
          <a:noFill/>
        </p:spPr>
        <p:txBody>
          <a:bodyPr wrap="square" rtlCol="0">
            <a:spAutoFit/>
          </a:bodyPr>
          <a:lstStyle/>
          <a:p>
            <a:r>
              <a:rPr kumimoji="1" lang="ja-JP" altLang="en-US" sz="2400" dirty="0" smtClean="0">
                <a:solidFill>
                  <a:schemeClr val="tx2"/>
                </a:solidFill>
              </a:rPr>
              <a:t>ネ</a:t>
            </a:r>
            <a:endParaRPr kumimoji="1" lang="ja-JP" altLang="en-US" sz="2400" dirty="0">
              <a:solidFill>
                <a:schemeClr val="tx2"/>
              </a:solidFill>
            </a:endParaRPr>
          </a:p>
        </p:txBody>
      </p:sp>
      <p:sp>
        <p:nvSpPr>
          <p:cNvPr id="14" name="テキスト ボックス 13"/>
          <p:cNvSpPr txBox="1"/>
          <p:nvPr/>
        </p:nvSpPr>
        <p:spPr>
          <a:xfrm>
            <a:off x="539552" y="1314634"/>
            <a:ext cx="5544616" cy="2031325"/>
          </a:xfrm>
          <a:prstGeom prst="rect">
            <a:avLst/>
          </a:prstGeom>
          <a:noFill/>
        </p:spPr>
        <p:txBody>
          <a:bodyPr wrap="square" rtlCol="0">
            <a:spAutoFit/>
          </a:bodyPr>
          <a:lstStyle/>
          <a:p>
            <a:r>
              <a:rPr lang="ja-JP" altLang="en-US" dirty="0" smtClean="0"/>
              <a:t>ネギ</a:t>
            </a:r>
            <a:endParaRPr lang="en-US" altLang="ja-JP" dirty="0" smtClean="0"/>
          </a:p>
          <a:p>
            <a:r>
              <a:rPr lang="ja-JP" altLang="en-US" dirty="0" smtClean="0"/>
              <a:t>　ネギ科ネギ属（２ｎ＝１６）でタマネギ（２ｎ＝１６）と同属のため，体細胞分裂の観察の材料として使用可能。</a:t>
            </a:r>
            <a:endParaRPr lang="en-US" altLang="ja-JP" dirty="0"/>
          </a:p>
          <a:p>
            <a:r>
              <a:rPr lang="ja-JP" altLang="en-US" dirty="0" smtClean="0"/>
              <a:t>　ネギの花をねぎ坊主と言い，減数分裂の観察に利用できる。この場合，包皮がまだ破けていない状態のものを取ってファーマー液（無水エタノール：氷酢酸＝３：１）で固定しておくとよい。</a:t>
            </a:r>
            <a:endParaRPr kumimoji="1" lang="en-US" altLang="ja-JP" dirty="0" smtClean="0"/>
          </a:p>
        </p:txBody>
      </p:sp>
      <p:sp>
        <p:nvSpPr>
          <p:cNvPr id="16" name="テキスト ボックス 15"/>
          <p:cNvSpPr txBox="1"/>
          <p:nvPr/>
        </p:nvSpPr>
        <p:spPr>
          <a:xfrm>
            <a:off x="4139952" y="3933056"/>
            <a:ext cx="4206160" cy="2031325"/>
          </a:xfrm>
          <a:prstGeom prst="rect">
            <a:avLst/>
          </a:prstGeom>
          <a:noFill/>
        </p:spPr>
        <p:txBody>
          <a:bodyPr wrap="square" rtlCol="0">
            <a:spAutoFit/>
          </a:bodyPr>
          <a:lstStyle/>
          <a:p>
            <a:r>
              <a:rPr kumimoji="1" lang="ja-JP" altLang="en-US" dirty="0" smtClean="0"/>
              <a:t>入手方法</a:t>
            </a:r>
            <a:endParaRPr kumimoji="1" lang="en-US" altLang="ja-JP" dirty="0" smtClean="0"/>
          </a:p>
          <a:p>
            <a:r>
              <a:rPr lang="ja-JP" altLang="en-US" dirty="0" smtClean="0"/>
              <a:t>種はホームセンターやスーパーマーケットでほぼ年中入手可能。</a:t>
            </a:r>
            <a:endParaRPr lang="en-US" altLang="ja-JP" dirty="0" smtClean="0"/>
          </a:p>
          <a:p>
            <a:r>
              <a:rPr lang="ja-JP" altLang="en-US" dirty="0"/>
              <a:t>ねぎ坊主</a:t>
            </a:r>
            <a:r>
              <a:rPr lang="ja-JP" altLang="en-US" dirty="0" smtClean="0"/>
              <a:t>は，４月～５月にかけて越冬したネギで得ることができる。ネギに溶け残った雪をかぶせるなど，低温にしておくことで，ねぎ坊主が出る時期を遅くできる。</a:t>
            </a:r>
            <a:endParaRPr lang="en-US" altLang="ja-JP" dirty="0" smtClean="0"/>
          </a:p>
        </p:txBody>
      </p:sp>
      <p:pic>
        <p:nvPicPr>
          <p:cNvPr id="5" name="コンテンツ プレースホルダー 4"/>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755576" y="3555018"/>
            <a:ext cx="3168352" cy="2376264"/>
          </a:xfrm>
        </p:spPr>
      </p:pic>
      <p:pic>
        <p:nvPicPr>
          <p:cNvPr id="6" name="図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40152" y="1438557"/>
            <a:ext cx="2545709" cy="1909282"/>
          </a:xfrm>
          <a:prstGeom prst="rect">
            <a:avLst/>
          </a:prstGeom>
        </p:spPr>
      </p:pic>
    </p:spTree>
    <p:extLst>
      <p:ext uri="{BB962C8B-B14F-4D97-AF65-F5344CB8AC3E}">
        <p14:creationId xmlns:p14="http://schemas.microsoft.com/office/powerpoint/2010/main" val="498008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観察，実験の準備（～一週間前）</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3600" dirty="0" smtClean="0"/>
              <a:t>まいた種子が水没や乾燥しないように水加減に注意をする</a:t>
            </a:r>
            <a:r>
              <a:rPr kumimoji="1" lang="ja-JP" altLang="en-US" sz="3600" dirty="0" smtClean="0"/>
              <a:t>。</a:t>
            </a:r>
            <a:endParaRPr lang="en-US" altLang="ja-JP" sz="3600" dirty="0"/>
          </a:p>
        </p:txBody>
      </p:sp>
      <p:sp>
        <p:nvSpPr>
          <p:cNvPr id="4" name="スライド番号プレースホルダー 3"/>
          <p:cNvSpPr>
            <a:spLocks noGrp="1"/>
          </p:cNvSpPr>
          <p:nvPr>
            <p:ph type="sldNum" sz="quarter" idx="12"/>
          </p:nvPr>
        </p:nvSpPr>
        <p:spPr/>
        <p:txBody>
          <a:bodyPr/>
          <a:lstStyle/>
          <a:p>
            <a:fld id="{C6F3D2AA-BCEB-455A-B6F8-09BE27466668}" type="slidenum">
              <a:rPr kumimoji="1" lang="ja-JP" altLang="en-US" smtClean="0"/>
              <a:t>4</a:t>
            </a:fld>
            <a:endParaRPr kumimoji="1" lang="ja-JP" altLang="en-US" dirty="0"/>
          </a:p>
        </p:txBody>
      </p:sp>
      <p:pic>
        <p:nvPicPr>
          <p:cNvPr id="5" name="図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87691" y="2204864"/>
            <a:ext cx="5568619" cy="4176464"/>
          </a:xfrm>
          <a:prstGeom prst="rect">
            <a:avLst/>
          </a:prstGeom>
        </p:spPr>
      </p:pic>
      <p:grpSp>
        <p:nvGrpSpPr>
          <p:cNvPr id="6" name="グループ化 5"/>
          <p:cNvGrpSpPr/>
          <p:nvPr/>
        </p:nvGrpSpPr>
        <p:grpSpPr>
          <a:xfrm>
            <a:off x="567368" y="6498000"/>
            <a:ext cx="7713345" cy="360000"/>
            <a:chOff x="567368" y="6498000"/>
            <a:chExt cx="7713345" cy="360000"/>
          </a:xfrm>
        </p:grpSpPr>
        <p:sp>
          <p:nvSpPr>
            <p:cNvPr id="7" name="正方形/長方形 6"/>
            <p:cNvSpPr/>
            <p:nvPr/>
          </p:nvSpPr>
          <p:spPr>
            <a:xfrm>
              <a:off x="567368"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smtClean="0"/>
                <a:t>準備</a:t>
              </a:r>
              <a:endParaRPr kumimoji="1" lang="ja-JP" altLang="en-US" dirty="0"/>
            </a:p>
          </p:txBody>
        </p:sp>
        <p:sp>
          <p:nvSpPr>
            <p:cNvPr id="8" name="正方形/長方形 7"/>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9" name="正方形/長方形 8"/>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0" name="正方形/長方形 9"/>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1" name="正方形/長方形 10"/>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2" name="正方形/長方形 11"/>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3" name="正方形/長方形 12"/>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4" name="正方形/長方形 13"/>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5" name="正方形/長方形 14"/>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6" name="正方形/長方形 15"/>
            <p:cNvSpPr/>
            <p:nvPr/>
          </p:nvSpPr>
          <p:spPr>
            <a:xfrm>
              <a:off x="3371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実験</a:t>
              </a:r>
              <a:endParaRPr kumimoji="1" lang="ja-JP" altLang="en-US" dirty="0"/>
            </a:p>
          </p:txBody>
        </p:sp>
        <p:sp>
          <p:nvSpPr>
            <p:cNvPr id="17" name="正方形/長方形 16"/>
            <p:cNvSpPr/>
            <p:nvPr/>
          </p:nvSpPr>
          <p:spPr>
            <a:xfrm>
              <a:off x="1268286"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2539045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観察，実験の準備（～一週間前）</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3600" dirty="0" smtClean="0"/>
              <a:t>蓋をして暗所に置き，毎日水を適度に与え，発根を待つ</a:t>
            </a:r>
            <a:r>
              <a:rPr kumimoji="1" lang="ja-JP" altLang="en-US" sz="3600" dirty="0" smtClean="0"/>
              <a:t>。</a:t>
            </a:r>
            <a:endParaRPr lang="en-US" altLang="ja-JP" sz="3600" dirty="0"/>
          </a:p>
        </p:txBody>
      </p:sp>
      <p:sp>
        <p:nvSpPr>
          <p:cNvPr id="4" name="スライド番号プレースホルダー 3"/>
          <p:cNvSpPr>
            <a:spLocks noGrp="1"/>
          </p:cNvSpPr>
          <p:nvPr>
            <p:ph type="sldNum" sz="quarter" idx="12"/>
          </p:nvPr>
        </p:nvSpPr>
        <p:spPr/>
        <p:txBody>
          <a:bodyPr/>
          <a:lstStyle/>
          <a:p>
            <a:fld id="{C6F3D2AA-BCEB-455A-B6F8-09BE27466668}" type="slidenum">
              <a:rPr kumimoji="1" lang="ja-JP" altLang="en-US" smtClean="0"/>
              <a:t>5</a:t>
            </a:fld>
            <a:endParaRPr kumimoji="1" lang="ja-JP" altLang="en-US" dirty="0"/>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817035" y="2259876"/>
            <a:ext cx="5509931" cy="4121452"/>
          </a:xfrm>
          <a:prstGeom prst="rect">
            <a:avLst/>
          </a:prstGeom>
        </p:spPr>
      </p:pic>
      <p:grpSp>
        <p:nvGrpSpPr>
          <p:cNvPr id="7" name="グループ化 6"/>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3166800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観察，実験の準備（～前日）</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3600" dirty="0" smtClean="0"/>
              <a:t>種をまいてから４日目。発根する種子が出てくる。</a:t>
            </a:r>
            <a:endParaRPr lang="en-US" altLang="ja-JP" sz="3600" dirty="0"/>
          </a:p>
        </p:txBody>
      </p:sp>
      <p:sp>
        <p:nvSpPr>
          <p:cNvPr id="4" name="スライド番号プレースホルダー 3"/>
          <p:cNvSpPr>
            <a:spLocks noGrp="1"/>
          </p:cNvSpPr>
          <p:nvPr>
            <p:ph type="sldNum" sz="quarter" idx="12"/>
          </p:nvPr>
        </p:nvSpPr>
        <p:spPr/>
        <p:txBody>
          <a:bodyPr/>
          <a:lstStyle/>
          <a:p>
            <a:fld id="{C6F3D2AA-BCEB-455A-B6F8-09BE27466668}" type="slidenum">
              <a:rPr kumimoji="1" lang="ja-JP" altLang="en-US" smtClean="0"/>
              <a:t>6</a:t>
            </a:fld>
            <a:endParaRPr kumimoji="1"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010" y="2276872"/>
            <a:ext cx="5493981" cy="4120486"/>
          </a:xfrm>
          <a:prstGeom prst="rect">
            <a:avLst/>
          </a:prstGeom>
        </p:spPr>
      </p:pic>
      <p:grpSp>
        <p:nvGrpSpPr>
          <p:cNvPr id="7" name="グループ化 6"/>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592734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観察，実験の準備（～前日）</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3600" dirty="0" smtClean="0"/>
              <a:t>固定する直前に，固定液（カルノア液やファーマー液）を準備する。</a:t>
            </a:r>
            <a:endParaRPr lang="en-US" altLang="ja-JP" sz="3600" dirty="0"/>
          </a:p>
        </p:txBody>
      </p:sp>
      <p:sp>
        <p:nvSpPr>
          <p:cNvPr id="4" name="スライド番号プレースホルダー 3"/>
          <p:cNvSpPr>
            <a:spLocks noGrp="1"/>
          </p:cNvSpPr>
          <p:nvPr>
            <p:ph type="sldNum" sz="quarter" idx="12"/>
          </p:nvPr>
        </p:nvSpPr>
        <p:spPr/>
        <p:txBody>
          <a:bodyPr/>
          <a:lstStyle/>
          <a:p>
            <a:fld id="{C6F3D2AA-BCEB-455A-B6F8-09BE27466668}" type="slidenum">
              <a:rPr kumimoji="1" lang="ja-JP" altLang="en-US" smtClean="0"/>
              <a:t>7</a:t>
            </a:fld>
            <a:endParaRPr kumimoji="1"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5696" y="2258870"/>
            <a:ext cx="5472608" cy="4104456"/>
          </a:xfrm>
          <a:prstGeom prst="rect">
            <a:avLst/>
          </a:prstGeom>
        </p:spPr>
      </p:pic>
      <p:grpSp>
        <p:nvGrpSpPr>
          <p:cNvPr id="7" name="グループ化 6"/>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2199789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観察，実験の準備（～前日）</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3600" dirty="0" smtClean="0"/>
              <a:t>毎日午前に，根が</a:t>
            </a:r>
            <a:r>
              <a:rPr lang="ja-JP" altLang="en-US" sz="3600" dirty="0" smtClean="0">
                <a:solidFill>
                  <a:srgbClr val="FF0000"/>
                </a:solidFill>
              </a:rPr>
              <a:t>１～２</a:t>
            </a:r>
            <a:r>
              <a:rPr lang="en-US" altLang="ja-JP" sz="3600" dirty="0" smtClean="0">
                <a:solidFill>
                  <a:srgbClr val="FF0000"/>
                </a:solidFill>
              </a:rPr>
              <a:t>cm</a:t>
            </a:r>
            <a:r>
              <a:rPr lang="ja-JP" altLang="en-US" sz="3600" dirty="0" smtClean="0">
                <a:solidFill>
                  <a:srgbClr val="FF0000"/>
                </a:solidFill>
              </a:rPr>
              <a:t>程度</a:t>
            </a:r>
            <a:r>
              <a:rPr lang="ja-JP" altLang="en-US" sz="3600" dirty="0" smtClean="0"/>
              <a:t>発根したものを固定する</a:t>
            </a:r>
            <a:r>
              <a:rPr lang="ja-JP" altLang="en-US" sz="3600" dirty="0"/>
              <a:t>。</a:t>
            </a:r>
            <a:endParaRPr lang="en-US" altLang="ja-JP" sz="3600" dirty="0"/>
          </a:p>
        </p:txBody>
      </p:sp>
      <p:sp>
        <p:nvSpPr>
          <p:cNvPr id="4" name="スライド番号プレースホルダー 3"/>
          <p:cNvSpPr>
            <a:spLocks noGrp="1"/>
          </p:cNvSpPr>
          <p:nvPr>
            <p:ph type="sldNum" sz="quarter" idx="12"/>
          </p:nvPr>
        </p:nvSpPr>
        <p:spPr/>
        <p:txBody>
          <a:bodyPr/>
          <a:lstStyle/>
          <a:p>
            <a:fld id="{C6F3D2AA-BCEB-455A-B6F8-09BE27466668}" type="slidenum">
              <a:rPr kumimoji="1" lang="ja-JP" altLang="en-US" smtClean="0"/>
              <a:t>8</a:t>
            </a:fld>
            <a:endParaRPr kumimoji="1" lang="ja-JP" altLang="en-US" dirty="0"/>
          </a:p>
        </p:txBody>
      </p:sp>
      <p:pic>
        <p:nvPicPr>
          <p:cNvPr id="5" name="図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46875" y="2276872"/>
            <a:ext cx="5450251" cy="4087688"/>
          </a:xfrm>
          <a:prstGeom prst="rect">
            <a:avLst/>
          </a:prstGeom>
        </p:spPr>
      </p:pic>
      <p:grpSp>
        <p:nvGrpSpPr>
          <p:cNvPr id="6" name="グループ化 5"/>
          <p:cNvGrpSpPr/>
          <p:nvPr/>
        </p:nvGrpSpPr>
        <p:grpSpPr>
          <a:xfrm>
            <a:off x="567368" y="6498000"/>
            <a:ext cx="7713345" cy="360000"/>
            <a:chOff x="567368" y="6498000"/>
            <a:chExt cx="7713345" cy="360000"/>
          </a:xfrm>
        </p:grpSpPr>
        <p:sp>
          <p:nvSpPr>
            <p:cNvPr id="7" name="正方形/長方形 6"/>
            <p:cNvSpPr/>
            <p:nvPr/>
          </p:nvSpPr>
          <p:spPr>
            <a:xfrm>
              <a:off x="567368"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smtClean="0"/>
                <a:t>準備</a:t>
              </a:r>
              <a:endParaRPr kumimoji="1" lang="ja-JP" altLang="en-US" dirty="0"/>
            </a:p>
          </p:txBody>
        </p:sp>
        <p:sp>
          <p:nvSpPr>
            <p:cNvPr id="8" name="正方形/長方形 7"/>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9" name="正方形/長方形 8"/>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0" name="正方形/長方形 9"/>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1" name="正方形/長方形 10"/>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2" name="正方形/長方形 11"/>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3" name="正方形/長方形 12"/>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4" name="正方形/長方形 13"/>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5" name="正方形/長方形 14"/>
            <p:cNvSpPr/>
            <p:nvPr/>
          </p:nvSpPr>
          <p:spPr>
            <a:xfrm>
              <a:off x="1970286"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200" dirty="0" smtClean="0"/>
                <a:t>～前日</a:t>
              </a:r>
              <a:endParaRPr kumimoji="1" lang="ja-JP" altLang="en-US" sz="1200" dirty="0"/>
            </a:p>
          </p:txBody>
        </p:sp>
        <p:sp>
          <p:nvSpPr>
            <p:cNvPr id="16" name="正方形/長方形 15"/>
            <p:cNvSpPr/>
            <p:nvPr/>
          </p:nvSpPr>
          <p:spPr>
            <a:xfrm>
              <a:off x="3371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実験</a:t>
              </a:r>
              <a:endParaRPr kumimoji="1" lang="ja-JP" altLang="en-US" dirty="0"/>
            </a:p>
          </p:txBody>
        </p:sp>
        <p:sp>
          <p:nvSpPr>
            <p:cNvPr id="17" name="正方形/長方形 16"/>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1146174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観察，実験の準備（～前日）</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3600" dirty="0" smtClean="0"/>
              <a:t>染色液（酢酸オルセインなど）を準備する。</a:t>
            </a:r>
            <a:endParaRPr lang="en-US" altLang="ja-JP" sz="3600" dirty="0"/>
          </a:p>
        </p:txBody>
      </p:sp>
      <p:sp>
        <p:nvSpPr>
          <p:cNvPr id="4" name="スライド番号プレースホルダー 3"/>
          <p:cNvSpPr>
            <a:spLocks noGrp="1"/>
          </p:cNvSpPr>
          <p:nvPr>
            <p:ph type="sldNum" sz="quarter" idx="12"/>
          </p:nvPr>
        </p:nvSpPr>
        <p:spPr/>
        <p:txBody>
          <a:bodyPr/>
          <a:lstStyle/>
          <a:p>
            <a:fld id="{C6F3D2AA-BCEB-455A-B6F8-09BE27466668}" type="slidenum">
              <a:rPr kumimoji="1" lang="ja-JP" altLang="en-US" smtClean="0"/>
              <a:t>9</a:t>
            </a:fld>
            <a:endParaRPr kumimoji="1"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69910" y="1772816"/>
            <a:ext cx="6204181" cy="4653136"/>
          </a:xfrm>
          <a:prstGeom prst="rect">
            <a:avLst/>
          </a:prstGeom>
        </p:spPr>
      </p:pic>
      <p:grpSp>
        <p:nvGrpSpPr>
          <p:cNvPr id="7" name="グループ化 6"/>
          <p:cNvGrpSpPr/>
          <p:nvPr/>
        </p:nvGrpSpPr>
        <p:grpSpPr>
          <a:xfrm>
            <a:off x="567368" y="6498000"/>
            <a:ext cx="7713345" cy="360000"/>
            <a:chOff x="567368" y="6498000"/>
            <a:chExt cx="7713345" cy="360000"/>
          </a:xfrm>
        </p:grpSpPr>
        <p:sp>
          <p:nvSpPr>
            <p:cNvPr id="8" name="正方形/長方形 7"/>
            <p:cNvSpPr/>
            <p:nvPr/>
          </p:nvSpPr>
          <p:spPr>
            <a:xfrm>
              <a:off x="567368"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smtClean="0"/>
                <a:t>準備</a:t>
              </a:r>
              <a:endParaRPr kumimoji="1" lang="ja-JP" altLang="en-US" dirty="0"/>
            </a:p>
          </p:txBody>
        </p:sp>
        <p:sp>
          <p:nvSpPr>
            <p:cNvPr id="9" name="正方形/長方形 8"/>
            <p:cNvSpPr/>
            <p:nvPr/>
          </p:nvSpPr>
          <p:spPr>
            <a:xfrm>
              <a:off x="267120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当日</a:t>
              </a:r>
              <a:endParaRPr kumimoji="1" lang="ja-JP" altLang="en-US" dirty="0"/>
            </a:p>
          </p:txBody>
        </p:sp>
        <p:sp>
          <p:nvSpPr>
            <p:cNvPr id="10" name="正方形/長方形 9"/>
            <p:cNvSpPr/>
            <p:nvPr/>
          </p:nvSpPr>
          <p:spPr>
            <a:xfrm>
              <a:off x="4074122"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①</a:t>
              </a:r>
              <a:endParaRPr kumimoji="1" lang="ja-JP" altLang="en-US" dirty="0"/>
            </a:p>
          </p:txBody>
        </p:sp>
        <p:sp>
          <p:nvSpPr>
            <p:cNvPr id="11" name="正方形/長方形 10"/>
            <p:cNvSpPr/>
            <p:nvPr/>
          </p:nvSpPr>
          <p:spPr>
            <a:xfrm>
              <a:off x="4775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②</a:t>
              </a:r>
              <a:endParaRPr kumimoji="1" lang="ja-JP" altLang="en-US" dirty="0"/>
            </a:p>
          </p:txBody>
        </p:sp>
        <p:sp>
          <p:nvSpPr>
            <p:cNvPr id="12" name="正方形/長方形 11"/>
            <p:cNvSpPr/>
            <p:nvPr/>
          </p:nvSpPr>
          <p:spPr>
            <a:xfrm>
              <a:off x="617687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④</a:t>
              </a:r>
              <a:endParaRPr kumimoji="1" lang="ja-JP" altLang="en-US" dirty="0"/>
            </a:p>
          </p:txBody>
        </p:sp>
        <p:sp>
          <p:nvSpPr>
            <p:cNvPr id="13" name="正方形/長方形 12"/>
            <p:cNvSpPr/>
            <p:nvPr/>
          </p:nvSpPr>
          <p:spPr>
            <a:xfrm>
              <a:off x="5475958"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③</a:t>
              </a:r>
              <a:endParaRPr kumimoji="1" lang="ja-JP" altLang="en-US" dirty="0"/>
            </a:p>
          </p:txBody>
        </p:sp>
        <p:sp>
          <p:nvSpPr>
            <p:cNvPr id="14" name="正方形/長方形 13"/>
            <p:cNvSpPr/>
            <p:nvPr/>
          </p:nvSpPr>
          <p:spPr>
            <a:xfrm>
              <a:off x="6877794"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⑤</a:t>
              </a:r>
              <a:endParaRPr kumimoji="1" lang="ja-JP" altLang="en-US" dirty="0"/>
            </a:p>
          </p:txBody>
        </p:sp>
        <p:sp>
          <p:nvSpPr>
            <p:cNvPr id="15" name="正方形/長方形 14"/>
            <p:cNvSpPr/>
            <p:nvPr/>
          </p:nvSpPr>
          <p:spPr>
            <a:xfrm>
              <a:off x="7578713"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⑥</a:t>
              </a:r>
              <a:endParaRPr kumimoji="1" lang="ja-JP" altLang="en-US" dirty="0"/>
            </a:p>
          </p:txBody>
        </p:sp>
        <p:sp>
          <p:nvSpPr>
            <p:cNvPr id="16" name="正方形/長方形 15"/>
            <p:cNvSpPr/>
            <p:nvPr/>
          </p:nvSpPr>
          <p:spPr>
            <a:xfrm>
              <a:off x="1970286" y="6498000"/>
              <a:ext cx="702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200" dirty="0" smtClean="0"/>
                <a:t>～前日</a:t>
              </a:r>
              <a:endParaRPr kumimoji="1" lang="ja-JP" altLang="en-US" sz="1200" dirty="0"/>
            </a:p>
          </p:txBody>
        </p:sp>
        <p:sp>
          <p:nvSpPr>
            <p:cNvPr id="17" name="正方形/長方形 16"/>
            <p:cNvSpPr/>
            <p:nvPr/>
          </p:nvSpPr>
          <p:spPr>
            <a:xfrm>
              <a:off x="3371040"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実験</a:t>
              </a:r>
              <a:endParaRPr kumimoji="1" lang="ja-JP" altLang="en-US" dirty="0"/>
            </a:p>
          </p:txBody>
        </p:sp>
        <p:sp>
          <p:nvSpPr>
            <p:cNvPr id="18" name="正方形/長方形 17"/>
            <p:cNvSpPr/>
            <p:nvPr/>
          </p:nvSpPr>
          <p:spPr>
            <a:xfrm>
              <a:off x="1268286" y="6498000"/>
              <a:ext cx="702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～一週間前</a:t>
              </a:r>
              <a:endParaRPr kumimoji="1" lang="ja-JP" altLang="en-US" sz="1200" dirty="0"/>
            </a:p>
          </p:txBody>
        </p:sp>
      </p:grpSp>
    </p:spTree>
    <p:extLst>
      <p:ext uri="{BB962C8B-B14F-4D97-AF65-F5344CB8AC3E}">
        <p14:creationId xmlns:p14="http://schemas.microsoft.com/office/powerpoint/2010/main" val="639361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2750</TotalTime>
  <Words>1117</Words>
  <Application>Microsoft Office PowerPoint</Application>
  <PresentationFormat>画面に合わせる (4:3)</PresentationFormat>
  <Paragraphs>444</Paragraphs>
  <Slides>31</Slides>
  <Notes>30</Notes>
  <HiddenSlides>3</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体細胞分裂の観察</vt:lpstr>
      <vt:lpstr>実験の流れ</vt:lpstr>
      <vt:lpstr>観察，実験の準備（～一週間前）</vt:lpstr>
      <vt:lpstr>観察，実験の準備（～一週間前）</vt:lpstr>
      <vt:lpstr>観察，実験の準備（～一週間前）</vt:lpstr>
      <vt:lpstr>観察，実験の準備（～前日）</vt:lpstr>
      <vt:lpstr>観察，実験の準備（～前日）</vt:lpstr>
      <vt:lpstr>観察，実験の準備（～前日）</vt:lpstr>
      <vt:lpstr>観察，実験の準備（～前日）</vt:lpstr>
      <vt:lpstr>観察，実験の準備</vt:lpstr>
      <vt:lpstr>②塩酸による解離処理－１</vt:lpstr>
      <vt:lpstr>①塩酸による解離処理－２</vt:lpstr>
      <vt:lpstr>①塩酸による解離処理－３</vt:lpstr>
      <vt:lpstr>②塩酸の除去－１</vt:lpstr>
      <vt:lpstr>②塩酸の除去－２</vt:lpstr>
      <vt:lpstr>③根端分裂組織以外の除去－１</vt:lpstr>
      <vt:lpstr>③根端分裂組織以外の除去－２</vt:lpstr>
      <vt:lpstr>④染色－１</vt:lpstr>
      <vt:lpstr>④染色－２</vt:lpstr>
      <vt:lpstr>④染色－３</vt:lpstr>
      <vt:lpstr>⑤押しつぶし－１</vt:lpstr>
      <vt:lpstr>⑤押しつぶし－２</vt:lpstr>
      <vt:lpstr>⑤押しつぶし－３</vt:lpstr>
      <vt:lpstr>⑤押しつぶし－４</vt:lpstr>
      <vt:lpstr>⑤押しつぶし－５</vt:lpstr>
      <vt:lpstr>⑥観察・スケッチ－１</vt:lpstr>
      <vt:lpstr>⑥観察・スケッチ－２</vt:lpstr>
      <vt:lpstr>⑥観察・スケッチ－３</vt:lpstr>
      <vt:lpstr>「１１　細胞周期の推測」の準備</vt:lpstr>
      <vt:lpstr>タマネギの知識</vt:lpstr>
      <vt:lpstr>ネギの知識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tyo5</dc:creator>
  <cp:lastModifiedBy>tyo5</cp:lastModifiedBy>
  <cp:revision>115</cp:revision>
  <dcterms:created xsi:type="dcterms:W3CDTF">2012-06-05T04:43:48Z</dcterms:created>
  <dcterms:modified xsi:type="dcterms:W3CDTF">2013-02-03T23:57:39Z</dcterms:modified>
</cp:coreProperties>
</file>