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80" r:id="rId3"/>
    <p:sldId id="351" r:id="rId4"/>
    <p:sldId id="279" r:id="rId5"/>
    <p:sldId id="360" r:id="rId6"/>
    <p:sldId id="358" r:id="rId7"/>
    <p:sldId id="355" r:id="rId8"/>
    <p:sldId id="362" r:id="rId9"/>
    <p:sldId id="361" r:id="rId10"/>
    <p:sldId id="363" r:id="rId11"/>
    <p:sldId id="364" r:id="rId12"/>
    <p:sldId id="365" r:id="rId13"/>
    <p:sldId id="366" r:id="rId14"/>
    <p:sldId id="367" r:id="rId15"/>
    <p:sldId id="374" r:id="rId16"/>
    <p:sldId id="368" r:id="rId17"/>
    <p:sldId id="370" r:id="rId18"/>
    <p:sldId id="373" r:id="rId19"/>
    <p:sldId id="371" r:id="rId20"/>
    <p:sldId id="372" r:id="rId21"/>
    <p:sldId id="345" r:id="rId22"/>
    <p:sldId id="347" r:id="rId2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82" autoAdjust="0"/>
    <p:restoredTop sz="78237" autoAdjust="0"/>
  </p:normalViewPr>
  <p:slideViewPr>
    <p:cSldViewPr>
      <p:cViewPr varScale="1">
        <p:scale>
          <a:sx n="56" d="100"/>
          <a:sy n="56" d="100"/>
        </p:scale>
        <p:origin x="-66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2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B4D04-D50E-42B1-9FF2-4164C5B41AD1}" type="datetimeFigureOut">
              <a:rPr kumimoji="1" lang="ja-JP" altLang="en-US" smtClean="0"/>
              <a:t>2013/2/4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09BDF-5C13-4284-BF78-7C0195A2149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97402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D46ED-14D6-459B-B10A-20F8494E32B8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03377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D46ED-14D6-459B-B10A-20F8494E32B8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25479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D46ED-14D6-459B-B10A-20F8494E32B8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254797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D46ED-14D6-459B-B10A-20F8494E32B8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254797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D46ED-14D6-459B-B10A-20F8494E32B8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254797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D46ED-14D6-459B-B10A-20F8494E32B8}" type="slidenum">
              <a:rPr kumimoji="1" lang="ja-JP" altLang="en-US" smtClean="0"/>
              <a:t>15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64025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D46ED-14D6-459B-B10A-20F8494E32B8}" type="slidenum">
              <a:rPr kumimoji="1" lang="ja-JP" altLang="en-US" smtClean="0"/>
              <a:t>16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64025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D46ED-14D6-459B-B10A-20F8494E32B8}" type="slidenum">
              <a:rPr kumimoji="1" lang="ja-JP" altLang="en-US" smtClean="0"/>
              <a:t>17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64025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D46ED-14D6-459B-B10A-20F8494E32B8}" type="slidenum">
              <a:rPr kumimoji="1" lang="ja-JP" altLang="en-US" smtClean="0"/>
              <a:t>18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64025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D46ED-14D6-459B-B10A-20F8494E32B8}" type="slidenum">
              <a:rPr kumimoji="1" lang="ja-JP" altLang="en-US" smtClean="0"/>
              <a:t>19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64025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ほぼ，実際の細胞周期の値と同じになる。</a:t>
            </a:r>
            <a:endParaRPr kumimoji="1" lang="en-US" altLang="ja-JP" smtClean="0"/>
          </a:p>
          <a:p>
            <a:r>
              <a:rPr kumimoji="1" lang="ja-JP" altLang="en-US" smtClean="0"/>
              <a:t>また，測定する数を増やすことによってより実際の値に近づく。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D46ED-14D6-459B-B10A-20F8494E32B8}" type="slidenum">
              <a:rPr kumimoji="1" lang="ja-JP" altLang="en-US" smtClean="0"/>
              <a:t>20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6402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D46ED-14D6-459B-B10A-20F8494E32B8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64025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この例の場合</a:t>
            </a:r>
            <a:endParaRPr kumimoji="1" lang="en-US" altLang="ja-JP" dirty="0" smtClean="0"/>
          </a:p>
          <a:p>
            <a:r>
              <a:rPr kumimoji="1" lang="ja-JP" altLang="en-US" dirty="0" smtClean="0"/>
              <a:t>分裂期　１７</a:t>
            </a:r>
            <a:endParaRPr kumimoji="1" lang="en-US" altLang="ja-JP" dirty="0" smtClean="0"/>
          </a:p>
          <a:p>
            <a:r>
              <a:rPr kumimoji="1" lang="ja-JP" altLang="en-US" dirty="0" smtClean="0"/>
              <a:t>間期　 １１８</a:t>
            </a:r>
            <a:endParaRPr kumimoji="1" lang="en-US" altLang="ja-JP" dirty="0" smtClean="0"/>
          </a:p>
          <a:p>
            <a:r>
              <a:rPr kumimoji="1" lang="ja-JP" altLang="en-US" dirty="0" smtClean="0"/>
              <a:t>全細胞　１３５</a:t>
            </a:r>
            <a:endParaRPr kumimoji="1" lang="en-US" altLang="ja-JP" dirty="0" smtClean="0"/>
          </a:p>
          <a:p>
            <a:r>
              <a:rPr kumimoji="1" lang="ja-JP" altLang="en-US" dirty="0" smtClean="0"/>
              <a:t>間期約２１時間　　分裂期約３時間の計算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D46ED-14D6-459B-B10A-20F8494E32B8}" type="slidenum">
              <a:rPr kumimoji="1" lang="ja-JP" altLang="en-US" smtClean="0"/>
              <a:t>21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64025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この例の場合</a:t>
            </a:r>
            <a:endParaRPr kumimoji="1" lang="en-US" altLang="ja-JP" dirty="0" smtClean="0"/>
          </a:p>
          <a:p>
            <a:r>
              <a:rPr kumimoji="1" lang="ja-JP" altLang="en-US" dirty="0" smtClean="0"/>
              <a:t>分裂期　１７</a:t>
            </a:r>
            <a:endParaRPr kumimoji="1" lang="en-US" altLang="ja-JP" dirty="0" smtClean="0"/>
          </a:p>
          <a:p>
            <a:r>
              <a:rPr kumimoji="1" lang="ja-JP" altLang="en-US" dirty="0" smtClean="0"/>
              <a:t>間期　 １１８</a:t>
            </a:r>
            <a:endParaRPr kumimoji="1" lang="en-US" altLang="ja-JP" dirty="0" smtClean="0"/>
          </a:p>
          <a:p>
            <a:r>
              <a:rPr kumimoji="1" lang="ja-JP" altLang="en-US" dirty="0" smtClean="0"/>
              <a:t>全細胞　１３５</a:t>
            </a:r>
            <a:endParaRPr kumimoji="1" lang="en-US" altLang="ja-JP" dirty="0" smtClean="0"/>
          </a:p>
          <a:p>
            <a:r>
              <a:rPr kumimoji="1" lang="ja-JP" altLang="en-US" dirty="0" smtClean="0"/>
              <a:t>間期約２１時間　　分裂期約３時間の計算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D46ED-14D6-459B-B10A-20F8494E32B8}" type="slidenum">
              <a:rPr kumimoji="1" lang="ja-JP" altLang="en-US" smtClean="0"/>
              <a:t>22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6402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D46ED-14D6-459B-B10A-20F8494E32B8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25479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D46ED-14D6-459B-B10A-20F8494E32B8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25479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D46ED-14D6-459B-B10A-20F8494E32B8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25479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D46ED-14D6-459B-B10A-20F8494E32B8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25479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D46ED-14D6-459B-B10A-20F8494E32B8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25479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D46ED-14D6-459B-B10A-20F8494E32B8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25479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D46ED-14D6-459B-B10A-20F8494E32B8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25479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8EA4F-733D-479D-81FE-19AD9012452D}" type="datetimeFigureOut">
              <a:rPr kumimoji="1" lang="ja-JP" altLang="en-US" smtClean="0"/>
              <a:t>2013/2/4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7499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8EA4F-733D-479D-81FE-19AD9012452D}" type="datetimeFigureOut">
              <a:rPr kumimoji="1" lang="ja-JP" altLang="en-US" smtClean="0"/>
              <a:t>2013/2/4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62141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8EA4F-733D-479D-81FE-19AD9012452D}" type="datetimeFigureOut">
              <a:rPr kumimoji="1" lang="ja-JP" altLang="en-US" smtClean="0"/>
              <a:t>2013/2/4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5524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8EA4F-733D-479D-81FE-19AD9012452D}" type="datetimeFigureOut">
              <a:rPr kumimoji="1" lang="ja-JP" altLang="en-US" smtClean="0"/>
              <a:t>2013/2/4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10491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8EA4F-733D-479D-81FE-19AD9012452D}" type="datetimeFigureOut">
              <a:rPr kumimoji="1" lang="ja-JP" altLang="en-US" smtClean="0"/>
              <a:t>2013/2/4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05790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8EA4F-733D-479D-81FE-19AD9012452D}" type="datetimeFigureOut">
              <a:rPr kumimoji="1" lang="ja-JP" altLang="en-US" smtClean="0"/>
              <a:t>2013/2/4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65711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8EA4F-733D-479D-81FE-19AD9012452D}" type="datetimeFigureOut">
              <a:rPr kumimoji="1" lang="ja-JP" altLang="en-US" smtClean="0"/>
              <a:t>2013/2/4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93853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8EA4F-733D-479D-81FE-19AD9012452D}" type="datetimeFigureOut">
              <a:rPr kumimoji="1" lang="ja-JP" altLang="en-US" smtClean="0"/>
              <a:t>2013/2/4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24863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8EA4F-733D-479D-81FE-19AD9012452D}" type="datetimeFigureOut">
              <a:rPr kumimoji="1" lang="ja-JP" altLang="en-US" smtClean="0"/>
              <a:t>2013/2/4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87449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8EA4F-733D-479D-81FE-19AD9012452D}" type="datetimeFigureOut">
              <a:rPr kumimoji="1" lang="ja-JP" altLang="en-US" smtClean="0"/>
              <a:t>2013/2/4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82244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8EA4F-733D-479D-81FE-19AD9012452D}" type="datetimeFigureOut">
              <a:rPr kumimoji="1" lang="ja-JP" altLang="en-US" smtClean="0"/>
              <a:t>2013/2/4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09882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67544" y="307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0" y="1124744"/>
            <a:ext cx="9144000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8EA4F-733D-479D-81FE-19AD9012452D}" type="datetimeFigureOut">
              <a:rPr kumimoji="1" lang="ja-JP" altLang="en-US" smtClean="0"/>
              <a:t>2013/2/4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3D2AA-BCEB-455A-B6F8-09BE2746666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09918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細胞周期の推測</a:t>
            </a:r>
            <a:endParaRPr kumimoji="1" lang="ja-JP" altLang="en-US" dirty="0"/>
          </a:p>
        </p:txBody>
      </p:sp>
      <p:sp>
        <p:nvSpPr>
          <p:cNvPr id="4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l"/>
            <a:r>
              <a:rPr lang="ja-JP" altLang="en-US" dirty="0" smtClean="0">
                <a:solidFill>
                  <a:schemeClr val="tx1"/>
                </a:solidFill>
              </a:rPr>
              <a:t>内容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l"/>
            <a:r>
              <a:rPr lang="ja-JP" altLang="en-US" dirty="0" smtClean="0">
                <a:solidFill>
                  <a:schemeClr val="tx1"/>
                </a:solidFill>
              </a:rPr>
              <a:t>タマ</a:t>
            </a:r>
            <a:r>
              <a:rPr lang="ja-JP" altLang="ja-JP" dirty="0" smtClean="0">
                <a:solidFill>
                  <a:schemeClr val="tx1"/>
                </a:solidFill>
              </a:rPr>
              <a:t>ネギの</a:t>
            </a:r>
            <a:r>
              <a:rPr lang="ja-JP" altLang="en-US" dirty="0" smtClean="0">
                <a:solidFill>
                  <a:schemeClr val="tx1"/>
                </a:solidFill>
              </a:rPr>
              <a:t>根端分裂組織</a:t>
            </a:r>
            <a:r>
              <a:rPr lang="ja-JP" altLang="ja-JP" dirty="0" smtClean="0">
                <a:solidFill>
                  <a:schemeClr val="tx1"/>
                </a:solidFill>
              </a:rPr>
              <a:t>を</a:t>
            </a:r>
            <a:r>
              <a:rPr lang="ja-JP" altLang="ja-JP" dirty="0">
                <a:solidFill>
                  <a:schemeClr val="tx1"/>
                </a:solidFill>
              </a:rPr>
              <a:t>用いて</a:t>
            </a:r>
            <a:r>
              <a:rPr lang="ja-JP" altLang="ja-JP" dirty="0" smtClean="0">
                <a:solidFill>
                  <a:schemeClr val="tx1"/>
                </a:solidFill>
              </a:rPr>
              <a:t>，</a:t>
            </a:r>
            <a:r>
              <a:rPr lang="ja-JP" altLang="en-US" dirty="0" smtClean="0">
                <a:solidFill>
                  <a:schemeClr val="tx1"/>
                </a:solidFill>
              </a:rPr>
              <a:t>体細胞分裂における染色体の変化</a:t>
            </a:r>
            <a:r>
              <a:rPr lang="ja-JP" altLang="ja-JP" dirty="0" smtClean="0">
                <a:solidFill>
                  <a:schemeClr val="tx1"/>
                </a:solidFill>
              </a:rPr>
              <a:t>を</a:t>
            </a:r>
            <a:r>
              <a:rPr lang="ja-JP" altLang="en-US" dirty="0" smtClean="0">
                <a:solidFill>
                  <a:schemeClr val="tx1"/>
                </a:solidFill>
              </a:rPr>
              <a:t>観察</a:t>
            </a:r>
            <a:r>
              <a:rPr lang="ja-JP" altLang="ja-JP" dirty="0" smtClean="0">
                <a:solidFill>
                  <a:schemeClr val="tx1"/>
                </a:solidFill>
              </a:rPr>
              <a:t>する</a:t>
            </a:r>
            <a:r>
              <a:rPr lang="ja-JP" altLang="ja-JP" dirty="0">
                <a:solidFill>
                  <a:schemeClr val="tx1"/>
                </a:solidFill>
              </a:rPr>
              <a:t>。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5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観察，実験の準備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/>
              <a:t>検証プリントの</a:t>
            </a:r>
            <a:r>
              <a:rPr lang="ja-JP" altLang="en-US" dirty="0" smtClean="0"/>
              <a:t>作成－５－１</a:t>
            </a:r>
            <a:endParaRPr kumimoji="1" lang="ja-JP" altLang="en-US" dirty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506701" y="1571655"/>
            <a:ext cx="8198023" cy="34415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124744"/>
            <a:ext cx="8686800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 smtClean="0"/>
              <a:t>図の範囲をコピーする。</a:t>
            </a:r>
            <a:endParaRPr lang="en-US" altLang="ja-JP" sz="36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654" y="1700808"/>
            <a:ext cx="6240693" cy="4680520"/>
          </a:xfrm>
          <a:prstGeom prst="rect">
            <a:avLst/>
          </a:prstGeom>
        </p:spPr>
      </p:pic>
      <p:grpSp>
        <p:nvGrpSpPr>
          <p:cNvPr id="8" name="グループ化 7"/>
          <p:cNvGrpSpPr/>
          <p:nvPr/>
        </p:nvGrpSpPr>
        <p:grpSpPr>
          <a:xfrm>
            <a:off x="567368" y="6525384"/>
            <a:ext cx="7011345" cy="360000"/>
            <a:chOff x="567368" y="6525384"/>
            <a:chExt cx="7011345" cy="360000"/>
          </a:xfrm>
        </p:grpSpPr>
        <p:sp>
          <p:nvSpPr>
            <p:cNvPr id="9" name="正方形/長方形 8"/>
            <p:cNvSpPr/>
            <p:nvPr/>
          </p:nvSpPr>
          <p:spPr>
            <a:xfrm>
              <a:off x="567368" y="6525384"/>
              <a:ext cx="702000" cy="360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準備</a:t>
              </a:r>
              <a:endParaRPr kumimoji="1" lang="ja-JP" altLang="en-US" dirty="0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1969204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当日</a:t>
              </a:r>
              <a:endParaRPr kumimoji="1" lang="ja-JP" altLang="en-US" dirty="0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3372122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①</a:t>
              </a:r>
              <a:endParaRPr kumimoji="1" lang="ja-JP" altLang="en-US" dirty="0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4073040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②</a:t>
              </a:r>
              <a:endParaRPr kumimoji="1" lang="ja-JP" altLang="en-US" dirty="0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5474876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④</a:t>
              </a:r>
              <a:endParaRPr kumimoji="1" lang="ja-JP" altLang="en-US" dirty="0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4773958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③</a:t>
              </a:r>
              <a:endParaRPr kumimoji="1" lang="ja-JP" altLang="en-US" dirty="0"/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6175794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 smtClean="0"/>
                <a:t>⑤</a:t>
              </a:r>
              <a:endParaRPr kumimoji="1" lang="ja-JP" altLang="en-US" dirty="0"/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6876713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 smtClean="0"/>
                <a:t>⑥</a:t>
              </a:r>
              <a:endParaRPr kumimoji="1" lang="ja-JP" altLang="en-US" dirty="0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1268286" y="6525384"/>
              <a:ext cx="702000" cy="360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200" dirty="0" smtClean="0"/>
                <a:t>～前日</a:t>
              </a:r>
              <a:endParaRPr kumimoji="1" lang="ja-JP" altLang="en-US" sz="1200" dirty="0"/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2669040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実験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6551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観察，実験の準備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/>
              <a:t>検証プリントの</a:t>
            </a:r>
            <a:r>
              <a:rPr lang="ja-JP" altLang="en-US" dirty="0" smtClean="0"/>
              <a:t>作成－５－２</a:t>
            </a:r>
            <a:endParaRPr kumimoji="1" lang="ja-JP" altLang="en-US" dirty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506701" y="1571655"/>
            <a:ext cx="8198023" cy="34415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124744"/>
            <a:ext cx="8686800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 smtClean="0"/>
              <a:t>重ならないように順序よく貼り付ける。</a:t>
            </a:r>
            <a:endParaRPr lang="en-US" altLang="ja-JP" sz="36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086" y="1772816"/>
            <a:ext cx="8183829" cy="4553725"/>
          </a:xfrm>
          <a:prstGeom prst="rect">
            <a:avLst/>
          </a:prstGeom>
        </p:spPr>
      </p:pic>
      <p:grpSp>
        <p:nvGrpSpPr>
          <p:cNvPr id="8" name="グループ化 7"/>
          <p:cNvGrpSpPr/>
          <p:nvPr/>
        </p:nvGrpSpPr>
        <p:grpSpPr>
          <a:xfrm>
            <a:off x="567368" y="6525384"/>
            <a:ext cx="7011345" cy="360000"/>
            <a:chOff x="567368" y="6525384"/>
            <a:chExt cx="7011345" cy="360000"/>
          </a:xfrm>
        </p:grpSpPr>
        <p:sp>
          <p:nvSpPr>
            <p:cNvPr id="9" name="正方形/長方形 8"/>
            <p:cNvSpPr/>
            <p:nvPr/>
          </p:nvSpPr>
          <p:spPr>
            <a:xfrm>
              <a:off x="567368" y="6525384"/>
              <a:ext cx="702000" cy="360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準備</a:t>
              </a:r>
              <a:endParaRPr kumimoji="1" lang="ja-JP" altLang="en-US" dirty="0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1969204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当日</a:t>
              </a:r>
              <a:endParaRPr kumimoji="1" lang="ja-JP" altLang="en-US" dirty="0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3372122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①</a:t>
              </a:r>
              <a:endParaRPr kumimoji="1" lang="ja-JP" altLang="en-US" dirty="0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4073040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②</a:t>
              </a:r>
              <a:endParaRPr kumimoji="1" lang="ja-JP" altLang="en-US" dirty="0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5474876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④</a:t>
              </a:r>
              <a:endParaRPr kumimoji="1" lang="ja-JP" altLang="en-US" dirty="0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4773958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③</a:t>
              </a:r>
              <a:endParaRPr kumimoji="1" lang="ja-JP" altLang="en-US" dirty="0"/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6175794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 smtClean="0"/>
                <a:t>⑤</a:t>
              </a:r>
              <a:endParaRPr kumimoji="1" lang="ja-JP" altLang="en-US" dirty="0"/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6876713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 smtClean="0"/>
                <a:t>⑥</a:t>
              </a:r>
              <a:endParaRPr kumimoji="1" lang="ja-JP" altLang="en-US" dirty="0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1268286" y="6525384"/>
              <a:ext cx="702000" cy="360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200" dirty="0" smtClean="0"/>
                <a:t>～前日</a:t>
              </a:r>
              <a:endParaRPr kumimoji="1" lang="ja-JP" altLang="en-US" sz="1200" dirty="0"/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2669040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実験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853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観察，実験の準備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/>
              <a:t>検証プリントの</a:t>
            </a:r>
            <a:r>
              <a:rPr lang="ja-JP" altLang="en-US" dirty="0" smtClean="0"/>
              <a:t>作成－６－１</a:t>
            </a:r>
            <a:endParaRPr kumimoji="1" lang="ja-JP" altLang="en-US" dirty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506701" y="1571655"/>
            <a:ext cx="8198023" cy="34415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124744"/>
            <a:ext cx="8686800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 smtClean="0"/>
              <a:t>左端に数字をランダムに入れ，並び替える。</a:t>
            </a:r>
            <a:endParaRPr lang="en-US" altLang="ja-JP" sz="36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91" y="1916832"/>
            <a:ext cx="9101018" cy="4463696"/>
          </a:xfrm>
          <a:prstGeom prst="rect">
            <a:avLst/>
          </a:prstGeom>
        </p:spPr>
      </p:pic>
      <p:grpSp>
        <p:nvGrpSpPr>
          <p:cNvPr id="8" name="グループ化 7"/>
          <p:cNvGrpSpPr/>
          <p:nvPr/>
        </p:nvGrpSpPr>
        <p:grpSpPr>
          <a:xfrm>
            <a:off x="567368" y="6525384"/>
            <a:ext cx="7011345" cy="360000"/>
            <a:chOff x="567368" y="6525384"/>
            <a:chExt cx="7011345" cy="360000"/>
          </a:xfrm>
        </p:grpSpPr>
        <p:sp>
          <p:nvSpPr>
            <p:cNvPr id="9" name="正方形/長方形 8"/>
            <p:cNvSpPr/>
            <p:nvPr/>
          </p:nvSpPr>
          <p:spPr>
            <a:xfrm>
              <a:off x="567368" y="6525384"/>
              <a:ext cx="702000" cy="360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準備</a:t>
              </a:r>
              <a:endParaRPr kumimoji="1" lang="ja-JP" altLang="en-US" dirty="0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1969204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当日</a:t>
              </a:r>
              <a:endParaRPr kumimoji="1" lang="ja-JP" altLang="en-US" dirty="0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3372122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①</a:t>
              </a:r>
              <a:endParaRPr kumimoji="1" lang="ja-JP" altLang="en-US" dirty="0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4073040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②</a:t>
              </a:r>
              <a:endParaRPr kumimoji="1" lang="ja-JP" altLang="en-US" dirty="0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5474876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④</a:t>
              </a:r>
              <a:endParaRPr kumimoji="1" lang="ja-JP" altLang="en-US" dirty="0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4773958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③</a:t>
              </a:r>
              <a:endParaRPr kumimoji="1" lang="ja-JP" altLang="en-US" dirty="0"/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6175794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 smtClean="0"/>
                <a:t>⑤</a:t>
              </a:r>
              <a:endParaRPr kumimoji="1" lang="ja-JP" altLang="en-US" dirty="0"/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6876713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 smtClean="0"/>
                <a:t>⑥</a:t>
              </a:r>
              <a:endParaRPr kumimoji="1" lang="ja-JP" altLang="en-US" dirty="0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1268286" y="6525384"/>
              <a:ext cx="702000" cy="360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200" dirty="0" smtClean="0"/>
                <a:t>～前日</a:t>
              </a:r>
              <a:endParaRPr kumimoji="1" lang="ja-JP" altLang="en-US" sz="1200" dirty="0"/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2669040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実験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4573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観察，実験の準備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/>
              <a:t>検証プリントの</a:t>
            </a:r>
            <a:r>
              <a:rPr lang="ja-JP" altLang="en-US" dirty="0" smtClean="0"/>
              <a:t>作成－６－２</a:t>
            </a:r>
            <a:endParaRPr kumimoji="1" lang="ja-JP" altLang="en-US" dirty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506701" y="1571655"/>
            <a:ext cx="8198023" cy="34415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124744"/>
            <a:ext cx="8686800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 smtClean="0"/>
              <a:t>並び替えたら，１列目は削除する。</a:t>
            </a:r>
            <a:endParaRPr lang="en-US" altLang="ja-JP" sz="36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6838" y="1700808"/>
            <a:ext cx="6550324" cy="4680070"/>
          </a:xfrm>
          <a:prstGeom prst="rect">
            <a:avLst/>
          </a:prstGeom>
        </p:spPr>
      </p:pic>
      <p:grpSp>
        <p:nvGrpSpPr>
          <p:cNvPr id="8" name="グループ化 7"/>
          <p:cNvGrpSpPr/>
          <p:nvPr/>
        </p:nvGrpSpPr>
        <p:grpSpPr>
          <a:xfrm>
            <a:off x="567368" y="6525384"/>
            <a:ext cx="7011345" cy="360000"/>
            <a:chOff x="567368" y="6525384"/>
            <a:chExt cx="7011345" cy="360000"/>
          </a:xfrm>
        </p:grpSpPr>
        <p:sp>
          <p:nvSpPr>
            <p:cNvPr id="9" name="正方形/長方形 8"/>
            <p:cNvSpPr/>
            <p:nvPr/>
          </p:nvSpPr>
          <p:spPr>
            <a:xfrm>
              <a:off x="567368" y="6525384"/>
              <a:ext cx="702000" cy="360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準備</a:t>
              </a:r>
              <a:endParaRPr kumimoji="1" lang="ja-JP" altLang="en-US" dirty="0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1969204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当日</a:t>
              </a:r>
              <a:endParaRPr kumimoji="1" lang="ja-JP" altLang="en-US" dirty="0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3372122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①</a:t>
              </a:r>
              <a:endParaRPr kumimoji="1" lang="ja-JP" altLang="en-US" dirty="0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4073040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②</a:t>
              </a:r>
              <a:endParaRPr kumimoji="1" lang="ja-JP" altLang="en-US" dirty="0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5474876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④</a:t>
              </a:r>
              <a:endParaRPr kumimoji="1" lang="ja-JP" altLang="en-US" dirty="0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4773958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③</a:t>
              </a:r>
              <a:endParaRPr kumimoji="1" lang="ja-JP" altLang="en-US" dirty="0"/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6175794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 smtClean="0"/>
                <a:t>⑤</a:t>
              </a:r>
              <a:endParaRPr kumimoji="1" lang="ja-JP" altLang="en-US" dirty="0"/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6876713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 smtClean="0"/>
                <a:t>⑥</a:t>
              </a:r>
              <a:endParaRPr kumimoji="1" lang="ja-JP" altLang="en-US" dirty="0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1268286" y="6525384"/>
              <a:ext cx="702000" cy="360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200" dirty="0" smtClean="0"/>
                <a:t>～前日</a:t>
              </a:r>
              <a:endParaRPr kumimoji="1" lang="ja-JP" altLang="en-US" sz="1200" dirty="0"/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2669040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実験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3514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観察，実験の準備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/>
              <a:t>検証プリントの</a:t>
            </a:r>
            <a:r>
              <a:rPr lang="ja-JP" altLang="en-US" dirty="0" smtClean="0"/>
              <a:t>作成－７</a:t>
            </a:r>
            <a:endParaRPr kumimoji="1" lang="ja-JP" altLang="en-US" dirty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506701" y="1571655"/>
            <a:ext cx="8198023" cy="34415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 smtClean="0"/>
              <a:t>印刷する際は，１頁に入る行数を細胞周期の倍数とずらすと</a:t>
            </a:r>
            <a:r>
              <a:rPr lang="ja-JP" altLang="en-US" sz="3600" dirty="0"/>
              <a:t>よい</a:t>
            </a:r>
            <a:r>
              <a:rPr lang="ja-JP" altLang="en-US" sz="3600" dirty="0" smtClean="0"/>
              <a:t>。</a:t>
            </a:r>
            <a:endParaRPr lang="en-US" altLang="ja-JP" sz="36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0763" y="2276872"/>
            <a:ext cx="5922474" cy="4020646"/>
          </a:xfrm>
          <a:prstGeom prst="rect">
            <a:avLst/>
          </a:prstGeom>
        </p:spPr>
      </p:pic>
      <p:grpSp>
        <p:nvGrpSpPr>
          <p:cNvPr id="8" name="グループ化 7"/>
          <p:cNvGrpSpPr/>
          <p:nvPr/>
        </p:nvGrpSpPr>
        <p:grpSpPr>
          <a:xfrm>
            <a:off x="567368" y="6525384"/>
            <a:ext cx="7011345" cy="360000"/>
            <a:chOff x="567368" y="6525384"/>
            <a:chExt cx="7011345" cy="360000"/>
          </a:xfrm>
        </p:grpSpPr>
        <p:sp>
          <p:nvSpPr>
            <p:cNvPr id="9" name="正方形/長方形 8"/>
            <p:cNvSpPr/>
            <p:nvPr/>
          </p:nvSpPr>
          <p:spPr>
            <a:xfrm>
              <a:off x="567368" y="6525384"/>
              <a:ext cx="702000" cy="360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準備</a:t>
              </a:r>
              <a:endParaRPr kumimoji="1" lang="ja-JP" altLang="en-US" dirty="0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1969204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当日</a:t>
              </a:r>
              <a:endParaRPr kumimoji="1" lang="ja-JP" altLang="en-US" dirty="0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3372122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①</a:t>
              </a:r>
              <a:endParaRPr kumimoji="1" lang="ja-JP" altLang="en-US" dirty="0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4073040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②</a:t>
              </a:r>
              <a:endParaRPr kumimoji="1" lang="ja-JP" altLang="en-US" dirty="0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5474876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④</a:t>
              </a:r>
              <a:endParaRPr kumimoji="1" lang="ja-JP" altLang="en-US" dirty="0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4773958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③</a:t>
              </a:r>
              <a:endParaRPr kumimoji="1" lang="ja-JP" altLang="en-US" dirty="0"/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6175794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 smtClean="0"/>
                <a:t>⑤</a:t>
              </a:r>
              <a:endParaRPr kumimoji="1" lang="ja-JP" altLang="en-US" dirty="0"/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6876713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 smtClean="0"/>
                <a:t>⑥</a:t>
              </a:r>
              <a:endParaRPr kumimoji="1" lang="ja-JP" altLang="en-US" dirty="0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1268286" y="6525384"/>
              <a:ext cx="702000" cy="360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200" dirty="0" smtClean="0"/>
                <a:t>～前日</a:t>
              </a:r>
              <a:endParaRPr kumimoji="1" lang="ja-JP" altLang="en-US" sz="1200" dirty="0"/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2669040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実験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8119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ja-JP" altLang="en-US" dirty="0"/>
              <a:t>①　検証プリントの</a:t>
            </a:r>
            <a:r>
              <a:rPr lang="ja-JP" altLang="en-US" dirty="0" smtClean="0"/>
              <a:t>確認－１</a:t>
            </a:r>
            <a:endParaRPr lang="ja-JP" altLang="en-US" dirty="0"/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 smtClean="0"/>
              <a:t>各行（細胞に相当）が一定の周期になっていることを確認する。</a:t>
            </a:r>
            <a:endParaRPr lang="ja-JP" altLang="en-US" sz="36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15</a:t>
            </a:fld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861" y="2204864"/>
            <a:ext cx="5472609" cy="4104456"/>
          </a:xfrm>
          <a:prstGeom prst="rect">
            <a:avLst/>
          </a:prstGeom>
        </p:spPr>
      </p:pic>
      <p:grpSp>
        <p:nvGrpSpPr>
          <p:cNvPr id="8" name="グループ化 7"/>
          <p:cNvGrpSpPr/>
          <p:nvPr/>
        </p:nvGrpSpPr>
        <p:grpSpPr>
          <a:xfrm>
            <a:off x="567368" y="6525384"/>
            <a:ext cx="7011345" cy="360000"/>
            <a:chOff x="567368" y="6525384"/>
            <a:chExt cx="7011345" cy="360000"/>
          </a:xfrm>
        </p:grpSpPr>
        <p:sp>
          <p:nvSpPr>
            <p:cNvPr id="9" name="正方形/長方形 8"/>
            <p:cNvSpPr/>
            <p:nvPr/>
          </p:nvSpPr>
          <p:spPr>
            <a:xfrm>
              <a:off x="567368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準備</a:t>
              </a:r>
              <a:endParaRPr kumimoji="1" lang="ja-JP" altLang="en-US" dirty="0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1969204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当日</a:t>
              </a:r>
              <a:endParaRPr kumimoji="1" lang="ja-JP" altLang="en-US" dirty="0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3372122" y="6525384"/>
              <a:ext cx="702000" cy="360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①</a:t>
              </a:r>
              <a:endParaRPr kumimoji="1" lang="ja-JP" altLang="en-US" dirty="0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4073040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②</a:t>
              </a:r>
              <a:endParaRPr kumimoji="1" lang="ja-JP" altLang="en-US" dirty="0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5474876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④</a:t>
              </a:r>
              <a:endParaRPr kumimoji="1" lang="ja-JP" altLang="en-US" dirty="0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4773958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③</a:t>
              </a:r>
              <a:endParaRPr kumimoji="1" lang="ja-JP" altLang="en-US" dirty="0"/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6175794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 smtClean="0"/>
                <a:t>⑤</a:t>
              </a:r>
              <a:endParaRPr kumimoji="1" lang="ja-JP" altLang="en-US" dirty="0"/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6876713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 smtClean="0"/>
                <a:t>⑥</a:t>
              </a:r>
              <a:endParaRPr kumimoji="1" lang="ja-JP" altLang="en-US" dirty="0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1268286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200" dirty="0" smtClean="0"/>
                <a:t>～前日</a:t>
              </a:r>
              <a:endParaRPr kumimoji="1" lang="ja-JP" altLang="en-US" sz="1200" dirty="0"/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2669040" y="6525384"/>
              <a:ext cx="702000" cy="360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実験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1436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ja-JP" altLang="en-US" dirty="0"/>
              <a:t>①　検証プリントの</a:t>
            </a:r>
            <a:r>
              <a:rPr lang="ja-JP" altLang="en-US" dirty="0" smtClean="0"/>
              <a:t>確認－２</a:t>
            </a:r>
            <a:endParaRPr lang="ja-JP" altLang="en-US" dirty="0"/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 smtClean="0"/>
              <a:t>細胞周期が１８で，「１」が４つ，「２」が６つ，「３」が８つを繰り返している。</a:t>
            </a:r>
            <a:endParaRPr lang="ja-JP" altLang="en-US" sz="36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16</a:t>
            </a:fld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609" y="2195736"/>
            <a:ext cx="5508782" cy="4131586"/>
          </a:xfrm>
          <a:prstGeom prst="rect">
            <a:avLst/>
          </a:prstGeom>
        </p:spPr>
      </p:pic>
      <p:grpSp>
        <p:nvGrpSpPr>
          <p:cNvPr id="8" name="グループ化 7"/>
          <p:cNvGrpSpPr/>
          <p:nvPr/>
        </p:nvGrpSpPr>
        <p:grpSpPr>
          <a:xfrm>
            <a:off x="567368" y="6525384"/>
            <a:ext cx="7011345" cy="360000"/>
            <a:chOff x="567368" y="6525384"/>
            <a:chExt cx="7011345" cy="360000"/>
          </a:xfrm>
        </p:grpSpPr>
        <p:sp>
          <p:nvSpPr>
            <p:cNvPr id="9" name="正方形/長方形 8"/>
            <p:cNvSpPr/>
            <p:nvPr/>
          </p:nvSpPr>
          <p:spPr>
            <a:xfrm>
              <a:off x="567368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準備</a:t>
              </a:r>
              <a:endParaRPr kumimoji="1" lang="ja-JP" altLang="en-US" dirty="0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1969204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当日</a:t>
              </a:r>
              <a:endParaRPr kumimoji="1" lang="ja-JP" altLang="en-US" dirty="0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3372122" y="6525384"/>
              <a:ext cx="702000" cy="360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①</a:t>
              </a:r>
              <a:endParaRPr kumimoji="1" lang="ja-JP" altLang="en-US" dirty="0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4073040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②</a:t>
              </a:r>
              <a:endParaRPr kumimoji="1" lang="ja-JP" altLang="en-US" dirty="0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5474876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④</a:t>
              </a:r>
              <a:endParaRPr kumimoji="1" lang="ja-JP" altLang="en-US" dirty="0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4773958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③</a:t>
              </a:r>
              <a:endParaRPr kumimoji="1" lang="ja-JP" altLang="en-US" dirty="0"/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6175794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 smtClean="0"/>
                <a:t>⑤</a:t>
              </a:r>
              <a:endParaRPr kumimoji="1" lang="ja-JP" altLang="en-US" dirty="0"/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6876713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 smtClean="0"/>
                <a:t>⑥</a:t>
              </a:r>
              <a:endParaRPr kumimoji="1" lang="ja-JP" altLang="en-US" dirty="0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1268286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200" dirty="0" smtClean="0"/>
                <a:t>～前日</a:t>
              </a:r>
              <a:endParaRPr kumimoji="1" lang="ja-JP" altLang="en-US" sz="1200" dirty="0"/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2669040" y="6525384"/>
              <a:ext cx="702000" cy="360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実験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9588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ja-JP" altLang="en-US" dirty="0"/>
              <a:t>②　計測地点の</a:t>
            </a:r>
            <a:r>
              <a:rPr lang="ja-JP" altLang="en-US" dirty="0" smtClean="0"/>
              <a:t>決定－１</a:t>
            </a:r>
            <a:endParaRPr lang="ja-JP" altLang="en-US" dirty="0"/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48139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 smtClean="0"/>
              <a:t>ランダムに生徒が指を動かし，合図のあった場所を，計測地点とする。</a:t>
            </a:r>
            <a:endParaRPr lang="ja-JP" altLang="en-US" sz="36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17</a:t>
            </a:fld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695" y="2204864"/>
            <a:ext cx="5496611" cy="4122458"/>
          </a:xfrm>
          <a:prstGeom prst="rect">
            <a:avLst/>
          </a:prstGeom>
        </p:spPr>
      </p:pic>
      <p:grpSp>
        <p:nvGrpSpPr>
          <p:cNvPr id="6" name="グループ化 5"/>
          <p:cNvGrpSpPr/>
          <p:nvPr/>
        </p:nvGrpSpPr>
        <p:grpSpPr>
          <a:xfrm>
            <a:off x="567368" y="6525384"/>
            <a:ext cx="7011345" cy="360000"/>
            <a:chOff x="567368" y="6525384"/>
            <a:chExt cx="7011345" cy="360000"/>
          </a:xfrm>
        </p:grpSpPr>
        <p:sp>
          <p:nvSpPr>
            <p:cNvPr id="8" name="正方形/長方形 7"/>
            <p:cNvSpPr/>
            <p:nvPr/>
          </p:nvSpPr>
          <p:spPr>
            <a:xfrm>
              <a:off x="567368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準備</a:t>
              </a:r>
              <a:endParaRPr kumimoji="1" lang="ja-JP" altLang="en-US" dirty="0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1969204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当日</a:t>
              </a:r>
              <a:endParaRPr kumimoji="1" lang="ja-JP" altLang="en-US" dirty="0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3372122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①</a:t>
              </a:r>
              <a:endParaRPr kumimoji="1" lang="ja-JP" altLang="en-US" dirty="0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4073040" y="6525384"/>
              <a:ext cx="702000" cy="360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②</a:t>
              </a:r>
              <a:endParaRPr kumimoji="1" lang="ja-JP" altLang="en-US" dirty="0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5474876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④</a:t>
              </a:r>
              <a:endParaRPr kumimoji="1" lang="ja-JP" altLang="en-US" dirty="0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4773958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③</a:t>
              </a:r>
              <a:endParaRPr kumimoji="1" lang="ja-JP" altLang="en-US" dirty="0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6175794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 smtClean="0"/>
                <a:t>⑤</a:t>
              </a:r>
              <a:endParaRPr kumimoji="1" lang="ja-JP" altLang="en-US" dirty="0"/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6876713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 smtClean="0"/>
                <a:t>⑥</a:t>
              </a:r>
              <a:endParaRPr kumimoji="1" lang="ja-JP" altLang="en-US" dirty="0"/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1268286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200" dirty="0" smtClean="0"/>
                <a:t>～前日</a:t>
              </a:r>
              <a:endParaRPr kumimoji="1" lang="ja-JP" altLang="en-US" sz="1200" dirty="0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2669040" y="6525384"/>
              <a:ext cx="702000" cy="360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実験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9008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ja-JP" altLang="en-US" dirty="0"/>
              <a:t>②　計測地点の</a:t>
            </a:r>
            <a:r>
              <a:rPr lang="ja-JP" altLang="en-US" dirty="0" smtClean="0"/>
              <a:t>決定－２</a:t>
            </a:r>
            <a:endParaRPr lang="ja-JP" altLang="en-US" dirty="0"/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196752"/>
            <a:ext cx="8734975" cy="4669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 smtClean="0"/>
              <a:t>計測地点としたところをペンで印をする。</a:t>
            </a:r>
            <a:endParaRPr lang="ja-JP" altLang="en-US" sz="36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18</a:t>
            </a:fld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68" y="1844824"/>
            <a:ext cx="5976664" cy="4482498"/>
          </a:xfrm>
          <a:prstGeom prst="rect">
            <a:avLst/>
          </a:prstGeom>
        </p:spPr>
      </p:pic>
      <p:grpSp>
        <p:nvGrpSpPr>
          <p:cNvPr id="6" name="グループ化 5"/>
          <p:cNvGrpSpPr/>
          <p:nvPr/>
        </p:nvGrpSpPr>
        <p:grpSpPr>
          <a:xfrm>
            <a:off x="567368" y="6525384"/>
            <a:ext cx="7011345" cy="360000"/>
            <a:chOff x="567368" y="6525384"/>
            <a:chExt cx="7011345" cy="360000"/>
          </a:xfrm>
        </p:grpSpPr>
        <p:sp>
          <p:nvSpPr>
            <p:cNvPr id="8" name="正方形/長方形 7"/>
            <p:cNvSpPr/>
            <p:nvPr/>
          </p:nvSpPr>
          <p:spPr>
            <a:xfrm>
              <a:off x="567368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準備</a:t>
              </a:r>
              <a:endParaRPr kumimoji="1" lang="ja-JP" altLang="en-US" dirty="0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1969204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当日</a:t>
              </a:r>
              <a:endParaRPr kumimoji="1" lang="ja-JP" altLang="en-US" dirty="0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3372122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①</a:t>
              </a:r>
              <a:endParaRPr kumimoji="1" lang="ja-JP" altLang="en-US" dirty="0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4073040" y="6525384"/>
              <a:ext cx="702000" cy="360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②</a:t>
              </a:r>
              <a:endParaRPr kumimoji="1" lang="ja-JP" altLang="en-US" dirty="0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5474876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④</a:t>
              </a:r>
              <a:endParaRPr kumimoji="1" lang="ja-JP" altLang="en-US" dirty="0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4773958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③</a:t>
              </a:r>
              <a:endParaRPr kumimoji="1" lang="ja-JP" altLang="en-US" dirty="0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6175794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 smtClean="0"/>
                <a:t>⑤</a:t>
              </a:r>
              <a:endParaRPr kumimoji="1" lang="ja-JP" altLang="en-US" dirty="0"/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6876713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 smtClean="0"/>
                <a:t>⑥</a:t>
              </a:r>
              <a:endParaRPr kumimoji="1" lang="ja-JP" altLang="en-US" dirty="0"/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1268286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200" dirty="0" smtClean="0"/>
                <a:t>～前日</a:t>
              </a:r>
              <a:endParaRPr kumimoji="1" lang="ja-JP" altLang="en-US" sz="1200" dirty="0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2669040" y="6525384"/>
              <a:ext cx="702000" cy="360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実験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7441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ja-JP" altLang="en-US" dirty="0"/>
              <a:t>③　各期の計測</a:t>
            </a:r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 smtClean="0"/>
              <a:t>各期の数を数える。</a:t>
            </a:r>
            <a:endParaRPr lang="ja-JP" altLang="en-US" sz="36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19</a:t>
            </a:fld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657" y="1700808"/>
            <a:ext cx="6168686" cy="4626514"/>
          </a:xfrm>
          <a:prstGeom prst="rect">
            <a:avLst/>
          </a:prstGeom>
        </p:spPr>
      </p:pic>
      <p:grpSp>
        <p:nvGrpSpPr>
          <p:cNvPr id="6" name="グループ化 5"/>
          <p:cNvGrpSpPr/>
          <p:nvPr/>
        </p:nvGrpSpPr>
        <p:grpSpPr>
          <a:xfrm>
            <a:off x="567368" y="6525384"/>
            <a:ext cx="7011345" cy="360000"/>
            <a:chOff x="567368" y="6525384"/>
            <a:chExt cx="7011345" cy="360000"/>
          </a:xfrm>
        </p:grpSpPr>
        <p:sp>
          <p:nvSpPr>
            <p:cNvPr id="8" name="正方形/長方形 7"/>
            <p:cNvSpPr/>
            <p:nvPr/>
          </p:nvSpPr>
          <p:spPr>
            <a:xfrm>
              <a:off x="567368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準備</a:t>
              </a:r>
              <a:endParaRPr kumimoji="1" lang="ja-JP" altLang="en-US" dirty="0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1969204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当日</a:t>
              </a:r>
              <a:endParaRPr kumimoji="1" lang="ja-JP" altLang="en-US" dirty="0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3372122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①</a:t>
              </a:r>
              <a:endParaRPr kumimoji="1" lang="ja-JP" altLang="en-US" dirty="0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4073040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②</a:t>
              </a:r>
              <a:endParaRPr kumimoji="1" lang="ja-JP" altLang="en-US" dirty="0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5474876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④</a:t>
              </a:r>
              <a:endParaRPr kumimoji="1" lang="ja-JP" altLang="en-US" dirty="0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4773958" y="6525384"/>
              <a:ext cx="702000" cy="360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③</a:t>
              </a:r>
              <a:endParaRPr kumimoji="1" lang="ja-JP" altLang="en-US" dirty="0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6175794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 smtClean="0"/>
                <a:t>⑤</a:t>
              </a:r>
              <a:endParaRPr kumimoji="1" lang="ja-JP" altLang="en-US" dirty="0"/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6876713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 smtClean="0"/>
                <a:t>⑥</a:t>
              </a:r>
              <a:endParaRPr kumimoji="1" lang="ja-JP" altLang="en-US" dirty="0"/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1268286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200" dirty="0" smtClean="0"/>
                <a:t>～前日</a:t>
              </a:r>
              <a:endParaRPr kumimoji="1" lang="ja-JP" altLang="en-US" sz="1200" dirty="0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2669040" y="6525384"/>
              <a:ext cx="702000" cy="360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実験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9279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実験の流れ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552" y="1648512"/>
            <a:ext cx="6696744" cy="42806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dirty="0" smtClean="0"/>
              <a:t>●　実験の準備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①　検証プリントの確認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②　計測地点の決定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③</a:t>
            </a:r>
            <a:r>
              <a:rPr lang="ja-JP" altLang="en-US" dirty="0" smtClean="0"/>
              <a:t>　各期の計測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④</a:t>
            </a:r>
            <a:r>
              <a:rPr lang="ja-JP" altLang="en-US" dirty="0"/>
              <a:t>　</a:t>
            </a:r>
            <a:r>
              <a:rPr lang="ja-JP" altLang="en-US" dirty="0" smtClean="0"/>
              <a:t>相対値の計算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⑤</a:t>
            </a:r>
            <a:r>
              <a:rPr lang="ja-JP" altLang="en-US" dirty="0" smtClean="0"/>
              <a:t>　</a:t>
            </a:r>
            <a:r>
              <a:rPr lang="ja-JP" altLang="en-US" dirty="0"/>
              <a:t>体細胞</a:t>
            </a:r>
            <a:r>
              <a:rPr lang="ja-JP" altLang="en-US" dirty="0" smtClean="0"/>
              <a:t>分裂の各期の計測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⑥　</a:t>
            </a:r>
            <a:r>
              <a:rPr lang="ja-JP" altLang="en-US" dirty="0"/>
              <a:t>分裂</a:t>
            </a:r>
            <a:r>
              <a:rPr lang="ja-JP" altLang="en-US" dirty="0" smtClean="0"/>
              <a:t>期の長さの推測</a:t>
            </a:r>
            <a:endParaRPr lang="en-US" altLang="ja-JP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736588" y="2204864"/>
            <a:ext cx="12961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3600" dirty="0"/>
              <a:t>３</a:t>
            </a:r>
            <a:r>
              <a:rPr lang="ja-JP" altLang="en-US" sz="3600" dirty="0" smtClean="0"/>
              <a:t>分</a:t>
            </a:r>
            <a:endParaRPr lang="en-US" altLang="ja-JP" sz="3600" dirty="0" smtClean="0"/>
          </a:p>
          <a:p>
            <a:pPr algn="r"/>
            <a:r>
              <a:rPr lang="ja-JP" altLang="en-US" sz="3600" dirty="0"/>
              <a:t>２</a:t>
            </a:r>
            <a:r>
              <a:rPr kumimoji="1" lang="ja-JP" altLang="en-US" sz="3600" dirty="0" smtClean="0"/>
              <a:t>分</a:t>
            </a:r>
            <a:endParaRPr kumimoji="1" lang="en-US" altLang="ja-JP" sz="3600" dirty="0" smtClean="0"/>
          </a:p>
          <a:p>
            <a:pPr algn="r"/>
            <a:r>
              <a:rPr lang="ja-JP" altLang="en-US" sz="3600" dirty="0"/>
              <a:t>５</a:t>
            </a:r>
            <a:r>
              <a:rPr kumimoji="1" lang="ja-JP" altLang="en-US" sz="3600" dirty="0" smtClean="0"/>
              <a:t>分</a:t>
            </a:r>
            <a:endParaRPr kumimoji="1" lang="en-US" altLang="ja-JP" sz="3600" dirty="0" smtClean="0"/>
          </a:p>
          <a:p>
            <a:pPr algn="r"/>
            <a:r>
              <a:rPr lang="ja-JP" altLang="en-US" sz="3600" dirty="0"/>
              <a:t>５</a:t>
            </a:r>
            <a:r>
              <a:rPr kumimoji="1" lang="ja-JP" altLang="en-US" sz="3600" dirty="0" smtClean="0"/>
              <a:t>分</a:t>
            </a:r>
            <a:endParaRPr kumimoji="1" lang="en-US" altLang="ja-JP" sz="3600" dirty="0" smtClean="0"/>
          </a:p>
          <a:p>
            <a:pPr algn="r"/>
            <a:r>
              <a:rPr lang="ja-JP" altLang="en-US" sz="3600" dirty="0"/>
              <a:t>１５</a:t>
            </a:r>
            <a:r>
              <a:rPr kumimoji="1" lang="ja-JP" altLang="en-US" sz="3600" dirty="0" smtClean="0"/>
              <a:t>分</a:t>
            </a:r>
            <a:endParaRPr kumimoji="1" lang="en-US" altLang="ja-JP" sz="3600" dirty="0" smtClean="0"/>
          </a:p>
          <a:p>
            <a:pPr algn="r"/>
            <a:r>
              <a:rPr lang="ja-JP" altLang="en-US" sz="3600" dirty="0"/>
              <a:t>５</a:t>
            </a:r>
            <a:r>
              <a:rPr kumimoji="1" lang="ja-JP" altLang="en-US" sz="3600" dirty="0" smtClean="0"/>
              <a:t>分</a:t>
            </a:r>
            <a:endParaRPr kumimoji="1" lang="en-US" altLang="ja-JP" sz="36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516217" y="521860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3600" dirty="0" smtClean="0"/>
              <a:t>約３５分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27602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ja-JP" altLang="en-US" dirty="0"/>
              <a:t>④　相対値の計算</a:t>
            </a:r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 smtClean="0"/>
              <a:t>相対値を計算し，実際の周期と比較する。</a:t>
            </a:r>
            <a:endParaRPr lang="ja-JP" altLang="en-US" sz="36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20</a:t>
            </a:fld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659" y="1700808"/>
            <a:ext cx="6144683" cy="4608512"/>
          </a:xfrm>
          <a:prstGeom prst="rect">
            <a:avLst/>
          </a:prstGeom>
        </p:spPr>
      </p:pic>
      <p:grpSp>
        <p:nvGrpSpPr>
          <p:cNvPr id="6" name="グループ化 5"/>
          <p:cNvGrpSpPr/>
          <p:nvPr/>
        </p:nvGrpSpPr>
        <p:grpSpPr>
          <a:xfrm>
            <a:off x="567368" y="6525384"/>
            <a:ext cx="7011345" cy="360000"/>
            <a:chOff x="567368" y="6525384"/>
            <a:chExt cx="7011345" cy="360000"/>
          </a:xfrm>
        </p:grpSpPr>
        <p:sp>
          <p:nvSpPr>
            <p:cNvPr id="8" name="正方形/長方形 7"/>
            <p:cNvSpPr/>
            <p:nvPr/>
          </p:nvSpPr>
          <p:spPr>
            <a:xfrm>
              <a:off x="567368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準備</a:t>
              </a:r>
              <a:endParaRPr kumimoji="1" lang="ja-JP" altLang="en-US" dirty="0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1969204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当日</a:t>
              </a:r>
              <a:endParaRPr kumimoji="1" lang="ja-JP" altLang="en-US" dirty="0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3372122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①</a:t>
              </a:r>
              <a:endParaRPr kumimoji="1" lang="ja-JP" altLang="en-US" dirty="0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4073040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②</a:t>
              </a:r>
              <a:endParaRPr kumimoji="1" lang="ja-JP" altLang="en-US" dirty="0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5474876" y="6525384"/>
              <a:ext cx="702000" cy="360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④</a:t>
              </a:r>
              <a:endParaRPr kumimoji="1" lang="ja-JP" altLang="en-US" dirty="0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4773958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③</a:t>
              </a:r>
              <a:endParaRPr kumimoji="1" lang="ja-JP" altLang="en-US" dirty="0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6175794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 smtClean="0"/>
                <a:t>⑤</a:t>
              </a:r>
              <a:endParaRPr kumimoji="1" lang="ja-JP" altLang="en-US" dirty="0"/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6876713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 smtClean="0"/>
                <a:t>⑥</a:t>
              </a:r>
              <a:endParaRPr kumimoji="1" lang="ja-JP" altLang="en-US" dirty="0"/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1268286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200" dirty="0" smtClean="0"/>
                <a:t>～前日</a:t>
              </a:r>
              <a:endParaRPr kumimoji="1" lang="ja-JP" altLang="en-US" sz="1200" dirty="0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2669040" y="6525384"/>
              <a:ext cx="702000" cy="360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実験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3851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21</a:t>
            </a:fld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6121" y="1305767"/>
            <a:ext cx="7188059" cy="4973807"/>
          </a:xfrm>
          <a:prstGeom prst="rect">
            <a:avLst/>
          </a:prstGeom>
        </p:spPr>
      </p:pic>
      <p:sp>
        <p:nvSpPr>
          <p:cNvPr id="3" name="円/楕円 2"/>
          <p:cNvSpPr/>
          <p:nvPr/>
        </p:nvSpPr>
        <p:spPr>
          <a:xfrm>
            <a:off x="1481194" y="4848877"/>
            <a:ext cx="277847" cy="27549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円/楕円 7"/>
          <p:cNvSpPr/>
          <p:nvPr/>
        </p:nvSpPr>
        <p:spPr>
          <a:xfrm>
            <a:off x="7817898" y="2559346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円/楕円 8"/>
          <p:cNvSpPr/>
          <p:nvPr/>
        </p:nvSpPr>
        <p:spPr>
          <a:xfrm>
            <a:off x="7313842" y="2537229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円/楕円 9"/>
          <p:cNvSpPr/>
          <p:nvPr/>
        </p:nvSpPr>
        <p:spPr>
          <a:xfrm>
            <a:off x="6737778" y="1365298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円/楕円 10"/>
          <p:cNvSpPr/>
          <p:nvPr/>
        </p:nvSpPr>
        <p:spPr>
          <a:xfrm>
            <a:off x="1121154" y="2991394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円/楕円 11"/>
          <p:cNvSpPr/>
          <p:nvPr/>
        </p:nvSpPr>
        <p:spPr>
          <a:xfrm>
            <a:off x="3101693" y="2559346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円/楕円 12"/>
          <p:cNvSpPr/>
          <p:nvPr/>
        </p:nvSpPr>
        <p:spPr>
          <a:xfrm>
            <a:off x="2561314" y="2703362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円/楕円 13"/>
          <p:cNvSpPr/>
          <p:nvPr/>
        </p:nvSpPr>
        <p:spPr>
          <a:xfrm>
            <a:off x="2849346" y="1554930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円/楕円 14"/>
          <p:cNvSpPr/>
          <p:nvPr/>
        </p:nvSpPr>
        <p:spPr>
          <a:xfrm>
            <a:off x="2340354" y="1351730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円/楕円 15"/>
          <p:cNvSpPr/>
          <p:nvPr/>
        </p:nvSpPr>
        <p:spPr>
          <a:xfrm>
            <a:off x="2794909" y="4205410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円/楕円 16"/>
          <p:cNvSpPr/>
          <p:nvPr/>
        </p:nvSpPr>
        <p:spPr>
          <a:xfrm>
            <a:off x="4865570" y="3922562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円/楕円 17"/>
          <p:cNvSpPr/>
          <p:nvPr/>
        </p:nvSpPr>
        <p:spPr>
          <a:xfrm>
            <a:off x="3082941" y="2093762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円/楕円 18"/>
          <p:cNvSpPr/>
          <p:nvPr/>
        </p:nvSpPr>
        <p:spPr>
          <a:xfrm>
            <a:off x="3986997" y="4001913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円/楕円 19"/>
          <p:cNvSpPr/>
          <p:nvPr/>
        </p:nvSpPr>
        <p:spPr>
          <a:xfrm>
            <a:off x="7817898" y="3135410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円/楕円 20"/>
          <p:cNvSpPr/>
          <p:nvPr/>
        </p:nvSpPr>
        <p:spPr>
          <a:xfrm>
            <a:off x="1281938" y="3485330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円/楕円 21"/>
          <p:cNvSpPr/>
          <p:nvPr/>
        </p:nvSpPr>
        <p:spPr>
          <a:xfrm>
            <a:off x="3785450" y="2550962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円/楕円 22"/>
          <p:cNvSpPr/>
          <p:nvPr/>
        </p:nvSpPr>
        <p:spPr>
          <a:xfrm>
            <a:off x="2813661" y="4848877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" name="円/楕円 23"/>
          <p:cNvSpPr/>
          <p:nvPr/>
        </p:nvSpPr>
        <p:spPr>
          <a:xfrm>
            <a:off x="5297618" y="3527449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" name="円/楕円 24"/>
          <p:cNvSpPr/>
          <p:nvPr/>
        </p:nvSpPr>
        <p:spPr>
          <a:xfrm>
            <a:off x="7469642" y="5681221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円/楕円 25"/>
          <p:cNvSpPr/>
          <p:nvPr/>
        </p:nvSpPr>
        <p:spPr>
          <a:xfrm>
            <a:off x="7167181" y="5176538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7" name="円/楕円 26"/>
          <p:cNvSpPr/>
          <p:nvPr/>
        </p:nvSpPr>
        <p:spPr>
          <a:xfrm>
            <a:off x="2447858" y="5317354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円/楕円 27"/>
          <p:cNvSpPr/>
          <p:nvPr/>
        </p:nvSpPr>
        <p:spPr>
          <a:xfrm>
            <a:off x="6257386" y="1681551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円/楕円 28"/>
          <p:cNvSpPr/>
          <p:nvPr/>
        </p:nvSpPr>
        <p:spPr>
          <a:xfrm>
            <a:off x="4386341" y="3786930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" name="円/楕円 29"/>
          <p:cNvSpPr/>
          <p:nvPr/>
        </p:nvSpPr>
        <p:spPr>
          <a:xfrm>
            <a:off x="5585650" y="3786930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円/楕円 30"/>
          <p:cNvSpPr/>
          <p:nvPr/>
        </p:nvSpPr>
        <p:spPr>
          <a:xfrm>
            <a:off x="6089706" y="3041698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2" name="円/楕円 31"/>
          <p:cNvSpPr/>
          <p:nvPr/>
        </p:nvSpPr>
        <p:spPr>
          <a:xfrm>
            <a:off x="6719026" y="2736898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" name="円/楕円 32"/>
          <p:cNvSpPr/>
          <p:nvPr/>
        </p:nvSpPr>
        <p:spPr>
          <a:xfrm>
            <a:off x="6089706" y="3659716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" name="円/楕円 33"/>
          <p:cNvSpPr/>
          <p:nvPr/>
        </p:nvSpPr>
        <p:spPr>
          <a:xfrm>
            <a:off x="7025810" y="4560845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5" name="円/楕円 34"/>
          <p:cNvSpPr/>
          <p:nvPr/>
        </p:nvSpPr>
        <p:spPr>
          <a:xfrm>
            <a:off x="7025810" y="4074962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6" name="円/楕円 35"/>
          <p:cNvSpPr/>
          <p:nvPr/>
        </p:nvSpPr>
        <p:spPr>
          <a:xfrm>
            <a:off x="7025810" y="3634530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7" name="円/楕円 36"/>
          <p:cNvSpPr/>
          <p:nvPr/>
        </p:nvSpPr>
        <p:spPr>
          <a:xfrm>
            <a:off x="5719298" y="2244013"/>
            <a:ext cx="277847" cy="27549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8" name="円/楕円 37"/>
          <p:cNvSpPr/>
          <p:nvPr/>
        </p:nvSpPr>
        <p:spPr>
          <a:xfrm>
            <a:off x="6185378" y="5712277"/>
            <a:ext cx="277847" cy="27549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9" name="円/楕円 38"/>
          <p:cNvSpPr/>
          <p:nvPr/>
        </p:nvSpPr>
        <p:spPr>
          <a:xfrm>
            <a:off x="4494672" y="2901047"/>
            <a:ext cx="277847" cy="27549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円/楕円 39"/>
          <p:cNvSpPr/>
          <p:nvPr/>
        </p:nvSpPr>
        <p:spPr>
          <a:xfrm>
            <a:off x="5016317" y="3130226"/>
            <a:ext cx="277847" cy="27549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1" name="円/楕円 40"/>
          <p:cNvSpPr/>
          <p:nvPr/>
        </p:nvSpPr>
        <p:spPr>
          <a:xfrm>
            <a:off x="2345290" y="1955981"/>
            <a:ext cx="277847" cy="27549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2" name="円/楕円 41"/>
          <p:cNvSpPr/>
          <p:nvPr/>
        </p:nvSpPr>
        <p:spPr>
          <a:xfrm>
            <a:off x="1121154" y="2181794"/>
            <a:ext cx="277847" cy="27549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3" name="円/楕円 42"/>
          <p:cNvSpPr/>
          <p:nvPr/>
        </p:nvSpPr>
        <p:spPr>
          <a:xfrm>
            <a:off x="4530357" y="1495746"/>
            <a:ext cx="277847" cy="27549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4" name="円/楕円 43"/>
          <p:cNvSpPr/>
          <p:nvPr/>
        </p:nvSpPr>
        <p:spPr>
          <a:xfrm>
            <a:off x="5304337" y="2420854"/>
            <a:ext cx="277847" cy="27549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5" name="円/楕円 44"/>
          <p:cNvSpPr/>
          <p:nvPr/>
        </p:nvSpPr>
        <p:spPr>
          <a:xfrm>
            <a:off x="6473410" y="3279426"/>
            <a:ext cx="277847" cy="27549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6" name="円/楕円 45"/>
          <p:cNvSpPr/>
          <p:nvPr/>
        </p:nvSpPr>
        <p:spPr>
          <a:xfrm>
            <a:off x="2078112" y="3097600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7" name="円/楕円 46"/>
          <p:cNvSpPr/>
          <p:nvPr/>
        </p:nvSpPr>
        <p:spPr>
          <a:xfrm>
            <a:off x="1790080" y="2809568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8" name="円/楕円 47"/>
          <p:cNvSpPr/>
          <p:nvPr/>
        </p:nvSpPr>
        <p:spPr>
          <a:xfrm>
            <a:off x="1913242" y="2406946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9" name="円/楕円 48"/>
          <p:cNvSpPr/>
          <p:nvPr/>
        </p:nvSpPr>
        <p:spPr>
          <a:xfrm>
            <a:off x="2002797" y="2071810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0" name="円/楕円 49"/>
          <p:cNvSpPr/>
          <p:nvPr/>
        </p:nvSpPr>
        <p:spPr>
          <a:xfrm>
            <a:off x="1769226" y="1554930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1" name="円/楕円 50"/>
          <p:cNvSpPr/>
          <p:nvPr/>
        </p:nvSpPr>
        <p:spPr>
          <a:xfrm>
            <a:off x="2159826" y="6039925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2" name="円/楕円 51"/>
          <p:cNvSpPr/>
          <p:nvPr/>
        </p:nvSpPr>
        <p:spPr>
          <a:xfrm>
            <a:off x="3933551" y="3424847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3" name="円/楕円 52"/>
          <p:cNvSpPr/>
          <p:nvPr/>
        </p:nvSpPr>
        <p:spPr>
          <a:xfrm>
            <a:off x="6484226" y="2325810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4" name="円/楕円 53"/>
          <p:cNvSpPr/>
          <p:nvPr/>
        </p:nvSpPr>
        <p:spPr>
          <a:xfrm>
            <a:off x="7173911" y="2099997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5" name="円/楕円 54"/>
          <p:cNvSpPr/>
          <p:nvPr/>
        </p:nvSpPr>
        <p:spPr>
          <a:xfrm>
            <a:off x="7877885" y="1410914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6" name="円/楕円 55"/>
          <p:cNvSpPr/>
          <p:nvPr/>
        </p:nvSpPr>
        <p:spPr>
          <a:xfrm>
            <a:off x="7733869" y="1842962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7" name="円/楕円 56"/>
          <p:cNvSpPr/>
          <p:nvPr/>
        </p:nvSpPr>
        <p:spPr>
          <a:xfrm>
            <a:off x="6488311" y="4147169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8" name="円/楕円 57"/>
          <p:cNvSpPr/>
          <p:nvPr/>
        </p:nvSpPr>
        <p:spPr>
          <a:xfrm>
            <a:off x="6071781" y="4066578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9" name="円/楕円 58"/>
          <p:cNvSpPr/>
          <p:nvPr/>
        </p:nvSpPr>
        <p:spPr>
          <a:xfrm>
            <a:off x="5606669" y="3202482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0" name="円/楕円 59"/>
          <p:cNvSpPr/>
          <p:nvPr/>
        </p:nvSpPr>
        <p:spPr>
          <a:xfrm>
            <a:off x="7548405" y="4637458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1" name="円/楕円 60"/>
          <p:cNvSpPr/>
          <p:nvPr/>
        </p:nvSpPr>
        <p:spPr>
          <a:xfrm>
            <a:off x="7836437" y="4960266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2" name="円/楕円 61"/>
          <p:cNvSpPr/>
          <p:nvPr/>
        </p:nvSpPr>
        <p:spPr>
          <a:xfrm>
            <a:off x="7785637" y="4218978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3" name="円/楕円 62"/>
          <p:cNvSpPr/>
          <p:nvPr/>
        </p:nvSpPr>
        <p:spPr>
          <a:xfrm>
            <a:off x="7838917" y="5486522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4" name="円/楕円 63"/>
          <p:cNvSpPr/>
          <p:nvPr/>
        </p:nvSpPr>
        <p:spPr>
          <a:xfrm>
            <a:off x="4070672" y="2992634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5" name="円/楕円 64"/>
          <p:cNvSpPr/>
          <p:nvPr/>
        </p:nvSpPr>
        <p:spPr>
          <a:xfrm>
            <a:off x="4126549" y="1266898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6" name="円/楕円 65"/>
          <p:cNvSpPr/>
          <p:nvPr/>
        </p:nvSpPr>
        <p:spPr>
          <a:xfrm>
            <a:off x="1934096" y="4417904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7" name="円/楕円 66"/>
          <p:cNvSpPr/>
          <p:nvPr/>
        </p:nvSpPr>
        <p:spPr>
          <a:xfrm>
            <a:off x="1302792" y="1495746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8" name="円/楕円 67"/>
          <p:cNvSpPr/>
          <p:nvPr/>
        </p:nvSpPr>
        <p:spPr>
          <a:xfrm>
            <a:off x="3494773" y="3114533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9" name="円/楕円 68"/>
          <p:cNvSpPr/>
          <p:nvPr/>
        </p:nvSpPr>
        <p:spPr>
          <a:xfrm>
            <a:off x="1481194" y="2613842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0" name="円/楕円 69"/>
          <p:cNvSpPr/>
          <p:nvPr/>
        </p:nvSpPr>
        <p:spPr>
          <a:xfrm>
            <a:off x="2290829" y="4673309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1" name="円/楕円 70"/>
          <p:cNvSpPr/>
          <p:nvPr/>
        </p:nvSpPr>
        <p:spPr>
          <a:xfrm>
            <a:off x="2039333" y="3503206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2" name="円/楕円 71"/>
          <p:cNvSpPr/>
          <p:nvPr/>
        </p:nvSpPr>
        <p:spPr>
          <a:xfrm>
            <a:off x="3370973" y="2757858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3" name="円/楕円 72"/>
          <p:cNvSpPr/>
          <p:nvPr/>
        </p:nvSpPr>
        <p:spPr>
          <a:xfrm>
            <a:off x="3036226" y="3153087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4" name="円/楕円 73"/>
          <p:cNvSpPr/>
          <p:nvPr/>
        </p:nvSpPr>
        <p:spPr>
          <a:xfrm>
            <a:off x="4290970" y="6100669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5" name="円/楕円 74"/>
          <p:cNvSpPr/>
          <p:nvPr/>
        </p:nvSpPr>
        <p:spPr>
          <a:xfrm>
            <a:off x="6593762" y="5946864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6" name="円/楕円 75"/>
          <p:cNvSpPr/>
          <p:nvPr/>
        </p:nvSpPr>
        <p:spPr>
          <a:xfrm>
            <a:off x="7171266" y="3114533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7" name="円/楕円 76"/>
          <p:cNvSpPr/>
          <p:nvPr/>
        </p:nvSpPr>
        <p:spPr>
          <a:xfrm>
            <a:off x="2345290" y="4147169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8" name="円/楕円 77"/>
          <p:cNvSpPr/>
          <p:nvPr/>
        </p:nvSpPr>
        <p:spPr>
          <a:xfrm>
            <a:off x="3490144" y="4076037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9" name="円/楕円 78"/>
          <p:cNvSpPr/>
          <p:nvPr/>
        </p:nvSpPr>
        <p:spPr>
          <a:xfrm>
            <a:off x="6776343" y="1927794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0" name="円/楕円 79"/>
          <p:cNvSpPr/>
          <p:nvPr/>
        </p:nvSpPr>
        <p:spPr>
          <a:xfrm>
            <a:off x="6920359" y="1840682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1" name="円/楕円 80"/>
          <p:cNvSpPr/>
          <p:nvPr/>
        </p:nvSpPr>
        <p:spPr>
          <a:xfrm>
            <a:off x="7317927" y="1681551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2" name="円/楕円 81"/>
          <p:cNvSpPr/>
          <p:nvPr/>
        </p:nvSpPr>
        <p:spPr>
          <a:xfrm>
            <a:off x="1653456" y="4045535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3" name="円/楕円 82"/>
          <p:cNvSpPr/>
          <p:nvPr/>
        </p:nvSpPr>
        <p:spPr>
          <a:xfrm>
            <a:off x="2615397" y="3239417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4" name="円/楕円 83"/>
          <p:cNvSpPr/>
          <p:nvPr/>
        </p:nvSpPr>
        <p:spPr>
          <a:xfrm>
            <a:off x="3659005" y="4522314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5" name="円/楕円 84"/>
          <p:cNvSpPr/>
          <p:nvPr/>
        </p:nvSpPr>
        <p:spPr>
          <a:xfrm>
            <a:off x="1365424" y="5725325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6" name="円/楕円 85"/>
          <p:cNvSpPr/>
          <p:nvPr/>
        </p:nvSpPr>
        <p:spPr>
          <a:xfrm>
            <a:off x="1923563" y="5396117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7" name="円/楕円 86"/>
          <p:cNvSpPr/>
          <p:nvPr/>
        </p:nvSpPr>
        <p:spPr>
          <a:xfrm>
            <a:off x="4728285" y="4234282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8" name="円/楕円 87"/>
          <p:cNvSpPr/>
          <p:nvPr/>
        </p:nvSpPr>
        <p:spPr>
          <a:xfrm>
            <a:off x="1306878" y="5249538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9" name="円/楕円 88"/>
          <p:cNvSpPr/>
          <p:nvPr/>
        </p:nvSpPr>
        <p:spPr>
          <a:xfrm>
            <a:off x="5783749" y="1207714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0" name="円/楕円 89"/>
          <p:cNvSpPr/>
          <p:nvPr/>
        </p:nvSpPr>
        <p:spPr>
          <a:xfrm>
            <a:off x="2057258" y="3859137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1" name="円/楕円 90"/>
          <p:cNvSpPr/>
          <p:nvPr/>
        </p:nvSpPr>
        <p:spPr>
          <a:xfrm>
            <a:off x="2633322" y="3641947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2" name="円/楕円 91"/>
          <p:cNvSpPr/>
          <p:nvPr/>
        </p:nvSpPr>
        <p:spPr>
          <a:xfrm>
            <a:off x="944252" y="5757786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3" name="円/楕円 92"/>
          <p:cNvSpPr/>
          <p:nvPr/>
        </p:nvSpPr>
        <p:spPr>
          <a:xfrm>
            <a:off x="865028" y="4631720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4" name="円/楕円 93"/>
          <p:cNvSpPr/>
          <p:nvPr/>
        </p:nvSpPr>
        <p:spPr>
          <a:xfrm>
            <a:off x="6257386" y="1207714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5" name="円/楕円 94"/>
          <p:cNvSpPr/>
          <p:nvPr/>
        </p:nvSpPr>
        <p:spPr>
          <a:xfrm>
            <a:off x="6575010" y="4898295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6" name="円/楕円 95"/>
          <p:cNvSpPr/>
          <p:nvPr/>
        </p:nvSpPr>
        <p:spPr>
          <a:xfrm>
            <a:off x="7485650" y="3586210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7" name="円/楕円 96"/>
          <p:cNvSpPr/>
          <p:nvPr/>
        </p:nvSpPr>
        <p:spPr>
          <a:xfrm>
            <a:off x="6863042" y="5605386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8" name="円/楕円 97"/>
          <p:cNvSpPr/>
          <p:nvPr/>
        </p:nvSpPr>
        <p:spPr>
          <a:xfrm>
            <a:off x="3226957" y="4754279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9" name="円/楕円 98"/>
          <p:cNvSpPr/>
          <p:nvPr/>
        </p:nvSpPr>
        <p:spPr>
          <a:xfrm>
            <a:off x="2561314" y="5712277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0" name="円/楕円 99"/>
          <p:cNvSpPr/>
          <p:nvPr/>
        </p:nvSpPr>
        <p:spPr>
          <a:xfrm>
            <a:off x="5270648" y="6101331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1" name="円/楕円 100"/>
          <p:cNvSpPr/>
          <p:nvPr/>
        </p:nvSpPr>
        <p:spPr>
          <a:xfrm>
            <a:off x="7404389" y="6045818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2" name="円/楕円 101"/>
          <p:cNvSpPr/>
          <p:nvPr/>
        </p:nvSpPr>
        <p:spPr>
          <a:xfrm>
            <a:off x="3146093" y="3815481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3" name="円/楕円 102"/>
          <p:cNvSpPr/>
          <p:nvPr/>
        </p:nvSpPr>
        <p:spPr>
          <a:xfrm>
            <a:off x="4009834" y="4419971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4" name="円/楕円 103"/>
          <p:cNvSpPr/>
          <p:nvPr/>
        </p:nvSpPr>
        <p:spPr>
          <a:xfrm>
            <a:off x="3389725" y="3573006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5" name="円/楕円 104"/>
          <p:cNvSpPr/>
          <p:nvPr/>
        </p:nvSpPr>
        <p:spPr>
          <a:xfrm>
            <a:off x="5606669" y="5901802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6" name="円/楕円 105"/>
          <p:cNvSpPr/>
          <p:nvPr/>
        </p:nvSpPr>
        <p:spPr>
          <a:xfrm>
            <a:off x="4503051" y="5570328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7" name="円/楕円 106"/>
          <p:cNvSpPr/>
          <p:nvPr/>
        </p:nvSpPr>
        <p:spPr>
          <a:xfrm>
            <a:off x="4358704" y="4365970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8" name="円/楕円 107"/>
          <p:cNvSpPr/>
          <p:nvPr/>
        </p:nvSpPr>
        <p:spPr>
          <a:xfrm>
            <a:off x="4981128" y="5860261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9" name="円/楕円 108"/>
          <p:cNvSpPr/>
          <p:nvPr/>
        </p:nvSpPr>
        <p:spPr>
          <a:xfrm>
            <a:off x="3734272" y="4999624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0" name="円/楕円 109"/>
          <p:cNvSpPr/>
          <p:nvPr/>
        </p:nvSpPr>
        <p:spPr>
          <a:xfrm>
            <a:off x="1335690" y="4291185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1" name="円/楕円 110"/>
          <p:cNvSpPr/>
          <p:nvPr/>
        </p:nvSpPr>
        <p:spPr>
          <a:xfrm>
            <a:off x="5863314" y="5628661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2" name="円/楕円 111"/>
          <p:cNvSpPr/>
          <p:nvPr/>
        </p:nvSpPr>
        <p:spPr>
          <a:xfrm>
            <a:off x="6776343" y="3329730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3" name="円/楕円 112"/>
          <p:cNvSpPr/>
          <p:nvPr/>
        </p:nvSpPr>
        <p:spPr>
          <a:xfrm>
            <a:off x="3002077" y="5488423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4" name="円/楕円 113"/>
          <p:cNvSpPr/>
          <p:nvPr/>
        </p:nvSpPr>
        <p:spPr>
          <a:xfrm>
            <a:off x="3290109" y="6031212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5" name="円/楕円 114"/>
          <p:cNvSpPr/>
          <p:nvPr/>
        </p:nvSpPr>
        <p:spPr>
          <a:xfrm>
            <a:off x="3734272" y="6038272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6" name="円/楕円 115"/>
          <p:cNvSpPr/>
          <p:nvPr/>
        </p:nvSpPr>
        <p:spPr>
          <a:xfrm>
            <a:off x="6037088" y="2358189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7" name="円/楕円 116"/>
          <p:cNvSpPr/>
          <p:nvPr/>
        </p:nvSpPr>
        <p:spPr>
          <a:xfrm>
            <a:off x="3446240" y="5486522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8" name="円/楕円 117"/>
          <p:cNvSpPr/>
          <p:nvPr/>
        </p:nvSpPr>
        <p:spPr>
          <a:xfrm>
            <a:off x="6391365" y="5351138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9" name="円/楕円 118"/>
          <p:cNvSpPr/>
          <p:nvPr/>
        </p:nvSpPr>
        <p:spPr>
          <a:xfrm>
            <a:off x="5495717" y="1893762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0" name="円/楕円 119"/>
          <p:cNvSpPr/>
          <p:nvPr/>
        </p:nvSpPr>
        <p:spPr>
          <a:xfrm>
            <a:off x="5441634" y="1495746"/>
            <a:ext cx="277847" cy="27549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1" name="円/楕円 120"/>
          <p:cNvSpPr/>
          <p:nvPr/>
        </p:nvSpPr>
        <p:spPr>
          <a:xfrm>
            <a:off x="5351040" y="5320554"/>
            <a:ext cx="277847" cy="27549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2" name="円/楕円 121"/>
          <p:cNvSpPr/>
          <p:nvPr/>
        </p:nvSpPr>
        <p:spPr>
          <a:xfrm>
            <a:off x="5495056" y="4711592"/>
            <a:ext cx="277847" cy="27549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3" name="円/楕円 122"/>
          <p:cNvSpPr/>
          <p:nvPr/>
        </p:nvSpPr>
        <p:spPr>
          <a:xfrm>
            <a:off x="5495056" y="4399516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4" name="円/楕円 123"/>
          <p:cNvSpPr/>
          <p:nvPr/>
        </p:nvSpPr>
        <p:spPr>
          <a:xfrm>
            <a:off x="5945690" y="5171685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5" name="円/楕円 124"/>
          <p:cNvSpPr/>
          <p:nvPr/>
        </p:nvSpPr>
        <p:spPr>
          <a:xfrm>
            <a:off x="4002938" y="5327450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6" name="円/楕円 125"/>
          <p:cNvSpPr/>
          <p:nvPr/>
        </p:nvSpPr>
        <p:spPr>
          <a:xfrm>
            <a:off x="5897346" y="4441552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7" name="円/楕円 126"/>
          <p:cNvSpPr/>
          <p:nvPr/>
        </p:nvSpPr>
        <p:spPr>
          <a:xfrm>
            <a:off x="7405854" y="1207714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8" name="円/楕円 127"/>
          <p:cNvSpPr/>
          <p:nvPr/>
        </p:nvSpPr>
        <p:spPr>
          <a:xfrm>
            <a:off x="6151346" y="4786823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9" name="円/楕円 128"/>
          <p:cNvSpPr/>
          <p:nvPr/>
        </p:nvSpPr>
        <p:spPr>
          <a:xfrm>
            <a:off x="4837112" y="4585568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0" name="円/楕円 129"/>
          <p:cNvSpPr/>
          <p:nvPr/>
        </p:nvSpPr>
        <p:spPr>
          <a:xfrm>
            <a:off x="7064375" y="1229948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1" name="円/楕円 130"/>
          <p:cNvSpPr/>
          <p:nvPr/>
        </p:nvSpPr>
        <p:spPr>
          <a:xfrm>
            <a:off x="4350656" y="2469826"/>
            <a:ext cx="277847" cy="27549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2" name="円/楕円 131"/>
          <p:cNvSpPr/>
          <p:nvPr/>
        </p:nvSpPr>
        <p:spPr>
          <a:xfrm>
            <a:off x="4022304" y="1783778"/>
            <a:ext cx="277847" cy="27549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3" name="円/楕円 132"/>
          <p:cNvSpPr/>
          <p:nvPr/>
        </p:nvSpPr>
        <p:spPr>
          <a:xfrm>
            <a:off x="3578141" y="1893762"/>
            <a:ext cx="277847" cy="27549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4" name="円/楕円 133"/>
          <p:cNvSpPr/>
          <p:nvPr/>
        </p:nvSpPr>
        <p:spPr>
          <a:xfrm>
            <a:off x="948700" y="3857897"/>
            <a:ext cx="277847" cy="27549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5" name="円/楕円 134"/>
          <p:cNvSpPr/>
          <p:nvPr/>
        </p:nvSpPr>
        <p:spPr>
          <a:xfrm>
            <a:off x="4579002" y="4937511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6" name="円/楕円 135"/>
          <p:cNvSpPr/>
          <p:nvPr/>
        </p:nvSpPr>
        <p:spPr>
          <a:xfrm>
            <a:off x="4782704" y="2138959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7" name="円/楕円 136"/>
          <p:cNvSpPr/>
          <p:nvPr/>
        </p:nvSpPr>
        <p:spPr>
          <a:xfrm>
            <a:off x="4924566" y="1698946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8" name="円/楕円 137"/>
          <p:cNvSpPr/>
          <p:nvPr/>
        </p:nvSpPr>
        <p:spPr>
          <a:xfrm>
            <a:off x="4818389" y="4978523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9" name="円/楕円 138"/>
          <p:cNvSpPr/>
          <p:nvPr/>
        </p:nvSpPr>
        <p:spPr>
          <a:xfrm>
            <a:off x="3698965" y="1196752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0" name="円/楕円 139"/>
          <p:cNvSpPr/>
          <p:nvPr/>
        </p:nvSpPr>
        <p:spPr>
          <a:xfrm>
            <a:off x="4962405" y="1196752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1" name="円/楕円 140"/>
          <p:cNvSpPr/>
          <p:nvPr/>
        </p:nvSpPr>
        <p:spPr>
          <a:xfrm>
            <a:off x="7982933" y="3894789"/>
            <a:ext cx="277847" cy="27549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2" name="タイトル 1"/>
          <p:cNvSpPr>
            <a:spLocks noGrp="1"/>
          </p:cNvSpPr>
          <p:nvPr>
            <p:ph type="title"/>
          </p:nvPr>
        </p:nvSpPr>
        <p:spPr>
          <a:xfrm>
            <a:off x="458664" y="6648"/>
            <a:ext cx="8229600" cy="1143000"/>
          </a:xfrm>
        </p:spPr>
        <p:txBody>
          <a:bodyPr>
            <a:normAutofit/>
          </a:bodyPr>
          <a:lstStyle/>
          <a:p>
            <a:pPr marL="0" indent="0"/>
            <a:r>
              <a:rPr lang="ja-JP" altLang="en-US" dirty="0"/>
              <a:t>⑤　体細胞分裂の各期の計測</a:t>
            </a:r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1317639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 smtClean="0"/>
              <a:t>写真の中</a:t>
            </a:r>
            <a:r>
              <a:rPr lang="ja-JP" altLang="en-US" sz="3600" dirty="0"/>
              <a:t>の分裂期と間期の</a:t>
            </a:r>
            <a:r>
              <a:rPr lang="ja-JP" altLang="en-US" sz="3600" dirty="0" smtClean="0"/>
              <a:t>細胞に印をつけ，数</a:t>
            </a:r>
            <a:r>
              <a:rPr lang="ja-JP" altLang="en-US" sz="3600" dirty="0"/>
              <a:t>を</a:t>
            </a:r>
            <a:r>
              <a:rPr lang="ja-JP" altLang="en-US" sz="3600" dirty="0" smtClean="0"/>
              <a:t>数える。</a:t>
            </a:r>
            <a:endParaRPr lang="en-US" altLang="ja-JP" sz="3600" dirty="0" smtClean="0"/>
          </a:p>
        </p:txBody>
      </p:sp>
      <p:grpSp>
        <p:nvGrpSpPr>
          <p:cNvPr id="143" name="グループ化 142"/>
          <p:cNvGrpSpPr/>
          <p:nvPr/>
        </p:nvGrpSpPr>
        <p:grpSpPr>
          <a:xfrm>
            <a:off x="567368" y="6525384"/>
            <a:ext cx="7011345" cy="360000"/>
            <a:chOff x="567368" y="6525384"/>
            <a:chExt cx="7011345" cy="360000"/>
          </a:xfrm>
        </p:grpSpPr>
        <p:sp>
          <p:nvSpPr>
            <p:cNvPr id="144" name="正方形/長方形 143"/>
            <p:cNvSpPr/>
            <p:nvPr/>
          </p:nvSpPr>
          <p:spPr>
            <a:xfrm>
              <a:off x="567368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準備</a:t>
              </a:r>
              <a:endParaRPr kumimoji="1" lang="ja-JP" altLang="en-US" dirty="0"/>
            </a:p>
          </p:txBody>
        </p:sp>
        <p:sp>
          <p:nvSpPr>
            <p:cNvPr id="145" name="正方形/長方形 144"/>
            <p:cNvSpPr/>
            <p:nvPr/>
          </p:nvSpPr>
          <p:spPr>
            <a:xfrm>
              <a:off x="1969204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当日</a:t>
              </a:r>
              <a:endParaRPr kumimoji="1" lang="ja-JP" altLang="en-US" dirty="0"/>
            </a:p>
          </p:txBody>
        </p:sp>
        <p:sp>
          <p:nvSpPr>
            <p:cNvPr id="146" name="正方形/長方形 145"/>
            <p:cNvSpPr/>
            <p:nvPr/>
          </p:nvSpPr>
          <p:spPr>
            <a:xfrm>
              <a:off x="3372122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①</a:t>
              </a:r>
              <a:endParaRPr kumimoji="1" lang="ja-JP" altLang="en-US" dirty="0"/>
            </a:p>
          </p:txBody>
        </p:sp>
        <p:sp>
          <p:nvSpPr>
            <p:cNvPr id="147" name="正方形/長方形 146"/>
            <p:cNvSpPr/>
            <p:nvPr/>
          </p:nvSpPr>
          <p:spPr>
            <a:xfrm>
              <a:off x="4073040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②</a:t>
              </a:r>
              <a:endParaRPr kumimoji="1" lang="ja-JP" altLang="en-US" dirty="0"/>
            </a:p>
          </p:txBody>
        </p:sp>
        <p:sp>
          <p:nvSpPr>
            <p:cNvPr id="148" name="正方形/長方形 147"/>
            <p:cNvSpPr/>
            <p:nvPr/>
          </p:nvSpPr>
          <p:spPr>
            <a:xfrm>
              <a:off x="5474876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④</a:t>
              </a:r>
              <a:endParaRPr kumimoji="1" lang="ja-JP" altLang="en-US" dirty="0"/>
            </a:p>
          </p:txBody>
        </p:sp>
        <p:sp>
          <p:nvSpPr>
            <p:cNvPr id="149" name="正方形/長方形 148"/>
            <p:cNvSpPr/>
            <p:nvPr/>
          </p:nvSpPr>
          <p:spPr>
            <a:xfrm>
              <a:off x="4773958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③</a:t>
              </a:r>
              <a:endParaRPr kumimoji="1" lang="ja-JP" altLang="en-US" dirty="0"/>
            </a:p>
          </p:txBody>
        </p:sp>
        <p:sp>
          <p:nvSpPr>
            <p:cNvPr id="150" name="正方形/長方形 149"/>
            <p:cNvSpPr/>
            <p:nvPr/>
          </p:nvSpPr>
          <p:spPr>
            <a:xfrm>
              <a:off x="6175794" y="6525384"/>
              <a:ext cx="702000" cy="360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dirty="0" smtClean="0"/>
                <a:t>⑤</a:t>
              </a:r>
              <a:endParaRPr kumimoji="1" lang="ja-JP" altLang="en-US" dirty="0"/>
            </a:p>
          </p:txBody>
        </p:sp>
        <p:sp>
          <p:nvSpPr>
            <p:cNvPr id="151" name="正方形/長方形 150"/>
            <p:cNvSpPr/>
            <p:nvPr/>
          </p:nvSpPr>
          <p:spPr>
            <a:xfrm>
              <a:off x="6876713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 smtClean="0"/>
                <a:t>⑥</a:t>
              </a:r>
              <a:endParaRPr kumimoji="1" lang="ja-JP" altLang="en-US" dirty="0"/>
            </a:p>
          </p:txBody>
        </p:sp>
        <p:sp>
          <p:nvSpPr>
            <p:cNvPr id="152" name="正方形/長方形 151"/>
            <p:cNvSpPr/>
            <p:nvPr/>
          </p:nvSpPr>
          <p:spPr>
            <a:xfrm>
              <a:off x="1268286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200" dirty="0" smtClean="0"/>
                <a:t>～前日</a:t>
              </a:r>
              <a:endParaRPr kumimoji="1" lang="ja-JP" altLang="en-US" sz="1200" dirty="0"/>
            </a:p>
          </p:txBody>
        </p:sp>
        <p:sp>
          <p:nvSpPr>
            <p:cNvPr id="153" name="正方形/長方形 152"/>
            <p:cNvSpPr/>
            <p:nvPr/>
          </p:nvSpPr>
          <p:spPr>
            <a:xfrm>
              <a:off x="2669040" y="6525384"/>
              <a:ext cx="702000" cy="360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実験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8509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22</a:t>
            </a:fld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5231" y="1357818"/>
            <a:ext cx="7439177" cy="5147569"/>
          </a:xfrm>
          <a:prstGeom prst="rect">
            <a:avLst/>
          </a:prstGeom>
        </p:spPr>
      </p:pic>
      <p:sp>
        <p:nvSpPr>
          <p:cNvPr id="3" name="円/楕円 2"/>
          <p:cNvSpPr/>
          <p:nvPr/>
        </p:nvSpPr>
        <p:spPr>
          <a:xfrm>
            <a:off x="1475656" y="4976747"/>
            <a:ext cx="288032" cy="288032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円/楕円 7"/>
          <p:cNvSpPr/>
          <p:nvPr/>
        </p:nvSpPr>
        <p:spPr>
          <a:xfrm>
            <a:off x="7812360" y="2687216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円/楕円 8"/>
          <p:cNvSpPr/>
          <p:nvPr/>
        </p:nvSpPr>
        <p:spPr>
          <a:xfrm>
            <a:off x="7308304" y="2665099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円/楕円 9"/>
          <p:cNvSpPr/>
          <p:nvPr/>
        </p:nvSpPr>
        <p:spPr>
          <a:xfrm>
            <a:off x="6732240" y="1493168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円/楕円 10"/>
          <p:cNvSpPr/>
          <p:nvPr/>
        </p:nvSpPr>
        <p:spPr>
          <a:xfrm>
            <a:off x="1115616" y="3119264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円/楕円 11"/>
          <p:cNvSpPr/>
          <p:nvPr/>
        </p:nvSpPr>
        <p:spPr>
          <a:xfrm>
            <a:off x="3096155" y="2687216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円/楕円 12"/>
          <p:cNvSpPr/>
          <p:nvPr/>
        </p:nvSpPr>
        <p:spPr>
          <a:xfrm>
            <a:off x="2555776" y="2831232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円/楕円 13"/>
          <p:cNvSpPr/>
          <p:nvPr/>
        </p:nvSpPr>
        <p:spPr>
          <a:xfrm>
            <a:off x="2843808" y="1682800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円/楕円 14"/>
          <p:cNvSpPr/>
          <p:nvPr/>
        </p:nvSpPr>
        <p:spPr>
          <a:xfrm>
            <a:off x="2334816" y="1479600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円/楕円 15"/>
          <p:cNvSpPr/>
          <p:nvPr/>
        </p:nvSpPr>
        <p:spPr>
          <a:xfrm>
            <a:off x="2789371" y="4333280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円/楕円 16"/>
          <p:cNvSpPr/>
          <p:nvPr/>
        </p:nvSpPr>
        <p:spPr>
          <a:xfrm>
            <a:off x="4860032" y="4050432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円/楕円 17"/>
          <p:cNvSpPr/>
          <p:nvPr/>
        </p:nvSpPr>
        <p:spPr>
          <a:xfrm>
            <a:off x="3077403" y="2221632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円/楕円 18"/>
          <p:cNvSpPr/>
          <p:nvPr/>
        </p:nvSpPr>
        <p:spPr>
          <a:xfrm>
            <a:off x="3981459" y="4129783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円/楕円 19"/>
          <p:cNvSpPr/>
          <p:nvPr/>
        </p:nvSpPr>
        <p:spPr>
          <a:xfrm>
            <a:off x="7812360" y="3263280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円/楕円 20"/>
          <p:cNvSpPr/>
          <p:nvPr/>
        </p:nvSpPr>
        <p:spPr>
          <a:xfrm>
            <a:off x="1276400" y="3613200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円/楕円 21"/>
          <p:cNvSpPr/>
          <p:nvPr/>
        </p:nvSpPr>
        <p:spPr>
          <a:xfrm>
            <a:off x="3779912" y="2678832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円/楕円 22"/>
          <p:cNvSpPr/>
          <p:nvPr/>
        </p:nvSpPr>
        <p:spPr>
          <a:xfrm>
            <a:off x="2808123" y="4976747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" name="円/楕円 23"/>
          <p:cNvSpPr/>
          <p:nvPr/>
        </p:nvSpPr>
        <p:spPr>
          <a:xfrm>
            <a:off x="5292080" y="3655319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" name="円/楕円 24"/>
          <p:cNvSpPr/>
          <p:nvPr/>
        </p:nvSpPr>
        <p:spPr>
          <a:xfrm>
            <a:off x="7464104" y="5809091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円/楕円 25"/>
          <p:cNvSpPr/>
          <p:nvPr/>
        </p:nvSpPr>
        <p:spPr>
          <a:xfrm>
            <a:off x="7161643" y="5304408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7" name="円/楕円 26"/>
          <p:cNvSpPr/>
          <p:nvPr/>
        </p:nvSpPr>
        <p:spPr>
          <a:xfrm>
            <a:off x="2442320" y="5445224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円/楕円 27"/>
          <p:cNvSpPr/>
          <p:nvPr/>
        </p:nvSpPr>
        <p:spPr>
          <a:xfrm>
            <a:off x="6251848" y="1809421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円/楕円 28"/>
          <p:cNvSpPr/>
          <p:nvPr/>
        </p:nvSpPr>
        <p:spPr>
          <a:xfrm>
            <a:off x="4380803" y="3914800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" name="円/楕円 29"/>
          <p:cNvSpPr/>
          <p:nvPr/>
        </p:nvSpPr>
        <p:spPr>
          <a:xfrm>
            <a:off x="5580112" y="3914800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円/楕円 30"/>
          <p:cNvSpPr/>
          <p:nvPr/>
        </p:nvSpPr>
        <p:spPr>
          <a:xfrm>
            <a:off x="6084168" y="3169568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2" name="円/楕円 31"/>
          <p:cNvSpPr/>
          <p:nvPr/>
        </p:nvSpPr>
        <p:spPr>
          <a:xfrm>
            <a:off x="6713488" y="2864768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" name="円/楕円 32"/>
          <p:cNvSpPr/>
          <p:nvPr/>
        </p:nvSpPr>
        <p:spPr>
          <a:xfrm>
            <a:off x="6084168" y="3787586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" name="円/楕円 33"/>
          <p:cNvSpPr/>
          <p:nvPr/>
        </p:nvSpPr>
        <p:spPr>
          <a:xfrm>
            <a:off x="7020272" y="4688715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5" name="円/楕円 34"/>
          <p:cNvSpPr/>
          <p:nvPr/>
        </p:nvSpPr>
        <p:spPr>
          <a:xfrm>
            <a:off x="7020272" y="4202832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6" name="円/楕円 35"/>
          <p:cNvSpPr/>
          <p:nvPr/>
        </p:nvSpPr>
        <p:spPr>
          <a:xfrm>
            <a:off x="7020272" y="3762400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7" name="円/楕円 36"/>
          <p:cNvSpPr/>
          <p:nvPr/>
        </p:nvSpPr>
        <p:spPr>
          <a:xfrm>
            <a:off x="5713760" y="2371883"/>
            <a:ext cx="288032" cy="288032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8" name="円/楕円 37"/>
          <p:cNvSpPr/>
          <p:nvPr/>
        </p:nvSpPr>
        <p:spPr>
          <a:xfrm>
            <a:off x="6179840" y="5840147"/>
            <a:ext cx="288032" cy="288032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9" name="円/楕円 38"/>
          <p:cNvSpPr/>
          <p:nvPr/>
        </p:nvSpPr>
        <p:spPr>
          <a:xfrm>
            <a:off x="4489134" y="3028917"/>
            <a:ext cx="288032" cy="288032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円/楕円 39"/>
          <p:cNvSpPr/>
          <p:nvPr/>
        </p:nvSpPr>
        <p:spPr>
          <a:xfrm>
            <a:off x="5010779" y="3258096"/>
            <a:ext cx="288032" cy="288032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1" name="円/楕円 40"/>
          <p:cNvSpPr/>
          <p:nvPr/>
        </p:nvSpPr>
        <p:spPr>
          <a:xfrm>
            <a:off x="2339752" y="2083851"/>
            <a:ext cx="288032" cy="288032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2" name="円/楕円 41"/>
          <p:cNvSpPr/>
          <p:nvPr/>
        </p:nvSpPr>
        <p:spPr>
          <a:xfrm>
            <a:off x="1115616" y="2309664"/>
            <a:ext cx="288032" cy="288032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3" name="円/楕円 42"/>
          <p:cNvSpPr/>
          <p:nvPr/>
        </p:nvSpPr>
        <p:spPr>
          <a:xfrm>
            <a:off x="4524819" y="1623616"/>
            <a:ext cx="288032" cy="288032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4" name="円/楕円 43"/>
          <p:cNvSpPr/>
          <p:nvPr/>
        </p:nvSpPr>
        <p:spPr>
          <a:xfrm>
            <a:off x="5298799" y="2548724"/>
            <a:ext cx="288032" cy="288032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5" name="円/楕円 44"/>
          <p:cNvSpPr/>
          <p:nvPr/>
        </p:nvSpPr>
        <p:spPr>
          <a:xfrm>
            <a:off x="6467872" y="3407296"/>
            <a:ext cx="288032" cy="288032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6" name="円/楕円 45"/>
          <p:cNvSpPr/>
          <p:nvPr/>
        </p:nvSpPr>
        <p:spPr>
          <a:xfrm>
            <a:off x="2072574" y="3225470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7" name="円/楕円 46"/>
          <p:cNvSpPr/>
          <p:nvPr/>
        </p:nvSpPr>
        <p:spPr>
          <a:xfrm>
            <a:off x="1784542" y="2937438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8" name="円/楕円 47"/>
          <p:cNvSpPr/>
          <p:nvPr/>
        </p:nvSpPr>
        <p:spPr>
          <a:xfrm>
            <a:off x="1907704" y="2534816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9" name="円/楕円 48"/>
          <p:cNvSpPr/>
          <p:nvPr/>
        </p:nvSpPr>
        <p:spPr>
          <a:xfrm>
            <a:off x="1997259" y="2199680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0" name="円/楕円 49"/>
          <p:cNvSpPr/>
          <p:nvPr/>
        </p:nvSpPr>
        <p:spPr>
          <a:xfrm>
            <a:off x="1763688" y="1682800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1" name="円/楕円 50"/>
          <p:cNvSpPr/>
          <p:nvPr/>
        </p:nvSpPr>
        <p:spPr>
          <a:xfrm>
            <a:off x="2154288" y="6167795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2" name="円/楕円 51"/>
          <p:cNvSpPr/>
          <p:nvPr/>
        </p:nvSpPr>
        <p:spPr>
          <a:xfrm>
            <a:off x="3928013" y="3552717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3" name="円/楕円 52"/>
          <p:cNvSpPr/>
          <p:nvPr/>
        </p:nvSpPr>
        <p:spPr>
          <a:xfrm>
            <a:off x="6478688" y="2453680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4" name="円/楕円 53"/>
          <p:cNvSpPr/>
          <p:nvPr/>
        </p:nvSpPr>
        <p:spPr>
          <a:xfrm>
            <a:off x="7168373" y="2227867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5" name="円/楕円 54"/>
          <p:cNvSpPr/>
          <p:nvPr/>
        </p:nvSpPr>
        <p:spPr>
          <a:xfrm>
            <a:off x="7872347" y="1538784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6" name="円/楕円 55"/>
          <p:cNvSpPr/>
          <p:nvPr/>
        </p:nvSpPr>
        <p:spPr>
          <a:xfrm>
            <a:off x="7728331" y="1970832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7" name="円/楕円 56"/>
          <p:cNvSpPr/>
          <p:nvPr/>
        </p:nvSpPr>
        <p:spPr>
          <a:xfrm>
            <a:off x="6482773" y="4275039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8" name="円/楕円 57"/>
          <p:cNvSpPr/>
          <p:nvPr/>
        </p:nvSpPr>
        <p:spPr>
          <a:xfrm>
            <a:off x="6066243" y="4194448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9" name="円/楕円 58"/>
          <p:cNvSpPr/>
          <p:nvPr/>
        </p:nvSpPr>
        <p:spPr>
          <a:xfrm>
            <a:off x="5601131" y="3330352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0" name="円/楕円 59"/>
          <p:cNvSpPr/>
          <p:nvPr/>
        </p:nvSpPr>
        <p:spPr>
          <a:xfrm>
            <a:off x="7542867" y="4765328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1" name="円/楕円 60"/>
          <p:cNvSpPr/>
          <p:nvPr/>
        </p:nvSpPr>
        <p:spPr>
          <a:xfrm>
            <a:off x="7830899" y="5088136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2" name="円/楕円 61"/>
          <p:cNvSpPr/>
          <p:nvPr/>
        </p:nvSpPr>
        <p:spPr>
          <a:xfrm>
            <a:off x="7780099" y="4346848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3" name="円/楕円 62"/>
          <p:cNvSpPr/>
          <p:nvPr/>
        </p:nvSpPr>
        <p:spPr>
          <a:xfrm>
            <a:off x="7833379" y="5614392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4" name="円/楕円 63"/>
          <p:cNvSpPr/>
          <p:nvPr/>
        </p:nvSpPr>
        <p:spPr>
          <a:xfrm>
            <a:off x="4065134" y="3120504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5" name="円/楕円 64"/>
          <p:cNvSpPr/>
          <p:nvPr/>
        </p:nvSpPr>
        <p:spPr>
          <a:xfrm>
            <a:off x="4121011" y="1394768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6" name="円/楕円 65"/>
          <p:cNvSpPr/>
          <p:nvPr/>
        </p:nvSpPr>
        <p:spPr>
          <a:xfrm>
            <a:off x="1928558" y="4545774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7" name="円/楕円 66"/>
          <p:cNvSpPr/>
          <p:nvPr/>
        </p:nvSpPr>
        <p:spPr>
          <a:xfrm>
            <a:off x="1297254" y="1623616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8" name="円/楕円 67"/>
          <p:cNvSpPr/>
          <p:nvPr/>
        </p:nvSpPr>
        <p:spPr>
          <a:xfrm>
            <a:off x="3489235" y="3242403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9" name="円/楕円 68"/>
          <p:cNvSpPr/>
          <p:nvPr/>
        </p:nvSpPr>
        <p:spPr>
          <a:xfrm>
            <a:off x="1475656" y="2741712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0" name="円/楕円 69"/>
          <p:cNvSpPr/>
          <p:nvPr/>
        </p:nvSpPr>
        <p:spPr>
          <a:xfrm>
            <a:off x="2285291" y="4801179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1" name="円/楕円 70"/>
          <p:cNvSpPr/>
          <p:nvPr/>
        </p:nvSpPr>
        <p:spPr>
          <a:xfrm>
            <a:off x="2033795" y="3631076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2" name="円/楕円 71"/>
          <p:cNvSpPr/>
          <p:nvPr/>
        </p:nvSpPr>
        <p:spPr>
          <a:xfrm>
            <a:off x="3365435" y="2885728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3" name="円/楕円 72"/>
          <p:cNvSpPr/>
          <p:nvPr/>
        </p:nvSpPr>
        <p:spPr>
          <a:xfrm>
            <a:off x="3030688" y="3280957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4" name="円/楕円 73"/>
          <p:cNvSpPr/>
          <p:nvPr/>
        </p:nvSpPr>
        <p:spPr>
          <a:xfrm>
            <a:off x="4285432" y="6228539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5" name="円/楕円 74"/>
          <p:cNvSpPr/>
          <p:nvPr/>
        </p:nvSpPr>
        <p:spPr>
          <a:xfrm>
            <a:off x="6588224" y="6074734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6" name="円/楕円 75"/>
          <p:cNvSpPr/>
          <p:nvPr/>
        </p:nvSpPr>
        <p:spPr>
          <a:xfrm>
            <a:off x="7165728" y="3242403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7" name="円/楕円 76"/>
          <p:cNvSpPr/>
          <p:nvPr/>
        </p:nvSpPr>
        <p:spPr>
          <a:xfrm>
            <a:off x="2339752" y="4275039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8" name="円/楕円 77"/>
          <p:cNvSpPr/>
          <p:nvPr/>
        </p:nvSpPr>
        <p:spPr>
          <a:xfrm>
            <a:off x="3484606" y="4203907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9" name="円/楕円 78"/>
          <p:cNvSpPr/>
          <p:nvPr/>
        </p:nvSpPr>
        <p:spPr>
          <a:xfrm>
            <a:off x="6770805" y="2055664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0" name="円/楕円 79"/>
          <p:cNvSpPr/>
          <p:nvPr/>
        </p:nvSpPr>
        <p:spPr>
          <a:xfrm>
            <a:off x="6914821" y="1968552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1" name="円/楕円 80"/>
          <p:cNvSpPr/>
          <p:nvPr/>
        </p:nvSpPr>
        <p:spPr>
          <a:xfrm>
            <a:off x="7312389" y="1809421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2" name="円/楕円 81"/>
          <p:cNvSpPr/>
          <p:nvPr/>
        </p:nvSpPr>
        <p:spPr>
          <a:xfrm>
            <a:off x="1647918" y="4173405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3" name="円/楕円 82"/>
          <p:cNvSpPr/>
          <p:nvPr/>
        </p:nvSpPr>
        <p:spPr>
          <a:xfrm>
            <a:off x="2609859" y="3367287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4" name="円/楕円 83"/>
          <p:cNvSpPr/>
          <p:nvPr/>
        </p:nvSpPr>
        <p:spPr>
          <a:xfrm>
            <a:off x="3653467" y="4650184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5" name="円/楕円 84"/>
          <p:cNvSpPr/>
          <p:nvPr/>
        </p:nvSpPr>
        <p:spPr>
          <a:xfrm>
            <a:off x="1359886" y="5853195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6" name="円/楕円 85"/>
          <p:cNvSpPr/>
          <p:nvPr/>
        </p:nvSpPr>
        <p:spPr>
          <a:xfrm>
            <a:off x="1918025" y="5523987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7" name="円/楕円 86"/>
          <p:cNvSpPr/>
          <p:nvPr/>
        </p:nvSpPr>
        <p:spPr>
          <a:xfrm>
            <a:off x="4722747" y="4362152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8" name="円/楕円 87"/>
          <p:cNvSpPr/>
          <p:nvPr/>
        </p:nvSpPr>
        <p:spPr>
          <a:xfrm>
            <a:off x="1301340" y="5377408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9" name="円/楕円 88"/>
          <p:cNvSpPr/>
          <p:nvPr/>
        </p:nvSpPr>
        <p:spPr>
          <a:xfrm>
            <a:off x="5778211" y="1335584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0" name="円/楕円 89"/>
          <p:cNvSpPr/>
          <p:nvPr/>
        </p:nvSpPr>
        <p:spPr>
          <a:xfrm>
            <a:off x="2051720" y="3987007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1" name="円/楕円 90"/>
          <p:cNvSpPr/>
          <p:nvPr/>
        </p:nvSpPr>
        <p:spPr>
          <a:xfrm>
            <a:off x="2627784" y="3769817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2" name="円/楕円 91"/>
          <p:cNvSpPr/>
          <p:nvPr/>
        </p:nvSpPr>
        <p:spPr>
          <a:xfrm>
            <a:off x="938714" y="5885656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3" name="円/楕円 92"/>
          <p:cNvSpPr/>
          <p:nvPr/>
        </p:nvSpPr>
        <p:spPr>
          <a:xfrm>
            <a:off x="804239" y="4759590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4" name="円/楕円 93"/>
          <p:cNvSpPr/>
          <p:nvPr/>
        </p:nvSpPr>
        <p:spPr>
          <a:xfrm>
            <a:off x="6251848" y="1335584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5" name="円/楕円 94"/>
          <p:cNvSpPr/>
          <p:nvPr/>
        </p:nvSpPr>
        <p:spPr>
          <a:xfrm>
            <a:off x="6569472" y="5026165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6" name="円/楕円 95"/>
          <p:cNvSpPr/>
          <p:nvPr/>
        </p:nvSpPr>
        <p:spPr>
          <a:xfrm>
            <a:off x="7615984" y="3736504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7" name="円/楕円 96"/>
          <p:cNvSpPr/>
          <p:nvPr/>
        </p:nvSpPr>
        <p:spPr>
          <a:xfrm>
            <a:off x="6857504" y="5733256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8" name="円/楕円 97"/>
          <p:cNvSpPr/>
          <p:nvPr/>
        </p:nvSpPr>
        <p:spPr>
          <a:xfrm>
            <a:off x="3221419" y="4882149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9" name="円/楕円 98"/>
          <p:cNvSpPr/>
          <p:nvPr/>
        </p:nvSpPr>
        <p:spPr>
          <a:xfrm>
            <a:off x="2555776" y="5840147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0" name="円/楕円 99"/>
          <p:cNvSpPr/>
          <p:nvPr/>
        </p:nvSpPr>
        <p:spPr>
          <a:xfrm>
            <a:off x="5265110" y="6229201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1" name="円/楕円 100"/>
          <p:cNvSpPr/>
          <p:nvPr/>
        </p:nvSpPr>
        <p:spPr>
          <a:xfrm>
            <a:off x="7398851" y="6173688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2" name="円/楕円 101"/>
          <p:cNvSpPr/>
          <p:nvPr/>
        </p:nvSpPr>
        <p:spPr>
          <a:xfrm>
            <a:off x="3140555" y="3943351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3" name="円/楕円 102"/>
          <p:cNvSpPr/>
          <p:nvPr/>
        </p:nvSpPr>
        <p:spPr>
          <a:xfrm>
            <a:off x="4004296" y="4547841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4" name="円/楕円 103"/>
          <p:cNvSpPr/>
          <p:nvPr/>
        </p:nvSpPr>
        <p:spPr>
          <a:xfrm>
            <a:off x="3384187" y="3700876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5" name="円/楕円 104"/>
          <p:cNvSpPr/>
          <p:nvPr/>
        </p:nvSpPr>
        <p:spPr>
          <a:xfrm>
            <a:off x="5601131" y="6029672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6" name="円/楕円 105"/>
          <p:cNvSpPr/>
          <p:nvPr/>
        </p:nvSpPr>
        <p:spPr>
          <a:xfrm>
            <a:off x="4497513" y="5698198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7" name="円/楕円 106"/>
          <p:cNvSpPr/>
          <p:nvPr/>
        </p:nvSpPr>
        <p:spPr>
          <a:xfrm>
            <a:off x="4353166" y="4493840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8" name="円/楕円 107"/>
          <p:cNvSpPr/>
          <p:nvPr/>
        </p:nvSpPr>
        <p:spPr>
          <a:xfrm>
            <a:off x="4975590" y="5988131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9" name="円/楕円 108"/>
          <p:cNvSpPr/>
          <p:nvPr/>
        </p:nvSpPr>
        <p:spPr>
          <a:xfrm>
            <a:off x="3728734" y="5127494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0" name="円/楕円 109"/>
          <p:cNvSpPr/>
          <p:nvPr/>
        </p:nvSpPr>
        <p:spPr>
          <a:xfrm>
            <a:off x="1330152" y="4419055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1" name="円/楕円 110"/>
          <p:cNvSpPr/>
          <p:nvPr/>
        </p:nvSpPr>
        <p:spPr>
          <a:xfrm>
            <a:off x="5857776" y="5756531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2" name="円/楕円 111"/>
          <p:cNvSpPr/>
          <p:nvPr/>
        </p:nvSpPr>
        <p:spPr>
          <a:xfrm>
            <a:off x="6770805" y="3457600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3" name="円/楕円 112"/>
          <p:cNvSpPr/>
          <p:nvPr/>
        </p:nvSpPr>
        <p:spPr>
          <a:xfrm>
            <a:off x="2996539" y="5616293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4" name="円/楕円 113"/>
          <p:cNvSpPr/>
          <p:nvPr/>
        </p:nvSpPr>
        <p:spPr>
          <a:xfrm>
            <a:off x="3284571" y="6159082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5" name="円/楕円 114"/>
          <p:cNvSpPr/>
          <p:nvPr/>
        </p:nvSpPr>
        <p:spPr>
          <a:xfrm>
            <a:off x="3728734" y="6166142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6" name="円/楕円 115"/>
          <p:cNvSpPr/>
          <p:nvPr/>
        </p:nvSpPr>
        <p:spPr>
          <a:xfrm>
            <a:off x="6045165" y="2487712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7" name="円/楕円 116"/>
          <p:cNvSpPr/>
          <p:nvPr/>
        </p:nvSpPr>
        <p:spPr>
          <a:xfrm>
            <a:off x="3440702" y="5614392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8" name="円/楕円 117"/>
          <p:cNvSpPr/>
          <p:nvPr/>
        </p:nvSpPr>
        <p:spPr>
          <a:xfrm>
            <a:off x="6385827" y="5479008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9" name="円/楕円 118"/>
          <p:cNvSpPr/>
          <p:nvPr/>
        </p:nvSpPr>
        <p:spPr>
          <a:xfrm>
            <a:off x="5490179" y="2021632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0" name="円/楕円 119"/>
          <p:cNvSpPr/>
          <p:nvPr/>
        </p:nvSpPr>
        <p:spPr>
          <a:xfrm>
            <a:off x="5436096" y="1623616"/>
            <a:ext cx="288032" cy="288032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1" name="円/楕円 120"/>
          <p:cNvSpPr/>
          <p:nvPr/>
        </p:nvSpPr>
        <p:spPr>
          <a:xfrm>
            <a:off x="5345502" y="5448424"/>
            <a:ext cx="288032" cy="288032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2" name="円/楕円 121"/>
          <p:cNvSpPr/>
          <p:nvPr/>
        </p:nvSpPr>
        <p:spPr>
          <a:xfrm>
            <a:off x="5489518" y="4839462"/>
            <a:ext cx="288032" cy="288032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3" name="円/楕円 122"/>
          <p:cNvSpPr/>
          <p:nvPr/>
        </p:nvSpPr>
        <p:spPr>
          <a:xfrm>
            <a:off x="5489518" y="4527386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4" name="円/楕円 123"/>
          <p:cNvSpPr/>
          <p:nvPr/>
        </p:nvSpPr>
        <p:spPr>
          <a:xfrm>
            <a:off x="5940152" y="5299555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5" name="円/楕円 124"/>
          <p:cNvSpPr/>
          <p:nvPr/>
        </p:nvSpPr>
        <p:spPr>
          <a:xfrm>
            <a:off x="3997400" y="5455320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6" name="円/楕円 125"/>
          <p:cNvSpPr/>
          <p:nvPr/>
        </p:nvSpPr>
        <p:spPr>
          <a:xfrm>
            <a:off x="5891808" y="4569422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7" name="円/楕円 126"/>
          <p:cNvSpPr/>
          <p:nvPr/>
        </p:nvSpPr>
        <p:spPr>
          <a:xfrm>
            <a:off x="7400316" y="1335584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8" name="円/楕円 127"/>
          <p:cNvSpPr/>
          <p:nvPr/>
        </p:nvSpPr>
        <p:spPr>
          <a:xfrm>
            <a:off x="6145808" y="4914693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9" name="円/楕円 128"/>
          <p:cNvSpPr/>
          <p:nvPr/>
        </p:nvSpPr>
        <p:spPr>
          <a:xfrm>
            <a:off x="4831574" y="4713438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0" name="円/楕円 129"/>
          <p:cNvSpPr/>
          <p:nvPr/>
        </p:nvSpPr>
        <p:spPr>
          <a:xfrm>
            <a:off x="7058837" y="1357818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1" name="円/楕円 130"/>
          <p:cNvSpPr/>
          <p:nvPr/>
        </p:nvSpPr>
        <p:spPr>
          <a:xfrm>
            <a:off x="4345118" y="2597696"/>
            <a:ext cx="288032" cy="288032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2" name="円/楕円 131"/>
          <p:cNvSpPr/>
          <p:nvPr/>
        </p:nvSpPr>
        <p:spPr>
          <a:xfrm>
            <a:off x="4016766" y="1911648"/>
            <a:ext cx="288032" cy="288032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3" name="円/楕円 132"/>
          <p:cNvSpPr/>
          <p:nvPr/>
        </p:nvSpPr>
        <p:spPr>
          <a:xfrm>
            <a:off x="3572603" y="2021632"/>
            <a:ext cx="288032" cy="288032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4" name="円/楕円 133"/>
          <p:cNvSpPr/>
          <p:nvPr/>
        </p:nvSpPr>
        <p:spPr>
          <a:xfrm>
            <a:off x="827584" y="3992273"/>
            <a:ext cx="288032" cy="288032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5" name="円/楕円 134"/>
          <p:cNvSpPr/>
          <p:nvPr/>
        </p:nvSpPr>
        <p:spPr>
          <a:xfrm>
            <a:off x="4573464" y="5065381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6" name="円/楕円 135"/>
          <p:cNvSpPr/>
          <p:nvPr/>
        </p:nvSpPr>
        <p:spPr>
          <a:xfrm>
            <a:off x="4777166" y="2266829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7" name="円/楕円 136"/>
          <p:cNvSpPr/>
          <p:nvPr/>
        </p:nvSpPr>
        <p:spPr>
          <a:xfrm>
            <a:off x="4919028" y="1826816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8" name="円/楕円 137"/>
          <p:cNvSpPr/>
          <p:nvPr/>
        </p:nvSpPr>
        <p:spPr>
          <a:xfrm>
            <a:off x="4812851" y="5106393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9" name="円/楕円 138"/>
          <p:cNvSpPr/>
          <p:nvPr/>
        </p:nvSpPr>
        <p:spPr>
          <a:xfrm>
            <a:off x="3693427" y="1324622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0" name="円/楕円 139"/>
          <p:cNvSpPr/>
          <p:nvPr/>
        </p:nvSpPr>
        <p:spPr>
          <a:xfrm>
            <a:off x="4956867" y="1324622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1" name="円/楕円 140"/>
          <p:cNvSpPr/>
          <p:nvPr/>
        </p:nvSpPr>
        <p:spPr>
          <a:xfrm>
            <a:off x="7977395" y="4022659"/>
            <a:ext cx="28803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2" name="タイトル 1"/>
          <p:cNvSpPr>
            <a:spLocks noGrp="1"/>
          </p:cNvSpPr>
          <p:nvPr>
            <p:ph type="title"/>
          </p:nvPr>
        </p:nvSpPr>
        <p:spPr>
          <a:xfrm>
            <a:off x="458664" y="0"/>
            <a:ext cx="8229600" cy="1143000"/>
          </a:xfrm>
        </p:spPr>
        <p:txBody>
          <a:bodyPr>
            <a:normAutofit/>
          </a:bodyPr>
          <a:lstStyle/>
          <a:p>
            <a:pPr marL="0" indent="0"/>
            <a:r>
              <a:rPr lang="ja-JP" altLang="en-US" dirty="0"/>
              <a:t>⑥　分裂期の長さの推測</a:t>
            </a:r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039038"/>
            <a:ext cx="9144000" cy="4612338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/>
              <a:t>細胞周期を２４時間とし，間期の長さを推定する</a:t>
            </a:r>
            <a:r>
              <a:rPr lang="ja-JP" altLang="en-US" sz="3600" dirty="0" smtClean="0"/>
              <a:t>。</a:t>
            </a:r>
            <a:endParaRPr lang="en-US" altLang="ja-JP" sz="3600" dirty="0" smtClean="0"/>
          </a:p>
          <a:p>
            <a:pPr marL="0" indent="0">
              <a:buNone/>
            </a:pPr>
            <a:r>
              <a:rPr lang="ja-JP" altLang="en-US" sz="3600" dirty="0" smtClean="0"/>
              <a:t>この</a:t>
            </a:r>
            <a:r>
              <a:rPr lang="ja-JP" altLang="en-US" sz="3600" dirty="0"/>
              <a:t>例の場合</a:t>
            </a:r>
            <a:endParaRPr lang="en-US" altLang="ja-JP" sz="3600" dirty="0"/>
          </a:p>
          <a:p>
            <a:r>
              <a:rPr lang="ja-JP" altLang="en-US" sz="3600" dirty="0"/>
              <a:t>分裂期　１７</a:t>
            </a:r>
            <a:endParaRPr lang="en-US" altLang="ja-JP" sz="3600" dirty="0"/>
          </a:p>
          <a:p>
            <a:r>
              <a:rPr lang="ja-JP" altLang="en-US" sz="3600" dirty="0"/>
              <a:t>間期　 １１８</a:t>
            </a:r>
            <a:endParaRPr lang="en-US" altLang="ja-JP" sz="3600" dirty="0"/>
          </a:p>
          <a:p>
            <a:r>
              <a:rPr lang="ja-JP" altLang="en-US" sz="3600" dirty="0"/>
              <a:t>全細胞　１３５</a:t>
            </a:r>
            <a:endParaRPr lang="en-US" altLang="ja-JP" sz="3600" dirty="0"/>
          </a:p>
          <a:p>
            <a:r>
              <a:rPr lang="ja-JP" altLang="en-US" sz="3600" dirty="0"/>
              <a:t>間期約２１時間　　分裂期約３時間の</a:t>
            </a:r>
            <a:r>
              <a:rPr lang="ja-JP" altLang="en-US" sz="3600" dirty="0" smtClean="0"/>
              <a:t>計算　</a:t>
            </a:r>
            <a:endParaRPr lang="en-US" altLang="ja-JP" sz="3600" dirty="0"/>
          </a:p>
        </p:txBody>
      </p:sp>
      <p:grpSp>
        <p:nvGrpSpPr>
          <p:cNvPr id="143" name="グループ化 142"/>
          <p:cNvGrpSpPr/>
          <p:nvPr/>
        </p:nvGrpSpPr>
        <p:grpSpPr>
          <a:xfrm>
            <a:off x="567368" y="6525384"/>
            <a:ext cx="7011345" cy="360000"/>
            <a:chOff x="567368" y="6525384"/>
            <a:chExt cx="7011345" cy="360000"/>
          </a:xfrm>
        </p:grpSpPr>
        <p:sp>
          <p:nvSpPr>
            <p:cNvPr id="144" name="正方形/長方形 143"/>
            <p:cNvSpPr/>
            <p:nvPr/>
          </p:nvSpPr>
          <p:spPr>
            <a:xfrm>
              <a:off x="567368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準備</a:t>
              </a:r>
              <a:endParaRPr kumimoji="1" lang="ja-JP" altLang="en-US" dirty="0"/>
            </a:p>
          </p:txBody>
        </p:sp>
        <p:sp>
          <p:nvSpPr>
            <p:cNvPr id="145" name="正方形/長方形 144"/>
            <p:cNvSpPr/>
            <p:nvPr/>
          </p:nvSpPr>
          <p:spPr>
            <a:xfrm>
              <a:off x="1969204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当日</a:t>
              </a:r>
              <a:endParaRPr kumimoji="1" lang="ja-JP" altLang="en-US" dirty="0"/>
            </a:p>
          </p:txBody>
        </p:sp>
        <p:sp>
          <p:nvSpPr>
            <p:cNvPr id="146" name="正方形/長方形 145"/>
            <p:cNvSpPr/>
            <p:nvPr/>
          </p:nvSpPr>
          <p:spPr>
            <a:xfrm>
              <a:off x="3372122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①</a:t>
              </a:r>
              <a:endParaRPr kumimoji="1" lang="ja-JP" altLang="en-US" dirty="0"/>
            </a:p>
          </p:txBody>
        </p:sp>
        <p:sp>
          <p:nvSpPr>
            <p:cNvPr id="147" name="正方形/長方形 146"/>
            <p:cNvSpPr/>
            <p:nvPr/>
          </p:nvSpPr>
          <p:spPr>
            <a:xfrm>
              <a:off x="4073040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②</a:t>
              </a:r>
              <a:endParaRPr kumimoji="1" lang="ja-JP" altLang="en-US" dirty="0"/>
            </a:p>
          </p:txBody>
        </p:sp>
        <p:sp>
          <p:nvSpPr>
            <p:cNvPr id="148" name="正方形/長方形 147"/>
            <p:cNvSpPr/>
            <p:nvPr/>
          </p:nvSpPr>
          <p:spPr>
            <a:xfrm>
              <a:off x="5474876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④</a:t>
              </a:r>
              <a:endParaRPr kumimoji="1" lang="ja-JP" altLang="en-US" dirty="0"/>
            </a:p>
          </p:txBody>
        </p:sp>
        <p:sp>
          <p:nvSpPr>
            <p:cNvPr id="149" name="正方形/長方形 148"/>
            <p:cNvSpPr/>
            <p:nvPr/>
          </p:nvSpPr>
          <p:spPr>
            <a:xfrm>
              <a:off x="4773958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③</a:t>
              </a:r>
              <a:endParaRPr kumimoji="1" lang="ja-JP" altLang="en-US" dirty="0"/>
            </a:p>
          </p:txBody>
        </p:sp>
        <p:sp>
          <p:nvSpPr>
            <p:cNvPr id="150" name="正方形/長方形 149"/>
            <p:cNvSpPr/>
            <p:nvPr/>
          </p:nvSpPr>
          <p:spPr>
            <a:xfrm>
              <a:off x="6175794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 smtClean="0"/>
                <a:t>⑤</a:t>
              </a:r>
              <a:endParaRPr kumimoji="1" lang="ja-JP" altLang="en-US" dirty="0"/>
            </a:p>
          </p:txBody>
        </p:sp>
        <p:sp>
          <p:nvSpPr>
            <p:cNvPr id="151" name="正方形/長方形 150"/>
            <p:cNvSpPr/>
            <p:nvPr/>
          </p:nvSpPr>
          <p:spPr>
            <a:xfrm>
              <a:off x="6876713" y="6525384"/>
              <a:ext cx="702000" cy="360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dirty="0" smtClean="0"/>
                <a:t>⑥</a:t>
              </a:r>
              <a:endParaRPr kumimoji="1" lang="ja-JP" altLang="en-US" dirty="0"/>
            </a:p>
          </p:txBody>
        </p:sp>
        <p:sp>
          <p:nvSpPr>
            <p:cNvPr id="152" name="正方形/長方形 151"/>
            <p:cNvSpPr/>
            <p:nvPr/>
          </p:nvSpPr>
          <p:spPr>
            <a:xfrm>
              <a:off x="1268286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200" dirty="0" smtClean="0"/>
                <a:t>～前日</a:t>
              </a:r>
              <a:endParaRPr kumimoji="1" lang="ja-JP" altLang="en-US" sz="1200" dirty="0"/>
            </a:p>
          </p:txBody>
        </p:sp>
        <p:sp>
          <p:nvSpPr>
            <p:cNvPr id="153" name="正方形/長方形 152"/>
            <p:cNvSpPr/>
            <p:nvPr/>
          </p:nvSpPr>
          <p:spPr>
            <a:xfrm>
              <a:off x="2669040" y="6525384"/>
              <a:ext cx="702000" cy="360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実験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6191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観察，実験の準備（前時）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47419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 smtClean="0"/>
              <a:t>体細胞分裂の観察の際に，中倍率（１５</a:t>
            </a:r>
            <a:r>
              <a:rPr lang="en-US" altLang="ja-JP" sz="3600" dirty="0" smtClean="0"/>
              <a:t>×</a:t>
            </a:r>
            <a:r>
              <a:rPr lang="ja-JP" altLang="en-US" sz="3600" dirty="0" smtClean="0"/>
              <a:t>１０）以上の倍率で写真を撮る。</a:t>
            </a:r>
            <a:endParaRPr lang="en-US" altLang="ja-JP" sz="3600" dirty="0" smtClean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3688" y="2343417"/>
            <a:ext cx="5731454" cy="3965903"/>
          </a:xfrm>
          <a:prstGeom prst="rect">
            <a:avLst/>
          </a:prstGeom>
        </p:spPr>
      </p:pic>
      <p:grpSp>
        <p:nvGrpSpPr>
          <p:cNvPr id="6" name="グループ化 5"/>
          <p:cNvGrpSpPr/>
          <p:nvPr/>
        </p:nvGrpSpPr>
        <p:grpSpPr>
          <a:xfrm>
            <a:off x="567368" y="6525384"/>
            <a:ext cx="7011345" cy="360000"/>
            <a:chOff x="567368" y="6525384"/>
            <a:chExt cx="7011345" cy="360000"/>
          </a:xfrm>
        </p:grpSpPr>
        <p:sp>
          <p:nvSpPr>
            <p:cNvPr id="8" name="正方形/長方形 7"/>
            <p:cNvSpPr/>
            <p:nvPr/>
          </p:nvSpPr>
          <p:spPr>
            <a:xfrm>
              <a:off x="567368" y="6525384"/>
              <a:ext cx="702000" cy="360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準備</a:t>
              </a:r>
              <a:endParaRPr kumimoji="1" lang="ja-JP" altLang="en-US" dirty="0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1969204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当日</a:t>
              </a:r>
              <a:endParaRPr kumimoji="1" lang="ja-JP" altLang="en-US" dirty="0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3372122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①</a:t>
              </a:r>
              <a:endParaRPr kumimoji="1" lang="ja-JP" altLang="en-US" dirty="0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4073040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②</a:t>
              </a:r>
              <a:endParaRPr kumimoji="1" lang="ja-JP" altLang="en-US" dirty="0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5474876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④</a:t>
              </a:r>
              <a:endParaRPr kumimoji="1" lang="ja-JP" altLang="en-US" dirty="0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4773958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③</a:t>
              </a:r>
              <a:endParaRPr kumimoji="1" lang="ja-JP" altLang="en-US" dirty="0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6175794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 smtClean="0"/>
                <a:t>⑤</a:t>
              </a:r>
              <a:endParaRPr kumimoji="1" lang="ja-JP" altLang="en-US" dirty="0"/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6876713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 smtClean="0"/>
                <a:t>⑥</a:t>
              </a:r>
              <a:endParaRPr kumimoji="1" lang="ja-JP" altLang="en-US" dirty="0"/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1268286" y="6525384"/>
              <a:ext cx="702000" cy="360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200" dirty="0" smtClean="0"/>
                <a:t>～前日</a:t>
              </a:r>
              <a:endParaRPr kumimoji="1" lang="ja-JP" altLang="en-US" sz="1200" dirty="0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2669040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実験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7162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観察，実験の準備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/>
              <a:t>検証プリントの</a:t>
            </a:r>
            <a:r>
              <a:rPr lang="ja-JP" altLang="en-US" dirty="0" smtClean="0"/>
              <a:t>作成－１－１</a:t>
            </a:r>
            <a:endParaRPr kumimoji="1" lang="ja-JP" altLang="en-US" dirty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506701" y="1571655"/>
            <a:ext cx="8198023" cy="34415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 smtClean="0"/>
              <a:t>表全体を指定してから，列幅を</a:t>
            </a:r>
            <a:r>
              <a:rPr lang="en-US" altLang="ja-JP" sz="3600" dirty="0" smtClean="0"/>
              <a:t>20</a:t>
            </a:r>
            <a:r>
              <a:rPr lang="ja-JP" altLang="en-US" sz="3600" dirty="0" smtClean="0"/>
              <a:t>ピクセルに狭める。</a:t>
            </a:r>
            <a:endParaRPr lang="en-US" altLang="ja-JP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74822" y="2276872"/>
            <a:ext cx="6637538" cy="4066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1043607" y="2678364"/>
            <a:ext cx="811155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/>
          <p:cNvCxnSpPr/>
          <p:nvPr/>
        </p:nvCxnSpPr>
        <p:spPr>
          <a:xfrm>
            <a:off x="1835696" y="3121078"/>
            <a:ext cx="936104" cy="5346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2627783" y="3616034"/>
            <a:ext cx="3023397" cy="646331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>
                <a:solidFill>
                  <a:srgbClr val="FFC000"/>
                </a:solidFill>
              </a:rPr>
              <a:t>全選択ボタン</a:t>
            </a:r>
          </a:p>
        </p:txBody>
      </p:sp>
      <p:grpSp>
        <p:nvGrpSpPr>
          <p:cNvPr id="10" name="グループ化 9"/>
          <p:cNvGrpSpPr/>
          <p:nvPr/>
        </p:nvGrpSpPr>
        <p:grpSpPr>
          <a:xfrm>
            <a:off x="567368" y="6525384"/>
            <a:ext cx="7011345" cy="360000"/>
            <a:chOff x="567368" y="6525384"/>
            <a:chExt cx="7011345" cy="360000"/>
          </a:xfrm>
        </p:grpSpPr>
        <p:sp>
          <p:nvSpPr>
            <p:cNvPr id="11" name="正方形/長方形 10"/>
            <p:cNvSpPr/>
            <p:nvPr/>
          </p:nvSpPr>
          <p:spPr>
            <a:xfrm>
              <a:off x="567368" y="6525384"/>
              <a:ext cx="702000" cy="360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準備</a:t>
              </a:r>
              <a:endParaRPr kumimoji="1" lang="ja-JP" altLang="en-US" dirty="0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1969204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当日</a:t>
              </a:r>
              <a:endParaRPr kumimoji="1" lang="ja-JP" altLang="en-US" dirty="0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3372122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①</a:t>
              </a:r>
              <a:endParaRPr kumimoji="1" lang="ja-JP" altLang="en-US" dirty="0"/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4073040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②</a:t>
              </a:r>
              <a:endParaRPr kumimoji="1" lang="ja-JP" altLang="en-US" dirty="0"/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5474876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④</a:t>
              </a:r>
              <a:endParaRPr kumimoji="1" lang="ja-JP" altLang="en-US" dirty="0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4773958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③</a:t>
              </a:r>
              <a:endParaRPr kumimoji="1" lang="ja-JP" altLang="en-US" dirty="0"/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6175794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 smtClean="0"/>
                <a:t>⑤</a:t>
              </a:r>
              <a:endParaRPr kumimoji="1" lang="ja-JP" altLang="en-US" dirty="0"/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6876713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 smtClean="0"/>
                <a:t>⑥</a:t>
              </a:r>
              <a:endParaRPr kumimoji="1" lang="ja-JP" altLang="en-US" dirty="0"/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1268286" y="6525384"/>
              <a:ext cx="702000" cy="360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200" dirty="0" smtClean="0"/>
                <a:t>～前日</a:t>
              </a:r>
              <a:endParaRPr kumimoji="1" lang="ja-JP" altLang="en-US" sz="1200" dirty="0"/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2669040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実験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7640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観察，実験の準備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/>
              <a:t>検証プリントの</a:t>
            </a:r>
            <a:r>
              <a:rPr lang="ja-JP" altLang="en-US" dirty="0" smtClean="0"/>
              <a:t>作成－１－２</a:t>
            </a:r>
            <a:endParaRPr kumimoji="1" lang="ja-JP" altLang="en-US" dirty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506701" y="1571655"/>
            <a:ext cx="8198023" cy="34415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 smtClean="0"/>
              <a:t>上下に罫線を入れ，１行目</a:t>
            </a:r>
            <a:r>
              <a:rPr lang="ja-JP" altLang="en-US" sz="3600" dirty="0"/>
              <a:t>のセルの一つずつに１を４つ，２を６つ，３を８つ</a:t>
            </a:r>
            <a:r>
              <a:rPr lang="ja-JP" altLang="en-US" sz="3600" dirty="0" smtClean="0"/>
              <a:t>並べる。</a:t>
            </a:r>
            <a:endParaRPr lang="en-US" altLang="ja-JP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02007" y="2204864"/>
            <a:ext cx="6739987" cy="421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グループ化 6"/>
          <p:cNvGrpSpPr/>
          <p:nvPr/>
        </p:nvGrpSpPr>
        <p:grpSpPr>
          <a:xfrm>
            <a:off x="567368" y="6525384"/>
            <a:ext cx="7011345" cy="360000"/>
            <a:chOff x="567368" y="6525384"/>
            <a:chExt cx="7011345" cy="360000"/>
          </a:xfrm>
        </p:grpSpPr>
        <p:sp>
          <p:nvSpPr>
            <p:cNvPr id="8" name="正方形/長方形 7"/>
            <p:cNvSpPr/>
            <p:nvPr/>
          </p:nvSpPr>
          <p:spPr>
            <a:xfrm>
              <a:off x="567368" y="6525384"/>
              <a:ext cx="702000" cy="360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準備</a:t>
              </a:r>
              <a:endParaRPr kumimoji="1" lang="ja-JP" altLang="en-US" dirty="0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1969204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当日</a:t>
              </a:r>
              <a:endParaRPr kumimoji="1" lang="ja-JP" altLang="en-US" dirty="0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3372122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①</a:t>
              </a:r>
              <a:endParaRPr kumimoji="1" lang="ja-JP" altLang="en-US" dirty="0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4073040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②</a:t>
              </a:r>
              <a:endParaRPr kumimoji="1" lang="ja-JP" altLang="en-US" dirty="0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5474876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④</a:t>
              </a:r>
              <a:endParaRPr kumimoji="1" lang="ja-JP" altLang="en-US" dirty="0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4773958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③</a:t>
              </a:r>
              <a:endParaRPr kumimoji="1" lang="ja-JP" altLang="en-US" dirty="0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6175794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 smtClean="0"/>
                <a:t>⑤</a:t>
              </a:r>
              <a:endParaRPr kumimoji="1" lang="ja-JP" altLang="en-US" dirty="0"/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6876713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 smtClean="0"/>
                <a:t>⑥</a:t>
              </a:r>
              <a:endParaRPr kumimoji="1" lang="ja-JP" altLang="en-US" dirty="0"/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1268286" y="6525384"/>
              <a:ext cx="702000" cy="360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200" dirty="0" smtClean="0"/>
                <a:t>～前日</a:t>
              </a:r>
              <a:endParaRPr kumimoji="1" lang="ja-JP" altLang="en-US" sz="1200" dirty="0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2669040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実験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0771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観察，実験の準備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/>
              <a:t>検証プリントの</a:t>
            </a:r>
            <a:r>
              <a:rPr lang="ja-JP" altLang="en-US" dirty="0" smtClean="0"/>
              <a:t>作成－１－３</a:t>
            </a:r>
            <a:endParaRPr kumimoji="1" lang="ja-JP" altLang="en-US" dirty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506701" y="1571655"/>
            <a:ext cx="8198023" cy="34415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124744"/>
            <a:ext cx="8686800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 smtClean="0"/>
              <a:t>数字毎に網掛けをする</a:t>
            </a:r>
            <a:r>
              <a:rPr lang="ja-JP" altLang="en-US" sz="3600" dirty="0"/>
              <a:t>。</a:t>
            </a:r>
            <a:endParaRPr lang="en-US" altLang="ja-JP" sz="36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4615" y="1700808"/>
            <a:ext cx="5817748" cy="4581128"/>
          </a:xfrm>
          <a:prstGeom prst="rect">
            <a:avLst/>
          </a:prstGeom>
        </p:spPr>
      </p:pic>
      <p:grpSp>
        <p:nvGrpSpPr>
          <p:cNvPr id="8" name="グループ化 7"/>
          <p:cNvGrpSpPr/>
          <p:nvPr/>
        </p:nvGrpSpPr>
        <p:grpSpPr>
          <a:xfrm>
            <a:off x="567368" y="6525384"/>
            <a:ext cx="7011345" cy="360000"/>
            <a:chOff x="567368" y="6525384"/>
            <a:chExt cx="7011345" cy="360000"/>
          </a:xfrm>
        </p:grpSpPr>
        <p:sp>
          <p:nvSpPr>
            <p:cNvPr id="9" name="正方形/長方形 8"/>
            <p:cNvSpPr/>
            <p:nvPr/>
          </p:nvSpPr>
          <p:spPr>
            <a:xfrm>
              <a:off x="567368" y="6525384"/>
              <a:ext cx="702000" cy="360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準備</a:t>
              </a:r>
              <a:endParaRPr kumimoji="1" lang="ja-JP" altLang="en-US" dirty="0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1969204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当日</a:t>
              </a:r>
              <a:endParaRPr kumimoji="1" lang="ja-JP" altLang="en-US" dirty="0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3372122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①</a:t>
              </a:r>
              <a:endParaRPr kumimoji="1" lang="ja-JP" altLang="en-US" dirty="0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4073040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②</a:t>
              </a:r>
              <a:endParaRPr kumimoji="1" lang="ja-JP" altLang="en-US" dirty="0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5474876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④</a:t>
              </a:r>
              <a:endParaRPr kumimoji="1" lang="ja-JP" altLang="en-US" dirty="0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4773958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③</a:t>
              </a:r>
              <a:endParaRPr kumimoji="1" lang="ja-JP" altLang="en-US" dirty="0"/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6175794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 smtClean="0"/>
                <a:t>⑤</a:t>
              </a:r>
              <a:endParaRPr kumimoji="1" lang="ja-JP" altLang="en-US" dirty="0"/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6876713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 smtClean="0"/>
                <a:t>⑥</a:t>
              </a:r>
              <a:endParaRPr kumimoji="1" lang="ja-JP" altLang="en-US" dirty="0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1268286" y="6525384"/>
              <a:ext cx="702000" cy="360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200" dirty="0" smtClean="0"/>
                <a:t>～前日</a:t>
              </a:r>
              <a:endParaRPr kumimoji="1" lang="ja-JP" altLang="en-US" sz="1200" dirty="0"/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2669040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実験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8798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観察，実験の準備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/>
              <a:t>検証プリントの</a:t>
            </a:r>
            <a:r>
              <a:rPr lang="ja-JP" altLang="en-US" dirty="0" smtClean="0"/>
              <a:t>作成－２</a:t>
            </a:r>
            <a:endParaRPr kumimoji="1" lang="ja-JP" altLang="en-US" dirty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506701" y="1571655"/>
            <a:ext cx="8198023" cy="34415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124744"/>
            <a:ext cx="8686800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 smtClean="0"/>
              <a:t>入力したセルをコピーし，続きに貼り付ける。</a:t>
            </a:r>
            <a:endParaRPr lang="en-US" altLang="ja-JP" sz="36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9879" y="1844824"/>
            <a:ext cx="7824243" cy="4497274"/>
          </a:xfrm>
          <a:prstGeom prst="rect">
            <a:avLst/>
          </a:prstGeom>
        </p:spPr>
      </p:pic>
      <p:grpSp>
        <p:nvGrpSpPr>
          <p:cNvPr id="8" name="グループ化 7"/>
          <p:cNvGrpSpPr/>
          <p:nvPr/>
        </p:nvGrpSpPr>
        <p:grpSpPr>
          <a:xfrm>
            <a:off x="567368" y="6525384"/>
            <a:ext cx="7011345" cy="360000"/>
            <a:chOff x="567368" y="6525384"/>
            <a:chExt cx="7011345" cy="360000"/>
          </a:xfrm>
        </p:grpSpPr>
        <p:sp>
          <p:nvSpPr>
            <p:cNvPr id="9" name="正方形/長方形 8"/>
            <p:cNvSpPr/>
            <p:nvPr/>
          </p:nvSpPr>
          <p:spPr>
            <a:xfrm>
              <a:off x="567368" y="6525384"/>
              <a:ext cx="702000" cy="360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準備</a:t>
              </a:r>
              <a:endParaRPr kumimoji="1" lang="ja-JP" altLang="en-US" dirty="0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1969204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当日</a:t>
              </a:r>
              <a:endParaRPr kumimoji="1" lang="ja-JP" altLang="en-US" dirty="0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3372122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①</a:t>
              </a:r>
              <a:endParaRPr kumimoji="1" lang="ja-JP" altLang="en-US" dirty="0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4073040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②</a:t>
              </a:r>
              <a:endParaRPr kumimoji="1" lang="ja-JP" altLang="en-US" dirty="0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5474876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④</a:t>
              </a:r>
              <a:endParaRPr kumimoji="1" lang="ja-JP" altLang="en-US" dirty="0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4773958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③</a:t>
              </a:r>
              <a:endParaRPr kumimoji="1" lang="ja-JP" altLang="en-US" dirty="0"/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6175794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 smtClean="0"/>
                <a:t>⑤</a:t>
              </a:r>
              <a:endParaRPr kumimoji="1" lang="ja-JP" altLang="en-US" dirty="0"/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6876713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 smtClean="0"/>
                <a:t>⑥</a:t>
              </a:r>
              <a:endParaRPr kumimoji="1" lang="ja-JP" altLang="en-US" dirty="0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1268286" y="6525384"/>
              <a:ext cx="702000" cy="360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200" dirty="0" smtClean="0"/>
                <a:t>～前日</a:t>
              </a:r>
              <a:endParaRPr kumimoji="1" lang="ja-JP" altLang="en-US" sz="1200" dirty="0"/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2669040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実験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8456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観察，実験の準備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/>
              <a:t>検証プリントの</a:t>
            </a:r>
            <a:r>
              <a:rPr lang="ja-JP" altLang="en-US" dirty="0" smtClean="0"/>
              <a:t>作成－３</a:t>
            </a:r>
            <a:endParaRPr kumimoji="1" lang="ja-JP" altLang="en-US" dirty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506701" y="1571655"/>
            <a:ext cx="8198023" cy="34415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124744"/>
            <a:ext cx="8686800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/>
              <a:t>１</a:t>
            </a:r>
            <a:r>
              <a:rPr lang="ja-JP" altLang="en-US" sz="3600" dirty="0" smtClean="0"/>
              <a:t>行目をコピーし，</a:t>
            </a:r>
            <a:r>
              <a:rPr lang="en-US" altLang="ja-JP" sz="3600" dirty="0" smtClean="0"/>
              <a:t>18</a:t>
            </a:r>
            <a:r>
              <a:rPr lang="ja-JP" altLang="en-US" sz="3600" dirty="0" smtClean="0"/>
              <a:t>行目まで貼り付ける。</a:t>
            </a:r>
            <a:endParaRPr lang="en-US" altLang="ja-JP" sz="36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3" r="23107" b="12451"/>
          <a:stretch/>
        </p:blipFill>
        <p:spPr>
          <a:xfrm>
            <a:off x="1096000" y="1700808"/>
            <a:ext cx="6952000" cy="4680520"/>
          </a:xfrm>
          <a:prstGeom prst="rect">
            <a:avLst/>
          </a:prstGeom>
        </p:spPr>
      </p:pic>
      <p:grpSp>
        <p:nvGrpSpPr>
          <p:cNvPr id="8" name="グループ化 7"/>
          <p:cNvGrpSpPr/>
          <p:nvPr/>
        </p:nvGrpSpPr>
        <p:grpSpPr>
          <a:xfrm>
            <a:off x="567368" y="6525384"/>
            <a:ext cx="7011345" cy="360000"/>
            <a:chOff x="567368" y="6525384"/>
            <a:chExt cx="7011345" cy="360000"/>
          </a:xfrm>
        </p:grpSpPr>
        <p:sp>
          <p:nvSpPr>
            <p:cNvPr id="9" name="正方形/長方形 8"/>
            <p:cNvSpPr/>
            <p:nvPr/>
          </p:nvSpPr>
          <p:spPr>
            <a:xfrm>
              <a:off x="567368" y="6525384"/>
              <a:ext cx="702000" cy="360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準備</a:t>
              </a:r>
              <a:endParaRPr kumimoji="1" lang="ja-JP" altLang="en-US" dirty="0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1969204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当日</a:t>
              </a:r>
              <a:endParaRPr kumimoji="1" lang="ja-JP" altLang="en-US" dirty="0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3372122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①</a:t>
              </a:r>
              <a:endParaRPr kumimoji="1" lang="ja-JP" altLang="en-US" dirty="0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4073040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②</a:t>
              </a:r>
              <a:endParaRPr kumimoji="1" lang="ja-JP" altLang="en-US" dirty="0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5474876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④</a:t>
              </a:r>
              <a:endParaRPr kumimoji="1" lang="ja-JP" altLang="en-US" dirty="0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4773958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③</a:t>
              </a:r>
              <a:endParaRPr kumimoji="1" lang="ja-JP" altLang="en-US" dirty="0"/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6175794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 smtClean="0"/>
                <a:t>⑤</a:t>
              </a:r>
              <a:endParaRPr kumimoji="1" lang="ja-JP" altLang="en-US" dirty="0"/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6876713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 smtClean="0"/>
                <a:t>⑥</a:t>
              </a:r>
              <a:endParaRPr kumimoji="1" lang="ja-JP" altLang="en-US" dirty="0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1268286" y="6525384"/>
              <a:ext cx="702000" cy="360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200" dirty="0" smtClean="0"/>
                <a:t>～前日</a:t>
              </a:r>
              <a:endParaRPr kumimoji="1" lang="ja-JP" altLang="en-US" sz="1200" dirty="0"/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2669040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実験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5670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観察，実験の準備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/>
              <a:t>検証プリントの</a:t>
            </a:r>
            <a:r>
              <a:rPr lang="ja-JP" altLang="en-US" dirty="0" smtClean="0"/>
              <a:t>作成－４</a:t>
            </a:r>
            <a:endParaRPr kumimoji="1" lang="ja-JP" altLang="en-US" dirty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506701" y="1571655"/>
            <a:ext cx="8198023" cy="34415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 smtClean="0"/>
              <a:t>最後の３の数字が階段状になるように左側のセルを削除する。</a:t>
            </a:r>
            <a:endParaRPr lang="en-US" altLang="ja-JP" sz="36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9760" y="2348880"/>
            <a:ext cx="5864481" cy="3965667"/>
          </a:xfrm>
          <a:prstGeom prst="rect">
            <a:avLst/>
          </a:prstGeom>
        </p:spPr>
      </p:pic>
      <p:grpSp>
        <p:nvGrpSpPr>
          <p:cNvPr id="8" name="グループ化 7"/>
          <p:cNvGrpSpPr/>
          <p:nvPr/>
        </p:nvGrpSpPr>
        <p:grpSpPr>
          <a:xfrm>
            <a:off x="567368" y="6525384"/>
            <a:ext cx="7011345" cy="360000"/>
            <a:chOff x="567368" y="6525384"/>
            <a:chExt cx="7011345" cy="360000"/>
          </a:xfrm>
        </p:grpSpPr>
        <p:sp>
          <p:nvSpPr>
            <p:cNvPr id="9" name="正方形/長方形 8"/>
            <p:cNvSpPr/>
            <p:nvPr/>
          </p:nvSpPr>
          <p:spPr>
            <a:xfrm>
              <a:off x="567368" y="6525384"/>
              <a:ext cx="702000" cy="360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準備</a:t>
              </a:r>
              <a:endParaRPr kumimoji="1" lang="ja-JP" altLang="en-US" dirty="0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1969204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当日</a:t>
              </a:r>
              <a:endParaRPr kumimoji="1" lang="ja-JP" altLang="en-US" dirty="0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3372122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①</a:t>
              </a:r>
              <a:endParaRPr kumimoji="1" lang="ja-JP" altLang="en-US" dirty="0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4073040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②</a:t>
              </a:r>
              <a:endParaRPr kumimoji="1" lang="ja-JP" altLang="en-US" dirty="0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5474876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④</a:t>
              </a:r>
              <a:endParaRPr kumimoji="1" lang="ja-JP" altLang="en-US" dirty="0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4773958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③</a:t>
              </a:r>
              <a:endParaRPr kumimoji="1" lang="ja-JP" altLang="en-US" dirty="0"/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6175794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 smtClean="0"/>
                <a:t>⑤</a:t>
              </a:r>
              <a:endParaRPr kumimoji="1" lang="ja-JP" altLang="en-US" dirty="0"/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6876713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 smtClean="0"/>
                <a:t>⑥</a:t>
              </a:r>
              <a:endParaRPr kumimoji="1" lang="ja-JP" altLang="en-US" dirty="0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1268286" y="6525384"/>
              <a:ext cx="702000" cy="360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200" dirty="0" smtClean="0"/>
                <a:t>～前日</a:t>
              </a:r>
              <a:endParaRPr kumimoji="1" lang="ja-JP" altLang="en-US" sz="1200" dirty="0"/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2669040" y="6525384"/>
              <a:ext cx="702000" cy="3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実験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4826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2877</TotalTime>
  <Words>702</Words>
  <Application>Microsoft Office PowerPoint</Application>
  <PresentationFormat>画面に合わせる (4:3)</PresentationFormat>
  <Paragraphs>318</Paragraphs>
  <Slides>22</Slides>
  <Notes>21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3" baseType="lpstr">
      <vt:lpstr>Office ​​テーマ</vt:lpstr>
      <vt:lpstr>細胞周期の推測</vt:lpstr>
      <vt:lpstr>実験の流れ</vt:lpstr>
      <vt:lpstr>観察，実験の準備（前時）</vt:lpstr>
      <vt:lpstr>観察，実験の準備 検証プリントの作成－１－１</vt:lpstr>
      <vt:lpstr>観察，実験の準備 検証プリントの作成－１－２</vt:lpstr>
      <vt:lpstr>観察，実験の準備 検証プリントの作成－１－３</vt:lpstr>
      <vt:lpstr>観察，実験の準備 検証プリントの作成－２</vt:lpstr>
      <vt:lpstr>観察，実験の準備 検証プリントの作成－３</vt:lpstr>
      <vt:lpstr>観察，実験の準備 検証プリントの作成－４</vt:lpstr>
      <vt:lpstr>観察，実験の準備 検証プリントの作成－５－１</vt:lpstr>
      <vt:lpstr>観察，実験の準備 検証プリントの作成－５－２</vt:lpstr>
      <vt:lpstr>観察，実験の準備 検証プリントの作成－６－１</vt:lpstr>
      <vt:lpstr>観察，実験の準備 検証プリントの作成－６－２</vt:lpstr>
      <vt:lpstr>観察，実験の準備 検証プリントの作成－７</vt:lpstr>
      <vt:lpstr>①　検証プリントの確認－１</vt:lpstr>
      <vt:lpstr>①　検証プリントの確認－２</vt:lpstr>
      <vt:lpstr>②　計測地点の決定－１</vt:lpstr>
      <vt:lpstr>②　計測地点の決定－２</vt:lpstr>
      <vt:lpstr>③　各期の計測</vt:lpstr>
      <vt:lpstr>④　相対値の計算</vt:lpstr>
      <vt:lpstr>⑤　体細胞分裂の各期の計測</vt:lpstr>
      <vt:lpstr>⑥　分裂期の長さの推測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タイトル</dc:title>
  <dc:creator>tyo5</dc:creator>
  <cp:lastModifiedBy>tyo5</cp:lastModifiedBy>
  <cp:revision>127</cp:revision>
  <dcterms:created xsi:type="dcterms:W3CDTF">2012-06-05T04:43:48Z</dcterms:created>
  <dcterms:modified xsi:type="dcterms:W3CDTF">2013-02-04T00:09:29Z</dcterms:modified>
</cp:coreProperties>
</file>