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280" r:id="rId3"/>
    <p:sldId id="275" r:id="rId4"/>
    <p:sldId id="278" r:id="rId5"/>
    <p:sldId id="303" r:id="rId6"/>
    <p:sldId id="281" r:id="rId7"/>
    <p:sldId id="285" r:id="rId8"/>
    <p:sldId id="286" r:id="rId9"/>
    <p:sldId id="289" r:id="rId10"/>
    <p:sldId id="290" r:id="rId11"/>
    <p:sldId id="291" r:id="rId12"/>
    <p:sldId id="287" r:id="rId13"/>
    <p:sldId id="288" r:id="rId14"/>
    <p:sldId id="292" r:id="rId15"/>
    <p:sldId id="294" r:id="rId16"/>
    <p:sldId id="298" r:id="rId17"/>
    <p:sldId id="293" r:id="rId18"/>
    <p:sldId id="300" r:id="rId19"/>
    <p:sldId id="299" r:id="rId20"/>
    <p:sldId id="296" r:id="rId21"/>
    <p:sldId id="302" r:id="rId22"/>
    <p:sldId id="301" r:id="rId23"/>
    <p:sldId id="282" r:id="rId24"/>
    <p:sldId id="283" r:id="rId25"/>
    <p:sldId id="284" r:id="rId26"/>
  </p:sldIdLst>
  <p:sldSz cx="9144000" cy="6858000" type="screen4x3"/>
  <p:notesSz cx="6888163" cy="100203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83" autoAdjust="0"/>
    <p:restoredTop sz="86331" autoAdjust="0"/>
  </p:normalViewPr>
  <p:slideViewPr>
    <p:cSldViewPr>
      <p:cViewPr varScale="1">
        <p:scale>
          <a:sx n="62" d="100"/>
          <a:sy n="62" d="100"/>
        </p:scale>
        <p:origin x="-151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kumimoji="1" lang="ja-JP" altLang="en-US" dirty="0"/>
          </a:p>
        </p:txBody>
      </p:sp>
      <p:sp>
        <p:nvSpPr>
          <p:cNvPr id="3" name="日付プレースホルダー 2"/>
          <p:cNvSpPr>
            <a:spLocks noGrp="1"/>
          </p:cNvSpPr>
          <p:nvPr>
            <p:ph type="dt" sz="quarter" idx="1"/>
          </p:nvPr>
        </p:nvSpPr>
        <p:spPr>
          <a:xfrm>
            <a:off x="3901698" y="0"/>
            <a:ext cx="2984871" cy="501015"/>
          </a:xfrm>
          <a:prstGeom prst="rect">
            <a:avLst/>
          </a:prstGeom>
        </p:spPr>
        <p:txBody>
          <a:bodyPr vert="horz" lIns="96616" tIns="48308" rIns="96616" bIns="48308" rtlCol="0"/>
          <a:lstStyle>
            <a:lvl1pPr algn="r">
              <a:defRPr sz="1300"/>
            </a:lvl1pPr>
          </a:lstStyle>
          <a:p>
            <a:fld id="{9E1AEE93-B0C0-4C74-B4BE-ED416EF847F8}" type="datetimeFigureOut">
              <a:rPr kumimoji="1" lang="ja-JP" altLang="en-US" smtClean="0"/>
              <a:t>2013/2/28</a:t>
            </a:fld>
            <a:endParaRPr kumimoji="1" lang="ja-JP" altLang="en-US" dirty="0"/>
          </a:p>
        </p:txBody>
      </p:sp>
      <p:sp>
        <p:nvSpPr>
          <p:cNvPr id="4" name="フッター プレースホルダー 3"/>
          <p:cNvSpPr>
            <a:spLocks noGrp="1"/>
          </p:cNvSpPr>
          <p:nvPr>
            <p:ph type="ftr" sz="quarter" idx="2"/>
          </p:nvPr>
        </p:nvSpPr>
        <p:spPr>
          <a:xfrm>
            <a:off x="0" y="9517546"/>
            <a:ext cx="2984871" cy="501015"/>
          </a:xfrm>
          <a:prstGeom prst="rect">
            <a:avLst/>
          </a:prstGeom>
        </p:spPr>
        <p:txBody>
          <a:bodyPr vert="horz" lIns="96616" tIns="48308" rIns="96616" bIns="48308" rtlCol="0" anchor="b"/>
          <a:lstStyle>
            <a:lvl1pPr algn="l">
              <a:defRPr sz="1300"/>
            </a:lvl1pPr>
          </a:lstStyle>
          <a:p>
            <a:endParaRPr kumimoji="1" lang="ja-JP" altLang="en-US" dirty="0"/>
          </a:p>
        </p:txBody>
      </p:sp>
      <p:sp>
        <p:nvSpPr>
          <p:cNvPr id="5" name="スライド番号プレースホルダー 4"/>
          <p:cNvSpPr>
            <a:spLocks noGrp="1"/>
          </p:cNvSpPr>
          <p:nvPr>
            <p:ph type="sldNum" sz="quarter" idx="3"/>
          </p:nvPr>
        </p:nvSpPr>
        <p:spPr>
          <a:xfrm>
            <a:off x="3901698" y="9517546"/>
            <a:ext cx="2984871" cy="501015"/>
          </a:xfrm>
          <a:prstGeom prst="rect">
            <a:avLst/>
          </a:prstGeom>
        </p:spPr>
        <p:txBody>
          <a:bodyPr vert="horz" lIns="96616" tIns="48308" rIns="96616" bIns="48308" rtlCol="0" anchor="b"/>
          <a:lstStyle>
            <a:lvl1pPr algn="r">
              <a:defRPr sz="1300"/>
            </a:lvl1pPr>
          </a:lstStyle>
          <a:p>
            <a:fld id="{85A689DC-AD11-4097-8063-0EDF1AA75CD0}" type="slidenum">
              <a:rPr kumimoji="1" lang="ja-JP" altLang="en-US" smtClean="0"/>
              <a:t>‹#›</a:t>
            </a:fld>
            <a:endParaRPr kumimoji="1" lang="ja-JP" altLang="en-US" dirty="0"/>
          </a:p>
        </p:txBody>
      </p:sp>
    </p:spTree>
    <p:extLst>
      <p:ext uri="{BB962C8B-B14F-4D97-AF65-F5344CB8AC3E}">
        <p14:creationId xmlns:p14="http://schemas.microsoft.com/office/powerpoint/2010/main" val="27053950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kumimoji="1" lang="ja-JP" altLang="en-US" dirty="0"/>
          </a:p>
        </p:txBody>
      </p:sp>
      <p:sp>
        <p:nvSpPr>
          <p:cNvPr id="3" name="日付プレースホルダー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53AB4D04-D50E-42B1-9FF2-4164C5B41AD1}" type="datetimeFigureOut">
              <a:rPr kumimoji="1" lang="ja-JP" altLang="en-US" smtClean="0"/>
              <a:t>2013/2/28</a:t>
            </a:fld>
            <a:endParaRPr kumimoji="1" lang="ja-JP" altLang="en-US" dirty="0"/>
          </a:p>
        </p:txBody>
      </p:sp>
      <p:sp>
        <p:nvSpPr>
          <p:cNvPr id="4" name="スライド イメージ プレースホルダー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endParaRPr lang="ja-JP" altLang="en-US" dirty="0"/>
          </a:p>
        </p:txBody>
      </p:sp>
      <p:sp>
        <p:nvSpPr>
          <p:cNvPr id="5" name="ノート プレースホルダー 4"/>
          <p:cNvSpPr>
            <a:spLocks noGrp="1"/>
          </p:cNvSpPr>
          <p:nvPr>
            <p:ph type="body" sz="quarter" idx="3"/>
          </p:nvPr>
        </p:nvSpPr>
        <p:spPr>
          <a:xfrm>
            <a:off x="688817" y="4759643"/>
            <a:ext cx="5510530" cy="4509135"/>
          </a:xfrm>
          <a:prstGeom prst="rect">
            <a:avLst/>
          </a:prstGeom>
        </p:spPr>
        <p:txBody>
          <a:bodyPr vert="horz" lIns="96616" tIns="48308" rIns="96616" bIns="4830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kumimoji="1" lang="ja-JP" altLang="en-US" dirty="0"/>
          </a:p>
        </p:txBody>
      </p:sp>
      <p:sp>
        <p:nvSpPr>
          <p:cNvPr id="7" name="スライド番号プレースホルダー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D0809BDF-5C13-4284-BF78-7C0195A21491}" type="slidenum">
              <a:rPr kumimoji="1" lang="ja-JP" altLang="en-US" smtClean="0"/>
              <a:t>‹#›</a:t>
            </a:fld>
            <a:endParaRPr kumimoji="1" lang="ja-JP" altLang="en-US" dirty="0"/>
          </a:p>
        </p:txBody>
      </p:sp>
    </p:spTree>
    <p:extLst>
      <p:ext uri="{BB962C8B-B14F-4D97-AF65-F5344CB8AC3E}">
        <p14:creationId xmlns:p14="http://schemas.microsoft.com/office/powerpoint/2010/main" val="349740289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2DD46ED-14D6-459B-B10A-20F8494E32B8}" type="slidenum">
              <a:rPr kumimoji="1" lang="ja-JP" altLang="en-US" smtClean="0"/>
              <a:t>2</a:t>
            </a:fld>
            <a:endParaRPr kumimoji="1" lang="ja-JP" altLang="en-US" dirty="0"/>
          </a:p>
        </p:txBody>
      </p:sp>
    </p:spTree>
    <p:extLst>
      <p:ext uri="{BB962C8B-B14F-4D97-AF65-F5344CB8AC3E}">
        <p14:creationId xmlns:p14="http://schemas.microsoft.com/office/powerpoint/2010/main" val="2703377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2DD46ED-14D6-459B-B10A-20F8494E32B8}" type="slidenum">
              <a:rPr kumimoji="1" lang="ja-JP" altLang="en-US" smtClean="0"/>
              <a:t>11</a:t>
            </a:fld>
            <a:endParaRPr kumimoji="1" lang="ja-JP" altLang="en-US" dirty="0"/>
          </a:p>
        </p:txBody>
      </p:sp>
    </p:spTree>
    <p:extLst>
      <p:ext uri="{BB962C8B-B14F-4D97-AF65-F5344CB8AC3E}">
        <p14:creationId xmlns:p14="http://schemas.microsoft.com/office/powerpoint/2010/main" val="13964025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2DD46ED-14D6-459B-B10A-20F8494E32B8}" type="slidenum">
              <a:rPr kumimoji="1" lang="ja-JP" altLang="en-US" smtClean="0"/>
              <a:t>12</a:t>
            </a:fld>
            <a:endParaRPr kumimoji="1" lang="ja-JP" altLang="en-US" dirty="0"/>
          </a:p>
        </p:txBody>
      </p:sp>
    </p:spTree>
    <p:extLst>
      <p:ext uri="{BB962C8B-B14F-4D97-AF65-F5344CB8AC3E}">
        <p14:creationId xmlns:p14="http://schemas.microsoft.com/office/powerpoint/2010/main" val="13964025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2DD46ED-14D6-459B-B10A-20F8494E32B8}" type="slidenum">
              <a:rPr kumimoji="1" lang="ja-JP" altLang="en-US" smtClean="0"/>
              <a:t>13</a:t>
            </a:fld>
            <a:endParaRPr kumimoji="1" lang="ja-JP" altLang="en-US" dirty="0"/>
          </a:p>
        </p:txBody>
      </p:sp>
    </p:spTree>
    <p:extLst>
      <p:ext uri="{BB962C8B-B14F-4D97-AF65-F5344CB8AC3E}">
        <p14:creationId xmlns:p14="http://schemas.microsoft.com/office/powerpoint/2010/main" val="13964025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2DD46ED-14D6-459B-B10A-20F8494E32B8}" type="slidenum">
              <a:rPr kumimoji="1" lang="ja-JP" altLang="en-US" smtClean="0"/>
              <a:t>14</a:t>
            </a:fld>
            <a:endParaRPr kumimoji="1" lang="ja-JP" altLang="en-US" dirty="0"/>
          </a:p>
        </p:txBody>
      </p:sp>
    </p:spTree>
    <p:extLst>
      <p:ext uri="{BB962C8B-B14F-4D97-AF65-F5344CB8AC3E}">
        <p14:creationId xmlns:p14="http://schemas.microsoft.com/office/powerpoint/2010/main" val="13964025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2DD46ED-14D6-459B-B10A-20F8494E32B8}" type="slidenum">
              <a:rPr kumimoji="1" lang="ja-JP" altLang="en-US" smtClean="0"/>
              <a:t>15</a:t>
            </a:fld>
            <a:endParaRPr kumimoji="1" lang="ja-JP" altLang="en-US" dirty="0"/>
          </a:p>
        </p:txBody>
      </p:sp>
    </p:spTree>
    <p:extLst>
      <p:ext uri="{BB962C8B-B14F-4D97-AF65-F5344CB8AC3E}">
        <p14:creationId xmlns:p14="http://schemas.microsoft.com/office/powerpoint/2010/main" val="13964025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2DD46ED-14D6-459B-B10A-20F8494E32B8}" type="slidenum">
              <a:rPr kumimoji="1" lang="ja-JP" altLang="en-US" smtClean="0"/>
              <a:t>16</a:t>
            </a:fld>
            <a:endParaRPr kumimoji="1" lang="ja-JP" altLang="en-US" dirty="0"/>
          </a:p>
        </p:txBody>
      </p:sp>
    </p:spTree>
    <p:extLst>
      <p:ext uri="{BB962C8B-B14F-4D97-AF65-F5344CB8AC3E}">
        <p14:creationId xmlns:p14="http://schemas.microsoft.com/office/powerpoint/2010/main" val="13964025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2DD46ED-14D6-459B-B10A-20F8494E32B8}" type="slidenum">
              <a:rPr kumimoji="1" lang="ja-JP" altLang="en-US" smtClean="0"/>
              <a:t>17</a:t>
            </a:fld>
            <a:endParaRPr kumimoji="1" lang="ja-JP" altLang="en-US" dirty="0"/>
          </a:p>
        </p:txBody>
      </p:sp>
    </p:spTree>
    <p:extLst>
      <p:ext uri="{BB962C8B-B14F-4D97-AF65-F5344CB8AC3E}">
        <p14:creationId xmlns:p14="http://schemas.microsoft.com/office/powerpoint/2010/main" val="13964025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2DD46ED-14D6-459B-B10A-20F8494E32B8}" type="slidenum">
              <a:rPr kumimoji="1" lang="ja-JP" altLang="en-US" smtClean="0"/>
              <a:t>18</a:t>
            </a:fld>
            <a:endParaRPr kumimoji="1" lang="ja-JP" altLang="en-US" dirty="0"/>
          </a:p>
        </p:txBody>
      </p:sp>
    </p:spTree>
    <p:extLst>
      <p:ext uri="{BB962C8B-B14F-4D97-AF65-F5344CB8AC3E}">
        <p14:creationId xmlns:p14="http://schemas.microsoft.com/office/powerpoint/2010/main" val="13964025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2DD46ED-14D6-459B-B10A-20F8494E32B8}" type="slidenum">
              <a:rPr kumimoji="1" lang="ja-JP" altLang="en-US" smtClean="0"/>
              <a:t>19</a:t>
            </a:fld>
            <a:endParaRPr kumimoji="1" lang="ja-JP" altLang="en-US" dirty="0"/>
          </a:p>
        </p:txBody>
      </p:sp>
    </p:spTree>
    <p:extLst>
      <p:ext uri="{BB962C8B-B14F-4D97-AF65-F5344CB8AC3E}">
        <p14:creationId xmlns:p14="http://schemas.microsoft.com/office/powerpoint/2010/main" val="13964025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2DD46ED-14D6-459B-B10A-20F8494E32B8}" type="slidenum">
              <a:rPr kumimoji="1" lang="ja-JP" altLang="en-US" smtClean="0"/>
              <a:t>20</a:t>
            </a:fld>
            <a:endParaRPr kumimoji="1" lang="ja-JP" altLang="en-US" dirty="0"/>
          </a:p>
        </p:txBody>
      </p:sp>
    </p:spTree>
    <p:extLst>
      <p:ext uri="{BB962C8B-B14F-4D97-AF65-F5344CB8AC3E}">
        <p14:creationId xmlns:p14="http://schemas.microsoft.com/office/powerpoint/2010/main" val="1396402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2DD46ED-14D6-459B-B10A-20F8494E32B8}" type="slidenum">
              <a:rPr kumimoji="1" lang="ja-JP" altLang="en-US" smtClean="0"/>
              <a:t>3</a:t>
            </a:fld>
            <a:endParaRPr kumimoji="1" lang="ja-JP" altLang="en-US" dirty="0"/>
          </a:p>
        </p:txBody>
      </p:sp>
    </p:spTree>
    <p:extLst>
      <p:ext uri="{BB962C8B-B14F-4D97-AF65-F5344CB8AC3E}">
        <p14:creationId xmlns:p14="http://schemas.microsoft.com/office/powerpoint/2010/main" val="3216558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2DD46ED-14D6-459B-B10A-20F8494E32B8}" type="slidenum">
              <a:rPr kumimoji="1" lang="ja-JP" altLang="en-US" smtClean="0"/>
              <a:t>21</a:t>
            </a:fld>
            <a:endParaRPr kumimoji="1" lang="ja-JP" altLang="en-US" dirty="0"/>
          </a:p>
        </p:txBody>
      </p:sp>
    </p:spTree>
    <p:extLst>
      <p:ext uri="{BB962C8B-B14F-4D97-AF65-F5344CB8AC3E}">
        <p14:creationId xmlns:p14="http://schemas.microsoft.com/office/powerpoint/2010/main" val="13964025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2DD46ED-14D6-459B-B10A-20F8494E32B8}" type="slidenum">
              <a:rPr kumimoji="1" lang="ja-JP" altLang="en-US" smtClean="0"/>
              <a:t>22</a:t>
            </a:fld>
            <a:endParaRPr kumimoji="1" lang="ja-JP" altLang="en-US" dirty="0"/>
          </a:p>
        </p:txBody>
      </p:sp>
    </p:spTree>
    <p:extLst>
      <p:ext uri="{BB962C8B-B14F-4D97-AF65-F5344CB8AC3E}">
        <p14:creationId xmlns:p14="http://schemas.microsoft.com/office/powerpoint/2010/main" val="13964025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95D2002-F1A7-415D-8CA8-5F0033A26E50}" type="slidenum">
              <a:rPr kumimoji="1" lang="ja-JP" altLang="en-US" smtClean="0"/>
              <a:t>23</a:t>
            </a:fld>
            <a:endParaRPr kumimoji="1" lang="ja-JP" altLang="en-US" dirty="0"/>
          </a:p>
        </p:txBody>
      </p:sp>
    </p:spTree>
    <p:extLst>
      <p:ext uri="{BB962C8B-B14F-4D97-AF65-F5344CB8AC3E}">
        <p14:creationId xmlns:p14="http://schemas.microsoft.com/office/powerpoint/2010/main" val="23940682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染色能力が落ちやすく，調整後は冷蔵庫保管（約１ヶ月は維持できる）。</a:t>
            </a:r>
            <a:endParaRPr kumimoji="1" lang="ja-JP" altLang="en-US" dirty="0"/>
          </a:p>
        </p:txBody>
      </p:sp>
      <p:sp>
        <p:nvSpPr>
          <p:cNvPr id="4" name="スライド番号プレースホルダー 3"/>
          <p:cNvSpPr>
            <a:spLocks noGrp="1"/>
          </p:cNvSpPr>
          <p:nvPr>
            <p:ph type="sldNum" sz="quarter" idx="10"/>
          </p:nvPr>
        </p:nvSpPr>
        <p:spPr/>
        <p:txBody>
          <a:bodyPr/>
          <a:lstStyle/>
          <a:p>
            <a:fld id="{E2DD46ED-14D6-459B-B10A-20F8494E32B8}" type="slidenum">
              <a:rPr kumimoji="1" lang="ja-JP" altLang="en-US" smtClean="0"/>
              <a:t>4</a:t>
            </a:fld>
            <a:endParaRPr kumimoji="1" lang="ja-JP" altLang="en-US" dirty="0"/>
          </a:p>
        </p:txBody>
      </p:sp>
    </p:spTree>
    <p:extLst>
      <p:ext uri="{BB962C8B-B14F-4D97-AF65-F5344CB8AC3E}">
        <p14:creationId xmlns:p14="http://schemas.microsoft.com/office/powerpoint/2010/main" val="321655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染色能力が落ちやすく，調整後は冷蔵庫保管（約１ヶ月は維持できる）。</a:t>
            </a:r>
            <a:endParaRPr kumimoji="1" lang="ja-JP" altLang="en-US" dirty="0"/>
          </a:p>
        </p:txBody>
      </p:sp>
      <p:sp>
        <p:nvSpPr>
          <p:cNvPr id="4" name="スライド番号プレースホルダー 3"/>
          <p:cNvSpPr>
            <a:spLocks noGrp="1"/>
          </p:cNvSpPr>
          <p:nvPr>
            <p:ph type="sldNum" sz="quarter" idx="10"/>
          </p:nvPr>
        </p:nvSpPr>
        <p:spPr/>
        <p:txBody>
          <a:bodyPr/>
          <a:lstStyle/>
          <a:p>
            <a:fld id="{E2DD46ED-14D6-459B-B10A-20F8494E32B8}" type="slidenum">
              <a:rPr kumimoji="1" lang="ja-JP" altLang="en-US" smtClean="0"/>
              <a:t>5</a:t>
            </a:fld>
            <a:endParaRPr kumimoji="1" lang="ja-JP" altLang="en-US" dirty="0"/>
          </a:p>
        </p:txBody>
      </p:sp>
    </p:spTree>
    <p:extLst>
      <p:ext uri="{BB962C8B-B14F-4D97-AF65-F5344CB8AC3E}">
        <p14:creationId xmlns:p14="http://schemas.microsoft.com/office/powerpoint/2010/main" val="3216558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2DD46ED-14D6-459B-B10A-20F8494E32B8}" type="slidenum">
              <a:rPr kumimoji="1" lang="ja-JP" altLang="en-US" smtClean="0"/>
              <a:t>6</a:t>
            </a:fld>
            <a:endParaRPr kumimoji="1" lang="ja-JP" altLang="en-US" dirty="0"/>
          </a:p>
        </p:txBody>
      </p:sp>
    </p:spTree>
    <p:extLst>
      <p:ext uri="{BB962C8B-B14F-4D97-AF65-F5344CB8AC3E}">
        <p14:creationId xmlns:p14="http://schemas.microsoft.com/office/powerpoint/2010/main" val="13964025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2DD46ED-14D6-459B-B10A-20F8494E32B8}" type="slidenum">
              <a:rPr kumimoji="1" lang="ja-JP" altLang="en-US" smtClean="0"/>
              <a:t>7</a:t>
            </a:fld>
            <a:endParaRPr kumimoji="1" lang="ja-JP" altLang="en-US" dirty="0"/>
          </a:p>
        </p:txBody>
      </p:sp>
    </p:spTree>
    <p:extLst>
      <p:ext uri="{BB962C8B-B14F-4D97-AF65-F5344CB8AC3E}">
        <p14:creationId xmlns:p14="http://schemas.microsoft.com/office/powerpoint/2010/main" val="13964025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2DD46ED-14D6-459B-B10A-20F8494E32B8}" type="slidenum">
              <a:rPr kumimoji="1" lang="ja-JP" altLang="en-US" smtClean="0"/>
              <a:t>8</a:t>
            </a:fld>
            <a:endParaRPr kumimoji="1" lang="ja-JP" altLang="en-US" dirty="0"/>
          </a:p>
        </p:txBody>
      </p:sp>
    </p:spTree>
    <p:extLst>
      <p:ext uri="{BB962C8B-B14F-4D97-AF65-F5344CB8AC3E}">
        <p14:creationId xmlns:p14="http://schemas.microsoft.com/office/powerpoint/2010/main" val="13964025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2DD46ED-14D6-459B-B10A-20F8494E32B8}" type="slidenum">
              <a:rPr kumimoji="1" lang="ja-JP" altLang="en-US" smtClean="0"/>
              <a:t>9</a:t>
            </a:fld>
            <a:endParaRPr kumimoji="1" lang="ja-JP" altLang="en-US" dirty="0"/>
          </a:p>
        </p:txBody>
      </p:sp>
    </p:spTree>
    <p:extLst>
      <p:ext uri="{BB962C8B-B14F-4D97-AF65-F5344CB8AC3E}">
        <p14:creationId xmlns:p14="http://schemas.microsoft.com/office/powerpoint/2010/main" val="13964025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2DD46ED-14D6-459B-B10A-20F8494E32B8}" type="slidenum">
              <a:rPr kumimoji="1" lang="ja-JP" altLang="en-US" smtClean="0"/>
              <a:t>10</a:t>
            </a:fld>
            <a:endParaRPr kumimoji="1" lang="ja-JP" altLang="en-US" dirty="0"/>
          </a:p>
        </p:txBody>
      </p:sp>
    </p:spTree>
    <p:extLst>
      <p:ext uri="{BB962C8B-B14F-4D97-AF65-F5344CB8AC3E}">
        <p14:creationId xmlns:p14="http://schemas.microsoft.com/office/powerpoint/2010/main" val="1396402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778EA4F-733D-479D-81FE-19AD9012452D}" type="datetimeFigureOut">
              <a:rPr kumimoji="1" lang="ja-JP" altLang="en-US" smtClean="0"/>
              <a:t>2013/2/28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C6F3D2AA-BCEB-455A-B6F8-09BE27466668}" type="slidenum">
              <a:rPr kumimoji="1" lang="ja-JP" altLang="en-US" smtClean="0"/>
              <a:t>‹#›</a:t>
            </a:fld>
            <a:endParaRPr kumimoji="1" lang="ja-JP" altLang="en-US" dirty="0"/>
          </a:p>
        </p:txBody>
      </p:sp>
    </p:spTree>
    <p:extLst>
      <p:ext uri="{BB962C8B-B14F-4D97-AF65-F5344CB8AC3E}">
        <p14:creationId xmlns:p14="http://schemas.microsoft.com/office/powerpoint/2010/main" val="874995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778EA4F-733D-479D-81FE-19AD9012452D}" type="datetimeFigureOut">
              <a:rPr kumimoji="1" lang="ja-JP" altLang="en-US" smtClean="0"/>
              <a:t>2013/2/28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C6F3D2AA-BCEB-455A-B6F8-09BE27466668}" type="slidenum">
              <a:rPr kumimoji="1" lang="ja-JP" altLang="en-US" smtClean="0"/>
              <a:t>‹#›</a:t>
            </a:fld>
            <a:endParaRPr kumimoji="1" lang="ja-JP" altLang="en-US" dirty="0"/>
          </a:p>
        </p:txBody>
      </p:sp>
    </p:spTree>
    <p:extLst>
      <p:ext uri="{BB962C8B-B14F-4D97-AF65-F5344CB8AC3E}">
        <p14:creationId xmlns:p14="http://schemas.microsoft.com/office/powerpoint/2010/main" val="2862141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778EA4F-733D-479D-81FE-19AD9012452D}" type="datetimeFigureOut">
              <a:rPr kumimoji="1" lang="ja-JP" altLang="en-US" smtClean="0"/>
              <a:t>2013/2/28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C6F3D2AA-BCEB-455A-B6F8-09BE27466668}" type="slidenum">
              <a:rPr kumimoji="1" lang="ja-JP" altLang="en-US" smtClean="0"/>
              <a:t>‹#›</a:t>
            </a:fld>
            <a:endParaRPr kumimoji="1" lang="ja-JP" altLang="en-US" dirty="0"/>
          </a:p>
        </p:txBody>
      </p:sp>
    </p:spTree>
    <p:extLst>
      <p:ext uri="{BB962C8B-B14F-4D97-AF65-F5344CB8AC3E}">
        <p14:creationId xmlns:p14="http://schemas.microsoft.com/office/powerpoint/2010/main" val="85524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0" y="1124744"/>
            <a:ext cx="9144000" cy="452596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778EA4F-733D-479D-81FE-19AD9012452D}" type="datetimeFigureOut">
              <a:rPr kumimoji="1" lang="ja-JP" altLang="en-US" smtClean="0"/>
              <a:t>2013/2/28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C6F3D2AA-BCEB-455A-B6F8-09BE27466668}" type="slidenum">
              <a:rPr kumimoji="1" lang="ja-JP" altLang="en-US" smtClean="0"/>
              <a:t>‹#›</a:t>
            </a:fld>
            <a:endParaRPr kumimoji="1" lang="ja-JP" altLang="en-US" dirty="0"/>
          </a:p>
        </p:txBody>
      </p:sp>
    </p:spTree>
    <p:extLst>
      <p:ext uri="{BB962C8B-B14F-4D97-AF65-F5344CB8AC3E}">
        <p14:creationId xmlns:p14="http://schemas.microsoft.com/office/powerpoint/2010/main" val="2910491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778EA4F-733D-479D-81FE-19AD9012452D}" type="datetimeFigureOut">
              <a:rPr kumimoji="1" lang="ja-JP" altLang="en-US" smtClean="0"/>
              <a:t>2013/2/28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C6F3D2AA-BCEB-455A-B6F8-09BE27466668}" type="slidenum">
              <a:rPr kumimoji="1" lang="ja-JP" altLang="en-US" smtClean="0"/>
              <a:t>‹#›</a:t>
            </a:fld>
            <a:endParaRPr kumimoji="1" lang="ja-JP" altLang="en-US" dirty="0"/>
          </a:p>
        </p:txBody>
      </p:sp>
    </p:spTree>
    <p:extLst>
      <p:ext uri="{BB962C8B-B14F-4D97-AF65-F5344CB8AC3E}">
        <p14:creationId xmlns:p14="http://schemas.microsoft.com/office/powerpoint/2010/main" val="605790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778EA4F-733D-479D-81FE-19AD9012452D}" type="datetimeFigureOut">
              <a:rPr kumimoji="1" lang="ja-JP" altLang="en-US" smtClean="0"/>
              <a:t>2013/2/28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C6F3D2AA-BCEB-455A-B6F8-09BE27466668}" type="slidenum">
              <a:rPr kumimoji="1" lang="ja-JP" altLang="en-US" smtClean="0"/>
              <a:t>‹#›</a:t>
            </a:fld>
            <a:endParaRPr kumimoji="1" lang="ja-JP" altLang="en-US" dirty="0"/>
          </a:p>
        </p:txBody>
      </p:sp>
    </p:spTree>
    <p:extLst>
      <p:ext uri="{BB962C8B-B14F-4D97-AF65-F5344CB8AC3E}">
        <p14:creationId xmlns:p14="http://schemas.microsoft.com/office/powerpoint/2010/main" val="565711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778EA4F-733D-479D-81FE-19AD9012452D}" type="datetimeFigureOut">
              <a:rPr kumimoji="1" lang="ja-JP" altLang="en-US" smtClean="0"/>
              <a:t>2013/2/28</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C6F3D2AA-BCEB-455A-B6F8-09BE27466668}" type="slidenum">
              <a:rPr kumimoji="1" lang="ja-JP" altLang="en-US" smtClean="0"/>
              <a:t>‹#›</a:t>
            </a:fld>
            <a:endParaRPr kumimoji="1" lang="ja-JP" altLang="en-US" dirty="0"/>
          </a:p>
        </p:txBody>
      </p:sp>
    </p:spTree>
    <p:extLst>
      <p:ext uri="{BB962C8B-B14F-4D97-AF65-F5344CB8AC3E}">
        <p14:creationId xmlns:p14="http://schemas.microsoft.com/office/powerpoint/2010/main" val="1893853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778EA4F-733D-479D-81FE-19AD9012452D}" type="datetimeFigureOut">
              <a:rPr kumimoji="1" lang="ja-JP" altLang="en-US" smtClean="0"/>
              <a:t>2013/2/28</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C6F3D2AA-BCEB-455A-B6F8-09BE27466668}" type="slidenum">
              <a:rPr kumimoji="1" lang="ja-JP" altLang="en-US" smtClean="0"/>
              <a:t>‹#›</a:t>
            </a:fld>
            <a:endParaRPr kumimoji="1" lang="ja-JP" altLang="en-US" dirty="0"/>
          </a:p>
        </p:txBody>
      </p:sp>
    </p:spTree>
    <p:extLst>
      <p:ext uri="{BB962C8B-B14F-4D97-AF65-F5344CB8AC3E}">
        <p14:creationId xmlns:p14="http://schemas.microsoft.com/office/powerpoint/2010/main" val="3524863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778EA4F-733D-479D-81FE-19AD9012452D}" type="datetimeFigureOut">
              <a:rPr kumimoji="1" lang="ja-JP" altLang="en-US" smtClean="0"/>
              <a:t>2013/2/28</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C6F3D2AA-BCEB-455A-B6F8-09BE27466668}" type="slidenum">
              <a:rPr kumimoji="1" lang="ja-JP" altLang="en-US" smtClean="0"/>
              <a:t>‹#›</a:t>
            </a:fld>
            <a:endParaRPr kumimoji="1" lang="ja-JP" altLang="en-US" dirty="0"/>
          </a:p>
        </p:txBody>
      </p:sp>
    </p:spTree>
    <p:extLst>
      <p:ext uri="{BB962C8B-B14F-4D97-AF65-F5344CB8AC3E}">
        <p14:creationId xmlns:p14="http://schemas.microsoft.com/office/powerpoint/2010/main" val="687449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778EA4F-733D-479D-81FE-19AD9012452D}" type="datetimeFigureOut">
              <a:rPr kumimoji="1" lang="ja-JP" altLang="en-US" smtClean="0"/>
              <a:t>2013/2/28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C6F3D2AA-BCEB-455A-B6F8-09BE27466668}" type="slidenum">
              <a:rPr kumimoji="1" lang="ja-JP" altLang="en-US" smtClean="0"/>
              <a:t>‹#›</a:t>
            </a:fld>
            <a:endParaRPr kumimoji="1" lang="ja-JP" altLang="en-US" dirty="0"/>
          </a:p>
        </p:txBody>
      </p:sp>
    </p:spTree>
    <p:extLst>
      <p:ext uri="{BB962C8B-B14F-4D97-AF65-F5344CB8AC3E}">
        <p14:creationId xmlns:p14="http://schemas.microsoft.com/office/powerpoint/2010/main" val="2682244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778EA4F-733D-479D-81FE-19AD9012452D}" type="datetimeFigureOut">
              <a:rPr kumimoji="1" lang="ja-JP" altLang="en-US" smtClean="0"/>
              <a:t>2013/2/28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C6F3D2AA-BCEB-455A-B6F8-09BE27466668}" type="slidenum">
              <a:rPr kumimoji="1" lang="ja-JP" altLang="en-US" smtClean="0"/>
              <a:t>‹#›</a:t>
            </a:fld>
            <a:endParaRPr kumimoji="1" lang="ja-JP" altLang="en-US" dirty="0"/>
          </a:p>
        </p:txBody>
      </p:sp>
    </p:spTree>
    <p:extLst>
      <p:ext uri="{BB962C8B-B14F-4D97-AF65-F5344CB8AC3E}">
        <p14:creationId xmlns:p14="http://schemas.microsoft.com/office/powerpoint/2010/main" val="2609882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67544" y="0"/>
            <a:ext cx="8229600" cy="1143000"/>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0" y="1124744"/>
            <a:ext cx="9144000" cy="4525963"/>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78EA4F-733D-479D-81FE-19AD9012452D}" type="datetimeFigureOut">
              <a:rPr kumimoji="1" lang="ja-JP" altLang="en-US" smtClean="0"/>
              <a:t>2013/2/28</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F3D2AA-BCEB-455A-B6F8-09BE27466668}" type="slidenum">
              <a:rPr kumimoji="1" lang="ja-JP" altLang="en-US" smtClean="0"/>
              <a:t>‹#›</a:t>
            </a:fld>
            <a:endParaRPr kumimoji="1" lang="ja-JP" altLang="en-US" dirty="0"/>
          </a:p>
        </p:txBody>
      </p:sp>
    </p:spTree>
    <p:extLst>
      <p:ext uri="{BB962C8B-B14F-4D97-AF65-F5344CB8AC3E}">
        <p14:creationId xmlns:p14="http://schemas.microsoft.com/office/powerpoint/2010/main" val="22099185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jpeg"/><Relationship Id="rId7" Type="http://schemas.openxmlformats.org/officeDocument/2006/relationships/image" Target="../media/image21.jpe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20.jpeg"/><Relationship Id="rId5" Type="http://schemas.openxmlformats.org/officeDocument/2006/relationships/image" Target="../media/image19.jpeg"/><Relationship Id="rId4" Type="http://schemas.openxmlformats.org/officeDocument/2006/relationships/image" Target="../media/image18.jpeg"/></Relationships>
</file>

<file path=ppt/slides/_rels/slide1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4.jpeg"/></Relationships>
</file>

<file path=ppt/slides/_rels/slide19.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9.jpeg"/></Relationships>
</file>

<file path=ppt/slides/_rels/slide23.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22.xml"/><Relationship Id="rId1" Type="http://schemas.openxmlformats.org/officeDocument/2006/relationships/slideLayout" Target="../slideLayouts/slideLayout4.xml"/><Relationship Id="rId4" Type="http://schemas.openxmlformats.org/officeDocument/2006/relationships/image" Target="../media/image31.jpeg"/></Relationships>
</file>

<file path=ppt/slides/_rels/slide24.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image" Target="../media/image32.jpeg"/><Relationship Id="rId1" Type="http://schemas.openxmlformats.org/officeDocument/2006/relationships/slideLayout" Target="../slideLayouts/slideLayout4.xml"/><Relationship Id="rId4" Type="http://schemas.openxmlformats.org/officeDocument/2006/relationships/image" Target="../media/image34.jpeg"/></Relationships>
</file>

<file path=ppt/slides/_rels/slide25.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パフの観察</a:t>
            </a:r>
            <a:endParaRPr kumimoji="1" lang="ja-JP" altLang="en-US" dirty="0"/>
          </a:p>
        </p:txBody>
      </p:sp>
      <p:sp>
        <p:nvSpPr>
          <p:cNvPr id="4" name="サブタイトル 2"/>
          <p:cNvSpPr>
            <a:spLocks noGrp="1"/>
          </p:cNvSpPr>
          <p:nvPr>
            <p:ph type="subTitle" idx="1"/>
          </p:nvPr>
        </p:nvSpPr>
        <p:spPr/>
        <p:txBody>
          <a:bodyPr>
            <a:normAutofit lnSpcReduction="10000"/>
          </a:bodyPr>
          <a:lstStyle/>
          <a:p>
            <a:pPr algn="l"/>
            <a:r>
              <a:rPr lang="ja-JP" altLang="en-US" dirty="0" smtClean="0">
                <a:solidFill>
                  <a:schemeClr val="tx1"/>
                </a:solidFill>
              </a:rPr>
              <a:t>内容</a:t>
            </a:r>
            <a:endParaRPr lang="en-US" altLang="ja-JP" dirty="0" smtClean="0">
              <a:solidFill>
                <a:schemeClr val="tx1"/>
              </a:solidFill>
            </a:endParaRPr>
          </a:p>
          <a:p>
            <a:pPr algn="l"/>
            <a:r>
              <a:rPr lang="ja-JP" altLang="en-US" dirty="0" smtClean="0">
                <a:solidFill>
                  <a:schemeClr val="tx1"/>
                </a:solidFill>
              </a:rPr>
              <a:t>二重染色によってＤＮＡとＲＮＡを染め分けし，観察する。</a:t>
            </a:r>
            <a:endParaRPr kumimoji="1" lang="ja-JP" altLang="en-US" dirty="0">
              <a:solidFill>
                <a:schemeClr val="tx1"/>
              </a:solidFill>
            </a:endParaRPr>
          </a:p>
        </p:txBody>
      </p:sp>
    </p:spTree>
    <p:extLst>
      <p:ext uri="{BB962C8B-B14F-4D97-AF65-F5344CB8AC3E}">
        <p14:creationId xmlns:p14="http://schemas.microsoft.com/office/powerpoint/2010/main" val="124154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①だ</a:t>
            </a:r>
            <a:r>
              <a:rPr lang="ja-JP" altLang="en-US" dirty="0"/>
              <a:t>腺の</a:t>
            </a:r>
            <a:r>
              <a:rPr lang="ja-JP" altLang="en-US" dirty="0" smtClean="0"/>
              <a:t>取り出し－５</a:t>
            </a:r>
            <a:endParaRPr kumimoji="1" lang="ja-JP" altLang="en-US" dirty="0"/>
          </a:p>
        </p:txBody>
      </p:sp>
      <p:sp>
        <p:nvSpPr>
          <p:cNvPr id="4" name="コンテンツ プレースホルダー 2"/>
          <p:cNvSpPr>
            <a:spLocks noGrp="1"/>
          </p:cNvSpPr>
          <p:nvPr>
            <p:ph idx="1"/>
          </p:nvPr>
        </p:nvSpPr>
        <p:spPr/>
        <p:txBody>
          <a:bodyPr>
            <a:normAutofit/>
          </a:bodyPr>
          <a:lstStyle/>
          <a:p>
            <a:pPr marL="0" indent="0">
              <a:buNone/>
            </a:pPr>
            <a:r>
              <a:rPr lang="ja-JP" altLang="en-US" sz="3600" dirty="0" smtClean="0"/>
              <a:t>だ腺以外の不要な部分を取り除く。</a:t>
            </a:r>
            <a:endParaRPr lang="en-US" altLang="ja-JP" sz="3600" dirty="0" smtClean="0"/>
          </a:p>
        </p:txBody>
      </p:sp>
      <p:sp>
        <p:nvSpPr>
          <p:cNvPr id="7" name="スライド番号プレースホルダー 6"/>
          <p:cNvSpPr>
            <a:spLocks noGrp="1"/>
          </p:cNvSpPr>
          <p:nvPr>
            <p:ph type="sldNum" sz="quarter" idx="12"/>
          </p:nvPr>
        </p:nvSpPr>
        <p:spPr/>
        <p:txBody>
          <a:bodyPr/>
          <a:lstStyle/>
          <a:p>
            <a:fld id="{C6F3D2AA-BCEB-455A-B6F8-09BE27466668}" type="slidenum">
              <a:rPr kumimoji="1" lang="ja-JP" altLang="en-US" smtClean="0"/>
              <a:t>10</a:t>
            </a:fld>
            <a:endParaRPr kumimoji="1" lang="ja-JP" altLang="en-US" dirty="0"/>
          </a:p>
        </p:txBody>
      </p:sp>
      <p:pic>
        <p:nvPicPr>
          <p:cNvPr id="3" name="図 2"/>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712092" y="1988840"/>
            <a:ext cx="5760640" cy="4320480"/>
          </a:xfrm>
          <a:prstGeom prst="rect">
            <a:avLst/>
          </a:prstGeom>
        </p:spPr>
      </p:pic>
      <p:sp>
        <p:nvSpPr>
          <p:cNvPr id="9" name="テキスト ボックス 8"/>
          <p:cNvSpPr txBox="1"/>
          <p:nvPr/>
        </p:nvSpPr>
        <p:spPr>
          <a:xfrm>
            <a:off x="1979712" y="3826460"/>
            <a:ext cx="1368152" cy="646331"/>
          </a:xfrm>
          <a:prstGeom prst="rect">
            <a:avLst/>
          </a:prstGeom>
          <a:solidFill>
            <a:schemeClr val="tx1">
              <a:alpha val="47000"/>
            </a:schemeClr>
          </a:solidFill>
        </p:spPr>
        <p:txBody>
          <a:bodyPr wrap="square" rtlCol="0">
            <a:spAutoFit/>
          </a:bodyPr>
          <a:lstStyle/>
          <a:p>
            <a:pPr algn="ctr"/>
            <a:r>
              <a:rPr kumimoji="1" lang="ja-JP" altLang="en-US" sz="3600" dirty="0" smtClean="0">
                <a:solidFill>
                  <a:srgbClr val="FFC000"/>
                </a:solidFill>
              </a:rPr>
              <a:t>だ腺</a:t>
            </a:r>
            <a:endParaRPr kumimoji="1" lang="ja-JP" altLang="en-US" sz="3600" dirty="0">
              <a:solidFill>
                <a:srgbClr val="FFC000"/>
              </a:solidFill>
            </a:endParaRPr>
          </a:p>
        </p:txBody>
      </p:sp>
      <p:cxnSp>
        <p:nvCxnSpPr>
          <p:cNvPr id="10" name="直線矢印コネクタ 9"/>
          <p:cNvCxnSpPr/>
          <p:nvPr/>
        </p:nvCxnSpPr>
        <p:spPr>
          <a:xfrm>
            <a:off x="3347864" y="4149626"/>
            <a:ext cx="864096" cy="79260"/>
          </a:xfrm>
          <a:prstGeom prst="straightConnector1">
            <a:avLst/>
          </a:prstGeom>
          <a:ln w="635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flipV="1">
            <a:off x="3347864" y="3985200"/>
            <a:ext cx="864096" cy="116204"/>
          </a:xfrm>
          <a:prstGeom prst="straightConnector1">
            <a:avLst/>
          </a:prstGeom>
          <a:ln w="635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14" name="円/楕円 13"/>
          <p:cNvSpPr/>
          <p:nvPr/>
        </p:nvSpPr>
        <p:spPr>
          <a:xfrm>
            <a:off x="4067944" y="3618507"/>
            <a:ext cx="936104" cy="1080120"/>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12" name="グループ化 11"/>
          <p:cNvGrpSpPr/>
          <p:nvPr/>
        </p:nvGrpSpPr>
        <p:grpSpPr>
          <a:xfrm>
            <a:off x="567368" y="6525384"/>
            <a:ext cx="7011345" cy="360000"/>
            <a:chOff x="567368" y="6525384"/>
            <a:chExt cx="7011345" cy="360000"/>
          </a:xfrm>
        </p:grpSpPr>
        <p:sp>
          <p:nvSpPr>
            <p:cNvPr id="13" name="正方形/長方形 12"/>
            <p:cNvSpPr/>
            <p:nvPr/>
          </p:nvSpPr>
          <p:spPr>
            <a:xfrm>
              <a:off x="56736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準備</a:t>
              </a:r>
              <a:endParaRPr kumimoji="1" lang="ja-JP" altLang="en-US" dirty="0"/>
            </a:p>
          </p:txBody>
        </p:sp>
        <p:sp>
          <p:nvSpPr>
            <p:cNvPr id="15" name="正方形/長方形 14"/>
            <p:cNvSpPr/>
            <p:nvPr/>
          </p:nvSpPr>
          <p:spPr>
            <a:xfrm>
              <a:off x="196920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当日</a:t>
              </a:r>
              <a:endParaRPr kumimoji="1" lang="ja-JP" altLang="en-US" dirty="0"/>
            </a:p>
          </p:txBody>
        </p:sp>
        <p:sp>
          <p:nvSpPr>
            <p:cNvPr id="16" name="正方形/長方形 15"/>
            <p:cNvSpPr/>
            <p:nvPr/>
          </p:nvSpPr>
          <p:spPr>
            <a:xfrm>
              <a:off x="3372122"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smtClean="0"/>
                <a:t>①</a:t>
              </a:r>
              <a:endParaRPr kumimoji="1" lang="ja-JP" altLang="en-US" dirty="0"/>
            </a:p>
          </p:txBody>
        </p:sp>
        <p:sp>
          <p:nvSpPr>
            <p:cNvPr id="17" name="正方形/長方形 16"/>
            <p:cNvSpPr/>
            <p:nvPr/>
          </p:nvSpPr>
          <p:spPr>
            <a:xfrm>
              <a:off x="4073040"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②</a:t>
              </a:r>
              <a:endParaRPr kumimoji="1" lang="ja-JP" altLang="en-US" dirty="0"/>
            </a:p>
          </p:txBody>
        </p:sp>
        <p:sp>
          <p:nvSpPr>
            <p:cNvPr id="18" name="正方形/長方形 17"/>
            <p:cNvSpPr/>
            <p:nvPr/>
          </p:nvSpPr>
          <p:spPr>
            <a:xfrm>
              <a:off x="547487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④</a:t>
              </a:r>
              <a:endParaRPr kumimoji="1" lang="ja-JP" altLang="en-US" dirty="0"/>
            </a:p>
          </p:txBody>
        </p:sp>
        <p:sp>
          <p:nvSpPr>
            <p:cNvPr id="19" name="正方形/長方形 18"/>
            <p:cNvSpPr/>
            <p:nvPr/>
          </p:nvSpPr>
          <p:spPr>
            <a:xfrm>
              <a:off x="477395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③</a:t>
              </a:r>
              <a:endParaRPr kumimoji="1" lang="ja-JP" altLang="en-US" dirty="0"/>
            </a:p>
          </p:txBody>
        </p:sp>
        <p:sp>
          <p:nvSpPr>
            <p:cNvPr id="20" name="正方形/長方形 19"/>
            <p:cNvSpPr/>
            <p:nvPr/>
          </p:nvSpPr>
          <p:spPr>
            <a:xfrm>
              <a:off x="617579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⑤</a:t>
              </a:r>
              <a:endParaRPr kumimoji="1" lang="ja-JP" altLang="en-US" dirty="0"/>
            </a:p>
          </p:txBody>
        </p:sp>
        <p:sp>
          <p:nvSpPr>
            <p:cNvPr id="21" name="正方形/長方形 20"/>
            <p:cNvSpPr/>
            <p:nvPr/>
          </p:nvSpPr>
          <p:spPr>
            <a:xfrm>
              <a:off x="6876713"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⑥</a:t>
              </a:r>
              <a:endParaRPr kumimoji="1" lang="ja-JP" altLang="en-US" dirty="0"/>
            </a:p>
          </p:txBody>
        </p:sp>
        <p:sp>
          <p:nvSpPr>
            <p:cNvPr id="22" name="正方形/長方形 21"/>
            <p:cNvSpPr/>
            <p:nvPr/>
          </p:nvSpPr>
          <p:spPr>
            <a:xfrm>
              <a:off x="126828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smtClean="0"/>
                <a:t>～前日</a:t>
              </a:r>
              <a:endParaRPr kumimoji="1" lang="ja-JP" altLang="en-US" sz="1200" dirty="0"/>
            </a:p>
          </p:txBody>
        </p:sp>
        <p:sp>
          <p:nvSpPr>
            <p:cNvPr id="23" name="正方形/長方形 22"/>
            <p:cNvSpPr/>
            <p:nvPr/>
          </p:nvSpPr>
          <p:spPr>
            <a:xfrm>
              <a:off x="2669040"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dirty="0"/>
                <a:t>実験</a:t>
              </a:r>
              <a:endParaRPr kumimoji="1" lang="ja-JP" altLang="en-US" dirty="0"/>
            </a:p>
          </p:txBody>
        </p:sp>
      </p:grpSp>
    </p:spTree>
    <p:extLst>
      <p:ext uri="{BB962C8B-B14F-4D97-AF65-F5344CB8AC3E}">
        <p14:creationId xmlns:p14="http://schemas.microsoft.com/office/powerpoint/2010/main" val="42229393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1187908" y="1988840"/>
            <a:ext cx="6192404" cy="4408711"/>
          </a:xfrm>
          <a:prstGeom prst="rect">
            <a:avLst/>
          </a:prstGeom>
        </p:spPr>
      </p:pic>
      <p:sp>
        <p:nvSpPr>
          <p:cNvPr id="2" name="タイトル 1"/>
          <p:cNvSpPr>
            <a:spLocks noGrp="1"/>
          </p:cNvSpPr>
          <p:nvPr>
            <p:ph type="title"/>
          </p:nvPr>
        </p:nvSpPr>
        <p:spPr/>
        <p:txBody>
          <a:bodyPr>
            <a:normAutofit/>
          </a:bodyPr>
          <a:lstStyle/>
          <a:p>
            <a:r>
              <a:rPr lang="ja-JP" altLang="en-US" dirty="0" smtClean="0"/>
              <a:t>①だ</a:t>
            </a:r>
            <a:r>
              <a:rPr lang="ja-JP" altLang="en-US" dirty="0"/>
              <a:t>腺の</a:t>
            </a:r>
            <a:r>
              <a:rPr lang="ja-JP" altLang="en-US" dirty="0" smtClean="0"/>
              <a:t>取り出し－６</a:t>
            </a:r>
            <a:endParaRPr kumimoji="1" lang="ja-JP" altLang="en-US" dirty="0"/>
          </a:p>
        </p:txBody>
      </p:sp>
      <p:sp>
        <p:nvSpPr>
          <p:cNvPr id="4" name="コンテンツ プレースホルダー 2"/>
          <p:cNvSpPr>
            <a:spLocks noGrp="1"/>
          </p:cNvSpPr>
          <p:nvPr>
            <p:ph idx="1"/>
          </p:nvPr>
        </p:nvSpPr>
        <p:spPr/>
        <p:txBody>
          <a:bodyPr>
            <a:normAutofit/>
          </a:bodyPr>
          <a:lstStyle/>
          <a:p>
            <a:pPr marL="0" indent="0">
              <a:buNone/>
            </a:pPr>
            <a:r>
              <a:rPr lang="ja-JP" altLang="en-US" sz="3600" dirty="0" smtClean="0"/>
              <a:t>だ腺の拡大</a:t>
            </a:r>
            <a:endParaRPr lang="en-US" altLang="ja-JP" sz="3600" dirty="0" smtClean="0"/>
          </a:p>
        </p:txBody>
      </p:sp>
      <p:sp>
        <p:nvSpPr>
          <p:cNvPr id="7" name="スライド番号プレースホルダー 6"/>
          <p:cNvSpPr>
            <a:spLocks noGrp="1"/>
          </p:cNvSpPr>
          <p:nvPr>
            <p:ph type="sldNum" sz="quarter" idx="12"/>
          </p:nvPr>
        </p:nvSpPr>
        <p:spPr/>
        <p:txBody>
          <a:bodyPr/>
          <a:lstStyle/>
          <a:p>
            <a:fld id="{C6F3D2AA-BCEB-455A-B6F8-09BE27466668}" type="slidenum">
              <a:rPr kumimoji="1" lang="ja-JP" altLang="en-US" smtClean="0"/>
              <a:t>11</a:t>
            </a:fld>
            <a:endParaRPr kumimoji="1" lang="ja-JP" altLang="en-US" dirty="0"/>
          </a:p>
        </p:txBody>
      </p:sp>
      <p:sp>
        <p:nvSpPr>
          <p:cNvPr id="9" name="テキスト ボックス 8"/>
          <p:cNvSpPr txBox="1"/>
          <p:nvPr/>
        </p:nvSpPr>
        <p:spPr>
          <a:xfrm>
            <a:off x="5475958" y="1340768"/>
            <a:ext cx="3024336" cy="646331"/>
          </a:xfrm>
          <a:prstGeom prst="rect">
            <a:avLst/>
          </a:prstGeom>
          <a:solidFill>
            <a:schemeClr val="tx1">
              <a:alpha val="47000"/>
            </a:schemeClr>
          </a:solidFill>
        </p:spPr>
        <p:txBody>
          <a:bodyPr wrap="square" rtlCol="0">
            <a:spAutoFit/>
          </a:bodyPr>
          <a:lstStyle/>
          <a:p>
            <a:pPr algn="ctr"/>
            <a:r>
              <a:rPr kumimoji="1" lang="ja-JP" altLang="en-US" sz="3600" dirty="0" smtClean="0">
                <a:solidFill>
                  <a:srgbClr val="FFC000"/>
                </a:solidFill>
              </a:rPr>
              <a:t>だ腺細胞の核</a:t>
            </a:r>
            <a:endParaRPr kumimoji="1" lang="ja-JP" altLang="en-US" sz="3600" dirty="0">
              <a:solidFill>
                <a:srgbClr val="FFC000"/>
              </a:solidFill>
            </a:endParaRPr>
          </a:p>
        </p:txBody>
      </p:sp>
      <p:cxnSp>
        <p:nvCxnSpPr>
          <p:cNvPr id="11" name="直線矢印コネクタ 10"/>
          <p:cNvCxnSpPr/>
          <p:nvPr/>
        </p:nvCxnSpPr>
        <p:spPr>
          <a:xfrm flipH="1">
            <a:off x="5004048" y="1987099"/>
            <a:ext cx="821828" cy="1177831"/>
          </a:xfrm>
          <a:prstGeom prst="straightConnector1">
            <a:avLst/>
          </a:prstGeom>
          <a:ln w="63500">
            <a:solidFill>
              <a:srgbClr val="FFC000"/>
            </a:solidFill>
            <a:tailEnd type="arrow"/>
          </a:ln>
        </p:spPr>
        <p:style>
          <a:lnRef idx="1">
            <a:schemeClr val="accent1"/>
          </a:lnRef>
          <a:fillRef idx="0">
            <a:schemeClr val="accent1"/>
          </a:fillRef>
          <a:effectRef idx="0">
            <a:schemeClr val="accent1"/>
          </a:effectRef>
          <a:fontRef idx="minor">
            <a:schemeClr val="tx1"/>
          </a:fontRef>
        </p:style>
      </p:cxnSp>
      <p:grpSp>
        <p:nvGrpSpPr>
          <p:cNvPr id="19" name="グループ化 18"/>
          <p:cNvGrpSpPr/>
          <p:nvPr/>
        </p:nvGrpSpPr>
        <p:grpSpPr>
          <a:xfrm>
            <a:off x="567368" y="6525384"/>
            <a:ext cx="7011345" cy="360000"/>
            <a:chOff x="567368" y="6525384"/>
            <a:chExt cx="7011345" cy="360000"/>
          </a:xfrm>
        </p:grpSpPr>
        <p:sp>
          <p:nvSpPr>
            <p:cNvPr id="20" name="正方形/長方形 19"/>
            <p:cNvSpPr/>
            <p:nvPr/>
          </p:nvSpPr>
          <p:spPr>
            <a:xfrm>
              <a:off x="56736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準備</a:t>
              </a:r>
              <a:endParaRPr kumimoji="1" lang="ja-JP" altLang="en-US" dirty="0"/>
            </a:p>
          </p:txBody>
        </p:sp>
        <p:sp>
          <p:nvSpPr>
            <p:cNvPr id="21" name="正方形/長方形 20"/>
            <p:cNvSpPr/>
            <p:nvPr/>
          </p:nvSpPr>
          <p:spPr>
            <a:xfrm>
              <a:off x="196920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当日</a:t>
              </a:r>
              <a:endParaRPr kumimoji="1" lang="ja-JP" altLang="en-US" dirty="0"/>
            </a:p>
          </p:txBody>
        </p:sp>
        <p:sp>
          <p:nvSpPr>
            <p:cNvPr id="22" name="正方形/長方形 21"/>
            <p:cNvSpPr/>
            <p:nvPr/>
          </p:nvSpPr>
          <p:spPr>
            <a:xfrm>
              <a:off x="3372122"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smtClean="0"/>
                <a:t>①</a:t>
              </a:r>
              <a:endParaRPr kumimoji="1" lang="ja-JP" altLang="en-US" dirty="0"/>
            </a:p>
          </p:txBody>
        </p:sp>
        <p:sp>
          <p:nvSpPr>
            <p:cNvPr id="23" name="正方形/長方形 22"/>
            <p:cNvSpPr/>
            <p:nvPr/>
          </p:nvSpPr>
          <p:spPr>
            <a:xfrm>
              <a:off x="4073040"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②</a:t>
              </a:r>
              <a:endParaRPr kumimoji="1" lang="ja-JP" altLang="en-US" dirty="0"/>
            </a:p>
          </p:txBody>
        </p:sp>
        <p:sp>
          <p:nvSpPr>
            <p:cNvPr id="24" name="正方形/長方形 23"/>
            <p:cNvSpPr/>
            <p:nvPr/>
          </p:nvSpPr>
          <p:spPr>
            <a:xfrm>
              <a:off x="547487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④</a:t>
              </a:r>
              <a:endParaRPr kumimoji="1" lang="ja-JP" altLang="en-US" dirty="0"/>
            </a:p>
          </p:txBody>
        </p:sp>
        <p:sp>
          <p:nvSpPr>
            <p:cNvPr id="25" name="正方形/長方形 24"/>
            <p:cNvSpPr/>
            <p:nvPr/>
          </p:nvSpPr>
          <p:spPr>
            <a:xfrm>
              <a:off x="477395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③</a:t>
              </a:r>
              <a:endParaRPr kumimoji="1" lang="ja-JP" altLang="en-US" dirty="0"/>
            </a:p>
          </p:txBody>
        </p:sp>
        <p:sp>
          <p:nvSpPr>
            <p:cNvPr id="26" name="正方形/長方形 25"/>
            <p:cNvSpPr/>
            <p:nvPr/>
          </p:nvSpPr>
          <p:spPr>
            <a:xfrm>
              <a:off x="617579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⑤</a:t>
              </a:r>
              <a:endParaRPr kumimoji="1" lang="ja-JP" altLang="en-US" dirty="0"/>
            </a:p>
          </p:txBody>
        </p:sp>
        <p:sp>
          <p:nvSpPr>
            <p:cNvPr id="27" name="正方形/長方形 26"/>
            <p:cNvSpPr/>
            <p:nvPr/>
          </p:nvSpPr>
          <p:spPr>
            <a:xfrm>
              <a:off x="6876713"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⑥</a:t>
              </a:r>
              <a:endParaRPr kumimoji="1" lang="ja-JP" altLang="en-US" dirty="0"/>
            </a:p>
          </p:txBody>
        </p:sp>
        <p:sp>
          <p:nvSpPr>
            <p:cNvPr id="28" name="正方形/長方形 27"/>
            <p:cNvSpPr/>
            <p:nvPr/>
          </p:nvSpPr>
          <p:spPr>
            <a:xfrm>
              <a:off x="126828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smtClean="0"/>
                <a:t>～前日</a:t>
              </a:r>
              <a:endParaRPr kumimoji="1" lang="ja-JP" altLang="en-US" sz="1200" dirty="0"/>
            </a:p>
          </p:txBody>
        </p:sp>
        <p:sp>
          <p:nvSpPr>
            <p:cNvPr id="29" name="正方形/長方形 28"/>
            <p:cNvSpPr/>
            <p:nvPr/>
          </p:nvSpPr>
          <p:spPr>
            <a:xfrm>
              <a:off x="2669040"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dirty="0"/>
                <a:t>実験</a:t>
              </a:r>
              <a:endParaRPr kumimoji="1" lang="ja-JP" altLang="en-US" dirty="0"/>
            </a:p>
          </p:txBody>
        </p:sp>
      </p:grpSp>
      <p:cxnSp>
        <p:nvCxnSpPr>
          <p:cNvPr id="30" name="直線コネクタ 29"/>
          <p:cNvCxnSpPr/>
          <p:nvPr/>
        </p:nvCxnSpPr>
        <p:spPr>
          <a:xfrm>
            <a:off x="4932040" y="6065343"/>
            <a:ext cx="2376264"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5825876" y="6065343"/>
            <a:ext cx="900728" cy="369332"/>
          </a:xfrm>
          <a:prstGeom prst="rect">
            <a:avLst/>
          </a:prstGeom>
          <a:noFill/>
        </p:spPr>
        <p:txBody>
          <a:bodyPr wrap="square" rtlCol="0">
            <a:spAutoFit/>
          </a:bodyPr>
          <a:lstStyle/>
          <a:p>
            <a:r>
              <a:rPr lang="ja-JP" altLang="en-US" dirty="0"/>
              <a:t>１</a:t>
            </a:r>
            <a:r>
              <a:rPr kumimoji="1" lang="en-US" altLang="ja-JP" dirty="0" smtClean="0"/>
              <a:t>mm</a:t>
            </a:r>
            <a:endParaRPr kumimoji="1" lang="ja-JP" altLang="en-US" dirty="0"/>
          </a:p>
        </p:txBody>
      </p:sp>
    </p:spTree>
    <p:extLst>
      <p:ext uri="{BB962C8B-B14F-4D97-AF65-F5344CB8AC3E}">
        <p14:creationId xmlns:p14="http://schemas.microsoft.com/office/powerpoint/2010/main" val="12157036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marL="0" indent="0"/>
            <a:r>
              <a:rPr lang="ja-JP" altLang="en-US" dirty="0" smtClean="0"/>
              <a:t>②塩酸</a:t>
            </a:r>
            <a:r>
              <a:rPr lang="ja-JP" altLang="en-US" dirty="0"/>
              <a:t>固定</a:t>
            </a:r>
            <a:endParaRPr lang="en-US" altLang="ja-JP" dirty="0"/>
          </a:p>
        </p:txBody>
      </p:sp>
      <p:sp>
        <p:nvSpPr>
          <p:cNvPr id="4" name="コンテンツ プレースホルダー 2"/>
          <p:cNvSpPr>
            <a:spLocks noGrp="1"/>
          </p:cNvSpPr>
          <p:nvPr>
            <p:ph idx="1"/>
          </p:nvPr>
        </p:nvSpPr>
        <p:spPr>
          <a:xfrm>
            <a:off x="0" y="980728"/>
            <a:ext cx="9144000" cy="4525963"/>
          </a:xfrm>
        </p:spPr>
        <p:txBody>
          <a:bodyPr>
            <a:normAutofit/>
          </a:bodyPr>
          <a:lstStyle/>
          <a:p>
            <a:pPr marL="0" indent="0">
              <a:buNone/>
            </a:pPr>
            <a:r>
              <a:rPr lang="ja-JP" altLang="en-US" sz="3600" dirty="0" smtClean="0"/>
              <a:t>だ腺を塩酸で</a:t>
            </a:r>
            <a:r>
              <a:rPr lang="ja-JP" altLang="en-US" sz="3600" dirty="0" smtClean="0">
                <a:solidFill>
                  <a:srgbClr val="FF0000"/>
                </a:solidFill>
              </a:rPr>
              <a:t>１分</a:t>
            </a:r>
            <a:r>
              <a:rPr lang="ja-JP" altLang="en-US" sz="3600" dirty="0" smtClean="0"/>
              <a:t>固定する。</a:t>
            </a:r>
            <a:endParaRPr lang="en-US" altLang="ja-JP" sz="3600" dirty="0" smtClean="0"/>
          </a:p>
        </p:txBody>
      </p:sp>
      <p:sp>
        <p:nvSpPr>
          <p:cNvPr id="7" name="スライド番号プレースホルダー 6"/>
          <p:cNvSpPr>
            <a:spLocks noGrp="1"/>
          </p:cNvSpPr>
          <p:nvPr>
            <p:ph type="sldNum" sz="quarter" idx="12"/>
          </p:nvPr>
        </p:nvSpPr>
        <p:spPr/>
        <p:txBody>
          <a:bodyPr/>
          <a:lstStyle/>
          <a:p>
            <a:fld id="{C6F3D2AA-BCEB-455A-B6F8-09BE27466668}" type="slidenum">
              <a:rPr kumimoji="1" lang="ja-JP" altLang="en-US" smtClean="0"/>
              <a:t>12</a:t>
            </a:fld>
            <a:endParaRPr kumimoji="1" lang="ja-JP" altLang="en-US" dirty="0"/>
          </a:p>
        </p:txBody>
      </p:sp>
      <p:pic>
        <p:nvPicPr>
          <p:cNvPr id="6" name="図 5"/>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1115616" y="1556792"/>
            <a:ext cx="6792469" cy="4834308"/>
          </a:xfrm>
          <a:prstGeom prst="rect">
            <a:avLst/>
          </a:prstGeom>
        </p:spPr>
      </p:pic>
      <p:sp>
        <p:nvSpPr>
          <p:cNvPr id="8" name="テキスト ボックス 7"/>
          <p:cNvSpPr txBox="1"/>
          <p:nvPr/>
        </p:nvSpPr>
        <p:spPr>
          <a:xfrm>
            <a:off x="4644008" y="3965120"/>
            <a:ext cx="1368152" cy="646331"/>
          </a:xfrm>
          <a:prstGeom prst="rect">
            <a:avLst/>
          </a:prstGeom>
          <a:solidFill>
            <a:schemeClr val="tx1">
              <a:alpha val="47000"/>
            </a:schemeClr>
          </a:solidFill>
        </p:spPr>
        <p:txBody>
          <a:bodyPr wrap="square" rtlCol="0">
            <a:spAutoFit/>
          </a:bodyPr>
          <a:lstStyle/>
          <a:p>
            <a:pPr algn="ctr"/>
            <a:r>
              <a:rPr kumimoji="1" lang="ja-JP" altLang="en-US" sz="3600" dirty="0" smtClean="0">
                <a:solidFill>
                  <a:srgbClr val="FFC000"/>
                </a:solidFill>
              </a:rPr>
              <a:t>だ腺</a:t>
            </a:r>
            <a:endParaRPr kumimoji="1" lang="ja-JP" altLang="en-US" sz="3600" dirty="0">
              <a:solidFill>
                <a:srgbClr val="FFC000"/>
              </a:solidFill>
            </a:endParaRPr>
          </a:p>
        </p:txBody>
      </p:sp>
      <p:cxnSp>
        <p:nvCxnSpPr>
          <p:cNvPr id="9" name="直線矢印コネクタ 8"/>
          <p:cNvCxnSpPr/>
          <p:nvPr/>
        </p:nvCxnSpPr>
        <p:spPr>
          <a:xfrm>
            <a:off x="6012160" y="4288286"/>
            <a:ext cx="864096" cy="79260"/>
          </a:xfrm>
          <a:prstGeom prst="straightConnector1">
            <a:avLst/>
          </a:prstGeom>
          <a:ln w="635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flipV="1">
            <a:off x="6012160" y="4123860"/>
            <a:ext cx="864096" cy="116204"/>
          </a:xfrm>
          <a:prstGeom prst="straightConnector1">
            <a:avLst/>
          </a:prstGeom>
          <a:ln w="635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11" name="右矢印 10"/>
          <p:cNvSpPr/>
          <p:nvPr/>
        </p:nvSpPr>
        <p:spPr>
          <a:xfrm rot="3343860">
            <a:off x="6469501" y="3445930"/>
            <a:ext cx="568427" cy="361743"/>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円/楕円 11"/>
          <p:cNvSpPr/>
          <p:nvPr/>
        </p:nvSpPr>
        <p:spPr>
          <a:xfrm>
            <a:off x="6877794" y="3970034"/>
            <a:ext cx="716105" cy="540060"/>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22" name="グループ化 21"/>
          <p:cNvGrpSpPr/>
          <p:nvPr/>
        </p:nvGrpSpPr>
        <p:grpSpPr>
          <a:xfrm>
            <a:off x="567368" y="6525384"/>
            <a:ext cx="7011345" cy="360000"/>
            <a:chOff x="567368" y="6525384"/>
            <a:chExt cx="7011345" cy="360000"/>
          </a:xfrm>
        </p:grpSpPr>
        <p:sp>
          <p:nvSpPr>
            <p:cNvPr id="23" name="正方形/長方形 22"/>
            <p:cNvSpPr/>
            <p:nvPr/>
          </p:nvSpPr>
          <p:spPr>
            <a:xfrm>
              <a:off x="56736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準備</a:t>
              </a:r>
              <a:endParaRPr kumimoji="1" lang="ja-JP" altLang="en-US" dirty="0"/>
            </a:p>
          </p:txBody>
        </p:sp>
        <p:sp>
          <p:nvSpPr>
            <p:cNvPr id="24" name="正方形/長方形 23"/>
            <p:cNvSpPr/>
            <p:nvPr/>
          </p:nvSpPr>
          <p:spPr>
            <a:xfrm>
              <a:off x="196920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当日</a:t>
              </a:r>
              <a:endParaRPr kumimoji="1" lang="ja-JP" altLang="en-US" dirty="0"/>
            </a:p>
          </p:txBody>
        </p:sp>
        <p:sp>
          <p:nvSpPr>
            <p:cNvPr id="25" name="正方形/長方形 24"/>
            <p:cNvSpPr/>
            <p:nvPr/>
          </p:nvSpPr>
          <p:spPr>
            <a:xfrm>
              <a:off x="3372122"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①</a:t>
              </a:r>
              <a:endParaRPr kumimoji="1" lang="ja-JP" altLang="en-US" dirty="0"/>
            </a:p>
          </p:txBody>
        </p:sp>
        <p:sp>
          <p:nvSpPr>
            <p:cNvPr id="26" name="正方形/長方形 25"/>
            <p:cNvSpPr/>
            <p:nvPr/>
          </p:nvSpPr>
          <p:spPr>
            <a:xfrm>
              <a:off x="4073040"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dirty="0"/>
                <a:t>②</a:t>
              </a:r>
              <a:endParaRPr kumimoji="1" lang="ja-JP" altLang="en-US" dirty="0"/>
            </a:p>
          </p:txBody>
        </p:sp>
        <p:sp>
          <p:nvSpPr>
            <p:cNvPr id="27" name="正方形/長方形 26"/>
            <p:cNvSpPr/>
            <p:nvPr/>
          </p:nvSpPr>
          <p:spPr>
            <a:xfrm>
              <a:off x="547487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④</a:t>
              </a:r>
              <a:endParaRPr kumimoji="1" lang="ja-JP" altLang="en-US" dirty="0"/>
            </a:p>
          </p:txBody>
        </p:sp>
        <p:sp>
          <p:nvSpPr>
            <p:cNvPr id="28" name="正方形/長方形 27"/>
            <p:cNvSpPr/>
            <p:nvPr/>
          </p:nvSpPr>
          <p:spPr>
            <a:xfrm>
              <a:off x="477395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③</a:t>
              </a:r>
              <a:endParaRPr kumimoji="1" lang="ja-JP" altLang="en-US" dirty="0"/>
            </a:p>
          </p:txBody>
        </p:sp>
        <p:sp>
          <p:nvSpPr>
            <p:cNvPr id="29" name="正方形/長方形 28"/>
            <p:cNvSpPr/>
            <p:nvPr/>
          </p:nvSpPr>
          <p:spPr>
            <a:xfrm>
              <a:off x="617579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⑤</a:t>
              </a:r>
              <a:endParaRPr kumimoji="1" lang="ja-JP" altLang="en-US" dirty="0"/>
            </a:p>
          </p:txBody>
        </p:sp>
        <p:sp>
          <p:nvSpPr>
            <p:cNvPr id="30" name="正方形/長方形 29"/>
            <p:cNvSpPr/>
            <p:nvPr/>
          </p:nvSpPr>
          <p:spPr>
            <a:xfrm>
              <a:off x="6876713"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⑥</a:t>
              </a:r>
              <a:endParaRPr kumimoji="1" lang="ja-JP" altLang="en-US" dirty="0"/>
            </a:p>
          </p:txBody>
        </p:sp>
        <p:sp>
          <p:nvSpPr>
            <p:cNvPr id="31" name="正方形/長方形 30"/>
            <p:cNvSpPr/>
            <p:nvPr/>
          </p:nvSpPr>
          <p:spPr>
            <a:xfrm>
              <a:off x="126828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smtClean="0"/>
                <a:t>～前日</a:t>
              </a:r>
              <a:endParaRPr kumimoji="1" lang="ja-JP" altLang="en-US" sz="1200" dirty="0"/>
            </a:p>
          </p:txBody>
        </p:sp>
        <p:sp>
          <p:nvSpPr>
            <p:cNvPr id="32" name="正方形/長方形 31"/>
            <p:cNvSpPr/>
            <p:nvPr/>
          </p:nvSpPr>
          <p:spPr>
            <a:xfrm>
              <a:off x="2669040"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dirty="0"/>
                <a:t>実験</a:t>
              </a:r>
              <a:endParaRPr kumimoji="1" lang="ja-JP" altLang="en-US" dirty="0"/>
            </a:p>
          </p:txBody>
        </p:sp>
      </p:grpSp>
    </p:spTree>
    <p:extLst>
      <p:ext uri="{BB962C8B-B14F-4D97-AF65-F5344CB8AC3E}">
        <p14:creationId xmlns:p14="http://schemas.microsoft.com/office/powerpoint/2010/main" val="37821749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marL="0" indent="0"/>
            <a:r>
              <a:rPr lang="ja-JP" altLang="en-US" dirty="0" smtClean="0"/>
              <a:t>③塩酸</a:t>
            </a:r>
            <a:r>
              <a:rPr lang="ja-JP" altLang="en-US" dirty="0"/>
              <a:t>の</a:t>
            </a:r>
            <a:r>
              <a:rPr lang="ja-JP" altLang="en-US" dirty="0" smtClean="0"/>
              <a:t>除去－１</a:t>
            </a:r>
            <a:endParaRPr lang="en-US" altLang="ja-JP" dirty="0"/>
          </a:p>
        </p:txBody>
      </p:sp>
      <p:sp>
        <p:nvSpPr>
          <p:cNvPr id="4" name="コンテンツ プレースホルダー 2"/>
          <p:cNvSpPr>
            <a:spLocks noGrp="1"/>
          </p:cNvSpPr>
          <p:nvPr>
            <p:ph idx="1"/>
          </p:nvPr>
        </p:nvSpPr>
        <p:spPr/>
        <p:txBody>
          <a:bodyPr>
            <a:normAutofit/>
          </a:bodyPr>
          <a:lstStyle/>
          <a:p>
            <a:pPr marL="0" indent="0">
              <a:buNone/>
            </a:pPr>
            <a:r>
              <a:rPr lang="ja-JP" altLang="en-US" sz="3600" dirty="0" smtClean="0"/>
              <a:t>塩酸をろ紙で吸い取る。</a:t>
            </a:r>
            <a:endParaRPr lang="en-US" altLang="ja-JP" sz="3600" dirty="0" smtClean="0"/>
          </a:p>
        </p:txBody>
      </p:sp>
      <p:sp>
        <p:nvSpPr>
          <p:cNvPr id="7" name="スライド番号プレースホルダー 6"/>
          <p:cNvSpPr>
            <a:spLocks noGrp="1"/>
          </p:cNvSpPr>
          <p:nvPr>
            <p:ph type="sldNum" sz="quarter" idx="12"/>
          </p:nvPr>
        </p:nvSpPr>
        <p:spPr/>
        <p:txBody>
          <a:bodyPr/>
          <a:lstStyle/>
          <a:p>
            <a:fld id="{C6F3D2AA-BCEB-455A-B6F8-09BE27466668}" type="slidenum">
              <a:rPr kumimoji="1" lang="ja-JP" altLang="en-US" smtClean="0"/>
              <a:t>13</a:t>
            </a:fld>
            <a:endParaRPr kumimoji="1" lang="ja-JP" altLang="en-US" dirty="0"/>
          </a:p>
        </p:txBody>
      </p:sp>
      <p:pic>
        <p:nvPicPr>
          <p:cNvPr id="3" name="図 2"/>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1397080" y="1700807"/>
            <a:ext cx="6349841" cy="4608513"/>
          </a:xfrm>
          <a:prstGeom prst="rect">
            <a:avLst/>
          </a:prstGeom>
        </p:spPr>
      </p:pic>
      <p:grpSp>
        <p:nvGrpSpPr>
          <p:cNvPr id="16" name="グループ化 15"/>
          <p:cNvGrpSpPr/>
          <p:nvPr/>
        </p:nvGrpSpPr>
        <p:grpSpPr>
          <a:xfrm>
            <a:off x="567368" y="6525384"/>
            <a:ext cx="7011345" cy="360000"/>
            <a:chOff x="567368" y="6525384"/>
            <a:chExt cx="7011345" cy="360000"/>
          </a:xfrm>
        </p:grpSpPr>
        <p:sp>
          <p:nvSpPr>
            <p:cNvPr id="17" name="正方形/長方形 16"/>
            <p:cNvSpPr/>
            <p:nvPr/>
          </p:nvSpPr>
          <p:spPr>
            <a:xfrm>
              <a:off x="56736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準備</a:t>
              </a:r>
              <a:endParaRPr kumimoji="1" lang="ja-JP" altLang="en-US" dirty="0"/>
            </a:p>
          </p:txBody>
        </p:sp>
        <p:sp>
          <p:nvSpPr>
            <p:cNvPr id="18" name="正方形/長方形 17"/>
            <p:cNvSpPr/>
            <p:nvPr/>
          </p:nvSpPr>
          <p:spPr>
            <a:xfrm>
              <a:off x="196920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当日</a:t>
              </a:r>
              <a:endParaRPr kumimoji="1" lang="ja-JP" altLang="en-US" dirty="0"/>
            </a:p>
          </p:txBody>
        </p:sp>
        <p:sp>
          <p:nvSpPr>
            <p:cNvPr id="19" name="正方形/長方形 18"/>
            <p:cNvSpPr/>
            <p:nvPr/>
          </p:nvSpPr>
          <p:spPr>
            <a:xfrm>
              <a:off x="3372122"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①</a:t>
              </a:r>
              <a:endParaRPr kumimoji="1" lang="ja-JP" altLang="en-US" dirty="0"/>
            </a:p>
          </p:txBody>
        </p:sp>
        <p:sp>
          <p:nvSpPr>
            <p:cNvPr id="20" name="正方形/長方形 19"/>
            <p:cNvSpPr/>
            <p:nvPr/>
          </p:nvSpPr>
          <p:spPr>
            <a:xfrm>
              <a:off x="4073040"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②</a:t>
              </a:r>
              <a:endParaRPr kumimoji="1" lang="ja-JP" altLang="en-US" dirty="0"/>
            </a:p>
          </p:txBody>
        </p:sp>
        <p:sp>
          <p:nvSpPr>
            <p:cNvPr id="21" name="正方形/長方形 20"/>
            <p:cNvSpPr/>
            <p:nvPr/>
          </p:nvSpPr>
          <p:spPr>
            <a:xfrm>
              <a:off x="547487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④</a:t>
              </a:r>
              <a:endParaRPr kumimoji="1" lang="ja-JP" altLang="en-US" dirty="0"/>
            </a:p>
          </p:txBody>
        </p:sp>
        <p:sp>
          <p:nvSpPr>
            <p:cNvPr id="22" name="正方形/長方形 21"/>
            <p:cNvSpPr/>
            <p:nvPr/>
          </p:nvSpPr>
          <p:spPr>
            <a:xfrm>
              <a:off x="4773958"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dirty="0"/>
                <a:t>③</a:t>
              </a:r>
              <a:endParaRPr kumimoji="1" lang="ja-JP" altLang="en-US" dirty="0"/>
            </a:p>
          </p:txBody>
        </p:sp>
        <p:sp>
          <p:nvSpPr>
            <p:cNvPr id="23" name="正方形/長方形 22"/>
            <p:cNvSpPr/>
            <p:nvPr/>
          </p:nvSpPr>
          <p:spPr>
            <a:xfrm>
              <a:off x="617579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⑤</a:t>
              </a:r>
              <a:endParaRPr kumimoji="1" lang="ja-JP" altLang="en-US" dirty="0"/>
            </a:p>
          </p:txBody>
        </p:sp>
        <p:sp>
          <p:nvSpPr>
            <p:cNvPr id="24" name="正方形/長方形 23"/>
            <p:cNvSpPr/>
            <p:nvPr/>
          </p:nvSpPr>
          <p:spPr>
            <a:xfrm>
              <a:off x="6876713"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⑥</a:t>
              </a:r>
              <a:endParaRPr kumimoji="1" lang="ja-JP" altLang="en-US" dirty="0"/>
            </a:p>
          </p:txBody>
        </p:sp>
        <p:sp>
          <p:nvSpPr>
            <p:cNvPr id="25" name="正方形/長方形 24"/>
            <p:cNvSpPr/>
            <p:nvPr/>
          </p:nvSpPr>
          <p:spPr>
            <a:xfrm>
              <a:off x="126828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smtClean="0"/>
                <a:t>～前日</a:t>
              </a:r>
              <a:endParaRPr kumimoji="1" lang="ja-JP" altLang="en-US" sz="1200" dirty="0"/>
            </a:p>
          </p:txBody>
        </p:sp>
        <p:sp>
          <p:nvSpPr>
            <p:cNvPr id="26" name="正方形/長方形 25"/>
            <p:cNvSpPr/>
            <p:nvPr/>
          </p:nvSpPr>
          <p:spPr>
            <a:xfrm>
              <a:off x="2669040"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dirty="0"/>
                <a:t>実験</a:t>
              </a:r>
              <a:endParaRPr kumimoji="1" lang="ja-JP" altLang="en-US" dirty="0"/>
            </a:p>
          </p:txBody>
        </p:sp>
      </p:grpSp>
    </p:spTree>
    <p:extLst>
      <p:ext uri="{BB962C8B-B14F-4D97-AF65-F5344CB8AC3E}">
        <p14:creationId xmlns:p14="http://schemas.microsoft.com/office/powerpoint/2010/main" val="1583320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marL="0" indent="0"/>
            <a:r>
              <a:rPr lang="ja-JP" altLang="en-US" dirty="0" smtClean="0"/>
              <a:t>③塩酸</a:t>
            </a:r>
            <a:r>
              <a:rPr lang="ja-JP" altLang="en-US" dirty="0"/>
              <a:t>の</a:t>
            </a:r>
            <a:r>
              <a:rPr lang="ja-JP" altLang="en-US" dirty="0" smtClean="0"/>
              <a:t>除去－２</a:t>
            </a:r>
            <a:endParaRPr lang="en-US" altLang="ja-JP" dirty="0"/>
          </a:p>
        </p:txBody>
      </p:sp>
      <p:sp>
        <p:nvSpPr>
          <p:cNvPr id="4" name="コンテンツ プレースホルダー 2"/>
          <p:cNvSpPr>
            <a:spLocks noGrp="1"/>
          </p:cNvSpPr>
          <p:nvPr>
            <p:ph idx="1"/>
          </p:nvPr>
        </p:nvSpPr>
        <p:spPr/>
        <p:txBody>
          <a:bodyPr>
            <a:normAutofit/>
          </a:bodyPr>
          <a:lstStyle/>
          <a:p>
            <a:pPr marL="0" indent="0">
              <a:buNone/>
            </a:pPr>
            <a:r>
              <a:rPr lang="ja-JP" altLang="en-US" sz="3600" dirty="0" smtClean="0"/>
              <a:t>水をかけ，水をろ紙で吸い取る。</a:t>
            </a:r>
            <a:endParaRPr lang="en-US" altLang="ja-JP" sz="3600" dirty="0" smtClean="0"/>
          </a:p>
          <a:p>
            <a:pPr marL="0" indent="0">
              <a:buNone/>
            </a:pPr>
            <a:r>
              <a:rPr lang="ja-JP" altLang="en-US" sz="3600" dirty="0" smtClean="0">
                <a:solidFill>
                  <a:srgbClr val="FF0000"/>
                </a:solidFill>
              </a:rPr>
              <a:t>２回以上</a:t>
            </a:r>
            <a:r>
              <a:rPr lang="ja-JP" altLang="en-US" sz="3600" dirty="0" smtClean="0"/>
              <a:t>繰り返す。</a:t>
            </a:r>
            <a:endParaRPr lang="en-US" altLang="ja-JP" sz="3600" dirty="0" smtClean="0"/>
          </a:p>
        </p:txBody>
      </p:sp>
      <p:sp>
        <p:nvSpPr>
          <p:cNvPr id="7" name="スライド番号プレースホルダー 6"/>
          <p:cNvSpPr>
            <a:spLocks noGrp="1"/>
          </p:cNvSpPr>
          <p:nvPr>
            <p:ph type="sldNum" sz="quarter" idx="12"/>
          </p:nvPr>
        </p:nvSpPr>
        <p:spPr/>
        <p:txBody>
          <a:bodyPr/>
          <a:lstStyle/>
          <a:p>
            <a:fld id="{C6F3D2AA-BCEB-455A-B6F8-09BE27466668}" type="slidenum">
              <a:rPr kumimoji="1" lang="ja-JP" altLang="en-US" smtClean="0"/>
              <a:t>14</a:t>
            </a:fld>
            <a:endParaRPr kumimoji="1" lang="ja-JP" altLang="en-US" dirty="0"/>
          </a:p>
        </p:txBody>
      </p:sp>
      <p:pic>
        <p:nvPicPr>
          <p:cNvPr id="3" name="図 2"/>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9295" y="2564904"/>
            <a:ext cx="4512502" cy="3384376"/>
          </a:xfrm>
          <a:prstGeom prst="rect">
            <a:avLst/>
          </a:prstGeom>
        </p:spPr>
      </p:pic>
      <p:pic>
        <p:nvPicPr>
          <p:cNvPr id="6" name="図 5"/>
          <p:cNvPicPr>
            <a:picLocks noChangeAspect="1"/>
          </p:cNvPicPr>
          <p:nvPr/>
        </p:nvPicPr>
        <p:blipFill rotWithShape="1">
          <a:blip r:embed="rId4" cstate="email">
            <a:extLst>
              <a:ext uri="{28A0092B-C50C-407E-A947-70E740481C1C}">
                <a14:useLocalDpi xmlns:a14="http://schemas.microsoft.com/office/drawing/2010/main" val="0"/>
              </a:ext>
            </a:extLst>
          </a:blip>
          <a:srcRect/>
          <a:stretch/>
        </p:blipFill>
        <p:spPr>
          <a:xfrm>
            <a:off x="4668553" y="2564904"/>
            <a:ext cx="4475447" cy="3384376"/>
          </a:xfrm>
          <a:prstGeom prst="rect">
            <a:avLst/>
          </a:prstGeom>
        </p:spPr>
      </p:pic>
      <p:grpSp>
        <p:nvGrpSpPr>
          <p:cNvPr id="17" name="グループ化 16"/>
          <p:cNvGrpSpPr/>
          <p:nvPr/>
        </p:nvGrpSpPr>
        <p:grpSpPr>
          <a:xfrm>
            <a:off x="567368" y="6525384"/>
            <a:ext cx="7011345" cy="360000"/>
            <a:chOff x="567368" y="6525384"/>
            <a:chExt cx="7011345" cy="360000"/>
          </a:xfrm>
        </p:grpSpPr>
        <p:sp>
          <p:nvSpPr>
            <p:cNvPr id="18" name="正方形/長方形 17"/>
            <p:cNvSpPr/>
            <p:nvPr/>
          </p:nvSpPr>
          <p:spPr>
            <a:xfrm>
              <a:off x="56736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準備</a:t>
              </a:r>
              <a:endParaRPr kumimoji="1" lang="ja-JP" altLang="en-US" dirty="0"/>
            </a:p>
          </p:txBody>
        </p:sp>
        <p:sp>
          <p:nvSpPr>
            <p:cNvPr id="19" name="正方形/長方形 18"/>
            <p:cNvSpPr/>
            <p:nvPr/>
          </p:nvSpPr>
          <p:spPr>
            <a:xfrm>
              <a:off x="196920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当日</a:t>
              </a:r>
              <a:endParaRPr kumimoji="1" lang="ja-JP" altLang="en-US" dirty="0"/>
            </a:p>
          </p:txBody>
        </p:sp>
        <p:sp>
          <p:nvSpPr>
            <p:cNvPr id="20" name="正方形/長方形 19"/>
            <p:cNvSpPr/>
            <p:nvPr/>
          </p:nvSpPr>
          <p:spPr>
            <a:xfrm>
              <a:off x="3372122"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①</a:t>
              </a:r>
              <a:endParaRPr kumimoji="1" lang="ja-JP" altLang="en-US" dirty="0"/>
            </a:p>
          </p:txBody>
        </p:sp>
        <p:sp>
          <p:nvSpPr>
            <p:cNvPr id="21" name="正方形/長方形 20"/>
            <p:cNvSpPr/>
            <p:nvPr/>
          </p:nvSpPr>
          <p:spPr>
            <a:xfrm>
              <a:off x="4073040"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②</a:t>
              </a:r>
              <a:endParaRPr kumimoji="1" lang="ja-JP" altLang="en-US" dirty="0"/>
            </a:p>
          </p:txBody>
        </p:sp>
        <p:sp>
          <p:nvSpPr>
            <p:cNvPr id="22" name="正方形/長方形 21"/>
            <p:cNvSpPr/>
            <p:nvPr/>
          </p:nvSpPr>
          <p:spPr>
            <a:xfrm>
              <a:off x="547487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④</a:t>
              </a:r>
              <a:endParaRPr kumimoji="1" lang="ja-JP" altLang="en-US" dirty="0"/>
            </a:p>
          </p:txBody>
        </p:sp>
        <p:sp>
          <p:nvSpPr>
            <p:cNvPr id="23" name="正方形/長方形 22"/>
            <p:cNvSpPr/>
            <p:nvPr/>
          </p:nvSpPr>
          <p:spPr>
            <a:xfrm>
              <a:off x="4773958"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dirty="0"/>
                <a:t>③</a:t>
              </a:r>
              <a:endParaRPr kumimoji="1" lang="ja-JP" altLang="en-US" dirty="0"/>
            </a:p>
          </p:txBody>
        </p:sp>
        <p:sp>
          <p:nvSpPr>
            <p:cNvPr id="24" name="正方形/長方形 23"/>
            <p:cNvSpPr/>
            <p:nvPr/>
          </p:nvSpPr>
          <p:spPr>
            <a:xfrm>
              <a:off x="617579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⑤</a:t>
              </a:r>
              <a:endParaRPr kumimoji="1" lang="ja-JP" altLang="en-US" dirty="0"/>
            </a:p>
          </p:txBody>
        </p:sp>
        <p:sp>
          <p:nvSpPr>
            <p:cNvPr id="25" name="正方形/長方形 24"/>
            <p:cNvSpPr/>
            <p:nvPr/>
          </p:nvSpPr>
          <p:spPr>
            <a:xfrm>
              <a:off x="6876713"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⑥</a:t>
              </a:r>
              <a:endParaRPr kumimoji="1" lang="ja-JP" altLang="en-US" dirty="0"/>
            </a:p>
          </p:txBody>
        </p:sp>
        <p:sp>
          <p:nvSpPr>
            <p:cNvPr id="26" name="正方形/長方形 25"/>
            <p:cNvSpPr/>
            <p:nvPr/>
          </p:nvSpPr>
          <p:spPr>
            <a:xfrm>
              <a:off x="126828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smtClean="0"/>
                <a:t>～前日</a:t>
              </a:r>
              <a:endParaRPr kumimoji="1" lang="ja-JP" altLang="en-US" sz="1200" dirty="0"/>
            </a:p>
          </p:txBody>
        </p:sp>
        <p:sp>
          <p:nvSpPr>
            <p:cNvPr id="27" name="正方形/長方形 26"/>
            <p:cNvSpPr/>
            <p:nvPr/>
          </p:nvSpPr>
          <p:spPr>
            <a:xfrm>
              <a:off x="2669040"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dirty="0"/>
                <a:t>実験</a:t>
              </a:r>
              <a:endParaRPr kumimoji="1" lang="ja-JP" altLang="en-US" dirty="0"/>
            </a:p>
          </p:txBody>
        </p:sp>
      </p:grpSp>
    </p:spTree>
    <p:extLst>
      <p:ext uri="{BB962C8B-B14F-4D97-AF65-F5344CB8AC3E}">
        <p14:creationId xmlns:p14="http://schemas.microsoft.com/office/powerpoint/2010/main" val="37158739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④二重染色－１</a:t>
            </a:r>
            <a:endParaRPr lang="en-US" altLang="ja-JP" dirty="0"/>
          </a:p>
        </p:txBody>
      </p:sp>
      <p:sp>
        <p:nvSpPr>
          <p:cNvPr id="4" name="コンテンツ プレースホルダー 2"/>
          <p:cNvSpPr>
            <a:spLocks noGrp="1"/>
          </p:cNvSpPr>
          <p:nvPr>
            <p:ph idx="1"/>
          </p:nvPr>
        </p:nvSpPr>
        <p:spPr>
          <a:xfrm>
            <a:off x="0" y="1052736"/>
            <a:ext cx="9144000" cy="4525963"/>
          </a:xfrm>
        </p:spPr>
        <p:txBody>
          <a:bodyPr>
            <a:normAutofit/>
          </a:bodyPr>
          <a:lstStyle/>
          <a:p>
            <a:pPr marL="0" indent="0">
              <a:buNone/>
            </a:pPr>
            <a:r>
              <a:rPr lang="ja-JP" altLang="en-US" sz="3600" dirty="0" smtClean="0"/>
              <a:t>メチルグリーン・ピロニン染色液を滴下し，</a:t>
            </a:r>
            <a:r>
              <a:rPr lang="ja-JP" altLang="en-US" sz="3600" dirty="0" smtClean="0">
                <a:solidFill>
                  <a:srgbClr val="FF0000"/>
                </a:solidFill>
              </a:rPr>
              <a:t>１０分</a:t>
            </a:r>
            <a:r>
              <a:rPr lang="ja-JP" altLang="en-US" sz="3600" dirty="0" smtClean="0"/>
              <a:t>置く。</a:t>
            </a:r>
            <a:endParaRPr lang="en-US" altLang="ja-JP" sz="3600" dirty="0" smtClean="0"/>
          </a:p>
        </p:txBody>
      </p:sp>
      <p:sp>
        <p:nvSpPr>
          <p:cNvPr id="7" name="スライド番号プレースホルダー 6"/>
          <p:cNvSpPr>
            <a:spLocks noGrp="1"/>
          </p:cNvSpPr>
          <p:nvPr>
            <p:ph type="sldNum" sz="quarter" idx="12"/>
          </p:nvPr>
        </p:nvSpPr>
        <p:spPr/>
        <p:txBody>
          <a:bodyPr/>
          <a:lstStyle/>
          <a:p>
            <a:fld id="{C6F3D2AA-BCEB-455A-B6F8-09BE27466668}" type="slidenum">
              <a:rPr kumimoji="1" lang="ja-JP" altLang="en-US" smtClean="0"/>
              <a:t>15</a:t>
            </a:fld>
            <a:endParaRPr kumimoji="1" lang="ja-JP" altLang="en-US" dirty="0"/>
          </a:p>
        </p:txBody>
      </p:sp>
      <p:pic>
        <p:nvPicPr>
          <p:cNvPr id="3" name="図 2"/>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763688" y="2204864"/>
            <a:ext cx="5616624" cy="4212468"/>
          </a:xfrm>
          <a:prstGeom prst="rect">
            <a:avLst/>
          </a:prstGeom>
        </p:spPr>
      </p:pic>
      <p:grpSp>
        <p:nvGrpSpPr>
          <p:cNvPr id="16" name="グループ化 15"/>
          <p:cNvGrpSpPr/>
          <p:nvPr/>
        </p:nvGrpSpPr>
        <p:grpSpPr>
          <a:xfrm>
            <a:off x="567368" y="6525384"/>
            <a:ext cx="7011345" cy="360000"/>
            <a:chOff x="567368" y="6525384"/>
            <a:chExt cx="7011345" cy="360000"/>
          </a:xfrm>
        </p:grpSpPr>
        <p:sp>
          <p:nvSpPr>
            <p:cNvPr id="17" name="正方形/長方形 16"/>
            <p:cNvSpPr/>
            <p:nvPr/>
          </p:nvSpPr>
          <p:spPr>
            <a:xfrm>
              <a:off x="56736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準備</a:t>
              </a:r>
              <a:endParaRPr kumimoji="1" lang="ja-JP" altLang="en-US" dirty="0"/>
            </a:p>
          </p:txBody>
        </p:sp>
        <p:sp>
          <p:nvSpPr>
            <p:cNvPr id="18" name="正方形/長方形 17"/>
            <p:cNvSpPr/>
            <p:nvPr/>
          </p:nvSpPr>
          <p:spPr>
            <a:xfrm>
              <a:off x="196920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当日</a:t>
              </a:r>
              <a:endParaRPr kumimoji="1" lang="ja-JP" altLang="en-US" dirty="0"/>
            </a:p>
          </p:txBody>
        </p:sp>
        <p:sp>
          <p:nvSpPr>
            <p:cNvPr id="19" name="正方形/長方形 18"/>
            <p:cNvSpPr/>
            <p:nvPr/>
          </p:nvSpPr>
          <p:spPr>
            <a:xfrm>
              <a:off x="3372122"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①</a:t>
              </a:r>
              <a:endParaRPr kumimoji="1" lang="ja-JP" altLang="en-US" dirty="0"/>
            </a:p>
          </p:txBody>
        </p:sp>
        <p:sp>
          <p:nvSpPr>
            <p:cNvPr id="20" name="正方形/長方形 19"/>
            <p:cNvSpPr/>
            <p:nvPr/>
          </p:nvSpPr>
          <p:spPr>
            <a:xfrm>
              <a:off x="4073040"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②</a:t>
              </a:r>
              <a:endParaRPr kumimoji="1" lang="ja-JP" altLang="en-US" dirty="0"/>
            </a:p>
          </p:txBody>
        </p:sp>
        <p:sp>
          <p:nvSpPr>
            <p:cNvPr id="21" name="正方形/長方形 20"/>
            <p:cNvSpPr/>
            <p:nvPr/>
          </p:nvSpPr>
          <p:spPr>
            <a:xfrm>
              <a:off x="5474876"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dirty="0"/>
                <a:t>④</a:t>
              </a:r>
              <a:endParaRPr kumimoji="1" lang="ja-JP" altLang="en-US" dirty="0"/>
            </a:p>
          </p:txBody>
        </p:sp>
        <p:sp>
          <p:nvSpPr>
            <p:cNvPr id="22" name="正方形/長方形 21"/>
            <p:cNvSpPr/>
            <p:nvPr/>
          </p:nvSpPr>
          <p:spPr>
            <a:xfrm>
              <a:off x="477395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③</a:t>
              </a:r>
              <a:endParaRPr kumimoji="1" lang="ja-JP" altLang="en-US" dirty="0"/>
            </a:p>
          </p:txBody>
        </p:sp>
        <p:sp>
          <p:nvSpPr>
            <p:cNvPr id="23" name="正方形/長方形 22"/>
            <p:cNvSpPr/>
            <p:nvPr/>
          </p:nvSpPr>
          <p:spPr>
            <a:xfrm>
              <a:off x="617579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⑤</a:t>
              </a:r>
              <a:endParaRPr kumimoji="1" lang="ja-JP" altLang="en-US" dirty="0"/>
            </a:p>
          </p:txBody>
        </p:sp>
        <p:sp>
          <p:nvSpPr>
            <p:cNvPr id="24" name="正方形/長方形 23"/>
            <p:cNvSpPr/>
            <p:nvPr/>
          </p:nvSpPr>
          <p:spPr>
            <a:xfrm>
              <a:off x="6876713"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⑥</a:t>
              </a:r>
              <a:endParaRPr kumimoji="1" lang="ja-JP" altLang="en-US" dirty="0"/>
            </a:p>
          </p:txBody>
        </p:sp>
        <p:sp>
          <p:nvSpPr>
            <p:cNvPr id="25" name="正方形/長方形 24"/>
            <p:cNvSpPr/>
            <p:nvPr/>
          </p:nvSpPr>
          <p:spPr>
            <a:xfrm>
              <a:off x="126828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smtClean="0"/>
                <a:t>～前日</a:t>
              </a:r>
              <a:endParaRPr kumimoji="1" lang="ja-JP" altLang="en-US" sz="1200" dirty="0"/>
            </a:p>
          </p:txBody>
        </p:sp>
        <p:sp>
          <p:nvSpPr>
            <p:cNvPr id="26" name="正方形/長方形 25"/>
            <p:cNvSpPr/>
            <p:nvPr/>
          </p:nvSpPr>
          <p:spPr>
            <a:xfrm>
              <a:off x="2669040"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dirty="0"/>
                <a:t>実験</a:t>
              </a:r>
              <a:endParaRPr kumimoji="1" lang="ja-JP" altLang="en-US" dirty="0"/>
            </a:p>
          </p:txBody>
        </p:sp>
      </p:grpSp>
    </p:spTree>
    <p:extLst>
      <p:ext uri="{BB962C8B-B14F-4D97-AF65-F5344CB8AC3E}">
        <p14:creationId xmlns:p14="http://schemas.microsoft.com/office/powerpoint/2010/main" val="26483234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④二重染色－２</a:t>
            </a:r>
            <a:endParaRPr lang="en-US" altLang="ja-JP" dirty="0"/>
          </a:p>
        </p:txBody>
      </p:sp>
      <p:sp>
        <p:nvSpPr>
          <p:cNvPr id="4" name="コンテンツ プレースホルダー 2"/>
          <p:cNvSpPr>
            <a:spLocks noGrp="1"/>
          </p:cNvSpPr>
          <p:nvPr>
            <p:ph idx="1"/>
          </p:nvPr>
        </p:nvSpPr>
        <p:spPr>
          <a:xfrm>
            <a:off x="0" y="980728"/>
            <a:ext cx="9144000" cy="4525963"/>
          </a:xfrm>
        </p:spPr>
        <p:txBody>
          <a:bodyPr>
            <a:normAutofit/>
          </a:bodyPr>
          <a:lstStyle/>
          <a:p>
            <a:pPr marL="0" indent="0">
              <a:buNone/>
            </a:pPr>
            <a:r>
              <a:rPr lang="ja-JP" altLang="en-US" sz="3600" dirty="0" smtClean="0"/>
              <a:t>待つ間に，</a:t>
            </a:r>
            <a:r>
              <a:rPr lang="ja-JP" altLang="en-US" sz="3600" dirty="0" smtClean="0">
                <a:solidFill>
                  <a:srgbClr val="FF0000"/>
                </a:solidFill>
              </a:rPr>
              <a:t>２枚分</a:t>
            </a:r>
            <a:r>
              <a:rPr lang="ja-JP" altLang="en-US" sz="3600" dirty="0" smtClean="0"/>
              <a:t>①～④の行程を行い，予備をつくる。</a:t>
            </a:r>
            <a:endParaRPr lang="en-US" altLang="ja-JP" sz="3600" dirty="0" smtClean="0"/>
          </a:p>
        </p:txBody>
      </p:sp>
      <p:sp>
        <p:nvSpPr>
          <p:cNvPr id="7" name="スライド番号プレースホルダー 6"/>
          <p:cNvSpPr>
            <a:spLocks noGrp="1"/>
          </p:cNvSpPr>
          <p:nvPr>
            <p:ph type="sldNum" sz="quarter" idx="12"/>
          </p:nvPr>
        </p:nvSpPr>
        <p:spPr/>
        <p:txBody>
          <a:bodyPr/>
          <a:lstStyle/>
          <a:p>
            <a:fld id="{C6F3D2AA-BCEB-455A-B6F8-09BE27466668}" type="slidenum">
              <a:rPr kumimoji="1" lang="ja-JP" altLang="en-US" smtClean="0"/>
              <a:t>16</a:t>
            </a:fld>
            <a:endParaRPr kumimoji="1" lang="ja-JP" altLang="en-US" dirty="0"/>
          </a:p>
        </p:txBody>
      </p:sp>
      <p:pic>
        <p:nvPicPr>
          <p:cNvPr id="6" name="図 5"/>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flipH="1">
            <a:off x="-5759" y="2132856"/>
            <a:ext cx="3025799" cy="2192608"/>
          </a:xfrm>
          <a:prstGeom prst="rect">
            <a:avLst/>
          </a:prstGeom>
        </p:spPr>
      </p:pic>
      <p:pic>
        <p:nvPicPr>
          <p:cNvPr id="8" name="図 7"/>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1698952" y="4260728"/>
            <a:ext cx="2923477" cy="2192608"/>
          </a:xfrm>
          <a:prstGeom prst="rect">
            <a:avLst/>
          </a:prstGeom>
        </p:spPr>
      </p:pic>
      <p:pic>
        <p:nvPicPr>
          <p:cNvPr id="9" name="図 8"/>
          <p:cNvPicPr>
            <a:picLocks noChangeAspect="1"/>
          </p:cNvPicPr>
          <p:nvPr/>
        </p:nvPicPr>
        <p:blipFill rotWithShape="1">
          <a:blip r:embed="rId5" cstate="email">
            <a:extLst>
              <a:ext uri="{28A0092B-C50C-407E-A947-70E740481C1C}">
                <a14:useLocalDpi xmlns:a14="http://schemas.microsoft.com/office/drawing/2010/main" val="0"/>
              </a:ext>
            </a:extLst>
          </a:blip>
          <a:srcRect/>
          <a:stretch/>
        </p:blipFill>
        <p:spPr>
          <a:xfrm>
            <a:off x="3160691" y="2149377"/>
            <a:ext cx="2923477" cy="2200847"/>
          </a:xfrm>
          <a:prstGeom prst="rect">
            <a:avLst/>
          </a:prstGeom>
        </p:spPr>
      </p:pic>
      <p:pic>
        <p:nvPicPr>
          <p:cNvPr id="10" name="図 9"/>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5087664" y="4294642"/>
            <a:ext cx="2878259" cy="2158694"/>
          </a:xfrm>
          <a:prstGeom prst="rect">
            <a:avLst/>
          </a:prstGeom>
        </p:spPr>
      </p:pic>
      <p:pic>
        <p:nvPicPr>
          <p:cNvPr id="11" name="図 10"/>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6246049" y="2160672"/>
            <a:ext cx="2934463" cy="2200847"/>
          </a:xfrm>
          <a:prstGeom prst="rect">
            <a:avLst/>
          </a:prstGeom>
        </p:spPr>
      </p:pic>
      <p:grpSp>
        <p:nvGrpSpPr>
          <p:cNvPr id="21" name="グループ化 20"/>
          <p:cNvGrpSpPr/>
          <p:nvPr/>
        </p:nvGrpSpPr>
        <p:grpSpPr>
          <a:xfrm>
            <a:off x="567368" y="6525384"/>
            <a:ext cx="7011345" cy="360000"/>
            <a:chOff x="567368" y="6525384"/>
            <a:chExt cx="7011345" cy="360000"/>
          </a:xfrm>
        </p:grpSpPr>
        <p:sp>
          <p:nvSpPr>
            <p:cNvPr id="22" name="正方形/長方形 21"/>
            <p:cNvSpPr/>
            <p:nvPr/>
          </p:nvSpPr>
          <p:spPr>
            <a:xfrm>
              <a:off x="56736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準備</a:t>
              </a:r>
              <a:endParaRPr kumimoji="1" lang="ja-JP" altLang="en-US" dirty="0"/>
            </a:p>
          </p:txBody>
        </p:sp>
        <p:sp>
          <p:nvSpPr>
            <p:cNvPr id="23" name="正方形/長方形 22"/>
            <p:cNvSpPr/>
            <p:nvPr/>
          </p:nvSpPr>
          <p:spPr>
            <a:xfrm>
              <a:off x="196920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当日</a:t>
              </a:r>
              <a:endParaRPr kumimoji="1" lang="ja-JP" altLang="en-US" dirty="0"/>
            </a:p>
          </p:txBody>
        </p:sp>
        <p:sp>
          <p:nvSpPr>
            <p:cNvPr id="24" name="正方形/長方形 23"/>
            <p:cNvSpPr/>
            <p:nvPr/>
          </p:nvSpPr>
          <p:spPr>
            <a:xfrm>
              <a:off x="3372122"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①</a:t>
              </a:r>
              <a:endParaRPr kumimoji="1" lang="ja-JP" altLang="en-US" dirty="0"/>
            </a:p>
          </p:txBody>
        </p:sp>
        <p:sp>
          <p:nvSpPr>
            <p:cNvPr id="25" name="正方形/長方形 24"/>
            <p:cNvSpPr/>
            <p:nvPr/>
          </p:nvSpPr>
          <p:spPr>
            <a:xfrm>
              <a:off x="4073040"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②</a:t>
              </a:r>
              <a:endParaRPr kumimoji="1" lang="ja-JP" altLang="en-US" dirty="0"/>
            </a:p>
          </p:txBody>
        </p:sp>
        <p:sp>
          <p:nvSpPr>
            <p:cNvPr id="26" name="正方形/長方形 25"/>
            <p:cNvSpPr/>
            <p:nvPr/>
          </p:nvSpPr>
          <p:spPr>
            <a:xfrm>
              <a:off x="5474876"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dirty="0"/>
                <a:t>④</a:t>
              </a:r>
              <a:endParaRPr kumimoji="1" lang="ja-JP" altLang="en-US" dirty="0"/>
            </a:p>
          </p:txBody>
        </p:sp>
        <p:sp>
          <p:nvSpPr>
            <p:cNvPr id="27" name="正方形/長方形 26"/>
            <p:cNvSpPr/>
            <p:nvPr/>
          </p:nvSpPr>
          <p:spPr>
            <a:xfrm>
              <a:off x="477395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③</a:t>
              </a:r>
              <a:endParaRPr kumimoji="1" lang="ja-JP" altLang="en-US" dirty="0"/>
            </a:p>
          </p:txBody>
        </p:sp>
        <p:sp>
          <p:nvSpPr>
            <p:cNvPr id="28" name="正方形/長方形 27"/>
            <p:cNvSpPr/>
            <p:nvPr/>
          </p:nvSpPr>
          <p:spPr>
            <a:xfrm>
              <a:off x="617579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⑤</a:t>
              </a:r>
              <a:endParaRPr kumimoji="1" lang="ja-JP" altLang="en-US" dirty="0"/>
            </a:p>
          </p:txBody>
        </p:sp>
        <p:sp>
          <p:nvSpPr>
            <p:cNvPr id="29" name="正方形/長方形 28"/>
            <p:cNvSpPr/>
            <p:nvPr/>
          </p:nvSpPr>
          <p:spPr>
            <a:xfrm>
              <a:off x="6876713"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⑥</a:t>
              </a:r>
              <a:endParaRPr kumimoji="1" lang="ja-JP" altLang="en-US" dirty="0"/>
            </a:p>
          </p:txBody>
        </p:sp>
        <p:sp>
          <p:nvSpPr>
            <p:cNvPr id="30" name="正方形/長方形 29"/>
            <p:cNvSpPr/>
            <p:nvPr/>
          </p:nvSpPr>
          <p:spPr>
            <a:xfrm>
              <a:off x="126828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smtClean="0"/>
                <a:t>～前日</a:t>
              </a:r>
              <a:endParaRPr kumimoji="1" lang="ja-JP" altLang="en-US" sz="1200" dirty="0"/>
            </a:p>
          </p:txBody>
        </p:sp>
        <p:sp>
          <p:nvSpPr>
            <p:cNvPr id="31" name="正方形/長方形 30"/>
            <p:cNvSpPr/>
            <p:nvPr/>
          </p:nvSpPr>
          <p:spPr>
            <a:xfrm>
              <a:off x="2669040"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dirty="0"/>
                <a:t>実験</a:t>
              </a:r>
              <a:endParaRPr kumimoji="1" lang="ja-JP" altLang="en-US" dirty="0"/>
            </a:p>
          </p:txBody>
        </p:sp>
      </p:grpSp>
    </p:spTree>
    <p:extLst>
      <p:ext uri="{BB962C8B-B14F-4D97-AF65-F5344CB8AC3E}">
        <p14:creationId xmlns:p14="http://schemas.microsoft.com/office/powerpoint/2010/main" val="27288037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marL="0" indent="0"/>
            <a:r>
              <a:rPr lang="ja-JP" altLang="en-US" dirty="0" smtClean="0"/>
              <a:t>⑤染色体の展開－１</a:t>
            </a:r>
            <a:endParaRPr lang="en-US" altLang="ja-JP" dirty="0"/>
          </a:p>
        </p:txBody>
      </p:sp>
      <p:sp>
        <p:nvSpPr>
          <p:cNvPr id="4" name="コンテンツ プレースホルダー 2"/>
          <p:cNvSpPr>
            <a:spLocks noGrp="1"/>
          </p:cNvSpPr>
          <p:nvPr>
            <p:ph idx="1"/>
          </p:nvPr>
        </p:nvSpPr>
        <p:spPr/>
        <p:txBody>
          <a:bodyPr>
            <a:normAutofit/>
          </a:bodyPr>
          <a:lstStyle/>
          <a:p>
            <a:pPr marL="0" indent="0">
              <a:buNone/>
            </a:pPr>
            <a:r>
              <a:rPr lang="ja-JP" altLang="en-US" sz="3600" dirty="0" smtClean="0"/>
              <a:t>空気が入らないようにカバーガラスをかぶせる。</a:t>
            </a:r>
            <a:endParaRPr lang="en-US" altLang="ja-JP" sz="3600" dirty="0"/>
          </a:p>
        </p:txBody>
      </p:sp>
      <p:sp>
        <p:nvSpPr>
          <p:cNvPr id="7" name="スライド番号プレースホルダー 6"/>
          <p:cNvSpPr>
            <a:spLocks noGrp="1"/>
          </p:cNvSpPr>
          <p:nvPr>
            <p:ph type="sldNum" sz="quarter" idx="12"/>
          </p:nvPr>
        </p:nvSpPr>
        <p:spPr/>
        <p:txBody>
          <a:bodyPr/>
          <a:lstStyle/>
          <a:p>
            <a:fld id="{C6F3D2AA-BCEB-455A-B6F8-09BE27466668}" type="slidenum">
              <a:rPr kumimoji="1" lang="ja-JP" altLang="en-US" smtClean="0"/>
              <a:t>17</a:t>
            </a:fld>
            <a:endParaRPr kumimoji="1" lang="ja-JP" altLang="en-US" dirty="0"/>
          </a:p>
        </p:txBody>
      </p:sp>
      <p:pic>
        <p:nvPicPr>
          <p:cNvPr id="3" name="図 2"/>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559666" y="1844824"/>
            <a:ext cx="6024669" cy="4518502"/>
          </a:xfrm>
          <a:prstGeom prst="rect">
            <a:avLst/>
          </a:prstGeom>
        </p:spPr>
      </p:pic>
      <p:grpSp>
        <p:nvGrpSpPr>
          <p:cNvPr id="16" name="グループ化 15"/>
          <p:cNvGrpSpPr/>
          <p:nvPr/>
        </p:nvGrpSpPr>
        <p:grpSpPr>
          <a:xfrm>
            <a:off x="567368" y="6525384"/>
            <a:ext cx="7011345" cy="360000"/>
            <a:chOff x="567368" y="6525384"/>
            <a:chExt cx="7011345" cy="360000"/>
          </a:xfrm>
        </p:grpSpPr>
        <p:sp>
          <p:nvSpPr>
            <p:cNvPr id="17" name="正方形/長方形 16"/>
            <p:cNvSpPr/>
            <p:nvPr/>
          </p:nvSpPr>
          <p:spPr>
            <a:xfrm>
              <a:off x="56736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準備</a:t>
              </a:r>
              <a:endParaRPr kumimoji="1" lang="ja-JP" altLang="en-US" dirty="0"/>
            </a:p>
          </p:txBody>
        </p:sp>
        <p:sp>
          <p:nvSpPr>
            <p:cNvPr id="18" name="正方形/長方形 17"/>
            <p:cNvSpPr/>
            <p:nvPr/>
          </p:nvSpPr>
          <p:spPr>
            <a:xfrm>
              <a:off x="196920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当日</a:t>
              </a:r>
              <a:endParaRPr kumimoji="1" lang="ja-JP" altLang="en-US" dirty="0"/>
            </a:p>
          </p:txBody>
        </p:sp>
        <p:sp>
          <p:nvSpPr>
            <p:cNvPr id="19" name="正方形/長方形 18"/>
            <p:cNvSpPr/>
            <p:nvPr/>
          </p:nvSpPr>
          <p:spPr>
            <a:xfrm>
              <a:off x="3372122"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①</a:t>
              </a:r>
              <a:endParaRPr kumimoji="1" lang="ja-JP" altLang="en-US" dirty="0"/>
            </a:p>
          </p:txBody>
        </p:sp>
        <p:sp>
          <p:nvSpPr>
            <p:cNvPr id="20" name="正方形/長方形 19"/>
            <p:cNvSpPr/>
            <p:nvPr/>
          </p:nvSpPr>
          <p:spPr>
            <a:xfrm>
              <a:off x="4073040"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②</a:t>
              </a:r>
              <a:endParaRPr kumimoji="1" lang="ja-JP" altLang="en-US" dirty="0"/>
            </a:p>
          </p:txBody>
        </p:sp>
        <p:sp>
          <p:nvSpPr>
            <p:cNvPr id="21" name="正方形/長方形 20"/>
            <p:cNvSpPr/>
            <p:nvPr/>
          </p:nvSpPr>
          <p:spPr>
            <a:xfrm>
              <a:off x="547487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④</a:t>
              </a:r>
              <a:endParaRPr kumimoji="1" lang="ja-JP" altLang="en-US" dirty="0"/>
            </a:p>
          </p:txBody>
        </p:sp>
        <p:sp>
          <p:nvSpPr>
            <p:cNvPr id="22" name="正方形/長方形 21"/>
            <p:cNvSpPr/>
            <p:nvPr/>
          </p:nvSpPr>
          <p:spPr>
            <a:xfrm>
              <a:off x="477395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③</a:t>
              </a:r>
              <a:endParaRPr kumimoji="1" lang="ja-JP" altLang="en-US" dirty="0"/>
            </a:p>
          </p:txBody>
        </p:sp>
        <p:sp>
          <p:nvSpPr>
            <p:cNvPr id="23" name="正方形/長方形 22"/>
            <p:cNvSpPr/>
            <p:nvPr/>
          </p:nvSpPr>
          <p:spPr>
            <a:xfrm>
              <a:off x="6175794"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dirty="0" smtClean="0"/>
                <a:t>⑤</a:t>
              </a:r>
              <a:endParaRPr kumimoji="1" lang="ja-JP" altLang="en-US" dirty="0"/>
            </a:p>
          </p:txBody>
        </p:sp>
        <p:sp>
          <p:nvSpPr>
            <p:cNvPr id="24" name="正方形/長方形 23"/>
            <p:cNvSpPr/>
            <p:nvPr/>
          </p:nvSpPr>
          <p:spPr>
            <a:xfrm>
              <a:off x="6876713"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⑥</a:t>
              </a:r>
              <a:endParaRPr kumimoji="1" lang="ja-JP" altLang="en-US" dirty="0"/>
            </a:p>
          </p:txBody>
        </p:sp>
        <p:sp>
          <p:nvSpPr>
            <p:cNvPr id="25" name="正方形/長方形 24"/>
            <p:cNvSpPr/>
            <p:nvPr/>
          </p:nvSpPr>
          <p:spPr>
            <a:xfrm>
              <a:off x="126828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smtClean="0"/>
                <a:t>～前日</a:t>
              </a:r>
              <a:endParaRPr kumimoji="1" lang="ja-JP" altLang="en-US" sz="1200" dirty="0"/>
            </a:p>
          </p:txBody>
        </p:sp>
        <p:sp>
          <p:nvSpPr>
            <p:cNvPr id="26" name="正方形/長方形 25"/>
            <p:cNvSpPr/>
            <p:nvPr/>
          </p:nvSpPr>
          <p:spPr>
            <a:xfrm>
              <a:off x="2669040"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dirty="0"/>
                <a:t>実験</a:t>
              </a:r>
              <a:endParaRPr kumimoji="1" lang="ja-JP" altLang="en-US" dirty="0"/>
            </a:p>
          </p:txBody>
        </p:sp>
      </p:grpSp>
    </p:spTree>
    <p:extLst>
      <p:ext uri="{BB962C8B-B14F-4D97-AF65-F5344CB8AC3E}">
        <p14:creationId xmlns:p14="http://schemas.microsoft.com/office/powerpoint/2010/main" val="19084293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marL="0" indent="0"/>
            <a:r>
              <a:rPr lang="ja-JP" altLang="en-US" dirty="0" smtClean="0"/>
              <a:t>⑤染色体の展開－２</a:t>
            </a:r>
            <a:endParaRPr lang="en-US" altLang="ja-JP" dirty="0"/>
          </a:p>
        </p:txBody>
      </p:sp>
      <p:sp>
        <p:nvSpPr>
          <p:cNvPr id="4" name="コンテンツ プレースホルダー 2"/>
          <p:cNvSpPr>
            <a:spLocks noGrp="1"/>
          </p:cNvSpPr>
          <p:nvPr>
            <p:ph idx="1"/>
          </p:nvPr>
        </p:nvSpPr>
        <p:spPr/>
        <p:txBody>
          <a:bodyPr>
            <a:normAutofit/>
          </a:bodyPr>
          <a:lstStyle/>
          <a:p>
            <a:pPr marL="0" indent="0">
              <a:buNone/>
            </a:pPr>
            <a:r>
              <a:rPr lang="ja-JP" altLang="en-US" sz="3600" dirty="0" smtClean="0"/>
              <a:t>ろ紙をかぶせて指で押さえ，余分な染色液を除く。</a:t>
            </a:r>
            <a:endParaRPr lang="en-US" altLang="ja-JP" sz="3600" dirty="0"/>
          </a:p>
        </p:txBody>
      </p:sp>
      <p:sp>
        <p:nvSpPr>
          <p:cNvPr id="7" name="スライド番号プレースホルダー 6"/>
          <p:cNvSpPr>
            <a:spLocks noGrp="1"/>
          </p:cNvSpPr>
          <p:nvPr>
            <p:ph type="sldNum" sz="quarter" idx="12"/>
          </p:nvPr>
        </p:nvSpPr>
        <p:spPr/>
        <p:txBody>
          <a:bodyPr/>
          <a:lstStyle/>
          <a:p>
            <a:fld id="{C6F3D2AA-BCEB-455A-B6F8-09BE27466668}" type="slidenum">
              <a:rPr kumimoji="1" lang="ja-JP" altLang="en-US" smtClean="0"/>
              <a:t>18</a:t>
            </a:fld>
            <a:endParaRPr kumimoji="1" lang="ja-JP" altLang="en-US" dirty="0"/>
          </a:p>
        </p:txBody>
      </p:sp>
      <p:pic>
        <p:nvPicPr>
          <p:cNvPr id="5" name="図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2556284"/>
            <a:ext cx="4391472" cy="3293604"/>
          </a:xfrm>
          <a:prstGeom prst="rect">
            <a:avLst/>
          </a:prstGeom>
        </p:spPr>
      </p:pic>
      <p:pic>
        <p:nvPicPr>
          <p:cNvPr id="6" name="図 5"/>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4716016" y="2528900"/>
            <a:ext cx="4427984" cy="3320988"/>
          </a:xfrm>
          <a:prstGeom prst="rect">
            <a:avLst/>
          </a:prstGeom>
        </p:spPr>
      </p:pic>
      <p:grpSp>
        <p:nvGrpSpPr>
          <p:cNvPr id="17" name="グループ化 16"/>
          <p:cNvGrpSpPr/>
          <p:nvPr/>
        </p:nvGrpSpPr>
        <p:grpSpPr>
          <a:xfrm>
            <a:off x="567368" y="6525384"/>
            <a:ext cx="7011345" cy="360000"/>
            <a:chOff x="567368" y="6525384"/>
            <a:chExt cx="7011345" cy="360000"/>
          </a:xfrm>
        </p:grpSpPr>
        <p:sp>
          <p:nvSpPr>
            <p:cNvPr id="18" name="正方形/長方形 17"/>
            <p:cNvSpPr/>
            <p:nvPr/>
          </p:nvSpPr>
          <p:spPr>
            <a:xfrm>
              <a:off x="56736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準備</a:t>
              </a:r>
              <a:endParaRPr kumimoji="1" lang="ja-JP" altLang="en-US" dirty="0"/>
            </a:p>
          </p:txBody>
        </p:sp>
        <p:sp>
          <p:nvSpPr>
            <p:cNvPr id="19" name="正方形/長方形 18"/>
            <p:cNvSpPr/>
            <p:nvPr/>
          </p:nvSpPr>
          <p:spPr>
            <a:xfrm>
              <a:off x="196920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当日</a:t>
              </a:r>
              <a:endParaRPr kumimoji="1" lang="ja-JP" altLang="en-US" dirty="0"/>
            </a:p>
          </p:txBody>
        </p:sp>
        <p:sp>
          <p:nvSpPr>
            <p:cNvPr id="20" name="正方形/長方形 19"/>
            <p:cNvSpPr/>
            <p:nvPr/>
          </p:nvSpPr>
          <p:spPr>
            <a:xfrm>
              <a:off x="3372122"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①</a:t>
              </a:r>
              <a:endParaRPr kumimoji="1" lang="ja-JP" altLang="en-US" dirty="0"/>
            </a:p>
          </p:txBody>
        </p:sp>
        <p:sp>
          <p:nvSpPr>
            <p:cNvPr id="21" name="正方形/長方形 20"/>
            <p:cNvSpPr/>
            <p:nvPr/>
          </p:nvSpPr>
          <p:spPr>
            <a:xfrm>
              <a:off x="4073040"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②</a:t>
              </a:r>
              <a:endParaRPr kumimoji="1" lang="ja-JP" altLang="en-US" dirty="0"/>
            </a:p>
          </p:txBody>
        </p:sp>
        <p:sp>
          <p:nvSpPr>
            <p:cNvPr id="22" name="正方形/長方形 21"/>
            <p:cNvSpPr/>
            <p:nvPr/>
          </p:nvSpPr>
          <p:spPr>
            <a:xfrm>
              <a:off x="547487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④</a:t>
              </a:r>
              <a:endParaRPr kumimoji="1" lang="ja-JP" altLang="en-US" dirty="0"/>
            </a:p>
          </p:txBody>
        </p:sp>
        <p:sp>
          <p:nvSpPr>
            <p:cNvPr id="23" name="正方形/長方形 22"/>
            <p:cNvSpPr/>
            <p:nvPr/>
          </p:nvSpPr>
          <p:spPr>
            <a:xfrm>
              <a:off x="477395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③</a:t>
              </a:r>
              <a:endParaRPr kumimoji="1" lang="ja-JP" altLang="en-US" dirty="0"/>
            </a:p>
          </p:txBody>
        </p:sp>
        <p:sp>
          <p:nvSpPr>
            <p:cNvPr id="24" name="正方形/長方形 23"/>
            <p:cNvSpPr/>
            <p:nvPr/>
          </p:nvSpPr>
          <p:spPr>
            <a:xfrm>
              <a:off x="6175794"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dirty="0" smtClean="0"/>
                <a:t>⑤</a:t>
              </a:r>
              <a:endParaRPr kumimoji="1" lang="ja-JP" altLang="en-US" dirty="0"/>
            </a:p>
          </p:txBody>
        </p:sp>
        <p:sp>
          <p:nvSpPr>
            <p:cNvPr id="25" name="正方形/長方形 24"/>
            <p:cNvSpPr/>
            <p:nvPr/>
          </p:nvSpPr>
          <p:spPr>
            <a:xfrm>
              <a:off x="6876713"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⑥</a:t>
              </a:r>
              <a:endParaRPr kumimoji="1" lang="ja-JP" altLang="en-US" dirty="0"/>
            </a:p>
          </p:txBody>
        </p:sp>
        <p:sp>
          <p:nvSpPr>
            <p:cNvPr id="26" name="正方形/長方形 25"/>
            <p:cNvSpPr/>
            <p:nvPr/>
          </p:nvSpPr>
          <p:spPr>
            <a:xfrm>
              <a:off x="126828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smtClean="0"/>
                <a:t>～前日</a:t>
              </a:r>
              <a:endParaRPr kumimoji="1" lang="ja-JP" altLang="en-US" sz="1200" dirty="0"/>
            </a:p>
          </p:txBody>
        </p:sp>
        <p:sp>
          <p:nvSpPr>
            <p:cNvPr id="27" name="正方形/長方形 26"/>
            <p:cNvSpPr/>
            <p:nvPr/>
          </p:nvSpPr>
          <p:spPr>
            <a:xfrm>
              <a:off x="2669040"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dirty="0"/>
                <a:t>実験</a:t>
              </a:r>
              <a:endParaRPr kumimoji="1" lang="ja-JP" altLang="en-US" dirty="0"/>
            </a:p>
          </p:txBody>
        </p:sp>
      </p:grpSp>
    </p:spTree>
    <p:extLst>
      <p:ext uri="{BB962C8B-B14F-4D97-AF65-F5344CB8AC3E}">
        <p14:creationId xmlns:p14="http://schemas.microsoft.com/office/powerpoint/2010/main" val="34031536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marL="0" indent="0"/>
            <a:r>
              <a:rPr lang="ja-JP" altLang="en-US" dirty="0" smtClean="0"/>
              <a:t>⑤染色体の展開－３</a:t>
            </a:r>
            <a:endParaRPr lang="en-US" altLang="ja-JP" dirty="0"/>
          </a:p>
        </p:txBody>
      </p:sp>
      <p:sp>
        <p:nvSpPr>
          <p:cNvPr id="4" name="コンテンツ プレースホルダー 2"/>
          <p:cNvSpPr>
            <a:spLocks noGrp="1"/>
          </p:cNvSpPr>
          <p:nvPr>
            <p:ph idx="1"/>
          </p:nvPr>
        </p:nvSpPr>
        <p:spPr>
          <a:xfrm>
            <a:off x="0" y="1052736"/>
            <a:ext cx="9144000" cy="4525963"/>
          </a:xfrm>
        </p:spPr>
        <p:txBody>
          <a:bodyPr>
            <a:normAutofit/>
          </a:bodyPr>
          <a:lstStyle/>
          <a:p>
            <a:pPr marL="0" indent="0">
              <a:buNone/>
            </a:pPr>
            <a:r>
              <a:rPr lang="ja-JP" altLang="en-US" sz="3600" dirty="0" smtClean="0"/>
              <a:t>カバーガラスがずれないように押さえながら垂直にたたく。予備も</a:t>
            </a:r>
            <a:r>
              <a:rPr lang="ja-JP" altLang="en-US" sz="3600" dirty="0"/>
              <a:t>同様に展開する。</a:t>
            </a:r>
            <a:endParaRPr lang="en-US" altLang="ja-JP" sz="3600" dirty="0"/>
          </a:p>
          <a:p>
            <a:pPr marL="0" indent="0">
              <a:buNone/>
            </a:pPr>
            <a:endParaRPr lang="en-US" altLang="ja-JP" sz="3600" dirty="0"/>
          </a:p>
        </p:txBody>
      </p:sp>
      <p:sp>
        <p:nvSpPr>
          <p:cNvPr id="7" name="スライド番号プレースホルダー 6"/>
          <p:cNvSpPr>
            <a:spLocks noGrp="1"/>
          </p:cNvSpPr>
          <p:nvPr>
            <p:ph type="sldNum" sz="quarter" idx="12"/>
          </p:nvPr>
        </p:nvSpPr>
        <p:spPr/>
        <p:txBody>
          <a:bodyPr/>
          <a:lstStyle/>
          <a:p>
            <a:fld id="{C6F3D2AA-BCEB-455A-B6F8-09BE27466668}" type="slidenum">
              <a:rPr kumimoji="1" lang="ja-JP" altLang="en-US" smtClean="0"/>
              <a:t>19</a:t>
            </a:fld>
            <a:endParaRPr kumimoji="1" lang="ja-JP" altLang="en-US" dirty="0"/>
          </a:p>
        </p:txBody>
      </p:sp>
      <p:pic>
        <p:nvPicPr>
          <p:cNvPr id="8" name="図 7"/>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805947" y="2276872"/>
            <a:ext cx="5532107" cy="4149080"/>
          </a:xfrm>
          <a:prstGeom prst="rect">
            <a:avLst/>
          </a:prstGeom>
        </p:spPr>
      </p:pic>
      <p:sp>
        <p:nvSpPr>
          <p:cNvPr id="6" name="右矢印 5"/>
          <p:cNvSpPr/>
          <p:nvPr/>
        </p:nvSpPr>
        <p:spPr>
          <a:xfrm rot="5400000">
            <a:off x="4142799" y="3747819"/>
            <a:ext cx="562481" cy="370471"/>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18" name="グループ化 17"/>
          <p:cNvGrpSpPr/>
          <p:nvPr/>
        </p:nvGrpSpPr>
        <p:grpSpPr>
          <a:xfrm>
            <a:off x="567368" y="6525384"/>
            <a:ext cx="7011345" cy="360000"/>
            <a:chOff x="567368" y="6525384"/>
            <a:chExt cx="7011345" cy="360000"/>
          </a:xfrm>
        </p:grpSpPr>
        <p:sp>
          <p:nvSpPr>
            <p:cNvPr id="19" name="正方形/長方形 18"/>
            <p:cNvSpPr/>
            <p:nvPr/>
          </p:nvSpPr>
          <p:spPr>
            <a:xfrm>
              <a:off x="56736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準備</a:t>
              </a:r>
              <a:endParaRPr kumimoji="1" lang="ja-JP" altLang="en-US" dirty="0"/>
            </a:p>
          </p:txBody>
        </p:sp>
        <p:sp>
          <p:nvSpPr>
            <p:cNvPr id="20" name="正方形/長方形 19"/>
            <p:cNvSpPr/>
            <p:nvPr/>
          </p:nvSpPr>
          <p:spPr>
            <a:xfrm>
              <a:off x="196920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当日</a:t>
              </a:r>
              <a:endParaRPr kumimoji="1" lang="ja-JP" altLang="en-US" dirty="0"/>
            </a:p>
          </p:txBody>
        </p:sp>
        <p:sp>
          <p:nvSpPr>
            <p:cNvPr id="21" name="正方形/長方形 20"/>
            <p:cNvSpPr/>
            <p:nvPr/>
          </p:nvSpPr>
          <p:spPr>
            <a:xfrm>
              <a:off x="3372122"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①</a:t>
              </a:r>
              <a:endParaRPr kumimoji="1" lang="ja-JP" altLang="en-US" dirty="0"/>
            </a:p>
          </p:txBody>
        </p:sp>
        <p:sp>
          <p:nvSpPr>
            <p:cNvPr id="22" name="正方形/長方形 21"/>
            <p:cNvSpPr/>
            <p:nvPr/>
          </p:nvSpPr>
          <p:spPr>
            <a:xfrm>
              <a:off x="4073040"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②</a:t>
              </a:r>
              <a:endParaRPr kumimoji="1" lang="ja-JP" altLang="en-US" dirty="0"/>
            </a:p>
          </p:txBody>
        </p:sp>
        <p:sp>
          <p:nvSpPr>
            <p:cNvPr id="23" name="正方形/長方形 22"/>
            <p:cNvSpPr/>
            <p:nvPr/>
          </p:nvSpPr>
          <p:spPr>
            <a:xfrm>
              <a:off x="547487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④</a:t>
              </a:r>
              <a:endParaRPr kumimoji="1" lang="ja-JP" altLang="en-US" dirty="0"/>
            </a:p>
          </p:txBody>
        </p:sp>
        <p:sp>
          <p:nvSpPr>
            <p:cNvPr id="24" name="正方形/長方形 23"/>
            <p:cNvSpPr/>
            <p:nvPr/>
          </p:nvSpPr>
          <p:spPr>
            <a:xfrm>
              <a:off x="477395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③</a:t>
              </a:r>
              <a:endParaRPr kumimoji="1" lang="ja-JP" altLang="en-US" dirty="0"/>
            </a:p>
          </p:txBody>
        </p:sp>
        <p:sp>
          <p:nvSpPr>
            <p:cNvPr id="25" name="正方形/長方形 24"/>
            <p:cNvSpPr/>
            <p:nvPr/>
          </p:nvSpPr>
          <p:spPr>
            <a:xfrm>
              <a:off x="6175794"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dirty="0" smtClean="0"/>
                <a:t>⑤</a:t>
              </a:r>
              <a:endParaRPr kumimoji="1" lang="ja-JP" altLang="en-US" dirty="0"/>
            </a:p>
          </p:txBody>
        </p:sp>
        <p:sp>
          <p:nvSpPr>
            <p:cNvPr id="26" name="正方形/長方形 25"/>
            <p:cNvSpPr/>
            <p:nvPr/>
          </p:nvSpPr>
          <p:spPr>
            <a:xfrm>
              <a:off x="6876713"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⑥</a:t>
              </a:r>
              <a:endParaRPr kumimoji="1" lang="ja-JP" altLang="en-US" dirty="0"/>
            </a:p>
          </p:txBody>
        </p:sp>
        <p:sp>
          <p:nvSpPr>
            <p:cNvPr id="27" name="正方形/長方形 26"/>
            <p:cNvSpPr/>
            <p:nvPr/>
          </p:nvSpPr>
          <p:spPr>
            <a:xfrm>
              <a:off x="126828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smtClean="0"/>
                <a:t>～前日</a:t>
              </a:r>
              <a:endParaRPr kumimoji="1" lang="ja-JP" altLang="en-US" sz="1200" dirty="0"/>
            </a:p>
          </p:txBody>
        </p:sp>
        <p:sp>
          <p:nvSpPr>
            <p:cNvPr id="28" name="正方形/長方形 27"/>
            <p:cNvSpPr/>
            <p:nvPr/>
          </p:nvSpPr>
          <p:spPr>
            <a:xfrm>
              <a:off x="2669040"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dirty="0"/>
                <a:t>実験</a:t>
              </a:r>
              <a:endParaRPr kumimoji="1" lang="ja-JP" altLang="en-US" dirty="0"/>
            </a:p>
          </p:txBody>
        </p:sp>
      </p:grpSp>
    </p:spTree>
    <p:extLst>
      <p:ext uri="{BB962C8B-B14F-4D97-AF65-F5344CB8AC3E}">
        <p14:creationId xmlns:p14="http://schemas.microsoft.com/office/powerpoint/2010/main" val="26092967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
            <a:ext cx="8229600" cy="1143000"/>
          </a:xfrm>
        </p:spPr>
        <p:txBody>
          <a:bodyPr/>
          <a:lstStyle/>
          <a:p>
            <a:r>
              <a:rPr kumimoji="1" lang="ja-JP" altLang="en-US" dirty="0" smtClean="0"/>
              <a:t>実験の流れ</a:t>
            </a:r>
            <a:endParaRPr kumimoji="1" lang="ja-JP" altLang="en-US" dirty="0"/>
          </a:p>
        </p:txBody>
      </p:sp>
      <p:sp>
        <p:nvSpPr>
          <p:cNvPr id="4" name="コンテンツ プレースホルダー 2"/>
          <p:cNvSpPr>
            <a:spLocks noGrp="1"/>
          </p:cNvSpPr>
          <p:nvPr>
            <p:ph idx="1"/>
          </p:nvPr>
        </p:nvSpPr>
        <p:spPr>
          <a:xfrm>
            <a:off x="503548" y="1164552"/>
            <a:ext cx="6696744" cy="4280638"/>
          </a:xfrm>
        </p:spPr>
        <p:txBody>
          <a:bodyPr>
            <a:normAutofit lnSpcReduction="10000"/>
          </a:bodyPr>
          <a:lstStyle/>
          <a:p>
            <a:pPr marL="0" indent="0">
              <a:buNone/>
            </a:pPr>
            <a:r>
              <a:rPr lang="ja-JP" altLang="en-US" dirty="0" smtClean="0"/>
              <a:t>●　実験の準備</a:t>
            </a:r>
            <a:endParaRPr lang="en-US" altLang="ja-JP" dirty="0" smtClean="0"/>
          </a:p>
          <a:p>
            <a:pPr marL="0" indent="0">
              <a:buNone/>
            </a:pPr>
            <a:r>
              <a:rPr lang="ja-JP" altLang="en-US" dirty="0" smtClean="0"/>
              <a:t>①　</a:t>
            </a:r>
            <a:r>
              <a:rPr lang="ja-JP" altLang="en-US" dirty="0"/>
              <a:t>だ</a:t>
            </a:r>
            <a:r>
              <a:rPr lang="ja-JP" altLang="en-US" dirty="0" smtClean="0"/>
              <a:t>腺の取り出し</a:t>
            </a:r>
            <a:endParaRPr lang="en-US" altLang="ja-JP" dirty="0" smtClean="0"/>
          </a:p>
          <a:p>
            <a:pPr marL="0" indent="0">
              <a:buNone/>
            </a:pPr>
            <a:r>
              <a:rPr lang="ja-JP" altLang="en-US" dirty="0" smtClean="0"/>
              <a:t>②　塩酸固定</a:t>
            </a:r>
            <a:endParaRPr lang="en-US" altLang="ja-JP" dirty="0" smtClean="0"/>
          </a:p>
          <a:p>
            <a:pPr marL="0" indent="0">
              <a:buNone/>
            </a:pPr>
            <a:r>
              <a:rPr lang="ja-JP" altLang="en-US" dirty="0"/>
              <a:t>③</a:t>
            </a:r>
            <a:r>
              <a:rPr lang="ja-JP" altLang="en-US" dirty="0" smtClean="0"/>
              <a:t>　塩酸の除去</a:t>
            </a:r>
            <a:endParaRPr lang="en-US" altLang="ja-JP" dirty="0" smtClean="0"/>
          </a:p>
          <a:p>
            <a:pPr marL="0" indent="0">
              <a:buNone/>
            </a:pPr>
            <a:r>
              <a:rPr lang="ja-JP" altLang="en-US" dirty="0"/>
              <a:t>④</a:t>
            </a:r>
            <a:r>
              <a:rPr lang="ja-JP" altLang="en-US" dirty="0" smtClean="0"/>
              <a:t>　</a:t>
            </a:r>
            <a:r>
              <a:rPr lang="ja-JP" altLang="en-US" dirty="0"/>
              <a:t>二重染色</a:t>
            </a:r>
            <a:endParaRPr lang="en-US" altLang="ja-JP" dirty="0" smtClean="0"/>
          </a:p>
          <a:p>
            <a:pPr marL="0" indent="0">
              <a:buNone/>
            </a:pPr>
            <a:r>
              <a:rPr lang="ja-JP" altLang="en-US" dirty="0"/>
              <a:t>⑤　</a:t>
            </a:r>
            <a:r>
              <a:rPr lang="ja-JP" altLang="en-US" dirty="0" smtClean="0"/>
              <a:t>染色体の展開</a:t>
            </a:r>
            <a:endParaRPr lang="en-US" altLang="ja-JP" dirty="0" smtClean="0"/>
          </a:p>
          <a:p>
            <a:pPr marL="0" indent="0">
              <a:buNone/>
            </a:pPr>
            <a:r>
              <a:rPr lang="ja-JP" altLang="en-US" dirty="0" smtClean="0"/>
              <a:t>⑥　観察</a:t>
            </a:r>
            <a:r>
              <a:rPr lang="ja-JP" altLang="en-US" dirty="0"/>
              <a:t>・</a:t>
            </a:r>
            <a:r>
              <a:rPr lang="ja-JP" altLang="en-US" dirty="0" smtClean="0"/>
              <a:t>スケッチ　</a:t>
            </a:r>
            <a:endParaRPr lang="en-US" altLang="ja-JP" dirty="0"/>
          </a:p>
        </p:txBody>
      </p:sp>
      <p:sp>
        <p:nvSpPr>
          <p:cNvPr id="3" name="スライド番号プレースホルダー 2"/>
          <p:cNvSpPr>
            <a:spLocks noGrp="1"/>
          </p:cNvSpPr>
          <p:nvPr>
            <p:ph type="sldNum" sz="quarter" idx="12"/>
          </p:nvPr>
        </p:nvSpPr>
        <p:spPr/>
        <p:txBody>
          <a:bodyPr/>
          <a:lstStyle/>
          <a:p>
            <a:fld id="{C6F3D2AA-BCEB-455A-B6F8-09BE27466668}" type="slidenum">
              <a:rPr kumimoji="1" lang="ja-JP" altLang="en-US" smtClean="0"/>
              <a:t>2</a:t>
            </a:fld>
            <a:endParaRPr kumimoji="1" lang="ja-JP" altLang="en-US" dirty="0"/>
          </a:p>
        </p:txBody>
      </p:sp>
      <p:sp>
        <p:nvSpPr>
          <p:cNvPr id="5" name="テキスト ボックス 4"/>
          <p:cNvSpPr txBox="1"/>
          <p:nvPr/>
        </p:nvSpPr>
        <p:spPr>
          <a:xfrm>
            <a:off x="6725500" y="1784222"/>
            <a:ext cx="1296145" cy="3661002"/>
          </a:xfrm>
          <a:prstGeom prst="rect">
            <a:avLst/>
          </a:prstGeom>
          <a:noFill/>
        </p:spPr>
        <p:txBody>
          <a:bodyPr wrap="square" rtlCol="0">
            <a:spAutoFit/>
          </a:bodyPr>
          <a:lstStyle/>
          <a:p>
            <a:pPr algn="r">
              <a:lnSpc>
                <a:spcPct val="90000"/>
              </a:lnSpc>
              <a:spcBef>
                <a:spcPts val="864"/>
              </a:spcBef>
            </a:pPr>
            <a:r>
              <a:rPr lang="ja-JP" altLang="en-US" sz="3600" dirty="0"/>
              <a:t>２</a:t>
            </a:r>
            <a:r>
              <a:rPr lang="ja-JP" altLang="en-US" sz="3600" dirty="0" smtClean="0"/>
              <a:t>分</a:t>
            </a:r>
            <a:endParaRPr lang="en-US" altLang="ja-JP" sz="3600" dirty="0" smtClean="0"/>
          </a:p>
          <a:p>
            <a:pPr algn="r">
              <a:lnSpc>
                <a:spcPct val="90000"/>
              </a:lnSpc>
              <a:spcBef>
                <a:spcPts val="864"/>
              </a:spcBef>
            </a:pPr>
            <a:r>
              <a:rPr lang="ja-JP" altLang="en-US" sz="3600" dirty="0" smtClean="0"/>
              <a:t>２</a:t>
            </a:r>
            <a:r>
              <a:rPr kumimoji="1" lang="ja-JP" altLang="en-US" sz="3600" dirty="0" smtClean="0"/>
              <a:t>分</a:t>
            </a:r>
            <a:endParaRPr kumimoji="1" lang="en-US" altLang="ja-JP" sz="3600" dirty="0" smtClean="0"/>
          </a:p>
          <a:p>
            <a:pPr algn="r">
              <a:lnSpc>
                <a:spcPct val="90000"/>
              </a:lnSpc>
              <a:spcBef>
                <a:spcPts val="864"/>
              </a:spcBef>
            </a:pPr>
            <a:r>
              <a:rPr lang="ja-JP" altLang="en-US" sz="3600" dirty="0"/>
              <a:t>２</a:t>
            </a:r>
            <a:r>
              <a:rPr kumimoji="1" lang="ja-JP" altLang="en-US" sz="3600" dirty="0" smtClean="0"/>
              <a:t>分</a:t>
            </a:r>
            <a:endParaRPr kumimoji="1" lang="en-US" altLang="ja-JP" sz="3600" dirty="0" smtClean="0"/>
          </a:p>
          <a:p>
            <a:pPr algn="r">
              <a:lnSpc>
                <a:spcPct val="90000"/>
              </a:lnSpc>
              <a:spcBef>
                <a:spcPts val="864"/>
              </a:spcBef>
            </a:pPr>
            <a:r>
              <a:rPr lang="ja-JP" altLang="en-US" sz="3600" dirty="0" smtClean="0"/>
              <a:t>１２分</a:t>
            </a:r>
            <a:endParaRPr lang="en-US" altLang="ja-JP" sz="3600" dirty="0" smtClean="0"/>
          </a:p>
          <a:p>
            <a:pPr algn="r">
              <a:lnSpc>
                <a:spcPct val="90000"/>
              </a:lnSpc>
              <a:spcBef>
                <a:spcPts val="864"/>
              </a:spcBef>
            </a:pPr>
            <a:r>
              <a:rPr lang="ja-JP" altLang="en-US" sz="3600" dirty="0"/>
              <a:t>５</a:t>
            </a:r>
            <a:r>
              <a:rPr kumimoji="1" lang="ja-JP" altLang="en-US" sz="3600" dirty="0" smtClean="0"/>
              <a:t>分</a:t>
            </a:r>
            <a:endParaRPr kumimoji="1" lang="en-US" altLang="ja-JP" sz="3600" dirty="0" smtClean="0"/>
          </a:p>
          <a:p>
            <a:pPr algn="r">
              <a:lnSpc>
                <a:spcPct val="90000"/>
              </a:lnSpc>
              <a:spcBef>
                <a:spcPts val="864"/>
              </a:spcBef>
            </a:pPr>
            <a:r>
              <a:rPr lang="ja-JP" altLang="en-US" sz="3600" dirty="0" smtClean="0"/>
              <a:t>１７</a:t>
            </a:r>
            <a:r>
              <a:rPr kumimoji="1" lang="ja-JP" altLang="en-US" sz="3600" dirty="0" smtClean="0"/>
              <a:t>分</a:t>
            </a:r>
            <a:endParaRPr kumimoji="1" lang="en-US" altLang="ja-JP" sz="3600" dirty="0" smtClean="0"/>
          </a:p>
        </p:txBody>
      </p:sp>
      <p:sp>
        <p:nvSpPr>
          <p:cNvPr id="6" name="テキスト ボックス 5"/>
          <p:cNvSpPr txBox="1"/>
          <p:nvPr/>
        </p:nvSpPr>
        <p:spPr>
          <a:xfrm>
            <a:off x="6516217" y="521860"/>
            <a:ext cx="1800200" cy="646331"/>
          </a:xfrm>
          <a:prstGeom prst="rect">
            <a:avLst/>
          </a:prstGeom>
          <a:noFill/>
        </p:spPr>
        <p:txBody>
          <a:bodyPr wrap="square" rtlCol="0">
            <a:spAutoFit/>
          </a:bodyPr>
          <a:lstStyle/>
          <a:p>
            <a:pPr algn="r"/>
            <a:r>
              <a:rPr lang="ja-JP" altLang="en-US" sz="3600" dirty="0" smtClean="0"/>
              <a:t>約</a:t>
            </a:r>
            <a:r>
              <a:rPr lang="ja-JP" altLang="en-US" sz="3600" dirty="0"/>
              <a:t>４０</a:t>
            </a:r>
            <a:r>
              <a:rPr lang="ja-JP" altLang="en-US" sz="3600" dirty="0" smtClean="0"/>
              <a:t>分</a:t>
            </a:r>
            <a:endParaRPr kumimoji="1" lang="ja-JP" altLang="en-US" sz="3600" dirty="0"/>
          </a:p>
        </p:txBody>
      </p:sp>
    </p:spTree>
    <p:extLst>
      <p:ext uri="{BB962C8B-B14F-4D97-AF65-F5344CB8AC3E}">
        <p14:creationId xmlns:p14="http://schemas.microsoft.com/office/powerpoint/2010/main" val="12760268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marL="0" indent="0"/>
            <a:r>
              <a:rPr lang="ja-JP" altLang="en-US" dirty="0"/>
              <a:t>⑥観察・</a:t>
            </a:r>
            <a:r>
              <a:rPr lang="ja-JP" altLang="en-US" dirty="0" smtClean="0"/>
              <a:t>スケッチ－１</a:t>
            </a:r>
            <a:endParaRPr lang="en-US" altLang="ja-JP" dirty="0"/>
          </a:p>
        </p:txBody>
      </p:sp>
      <p:sp>
        <p:nvSpPr>
          <p:cNvPr id="4" name="コンテンツ プレースホルダー 2"/>
          <p:cNvSpPr>
            <a:spLocks noGrp="1"/>
          </p:cNvSpPr>
          <p:nvPr>
            <p:ph idx="1"/>
          </p:nvPr>
        </p:nvSpPr>
        <p:spPr/>
        <p:txBody>
          <a:bodyPr>
            <a:normAutofit/>
          </a:bodyPr>
          <a:lstStyle/>
          <a:p>
            <a:pPr marL="0" indent="0">
              <a:buNone/>
            </a:pPr>
            <a:r>
              <a:rPr lang="ja-JP" altLang="en-US" sz="3600" dirty="0" smtClean="0"/>
              <a:t>低倍率で検鏡し，だ腺染色体を見つける。</a:t>
            </a:r>
            <a:endParaRPr lang="en-US" altLang="ja-JP" sz="3600" dirty="0" smtClean="0"/>
          </a:p>
        </p:txBody>
      </p:sp>
      <p:sp>
        <p:nvSpPr>
          <p:cNvPr id="7" name="スライド番号プレースホルダー 6"/>
          <p:cNvSpPr>
            <a:spLocks noGrp="1"/>
          </p:cNvSpPr>
          <p:nvPr>
            <p:ph type="sldNum" sz="quarter" idx="12"/>
          </p:nvPr>
        </p:nvSpPr>
        <p:spPr/>
        <p:txBody>
          <a:bodyPr/>
          <a:lstStyle/>
          <a:p>
            <a:fld id="{C6F3D2AA-BCEB-455A-B6F8-09BE27466668}" type="slidenum">
              <a:rPr kumimoji="1" lang="ja-JP" altLang="en-US" smtClean="0"/>
              <a:t>20</a:t>
            </a:fld>
            <a:endParaRPr kumimoji="1" lang="ja-JP" altLang="en-US" dirty="0"/>
          </a:p>
        </p:txBody>
      </p:sp>
      <p:pic>
        <p:nvPicPr>
          <p:cNvPr id="3" name="図 2"/>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136129" y="1700808"/>
            <a:ext cx="6240747" cy="4680560"/>
          </a:xfrm>
          <a:prstGeom prst="rect">
            <a:avLst/>
          </a:prstGeom>
        </p:spPr>
      </p:pic>
      <p:sp>
        <p:nvSpPr>
          <p:cNvPr id="6" name="テキスト ボックス 5"/>
          <p:cNvSpPr txBox="1"/>
          <p:nvPr/>
        </p:nvSpPr>
        <p:spPr>
          <a:xfrm>
            <a:off x="1817440" y="4689106"/>
            <a:ext cx="2736304" cy="646331"/>
          </a:xfrm>
          <a:prstGeom prst="rect">
            <a:avLst/>
          </a:prstGeom>
          <a:solidFill>
            <a:schemeClr val="tx1">
              <a:alpha val="47000"/>
            </a:schemeClr>
          </a:solidFill>
        </p:spPr>
        <p:txBody>
          <a:bodyPr wrap="square" rtlCol="0">
            <a:spAutoFit/>
          </a:bodyPr>
          <a:lstStyle/>
          <a:p>
            <a:pPr algn="ctr"/>
            <a:r>
              <a:rPr kumimoji="1" lang="ja-JP" altLang="en-US" sz="3600" dirty="0" smtClean="0">
                <a:solidFill>
                  <a:srgbClr val="FFC000"/>
                </a:solidFill>
              </a:rPr>
              <a:t>だ腺染色体</a:t>
            </a:r>
            <a:endParaRPr kumimoji="1" lang="ja-JP" altLang="en-US" sz="3600" dirty="0">
              <a:solidFill>
                <a:srgbClr val="FFC000"/>
              </a:solidFill>
            </a:endParaRPr>
          </a:p>
        </p:txBody>
      </p:sp>
      <p:sp>
        <p:nvSpPr>
          <p:cNvPr id="9" name="円/楕円 8"/>
          <p:cNvSpPr/>
          <p:nvPr/>
        </p:nvSpPr>
        <p:spPr>
          <a:xfrm>
            <a:off x="2953786" y="3086962"/>
            <a:ext cx="716105" cy="540060"/>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円/楕円 9"/>
          <p:cNvSpPr/>
          <p:nvPr/>
        </p:nvSpPr>
        <p:spPr>
          <a:xfrm>
            <a:off x="2801621" y="4178518"/>
            <a:ext cx="716105" cy="540060"/>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円/楕円 10"/>
          <p:cNvSpPr/>
          <p:nvPr/>
        </p:nvSpPr>
        <p:spPr>
          <a:xfrm>
            <a:off x="6817779" y="4185621"/>
            <a:ext cx="716105" cy="540060"/>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21" name="グループ化 20"/>
          <p:cNvGrpSpPr/>
          <p:nvPr/>
        </p:nvGrpSpPr>
        <p:grpSpPr>
          <a:xfrm>
            <a:off x="567368" y="6525384"/>
            <a:ext cx="7011345" cy="360000"/>
            <a:chOff x="567368" y="6525384"/>
            <a:chExt cx="7011345" cy="360000"/>
          </a:xfrm>
        </p:grpSpPr>
        <p:sp>
          <p:nvSpPr>
            <p:cNvPr id="22" name="正方形/長方形 21"/>
            <p:cNvSpPr/>
            <p:nvPr/>
          </p:nvSpPr>
          <p:spPr>
            <a:xfrm>
              <a:off x="56736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準備</a:t>
              </a:r>
              <a:endParaRPr kumimoji="1" lang="ja-JP" altLang="en-US" dirty="0"/>
            </a:p>
          </p:txBody>
        </p:sp>
        <p:sp>
          <p:nvSpPr>
            <p:cNvPr id="23" name="正方形/長方形 22"/>
            <p:cNvSpPr/>
            <p:nvPr/>
          </p:nvSpPr>
          <p:spPr>
            <a:xfrm>
              <a:off x="196920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当日</a:t>
              </a:r>
              <a:endParaRPr kumimoji="1" lang="ja-JP" altLang="en-US" dirty="0"/>
            </a:p>
          </p:txBody>
        </p:sp>
        <p:sp>
          <p:nvSpPr>
            <p:cNvPr id="24" name="正方形/長方形 23"/>
            <p:cNvSpPr/>
            <p:nvPr/>
          </p:nvSpPr>
          <p:spPr>
            <a:xfrm>
              <a:off x="3372122"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①</a:t>
              </a:r>
              <a:endParaRPr kumimoji="1" lang="ja-JP" altLang="en-US" dirty="0"/>
            </a:p>
          </p:txBody>
        </p:sp>
        <p:sp>
          <p:nvSpPr>
            <p:cNvPr id="25" name="正方形/長方形 24"/>
            <p:cNvSpPr/>
            <p:nvPr/>
          </p:nvSpPr>
          <p:spPr>
            <a:xfrm>
              <a:off x="4073040"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②</a:t>
              </a:r>
              <a:endParaRPr kumimoji="1" lang="ja-JP" altLang="en-US" dirty="0"/>
            </a:p>
          </p:txBody>
        </p:sp>
        <p:sp>
          <p:nvSpPr>
            <p:cNvPr id="26" name="正方形/長方形 25"/>
            <p:cNvSpPr/>
            <p:nvPr/>
          </p:nvSpPr>
          <p:spPr>
            <a:xfrm>
              <a:off x="547487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④</a:t>
              </a:r>
              <a:endParaRPr kumimoji="1" lang="ja-JP" altLang="en-US" dirty="0"/>
            </a:p>
          </p:txBody>
        </p:sp>
        <p:sp>
          <p:nvSpPr>
            <p:cNvPr id="27" name="正方形/長方形 26"/>
            <p:cNvSpPr/>
            <p:nvPr/>
          </p:nvSpPr>
          <p:spPr>
            <a:xfrm>
              <a:off x="477395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③</a:t>
              </a:r>
              <a:endParaRPr kumimoji="1" lang="ja-JP" altLang="en-US" dirty="0"/>
            </a:p>
          </p:txBody>
        </p:sp>
        <p:sp>
          <p:nvSpPr>
            <p:cNvPr id="28" name="正方形/長方形 27"/>
            <p:cNvSpPr/>
            <p:nvPr/>
          </p:nvSpPr>
          <p:spPr>
            <a:xfrm>
              <a:off x="617579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⑤</a:t>
              </a:r>
              <a:endParaRPr kumimoji="1" lang="ja-JP" altLang="en-US" dirty="0"/>
            </a:p>
          </p:txBody>
        </p:sp>
        <p:sp>
          <p:nvSpPr>
            <p:cNvPr id="29" name="正方形/長方形 28"/>
            <p:cNvSpPr/>
            <p:nvPr/>
          </p:nvSpPr>
          <p:spPr>
            <a:xfrm>
              <a:off x="6876713"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dirty="0" smtClean="0"/>
                <a:t>⑥</a:t>
              </a:r>
              <a:endParaRPr kumimoji="1" lang="ja-JP" altLang="en-US" dirty="0"/>
            </a:p>
          </p:txBody>
        </p:sp>
        <p:sp>
          <p:nvSpPr>
            <p:cNvPr id="30" name="正方形/長方形 29"/>
            <p:cNvSpPr/>
            <p:nvPr/>
          </p:nvSpPr>
          <p:spPr>
            <a:xfrm>
              <a:off x="126828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smtClean="0"/>
                <a:t>～前日</a:t>
              </a:r>
              <a:endParaRPr kumimoji="1" lang="ja-JP" altLang="en-US" sz="1200" dirty="0"/>
            </a:p>
          </p:txBody>
        </p:sp>
        <p:sp>
          <p:nvSpPr>
            <p:cNvPr id="31" name="正方形/長方形 30"/>
            <p:cNvSpPr/>
            <p:nvPr/>
          </p:nvSpPr>
          <p:spPr>
            <a:xfrm>
              <a:off x="2669040"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dirty="0"/>
                <a:t>実験</a:t>
              </a:r>
              <a:endParaRPr kumimoji="1" lang="ja-JP" altLang="en-US" dirty="0"/>
            </a:p>
          </p:txBody>
        </p:sp>
      </p:grpSp>
    </p:spTree>
    <p:extLst>
      <p:ext uri="{BB962C8B-B14F-4D97-AF65-F5344CB8AC3E}">
        <p14:creationId xmlns:p14="http://schemas.microsoft.com/office/powerpoint/2010/main" val="42391462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marL="0" indent="0"/>
            <a:r>
              <a:rPr lang="ja-JP" altLang="en-US" dirty="0"/>
              <a:t>⑥観察・</a:t>
            </a:r>
            <a:r>
              <a:rPr lang="ja-JP" altLang="en-US" dirty="0" smtClean="0"/>
              <a:t>スケッチ－２</a:t>
            </a:r>
            <a:endParaRPr lang="en-US" altLang="ja-JP" dirty="0"/>
          </a:p>
        </p:txBody>
      </p:sp>
      <p:sp>
        <p:nvSpPr>
          <p:cNvPr id="4" name="コンテンツ プレースホルダー 2"/>
          <p:cNvSpPr>
            <a:spLocks noGrp="1"/>
          </p:cNvSpPr>
          <p:nvPr>
            <p:ph idx="1"/>
          </p:nvPr>
        </p:nvSpPr>
        <p:spPr>
          <a:xfrm>
            <a:off x="0" y="980729"/>
            <a:ext cx="9144000" cy="4720254"/>
          </a:xfrm>
        </p:spPr>
        <p:txBody>
          <a:bodyPr>
            <a:normAutofit/>
          </a:bodyPr>
          <a:lstStyle/>
          <a:p>
            <a:pPr marL="0" indent="0">
              <a:buNone/>
            </a:pPr>
            <a:r>
              <a:rPr lang="ja-JP" altLang="en-US" sz="3600" dirty="0" smtClean="0"/>
              <a:t>だ腺染色体が広がって無い場合，再度展開する。</a:t>
            </a:r>
            <a:endParaRPr lang="en-US" altLang="ja-JP" sz="3600" dirty="0" smtClean="0"/>
          </a:p>
        </p:txBody>
      </p:sp>
      <p:sp>
        <p:nvSpPr>
          <p:cNvPr id="7" name="スライド番号プレースホルダー 6"/>
          <p:cNvSpPr>
            <a:spLocks noGrp="1"/>
          </p:cNvSpPr>
          <p:nvPr>
            <p:ph type="sldNum" sz="quarter" idx="12"/>
          </p:nvPr>
        </p:nvSpPr>
        <p:spPr/>
        <p:txBody>
          <a:bodyPr/>
          <a:lstStyle/>
          <a:p>
            <a:fld id="{C6F3D2AA-BCEB-455A-B6F8-09BE27466668}" type="slidenum">
              <a:rPr kumimoji="1" lang="ja-JP" altLang="en-US" smtClean="0"/>
              <a:t>21</a:t>
            </a:fld>
            <a:endParaRPr kumimoji="1" lang="ja-JP" altLang="en-US" dirty="0"/>
          </a:p>
        </p:txBody>
      </p:sp>
      <p:pic>
        <p:nvPicPr>
          <p:cNvPr id="3" name="図 2"/>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1600664" y="2060848"/>
            <a:ext cx="5755672" cy="4176504"/>
          </a:xfrm>
          <a:prstGeom prst="rect">
            <a:avLst/>
          </a:prstGeom>
        </p:spPr>
      </p:pic>
      <p:sp>
        <p:nvSpPr>
          <p:cNvPr id="6" name="テキスト ボックス 5"/>
          <p:cNvSpPr txBox="1"/>
          <p:nvPr/>
        </p:nvSpPr>
        <p:spPr>
          <a:xfrm>
            <a:off x="1619672" y="4676943"/>
            <a:ext cx="3186608" cy="1200329"/>
          </a:xfrm>
          <a:prstGeom prst="rect">
            <a:avLst/>
          </a:prstGeom>
          <a:solidFill>
            <a:schemeClr val="tx1">
              <a:alpha val="47000"/>
            </a:schemeClr>
          </a:solidFill>
        </p:spPr>
        <p:txBody>
          <a:bodyPr wrap="square" rtlCol="0">
            <a:spAutoFit/>
          </a:bodyPr>
          <a:lstStyle/>
          <a:p>
            <a:pPr algn="ctr"/>
            <a:r>
              <a:rPr kumimoji="1" lang="ja-JP" altLang="en-US" sz="3600" dirty="0" smtClean="0">
                <a:solidFill>
                  <a:srgbClr val="FFC000"/>
                </a:solidFill>
              </a:rPr>
              <a:t>広がっていない</a:t>
            </a:r>
            <a:endParaRPr kumimoji="1" lang="en-US" altLang="ja-JP" sz="3600" dirty="0" smtClean="0">
              <a:solidFill>
                <a:srgbClr val="FFC000"/>
              </a:solidFill>
            </a:endParaRPr>
          </a:p>
          <a:p>
            <a:pPr algn="ctr"/>
            <a:r>
              <a:rPr kumimoji="1" lang="ja-JP" altLang="en-US" sz="3600" dirty="0" smtClean="0">
                <a:solidFill>
                  <a:srgbClr val="FFC000"/>
                </a:solidFill>
              </a:rPr>
              <a:t>だ腺染色体</a:t>
            </a:r>
            <a:endParaRPr kumimoji="1" lang="ja-JP" altLang="en-US" sz="3600" dirty="0">
              <a:solidFill>
                <a:srgbClr val="FFC000"/>
              </a:solidFill>
            </a:endParaRPr>
          </a:p>
        </p:txBody>
      </p:sp>
      <p:sp>
        <p:nvSpPr>
          <p:cNvPr id="9" name="円/楕円 8"/>
          <p:cNvSpPr/>
          <p:nvPr/>
        </p:nvSpPr>
        <p:spPr>
          <a:xfrm>
            <a:off x="3579159" y="2942946"/>
            <a:ext cx="481825" cy="414046"/>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円/楕円 9"/>
          <p:cNvSpPr/>
          <p:nvPr/>
        </p:nvSpPr>
        <p:spPr>
          <a:xfrm>
            <a:off x="5845312" y="3302986"/>
            <a:ext cx="500081" cy="396044"/>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円/楕円 10"/>
          <p:cNvSpPr/>
          <p:nvPr/>
        </p:nvSpPr>
        <p:spPr>
          <a:xfrm>
            <a:off x="4837616" y="4149100"/>
            <a:ext cx="466063" cy="323166"/>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21" name="グループ化 20"/>
          <p:cNvGrpSpPr/>
          <p:nvPr/>
        </p:nvGrpSpPr>
        <p:grpSpPr>
          <a:xfrm>
            <a:off x="567368" y="6525384"/>
            <a:ext cx="7011345" cy="360000"/>
            <a:chOff x="567368" y="6525384"/>
            <a:chExt cx="7011345" cy="360000"/>
          </a:xfrm>
        </p:grpSpPr>
        <p:sp>
          <p:nvSpPr>
            <p:cNvPr id="22" name="正方形/長方形 21"/>
            <p:cNvSpPr/>
            <p:nvPr/>
          </p:nvSpPr>
          <p:spPr>
            <a:xfrm>
              <a:off x="56736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準備</a:t>
              </a:r>
              <a:endParaRPr kumimoji="1" lang="ja-JP" altLang="en-US" dirty="0"/>
            </a:p>
          </p:txBody>
        </p:sp>
        <p:sp>
          <p:nvSpPr>
            <p:cNvPr id="23" name="正方形/長方形 22"/>
            <p:cNvSpPr/>
            <p:nvPr/>
          </p:nvSpPr>
          <p:spPr>
            <a:xfrm>
              <a:off x="196920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当日</a:t>
              </a:r>
              <a:endParaRPr kumimoji="1" lang="ja-JP" altLang="en-US" dirty="0"/>
            </a:p>
          </p:txBody>
        </p:sp>
        <p:sp>
          <p:nvSpPr>
            <p:cNvPr id="24" name="正方形/長方形 23"/>
            <p:cNvSpPr/>
            <p:nvPr/>
          </p:nvSpPr>
          <p:spPr>
            <a:xfrm>
              <a:off x="3372122"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①</a:t>
              </a:r>
              <a:endParaRPr kumimoji="1" lang="ja-JP" altLang="en-US" dirty="0"/>
            </a:p>
          </p:txBody>
        </p:sp>
        <p:sp>
          <p:nvSpPr>
            <p:cNvPr id="25" name="正方形/長方形 24"/>
            <p:cNvSpPr/>
            <p:nvPr/>
          </p:nvSpPr>
          <p:spPr>
            <a:xfrm>
              <a:off x="4073040"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②</a:t>
              </a:r>
              <a:endParaRPr kumimoji="1" lang="ja-JP" altLang="en-US" dirty="0"/>
            </a:p>
          </p:txBody>
        </p:sp>
        <p:sp>
          <p:nvSpPr>
            <p:cNvPr id="26" name="正方形/長方形 25"/>
            <p:cNvSpPr/>
            <p:nvPr/>
          </p:nvSpPr>
          <p:spPr>
            <a:xfrm>
              <a:off x="547487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④</a:t>
              </a:r>
              <a:endParaRPr kumimoji="1" lang="ja-JP" altLang="en-US" dirty="0"/>
            </a:p>
          </p:txBody>
        </p:sp>
        <p:sp>
          <p:nvSpPr>
            <p:cNvPr id="27" name="正方形/長方形 26"/>
            <p:cNvSpPr/>
            <p:nvPr/>
          </p:nvSpPr>
          <p:spPr>
            <a:xfrm>
              <a:off x="477395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③</a:t>
              </a:r>
              <a:endParaRPr kumimoji="1" lang="ja-JP" altLang="en-US" dirty="0"/>
            </a:p>
          </p:txBody>
        </p:sp>
        <p:sp>
          <p:nvSpPr>
            <p:cNvPr id="28" name="正方形/長方形 27"/>
            <p:cNvSpPr/>
            <p:nvPr/>
          </p:nvSpPr>
          <p:spPr>
            <a:xfrm>
              <a:off x="617579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⑤</a:t>
              </a:r>
              <a:endParaRPr kumimoji="1" lang="ja-JP" altLang="en-US" dirty="0"/>
            </a:p>
          </p:txBody>
        </p:sp>
        <p:sp>
          <p:nvSpPr>
            <p:cNvPr id="29" name="正方形/長方形 28"/>
            <p:cNvSpPr/>
            <p:nvPr/>
          </p:nvSpPr>
          <p:spPr>
            <a:xfrm>
              <a:off x="6876713"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dirty="0" smtClean="0"/>
                <a:t>⑥</a:t>
              </a:r>
              <a:endParaRPr kumimoji="1" lang="ja-JP" altLang="en-US" dirty="0"/>
            </a:p>
          </p:txBody>
        </p:sp>
        <p:sp>
          <p:nvSpPr>
            <p:cNvPr id="30" name="正方形/長方形 29"/>
            <p:cNvSpPr/>
            <p:nvPr/>
          </p:nvSpPr>
          <p:spPr>
            <a:xfrm>
              <a:off x="126828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smtClean="0"/>
                <a:t>～前日</a:t>
              </a:r>
              <a:endParaRPr kumimoji="1" lang="ja-JP" altLang="en-US" sz="1200" dirty="0"/>
            </a:p>
          </p:txBody>
        </p:sp>
        <p:sp>
          <p:nvSpPr>
            <p:cNvPr id="31" name="正方形/長方形 30"/>
            <p:cNvSpPr/>
            <p:nvPr/>
          </p:nvSpPr>
          <p:spPr>
            <a:xfrm>
              <a:off x="2669040"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dirty="0"/>
                <a:t>実験</a:t>
              </a:r>
              <a:endParaRPr kumimoji="1" lang="ja-JP" altLang="en-US" dirty="0"/>
            </a:p>
          </p:txBody>
        </p:sp>
      </p:grpSp>
    </p:spTree>
    <p:extLst>
      <p:ext uri="{BB962C8B-B14F-4D97-AF65-F5344CB8AC3E}">
        <p14:creationId xmlns:p14="http://schemas.microsoft.com/office/powerpoint/2010/main" val="28526861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marL="0" indent="0"/>
            <a:r>
              <a:rPr lang="ja-JP" altLang="en-US" dirty="0"/>
              <a:t>⑥観察・</a:t>
            </a:r>
            <a:r>
              <a:rPr lang="ja-JP" altLang="en-US" dirty="0" smtClean="0"/>
              <a:t>スケッチ－３</a:t>
            </a:r>
            <a:endParaRPr lang="en-US" altLang="ja-JP" dirty="0"/>
          </a:p>
        </p:txBody>
      </p:sp>
      <p:sp>
        <p:nvSpPr>
          <p:cNvPr id="4" name="コンテンツ プレースホルダー 2"/>
          <p:cNvSpPr>
            <a:spLocks noGrp="1"/>
          </p:cNvSpPr>
          <p:nvPr>
            <p:ph idx="1"/>
          </p:nvPr>
        </p:nvSpPr>
        <p:spPr/>
        <p:txBody>
          <a:bodyPr>
            <a:normAutofit/>
          </a:bodyPr>
          <a:lstStyle/>
          <a:p>
            <a:pPr marL="0" indent="0">
              <a:buNone/>
            </a:pPr>
            <a:r>
              <a:rPr lang="ja-JP" altLang="en-US" sz="3600" dirty="0" smtClean="0"/>
              <a:t>だ腺染色体が広がっているものを探し，高倍率でパフや横縞の様子を観察</a:t>
            </a:r>
            <a:r>
              <a:rPr lang="ja-JP" altLang="en-US" sz="3600" dirty="0"/>
              <a:t>・</a:t>
            </a:r>
            <a:r>
              <a:rPr lang="ja-JP" altLang="en-US" sz="3600" dirty="0" smtClean="0"/>
              <a:t>スケッチする。</a:t>
            </a:r>
            <a:endParaRPr lang="en-US" altLang="ja-JP" sz="3600" dirty="0" smtClean="0"/>
          </a:p>
        </p:txBody>
      </p:sp>
      <p:sp>
        <p:nvSpPr>
          <p:cNvPr id="7" name="スライド番号プレースホルダー 6"/>
          <p:cNvSpPr>
            <a:spLocks noGrp="1"/>
          </p:cNvSpPr>
          <p:nvPr>
            <p:ph type="sldNum" sz="quarter" idx="12"/>
          </p:nvPr>
        </p:nvSpPr>
        <p:spPr/>
        <p:txBody>
          <a:bodyPr/>
          <a:lstStyle/>
          <a:p>
            <a:fld id="{C6F3D2AA-BCEB-455A-B6F8-09BE27466668}" type="slidenum">
              <a:rPr kumimoji="1" lang="ja-JP" altLang="en-US" smtClean="0"/>
              <a:t>22</a:t>
            </a:fld>
            <a:endParaRPr kumimoji="1" lang="ja-JP" altLang="en-US" dirty="0"/>
          </a:p>
        </p:txBody>
      </p:sp>
      <p:pic>
        <p:nvPicPr>
          <p:cNvPr id="6" name="図 5"/>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4627196" y="2924944"/>
            <a:ext cx="4516903" cy="3265818"/>
          </a:xfrm>
          <a:prstGeom prst="rect">
            <a:avLst/>
          </a:prstGeom>
        </p:spPr>
      </p:pic>
      <p:pic>
        <p:nvPicPr>
          <p:cNvPr id="8" name="図 7"/>
          <p:cNvPicPr>
            <a:picLocks noChangeAspect="1"/>
          </p:cNvPicPr>
          <p:nvPr/>
        </p:nvPicPr>
        <p:blipFill rotWithShape="1">
          <a:blip r:embed="rId4" cstate="email">
            <a:extLst>
              <a:ext uri="{28A0092B-C50C-407E-A947-70E740481C1C}">
                <a14:useLocalDpi xmlns:a14="http://schemas.microsoft.com/office/drawing/2010/main" val="0"/>
              </a:ext>
            </a:extLst>
          </a:blip>
          <a:srcRect/>
          <a:stretch/>
        </p:blipFill>
        <p:spPr>
          <a:xfrm>
            <a:off x="-58007" y="2924944"/>
            <a:ext cx="4516903" cy="3265818"/>
          </a:xfrm>
          <a:prstGeom prst="rect">
            <a:avLst/>
          </a:prstGeom>
        </p:spPr>
      </p:pic>
      <p:sp>
        <p:nvSpPr>
          <p:cNvPr id="15" name="テキスト ボックス 14"/>
          <p:cNvSpPr txBox="1"/>
          <p:nvPr/>
        </p:nvSpPr>
        <p:spPr>
          <a:xfrm>
            <a:off x="3779911" y="3033826"/>
            <a:ext cx="1656185" cy="646331"/>
          </a:xfrm>
          <a:prstGeom prst="rect">
            <a:avLst/>
          </a:prstGeom>
          <a:solidFill>
            <a:schemeClr val="tx1">
              <a:alpha val="47000"/>
            </a:schemeClr>
          </a:solidFill>
        </p:spPr>
        <p:txBody>
          <a:bodyPr wrap="square" rtlCol="0">
            <a:spAutoFit/>
          </a:bodyPr>
          <a:lstStyle/>
          <a:p>
            <a:pPr algn="ctr"/>
            <a:r>
              <a:rPr kumimoji="1" lang="ja-JP" altLang="en-US" sz="3600" dirty="0" smtClean="0">
                <a:solidFill>
                  <a:srgbClr val="FFC000"/>
                </a:solidFill>
              </a:rPr>
              <a:t>パフ</a:t>
            </a:r>
            <a:endParaRPr kumimoji="1" lang="ja-JP" altLang="en-US" sz="3600" dirty="0">
              <a:solidFill>
                <a:srgbClr val="FFC000"/>
              </a:solidFill>
            </a:endParaRPr>
          </a:p>
        </p:txBody>
      </p:sp>
      <p:cxnSp>
        <p:nvCxnSpPr>
          <p:cNvPr id="16" name="直線矢印コネクタ 15"/>
          <p:cNvCxnSpPr/>
          <p:nvPr/>
        </p:nvCxnSpPr>
        <p:spPr>
          <a:xfrm flipH="1">
            <a:off x="1674452" y="3680157"/>
            <a:ext cx="2249476" cy="770133"/>
          </a:xfrm>
          <a:prstGeom prst="straightConnector1">
            <a:avLst/>
          </a:prstGeom>
          <a:ln w="635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17" name="円/楕円 16"/>
          <p:cNvSpPr/>
          <p:nvPr/>
        </p:nvSpPr>
        <p:spPr>
          <a:xfrm>
            <a:off x="162284" y="3956214"/>
            <a:ext cx="1512168" cy="1364954"/>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8" name="直線矢印コネクタ 17"/>
          <p:cNvCxnSpPr/>
          <p:nvPr/>
        </p:nvCxnSpPr>
        <p:spPr>
          <a:xfrm>
            <a:off x="4967496" y="3671381"/>
            <a:ext cx="612616" cy="1557819"/>
          </a:xfrm>
          <a:prstGeom prst="straightConnector1">
            <a:avLst/>
          </a:prstGeom>
          <a:ln w="635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20" name="円/楕円 19"/>
          <p:cNvSpPr/>
          <p:nvPr/>
        </p:nvSpPr>
        <p:spPr>
          <a:xfrm>
            <a:off x="5273804" y="5067182"/>
            <a:ext cx="1458436" cy="756084"/>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円/楕円 20"/>
          <p:cNvSpPr/>
          <p:nvPr/>
        </p:nvSpPr>
        <p:spPr>
          <a:xfrm>
            <a:off x="6732240" y="4241048"/>
            <a:ext cx="720080" cy="442744"/>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22" name="直線矢印コネクタ 21"/>
          <p:cNvCxnSpPr/>
          <p:nvPr/>
        </p:nvCxnSpPr>
        <p:spPr>
          <a:xfrm>
            <a:off x="5443644" y="3228637"/>
            <a:ext cx="1476712" cy="1012411"/>
          </a:xfrm>
          <a:prstGeom prst="straightConnector1">
            <a:avLst/>
          </a:prstGeom>
          <a:ln w="63500">
            <a:solidFill>
              <a:srgbClr val="FFC000"/>
            </a:solidFill>
            <a:tailEnd type="arrow"/>
          </a:ln>
        </p:spPr>
        <p:style>
          <a:lnRef idx="1">
            <a:schemeClr val="accent1"/>
          </a:lnRef>
          <a:fillRef idx="0">
            <a:schemeClr val="accent1"/>
          </a:fillRef>
          <a:effectRef idx="0">
            <a:schemeClr val="accent1"/>
          </a:effectRef>
          <a:fontRef idx="minor">
            <a:schemeClr val="tx1"/>
          </a:fontRef>
        </p:style>
      </p:cxnSp>
      <p:grpSp>
        <p:nvGrpSpPr>
          <p:cNvPr id="30" name="グループ化 29"/>
          <p:cNvGrpSpPr/>
          <p:nvPr/>
        </p:nvGrpSpPr>
        <p:grpSpPr>
          <a:xfrm>
            <a:off x="567368" y="6525384"/>
            <a:ext cx="7011345" cy="360000"/>
            <a:chOff x="567368" y="6525384"/>
            <a:chExt cx="7011345" cy="360000"/>
          </a:xfrm>
        </p:grpSpPr>
        <p:sp>
          <p:nvSpPr>
            <p:cNvPr id="31" name="正方形/長方形 30"/>
            <p:cNvSpPr/>
            <p:nvPr/>
          </p:nvSpPr>
          <p:spPr>
            <a:xfrm>
              <a:off x="56736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準備</a:t>
              </a:r>
              <a:endParaRPr kumimoji="1" lang="ja-JP" altLang="en-US" dirty="0"/>
            </a:p>
          </p:txBody>
        </p:sp>
        <p:sp>
          <p:nvSpPr>
            <p:cNvPr id="32" name="正方形/長方形 31"/>
            <p:cNvSpPr/>
            <p:nvPr/>
          </p:nvSpPr>
          <p:spPr>
            <a:xfrm>
              <a:off x="196920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当日</a:t>
              </a:r>
              <a:endParaRPr kumimoji="1" lang="ja-JP" altLang="en-US" dirty="0"/>
            </a:p>
          </p:txBody>
        </p:sp>
        <p:sp>
          <p:nvSpPr>
            <p:cNvPr id="33" name="正方形/長方形 32"/>
            <p:cNvSpPr/>
            <p:nvPr/>
          </p:nvSpPr>
          <p:spPr>
            <a:xfrm>
              <a:off x="3372122"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①</a:t>
              </a:r>
              <a:endParaRPr kumimoji="1" lang="ja-JP" altLang="en-US" dirty="0"/>
            </a:p>
          </p:txBody>
        </p:sp>
        <p:sp>
          <p:nvSpPr>
            <p:cNvPr id="34" name="正方形/長方形 33"/>
            <p:cNvSpPr/>
            <p:nvPr/>
          </p:nvSpPr>
          <p:spPr>
            <a:xfrm>
              <a:off x="4073040"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②</a:t>
              </a:r>
              <a:endParaRPr kumimoji="1" lang="ja-JP" altLang="en-US" dirty="0"/>
            </a:p>
          </p:txBody>
        </p:sp>
        <p:sp>
          <p:nvSpPr>
            <p:cNvPr id="35" name="正方形/長方形 34"/>
            <p:cNvSpPr/>
            <p:nvPr/>
          </p:nvSpPr>
          <p:spPr>
            <a:xfrm>
              <a:off x="547487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④</a:t>
              </a:r>
              <a:endParaRPr kumimoji="1" lang="ja-JP" altLang="en-US" dirty="0"/>
            </a:p>
          </p:txBody>
        </p:sp>
        <p:sp>
          <p:nvSpPr>
            <p:cNvPr id="36" name="正方形/長方形 35"/>
            <p:cNvSpPr/>
            <p:nvPr/>
          </p:nvSpPr>
          <p:spPr>
            <a:xfrm>
              <a:off x="477395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③</a:t>
              </a:r>
              <a:endParaRPr kumimoji="1" lang="ja-JP" altLang="en-US" dirty="0"/>
            </a:p>
          </p:txBody>
        </p:sp>
        <p:sp>
          <p:nvSpPr>
            <p:cNvPr id="37" name="正方形/長方形 36"/>
            <p:cNvSpPr/>
            <p:nvPr/>
          </p:nvSpPr>
          <p:spPr>
            <a:xfrm>
              <a:off x="617579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⑤</a:t>
              </a:r>
              <a:endParaRPr kumimoji="1" lang="ja-JP" altLang="en-US" dirty="0"/>
            </a:p>
          </p:txBody>
        </p:sp>
        <p:sp>
          <p:nvSpPr>
            <p:cNvPr id="38" name="正方形/長方形 37"/>
            <p:cNvSpPr/>
            <p:nvPr/>
          </p:nvSpPr>
          <p:spPr>
            <a:xfrm>
              <a:off x="6876713"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dirty="0" smtClean="0"/>
                <a:t>⑥</a:t>
              </a:r>
              <a:endParaRPr kumimoji="1" lang="ja-JP" altLang="en-US" dirty="0"/>
            </a:p>
          </p:txBody>
        </p:sp>
        <p:sp>
          <p:nvSpPr>
            <p:cNvPr id="39" name="正方形/長方形 38"/>
            <p:cNvSpPr/>
            <p:nvPr/>
          </p:nvSpPr>
          <p:spPr>
            <a:xfrm>
              <a:off x="126828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smtClean="0"/>
                <a:t>～前日</a:t>
              </a:r>
              <a:endParaRPr kumimoji="1" lang="ja-JP" altLang="en-US" sz="1200" dirty="0"/>
            </a:p>
          </p:txBody>
        </p:sp>
        <p:sp>
          <p:nvSpPr>
            <p:cNvPr id="40" name="正方形/長方形 39"/>
            <p:cNvSpPr/>
            <p:nvPr/>
          </p:nvSpPr>
          <p:spPr>
            <a:xfrm>
              <a:off x="2669040"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dirty="0"/>
                <a:t>実験</a:t>
              </a:r>
              <a:endParaRPr kumimoji="1" lang="ja-JP" altLang="en-US" dirty="0"/>
            </a:p>
          </p:txBody>
        </p:sp>
      </p:grpSp>
    </p:spTree>
    <p:extLst>
      <p:ext uri="{BB962C8B-B14F-4D97-AF65-F5344CB8AC3E}">
        <p14:creationId xmlns:p14="http://schemas.microsoft.com/office/powerpoint/2010/main" val="17760960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アカムシユスリカの知識</a:t>
            </a:r>
            <a:endParaRPr kumimoji="1" lang="ja-JP" altLang="en-US" dirty="0"/>
          </a:p>
        </p:txBody>
      </p:sp>
      <p:pic>
        <p:nvPicPr>
          <p:cNvPr id="12" name="コンテンツ プレースホルダー 11"/>
          <p:cNvPicPr>
            <a:picLocks noGrp="1" noChangeAspect="1"/>
          </p:cNvPicPr>
          <p:nvPr>
            <p:ph sz="half" idx="2"/>
          </p:nvPr>
        </p:nvPicPr>
        <p:blipFill>
          <a:blip r:embed="rId3" cstate="email">
            <a:extLst>
              <a:ext uri="{28A0092B-C50C-407E-A947-70E740481C1C}">
                <a14:useLocalDpi xmlns:a14="http://schemas.microsoft.com/office/drawing/2010/main" val="0"/>
              </a:ext>
            </a:extLst>
          </a:blip>
          <a:stretch>
            <a:fillRect/>
          </a:stretch>
        </p:blipFill>
        <p:spPr>
          <a:xfrm>
            <a:off x="1691680" y="4365104"/>
            <a:ext cx="2772308" cy="2079231"/>
          </a:xfrm>
        </p:spPr>
      </p:pic>
      <p:sp>
        <p:nvSpPr>
          <p:cNvPr id="4" name="テキスト ボックス 3"/>
          <p:cNvSpPr txBox="1"/>
          <p:nvPr/>
        </p:nvSpPr>
        <p:spPr>
          <a:xfrm>
            <a:off x="8748464" y="17026"/>
            <a:ext cx="404624" cy="461665"/>
          </a:xfrm>
          <a:prstGeom prst="rect">
            <a:avLst/>
          </a:prstGeom>
          <a:noFill/>
        </p:spPr>
        <p:txBody>
          <a:bodyPr wrap="square" rtlCol="0">
            <a:spAutoFit/>
          </a:bodyPr>
          <a:lstStyle/>
          <a:p>
            <a:r>
              <a:rPr kumimoji="1" lang="ja-JP" altLang="en-US" sz="2400" dirty="0" smtClean="0">
                <a:solidFill>
                  <a:schemeClr val="tx2"/>
                </a:solidFill>
              </a:rPr>
              <a:t>ユ</a:t>
            </a:r>
            <a:endParaRPr kumimoji="1" lang="ja-JP" altLang="en-US" sz="2400" dirty="0">
              <a:solidFill>
                <a:schemeClr val="tx2"/>
              </a:solidFill>
            </a:endParaRPr>
          </a:p>
        </p:txBody>
      </p:sp>
      <p:pic>
        <p:nvPicPr>
          <p:cNvPr id="13" name="コンテンツ プレースホルダー 12"/>
          <p:cNvPicPr>
            <a:picLocks noGrp="1" noChangeAspect="1"/>
          </p:cNvPicPr>
          <p:nvPr>
            <p:ph sz="half" idx="1"/>
          </p:nvPr>
        </p:nvPicPr>
        <p:blipFill>
          <a:blip r:embed="rId4" cstate="email">
            <a:extLst>
              <a:ext uri="{28A0092B-C50C-407E-A947-70E740481C1C}">
                <a14:useLocalDpi xmlns:a14="http://schemas.microsoft.com/office/drawing/2010/main" val="0"/>
              </a:ext>
            </a:extLst>
          </a:blip>
          <a:stretch>
            <a:fillRect/>
          </a:stretch>
        </p:blipFill>
        <p:spPr>
          <a:xfrm>
            <a:off x="899592" y="1124744"/>
            <a:ext cx="2048986" cy="3163651"/>
          </a:xfrm>
          <a:prstGeom prst="rect">
            <a:avLst/>
          </a:prstGeom>
        </p:spPr>
      </p:pic>
      <p:sp>
        <p:nvSpPr>
          <p:cNvPr id="14" name="テキスト ボックス 13"/>
          <p:cNvSpPr txBox="1"/>
          <p:nvPr/>
        </p:nvSpPr>
        <p:spPr>
          <a:xfrm>
            <a:off x="3275856" y="1412776"/>
            <a:ext cx="4752528" cy="2585323"/>
          </a:xfrm>
          <a:prstGeom prst="rect">
            <a:avLst/>
          </a:prstGeom>
          <a:noFill/>
        </p:spPr>
        <p:txBody>
          <a:bodyPr wrap="square" rtlCol="0">
            <a:spAutoFit/>
          </a:bodyPr>
          <a:lstStyle/>
          <a:p>
            <a:r>
              <a:rPr kumimoji="1" lang="ja-JP" altLang="en-US" dirty="0" smtClean="0"/>
              <a:t>アカムシユスリカ（染色体数　２ｎ＝６）の幼虫</a:t>
            </a:r>
            <a:endParaRPr kumimoji="1" lang="en-US" altLang="ja-JP" dirty="0" smtClean="0"/>
          </a:p>
          <a:p>
            <a:r>
              <a:rPr lang="ja-JP" altLang="en-US" dirty="0"/>
              <a:t>　</a:t>
            </a:r>
            <a:r>
              <a:rPr lang="ja-JP" altLang="en-US" dirty="0" smtClean="0"/>
              <a:t>双翅目ユスリカ科</a:t>
            </a:r>
            <a:endParaRPr lang="en-US" altLang="ja-JP" dirty="0" smtClean="0"/>
          </a:p>
          <a:p>
            <a:r>
              <a:rPr lang="ja-JP" altLang="en-US" dirty="0" smtClean="0"/>
              <a:t>　岩手県では自然にはあまり生息していない。</a:t>
            </a:r>
            <a:endParaRPr lang="en-US" altLang="ja-JP" dirty="0" smtClean="0"/>
          </a:p>
          <a:p>
            <a:r>
              <a:rPr kumimoji="1" lang="ja-JP" altLang="en-US" dirty="0" smtClean="0"/>
              <a:t>（</a:t>
            </a:r>
            <a:r>
              <a:rPr lang="ja-JP" altLang="en-US" dirty="0"/>
              <a:t>岩洞</a:t>
            </a:r>
            <a:r>
              <a:rPr lang="ja-JP" altLang="en-US" dirty="0" smtClean="0"/>
              <a:t>湖などで</a:t>
            </a:r>
            <a:r>
              <a:rPr kumimoji="1" lang="ja-JP" altLang="en-US" dirty="0" smtClean="0"/>
              <a:t>ワカサギ釣りのエサとして使った残りを投棄したものが生き残り，生息していることがある。）</a:t>
            </a:r>
            <a:r>
              <a:rPr lang="ja-JP" altLang="en-US" dirty="0"/>
              <a:t> 「エリスロクルオリン」という，ヘモグロビンのような色素タンパク質を体液に含むため，赤色に見える。</a:t>
            </a:r>
          </a:p>
          <a:p>
            <a:endParaRPr kumimoji="1" lang="en-US" altLang="ja-JP" dirty="0" smtClean="0"/>
          </a:p>
        </p:txBody>
      </p:sp>
      <p:sp>
        <p:nvSpPr>
          <p:cNvPr id="16" name="テキスト ボックス 15"/>
          <p:cNvSpPr txBox="1"/>
          <p:nvPr/>
        </p:nvSpPr>
        <p:spPr>
          <a:xfrm>
            <a:off x="4716016" y="3573016"/>
            <a:ext cx="3312368" cy="2862322"/>
          </a:xfrm>
          <a:prstGeom prst="rect">
            <a:avLst/>
          </a:prstGeom>
          <a:noFill/>
        </p:spPr>
        <p:txBody>
          <a:bodyPr wrap="square" rtlCol="0">
            <a:spAutoFit/>
          </a:bodyPr>
          <a:lstStyle/>
          <a:p>
            <a:r>
              <a:rPr kumimoji="1" lang="ja-JP" altLang="en-US" dirty="0" smtClean="0"/>
              <a:t>入手方法</a:t>
            </a:r>
            <a:endParaRPr kumimoji="1" lang="en-US" altLang="ja-JP" dirty="0" smtClean="0"/>
          </a:p>
          <a:p>
            <a:r>
              <a:rPr lang="ja-JP" altLang="en-US" dirty="0" smtClean="0"/>
              <a:t>①教材会社から購入する。</a:t>
            </a:r>
            <a:endParaRPr lang="en-US" altLang="ja-JP" dirty="0" smtClean="0"/>
          </a:p>
          <a:p>
            <a:r>
              <a:rPr lang="ja-JP" altLang="en-US" dirty="0" smtClean="0"/>
              <a:t>②</a:t>
            </a:r>
            <a:r>
              <a:rPr lang="ja-JP" altLang="en-US" dirty="0"/>
              <a:t>インターネットで購入する。</a:t>
            </a:r>
          </a:p>
          <a:p>
            <a:r>
              <a:rPr lang="ja-JP" altLang="en-US" dirty="0" smtClean="0"/>
              <a:t>　①，②は割高である。</a:t>
            </a:r>
            <a:endParaRPr lang="en-US" altLang="ja-JP" dirty="0" smtClean="0"/>
          </a:p>
          <a:p>
            <a:r>
              <a:rPr lang="ja-JP" altLang="en-US" dirty="0" smtClean="0"/>
              <a:t>③</a:t>
            </a:r>
            <a:r>
              <a:rPr lang="en-US" altLang="ja-JP" dirty="0" smtClean="0"/>
              <a:t>12</a:t>
            </a:r>
            <a:r>
              <a:rPr lang="ja-JP" altLang="en-US" dirty="0" smtClean="0"/>
              <a:t>月～３月のワカサギ釣りシーズンは釣具屋さんの店頭で入手できる。シーズン外でも，問屋に在庫があれば取り寄せてもらえ，数日で入手できる。</a:t>
            </a:r>
            <a:endParaRPr lang="en-US" altLang="ja-JP" dirty="0" smtClean="0"/>
          </a:p>
          <a:p>
            <a:r>
              <a:rPr lang="ja-JP" altLang="en-US" dirty="0"/>
              <a:t>　</a:t>
            </a:r>
            <a:r>
              <a:rPr kumimoji="1" lang="ja-JP" altLang="en-US" dirty="0" smtClean="0"/>
              <a:t>２１０円／１０ｇ（２００匹～）</a:t>
            </a:r>
            <a:endParaRPr kumimoji="1" lang="ja-JP" altLang="en-US" dirty="0"/>
          </a:p>
        </p:txBody>
      </p:sp>
    </p:spTree>
    <p:extLst>
      <p:ext uri="{BB962C8B-B14F-4D97-AF65-F5344CB8AC3E}">
        <p14:creationId xmlns:p14="http://schemas.microsoft.com/office/powerpoint/2010/main" val="36661073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セスジユスリカの知識</a:t>
            </a:r>
            <a:endParaRPr kumimoji="1" lang="ja-JP" altLang="en-US" dirty="0"/>
          </a:p>
        </p:txBody>
      </p:sp>
      <p:sp>
        <p:nvSpPr>
          <p:cNvPr id="4" name="テキスト ボックス 3"/>
          <p:cNvSpPr txBox="1"/>
          <p:nvPr/>
        </p:nvSpPr>
        <p:spPr>
          <a:xfrm>
            <a:off x="8748464" y="17026"/>
            <a:ext cx="404624" cy="461665"/>
          </a:xfrm>
          <a:prstGeom prst="rect">
            <a:avLst/>
          </a:prstGeom>
          <a:noFill/>
        </p:spPr>
        <p:txBody>
          <a:bodyPr wrap="square" rtlCol="0">
            <a:spAutoFit/>
          </a:bodyPr>
          <a:lstStyle/>
          <a:p>
            <a:r>
              <a:rPr kumimoji="1" lang="ja-JP" altLang="en-US" sz="2400" dirty="0" smtClean="0">
                <a:solidFill>
                  <a:schemeClr val="tx2"/>
                </a:solidFill>
              </a:rPr>
              <a:t>ユ</a:t>
            </a:r>
            <a:endParaRPr kumimoji="1" lang="ja-JP" altLang="en-US" sz="2400" dirty="0">
              <a:solidFill>
                <a:schemeClr val="tx2"/>
              </a:solidFill>
            </a:endParaRPr>
          </a:p>
        </p:txBody>
      </p:sp>
      <p:sp>
        <p:nvSpPr>
          <p:cNvPr id="14" name="テキスト ボックス 13"/>
          <p:cNvSpPr txBox="1"/>
          <p:nvPr/>
        </p:nvSpPr>
        <p:spPr>
          <a:xfrm>
            <a:off x="2632760" y="1268760"/>
            <a:ext cx="5611648" cy="2031325"/>
          </a:xfrm>
          <a:prstGeom prst="rect">
            <a:avLst/>
          </a:prstGeom>
          <a:noFill/>
        </p:spPr>
        <p:txBody>
          <a:bodyPr wrap="square" rtlCol="0">
            <a:spAutoFit/>
          </a:bodyPr>
          <a:lstStyle/>
          <a:p>
            <a:r>
              <a:rPr kumimoji="1" lang="ja-JP" altLang="en-US" dirty="0" smtClean="0"/>
              <a:t>セスジユスリカ（染色体数　２ｎ＝８）の幼虫</a:t>
            </a:r>
            <a:endParaRPr kumimoji="1" lang="en-US" altLang="ja-JP" dirty="0" smtClean="0"/>
          </a:p>
          <a:p>
            <a:r>
              <a:rPr lang="ja-JP" altLang="en-US" dirty="0"/>
              <a:t>　双翅目</a:t>
            </a:r>
            <a:r>
              <a:rPr lang="ja-JP" altLang="en-US" dirty="0" smtClean="0"/>
              <a:t>ユスリカ科</a:t>
            </a:r>
            <a:endParaRPr lang="en-US" altLang="ja-JP" dirty="0" smtClean="0"/>
          </a:p>
          <a:p>
            <a:r>
              <a:rPr lang="ja-JP" altLang="en-US" dirty="0"/>
              <a:t>　</a:t>
            </a:r>
            <a:r>
              <a:rPr lang="ja-JP" altLang="en-US" dirty="0" smtClean="0"/>
              <a:t>岩手県では自然にみられる一般的なもの。</a:t>
            </a:r>
            <a:r>
              <a:rPr lang="ja-JP" altLang="en-US" dirty="0"/>
              <a:t>　</a:t>
            </a:r>
            <a:r>
              <a:rPr lang="ja-JP" altLang="ja-JP" dirty="0" smtClean="0"/>
              <a:t>蚊によく似た大きさや姿をしているが</a:t>
            </a:r>
            <a:r>
              <a:rPr lang="ja-JP" altLang="en-US" dirty="0" smtClean="0"/>
              <a:t>，</a:t>
            </a:r>
            <a:r>
              <a:rPr lang="ja-JP" altLang="ja-JP" dirty="0" smtClean="0"/>
              <a:t>刺すことはない。また</a:t>
            </a:r>
            <a:r>
              <a:rPr lang="ja-JP" altLang="en-US" dirty="0" smtClean="0"/>
              <a:t>蚊</a:t>
            </a:r>
            <a:r>
              <a:rPr lang="ja-JP" altLang="ja-JP" dirty="0" smtClean="0"/>
              <a:t>のような</a:t>
            </a:r>
            <a:r>
              <a:rPr lang="ja-JP" altLang="en-US" dirty="0" smtClean="0"/>
              <a:t>鱗粉</a:t>
            </a:r>
            <a:r>
              <a:rPr lang="ja-JP" altLang="ja-JP" dirty="0" smtClean="0"/>
              <a:t>も持たないため</a:t>
            </a:r>
            <a:r>
              <a:rPr lang="ja-JP" altLang="en-US" dirty="0" smtClean="0"/>
              <a:t>，</a:t>
            </a:r>
            <a:r>
              <a:rPr lang="ja-JP" altLang="ja-JP" dirty="0" smtClean="0"/>
              <a:t>黒っぽい粉のようなものが肌に付くことはない。しばしば川や池の近くで</a:t>
            </a:r>
            <a:r>
              <a:rPr lang="ja-JP" altLang="en-US" dirty="0" smtClean="0"/>
              <a:t>蚊柱（かばしら）と呼ばれる群れをつくる。</a:t>
            </a:r>
            <a:endParaRPr kumimoji="1" lang="en-US" altLang="ja-JP" dirty="0" smtClean="0"/>
          </a:p>
        </p:txBody>
      </p:sp>
      <p:pic>
        <p:nvPicPr>
          <p:cNvPr id="15" name="図 14"/>
          <p:cNvPicPr>
            <a:picLocks noChangeAspect="1"/>
          </p:cNvPicPr>
          <p:nvPr/>
        </p:nvPicPr>
        <p:blipFill rotWithShape="1">
          <a:blip r:embed="rId2" cstate="email">
            <a:extLst>
              <a:ext uri="{28A0092B-C50C-407E-A947-70E740481C1C}">
                <a14:useLocalDpi xmlns:a14="http://schemas.microsoft.com/office/drawing/2010/main" val="0"/>
              </a:ext>
            </a:extLst>
          </a:blip>
          <a:srcRect/>
          <a:stretch/>
        </p:blipFill>
        <p:spPr>
          <a:xfrm>
            <a:off x="683568" y="1078980"/>
            <a:ext cx="2016224" cy="3319189"/>
          </a:xfrm>
          <a:prstGeom prst="rect">
            <a:avLst/>
          </a:prstGeom>
        </p:spPr>
      </p:pic>
      <p:sp>
        <p:nvSpPr>
          <p:cNvPr id="16" name="テキスト ボックス 15"/>
          <p:cNvSpPr txBox="1"/>
          <p:nvPr/>
        </p:nvSpPr>
        <p:spPr>
          <a:xfrm>
            <a:off x="3851920" y="4590256"/>
            <a:ext cx="4032448" cy="1754326"/>
          </a:xfrm>
          <a:prstGeom prst="rect">
            <a:avLst/>
          </a:prstGeom>
          <a:noFill/>
        </p:spPr>
        <p:txBody>
          <a:bodyPr wrap="square" rtlCol="0">
            <a:spAutoFit/>
          </a:bodyPr>
          <a:lstStyle/>
          <a:p>
            <a:r>
              <a:rPr kumimoji="1" lang="ja-JP" altLang="en-US" dirty="0" smtClean="0"/>
              <a:t>入手方法</a:t>
            </a:r>
            <a:endParaRPr kumimoji="1" lang="en-US" altLang="ja-JP" dirty="0" smtClean="0"/>
          </a:p>
          <a:p>
            <a:r>
              <a:rPr lang="ja-JP" altLang="ja-JP" dirty="0" smtClean="0"/>
              <a:t>生活排水</a:t>
            </a:r>
            <a:r>
              <a:rPr lang="ja-JP" altLang="en-US" dirty="0" smtClean="0"/>
              <a:t>など</a:t>
            </a:r>
            <a:r>
              <a:rPr lang="ja-JP" altLang="ja-JP" dirty="0" smtClean="0"/>
              <a:t>により</a:t>
            </a:r>
            <a:r>
              <a:rPr lang="ja-JP" altLang="en-US" dirty="0" smtClean="0"/>
              <a:t>，</a:t>
            </a:r>
            <a:r>
              <a:rPr lang="ja-JP" altLang="ja-JP" dirty="0" smtClean="0"/>
              <a:t>富栄養化が進</a:t>
            </a:r>
            <a:r>
              <a:rPr lang="ja-JP" altLang="en-US" dirty="0" smtClean="0"/>
              <a:t>んだ下水の泥に生息することが多い。春から秋までみることができるが，数や大きさの点で，９月くらいに採集したほうが観察に適している。</a:t>
            </a:r>
            <a:endParaRPr kumimoji="1" lang="ja-JP" altLang="en-US" dirty="0"/>
          </a:p>
        </p:txBody>
      </p:sp>
      <p:pic>
        <p:nvPicPr>
          <p:cNvPr id="7" name="コンテンツ プレースホルダー 6"/>
          <p:cNvPicPr>
            <a:picLocks noGrp="1" noChangeAspect="1"/>
          </p:cNvPicPr>
          <p:nvPr>
            <p:ph sz="half" idx="1"/>
          </p:nvPr>
        </p:nvPicPr>
        <p:blipFill>
          <a:blip r:embed="rId3" cstate="email">
            <a:extLst>
              <a:ext uri="{28A0092B-C50C-407E-A947-70E740481C1C}">
                <a14:useLocalDpi xmlns:a14="http://schemas.microsoft.com/office/drawing/2010/main" val="0"/>
              </a:ext>
            </a:extLst>
          </a:blip>
          <a:stretch>
            <a:fillRect/>
          </a:stretch>
        </p:blipFill>
        <p:spPr>
          <a:xfrm>
            <a:off x="669112" y="4602440"/>
            <a:ext cx="2663994" cy="1768413"/>
          </a:xfrm>
        </p:spPr>
      </p:pic>
      <p:pic>
        <p:nvPicPr>
          <p:cNvPr id="6" name="コンテンツ プレースホルダー 5"/>
          <p:cNvPicPr>
            <a:picLocks noGrp="1" noChangeAspect="1"/>
          </p:cNvPicPr>
          <p:nvPr>
            <p:ph sz="half" idx="2"/>
          </p:nvPr>
        </p:nvPicPr>
        <p:blipFill>
          <a:blip r:embed="rId4" cstate="email">
            <a:extLst>
              <a:ext uri="{28A0092B-C50C-407E-A947-70E740481C1C}">
                <a14:useLocalDpi xmlns:a14="http://schemas.microsoft.com/office/drawing/2010/main" val="0"/>
              </a:ext>
            </a:extLst>
          </a:blip>
          <a:stretch>
            <a:fillRect/>
          </a:stretch>
        </p:blipFill>
        <p:spPr>
          <a:xfrm>
            <a:off x="6434218" y="2996953"/>
            <a:ext cx="1810189" cy="1800200"/>
          </a:xfrm>
        </p:spPr>
      </p:pic>
    </p:spTree>
    <p:extLst>
      <p:ext uri="{BB962C8B-B14F-4D97-AF65-F5344CB8AC3E}">
        <p14:creationId xmlns:p14="http://schemas.microsoft.com/office/powerpoint/2010/main" val="38769576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だ腺染色体の知識</a:t>
            </a:r>
            <a:endParaRPr kumimoji="1" lang="ja-JP" altLang="en-US" dirty="0"/>
          </a:p>
        </p:txBody>
      </p:sp>
      <p:sp>
        <p:nvSpPr>
          <p:cNvPr id="4" name="テキスト ボックス 3"/>
          <p:cNvSpPr txBox="1"/>
          <p:nvPr/>
        </p:nvSpPr>
        <p:spPr>
          <a:xfrm>
            <a:off x="8748464" y="17026"/>
            <a:ext cx="404624" cy="461665"/>
          </a:xfrm>
          <a:prstGeom prst="rect">
            <a:avLst/>
          </a:prstGeom>
          <a:noFill/>
        </p:spPr>
        <p:txBody>
          <a:bodyPr wrap="square" rtlCol="0">
            <a:spAutoFit/>
          </a:bodyPr>
          <a:lstStyle/>
          <a:p>
            <a:r>
              <a:rPr kumimoji="1" lang="ja-JP" altLang="en-US" sz="2400" dirty="0" smtClean="0">
                <a:solidFill>
                  <a:schemeClr val="tx2"/>
                </a:solidFill>
              </a:rPr>
              <a:t>ユ</a:t>
            </a:r>
            <a:endParaRPr kumimoji="1" lang="ja-JP" altLang="en-US" sz="2400" dirty="0">
              <a:solidFill>
                <a:schemeClr val="tx2"/>
              </a:solidFill>
            </a:endParaRPr>
          </a:p>
        </p:txBody>
      </p:sp>
      <p:sp>
        <p:nvSpPr>
          <p:cNvPr id="14" name="テキスト ボックス 13"/>
          <p:cNvSpPr txBox="1"/>
          <p:nvPr/>
        </p:nvSpPr>
        <p:spPr>
          <a:xfrm>
            <a:off x="611560" y="1268760"/>
            <a:ext cx="7632848" cy="2031325"/>
          </a:xfrm>
          <a:prstGeom prst="rect">
            <a:avLst/>
          </a:prstGeom>
          <a:noFill/>
        </p:spPr>
        <p:txBody>
          <a:bodyPr wrap="square" rtlCol="0">
            <a:spAutoFit/>
          </a:bodyPr>
          <a:lstStyle/>
          <a:p>
            <a:r>
              <a:rPr lang="ja-JP" altLang="en-US" b="1" dirty="0" smtClean="0"/>
              <a:t>だ腺染色体</a:t>
            </a:r>
            <a:endParaRPr lang="en-US" altLang="ja-JP" b="1" dirty="0" smtClean="0"/>
          </a:p>
          <a:p>
            <a:r>
              <a:rPr lang="ja-JP" altLang="en-US" dirty="0"/>
              <a:t>　</a:t>
            </a:r>
            <a:r>
              <a:rPr lang="ja-JP" altLang="en-US" dirty="0" smtClean="0"/>
              <a:t>昆虫の双翅類（ハエやカなど）の幼虫のだ腺細胞</a:t>
            </a:r>
            <a:r>
              <a:rPr lang="ja-JP" altLang="en-US" dirty="0"/>
              <a:t>にみられる巨大染色体</a:t>
            </a:r>
            <a:r>
              <a:rPr lang="ja-JP" altLang="en-US" dirty="0" smtClean="0"/>
              <a:t>で，通常の染色体の</a:t>
            </a:r>
            <a:r>
              <a:rPr lang="en-US" altLang="ja-JP" dirty="0" smtClean="0"/>
              <a:t>100</a:t>
            </a:r>
            <a:r>
              <a:rPr lang="ja-JP" altLang="en-US" dirty="0" smtClean="0"/>
              <a:t>～</a:t>
            </a:r>
            <a:r>
              <a:rPr lang="en-US" altLang="ja-JP" dirty="0" smtClean="0"/>
              <a:t>150</a:t>
            </a:r>
            <a:r>
              <a:rPr lang="ja-JP" altLang="en-US" dirty="0" smtClean="0"/>
              <a:t>倍の大きさ。</a:t>
            </a:r>
            <a:endParaRPr lang="en-US" altLang="ja-JP" dirty="0" smtClean="0"/>
          </a:p>
          <a:p>
            <a:r>
              <a:rPr lang="ja-JP" altLang="en-US" dirty="0"/>
              <a:t>　</a:t>
            </a:r>
            <a:r>
              <a:rPr lang="ja-JP" altLang="en-US" dirty="0" smtClean="0"/>
              <a:t>細胞が分裂しないでＤＮＡ複製が繰り返され，複製された染色糸が分離しないので多数の染色糸からなるため巨大化する。</a:t>
            </a:r>
            <a:r>
              <a:rPr lang="ja-JP" altLang="en-US" dirty="0"/>
              <a:t>　</a:t>
            </a:r>
            <a:r>
              <a:rPr lang="ja-JP" altLang="en-US" dirty="0" smtClean="0"/>
              <a:t>体細胞（２ｎ）であるが，相同染色体が対合しているので，</a:t>
            </a:r>
            <a:r>
              <a:rPr lang="ja-JP" altLang="en-US" b="1" dirty="0" smtClean="0"/>
              <a:t>ｎ本の染色体が観察</a:t>
            </a:r>
            <a:r>
              <a:rPr lang="ja-JP" altLang="en-US" dirty="0" smtClean="0"/>
              <a:t>される。</a:t>
            </a:r>
            <a:endParaRPr lang="en-US" altLang="ja-JP" dirty="0" smtClean="0"/>
          </a:p>
          <a:p>
            <a:r>
              <a:rPr lang="ja-JP" altLang="en-US" dirty="0"/>
              <a:t>　</a:t>
            </a:r>
            <a:r>
              <a:rPr lang="ja-JP" altLang="en-US" dirty="0" smtClean="0"/>
              <a:t>染色体内部で，染色されやすさが異なるため，横縞として観察できる。</a:t>
            </a:r>
            <a:endParaRPr lang="en-US" altLang="ja-JP" dirty="0" smtClean="0"/>
          </a:p>
        </p:txBody>
      </p:sp>
      <p:pic>
        <p:nvPicPr>
          <p:cNvPr id="9" name="図 8"/>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16103" y="3765551"/>
            <a:ext cx="3103997" cy="2327998"/>
          </a:xfrm>
          <a:prstGeom prst="rect">
            <a:avLst/>
          </a:prstGeom>
        </p:spPr>
      </p:pic>
      <p:sp>
        <p:nvSpPr>
          <p:cNvPr id="16" name="テキスト ボックス 15"/>
          <p:cNvSpPr txBox="1"/>
          <p:nvPr/>
        </p:nvSpPr>
        <p:spPr>
          <a:xfrm>
            <a:off x="1029541" y="5366712"/>
            <a:ext cx="748431" cy="369332"/>
          </a:xfrm>
          <a:prstGeom prst="rect">
            <a:avLst/>
          </a:prstGeom>
          <a:noFill/>
        </p:spPr>
        <p:txBody>
          <a:bodyPr wrap="square" rtlCol="0">
            <a:spAutoFit/>
          </a:bodyPr>
          <a:lstStyle/>
          <a:p>
            <a:r>
              <a:rPr kumimoji="1" lang="ja-JP" altLang="en-US" dirty="0" smtClean="0"/>
              <a:t>パフ</a:t>
            </a:r>
            <a:endParaRPr kumimoji="1" lang="ja-JP" altLang="en-US" dirty="0"/>
          </a:p>
        </p:txBody>
      </p:sp>
      <p:cxnSp>
        <p:nvCxnSpPr>
          <p:cNvPr id="11" name="直線矢印コネクタ 10"/>
          <p:cNvCxnSpPr/>
          <p:nvPr/>
        </p:nvCxnSpPr>
        <p:spPr>
          <a:xfrm flipV="1">
            <a:off x="1540037" y="4929298"/>
            <a:ext cx="374215" cy="44391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3922764" y="5447218"/>
            <a:ext cx="4032448" cy="646331"/>
          </a:xfrm>
          <a:prstGeom prst="rect">
            <a:avLst/>
          </a:prstGeom>
          <a:noFill/>
        </p:spPr>
        <p:txBody>
          <a:bodyPr wrap="square" rtlCol="0">
            <a:spAutoFit/>
          </a:bodyPr>
          <a:lstStyle/>
          <a:p>
            <a:r>
              <a:rPr kumimoji="1" lang="ja-JP" altLang="en-US" dirty="0" smtClean="0"/>
              <a:t>酢酸ゲンチアナバイオレットにより</a:t>
            </a:r>
            <a:endParaRPr kumimoji="1" lang="en-US" altLang="ja-JP" dirty="0" smtClean="0"/>
          </a:p>
          <a:p>
            <a:r>
              <a:rPr lang="ja-JP" altLang="en-US" dirty="0"/>
              <a:t>染色</a:t>
            </a:r>
            <a:r>
              <a:rPr lang="ja-JP" altLang="en-US" dirty="0" smtClean="0"/>
              <a:t>したアカムシユスリカのだ腺染色体</a:t>
            </a:r>
            <a:endParaRPr kumimoji="1" lang="ja-JP" altLang="en-US" dirty="0"/>
          </a:p>
        </p:txBody>
      </p:sp>
      <p:sp>
        <p:nvSpPr>
          <p:cNvPr id="5" name="テキスト ボックス 4"/>
          <p:cNvSpPr txBox="1"/>
          <p:nvPr/>
        </p:nvSpPr>
        <p:spPr>
          <a:xfrm>
            <a:off x="4067944" y="3765551"/>
            <a:ext cx="4032448" cy="1477328"/>
          </a:xfrm>
          <a:prstGeom prst="rect">
            <a:avLst/>
          </a:prstGeom>
          <a:noFill/>
        </p:spPr>
        <p:txBody>
          <a:bodyPr wrap="square" rtlCol="0">
            <a:spAutoFit/>
          </a:bodyPr>
          <a:lstStyle/>
          <a:p>
            <a:r>
              <a:rPr lang="ja-JP" altLang="en-US" dirty="0"/>
              <a:t>　局部的に</a:t>
            </a:r>
            <a:r>
              <a:rPr lang="ja-JP" altLang="en-US" b="1" dirty="0"/>
              <a:t>パフ</a:t>
            </a:r>
            <a:r>
              <a:rPr lang="ja-JP" altLang="en-US" dirty="0"/>
              <a:t>と呼ばれる膨らみが観察でき，ここでは染色体が部分的にほどけて広がっており</a:t>
            </a:r>
            <a:r>
              <a:rPr lang="ja-JP" altLang="en-US" b="1" dirty="0"/>
              <a:t>，ＲＮＡの転写</a:t>
            </a:r>
            <a:r>
              <a:rPr lang="ja-JP" altLang="en-US" dirty="0"/>
              <a:t>が行われている。</a:t>
            </a:r>
            <a:endParaRPr lang="en-US" altLang="ja-JP" dirty="0"/>
          </a:p>
          <a:p>
            <a:endParaRPr kumimoji="1" lang="ja-JP" altLang="en-US" dirty="0"/>
          </a:p>
        </p:txBody>
      </p:sp>
    </p:spTree>
    <p:extLst>
      <p:ext uri="{BB962C8B-B14F-4D97-AF65-F5344CB8AC3E}">
        <p14:creationId xmlns:p14="http://schemas.microsoft.com/office/powerpoint/2010/main" val="39420741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観察，実験の準備（～前日）</a:t>
            </a:r>
            <a:endParaRPr kumimoji="1" lang="ja-JP" altLang="en-US" dirty="0"/>
          </a:p>
        </p:txBody>
      </p:sp>
      <p:sp>
        <p:nvSpPr>
          <p:cNvPr id="3" name="コンテンツ プレースホルダー 2"/>
          <p:cNvSpPr>
            <a:spLocks noGrp="1"/>
          </p:cNvSpPr>
          <p:nvPr>
            <p:ph idx="1"/>
          </p:nvPr>
        </p:nvSpPr>
        <p:spPr>
          <a:xfrm>
            <a:off x="0" y="980728"/>
            <a:ext cx="9144000" cy="4525963"/>
          </a:xfrm>
        </p:spPr>
        <p:txBody>
          <a:bodyPr>
            <a:normAutofit/>
          </a:bodyPr>
          <a:lstStyle/>
          <a:p>
            <a:pPr marL="0" indent="0">
              <a:buNone/>
            </a:pPr>
            <a:r>
              <a:rPr lang="ja-JP" altLang="en-US" sz="3600" dirty="0" smtClean="0"/>
              <a:t>ユスリカの幼虫を</a:t>
            </a:r>
            <a:r>
              <a:rPr kumimoji="1" lang="ja-JP" altLang="en-US" sz="3600" dirty="0" smtClean="0"/>
              <a:t>入手する。</a:t>
            </a:r>
            <a:r>
              <a:rPr lang="ja-JP" altLang="en-US" sz="3600" dirty="0"/>
              <a:t>　</a:t>
            </a:r>
            <a:r>
              <a:rPr lang="ja-JP" altLang="en-US" sz="3600" dirty="0" smtClean="0"/>
              <a:t>　</a:t>
            </a:r>
            <a:endParaRPr kumimoji="1" lang="en-US" altLang="ja-JP" sz="3600" dirty="0" smtClean="0"/>
          </a:p>
        </p:txBody>
      </p:sp>
      <p:sp>
        <p:nvSpPr>
          <p:cNvPr id="4" name="スライド番号プレースホルダー 3"/>
          <p:cNvSpPr>
            <a:spLocks noGrp="1"/>
          </p:cNvSpPr>
          <p:nvPr>
            <p:ph type="sldNum" sz="quarter" idx="12"/>
          </p:nvPr>
        </p:nvSpPr>
        <p:spPr/>
        <p:txBody>
          <a:bodyPr/>
          <a:lstStyle/>
          <a:p>
            <a:fld id="{C6F3D2AA-BCEB-455A-B6F8-09BE27466668}" type="slidenum">
              <a:rPr kumimoji="1" lang="ja-JP" altLang="en-US" smtClean="0"/>
              <a:t>3</a:t>
            </a:fld>
            <a:endParaRPr kumimoji="1" lang="ja-JP" altLang="en-US" dirty="0"/>
          </a:p>
        </p:txBody>
      </p:sp>
      <p:pic>
        <p:nvPicPr>
          <p:cNvPr id="5" name="図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355616" y="1556792"/>
            <a:ext cx="6432768" cy="4824576"/>
          </a:xfrm>
          <a:prstGeom prst="rect">
            <a:avLst/>
          </a:prstGeom>
        </p:spPr>
      </p:pic>
      <p:grpSp>
        <p:nvGrpSpPr>
          <p:cNvPr id="51" name="グループ化 50"/>
          <p:cNvGrpSpPr/>
          <p:nvPr/>
        </p:nvGrpSpPr>
        <p:grpSpPr>
          <a:xfrm>
            <a:off x="567368" y="6525384"/>
            <a:ext cx="7011345" cy="360000"/>
            <a:chOff x="567368" y="6525384"/>
            <a:chExt cx="7011345" cy="360000"/>
          </a:xfrm>
        </p:grpSpPr>
        <p:sp>
          <p:nvSpPr>
            <p:cNvPr id="52" name="正方形/長方形 51"/>
            <p:cNvSpPr/>
            <p:nvPr/>
          </p:nvSpPr>
          <p:spPr>
            <a:xfrm>
              <a:off x="567368"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smtClean="0"/>
                <a:t>準備</a:t>
              </a:r>
              <a:endParaRPr kumimoji="1" lang="ja-JP" altLang="en-US" dirty="0"/>
            </a:p>
          </p:txBody>
        </p:sp>
        <p:sp>
          <p:nvSpPr>
            <p:cNvPr id="53" name="正方形/長方形 52"/>
            <p:cNvSpPr/>
            <p:nvPr/>
          </p:nvSpPr>
          <p:spPr>
            <a:xfrm>
              <a:off x="196920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当日</a:t>
              </a:r>
              <a:endParaRPr kumimoji="1" lang="ja-JP" altLang="en-US" dirty="0"/>
            </a:p>
          </p:txBody>
        </p:sp>
        <p:sp>
          <p:nvSpPr>
            <p:cNvPr id="54" name="正方形/長方形 53"/>
            <p:cNvSpPr/>
            <p:nvPr/>
          </p:nvSpPr>
          <p:spPr>
            <a:xfrm>
              <a:off x="3372122"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①</a:t>
              </a:r>
              <a:endParaRPr kumimoji="1" lang="ja-JP" altLang="en-US" dirty="0"/>
            </a:p>
          </p:txBody>
        </p:sp>
        <p:sp>
          <p:nvSpPr>
            <p:cNvPr id="55" name="正方形/長方形 54"/>
            <p:cNvSpPr/>
            <p:nvPr/>
          </p:nvSpPr>
          <p:spPr>
            <a:xfrm>
              <a:off x="4073040"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②</a:t>
              </a:r>
              <a:endParaRPr kumimoji="1" lang="ja-JP" altLang="en-US" dirty="0"/>
            </a:p>
          </p:txBody>
        </p:sp>
        <p:sp>
          <p:nvSpPr>
            <p:cNvPr id="56" name="正方形/長方形 55"/>
            <p:cNvSpPr/>
            <p:nvPr/>
          </p:nvSpPr>
          <p:spPr>
            <a:xfrm>
              <a:off x="547487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④</a:t>
              </a:r>
              <a:endParaRPr kumimoji="1" lang="ja-JP" altLang="en-US" dirty="0"/>
            </a:p>
          </p:txBody>
        </p:sp>
        <p:sp>
          <p:nvSpPr>
            <p:cNvPr id="57" name="正方形/長方形 56"/>
            <p:cNvSpPr/>
            <p:nvPr/>
          </p:nvSpPr>
          <p:spPr>
            <a:xfrm>
              <a:off x="477395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③</a:t>
              </a:r>
              <a:endParaRPr kumimoji="1" lang="ja-JP" altLang="en-US" dirty="0"/>
            </a:p>
          </p:txBody>
        </p:sp>
        <p:sp>
          <p:nvSpPr>
            <p:cNvPr id="58" name="正方形/長方形 57"/>
            <p:cNvSpPr/>
            <p:nvPr/>
          </p:nvSpPr>
          <p:spPr>
            <a:xfrm>
              <a:off x="617579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⑤</a:t>
              </a:r>
              <a:endParaRPr kumimoji="1" lang="ja-JP" altLang="en-US" dirty="0"/>
            </a:p>
          </p:txBody>
        </p:sp>
        <p:sp>
          <p:nvSpPr>
            <p:cNvPr id="59" name="正方形/長方形 58"/>
            <p:cNvSpPr/>
            <p:nvPr/>
          </p:nvSpPr>
          <p:spPr>
            <a:xfrm>
              <a:off x="6876713"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⑥</a:t>
              </a:r>
              <a:endParaRPr kumimoji="1" lang="ja-JP" altLang="en-US" dirty="0"/>
            </a:p>
          </p:txBody>
        </p:sp>
        <p:sp>
          <p:nvSpPr>
            <p:cNvPr id="60" name="正方形/長方形 59"/>
            <p:cNvSpPr/>
            <p:nvPr/>
          </p:nvSpPr>
          <p:spPr>
            <a:xfrm>
              <a:off x="1268286"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200" dirty="0" smtClean="0"/>
                <a:t>～前日</a:t>
              </a:r>
              <a:endParaRPr kumimoji="1" lang="ja-JP" altLang="en-US" sz="1200" dirty="0"/>
            </a:p>
          </p:txBody>
        </p:sp>
        <p:sp>
          <p:nvSpPr>
            <p:cNvPr id="61" name="正方形/長方形 60"/>
            <p:cNvSpPr/>
            <p:nvPr/>
          </p:nvSpPr>
          <p:spPr>
            <a:xfrm>
              <a:off x="2669040"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実験</a:t>
              </a:r>
              <a:endParaRPr kumimoji="1" lang="ja-JP" altLang="en-US" dirty="0"/>
            </a:p>
          </p:txBody>
        </p:sp>
      </p:grpSp>
    </p:spTree>
    <p:extLst>
      <p:ext uri="{BB962C8B-B14F-4D97-AF65-F5344CB8AC3E}">
        <p14:creationId xmlns:p14="http://schemas.microsoft.com/office/powerpoint/2010/main" val="31750310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観察，実験の準備（～前日）</a:t>
            </a:r>
            <a:endParaRPr kumimoji="1" lang="ja-JP" altLang="en-US" dirty="0"/>
          </a:p>
        </p:txBody>
      </p:sp>
      <p:sp>
        <p:nvSpPr>
          <p:cNvPr id="3" name="コンテンツ プレースホルダー 2"/>
          <p:cNvSpPr>
            <a:spLocks noGrp="1"/>
          </p:cNvSpPr>
          <p:nvPr>
            <p:ph idx="1"/>
          </p:nvPr>
        </p:nvSpPr>
        <p:spPr>
          <a:xfrm>
            <a:off x="0" y="980728"/>
            <a:ext cx="9144000" cy="4525963"/>
          </a:xfrm>
        </p:spPr>
        <p:txBody>
          <a:bodyPr>
            <a:normAutofit/>
          </a:bodyPr>
          <a:lstStyle/>
          <a:p>
            <a:pPr marL="0" indent="0">
              <a:buNone/>
            </a:pPr>
            <a:r>
              <a:rPr kumimoji="1" lang="ja-JP" altLang="en-US" sz="3600" dirty="0" smtClean="0"/>
              <a:t>メチルグリーン・ピロニン染色液を準備する。</a:t>
            </a:r>
            <a:endParaRPr lang="en-US" altLang="ja-JP" sz="3600" dirty="0"/>
          </a:p>
        </p:txBody>
      </p:sp>
      <p:sp>
        <p:nvSpPr>
          <p:cNvPr id="4" name="スライド番号プレースホルダー 3"/>
          <p:cNvSpPr>
            <a:spLocks noGrp="1"/>
          </p:cNvSpPr>
          <p:nvPr>
            <p:ph type="sldNum" sz="quarter" idx="12"/>
          </p:nvPr>
        </p:nvSpPr>
        <p:spPr/>
        <p:txBody>
          <a:bodyPr/>
          <a:lstStyle/>
          <a:p>
            <a:fld id="{C6F3D2AA-BCEB-455A-B6F8-09BE27466668}" type="slidenum">
              <a:rPr kumimoji="1" lang="ja-JP" altLang="en-US" smtClean="0"/>
              <a:t>4</a:t>
            </a:fld>
            <a:endParaRPr kumimoji="1" lang="ja-JP" altLang="en-US" dirty="0"/>
          </a:p>
        </p:txBody>
      </p:sp>
      <p:pic>
        <p:nvPicPr>
          <p:cNvPr id="5" name="図 4"/>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1463544" y="1631367"/>
            <a:ext cx="6216912" cy="4750001"/>
          </a:xfrm>
          <a:prstGeom prst="rect">
            <a:avLst/>
          </a:prstGeom>
        </p:spPr>
      </p:pic>
      <p:grpSp>
        <p:nvGrpSpPr>
          <p:cNvPr id="33" name="グループ化 32"/>
          <p:cNvGrpSpPr/>
          <p:nvPr/>
        </p:nvGrpSpPr>
        <p:grpSpPr>
          <a:xfrm>
            <a:off x="567368" y="6525384"/>
            <a:ext cx="7011345" cy="360000"/>
            <a:chOff x="567368" y="6525384"/>
            <a:chExt cx="7011345" cy="360000"/>
          </a:xfrm>
        </p:grpSpPr>
        <p:sp>
          <p:nvSpPr>
            <p:cNvPr id="34" name="正方形/長方形 33"/>
            <p:cNvSpPr/>
            <p:nvPr/>
          </p:nvSpPr>
          <p:spPr>
            <a:xfrm>
              <a:off x="567368"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smtClean="0"/>
                <a:t>準備</a:t>
              </a:r>
              <a:endParaRPr kumimoji="1" lang="ja-JP" altLang="en-US" dirty="0"/>
            </a:p>
          </p:txBody>
        </p:sp>
        <p:sp>
          <p:nvSpPr>
            <p:cNvPr id="35" name="正方形/長方形 34"/>
            <p:cNvSpPr/>
            <p:nvPr/>
          </p:nvSpPr>
          <p:spPr>
            <a:xfrm>
              <a:off x="196920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当日</a:t>
              </a:r>
              <a:endParaRPr kumimoji="1" lang="ja-JP" altLang="en-US" dirty="0"/>
            </a:p>
          </p:txBody>
        </p:sp>
        <p:sp>
          <p:nvSpPr>
            <p:cNvPr id="36" name="正方形/長方形 35"/>
            <p:cNvSpPr/>
            <p:nvPr/>
          </p:nvSpPr>
          <p:spPr>
            <a:xfrm>
              <a:off x="3372122"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①</a:t>
              </a:r>
              <a:endParaRPr kumimoji="1" lang="ja-JP" altLang="en-US" dirty="0"/>
            </a:p>
          </p:txBody>
        </p:sp>
        <p:sp>
          <p:nvSpPr>
            <p:cNvPr id="37" name="正方形/長方形 36"/>
            <p:cNvSpPr/>
            <p:nvPr/>
          </p:nvSpPr>
          <p:spPr>
            <a:xfrm>
              <a:off x="4073040"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②</a:t>
              </a:r>
              <a:endParaRPr kumimoji="1" lang="ja-JP" altLang="en-US" dirty="0"/>
            </a:p>
          </p:txBody>
        </p:sp>
        <p:sp>
          <p:nvSpPr>
            <p:cNvPr id="38" name="正方形/長方形 37"/>
            <p:cNvSpPr/>
            <p:nvPr/>
          </p:nvSpPr>
          <p:spPr>
            <a:xfrm>
              <a:off x="547487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④</a:t>
              </a:r>
              <a:endParaRPr kumimoji="1" lang="ja-JP" altLang="en-US" dirty="0"/>
            </a:p>
          </p:txBody>
        </p:sp>
        <p:sp>
          <p:nvSpPr>
            <p:cNvPr id="39" name="正方形/長方形 38"/>
            <p:cNvSpPr/>
            <p:nvPr/>
          </p:nvSpPr>
          <p:spPr>
            <a:xfrm>
              <a:off x="477395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③</a:t>
              </a:r>
              <a:endParaRPr kumimoji="1" lang="ja-JP" altLang="en-US" dirty="0"/>
            </a:p>
          </p:txBody>
        </p:sp>
        <p:sp>
          <p:nvSpPr>
            <p:cNvPr id="40" name="正方形/長方形 39"/>
            <p:cNvSpPr/>
            <p:nvPr/>
          </p:nvSpPr>
          <p:spPr>
            <a:xfrm>
              <a:off x="617579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⑤</a:t>
              </a:r>
              <a:endParaRPr kumimoji="1" lang="ja-JP" altLang="en-US" dirty="0"/>
            </a:p>
          </p:txBody>
        </p:sp>
        <p:sp>
          <p:nvSpPr>
            <p:cNvPr id="41" name="正方形/長方形 40"/>
            <p:cNvSpPr/>
            <p:nvPr/>
          </p:nvSpPr>
          <p:spPr>
            <a:xfrm>
              <a:off x="6876713"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⑥</a:t>
              </a:r>
              <a:endParaRPr kumimoji="1" lang="ja-JP" altLang="en-US" dirty="0"/>
            </a:p>
          </p:txBody>
        </p:sp>
        <p:sp>
          <p:nvSpPr>
            <p:cNvPr id="42" name="正方形/長方形 41"/>
            <p:cNvSpPr/>
            <p:nvPr/>
          </p:nvSpPr>
          <p:spPr>
            <a:xfrm>
              <a:off x="1268286"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200" dirty="0" smtClean="0"/>
                <a:t>～前日</a:t>
              </a:r>
              <a:endParaRPr kumimoji="1" lang="ja-JP" altLang="en-US" sz="1200" dirty="0"/>
            </a:p>
          </p:txBody>
        </p:sp>
        <p:sp>
          <p:nvSpPr>
            <p:cNvPr id="43" name="正方形/長方形 42"/>
            <p:cNvSpPr/>
            <p:nvPr/>
          </p:nvSpPr>
          <p:spPr>
            <a:xfrm>
              <a:off x="2669040"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実験</a:t>
              </a:r>
              <a:endParaRPr kumimoji="1" lang="ja-JP" altLang="en-US" dirty="0"/>
            </a:p>
          </p:txBody>
        </p:sp>
      </p:grpSp>
    </p:spTree>
    <p:extLst>
      <p:ext uri="{BB962C8B-B14F-4D97-AF65-F5344CB8AC3E}">
        <p14:creationId xmlns:p14="http://schemas.microsoft.com/office/powerpoint/2010/main" val="24523615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観察，実験の準備</a:t>
            </a:r>
            <a:endParaRPr kumimoji="1" lang="ja-JP" altLang="en-US" dirty="0"/>
          </a:p>
        </p:txBody>
      </p:sp>
      <p:sp>
        <p:nvSpPr>
          <p:cNvPr id="3" name="コンテンツ プレースホルダー 2"/>
          <p:cNvSpPr>
            <a:spLocks noGrp="1"/>
          </p:cNvSpPr>
          <p:nvPr>
            <p:ph idx="1"/>
          </p:nvPr>
        </p:nvSpPr>
        <p:spPr>
          <a:xfrm>
            <a:off x="0" y="980728"/>
            <a:ext cx="9144000" cy="4525963"/>
          </a:xfrm>
        </p:spPr>
        <p:txBody>
          <a:bodyPr>
            <a:normAutofit/>
          </a:bodyPr>
          <a:lstStyle/>
          <a:p>
            <a:pPr marL="0" indent="0">
              <a:buNone/>
            </a:pPr>
            <a:r>
              <a:rPr lang="ja-JP" altLang="en-US" sz="3600" dirty="0"/>
              <a:t>必要な器具，材料，薬品を分配する。</a:t>
            </a:r>
            <a:endParaRPr lang="en-US" altLang="ja-JP" sz="3600" dirty="0"/>
          </a:p>
        </p:txBody>
      </p:sp>
      <p:sp>
        <p:nvSpPr>
          <p:cNvPr id="4" name="スライド番号プレースホルダー 3"/>
          <p:cNvSpPr>
            <a:spLocks noGrp="1"/>
          </p:cNvSpPr>
          <p:nvPr>
            <p:ph type="sldNum" sz="quarter" idx="12"/>
          </p:nvPr>
        </p:nvSpPr>
        <p:spPr/>
        <p:txBody>
          <a:bodyPr/>
          <a:lstStyle/>
          <a:p>
            <a:fld id="{C6F3D2AA-BCEB-455A-B6F8-09BE27466668}" type="slidenum">
              <a:rPr kumimoji="1" lang="ja-JP" altLang="en-US" smtClean="0"/>
              <a:t>5</a:t>
            </a:fld>
            <a:endParaRPr kumimoji="1" lang="ja-JP" altLang="en-US" dirty="0"/>
          </a:p>
        </p:txBody>
      </p:sp>
      <p:pic>
        <p:nvPicPr>
          <p:cNvPr id="6" name="図 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397067" y="1628800"/>
            <a:ext cx="6349866" cy="4762400"/>
          </a:xfrm>
          <a:prstGeom prst="rect">
            <a:avLst/>
          </a:prstGeom>
        </p:spPr>
      </p:pic>
      <p:grpSp>
        <p:nvGrpSpPr>
          <p:cNvPr id="25" name="グループ化 24"/>
          <p:cNvGrpSpPr/>
          <p:nvPr/>
        </p:nvGrpSpPr>
        <p:grpSpPr>
          <a:xfrm>
            <a:off x="567368" y="6525384"/>
            <a:ext cx="7011345" cy="360000"/>
            <a:chOff x="567368" y="6525384"/>
            <a:chExt cx="7011345" cy="360000"/>
          </a:xfrm>
        </p:grpSpPr>
        <p:sp>
          <p:nvSpPr>
            <p:cNvPr id="26" name="正方形/長方形 25"/>
            <p:cNvSpPr/>
            <p:nvPr/>
          </p:nvSpPr>
          <p:spPr>
            <a:xfrm>
              <a:off x="567368"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smtClean="0"/>
                <a:t>準備</a:t>
              </a:r>
              <a:endParaRPr kumimoji="1" lang="ja-JP" altLang="en-US" dirty="0"/>
            </a:p>
          </p:txBody>
        </p:sp>
        <p:sp>
          <p:nvSpPr>
            <p:cNvPr id="27" name="正方形/長方形 26"/>
            <p:cNvSpPr/>
            <p:nvPr/>
          </p:nvSpPr>
          <p:spPr>
            <a:xfrm>
              <a:off x="1969204"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dirty="0"/>
                <a:t>当日</a:t>
              </a:r>
              <a:endParaRPr kumimoji="1" lang="ja-JP" altLang="en-US" dirty="0"/>
            </a:p>
          </p:txBody>
        </p:sp>
        <p:sp>
          <p:nvSpPr>
            <p:cNvPr id="28" name="正方形/長方形 27"/>
            <p:cNvSpPr/>
            <p:nvPr/>
          </p:nvSpPr>
          <p:spPr>
            <a:xfrm>
              <a:off x="3372122"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①</a:t>
              </a:r>
              <a:endParaRPr kumimoji="1" lang="ja-JP" altLang="en-US" dirty="0"/>
            </a:p>
          </p:txBody>
        </p:sp>
        <p:sp>
          <p:nvSpPr>
            <p:cNvPr id="29" name="正方形/長方形 28"/>
            <p:cNvSpPr/>
            <p:nvPr/>
          </p:nvSpPr>
          <p:spPr>
            <a:xfrm>
              <a:off x="4073040"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②</a:t>
              </a:r>
              <a:endParaRPr kumimoji="1" lang="ja-JP" altLang="en-US" dirty="0"/>
            </a:p>
          </p:txBody>
        </p:sp>
        <p:sp>
          <p:nvSpPr>
            <p:cNvPr id="30" name="正方形/長方形 29"/>
            <p:cNvSpPr/>
            <p:nvPr/>
          </p:nvSpPr>
          <p:spPr>
            <a:xfrm>
              <a:off x="547487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④</a:t>
              </a:r>
              <a:endParaRPr kumimoji="1" lang="ja-JP" altLang="en-US" dirty="0"/>
            </a:p>
          </p:txBody>
        </p:sp>
        <p:sp>
          <p:nvSpPr>
            <p:cNvPr id="31" name="正方形/長方形 30"/>
            <p:cNvSpPr/>
            <p:nvPr/>
          </p:nvSpPr>
          <p:spPr>
            <a:xfrm>
              <a:off x="477395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③</a:t>
              </a:r>
              <a:endParaRPr kumimoji="1" lang="ja-JP" altLang="en-US" dirty="0"/>
            </a:p>
          </p:txBody>
        </p:sp>
        <p:sp>
          <p:nvSpPr>
            <p:cNvPr id="32" name="正方形/長方形 31"/>
            <p:cNvSpPr/>
            <p:nvPr/>
          </p:nvSpPr>
          <p:spPr>
            <a:xfrm>
              <a:off x="617579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⑤</a:t>
              </a:r>
              <a:endParaRPr kumimoji="1" lang="ja-JP" altLang="en-US" dirty="0"/>
            </a:p>
          </p:txBody>
        </p:sp>
        <p:sp>
          <p:nvSpPr>
            <p:cNvPr id="33" name="正方形/長方形 32"/>
            <p:cNvSpPr/>
            <p:nvPr/>
          </p:nvSpPr>
          <p:spPr>
            <a:xfrm>
              <a:off x="6876713"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⑥</a:t>
              </a:r>
              <a:endParaRPr kumimoji="1" lang="ja-JP" altLang="en-US" dirty="0"/>
            </a:p>
          </p:txBody>
        </p:sp>
        <p:sp>
          <p:nvSpPr>
            <p:cNvPr id="34" name="正方形/長方形 33"/>
            <p:cNvSpPr/>
            <p:nvPr/>
          </p:nvSpPr>
          <p:spPr>
            <a:xfrm>
              <a:off x="126828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smtClean="0"/>
                <a:t>～前日</a:t>
              </a:r>
              <a:endParaRPr kumimoji="1" lang="ja-JP" altLang="en-US" sz="1200" dirty="0"/>
            </a:p>
          </p:txBody>
        </p:sp>
        <p:sp>
          <p:nvSpPr>
            <p:cNvPr id="35" name="正方形/長方形 34"/>
            <p:cNvSpPr/>
            <p:nvPr/>
          </p:nvSpPr>
          <p:spPr>
            <a:xfrm>
              <a:off x="2669040"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実験</a:t>
              </a:r>
              <a:endParaRPr kumimoji="1" lang="ja-JP" altLang="en-US" dirty="0"/>
            </a:p>
          </p:txBody>
        </p:sp>
      </p:grpSp>
    </p:spTree>
    <p:extLst>
      <p:ext uri="{BB962C8B-B14F-4D97-AF65-F5344CB8AC3E}">
        <p14:creationId xmlns:p14="http://schemas.microsoft.com/office/powerpoint/2010/main" val="33706415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1619286" y="2122053"/>
            <a:ext cx="5349166" cy="3744416"/>
          </a:xfrm>
          <a:prstGeom prst="rect">
            <a:avLst/>
          </a:prstGeom>
        </p:spPr>
      </p:pic>
      <p:sp>
        <p:nvSpPr>
          <p:cNvPr id="2" name="タイトル 1"/>
          <p:cNvSpPr>
            <a:spLocks noGrp="1"/>
          </p:cNvSpPr>
          <p:nvPr>
            <p:ph type="title"/>
          </p:nvPr>
        </p:nvSpPr>
        <p:spPr/>
        <p:txBody>
          <a:bodyPr>
            <a:normAutofit/>
          </a:bodyPr>
          <a:lstStyle/>
          <a:p>
            <a:r>
              <a:rPr lang="ja-JP" altLang="en-US" dirty="0" smtClean="0"/>
              <a:t>①だ</a:t>
            </a:r>
            <a:r>
              <a:rPr lang="ja-JP" altLang="en-US" dirty="0"/>
              <a:t>腺の</a:t>
            </a:r>
            <a:r>
              <a:rPr lang="ja-JP" altLang="en-US" dirty="0" smtClean="0"/>
              <a:t>取り出し－１</a:t>
            </a:r>
            <a:endParaRPr kumimoji="1" lang="ja-JP" altLang="en-US" dirty="0"/>
          </a:p>
        </p:txBody>
      </p:sp>
      <p:sp>
        <p:nvSpPr>
          <p:cNvPr id="4" name="コンテンツ プレースホルダー 2"/>
          <p:cNvSpPr>
            <a:spLocks noGrp="1"/>
          </p:cNvSpPr>
          <p:nvPr>
            <p:ph idx="1"/>
          </p:nvPr>
        </p:nvSpPr>
        <p:spPr/>
        <p:txBody>
          <a:bodyPr>
            <a:normAutofit/>
          </a:bodyPr>
          <a:lstStyle/>
          <a:p>
            <a:pPr marL="0" indent="0">
              <a:buNone/>
            </a:pPr>
            <a:r>
              <a:rPr lang="ja-JP" altLang="en-US" sz="3600" dirty="0" smtClean="0"/>
              <a:t>スライドガラスに載せ，頭部の確認をする。</a:t>
            </a:r>
            <a:endParaRPr lang="en-US" altLang="ja-JP" sz="3600" dirty="0" smtClean="0"/>
          </a:p>
        </p:txBody>
      </p:sp>
      <p:sp>
        <p:nvSpPr>
          <p:cNvPr id="7" name="スライド番号プレースホルダー 6"/>
          <p:cNvSpPr>
            <a:spLocks noGrp="1"/>
          </p:cNvSpPr>
          <p:nvPr>
            <p:ph type="sldNum" sz="quarter" idx="12"/>
          </p:nvPr>
        </p:nvSpPr>
        <p:spPr/>
        <p:txBody>
          <a:bodyPr/>
          <a:lstStyle/>
          <a:p>
            <a:fld id="{C6F3D2AA-BCEB-455A-B6F8-09BE27466668}" type="slidenum">
              <a:rPr kumimoji="1" lang="ja-JP" altLang="en-US" smtClean="0"/>
              <a:t>6</a:t>
            </a:fld>
            <a:endParaRPr kumimoji="1" lang="ja-JP" altLang="en-US" dirty="0"/>
          </a:p>
        </p:txBody>
      </p:sp>
      <p:pic>
        <p:nvPicPr>
          <p:cNvPr id="9" name="図 8"/>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0" y="4437112"/>
            <a:ext cx="2627784" cy="1970838"/>
          </a:xfrm>
          <a:prstGeom prst="rect">
            <a:avLst/>
          </a:prstGeom>
        </p:spPr>
      </p:pic>
      <p:pic>
        <p:nvPicPr>
          <p:cNvPr id="8" name="図 7"/>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6492213" y="1778078"/>
            <a:ext cx="2651787" cy="1988840"/>
          </a:xfrm>
          <a:prstGeom prst="rect">
            <a:avLst/>
          </a:prstGeom>
        </p:spPr>
      </p:pic>
      <p:sp>
        <p:nvSpPr>
          <p:cNvPr id="12" name="右矢印 11"/>
          <p:cNvSpPr/>
          <p:nvPr/>
        </p:nvSpPr>
        <p:spPr>
          <a:xfrm rot="18586671">
            <a:off x="8034638" y="3079565"/>
            <a:ext cx="639938" cy="355752"/>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右矢印 12"/>
          <p:cNvSpPr/>
          <p:nvPr/>
        </p:nvSpPr>
        <p:spPr>
          <a:xfrm rot="11642356">
            <a:off x="6320379" y="3262880"/>
            <a:ext cx="568427" cy="361743"/>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6811815" y="3120587"/>
            <a:ext cx="1368152" cy="646331"/>
          </a:xfrm>
          <a:prstGeom prst="rect">
            <a:avLst/>
          </a:prstGeom>
          <a:solidFill>
            <a:schemeClr val="tx1">
              <a:alpha val="47000"/>
            </a:schemeClr>
          </a:solidFill>
        </p:spPr>
        <p:txBody>
          <a:bodyPr wrap="square" rtlCol="0">
            <a:spAutoFit/>
          </a:bodyPr>
          <a:lstStyle/>
          <a:p>
            <a:pPr algn="ctr"/>
            <a:r>
              <a:rPr kumimoji="1" lang="ja-JP" altLang="en-US" sz="3600" dirty="0" smtClean="0">
                <a:solidFill>
                  <a:srgbClr val="FFC000"/>
                </a:solidFill>
              </a:rPr>
              <a:t>頭部</a:t>
            </a:r>
            <a:endParaRPr kumimoji="1" lang="ja-JP" altLang="en-US" sz="3600" dirty="0">
              <a:solidFill>
                <a:srgbClr val="FFC000"/>
              </a:solidFill>
            </a:endParaRPr>
          </a:p>
        </p:txBody>
      </p:sp>
      <p:grpSp>
        <p:nvGrpSpPr>
          <p:cNvPr id="24" name="グループ化 23"/>
          <p:cNvGrpSpPr/>
          <p:nvPr/>
        </p:nvGrpSpPr>
        <p:grpSpPr>
          <a:xfrm>
            <a:off x="567368" y="6525384"/>
            <a:ext cx="7011345" cy="360000"/>
            <a:chOff x="567368" y="6525384"/>
            <a:chExt cx="7011345" cy="360000"/>
          </a:xfrm>
        </p:grpSpPr>
        <p:sp>
          <p:nvSpPr>
            <p:cNvPr id="25" name="正方形/長方形 24"/>
            <p:cNvSpPr/>
            <p:nvPr/>
          </p:nvSpPr>
          <p:spPr>
            <a:xfrm>
              <a:off x="56736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準備</a:t>
              </a:r>
              <a:endParaRPr kumimoji="1" lang="ja-JP" altLang="en-US" dirty="0"/>
            </a:p>
          </p:txBody>
        </p:sp>
        <p:sp>
          <p:nvSpPr>
            <p:cNvPr id="26" name="正方形/長方形 25"/>
            <p:cNvSpPr/>
            <p:nvPr/>
          </p:nvSpPr>
          <p:spPr>
            <a:xfrm>
              <a:off x="196920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当日</a:t>
              </a:r>
              <a:endParaRPr kumimoji="1" lang="ja-JP" altLang="en-US" dirty="0"/>
            </a:p>
          </p:txBody>
        </p:sp>
        <p:sp>
          <p:nvSpPr>
            <p:cNvPr id="27" name="正方形/長方形 26"/>
            <p:cNvSpPr/>
            <p:nvPr/>
          </p:nvSpPr>
          <p:spPr>
            <a:xfrm>
              <a:off x="3372122"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smtClean="0"/>
                <a:t>①</a:t>
              </a:r>
              <a:endParaRPr kumimoji="1" lang="ja-JP" altLang="en-US" dirty="0"/>
            </a:p>
          </p:txBody>
        </p:sp>
        <p:sp>
          <p:nvSpPr>
            <p:cNvPr id="28" name="正方形/長方形 27"/>
            <p:cNvSpPr/>
            <p:nvPr/>
          </p:nvSpPr>
          <p:spPr>
            <a:xfrm>
              <a:off x="4073040"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②</a:t>
              </a:r>
              <a:endParaRPr kumimoji="1" lang="ja-JP" altLang="en-US" dirty="0"/>
            </a:p>
          </p:txBody>
        </p:sp>
        <p:sp>
          <p:nvSpPr>
            <p:cNvPr id="29" name="正方形/長方形 28"/>
            <p:cNvSpPr/>
            <p:nvPr/>
          </p:nvSpPr>
          <p:spPr>
            <a:xfrm>
              <a:off x="547487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④</a:t>
              </a:r>
              <a:endParaRPr kumimoji="1" lang="ja-JP" altLang="en-US" dirty="0"/>
            </a:p>
          </p:txBody>
        </p:sp>
        <p:sp>
          <p:nvSpPr>
            <p:cNvPr id="30" name="正方形/長方形 29"/>
            <p:cNvSpPr/>
            <p:nvPr/>
          </p:nvSpPr>
          <p:spPr>
            <a:xfrm>
              <a:off x="477395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③</a:t>
              </a:r>
              <a:endParaRPr kumimoji="1" lang="ja-JP" altLang="en-US" dirty="0"/>
            </a:p>
          </p:txBody>
        </p:sp>
        <p:sp>
          <p:nvSpPr>
            <p:cNvPr id="31" name="正方形/長方形 30"/>
            <p:cNvSpPr/>
            <p:nvPr/>
          </p:nvSpPr>
          <p:spPr>
            <a:xfrm>
              <a:off x="617579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⑤</a:t>
              </a:r>
              <a:endParaRPr kumimoji="1" lang="ja-JP" altLang="en-US" dirty="0"/>
            </a:p>
          </p:txBody>
        </p:sp>
        <p:sp>
          <p:nvSpPr>
            <p:cNvPr id="32" name="正方形/長方形 31"/>
            <p:cNvSpPr/>
            <p:nvPr/>
          </p:nvSpPr>
          <p:spPr>
            <a:xfrm>
              <a:off x="6876713"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⑥</a:t>
              </a:r>
              <a:endParaRPr kumimoji="1" lang="ja-JP" altLang="en-US" dirty="0"/>
            </a:p>
          </p:txBody>
        </p:sp>
        <p:sp>
          <p:nvSpPr>
            <p:cNvPr id="33" name="正方形/長方形 32"/>
            <p:cNvSpPr/>
            <p:nvPr/>
          </p:nvSpPr>
          <p:spPr>
            <a:xfrm>
              <a:off x="126828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smtClean="0"/>
                <a:t>～前日</a:t>
              </a:r>
              <a:endParaRPr kumimoji="1" lang="ja-JP" altLang="en-US" sz="1200" dirty="0"/>
            </a:p>
          </p:txBody>
        </p:sp>
        <p:sp>
          <p:nvSpPr>
            <p:cNvPr id="34" name="正方形/長方形 33"/>
            <p:cNvSpPr/>
            <p:nvPr/>
          </p:nvSpPr>
          <p:spPr>
            <a:xfrm>
              <a:off x="2669040"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dirty="0"/>
                <a:t>実験</a:t>
              </a:r>
              <a:endParaRPr kumimoji="1" lang="ja-JP" altLang="en-US" dirty="0"/>
            </a:p>
          </p:txBody>
        </p:sp>
      </p:grpSp>
    </p:spTree>
    <p:extLst>
      <p:ext uri="{BB962C8B-B14F-4D97-AF65-F5344CB8AC3E}">
        <p14:creationId xmlns:p14="http://schemas.microsoft.com/office/powerpoint/2010/main" val="828865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①だ</a:t>
            </a:r>
            <a:r>
              <a:rPr lang="ja-JP" altLang="en-US" dirty="0"/>
              <a:t>腺の</a:t>
            </a:r>
            <a:r>
              <a:rPr lang="ja-JP" altLang="en-US" dirty="0" smtClean="0"/>
              <a:t>取り出し－２</a:t>
            </a:r>
            <a:endParaRPr kumimoji="1" lang="ja-JP" altLang="en-US" dirty="0"/>
          </a:p>
        </p:txBody>
      </p:sp>
      <p:sp>
        <p:nvSpPr>
          <p:cNvPr id="7" name="スライド番号プレースホルダー 6"/>
          <p:cNvSpPr>
            <a:spLocks noGrp="1"/>
          </p:cNvSpPr>
          <p:nvPr>
            <p:ph type="sldNum" sz="quarter" idx="12"/>
          </p:nvPr>
        </p:nvSpPr>
        <p:spPr/>
        <p:txBody>
          <a:bodyPr/>
          <a:lstStyle/>
          <a:p>
            <a:fld id="{C6F3D2AA-BCEB-455A-B6F8-09BE27466668}" type="slidenum">
              <a:rPr kumimoji="1" lang="ja-JP" altLang="en-US" smtClean="0"/>
              <a:t>7</a:t>
            </a:fld>
            <a:endParaRPr kumimoji="1" lang="ja-JP" altLang="en-US" dirty="0"/>
          </a:p>
        </p:txBody>
      </p:sp>
      <p:sp>
        <p:nvSpPr>
          <p:cNvPr id="3" name="コンテンツ プレースホルダー 2"/>
          <p:cNvSpPr>
            <a:spLocks noGrp="1"/>
          </p:cNvSpPr>
          <p:nvPr>
            <p:ph idx="1"/>
          </p:nvPr>
        </p:nvSpPr>
        <p:spPr>
          <a:xfrm>
            <a:off x="0" y="844136"/>
            <a:ext cx="9144000" cy="4525963"/>
          </a:xfrm>
        </p:spPr>
        <p:txBody>
          <a:bodyPr>
            <a:normAutofit/>
          </a:bodyPr>
          <a:lstStyle/>
          <a:p>
            <a:pPr marL="0" indent="0">
              <a:buNone/>
            </a:pPr>
            <a:r>
              <a:rPr lang="ja-JP" altLang="en-US" sz="3600" dirty="0"/>
              <a:t>胴体</a:t>
            </a:r>
            <a:r>
              <a:rPr lang="ja-JP" altLang="en-US" sz="3600" dirty="0" smtClean="0"/>
              <a:t>をピンセットでつかみ，</a:t>
            </a:r>
            <a:r>
              <a:rPr kumimoji="1" lang="ja-JP" altLang="en-US" sz="3600" dirty="0" smtClean="0"/>
              <a:t>頭部を別のピンセットでしっかり押さえ引き抜く。</a:t>
            </a:r>
            <a:endParaRPr kumimoji="1" lang="ja-JP" altLang="en-US" sz="3600" dirty="0"/>
          </a:p>
        </p:txBody>
      </p:sp>
      <p:pic>
        <p:nvPicPr>
          <p:cNvPr id="8" name="図 7"/>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rot="10800000">
            <a:off x="1192981" y="2019413"/>
            <a:ext cx="6034731" cy="4289906"/>
          </a:xfrm>
          <a:prstGeom prst="rect">
            <a:avLst/>
          </a:prstGeom>
        </p:spPr>
      </p:pic>
      <p:sp>
        <p:nvSpPr>
          <p:cNvPr id="9" name="右矢印 8"/>
          <p:cNvSpPr/>
          <p:nvPr/>
        </p:nvSpPr>
        <p:spPr>
          <a:xfrm rot="7468904">
            <a:off x="5922003" y="3872839"/>
            <a:ext cx="568427" cy="361743"/>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テキスト ボックス 10"/>
          <p:cNvSpPr txBox="1"/>
          <p:nvPr/>
        </p:nvSpPr>
        <p:spPr>
          <a:xfrm>
            <a:off x="6300192" y="3196262"/>
            <a:ext cx="1368152" cy="646331"/>
          </a:xfrm>
          <a:prstGeom prst="rect">
            <a:avLst/>
          </a:prstGeom>
          <a:solidFill>
            <a:schemeClr val="tx1">
              <a:alpha val="47000"/>
            </a:schemeClr>
          </a:solidFill>
        </p:spPr>
        <p:txBody>
          <a:bodyPr wrap="square" rtlCol="0">
            <a:spAutoFit/>
          </a:bodyPr>
          <a:lstStyle/>
          <a:p>
            <a:pPr algn="ctr"/>
            <a:r>
              <a:rPr kumimoji="1" lang="ja-JP" altLang="en-US" sz="3600" dirty="0" smtClean="0">
                <a:solidFill>
                  <a:srgbClr val="FFC000"/>
                </a:solidFill>
              </a:rPr>
              <a:t>頭部</a:t>
            </a:r>
            <a:endParaRPr kumimoji="1" lang="ja-JP" altLang="en-US" sz="3600" dirty="0">
              <a:solidFill>
                <a:srgbClr val="FFC000"/>
              </a:solidFill>
            </a:endParaRPr>
          </a:p>
        </p:txBody>
      </p:sp>
      <p:sp>
        <p:nvSpPr>
          <p:cNvPr id="12" name="右矢印 11"/>
          <p:cNvSpPr/>
          <p:nvPr/>
        </p:nvSpPr>
        <p:spPr>
          <a:xfrm rot="1697369">
            <a:off x="5668342" y="4773654"/>
            <a:ext cx="568427" cy="361743"/>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21" name="グループ化 20"/>
          <p:cNvGrpSpPr/>
          <p:nvPr/>
        </p:nvGrpSpPr>
        <p:grpSpPr>
          <a:xfrm>
            <a:off x="567368" y="6525384"/>
            <a:ext cx="7011345" cy="360000"/>
            <a:chOff x="567368" y="6525384"/>
            <a:chExt cx="7011345" cy="360000"/>
          </a:xfrm>
        </p:grpSpPr>
        <p:sp>
          <p:nvSpPr>
            <p:cNvPr id="22" name="正方形/長方形 21"/>
            <p:cNvSpPr/>
            <p:nvPr/>
          </p:nvSpPr>
          <p:spPr>
            <a:xfrm>
              <a:off x="56736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準備</a:t>
              </a:r>
              <a:endParaRPr kumimoji="1" lang="ja-JP" altLang="en-US" dirty="0"/>
            </a:p>
          </p:txBody>
        </p:sp>
        <p:sp>
          <p:nvSpPr>
            <p:cNvPr id="23" name="正方形/長方形 22"/>
            <p:cNvSpPr/>
            <p:nvPr/>
          </p:nvSpPr>
          <p:spPr>
            <a:xfrm>
              <a:off x="196920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当日</a:t>
              </a:r>
              <a:endParaRPr kumimoji="1" lang="ja-JP" altLang="en-US" dirty="0"/>
            </a:p>
          </p:txBody>
        </p:sp>
        <p:sp>
          <p:nvSpPr>
            <p:cNvPr id="24" name="正方形/長方形 23"/>
            <p:cNvSpPr/>
            <p:nvPr/>
          </p:nvSpPr>
          <p:spPr>
            <a:xfrm>
              <a:off x="3372122"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smtClean="0"/>
                <a:t>①</a:t>
              </a:r>
              <a:endParaRPr kumimoji="1" lang="ja-JP" altLang="en-US" dirty="0"/>
            </a:p>
          </p:txBody>
        </p:sp>
        <p:sp>
          <p:nvSpPr>
            <p:cNvPr id="25" name="正方形/長方形 24"/>
            <p:cNvSpPr/>
            <p:nvPr/>
          </p:nvSpPr>
          <p:spPr>
            <a:xfrm>
              <a:off x="4073040"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②</a:t>
              </a:r>
              <a:endParaRPr kumimoji="1" lang="ja-JP" altLang="en-US" dirty="0"/>
            </a:p>
          </p:txBody>
        </p:sp>
        <p:sp>
          <p:nvSpPr>
            <p:cNvPr id="26" name="正方形/長方形 25"/>
            <p:cNvSpPr/>
            <p:nvPr/>
          </p:nvSpPr>
          <p:spPr>
            <a:xfrm>
              <a:off x="547487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④</a:t>
              </a:r>
              <a:endParaRPr kumimoji="1" lang="ja-JP" altLang="en-US" dirty="0"/>
            </a:p>
          </p:txBody>
        </p:sp>
        <p:sp>
          <p:nvSpPr>
            <p:cNvPr id="27" name="正方形/長方形 26"/>
            <p:cNvSpPr/>
            <p:nvPr/>
          </p:nvSpPr>
          <p:spPr>
            <a:xfrm>
              <a:off x="477395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③</a:t>
              </a:r>
              <a:endParaRPr kumimoji="1" lang="ja-JP" altLang="en-US" dirty="0"/>
            </a:p>
          </p:txBody>
        </p:sp>
        <p:sp>
          <p:nvSpPr>
            <p:cNvPr id="28" name="正方形/長方形 27"/>
            <p:cNvSpPr/>
            <p:nvPr/>
          </p:nvSpPr>
          <p:spPr>
            <a:xfrm>
              <a:off x="617579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⑤</a:t>
              </a:r>
              <a:endParaRPr kumimoji="1" lang="ja-JP" altLang="en-US" dirty="0"/>
            </a:p>
          </p:txBody>
        </p:sp>
        <p:sp>
          <p:nvSpPr>
            <p:cNvPr id="29" name="正方形/長方形 28"/>
            <p:cNvSpPr/>
            <p:nvPr/>
          </p:nvSpPr>
          <p:spPr>
            <a:xfrm>
              <a:off x="6876713"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⑥</a:t>
              </a:r>
              <a:endParaRPr kumimoji="1" lang="ja-JP" altLang="en-US" dirty="0"/>
            </a:p>
          </p:txBody>
        </p:sp>
        <p:sp>
          <p:nvSpPr>
            <p:cNvPr id="30" name="正方形/長方形 29"/>
            <p:cNvSpPr/>
            <p:nvPr/>
          </p:nvSpPr>
          <p:spPr>
            <a:xfrm>
              <a:off x="126828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smtClean="0"/>
                <a:t>～前日</a:t>
              </a:r>
              <a:endParaRPr kumimoji="1" lang="ja-JP" altLang="en-US" sz="1200" dirty="0"/>
            </a:p>
          </p:txBody>
        </p:sp>
        <p:sp>
          <p:nvSpPr>
            <p:cNvPr id="31" name="正方形/長方形 30"/>
            <p:cNvSpPr/>
            <p:nvPr/>
          </p:nvSpPr>
          <p:spPr>
            <a:xfrm>
              <a:off x="2669040"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dirty="0"/>
                <a:t>実験</a:t>
              </a:r>
              <a:endParaRPr kumimoji="1" lang="ja-JP" altLang="en-US" dirty="0"/>
            </a:p>
          </p:txBody>
        </p:sp>
      </p:grpSp>
    </p:spTree>
    <p:extLst>
      <p:ext uri="{BB962C8B-B14F-4D97-AF65-F5344CB8AC3E}">
        <p14:creationId xmlns:p14="http://schemas.microsoft.com/office/powerpoint/2010/main" val="11083080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①だ</a:t>
            </a:r>
            <a:r>
              <a:rPr lang="ja-JP" altLang="en-US" dirty="0"/>
              <a:t>腺の</a:t>
            </a:r>
            <a:r>
              <a:rPr lang="ja-JP" altLang="en-US" dirty="0" smtClean="0"/>
              <a:t>取り出し－３</a:t>
            </a:r>
            <a:endParaRPr kumimoji="1" lang="ja-JP" altLang="en-US" dirty="0"/>
          </a:p>
        </p:txBody>
      </p:sp>
      <p:sp>
        <p:nvSpPr>
          <p:cNvPr id="4" name="コンテンツ プレースホルダー 2"/>
          <p:cNvSpPr>
            <a:spLocks noGrp="1"/>
          </p:cNvSpPr>
          <p:nvPr>
            <p:ph idx="1"/>
          </p:nvPr>
        </p:nvSpPr>
        <p:spPr/>
        <p:txBody>
          <a:bodyPr>
            <a:normAutofit/>
          </a:bodyPr>
          <a:lstStyle/>
          <a:p>
            <a:pPr marL="0" indent="0">
              <a:buNone/>
            </a:pPr>
            <a:r>
              <a:rPr lang="ja-JP" altLang="en-US" sz="3600" dirty="0" smtClean="0"/>
              <a:t>頭部を引き抜いた状態</a:t>
            </a:r>
            <a:endParaRPr lang="en-US" altLang="ja-JP" sz="3600" dirty="0" smtClean="0"/>
          </a:p>
        </p:txBody>
      </p:sp>
      <p:sp>
        <p:nvSpPr>
          <p:cNvPr id="7" name="スライド番号プレースホルダー 6"/>
          <p:cNvSpPr>
            <a:spLocks noGrp="1"/>
          </p:cNvSpPr>
          <p:nvPr>
            <p:ph type="sldNum" sz="quarter" idx="12"/>
          </p:nvPr>
        </p:nvSpPr>
        <p:spPr/>
        <p:txBody>
          <a:bodyPr/>
          <a:lstStyle/>
          <a:p>
            <a:fld id="{C6F3D2AA-BCEB-455A-B6F8-09BE27466668}" type="slidenum">
              <a:rPr kumimoji="1" lang="ja-JP" altLang="en-US" smtClean="0"/>
              <a:t>8</a:t>
            </a:fld>
            <a:endParaRPr kumimoji="1" lang="ja-JP" altLang="en-US" dirty="0"/>
          </a:p>
        </p:txBody>
      </p:sp>
      <p:pic>
        <p:nvPicPr>
          <p:cNvPr id="3" name="図 2"/>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flipH="1">
            <a:off x="913466" y="1772817"/>
            <a:ext cx="6466846" cy="4686120"/>
          </a:xfrm>
          <a:prstGeom prst="rect">
            <a:avLst/>
          </a:prstGeom>
        </p:spPr>
      </p:pic>
      <p:sp>
        <p:nvSpPr>
          <p:cNvPr id="6" name="右矢印 5"/>
          <p:cNvSpPr/>
          <p:nvPr/>
        </p:nvSpPr>
        <p:spPr>
          <a:xfrm rot="7468904">
            <a:off x="4800825" y="2720698"/>
            <a:ext cx="568427" cy="361743"/>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テキスト ボックス 7"/>
          <p:cNvSpPr txBox="1"/>
          <p:nvPr/>
        </p:nvSpPr>
        <p:spPr>
          <a:xfrm>
            <a:off x="5223696" y="1975744"/>
            <a:ext cx="1368152" cy="646331"/>
          </a:xfrm>
          <a:prstGeom prst="rect">
            <a:avLst/>
          </a:prstGeom>
          <a:solidFill>
            <a:schemeClr val="tx1">
              <a:alpha val="47000"/>
            </a:schemeClr>
          </a:solidFill>
        </p:spPr>
        <p:txBody>
          <a:bodyPr wrap="square" rtlCol="0">
            <a:spAutoFit/>
          </a:bodyPr>
          <a:lstStyle/>
          <a:p>
            <a:pPr algn="ctr"/>
            <a:r>
              <a:rPr kumimoji="1" lang="ja-JP" altLang="en-US" sz="3600" dirty="0" smtClean="0">
                <a:solidFill>
                  <a:srgbClr val="FFC000"/>
                </a:solidFill>
              </a:rPr>
              <a:t>頭部</a:t>
            </a:r>
            <a:endParaRPr kumimoji="1" lang="ja-JP" altLang="en-US" sz="3600" dirty="0">
              <a:solidFill>
                <a:srgbClr val="FFC000"/>
              </a:solidFill>
            </a:endParaRPr>
          </a:p>
        </p:txBody>
      </p:sp>
      <p:sp>
        <p:nvSpPr>
          <p:cNvPr id="9" name="右矢印 8"/>
          <p:cNvSpPr/>
          <p:nvPr/>
        </p:nvSpPr>
        <p:spPr>
          <a:xfrm rot="21304590">
            <a:off x="4190460" y="3490825"/>
            <a:ext cx="568427" cy="361743"/>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19" name="グループ化 18"/>
          <p:cNvGrpSpPr/>
          <p:nvPr/>
        </p:nvGrpSpPr>
        <p:grpSpPr>
          <a:xfrm>
            <a:off x="567368" y="6525384"/>
            <a:ext cx="7011345" cy="360000"/>
            <a:chOff x="567368" y="6525384"/>
            <a:chExt cx="7011345" cy="360000"/>
          </a:xfrm>
        </p:grpSpPr>
        <p:sp>
          <p:nvSpPr>
            <p:cNvPr id="20" name="正方形/長方形 19"/>
            <p:cNvSpPr/>
            <p:nvPr/>
          </p:nvSpPr>
          <p:spPr>
            <a:xfrm>
              <a:off x="56736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準備</a:t>
              </a:r>
              <a:endParaRPr kumimoji="1" lang="ja-JP" altLang="en-US" dirty="0"/>
            </a:p>
          </p:txBody>
        </p:sp>
        <p:sp>
          <p:nvSpPr>
            <p:cNvPr id="21" name="正方形/長方形 20"/>
            <p:cNvSpPr/>
            <p:nvPr/>
          </p:nvSpPr>
          <p:spPr>
            <a:xfrm>
              <a:off x="196920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当日</a:t>
              </a:r>
              <a:endParaRPr kumimoji="1" lang="ja-JP" altLang="en-US" dirty="0"/>
            </a:p>
          </p:txBody>
        </p:sp>
        <p:sp>
          <p:nvSpPr>
            <p:cNvPr id="22" name="正方形/長方形 21"/>
            <p:cNvSpPr/>
            <p:nvPr/>
          </p:nvSpPr>
          <p:spPr>
            <a:xfrm>
              <a:off x="3372122"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smtClean="0"/>
                <a:t>①</a:t>
              </a:r>
              <a:endParaRPr kumimoji="1" lang="ja-JP" altLang="en-US" dirty="0"/>
            </a:p>
          </p:txBody>
        </p:sp>
        <p:sp>
          <p:nvSpPr>
            <p:cNvPr id="23" name="正方形/長方形 22"/>
            <p:cNvSpPr/>
            <p:nvPr/>
          </p:nvSpPr>
          <p:spPr>
            <a:xfrm>
              <a:off x="4073040"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②</a:t>
              </a:r>
              <a:endParaRPr kumimoji="1" lang="ja-JP" altLang="en-US" dirty="0"/>
            </a:p>
          </p:txBody>
        </p:sp>
        <p:sp>
          <p:nvSpPr>
            <p:cNvPr id="24" name="正方形/長方形 23"/>
            <p:cNvSpPr/>
            <p:nvPr/>
          </p:nvSpPr>
          <p:spPr>
            <a:xfrm>
              <a:off x="547487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④</a:t>
              </a:r>
              <a:endParaRPr kumimoji="1" lang="ja-JP" altLang="en-US" dirty="0"/>
            </a:p>
          </p:txBody>
        </p:sp>
        <p:sp>
          <p:nvSpPr>
            <p:cNvPr id="25" name="正方形/長方形 24"/>
            <p:cNvSpPr/>
            <p:nvPr/>
          </p:nvSpPr>
          <p:spPr>
            <a:xfrm>
              <a:off x="477395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③</a:t>
              </a:r>
              <a:endParaRPr kumimoji="1" lang="ja-JP" altLang="en-US" dirty="0"/>
            </a:p>
          </p:txBody>
        </p:sp>
        <p:sp>
          <p:nvSpPr>
            <p:cNvPr id="26" name="正方形/長方形 25"/>
            <p:cNvSpPr/>
            <p:nvPr/>
          </p:nvSpPr>
          <p:spPr>
            <a:xfrm>
              <a:off x="617579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⑤</a:t>
              </a:r>
              <a:endParaRPr kumimoji="1" lang="ja-JP" altLang="en-US" dirty="0"/>
            </a:p>
          </p:txBody>
        </p:sp>
        <p:sp>
          <p:nvSpPr>
            <p:cNvPr id="27" name="正方形/長方形 26"/>
            <p:cNvSpPr/>
            <p:nvPr/>
          </p:nvSpPr>
          <p:spPr>
            <a:xfrm>
              <a:off x="6876713"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⑥</a:t>
              </a:r>
              <a:endParaRPr kumimoji="1" lang="ja-JP" altLang="en-US" dirty="0"/>
            </a:p>
          </p:txBody>
        </p:sp>
        <p:sp>
          <p:nvSpPr>
            <p:cNvPr id="28" name="正方形/長方形 27"/>
            <p:cNvSpPr/>
            <p:nvPr/>
          </p:nvSpPr>
          <p:spPr>
            <a:xfrm>
              <a:off x="126828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smtClean="0"/>
                <a:t>～前日</a:t>
              </a:r>
              <a:endParaRPr kumimoji="1" lang="ja-JP" altLang="en-US" sz="1200" dirty="0"/>
            </a:p>
          </p:txBody>
        </p:sp>
        <p:sp>
          <p:nvSpPr>
            <p:cNvPr id="29" name="正方形/長方形 28"/>
            <p:cNvSpPr/>
            <p:nvPr/>
          </p:nvSpPr>
          <p:spPr>
            <a:xfrm>
              <a:off x="2669040"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dirty="0"/>
                <a:t>実験</a:t>
              </a:r>
              <a:endParaRPr kumimoji="1" lang="ja-JP" altLang="en-US" dirty="0"/>
            </a:p>
          </p:txBody>
        </p:sp>
      </p:grpSp>
    </p:spTree>
    <p:extLst>
      <p:ext uri="{BB962C8B-B14F-4D97-AF65-F5344CB8AC3E}">
        <p14:creationId xmlns:p14="http://schemas.microsoft.com/office/powerpoint/2010/main" val="37573029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①だ</a:t>
            </a:r>
            <a:r>
              <a:rPr lang="ja-JP" altLang="en-US" dirty="0"/>
              <a:t>腺の</a:t>
            </a:r>
            <a:r>
              <a:rPr lang="ja-JP" altLang="en-US" dirty="0" smtClean="0"/>
              <a:t>取り出し－４</a:t>
            </a:r>
            <a:endParaRPr kumimoji="1" lang="ja-JP" altLang="en-US" dirty="0"/>
          </a:p>
        </p:txBody>
      </p:sp>
      <p:sp>
        <p:nvSpPr>
          <p:cNvPr id="4" name="コンテンツ プレースホルダー 2"/>
          <p:cNvSpPr>
            <a:spLocks noGrp="1"/>
          </p:cNvSpPr>
          <p:nvPr>
            <p:ph idx="1"/>
          </p:nvPr>
        </p:nvSpPr>
        <p:spPr/>
        <p:txBody>
          <a:bodyPr>
            <a:normAutofit/>
          </a:bodyPr>
          <a:lstStyle/>
          <a:p>
            <a:pPr marL="0" indent="0">
              <a:buNone/>
            </a:pPr>
            <a:r>
              <a:rPr lang="ja-JP" altLang="en-US" sz="3600" dirty="0" smtClean="0"/>
              <a:t>だ腺付近の拡大</a:t>
            </a:r>
            <a:endParaRPr lang="en-US" altLang="ja-JP" sz="3600" dirty="0" smtClean="0"/>
          </a:p>
        </p:txBody>
      </p:sp>
      <p:sp>
        <p:nvSpPr>
          <p:cNvPr id="7" name="スライド番号プレースホルダー 6"/>
          <p:cNvSpPr>
            <a:spLocks noGrp="1"/>
          </p:cNvSpPr>
          <p:nvPr>
            <p:ph type="sldNum" sz="quarter" idx="12"/>
          </p:nvPr>
        </p:nvSpPr>
        <p:spPr/>
        <p:txBody>
          <a:bodyPr/>
          <a:lstStyle/>
          <a:p>
            <a:fld id="{C6F3D2AA-BCEB-455A-B6F8-09BE27466668}" type="slidenum">
              <a:rPr kumimoji="1" lang="ja-JP" altLang="en-US" smtClean="0"/>
              <a:t>9</a:t>
            </a:fld>
            <a:endParaRPr kumimoji="1" lang="ja-JP" altLang="en-US" dirty="0"/>
          </a:p>
        </p:txBody>
      </p:sp>
      <p:pic>
        <p:nvPicPr>
          <p:cNvPr id="3" name="図 2"/>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1020602" y="2033885"/>
            <a:ext cx="7032574" cy="3697772"/>
          </a:xfrm>
          <a:prstGeom prst="rect">
            <a:avLst/>
          </a:prstGeom>
        </p:spPr>
      </p:pic>
      <p:sp>
        <p:nvSpPr>
          <p:cNvPr id="6" name="右矢印 5"/>
          <p:cNvSpPr/>
          <p:nvPr/>
        </p:nvSpPr>
        <p:spPr>
          <a:xfrm rot="6036802">
            <a:off x="5665943" y="2654074"/>
            <a:ext cx="568427" cy="361743"/>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テキスト ボックス 7"/>
          <p:cNvSpPr txBox="1"/>
          <p:nvPr/>
        </p:nvSpPr>
        <p:spPr>
          <a:xfrm>
            <a:off x="7524328" y="2348880"/>
            <a:ext cx="1368152" cy="646331"/>
          </a:xfrm>
          <a:prstGeom prst="rect">
            <a:avLst/>
          </a:prstGeom>
          <a:solidFill>
            <a:schemeClr val="tx1">
              <a:alpha val="47000"/>
            </a:schemeClr>
          </a:solidFill>
        </p:spPr>
        <p:txBody>
          <a:bodyPr wrap="square" rtlCol="0">
            <a:spAutoFit/>
          </a:bodyPr>
          <a:lstStyle/>
          <a:p>
            <a:pPr algn="ctr"/>
            <a:r>
              <a:rPr kumimoji="1" lang="ja-JP" altLang="en-US" sz="3600" dirty="0" smtClean="0">
                <a:solidFill>
                  <a:srgbClr val="FFC000"/>
                </a:solidFill>
              </a:rPr>
              <a:t>頭部</a:t>
            </a:r>
            <a:endParaRPr kumimoji="1" lang="ja-JP" altLang="en-US" sz="3600" dirty="0">
              <a:solidFill>
                <a:srgbClr val="FFC000"/>
              </a:solidFill>
            </a:endParaRPr>
          </a:p>
        </p:txBody>
      </p:sp>
      <p:sp>
        <p:nvSpPr>
          <p:cNvPr id="10" name="右矢印 9"/>
          <p:cNvSpPr/>
          <p:nvPr/>
        </p:nvSpPr>
        <p:spPr>
          <a:xfrm rot="7468904">
            <a:off x="7253857" y="3246234"/>
            <a:ext cx="568427" cy="361743"/>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テキスト ボックス 10"/>
          <p:cNvSpPr txBox="1"/>
          <p:nvPr/>
        </p:nvSpPr>
        <p:spPr>
          <a:xfrm>
            <a:off x="2140705" y="5408492"/>
            <a:ext cx="1893858" cy="646331"/>
          </a:xfrm>
          <a:prstGeom prst="rect">
            <a:avLst/>
          </a:prstGeom>
          <a:solidFill>
            <a:schemeClr val="tx1">
              <a:alpha val="47000"/>
            </a:schemeClr>
          </a:solidFill>
        </p:spPr>
        <p:txBody>
          <a:bodyPr wrap="square" rtlCol="0">
            <a:spAutoFit/>
          </a:bodyPr>
          <a:lstStyle/>
          <a:p>
            <a:pPr algn="ctr"/>
            <a:r>
              <a:rPr kumimoji="1" lang="ja-JP" altLang="en-US" sz="3600" dirty="0" smtClean="0">
                <a:solidFill>
                  <a:srgbClr val="FFC000"/>
                </a:solidFill>
              </a:rPr>
              <a:t>脂肪体</a:t>
            </a:r>
            <a:endParaRPr kumimoji="1" lang="ja-JP" altLang="en-US" sz="3600" dirty="0">
              <a:solidFill>
                <a:srgbClr val="FFC000"/>
              </a:solidFill>
            </a:endParaRPr>
          </a:p>
        </p:txBody>
      </p:sp>
      <p:sp>
        <p:nvSpPr>
          <p:cNvPr id="12" name="右矢印 11"/>
          <p:cNvSpPr/>
          <p:nvPr/>
        </p:nvSpPr>
        <p:spPr>
          <a:xfrm rot="14441073">
            <a:off x="2467736" y="4910708"/>
            <a:ext cx="568427" cy="361743"/>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5436096" y="1710720"/>
            <a:ext cx="1368152" cy="646331"/>
          </a:xfrm>
          <a:prstGeom prst="rect">
            <a:avLst/>
          </a:prstGeom>
          <a:solidFill>
            <a:schemeClr val="tx1">
              <a:alpha val="47000"/>
            </a:schemeClr>
          </a:solidFill>
        </p:spPr>
        <p:txBody>
          <a:bodyPr wrap="square" rtlCol="0">
            <a:spAutoFit/>
          </a:bodyPr>
          <a:lstStyle/>
          <a:p>
            <a:pPr algn="ctr"/>
            <a:r>
              <a:rPr kumimoji="1" lang="ja-JP" altLang="en-US" sz="3600" dirty="0" smtClean="0">
                <a:solidFill>
                  <a:srgbClr val="FFC000"/>
                </a:solidFill>
              </a:rPr>
              <a:t>だ腺</a:t>
            </a:r>
            <a:endParaRPr kumimoji="1" lang="ja-JP" altLang="en-US" sz="3600" dirty="0">
              <a:solidFill>
                <a:srgbClr val="FFC000"/>
              </a:solidFill>
            </a:endParaRPr>
          </a:p>
        </p:txBody>
      </p:sp>
      <p:sp>
        <p:nvSpPr>
          <p:cNvPr id="14" name="テキスト ボックス 13"/>
          <p:cNvSpPr txBox="1"/>
          <p:nvPr/>
        </p:nvSpPr>
        <p:spPr>
          <a:xfrm>
            <a:off x="1517224" y="3427105"/>
            <a:ext cx="1893858" cy="646331"/>
          </a:xfrm>
          <a:prstGeom prst="rect">
            <a:avLst/>
          </a:prstGeom>
          <a:solidFill>
            <a:schemeClr val="tx1">
              <a:alpha val="47000"/>
            </a:schemeClr>
          </a:solidFill>
        </p:spPr>
        <p:txBody>
          <a:bodyPr wrap="square" rtlCol="0">
            <a:spAutoFit/>
          </a:bodyPr>
          <a:lstStyle/>
          <a:p>
            <a:pPr algn="ctr"/>
            <a:r>
              <a:rPr kumimoji="1" lang="ja-JP" altLang="en-US" sz="3600" dirty="0" smtClean="0">
                <a:solidFill>
                  <a:srgbClr val="FFC000"/>
                </a:solidFill>
              </a:rPr>
              <a:t>消化管</a:t>
            </a:r>
            <a:endParaRPr kumimoji="1" lang="ja-JP" altLang="en-US" sz="3600" dirty="0">
              <a:solidFill>
                <a:srgbClr val="FFC000"/>
              </a:solidFill>
            </a:endParaRPr>
          </a:p>
        </p:txBody>
      </p:sp>
      <p:sp>
        <p:nvSpPr>
          <p:cNvPr id="15" name="右矢印 14"/>
          <p:cNvSpPr/>
          <p:nvPr/>
        </p:nvSpPr>
        <p:spPr>
          <a:xfrm rot="231950">
            <a:off x="3477078" y="3581039"/>
            <a:ext cx="568427" cy="361743"/>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25" name="グループ化 24"/>
          <p:cNvGrpSpPr/>
          <p:nvPr/>
        </p:nvGrpSpPr>
        <p:grpSpPr>
          <a:xfrm>
            <a:off x="567368" y="6525384"/>
            <a:ext cx="7011345" cy="360000"/>
            <a:chOff x="567368" y="6525384"/>
            <a:chExt cx="7011345" cy="360000"/>
          </a:xfrm>
        </p:grpSpPr>
        <p:sp>
          <p:nvSpPr>
            <p:cNvPr id="26" name="正方形/長方形 25"/>
            <p:cNvSpPr/>
            <p:nvPr/>
          </p:nvSpPr>
          <p:spPr>
            <a:xfrm>
              <a:off x="56736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準備</a:t>
              </a:r>
              <a:endParaRPr kumimoji="1" lang="ja-JP" altLang="en-US" dirty="0"/>
            </a:p>
          </p:txBody>
        </p:sp>
        <p:sp>
          <p:nvSpPr>
            <p:cNvPr id="27" name="正方形/長方形 26"/>
            <p:cNvSpPr/>
            <p:nvPr/>
          </p:nvSpPr>
          <p:spPr>
            <a:xfrm>
              <a:off x="196920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当日</a:t>
              </a:r>
              <a:endParaRPr kumimoji="1" lang="ja-JP" altLang="en-US" dirty="0"/>
            </a:p>
          </p:txBody>
        </p:sp>
        <p:sp>
          <p:nvSpPr>
            <p:cNvPr id="28" name="正方形/長方形 27"/>
            <p:cNvSpPr/>
            <p:nvPr/>
          </p:nvSpPr>
          <p:spPr>
            <a:xfrm>
              <a:off x="3372122"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smtClean="0"/>
                <a:t>①</a:t>
              </a:r>
              <a:endParaRPr kumimoji="1" lang="ja-JP" altLang="en-US" dirty="0"/>
            </a:p>
          </p:txBody>
        </p:sp>
        <p:sp>
          <p:nvSpPr>
            <p:cNvPr id="29" name="正方形/長方形 28"/>
            <p:cNvSpPr/>
            <p:nvPr/>
          </p:nvSpPr>
          <p:spPr>
            <a:xfrm>
              <a:off x="4073040"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②</a:t>
              </a:r>
              <a:endParaRPr kumimoji="1" lang="ja-JP" altLang="en-US" dirty="0"/>
            </a:p>
          </p:txBody>
        </p:sp>
        <p:sp>
          <p:nvSpPr>
            <p:cNvPr id="30" name="正方形/長方形 29"/>
            <p:cNvSpPr/>
            <p:nvPr/>
          </p:nvSpPr>
          <p:spPr>
            <a:xfrm>
              <a:off x="547487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④</a:t>
              </a:r>
              <a:endParaRPr kumimoji="1" lang="ja-JP" altLang="en-US" dirty="0"/>
            </a:p>
          </p:txBody>
        </p:sp>
        <p:sp>
          <p:nvSpPr>
            <p:cNvPr id="31" name="正方形/長方形 30"/>
            <p:cNvSpPr/>
            <p:nvPr/>
          </p:nvSpPr>
          <p:spPr>
            <a:xfrm>
              <a:off x="477395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③</a:t>
              </a:r>
              <a:endParaRPr kumimoji="1" lang="ja-JP" altLang="en-US" dirty="0"/>
            </a:p>
          </p:txBody>
        </p:sp>
        <p:sp>
          <p:nvSpPr>
            <p:cNvPr id="32" name="正方形/長方形 31"/>
            <p:cNvSpPr/>
            <p:nvPr/>
          </p:nvSpPr>
          <p:spPr>
            <a:xfrm>
              <a:off x="617579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⑤</a:t>
              </a:r>
              <a:endParaRPr kumimoji="1" lang="ja-JP" altLang="en-US" dirty="0"/>
            </a:p>
          </p:txBody>
        </p:sp>
        <p:sp>
          <p:nvSpPr>
            <p:cNvPr id="33" name="正方形/長方形 32"/>
            <p:cNvSpPr/>
            <p:nvPr/>
          </p:nvSpPr>
          <p:spPr>
            <a:xfrm>
              <a:off x="6876713"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⑥</a:t>
              </a:r>
              <a:endParaRPr kumimoji="1" lang="ja-JP" altLang="en-US" dirty="0"/>
            </a:p>
          </p:txBody>
        </p:sp>
        <p:sp>
          <p:nvSpPr>
            <p:cNvPr id="34" name="正方形/長方形 33"/>
            <p:cNvSpPr/>
            <p:nvPr/>
          </p:nvSpPr>
          <p:spPr>
            <a:xfrm>
              <a:off x="126828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smtClean="0"/>
                <a:t>～前日</a:t>
              </a:r>
              <a:endParaRPr kumimoji="1" lang="ja-JP" altLang="en-US" sz="1200" dirty="0"/>
            </a:p>
          </p:txBody>
        </p:sp>
        <p:sp>
          <p:nvSpPr>
            <p:cNvPr id="35" name="正方形/長方形 34"/>
            <p:cNvSpPr/>
            <p:nvPr/>
          </p:nvSpPr>
          <p:spPr>
            <a:xfrm>
              <a:off x="2669040"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dirty="0"/>
                <a:t>実験</a:t>
              </a:r>
              <a:endParaRPr kumimoji="1" lang="ja-JP" altLang="en-US" dirty="0"/>
            </a:p>
          </p:txBody>
        </p:sp>
      </p:grpSp>
      <p:cxnSp>
        <p:nvCxnSpPr>
          <p:cNvPr id="9" name="直線コネクタ 8"/>
          <p:cNvCxnSpPr/>
          <p:nvPr/>
        </p:nvCxnSpPr>
        <p:spPr>
          <a:xfrm>
            <a:off x="6526794" y="5301208"/>
            <a:ext cx="125064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6876713" y="5303722"/>
            <a:ext cx="900728" cy="369332"/>
          </a:xfrm>
          <a:prstGeom prst="rect">
            <a:avLst/>
          </a:prstGeom>
          <a:noFill/>
        </p:spPr>
        <p:txBody>
          <a:bodyPr wrap="square" rtlCol="0">
            <a:spAutoFit/>
          </a:bodyPr>
          <a:lstStyle/>
          <a:p>
            <a:r>
              <a:rPr lang="ja-JP" altLang="en-US" dirty="0"/>
              <a:t>１</a:t>
            </a:r>
            <a:r>
              <a:rPr kumimoji="1" lang="en-US" altLang="ja-JP" dirty="0" smtClean="0"/>
              <a:t>mm</a:t>
            </a:r>
            <a:endParaRPr kumimoji="1" lang="ja-JP" altLang="en-US" dirty="0"/>
          </a:p>
        </p:txBody>
      </p:sp>
    </p:spTree>
    <p:extLst>
      <p:ext uri="{BB962C8B-B14F-4D97-AF65-F5344CB8AC3E}">
        <p14:creationId xmlns:p14="http://schemas.microsoft.com/office/powerpoint/2010/main" val="36989714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1807</TotalTime>
  <Words>789</Words>
  <Application>Microsoft Office PowerPoint</Application>
  <PresentationFormat>画面に合わせる (4:3)</PresentationFormat>
  <Paragraphs>349</Paragraphs>
  <Slides>25</Slides>
  <Notes>22</Notes>
  <HiddenSlides>3</HiddenSlides>
  <MMClips>0</MMClips>
  <ScaleCrop>false</ScaleCrop>
  <HeadingPairs>
    <vt:vector size="4" baseType="variant">
      <vt:variant>
        <vt:lpstr>テーマ</vt:lpstr>
      </vt:variant>
      <vt:variant>
        <vt:i4>1</vt:i4>
      </vt:variant>
      <vt:variant>
        <vt:lpstr>スライド タイトル</vt:lpstr>
      </vt:variant>
      <vt:variant>
        <vt:i4>25</vt:i4>
      </vt:variant>
    </vt:vector>
  </HeadingPairs>
  <TitlesOfParts>
    <vt:vector size="26" baseType="lpstr">
      <vt:lpstr>Office ​​テーマ</vt:lpstr>
      <vt:lpstr>パフの観察</vt:lpstr>
      <vt:lpstr>実験の流れ</vt:lpstr>
      <vt:lpstr>観察，実験の準備（～前日）</vt:lpstr>
      <vt:lpstr>観察，実験の準備（～前日）</vt:lpstr>
      <vt:lpstr>観察，実験の準備</vt:lpstr>
      <vt:lpstr>①だ腺の取り出し－１</vt:lpstr>
      <vt:lpstr>①だ腺の取り出し－２</vt:lpstr>
      <vt:lpstr>①だ腺の取り出し－３</vt:lpstr>
      <vt:lpstr>①だ腺の取り出し－４</vt:lpstr>
      <vt:lpstr>①だ腺の取り出し－５</vt:lpstr>
      <vt:lpstr>①だ腺の取り出し－６</vt:lpstr>
      <vt:lpstr>②塩酸固定</vt:lpstr>
      <vt:lpstr>③塩酸の除去－１</vt:lpstr>
      <vt:lpstr>③塩酸の除去－２</vt:lpstr>
      <vt:lpstr>④二重染色－１</vt:lpstr>
      <vt:lpstr>④二重染色－２</vt:lpstr>
      <vt:lpstr>⑤染色体の展開－１</vt:lpstr>
      <vt:lpstr>⑤染色体の展開－２</vt:lpstr>
      <vt:lpstr>⑤染色体の展開－３</vt:lpstr>
      <vt:lpstr>⑥観察・スケッチ－１</vt:lpstr>
      <vt:lpstr>⑥観察・スケッチ－２</vt:lpstr>
      <vt:lpstr>⑥観察・スケッチ－３</vt:lpstr>
      <vt:lpstr>アカムシユスリカの知識</vt:lpstr>
      <vt:lpstr>セスジユスリカの知識</vt:lpstr>
      <vt:lpstr>だ腺染色体の知識</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タイトル</dc:title>
  <dc:creator>tyo5</dc:creator>
  <cp:lastModifiedBy>tyoken04</cp:lastModifiedBy>
  <cp:revision>59</cp:revision>
  <cp:lastPrinted>2012-09-11T01:32:05Z</cp:lastPrinted>
  <dcterms:created xsi:type="dcterms:W3CDTF">2012-06-05T04:43:48Z</dcterms:created>
  <dcterms:modified xsi:type="dcterms:W3CDTF">2013-02-28T04:48:25Z</dcterms:modified>
</cp:coreProperties>
</file>