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0" r:id="rId3"/>
    <p:sldId id="342" r:id="rId4"/>
    <p:sldId id="279" r:id="rId5"/>
    <p:sldId id="333" r:id="rId6"/>
    <p:sldId id="357" r:id="rId7"/>
    <p:sldId id="334" r:id="rId8"/>
    <p:sldId id="353" r:id="rId9"/>
    <p:sldId id="335" r:id="rId10"/>
    <p:sldId id="337" r:id="rId11"/>
    <p:sldId id="338" r:id="rId12"/>
    <p:sldId id="354" r:id="rId13"/>
    <p:sldId id="332" r:id="rId14"/>
    <p:sldId id="358" r:id="rId1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54" autoAdjust="0"/>
    <p:restoredTop sz="86331" autoAdjust="0"/>
  </p:normalViewPr>
  <p:slideViewPr>
    <p:cSldViewPr>
      <p:cViewPr>
        <p:scale>
          <a:sx n="60" d="100"/>
          <a:sy n="60" d="100"/>
        </p:scale>
        <p:origin x="-510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25F53-E66C-4A4A-9CE3-D227E7D0CA09}" type="datetimeFigureOut">
              <a:rPr kumimoji="1" lang="ja-JP" altLang="en-US" smtClean="0"/>
              <a:t>2013/2/4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362A4-0C98-4F74-BFB3-1CFE42B835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7544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B4D04-D50E-42B1-9FF2-4164C5B41AD1}" type="datetimeFigureOut">
              <a:rPr kumimoji="1" lang="ja-JP" altLang="en-US" smtClean="0"/>
              <a:t>2013/2/4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09BDF-5C13-4284-BF78-7C0195A214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7402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3377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6402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6402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6402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6402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血液は生理食塩水で</a:t>
            </a:r>
            <a:r>
              <a:rPr kumimoji="1" lang="en-US" altLang="ja-JP" dirty="0" smtClean="0"/>
              <a:t>10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20</a:t>
            </a:r>
            <a:r>
              <a:rPr kumimoji="1" lang="ja-JP" altLang="en-US" dirty="0" smtClean="0"/>
              <a:t>倍程度希釈する。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655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5479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6402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6402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6402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6402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6402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6402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EA4F-733D-479D-81FE-19AD9012452D}" type="datetimeFigureOut">
              <a:rPr kumimoji="1" lang="ja-JP" altLang="en-US" smtClean="0"/>
              <a:t>2013/2/4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499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EA4F-733D-479D-81FE-19AD9012452D}" type="datetimeFigureOut">
              <a:rPr kumimoji="1" lang="ja-JP" altLang="en-US" smtClean="0"/>
              <a:t>2013/2/4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2141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EA4F-733D-479D-81FE-19AD9012452D}" type="datetimeFigureOut">
              <a:rPr kumimoji="1" lang="ja-JP" altLang="en-US" smtClean="0"/>
              <a:t>2013/2/4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524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EA4F-733D-479D-81FE-19AD9012452D}" type="datetimeFigureOut">
              <a:rPr kumimoji="1" lang="ja-JP" altLang="en-US" smtClean="0"/>
              <a:t>2013/2/4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491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EA4F-733D-479D-81FE-19AD9012452D}" type="datetimeFigureOut">
              <a:rPr kumimoji="1" lang="ja-JP" altLang="en-US" smtClean="0"/>
              <a:t>2013/2/4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5790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EA4F-733D-479D-81FE-19AD9012452D}" type="datetimeFigureOut">
              <a:rPr kumimoji="1" lang="ja-JP" altLang="en-US" smtClean="0"/>
              <a:t>2013/2/4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5711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EA4F-733D-479D-81FE-19AD9012452D}" type="datetimeFigureOut">
              <a:rPr kumimoji="1" lang="ja-JP" altLang="en-US" smtClean="0"/>
              <a:t>2013/2/4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3853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EA4F-733D-479D-81FE-19AD9012452D}" type="datetimeFigureOut">
              <a:rPr kumimoji="1" lang="ja-JP" altLang="en-US" smtClean="0"/>
              <a:t>2013/2/4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486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EA4F-733D-479D-81FE-19AD9012452D}" type="datetimeFigureOut">
              <a:rPr kumimoji="1" lang="ja-JP" altLang="en-US" smtClean="0"/>
              <a:t>2013/2/4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7449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EA4F-733D-479D-81FE-19AD9012452D}" type="datetimeFigureOut">
              <a:rPr kumimoji="1" lang="ja-JP" altLang="en-US" smtClean="0"/>
              <a:t>2013/2/4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2244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EA4F-733D-479D-81FE-19AD9012452D}" type="datetimeFigureOut">
              <a:rPr kumimoji="1" lang="ja-JP" altLang="en-US" smtClean="0"/>
              <a:t>2013/2/4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9882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67544" y="8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0" y="1163885"/>
            <a:ext cx="914400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8EA4F-733D-479D-81FE-19AD9012452D}" type="datetimeFigureOut">
              <a:rPr kumimoji="1" lang="ja-JP" altLang="en-US" smtClean="0"/>
              <a:t>2013/2/4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3D2AA-BCEB-455A-B6F8-09BE274666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991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血球の観察</a:t>
            </a:r>
            <a:endParaRPr kumimoji="1" lang="ja-JP" altLang="en-US" dirty="0"/>
          </a:p>
        </p:txBody>
      </p:sp>
      <p:sp>
        <p:nvSpPr>
          <p:cNvPr id="4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ja-JP" altLang="en-US" dirty="0" smtClean="0">
                <a:solidFill>
                  <a:schemeClr val="tx1"/>
                </a:solidFill>
              </a:rPr>
              <a:t>内容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l"/>
            <a:r>
              <a:rPr lang="ja-JP" altLang="en-US" dirty="0" smtClean="0">
                <a:solidFill>
                  <a:schemeClr val="tx1"/>
                </a:solidFill>
              </a:rPr>
              <a:t>哺乳類の血球を観察し</a:t>
            </a:r>
            <a:r>
              <a:rPr lang="ja-JP" altLang="ja-JP" dirty="0" smtClean="0">
                <a:solidFill>
                  <a:schemeClr val="tx1"/>
                </a:solidFill>
              </a:rPr>
              <a:t>，</a:t>
            </a:r>
            <a:r>
              <a:rPr lang="ja-JP" altLang="en-US" dirty="0" smtClean="0">
                <a:solidFill>
                  <a:schemeClr val="tx1"/>
                </a:solidFill>
              </a:rPr>
              <a:t>血球の特徴について理解する</a:t>
            </a:r>
            <a:r>
              <a:rPr lang="ja-JP" altLang="ja-JP" dirty="0" smtClean="0">
                <a:solidFill>
                  <a:schemeClr val="tx1"/>
                </a:solidFill>
              </a:rPr>
              <a:t>。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5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②プレパラート</a:t>
            </a:r>
            <a:r>
              <a:rPr lang="ja-JP" altLang="en-US" dirty="0"/>
              <a:t>の</a:t>
            </a:r>
            <a:r>
              <a:rPr lang="ja-JP" altLang="en-US" dirty="0" smtClean="0"/>
              <a:t>作成２－４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染色後，直接水が当たらないように，裏返してから流水で静かに洗い流す。</a:t>
            </a:r>
            <a:endParaRPr lang="en-US" altLang="ja-JP" sz="36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563" y="2276872"/>
            <a:ext cx="5444874" cy="4083656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567368" y="6525384"/>
            <a:ext cx="4908590" cy="360000"/>
            <a:chOff x="567368" y="6525384"/>
            <a:chExt cx="4908590" cy="360000"/>
          </a:xfrm>
        </p:grpSpPr>
        <p:sp>
          <p:nvSpPr>
            <p:cNvPr id="8" name="正方形/長方形 7"/>
            <p:cNvSpPr/>
            <p:nvPr/>
          </p:nvSpPr>
          <p:spPr>
            <a:xfrm>
              <a:off x="56736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準備</a:t>
              </a:r>
              <a:endParaRPr kumimoji="1" lang="ja-JP" altLang="en-US" dirty="0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196920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当日</a:t>
              </a:r>
              <a:endParaRPr kumimoji="1" lang="ja-JP" altLang="en-US" dirty="0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3372122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①</a:t>
              </a:r>
              <a:endParaRPr kumimoji="1" lang="ja-JP" altLang="en-US" dirty="0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4073040" y="6525384"/>
              <a:ext cx="702000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②</a:t>
              </a:r>
              <a:endParaRPr kumimoji="1" lang="ja-JP" altLang="en-US" dirty="0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477395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③</a:t>
              </a:r>
              <a:endParaRPr kumimoji="1" lang="ja-JP" altLang="en-US" dirty="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26828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dirty="0" smtClean="0"/>
                <a:t>～当日</a:t>
              </a:r>
              <a:endParaRPr kumimoji="1" lang="ja-JP" altLang="en-US" sz="1200" dirty="0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2669040" y="6525384"/>
              <a:ext cx="702000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実験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5081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②プレパラート</a:t>
            </a:r>
            <a:r>
              <a:rPr lang="ja-JP" altLang="en-US" dirty="0"/>
              <a:t>の</a:t>
            </a:r>
            <a:r>
              <a:rPr lang="ja-JP" altLang="en-US" dirty="0" smtClean="0"/>
              <a:t>作成２－５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水分を取り，プレパラートとする。</a:t>
            </a:r>
            <a:endParaRPr lang="en-US" altLang="ja-JP" sz="36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236" y="1931649"/>
            <a:ext cx="5615529" cy="4211646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567368" y="6525384"/>
            <a:ext cx="4908590" cy="360000"/>
            <a:chOff x="567368" y="6525384"/>
            <a:chExt cx="4908590" cy="360000"/>
          </a:xfrm>
        </p:grpSpPr>
        <p:sp>
          <p:nvSpPr>
            <p:cNvPr id="8" name="正方形/長方形 7"/>
            <p:cNvSpPr/>
            <p:nvPr/>
          </p:nvSpPr>
          <p:spPr>
            <a:xfrm>
              <a:off x="56736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準備</a:t>
              </a:r>
              <a:endParaRPr kumimoji="1" lang="ja-JP" altLang="en-US" dirty="0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196920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当日</a:t>
              </a:r>
              <a:endParaRPr kumimoji="1" lang="ja-JP" altLang="en-US" dirty="0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3372122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①</a:t>
              </a:r>
              <a:endParaRPr kumimoji="1" lang="ja-JP" altLang="en-US" dirty="0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4073040" y="6525384"/>
              <a:ext cx="702000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②</a:t>
              </a:r>
              <a:endParaRPr kumimoji="1" lang="ja-JP" altLang="en-US" dirty="0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477395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③</a:t>
              </a:r>
              <a:endParaRPr kumimoji="1" lang="ja-JP" altLang="en-US" dirty="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26828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dirty="0" smtClean="0"/>
                <a:t>～当日</a:t>
              </a:r>
              <a:endParaRPr kumimoji="1" lang="ja-JP" altLang="en-US" sz="1200" dirty="0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2669040" y="6525384"/>
              <a:ext cx="702000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実験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6982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③血球の</a:t>
            </a:r>
            <a:r>
              <a:rPr lang="ja-JP" altLang="en-US" dirty="0"/>
              <a:t>観察・スケッチ－１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ギムザ液で染色している間に，無染色のプレパラートを観察する。</a:t>
            </a:r>
            <a:endParaRPr lang="en-US" altLang="ja-JP" sz="36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445" y="2276872"/>
            <a:ext cx="5363110" cy="4022333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567368" y="6525384"/>
            <a:ext cx="4908590" cy="360000"/>
            <a:chOff x="567368" y="6525384"/>
            <a:chExt cx="4908590" cy="360000"/>
          </a:xfrm>
        </p:grpSpPr>
        <p:sp>
          <p:nvSpPr>
            <p:cNvPr id="8" name="正方形/長方形 7"/>
            <p:cNvSpPr/>
            <p:nvPr/>
          </p:nvSpPr>
          <p:spPr>
            <a:xfrm>
              <a:off x="56736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準備</a:t>
              </a:r>
              <a:endParaRPr kumimoji="1" lang="ja-JP" altLang="en-US" dirty="0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196920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当日</a:t>
              </a:r>
              <a:endParaRPr kumimoji="1" lang="ja-JP" altLang="en-US" dirty="0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3372122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①</a:t>
              </a:r>
              <a:endParaRPr kumimoji="1" lang="ja-JP" altLang="en-US" dirty="0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4073040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②</a:t>
              </a:r>
              <a:endParaRPr kumimoji="1" lang="ja-JP" altLang="en-US" dirty="0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477395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③</a:t>
              </a:r>
              <a:endParaRPr kumimoji="1" lang="ja-JP" altLang="en-US" dirty="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26828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dirty="0" smtClean="0"/>
                <a:t>～当日</a:t>
              </a:r>
              <a:endParaRPr kumimoji="1" lang="ja-JP" altLang="en-US" sz="1200" dirty="0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2669040" y="6525384"/>
              <a:ext cx="702000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実験</a:t>
              </a:r>
              <a:endParaRPr kumimoji="1" lang="ja-JP" altLang="en-US" dirty="0"/>
            </a:p>
          </p:txBody>
        </p:sp>
      </p:grpSp>
      <p:cxnSp>
        <p:nvCxnSpPr>
          <p:cNvPr id="15" name="直線矢印コネクタ 14"/>
          <p:cNvCxnSpPr/>
          <p:nvPr/>
        </p:nvCxnSpPr>
        <p:spPr>
          <a:xfrm flipH="1">
            <a:off x="4016599" y="3350674"/>
            <a:ext cx="28803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H="1">
            <a:off x="4909698" y="3714344"/>
            <a:ext cx="28803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H="1">
            <a:off x="6528290" y="3441074"/>
            <a:ext cx="28803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H="1">
            <a:off x="4842545" y="4146612"/>
            <a:ext cx="28803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H="1">
            <a:off x="6265533" y="3288675"/>
            <a:ext cx="28803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2116339" y="2492896"/>
            <a:ext cx="4908358" cy="523220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→は白血球，その他は赤血球</a:t>
            </a:r>
            <a:endParaRPr kumimoji="1"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val="321383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③血球の</a:t>
            </a:r>
            <a:r>
              <a:rPr lang="ja-JP" altLang="en-US" dirty="0"/>
              <a:t>観察・</a:t>
            </a:r>
            <a:r>
              <a:rPr lang="ja-JP" altLang="en-US" dirty="0" smtClean="0"/>
              <a:t>スケッチ－２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ギムザ染色のプレパラートを観察する。</a:t>
            </a:r>
            <a:endParaRPr lang="en-US" altLang="ja-JP" sz="36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72816"/>
            <a:ext cx="6048672" cy="4536504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567368" y="6525384"/>
            <a:ext cx="4908590" cy="360000"/>
            <a:chOff x="567368" y="6525384"/>
            <a:chExt cx="4908590" cy="360000"/>
          </a:xfrm>
        </p:grpSpPr>
        <p:sp>
          <p:nvSpPr>
            <p:cNvPr id="8" name="正方形/長方形 7"/>
            <p:cNvSpPr/>
            <p:nvPr/>
          </p:nvSpPr>
          <p:spPr>
            <a:xfrm>
              <a:off x="56736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準備</a:t>
              </a:r>
              <a:endParaRPr kumimoji="1" lang="ja-JP" altLang="en-US" dirty="0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196920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当日</a:t>
              </a:r>
              <a:endParaRPr kumimoji="1" lang="ja-JP" altLang="en-US" dirty="0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3372122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①</a:t>
              </a:r>
              <a:endParaRPr kumimoji="1" lang="ja-JP" altLang="en-US" dirty="0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4073040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②</a:t>
              </a:r>
              <a:endParaRPr kumimoji="1" lang="ja-JP" altLang="en-US" dirty="0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477395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③</a:t>
              </a:r>
              <a:endParaRPr kumimoji="1" lang="ja-JP" altLang="en-US" dirty="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26828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dirty="0" smtClean="0"/>
                <a:t>～当日</a:t>
              </a:r>
              <a:endParaRPr kumimoji="1" lang="ja-JP" altLang="en-US" sz="1200" dirty="0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2669040" y="6525384"/>
              <a:ext cx="702000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実験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1082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③血球の</a:t>
            </a:r>
            <a:r>
              <a:rPr lang="ja-JP" altLang="en-US" dirty="0"/>
              <a:t>観察・</a:t>
            </a:r>
            <a:r>
              <a:rPr lang="ja-JP" altLang="en-US" dirty="0" smtClean="0"/>
              <a:t>スケッチ－３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ギムザ染色のプレパラートは終点に白血球が集まりやすい。</a:t>
            </a:r>
            <a:endParaRPr lang="en-US" altLang="ja-JP" sz="36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707" y="2348880"/>
            <a:ext cx="5280587" cy="3960440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567368" y="6525384"/>
            <a:ext cx="4908590" cy="360000"/>
            <a:chOff x="567368" y="6525384"/>
            <a:chExt cx="4908590" cy="360000"/>
          </a:xfrm>
        </p:grpSpPr>
        <p:sp>
          <p:nvSpPr>
            <p:cNvPr id="8" name="正方形/長方形 7"/>
            <p:cNvSpPr/>
            <p:nvPr/>
          </p:nvSpPr>
          <p:spPr>
            <a:xfrm>
              <a:off x="56736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準備</a:t>
              </a:r>
              <a:endParaRPr kumimoji="1" lang="ja-JP" altLang="en-US" dirty="0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196920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当日</a:t>
              </a:r>
              <a:endParaRPr kumimoji="1" lang="ja-JP" altLang="en-US" dirty="0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3372122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①</a:t>
              </a:r>
              <a:endParaRPr kumimoji="1" lang="ja-JP" altLang="en-US" dirty="0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4073040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②</a:t>
              </a:r>
              <a:endParaRPr kumimoji="1" lang="ja-JP" altLang="en-US" dirty="0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477395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③</a:t>
              </a:r>
              <a:endParaRPr kumimoji="1" lang="ja-JP" altLang="en-US" dirty="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26828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dirty="0" smtClean="0"/>
                <a:t>～当日</a:t>
              </a:r>
              <a:endParaRPr kumimoji="1" lang="ja-JP" altLang="en-US" sz="1200" dirty="0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2669040" y="6525384"/>
              <a:ext cx="702000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実験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7236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実験の流れ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1648512"/>
            <a:ext cx="6696744" cy="4280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/>
              <a:t>●　実験の準備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①　プレパラートの作成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②　プレパラートの作成２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③　血球の観察・スケッチ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24127" y="2276872"/>
            <a:ext cx="2303237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864"/>
              </a:spcBef>
            </a:pPr>
            <a:r>
              <a:rPr lang="ja-JP" altLang="en-US" sz="3600" dirty="0" smtClean="0">
                <a:latin typeface="+mn-ea"/>
              </a:rPr>
              <a:t>５</a:t>
            </a:r>
            <a:r>
              <a:rPr kumimoji="1" lang="ja-JP" altLang="en-US" sz="3600" dirty="0" smtClean="0">
                <a:latin typeface="+mn-ea"/>
              </a:rPr>
              <a:t>分</a:t>
            </a:r>
            <a:endParaRPr kumimoji="1" lang="en-US" altLang="ja-JP" sz="3600" dirty="0" smtClean="0">
              <a:latin typeface="+mn-ea"/>
            </a:endParaRPr>
          </a:p>
          <a:p>
            <a:pPr algn="r">
              <a:spcBef>
                <a:spcPts val="864"/>
              </a:spcBef>
            </a:pPr>
            <a:r>
              <a:rPr kumimoji="1" lang="ja-JP" altLang="en-US" sz="3600" dirty="0" smtClean="0">
                <a:latin typeface="+mn-ea"/>
              </a:rPr>
              <a:t>２０分</a:t>
            </a:r>
            <a:endParaRPr kumimoji="1" lang="en-US" altLang="ja-JP" sz="3600" dirty="0" smtClean="0">
              <a:latin typeface="+mn-ea"/>
            </a:endParaRPr>
          </a:p>
          <a:p>
            <a:pPr algn="r">
              <a:spcBef>
                <a:spcPts val="864"/>
              </a:spcBef>
            </a:pPr>
            <a:r>
              <a:rPr lang="ja-JP" altLang="en-US" sz="3600" dirty="0">
                <a:latin typeface="+mn-ea"/>
              </a:rPr>
              <a:t>１５</a:t>
            </a:r>
            <a:r>
              <a:rPr kumimoji="1" lang="ja-JP" altLang="en-US" sz="3600" dirty="0" smtClean="0">
                <a:latin typeface="+mn-ea"/>
              </a:rPr>
              <a:t>分</a:t>
            </a:r>
            <a:endParaRPr kumimoji="1" lang="en-US" altLang="ja-JP" sz="3600" dirty="0" smtClean="0">
              <a:latin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516217" y="52186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3600" dirty="0" smtClean="0"/>
              <a:t>約４０分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27602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観察，実験の準備（～当日）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9251" y="1196752"/>
            <a:ext cx="91440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600" dirty="0" smtClean="0"/>
              <a:t>哺乳類の血液を</a:t>
            </a:r>
            <a:r>
              <a:rPr lang="ja-JP" altLang="en-US" sz="3600" dirty="0"/>
              <a:t>用意</a:t>
            </a:r>
            <a:r>
              <a:rPr kumimoji="1" lang="ja-JP" altLang="en-US" sz="3600" dirty="0" smtClean="0"/>
              <a:t>する。</a:t>
            </a:r>
            <a:endParaRPr lang="en-US" altLang="ja-JP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54833"/>
            <a:ext cx="5844482" cy="4383362"/>
          </a:xfrm>
          <a:prstGeom prst="rect">
            <a:avLst/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567368" y="6525384"/>
            <a:ext cx="4908590" cy="360000"/>
            <a:chOff x="567368" y="6525384"/>
            <a:chExt cx="4908590" cy="360000"/>
          </a:xfrm>
        </p:grpSpPr>
        <p:sp>
          <p:nvSpPr>
            <p:cNvPr id="8" name="正方形/長方形 7"/>
            <p:cNvSpPr/>
            <p:nvPr/>
          </p:nvSpPr>
          <p:spPr>
            <a:xfrm>
              <a:off x="56736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準備</a:t>
              </a:r>
              <a:endParaRPr kumimoji="1" lang="ja-JP" altLang="en-US" dirty="0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196920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当日</a:t>
              </a:r>
              <a:endParaRPr kumimoji="1" lang="ja-JP" altLang="en-US" dirty="0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3372122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①</a:t>
              </a:r>
              <a:endParaRPr kumimoji="1" lang="ja-JP" altLang="en-US" dirty="0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4073040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②</a:t>
              </a:r>
              <a:endParaRPr kumimoji="1" lang="ja-JP" altLang="en-US" dirty="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477395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③</a:t>
              </a:r>
              <a:endParaRPr kumimoji="1" lang="ja-JP" altLang="en-US" dirty="0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126828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dirty="0" smtClean="0"/>
                <a:t>～当日</a:t>
              </a:r>
              <a:endParaRPr kumimoji="1" lang="ja-JP" altLang="en-US" sz="12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2669040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実験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1837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観察，実験の準備</a:t>
            </a:r>
            <a:endParaRPr kumimoji="1" lang="ja-JP" altLang="en-US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506701" y="1571655"/>
            <a:ext cx="8198023" cy="3441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052736"/>
            <a:ext cx="86868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/>
              <a:t>必要な器具，材料，薬品を分配する。</a:t>
            </a:r>
            <a:endParaRPr lang="en-US" altLang="ja-JP" sz="36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918" y="1772816"/>
            <a:ext cx="6060165" cy="4545123"/>
          </a:xfrm>
          <a:prstGeom prst="rect">
            <a:avLst/>
          </a:prstGeom>
        </p:spPr>
      </p:pic>
      <p:grpSp>
        <p:nvGrpSpPr>
          <p:cNvPr id="19" name="グループ化 18"/>
          <p:cNvGrpSpPr/>
          <p:nvPr/>
        </p:nvGrpSpPr>
        <p:grpSpPr>
          <a:xfrm>
            <a:off x="567368" y="6525384"/>
            <a:ext cx="4908590" cy="360000"/>
            <a:chOff x="567368" y="6525384"/>
            <a:chExt cx="4908590" cy="360000"/>
          </a:xfrm>
        </p:grpSpPr>
        <p:sp>
          <p:nvSpPr>
            <p:cNvPr id="20" name="正方形/長方形 19"/>
            <p:cNvSpPr/>
            <p:nvPr/>
          </p:nvSpPr>
          <p:spPr>
            <a:xfrm>
              <a:off x="56736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準備</a:t>
              </a:r>
              <a:endParaRPr kumimoji="1" lang="ja-JP" altLang="en-US" dirty="0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196920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当日</a:t>
              </a:r>
              <a:endParaRPr kumimoji="1" lang="ja-JP" altLang="en-US" dirty="0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3372122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①</a:t>
              </a:r>
              <a:endParaRPr kumimoji="1" lang="ja-JP" altLang="en-US" dirty="0"/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4073040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②</a:t>
              </a:r>
              <a:endParaRPr kumimoji="1" lang="ja-JP" altLang="en-US" dirty="0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477395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③</a:t>
              </a:r>
              <a:endParaRPr kumimoji="1" lang="ja-JP" altLang="en-US" dirty="0"/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126828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dirty="0" smtClean="0"/>
                <a:t>～当日</a:t>
              </a:r>
              <a:endParaRPr kumimoji="1" lang="ja-JP" altLang="en-US" sz="1200" dirty="0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2669040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実験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7640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①</a:t>
            </a:r>
            <a:r>
              <a:rPr lang="ja-JP" altLang="en-US" dirty="0" smtClean="0"/>
              <a:t>プレパラート</a:t>
            </a:r>
            <a:r>
              <a:rPr lang="ja-JP" altLang="en-US" dirty="0"/>
              <a:t>の</a:t>
            </a:r>
            <a:r>
              <a:rPr lang="ja-JP" altLang="en-US" dirty="0" smtClean="0"/>
              <a:t>作成－１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１つはそのまま，カバーガラスをかけプレパラートとする。</a:t>
            </a:r>
            <a:endParaRPr lang="en-US" altLang="ja-JP" sz="36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557" y="2636912"/>
            <a:ext cx="4347602" cy="326070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636912"/>
            <a:ext cx="4347602" cy="3260702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>
            <a:off x="567368" y="6525384"/>
            <a:ext cx="4908590" cy="360000"/>
            <a:chOff x="567368" y="6525384"/>
            <a:chExt cx="4908590" cy="360000"/>
          </a:xfrm>
        </p:grpSpPr>
        <p:sp>
          <p:nvSpPr>
            <p:cNvPr id="9" name="正方形/長方形 8"/>
            <p:cNvSpPr/>
            <p:nvPr/>
          </p:nvSpPr>
          <p:spPr>
            <a:xfrm>
              <a:off x="56736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準備</a:t>
              </a:r>
              <a:endParaRPr kumimoji="1" lang="ja-JP" altLang="en-US" dirty="0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196920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当日</a:t>
              </a:r>
              <a:endParaRPr kumimoji="1" lang="ja-JP" altLang="en-US" dirty="0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3372122" y="6525384"/>
              <a:ext cx="702000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①</a:t>
              </a:r>
              <a:endParaRPr kumimoji="1" lang="ja-JP" altLang="en-US" dirty="0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4073040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②</a:t>
              </a:r>
              <a:endParaRPr kumimoji="1" lang="ja-JP" altLang="en-US" dirty="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477395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③</a:t>
              </a:r>
              <a:endParaRPr kumimoji="1" lang="ja-JP" altLang="en-US" dirty="0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126828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dirty="0" smtClean="0"/>
                <a:t>～当日</a:t>
              </a:r>
              <a:endParaRPr kumimoji="1" lang="ja-JP" altLang="en-US" sz="1200" dirty="0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2669040" y="6525384"/>
              <a:ext cx="702000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実験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6256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①</a:t>
            </a:r>
            <a:r>
              <a:rPr lang="ja-JP" altLang="en-US" dirty="0" smtClean="0"/>
              <a:t>プレパラート</a:t>
            </a:r>
            <a:r>
              <a:rPr lang="ja-JP" altLang="en-US" dirty="0"/>
              <a:t>の</a:t>
            </a:r>
            <a:r>
              <a:rPr lang="ja-JP" altLang="en-US" dirty="0" smtClean="0"/>
              <a:t>作成－２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5979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ギムザ染色するものはカバーガラスを使い薄く延ばす。</a:t>
            </a:r>
            <a:r>
              <a:rPr lang="ja-JP" altLang="en-US" sz="3600" dirty="0">
                <a:solidFill>
                  <a:srgbClr val="FF0000"/>
                </a:solidFill>
              </a:rPr>
              <a:t>＜</a:t>
            </a:r>
            <a:r>
              <a:rPr lang="ja-JP" altLang="en-US" sz="3600" dirty="0" smtClean="0">
                <a:solidFill>
                  <a:srgbClr val="FF0000"/>
                </a:solidFill>
              </a:rPr>
              <a:t>動画＞</a:t>
            </a:r>
            <a:endParaRPr lang="en-US" altLang="ja-JP" sz="3600" dirty="0">
              <a:solidFill>
                <a:srgbClr val="FF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5" name="動物血液の塗布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98636" y="2299274"/>
            <a:ext cx="5346728" cy="4010046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567368" y="6525384"/>
            <a:ext cx="4908590" cy="360000"/>
            <a:chOff x="567368" y="6525384"/>
            <a:chExt cx="4908590" cy="360000"/>
          </a:xfrm>
        </p:grpSpPr>
        <p:sp>
          <p:nvSpPr>
            <p:cNvPr id="8" name="正方形/長方形 7"/>
            <p:cNvSpPr/>
            <p:nvPr/>
          </p:nvSpPr>
          <p:spPr>
            <a:xfrm>
              <a:off x="56736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準備</a:t>
              </a:r>
              <a:endParaRPr kumimoji="1" lang="ja-JP" altLang="en-US" dirty="0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196920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当日</a:t>
              </a:r>
              <a:endParaRPr kumimoji="1" lang="ja-JP" altLang="en-US" dirty="0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3372122" y="6525384"/>
              <a:ext cx="702000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①</a:t>
              </a:r>
              <a:endParaRPr kumimoji="1" lang="ja-JP" altLang="en-US" dirty="0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4073040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②</a:t>
              </a:r>
              <a:endParaRPr kumimoji="1" lang="ja-JP" altLang="en-US" dirty="0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477395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③</a:t>
              </a:r>
              <a:endParaRPr kumimoji="1" lang="ja-JP" altLang="en-US" dirty="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26828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dirty="0" smtClean="0"/>
                <a:t>～当日</a:t>
              </a:r>
              <a:endParaRPr kumimoji="1" lang="ja-JP" altLang="en-US" sz="1200" dirty="0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2669040" y="6525384"/>
              <a:ext cx="702000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実験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2884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②プレパラート</a:t>
            </a:r>
            <a:r>
              <a:rPr lang="ja-JP" altLang="en-US" dirty="0"/>
              <a:t>の</a:t>
            </a:r>
            <a:r>
              <a:rPr lang="ja-JP" altLang="en-US" dirty="0" smtClean="0"/>
              <a:t>作成２－１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乾燥後，メタノールを滴下し２分程度置く。</a:t>
            </a:r>
            <a:endParaRPr lang="en-US" altLang="ja-JP" sz="36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87" y="1772816"/>
            <a:ext cx="6126426" cy="4594820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567368" y="6525384"/>
            <a:ext cx="4908590" cy="360000"/>
            <a:chOff x="567368" y="6525384"/>
            <a:chExt cx="4908590" cy="360000"/>
          </a:xfrm>
        </p:grpSpPr>
        <p:sp>
          <p:nvSpPr>
            <p:cNvPr id="8" name="正方形/長方形 7"/>
            <p:cNvSpPr/>
            <p:nvPr/>
          </p:nvSpPr>
          <p:spPr>
            <a:xfrm>
              <a:off x="56736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準備</a:t>
              </a:r>
              <a:endParaRPr kumimoji="1" lang="ja-JP" altLang="en-US" dirty="0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196920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当日</a:t>
              </a:r>
              <a:endParaRPr kumimoji="1" lang="ja-JP" altLang="en-US" dirty="0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3372122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①</a:t>
              </a:r>
              <a:endParaRPr kumimoji="1" lang="ja-JP" altLang="en-US" dirty="0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4073040" y="6525384"/>
              <a:ext cx="702000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②</a:t>
              </a:r>
              <a:endParaRPr kumimoji="1" lang="ja-JP" altLang="en-US" dirty="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477395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③</a:t>
              </a:r>
              <a:endParaRPr kumimoji="1" lang="ja-JP" altLang="en-US" dirty="0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126828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dirty="0" smtClean="0"/>
                <a:t>～当日</a:t>
              </a:r>
              <a:endParaRPr kumimoji="1" lang="ja-JP" altLang="en-US" sz="1200" dirty="0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2669040" y="6525384"/>
              <a:ext cx="702000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実験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5302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②プレパラート</a:t>
            </a:r>
            <a:r>
              <a:rPr lang="ja-JP" altLang="en-US" dirty="0"/>
              <a:t>の</a:t>
            </a:r>
            <a:r>
              <a:rPr lang="ja-JP" altLang="en-US" dirty="0" smtClean="0"/>
              <a:t>作成２－２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水１</a:t>
            </a:r>
            <a:r>
              <a:rPr lang="en-US" altLang="ja-JP" sz="3600" dirty="0" smtClean="0"/>
              <a:t>mL</a:t>
            </a:r>
            <a:r>
              <a:rPr lang="ja-JP" altLang="en-US" sz="3600" dirty="0" smtClean="0"/>
              <a:t>に対し原液１滴を目安にギムザ液を調製する。</a:t>
            </a:r>
            <a:endParaRPr lang="en-US" altLang="ja-JP" sz="36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695" y="2276872"/>
            <a:ext cx="5496611" cy="4122458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567368" y="6525384"/>
            <a:ext cx="4908590" cy="360000"/>
            <a:chOff x="567368" y="6525384"/>
            <a:chExt cx="4908590" cy="360000"/>
          </a:xfrm>
        </p:grpSpPr>
        <p:sp>
          <p:nvSpPr>
            <p:cNvPr id="8" name="正方形/長方形 7"/>
            <p:cNvSpPr/>
            <p:nvPr/>
          </p:nvSpPr>
          <p:spPr>
            <a:xfrm>
              <a:off x="56736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準備</a:t>
              </a:r>
              <a:endParaRPr kumimoji="1" lang="ja-JP" altLang="en-US" dirty="0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196920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当日</a:t>
              </a:r>
              <a:endParaRPr kumimoji="1" lang="ja-JP" altLang="en-US" dirty="0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3372122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①</a:t>
              </a:r>
              <a:endParaRPr kumimoji="1" lang="ja-JP" altLang="en-US" dirty="0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4073040" y="6525384"/>
              <a:ext cx="702000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②</a:t>
              </a:r>
              <a:endParaRPr kumimoji="1" lang="ja-JP" altLang="en-US" dirty="0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477395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③</a:t>
              </a:r>
              <a:endParaRPr kumimoji="1" lang="ja-JP" altLang="en-US" dirty="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26828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dirty="0" smtClean="0"/>
                <a:t>～当日</a:t>
              </a:r>
              <a:endParaRPr kumimoji="1" lang="ja-JP" altLang="en-US" sz="1200" dirty="0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2669040" y="6525384"/>
              <a:ext cx="702000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実験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3295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②プレパラート</a:t>
            </a:r>
            <a:r>
              <a:rPr lang="ja-JP" altLang="en-US" dirty="0"/>
              <a:t>の</a:t>
            </a:r>
            <a:r>
              <a:rPr lang="ja-JP" altLang="en-US" dirty="0" smtClean="0"/>
              <a:t>作成２－３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ギムザ液をかけ，１０分程度染色する。</a:t>
            </a:r>
            <a:endParaRPr lang="en-US" altLang="ja-JP" sz="36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76" y="1772816"/>
            <a:ext cx="6041648" cy="4531236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>
            <a:off x="567368" y="6525384"/>
            <a:ext cx="4908590" cy="360000"/>
            <a:chOff x="567368" y="6525384"/>
            <a:chExt cx="4908590" cy="360000"/>
          </a:xfrm>
        </p:grpSpPr>
        <p:sp>
          <p:nvSpPr>
            <p:cNvPr id="9" name="正方形/長方形 8"/>
            <p:cNvSpPr/>
            <p:nvPr/>
          </p:nvSpPr>
          <p:spPr>
            <a:xfrm>
              <a:off x="56736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準備</a:t>
              </a:r>
              <a:endParaRPr kumimoji="1" lang="ja-JP" altLang="en-US" dirty="0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196920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当日</a:t>
              </a:r>
              <a:endParaRPr kumimoji="1" lang="ja-JP" altLang="en-US" dirty="0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3372122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①</a:t>
              </a:r>
              <a:endParaRPr kumimoji="1" lang="ja-JP" altLang="en-US" dirty="0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4073040" y="6525384"/>
              <a:ext cx="702000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②</a:t>
              </a:r>
              <a:endParaRPr kumimoji="1" lang="ja-JP" altLang="en-US" dirty="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477395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③</a:t>
              </a:r>
              <a:endParaRPr kumimoji="1" lang="ja-JP" altLang="en-US" dirty="0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126828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dirty="0" smtClean="0"/>
                <a:t>～当日</a:t>
              </a:r>
              <a:endParaRPr kumimoji="1" lang="ja-JP" altLang="en-US" sz="1200" dirty="0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2669040" y="6525384"/>
              <a:ext cx="702000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実験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2511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4390</TotalTime>
  <Words>380</Words>
  <Application>Microsoft Office PowerPoint</Application>
  <PresentationFormat>画面に合わせる (4:3)</PresentationFormat>
  <Paragraphs>148</Paragraphs>
  <Slides>14</Slides>
  <Notes>13</Notes>
  <HiddenSlides>0</HiddenSlides>
  <MMClips>1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5" baseType="lpstr">
      <vt:lpstr>Office ​​テーマ</vt:lpstr>
      <vt:lpstr>血球の観察</vt:lpstr>
      <vt:lpstr>実験の流れ</vt:lpstr>
      <vt:lpstr>観察，実験の準備（～当日）</vt:lpstr>
      <vt:lpstr>観察，実験の準備</vt:lpstr>
      <vt:lpstr>①プレパラートの作成－１</vt:lpstr>
      <vt:lpstr>①プレパラートの作成－２</vt:lpstr>
      <vt:lpstr>②プレパラートの作成２－１</vt:lpstr>
      <vt:lpstr>②プレパラートの作成２－２</vt:lpstr>
      <vt:lpstr>②プレパラートの作成２－３</vt:lpstr>
      <vt:lpstr>②プレパラートの作成２－４</vt:lpstr>
      <vt:lpstr>②プレパラートの作成２－５</vt:lpstr>
      <vt:lpstr>③血球の観察・スケッチ－１</vt:lpstr>
      <vt:lpstr>③血球の観察・スケッチ－２</vt:lpstr>
      <vt:lpstr>③血球の観察・スケッチ－３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タイトル</dc:title>
  <dc:creator>tyo5</dc:creator>
  <cp:lastModifiedBy>tyo5</cp:lastModifiedBy>
  <cp:revision>142</cp:revision>
  <cp:lastPrinted>2012-10-17T00:13:38Z</cp:lastPrinted>
  <dcterms:created xsi:type="dcterms:W3CDTF">2012-06-05T04:43:48Z</dcterms:created>
  <dcterms:modified xsi:type="dcterms:W3CDTF">2013-02-04T00:13:06Z</dcterms:modified>
</cp:coreProperties>
</file>