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0" r:id="rId3"/>
    <p:sldId id="342" r:id="rId4"/>
    <p:sldId id="319" r:id="rId5"/>
    <p:sldId id="344" r:id="rId6"/>
    <p:sldId id="343" r:id="rId7"/>
    <p:sldId id="345" r:id="rId8"/>
    <p:sldId id="346" r:id="rId9"/>
    <p:sldId id="347" r:id="rId10"/>
    <p:sldId id="351" r:id="rId11"/>
    <p:sldId id="352" r:id="rId12"/>
    <p:sldId id="329" r:id="rId13"/>
    <p:sldId id="348" r:id="rId14"/>
    <p:sldId id="356" r:id="rId15"/>
    <p:sldId id="350" r:id="rId16"/>
    <p:sldId id="279" r:id="rId17"/>
    <p:sldId id="359" r:id="rId18"/>
    <p:sldId id="330" r:id="rId19"/>
    <p:sldId id="349" r:id="rId20"/>
    <p:sldId id="331" r:id="rId21"/>
    <p:sldId id="333" r:id="rId22"/>
    <p:sldId id="357" r:id="rId23"/>
    <p:sldId id="334" r:id="rId24"/>
    <p:sldId id="353" r:id="rId25"/>
    <p:sldId id="335" r:id="rId26"/>
    <p:sldId id="337" r:id="rId27"/>
    <p:sldId id="338" r:id="rId28"/>
    <p:sldId id="354" r:id="rId29"/>
    <p:sldId id="332" r:id="rId30"/>
    <p:sldId id="355" r:id="rId31"/>
    <p:sldId id="358" r:id="rId32"/>
    <p:sldId id="341" r:id="rId33"/>
    <p:sldId id="340" r:id="rId3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 autoAdjust="0"/>
    <p:restoredTop sz="86331" autoAdjust="0"/>
  </p:normalViewPr>
  <p:slideViewPr>
    <p:cSldViewPr>
      <p:cViewPr>
        <p:scale>
          <a:sx n="53" d="100"/>
          <a:sy n="53" d="100"/>
        </p:scale>
        <p:origin x="-72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25F53-E66C-4A4A-9CE3-D227E7D0CA09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362A4-0C98-4F74-BFB3-1CFE42B835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544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4D04-D50E-42B1-9FF2-4164C5B41AD1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09BDF-5C13-4284-BF78-7C0195A214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40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77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47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47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比較的大きめの個体でないと，墨汁の注射によって死んでしまう。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比較的大きめの個体でないと，墨汁の注射によって死んでしまう。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比較的大きめの個体でないと，墨汁の注射によって死んでしまう。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比較的大きめの個体でないと，墨汁の注射によって死んでしまう。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99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1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2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49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7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71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86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4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24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88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0" y="1163885"/>
            <a:ext cx="91440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9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食作用</a:t>
            </a:r>
            <a:r>
              <a:rPr kumimoji="1" lang="ja-JP" altLang="en-US" smtClean="0"/>
              <a:t>の観察</a:t>
            </a:r>
            <a:endParaRPr kumimoji="1" lang="ja-JP" alt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ja-JP" altLang="en-US" dirty="0" smtClean="0">
                <a:solidFill>
                  <a:schemeClr val="tx1"/>
                </a:solidFill>
              </a:rPr>
              <a:t>内容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dirty="0">
                <a:solidFill>
                  <a:schemeClr val="tx1"/>
                </a:solidFill>
              </a:rPr>
              <a:t>昆虫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ja-JP" altLang="en-US" dirty="0">
                <a:solidFill>
                  <a:schemeClr val="tx1"/>
                </a:solidFill>
              </a:rPr>
              <a:t>体液</a:t>
            </a:r>
            <a:r>
              <a:rPr lang="ja-JP" altLang="ja-JP" dirty="0" smtClean="0">
                <a:solidFill>
                  <a:schemeClr val="tx1"/>
                </a:solidFill>
              </a:rPr>
              <a:t>を</a:t>
            </a:r>
            <a:r>
              <a:rPr lang="ja-JP" altLang="ja-JP" dirty="0">
                <a:solidFill>
                  <a:schemeClr val="tx1"/>
                </a:solidFill>
              </a:rPr>
              <a:t>用いて</a:t>
            </a:r>
            <a:r>
              <a:rPr lang="ja-JP" altLang="ja-JP" dirty="0" smtClean="0">
                <a:solidFill>
                  <a:schemeClr val="tx1"/>
                </a:solidFill>
              </a:rPr>
              <a:t>，</a:t>
            </a:r>
            <a:r>
              <a:rPr lang="ja-JP" altLang="en-US" dirty="0" smtClean="0">
                <a:solidFill>
                  <a:schemeClr val="tx1"/>
                </a:solidFill>
              </a:rPr>
              <a:t>自然免疫である食作用を観察する</a:t>
            </a:r>
            <a:r>
              <a:rPr lang="ja-JP" altLang="ja-JP" dirty="0" smtClean="0">
                <a:solidFill>
                  <a:schemeClr val="tx1"/>
                </a:solidFill>
              </a:rPr>
              <a:t>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ja-JP" altLang="en-US" dirty="0"/>
              <a:t>観察，実験の準備</a:t>
            </a:r>
            <a:r>
              <a:rPr lang="ja-JP" altLang="en-US" dirty="0" smtClean="0"/>
              <a:t>（前日）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☆氷上</a:t>
            </a:r>
            <a:r>
              <a:rPr lang="ja-JP" altLang="en-US" dirty="0"/>
              <a:t>麻酔の方法－１</a:t>
            </a:r>
            <a:endParaRPr lang="en-US" altLang="ja-JP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74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容器に氷を引き詰め，紙をその上に敷く。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36913"/>
            <a:ext cx="4499993" cy="33749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2636913"/>
            <a:ext cx="4499992" cy="3374994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17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観察，実験の準備（前日）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☆</a:t>
            </a:r>
            <a:r>
              <a:rPr lang="ja-JP" altLang="en-US" dirty="0"/>
              <a:t>氷上麻酔の方法</a:t>
            </a:r>
            <a:r>
              <a:rPr lang="ja-JP" altLang="en-US" dirty="0" smtClean="0"/>
              <a:t>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紙の上に昆虫を置き，蓋やペトリ皿で覆うなどして動かなくなるまで（</a:t>
            </a:r>
            <a:r>
              <a:rPr lang="en-US" altLang="ja-JP" sz="3600" dirty="0" smtClean="0"/>
              <a:t>10</a:t>
            </a:r>
            <a:r>
              <a:rPr lang="ja-JP" altLang="en-US" sz="3600" dirty="0" smtClean="0"/>
              <a:t>分～）放置する。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1" y="2276872"/>
            <a:ext cx="5376599" cy="4032448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55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墨汁の注射－１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氷上麻酔をしたものを，体温を上げないようにする（注射の際暴れてしまう）。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26" y="2618465"/>
            <a:ext cx="4295350" cy="313444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2618465"/>
            <a:ext cx="4552005" cy="313444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94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墨汁の注射－２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墨汁</a:t>
            </a:r>
            <a:r>
              <a:rPr lang="en-US" altLang="ja-JP" sz="3600" dirty="0" smtClean="0"/>
              <a:t>0.05</a:t>
            </a:r>
            <a:r>
              <a:rPr lang="ja-JP" altLang="en-US" sz="3600" dirty="0" smtClean="0"/>
              <a:t>ｍｌを腹部に注射し，１日置く。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5097004" y="1844824"/>
            <a:ext cx="3723468" cy="25922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844824"/>
            <a:ext cx="3646779" cy="25922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899" y="3645024"/>
            <a:ext cx="3525512" cy="2592288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74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墨汁の注射－２’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墨汁</a:t>
            </a:r>
            <a:r>
              <a:rPr lang="en-US" altLang="ja-JP" sz="3600" dirty="0" smtClean="0"/>
              <a:t>0.05</a:t>
            </a:r>
            <a:r>
              <a:rPr lang="ja-JP" altLang="en-US" sz="3600" dirty="0" smtClean="0"/>
              <a:t>ｍｌを腹部に注射し，１日置く。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/>
              <a:t>昆虫に負担が大きいが注射器でもよい。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4379979" cy="32849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1" y="2708920"/>
            <a:ext cx="4379979" cy="3284984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31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墨汁の注射－３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墨汁注射の様子</a:t>
            </a:r>
            <a:r>
              <a:rPr lang="ja-JP" altLang="en-US" sz="3600" dirty="0" smtClean="0">
                <a:solidFill>
                  <a:srgbClr val="FF0000"/>
                </a:solidFill>
              </a:rPr>
              <a:t>＜動画＞</a:t>
            </a:r>
            <a:endParaRPr lang="en-US" altLang="ja-JP" sz="3600" dirty="0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墨汁の注入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659" y="1772816"/>
            <a:ext cx="6144683" cy="4608512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19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6701" y="1571655"/>
            <a:ext cx="8198023" cy="344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2736"/>
            <a:ext cx="86868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必要な器具，材料，薬品を分配する。</a:t>
            </a:r>
            <a:endParaRPr lang="en-US" altLang="ja-JP" sz="3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18" y="1772816"/>
            <a:ext cx="6060165" cy="4545124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6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観察，実験の準備（直前）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6701" y="1571655"/>
            <a:ext cx="8198023" cy="344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86868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血液採集対象の昆虫を氷上麻酔しておく。</a:t>
            </a:r>
            <a:endParaRPr lang="en-US" altLang="ja-JP" sz="3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70" y="1844824"/>
            <a:ext cx="5952661" cy="4464496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01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①血液の</a:t>
            </a:r>
            <a:r>
              <a:rPr lang="ja-JP" altLang="en-US" dirty="0" smtClean="0"/>
              <a:t>採取－１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切断前</a:t>
            </a:r>
            <a:r>
              <a:rPr lang="ja-JP" altLang="en-US" sz="3600" dirty="0"/>
              <a:t>に</a:t>
            </a:r>
            <a:r>
              <a:rPr lang="ja-JP" altLang="en-US" sz="3600" dirty="0" smtClean="0"/>
              <a:t>，体温</a:t>
            </a:r>
            <a:r>
              <a:rPr lang="ja-JP" altLang="en-US" sz="3600" dirty="0"/>
              <a:t>を上げないように</a:t>
            </a:r>
            <a:r>
              <a:rPr lang="ja-JP" altLang="en-US" sz="3600" dirty="0" smtClean="0"/>
              <a:t>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420888"/>
            <a:ext cx="4296110" cy="31673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0" y="2420888"/>
            <a:ext cx="4406208" cy="3167328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60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①血液の</a:t>
            </a:r>
            <a:r>
              <a:rPr lang="ja-JP" altLang="en-US" dirty="0" smtClean="0"/>
              <a:t>採取－２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足を切る（バッタ，コオロギ），尾角を切る（カイコガ）などして血液を採取する。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30" y="2780928"/>
            <a:ext cx="4304981" cy="31673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780928"/>
            <a:ext cx="4322873" cy="3167328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1" name="正方形/長方形 10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54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実験の流れ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648512"/>
            <a:ext cx="6696744" cy="4280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●　実験の準備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①　血液の採取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②　プレパラートの作成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③</a:t>
            </a:r>
            <a:r>
              <a:rPr lang="ja-JP" altLang="en-US" dirty="0"/>
              <a:t>　プレパラートの</a:t>
            </a:r>
            <a:r>
              <a:rPr lang="ja-JP" altLang="en-US" dirty="0" smtClean="0"/>
              <a:t>作成２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</a:t>
            </a:r>
            <a:r>
              <a:rPr lang="ja-JP" altLang="en-US" dirty="0" smtClean="0"/>
              <a:t>　食作用の観察・スケッチ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24127" y="2276872"/>
            <a:ext cx="2303237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864"/>
              </a:spcBef>
            </a:pPr>
            <a:r>
              <a:rPr lang="ja-JP" altLang="en-US" sz="3600" dirty="0" smtClean="0"/>
              <a:t>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spcBef>
                <a:spcPts val="864"/>
              </a:spcBef>
            </a:pPr>
            <a:r>
              <a:rPr lang="ja-JP" altLang="en-US" sz="3600" dirty="0" smtClean="0"/>
              <a:t>１分</a:t>
            </a:r>
            <a:endParaRPr kumimoji="1" lang="en-US" altLang="ja-JP" sz="3600" dirty="0" smtClean="0"/>
          </a:p>
          <a:p>
            <a:pPr algn="r">
              <a:spcBef>
                <a:spcPts val="864"/>
              </a:spcBef>
            </a:pPr>
            <a:r>
              <a:rPr lang="ja-JP" altLang="en-US" sz="3600" dirty="0"/>
              <a:t>１９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spcBef>
                <a:spcPts val="864"/>
              </a:spcBef>
            </a:pPr>
            <a:r>
              <a:rPr lang="ja-JP" altLang="en-US" sz="3600" dirty="0"/>
              <a:t>１５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7" y="5218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 smtClean="0"/>
              <a:t>約４０分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760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②プレパラート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採取した血液をスライドガラス２枚以上に塗る。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" y="2708920"/>
            <a:ext cx="4224470" cy="31683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2708920"/>
            <a:ext cx="4342144" cy="3168353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62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②プレパラート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１つはそのまま，カバーガラスをかけプレパラートとする。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213" y="2636912"/>
            <a:ext cx="4554291" cy="326070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36912"/>
            <a:ext cx="4347603" cy="3260702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3" name="正方形/長方形 22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2" name="正方形/長方形 21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20" name="正方形/長方形 19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5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カイコの場合，別の１つはカバーガラスを使い薄く延ばす。</a:t>
            </a:r>
            <a:r>
              <a:rPr lang="ja-JP" altLang="en-US" sz="3600" dirty="0">
                <a:solidFill>
                  <a:srgbClr val="FF0000"/>
                </a:solidFill>
              </a:rPr>
              <a:t>＜</a:t>
            </a:r>
            <a:r>
              <a:rPr lang="ja-JP" altLang="en-US" sz="3600" dirty="0" smtClean="0">
                <a:solidFill>
                  <a:srgbClr val="FF0000"/>
                </a:solidFill>
              </a:rPr>
              <a:t>動画＞</a:t>
            </a:r>
            <a:endParaRPr lang="en-US" altLang="ja-JP" sz="3600" dirty="0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" name="血液の塗布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868" y="2313130"/>
            <a:ext cx="5424264" cy="4068198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88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③</a:t>
            </a:r>
            <a:r>
              <a:rPr lang="ja-JP" altLang="en-US" dirty="0" smtClean="0"/>
              <a:t>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乾燥後，メタノールを滴下し２分程度置く。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87" y="1772816"/>
            <a:ext cx="6126427" cy="4594820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3" name="正方形/長方形 22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2" name="正方形/長方形 21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20" name="正方形/長方形 19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30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③</a:t>
            </a:r>
            <a:r>
              <a:rPr lang="ja-JP" altLang="en-US" dirty="0" smtClean="0"/>
              <a:t>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水１</a:t>
            </a:r>
            <a:r>
              <a:rPr lang="en-US" altLang="ja-JP" sz="3600" dirty="0" smtClean="0"/>
              <a:t>mL</a:t>
            </a:r>
            <a:r>
              <a:rPr lang="ja-JP" altLang="en-US" sz="3600" dirty="0" smtClean="0"/>
              <a:t>に対し原液１滴を目安にギムザ液を調製する。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5" y="2276872"/>
            <a:ext cx="5496611" cy="4122458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29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③</a:t>
            </a:r>
            <a:r>
              <a:rPr lang="ja-JP" altLang="en-US" dirty="0" smtClean="0"/>
              <a:t>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ギムザ液をかけ，１０分程度染色する。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921" y="1772816"/>
            <a:ext cx="6384158" cy="4531236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3" name="正方形/長方形 22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2" name="正方形/長方形 21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20" name="正方形/長方形 19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51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③</a:t>
            </a:r>
            <a:r>
              <a:rPr lang="ja-JP" altLang="en-US" dirty="0" smtClean="0"/>
              <a:t>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作成２－５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染色後，直接水が当たらないように，裏返してから流水で静かに洗い流す。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128" y="2276872"/>
            <a:ext cx="5671745" cy="4083656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08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③</a:t>
            </a:r>
            <a:r>
              <a:rPr lang="ja-JP" altLang="en-US" dirty="0" smtClean="0"/>
              <a:t>プレパラート</a:t>
            </a:r>
            <a:r>
              <a:rPr lang="ja-JP" altLang="en-US" dirty="0"/>
              <a:t>の</a:t>
            </a:r>
            <a:r>
              <a:rPr lang="ja-JP" altLang="en-US" dirty="0" smtClean="0"/>
              <a:t>作成２－６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水分を取り，プレパラートとする。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36" y="1772816"/>
            <a:ext cx="5615529" cy="4529313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98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④</a:t>
            </a:r>
            <a:r>
              <a:rPr lang="ja-JP" altLang="en-US" dirty="0" smtClean="0"/>
              <a:t>食</a:t>
            </a:r>
            <a:r>
              <a:rPr lang="ja-JP" altLang="en-US" dirty="0"/>
              <a:t>作用の観察・スケッチ－１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ギムザ液で染色している間に，無染色のプレパラートを観察する。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289" y="2276872"/>
            <a:ext cx="5403423" cy="4022333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10" name="正方形/長方形 9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11" name="正方形/長方形 10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15" name="正方形/長方形 14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16" name="正方形/長方形 15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9" name="正方形/長方形 8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7" name="正方形/長方形 16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38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④</a:t>
            </a:r>
            <a:r>
              <a:rPr lang="ja-JP" altLang="en-US" dirty="0" smtClean="0"/>
              <a:t>食</a:t>
            </a:r>
            <a:r>
              <a:rPr lang="ja-JP" altLang="en-US" dirty="0"/>
              <a:t>作用の観察・</a:t>
            </a:r>
            <a:r>
              <a:rPr lang="ja-JP" altLang="en-US" dirty="0" smtClean="0"/>
              <a:t>スケッチ－２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対照（無注射）のプレパラートを観察する。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862" y="1772816"/>
            <a:ext cx="6082277" cy="4536504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08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251" y="1196752"/>
            <a:ext cx="91440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昆虫（カイコ，コオロギ，バッタなど）</a:t>
            </a:r>
            <a:r>
              <a:rPr kumimoji="1" lang="ja-JP" altLang="en-US" sz="3600" dirty="0" smtClean="0"/>
              <a:t>を</a:t>
            </a:r>
            <a:r>
              <a:rPr lang="ja-JP" altLang="en-US" sz="3600" dirty="0"/>
              <a:t>用意</a:t>
            </a:r>
            <a:r>
              <a:rPr kumimoji="1" lang="ja-JP" altLang="en-US" sz="3600" dirty="0" smtClean="0"/>
              <a:t>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9" y="3104964"/>
            <a:ext cx="3465388" cy="25202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1" y="1844824"/>
            <a:ext cx="3360375" cy="25202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1531" y="3104964"/>
            <a:ext cx="3394965" cy="2520281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11" name="正方形/長方形 10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83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③食</a:t>
            </a:r>
            <a:r>
              <a:rPr lang="ja-JP" altLang="en-US" dirty="0"/>
              <a:t>作用の観察・</a:t>
            </a:r>
            <a:r>
              <a:rPr lang="ja-JP" altLang="en-US" dirty="0" smtClean="0"/>
              <a:t>スケッチ－３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墨汁を注射したものを観察する。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410" y="1772816"/>
            <a:ext cx="6189180" cy="4495299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8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③食</a:t>
            </a:r>
            <a:r>
              <a:rPr lang="ja-JP" altLang="en-US" dirty="0"/>
              <a:t>作用の観察・</a:t>
            </a:r>
            <a:r>
              <a:rPr lang="ja-JP" altLang="en-US" dirty="0" smtClean="0"/>
              <a:t>スケッチ－３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ギムザ染色した，無注射のプレパラートを観察する。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23" y="2276872"/>
            <a:ext cx="5478355" cy="4108766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27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③食</a:t>
            </a:r>
            <a:r>
              <a:rPr lang="ja-JP" altLang="en-US" dirty="0"/>
              <a:t>作用の観察・</a:t>
            </a:r>
            <a:r>
              <a:rPr lang="ja-JP" altLang="en-US" dirty="0" smtClean="0"/>
              <a:t>スケッチ－４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ギムザ染色した，墨汁</a:t>
            </a:r>
            <a:r>
              <a:rPr lang="ja-JP" altLang="en-US" sz="3600" dirty="0"/>
              <a:t>を注射したものを観察する。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808" y="2276872"/>
            <a:ext cx="5350384" cy="4041491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47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③食</a:t>
            </a:r>
            <a:r>
              <a:rPr lang="ja-JP" altLang="en-US" dirty="0"/>
              <a:t>作用の観察・</a:t>
            </a:r>
            <a:r>
              <a:rPr lang="ja-JP" altLang="en-US" dirty="0" smtClean="0"/>
              <a:t>スケッチ－５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どのような形，色の血球が観察できたかスケッチする。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98" y="2348164"/>
            <a:ext cx="5436604" cy="3978839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67368" y="6525384"/>
            <a:ext cx="6312590" cy="360000"/>
            <a:chOff x="567368" y="6525384"/>
            <a:chExt cx="6312590" cy="36000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567368" y="6525384"/>
                <a:ext cx="5610590" cy="360000"/>
                <a:chOff x="567368" y="6525384"/>
                <a:chExt cx="5610590" cy="360000"/>
              </a:xfrm>
            </p:grpSpPr>
            <p:sp>
              <p:nvSpPr>
                <p:cNvPr id="22" name="正方形/長方形 21"/>
                <p:cNvSpPr/>
                <p:nvPr/>
              </p:nvSpPr>
              <p:spPr>
                <a:xfrm>
                  <a:off x="56736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準備</a:t>
                  </a:r>
                  <a:endParaRPr kumimoji="1" lang="ja-JP" altLang="en-US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1969204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前</a:t>
                  </a:r>
                  <a:r>
                    <a:rPr lang="ja-JP" altLang="en-US" dirty="0" smtClean="0"/>
                    <a:t>日</a:t>
                  </a:r>
                  <a:endParaRPr kumimoji="1" lang="ja-JP" altLang="en-US" dirty="0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4074122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①</a:t>
                  </a:r>
                  <a:endParaRPr kumimoji="1" lang="ja-JP" altLang="en-US" dirty="0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775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②</a:t>
                  </a:r>
                  <a:endParaRPr kumimoji="1" lang="ja-JP" altLang="en-US" dirty="0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75958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③</a:t>
                  </a:r>
                  <a:endParaRPr kumimoji="1" lang="ja-JP" altLang="en-US" dirty="0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268286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200" dirty="0" smtClean="0"/>
                    <a:t>～前日</a:t>
                  </a:r>
                  <a:endParaRPr kumimoji="1" lang="ja-JP" altLang="en-US" sz="1200" dirty="0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371040" y="6525384"/>
                  <a:ext cx="702000" cy="36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dirty="0"/>
                    <a:t>実験</a:t>
                  </a:r>
                  <a:endParaRPr kumimoji="1"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671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当日</a:t>
                </a:r>
                <a:endParaRPr kumimoji="1" lang="ja-JP" altLang="en-US" dirty="0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177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2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</a:t>
            </a:r>
            <a:r>
              <a:rPr lang="ja-JP" altLang="en-US" dirty="0" smtClean="0"/>
              <a:t>前日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毛細管針をガラス管からつくる。（パスツールピペットをつくる要領）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2276872"/>
            <a:ext cx="5472608" cy="4061485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24" name="正方形/長方形 23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25" name="正方形/長方形 24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97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観察，実験の準備（～</a:t>
            </a:r>
            <a:r>
              <a:rPr lang="ja-JP" altLang="en-US" dirty="0" smtClean="0"/>
              <a:t>前日</a:t>
            </a:r>
            <a:r>
              <a:rPr lang="ja-JP" altLang="en-US" dirty="0"/>
              <a:t>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毛細管針の</a:t>
            </a:r>
            <a:r>
              <a:rPr lang="ja-JP" altLang="en-US" dirty="0" smtClean="0"/>
              <a:t>つくり方</a:t>
            </a:r>
            <a:r>
              <a:rPr lang="ja-JP" altLang="en-US" dirty="0"/>
              <a:t>－１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ガスバーナーでガラス管の引き延ばしたいところをまんべんなく熱する。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98" y="2276872"/>
            <a:ext cx="5448605" cy="4086454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25" name="正方形/長方形 24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24" name="正方形/長方形 23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32" name="正方形/長方形 31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67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観察，実験の準備（</a:t>
            </a:r>
            <a:r>
              <a:rPr lang="ja-JP" altLang="en-US" dirty="0"/>
              <a:t>～前日）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毛細管針の</a:t>
            </a:r>
            <a:r>
              <a:rPr lang="ja-JP" altLang="en-US" dirty="0" smtClean="0"/>
              <a:t>つくり方</a:t>
            </a:r>
            <a:r>
              <a:rPr lang="ja-JP" altLang="en-US" dirty="0"/>
              <a:t>－２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ガラス管を回しながら熱し，柔らかくなるのを待つ。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7" y="2204864"/>
            <a:ext cx="5532107" cy="414908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9" name="正方形/長方形 8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66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観察，実験の準備（～前日）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毛細管針の</a:t>
            </a:r>
            <a:r>
              <a:rPr lang="ja-JP" altLang="en-US" dirty="0" smtClean="0"/>
              <a:t>つくり方</a:t>
            </a:r>
            <a:r>
              <a:rPr lang="ja-JP" altLang="en-US" dirty="0"/>
              <a:t>－３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１本の管としての手応えがなくなったら，火から出して同じ力で外側に引き延ばす。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348880"/>
            <a:ext cx="5400600" cy="405045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9" name="正方形/長方形 8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60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観察，実験の準備（～前日）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毛細管針の</a:t>
            </a:r>
            <a:r>
              <a:rPr lang="ja-JP" altLang="en-US" dirty="0" smtClean="0"/>
              <a:t>つくり方－４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冷えたら，毛細管部分を適当な長さで折る。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70" y="1844824"/>
            <a:ext cx="5952661" cy="446449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8" name="正方形/長方形 7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61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観察，実験の準備（～前日）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毛細管針の</a:t>
            </a:r>
            <a:r>
              <a:rPr lang="ja-JP" altLang="en-US" dirty="0" smtClean="0"/>
              <a:t>つくり方－５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ガラス管部分</a:t>
            </a:r>
            <a:r>
              <a:rPr lang="ja-JP" altLang="en-US" sz="3600" dirty="0" smtClean="0"/>
              <a:t>は，適当</a:t>
            </a:r>
            <a:r>
              <a:rPr lang="ja-JP" altLang="en-US" sz="3600" dirty="0"/>
              <a:t>な</a:t>
            </a:r>
            <a:r>
              <a:rPr lang="ja-JP" altLang="en-US" sz="3600" dirty="0" smtClean="0"/>
              <a:t>長さにガラス管切で傷をつけて折る。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" y="2636912"/>
            <a:ext cx="4475990" cy="33569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9" y="2636912"/>
            <a:ext cx="4475990" cy="3356992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5610590" cy="360000"/>
            <a:chOff x="567368" y="6525384"/>
            <a:chExt cx="5610590" cy="36000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67368" y="6525384"/>
              <a:ext cx="5610590" cy="360000"/>
              <a:chOff x="567368" y="6525384"/>
              <a:chExt cx="5610590" cy="360000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56736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準備</a:t>
                </a:r>
                <a:endParaRPr kumimoji="1"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1969204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前</a:t>
                </a:r>
                <a:r>
                  <a:rPr lang="ja-JP" altLang="en-US" dirty="0" smtClean="0"/>
                  <a:t>日</a:t>
                </a:r>
                <a:endParaRPr kumimoji="1"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074122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①</a:t>
                </a:r>
                <a:endParaRPr kumimoji="1"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775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②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5475958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③</a:t>
                </a:r>
                <a:endParaRPr kumimoji="1" lang="ja-JP" altLang="en-US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1268286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dirty="0" smtClean="0"/>
                  <a:t>～前日</a:t>
                </a:r>
                <a:endParaRPr kumimoji="1" lang="ja-JP" altLang="en-US" sz="1200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371040" y="6525384"/>
                <a:ext cx="702000" cy="360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実験</a:t>
                </a:r>
                <a:endParaRPr kumimoji="1" lang="ja-JP" altLang="en-US" dirty="0"/>
              </a:p>
            </p:txBody>
          </p:sp>
        </p:grpSp>
        <p:sp>
          <p:nvSpPr>
            <p:cNvPr id="9" name="正方形/長方形 8"/>
            <p:cNvSpPr/>
            <p:nvPr/>
          </p:nvSpPr>
          <p:spPr>
            <a:xfrm>
              <a:off x="2671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6177958" y="6525384"/>
            <a:ext cx="70200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73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4395</TotalTime>
  <Words>1117</Words>
  <Application>Microsoft Office PowerPoint</Application>
  <PresentationFormat>画面に合わせる (4:3)</PresentationFormat>
  <Paragraphs>424</Paragraphs>
  <Slides>33</Slides>
  <Notes>32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4" baseType="lpstr">
      <vt:lpstr>Office ​​テーマ</vt:lpstr>
      <vt:lpstr>食作用の観察</vt:lpstr>
      <vt:lpstr>実験の流れ</vt:lpstr>
      <vt:lpstr>観察，実験の準備（～前日）</vt:lpstr>
      <vt:lpstr>観察，実験の準備（～前日）</vt:lpstr>
      <vt:lpstr>観察，実験の準備（～前日） 毛細管針のつくり方－１</vt:lpstr>
      <vt:lpstr>観察，実験の準備（～前日） 毛細管針のつくり方－２</vt:lpstr>
      <vt:lpstr>観察，実験の準備（～前日） 毛細管針のつくり方－３</vt:lpstr>
      <vt:lpstr>観察，実験の準備（～前日） 毛細管針のつくり方－４</vt:lpstr>
      <vt:lpstr>観察，実験の準備（～前日） 毛細管針のつくり方－５</vt:lpstr>
      <vt:lpstr>観察，実験の準備（前日） ☆氷上麻酔の方法－１</vt:lpstr>
      <vt:lpstr>観察，実験の準備（前日）  ☆氷上麻酔の方法－２</vt:lpstr>
      <vt:lpstr>観察，実験の準備（前日） 墨汁の注射－１</vt:lpstr>
      <vt:lpstr>観察，実験の準備（前日） 墨汁の注射－２</vt:lpstr>
      <vt:lpstr>観察，実験の準備（前日） 墨汁の注射－２’</vt:lpstr>
      <vt:lpstr>観察，実験の準備（前日） 墨汁の注射－３</vt:lpstr>
      <vt:lpstr>観察，実験の準備</vt:lpstr>
      <vt:lpstr>観察，実験の準備（直前）</vt:lpstr>
      <vt:lpstr>①血液の採取－１</vt:lpstr>
      <vt:lpstr>①血液の採取－２</vt:lpstr>
      <vt:lpstr>②プレパラートの作成－１</vt:lpstr>
      <vt:lpstr>②プレパラートの作成－２</vt:lpstr>
      <vt:lpstr>③プレパラートの作成２－１</vt:lpstr>
      <vt:lpstr>③プレパラートの作成２－２</vt:lpstr>
      <vt:lpstr>③プレパラートの作成２－３</vt:lpstr>
      <vt:lpstr>③プレパラートの作成２－４</vt:lpstr>
      <vt:lpstr>③プレパラートの作成２－５</vt:lpstr>
      <vt:lpstr>③プレパラートの作成２－６</vt:lpstr>
      <vt:lpstr>④食作用の観察・スケッチ－１</vt:lpstr>
      <vt:lpstr>④食作用の観察・スケッチ－２</vt:lpstr>
      <vt:lpstr>③食作用の観察・スケッチ－３</vt:lpstr>
      <vt:lpstr>③食作用の観察・スケッチ－３</vt:lpstr>
      <vt:lpstr>③食作用の観察・スケッチ－４</vt:lpstr>
      <vt:lpstr>③食作用の観察・スケッチ－５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tyo5</dc:creator>
  <cp:lastModifiedBy>tyo5</cp:lastModifiedBy>
  <cp:revision>138</cp:revision>
  <cp:lastPrinted>2012-10-17T00:13:38Z</cp:lastPrinted>
  <dcterms:created xsi:type="dcterms:W3CDTF">2012-06-05T04:43:48Z</dcterms:created>
  <dcterms:modified xsi:type="dcterms:W3CDTF">2013-02-04T00:11:55Z</dcterms:modified>
</cp:coreProperties>
</file>