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95" r:id="rId4"/>
    <p:sldId id="334" r:id="rId5"/>
    <p:sldId id="341" r:id="rId6"/>
    <p:sldId id="342" r:id="rId7"/>
    <p:sldId id="281" r:id="rId8"/>
    <p:sldId id="326" r:id="rId9"/>
    <p:sldId id="327" r:id="rId10"/>
    <p:sldId id="329" r:id="rId11"/>
    <p:sldId id="332" r:id="rId12"/>
    <p:sldId id="333" r:id="rId13"/>
    <p:sldId id="335" r:id="rId14"/>
    <p:sldId id="321" r:id="rId15"/>
    <p:sldId id="336" r:id="rId16"/>
    <p:sldId id="322" r:id="rId17"/>
    <p:sldId id="337" r:id="rId18"/>
    <p:sldId id="324" r:id="rId19"/>
    <p:sldId id="340" r:id="rId20"/>
    <p:sldId id="339" r:id="rId21"/>
    <p:sldId id="325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31" autoAdjust="0"/>
  </p:normalViewPr>
  <p:slideViewPr>
    <p:cSldViewPr>
      <p:cViewPr varScale="1">
        <p:scale>
          <a:sx n="62" d="100"/>
          <a:sy n="62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4D04-D50E-42B1-9FF2-4164C5B41AD1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9BDF-5C13-4284-BF78-7C0195A21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4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7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年毎の月平均気温データを入手する場合，赤◎でないと記録がない。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３０年間の平均月気温でよければ，赤印の地点はデータが入手できる。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年毎の月平均気温データを入手する場合，赤◎でないと記録がない。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３０年間の平均月気温で</a:t>
            </a:r>
            <a:r>
              <a:rPr kumimoji="1" lang="ja-JP" altLang="en-US" smtClean="0"/>
              <a:t>よければ，赤印の地点はデータが入手</a:t>
            </a:r>
            <a:r>
              <a:rPr kumimoji="1" lang="ja-JP" altLang="en-US" dirty="0" smtClean="0"/>
              <a:t>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年毎の月平均気温データを入手する場合，赤◎でないと記録がない。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３０年間の平均月気温で</a:t>
            </a:r>
            <a:r>
              <a:rPr kumimoji="1" lang="ja-JP" altLang="en-US" smtClean="0"/>
              <a:t>よければ，赤印の地点はデータが入手</a:t>
            </a:r>
            <a:r>
              <a:rPr kumimoji="1" lang="ja-JP" altLang="en-US" dirty="0" smtClean="0"/>
              <a:t>できる。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ＥＸＣＥＬの関数　</a:t>
            </a:r>
            <a:r>
              <a:rPr kumimoji="1" lang="en-US" altLang="ja-JP" dirty="0" smtClean="0"/>
              <a:t>=IF(</a:t>
            </a:r>
            <a:r>
              <a:rPr kumimoji="1" lang="ja-JP" altLang="en-US" dirty="0" smtClean="0"/>
              <a:t>セルの値</a:t>
            </a:r>
            <a:r>
              <a:rPr kumimoji="1" lang="en-US" altLang="ja-JP" dirty="0" smtClean="0"/>
              <a:t>&gt;=5,</a:t>
            </a:r>
            <a:r>
              <a:rPr kumimoji="1" lang="ja-JP" altLang="en-US" dirty="0" smtClean="0"/>
              <a:t>セルの値</a:t>
            </a:r>
            <a:r>
              <a:rPr kumimoji="1" lang="en-US" altLang="ja-JP" dirty="0" smtClean="0"/>
              <a:t>-5,"")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55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冬の寒さが厳しいと生存が危ぶまれるので，暖かさの指数では照葉樹林であっても，実際は夏緑樹林であったりする。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5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5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9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14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4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7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7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86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2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9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______1.xlsx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______2.xlsx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______3.xlsx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______4.xlsx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______5.xlsx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a.go.jp/jm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暖かさの指数</a:t>
            </a:r>
            <a:endParaRPr kumimoji="1"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内容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インターネット</a:t>
            </a:r>
            <a:r>
              <a:rPr lang="ja-JP" altLang="ja-JP" dirty="0" smtClean="0">
                <a:solidFill>
                  <a:schemeClr val="tx1"/>
                </a:solidFill>
              </a:rPr>
              <a:t>を</a:t>
            </a:r>
            <a:r>
              <a:rPr lang="ja-JP" altLang="en-US" dirty="0" smtClean="0">
                <a:solidFill>
                  <a:schemeClr val="tx1"/>
                </a:solidFill>
              </a:rPr>
              <a:t>活用し</a:t>
            </a:r>
            <a:r>
              <a:rPr lang="ja-JP" altLang="ja-JP" dirty="0" smtClean="0">
                <a:solidFill>
                  <a:schemeClr val="tx1"/>
                </a:solidFill>
              </a:rPr>
              <a:t>，</a:t>
            </a:r>
            <a:r>
              <a:rPr lang="ja-JP" altLang="en-US" dirty="0" smtClean="0">
                <a:solidFill>
                  <a:schemeClr val="tx1"/>
                </a:solidFill>
              </a:rPr>
              <a:t>暖かさの指数を求め，バイオームを推測</a:t>
            </a:r>
            <a:r>
              <a:rPr lang="ja-JP" altLang="ja-JP" dirty="0" smtClean="0">
                <a:solidFill>
                  <a:schemeClr val="tx1"/>
                </a:solidFill>
              </a:rPr>
              <a:t>する</a:t>
            </a:r>
            <a:r>
              <a:rPr lang="ja-JP" altLang="ja-JP" dirty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04" y="1988840"/>
            <a:ext cx="4755127" cy="331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①月別</a:t>
            </a:r>
            <a:r>
              <a:rPr lang="ja-JP" altLang="en-US" dirty="0"/>
              <a:t>平均気温データの</a:t>
            </a:r>
            <a:r>
              <a:rPr lang="ja-JP" altLang="en-US" dirty="0" smtClean="0"/>
              <a:t>入手－５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都道府県を選択する。（例：岩手県）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 rot="12376593">
            <a:off x="733230" y="4119203"/>
            <a:ext cx="678193" cy="480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79512" y="3927483"/>
            <a:ext cx="69838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2668210"/>
            <a:ext cx="5076056" cy="356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7241420" y="5055663"/>
            <a:ext cx="354916" cy="2494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2376593">
            <a:off x="7566869" y="5180949"/>
            <a:ext cx="678193" cy="480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8" name="正方形/長方形 17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7" name="正方形/長方形 16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3" name="正方形/長方形 12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19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①月別</a:t>
            </a:r>
            <a:r>
              <a:rPr lang="ja-JP" altLang="en-US" dirty="0"/>
              <a:t>平均気温データの</a:t>
            </a:r>
            <a:r>
              <a:rPr lang="ja-JP" altLang="en-US" dirty="0" smtClean="0"/>
              <a:t>入手－６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赤◎の地点から１つ</a:t>
            </a:r>
            <a:r>
              <a:rPr lang="ja-JP" altLang="en-US" sz="3600" dirty="0" smtClean="0"/>
              <a:t>選択</a:t>
            </a:r>
            <a:r>
              <a:rPr lang="ja-JP" altLang="en-US" sz="3600" dirty="0"/>
              <a:t>する</a:t>
            </a:r>
            <a:r>
              <a:rPr lang="ja-JP" altLang="en-US" sz="3600" dirty="0" smtClean="0"/>
              <a:t>。（例：盛岡）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204864"/>
            <a:ext cx="5596880" cy="395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4324" y="2453933"/>
            <a:ext cx="4467540" cy="372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59632" y="4653136"/>
            <a:ext cx="1440160" cy="12241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曲折矢印 5"/>
          <p:cNvSpPr/>
          <p:nvPr/>
        </p:nvSpPr>
        <p:spPr>
          <a:xfrm rot="19785919" flipV="1">
            <a:off x="2775077" y="5311986"/>
            <a:ext cx="1384532" cy="731858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860032" y="2924944"/>
            <a:ext cx="698388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2376593">
            <a:off x="5386885" y="3260680"/>
            <a:ext cx="678193" cy="480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804248" y="5445224"/>
            <a:ext cx="1080120" cy="423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7668344" y="3056219"/>
            <a:ext cx="883520" cy="4447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20" name="グループ化 19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22" name="正方形/長方形 21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21" name="正方形/長方形 20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3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2276872"/>
            <a:ext cx="5688632" cy="39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①月別</a:t>
            </a:r>
            <a:r>
              <a:rPr lang="ja-JP" altLang="en-US" dirty="0"/>
              <a:t>平均気温データの</a:t>
            </a:r>
            <a:r>
              <a:rPr lang="ja-JP" altLang="en-US" dirty="0" smtClean="0"/>
              <a:t>入手－７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地点選択後，観測開始からの月ごとの値をクリックする。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4851812" y="5012391"/>
            <a:ext cx="1448379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3687067">
            <a:off x="5861475" y="5184971"/>
            <a:ext cx="678193" cy="4806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6" name="正方形/長方形 15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1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①月別</a:t>
            </a:r>
            <a:r>
              <a:rPr lang="ja-JP" altLang="en-US" dirty="0"/>
              <a:t>平均気温データの</a:t>
            </a:r>
            <a:r>
              <a:rPr lang="ja-JP" altLang="en-US" dirty="0" smtClean="0"/>
              <a:t>入手－８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021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ある年の日平均気温の月平均値を記録する。（例：２０１０年）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76" y="2276872"/>
            <a:ext cx="4427916" cy="311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9239" y="2996952"/>
            <a:ext cx="4545249" cy="319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4419239" y="5767038"/>
            <a:ext cx="3312368" cy="1250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6" name="正方形/長方形 15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5" name="正方形/長方形 14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95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/>
              <a:t>②　暖かさの指数の</a:t>
            </a:r>
            <a:r>
              <a:rPr lang="ja-JP" altLang="en-US" dirty="0" smtClean="0"/>
              <a:t>計算－１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6" name="コンテンツ プレースホルダー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698501"/>
              </p:ext>
            </p:extLst>
          </p:nvPr>
        </p:nvGraphicFramePr>
        <p:xfrm>
          <a:off x="251520" y="3140968"/>
          <a:ext cx="8640960" cy="129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ワークシート" r:id="rId5" imgW="6134231" imgH="923983" progId="Excel.Sheet.12">
                  <p:embed/>
                </p:oleObj>
              </mc:Choice>
              <mc:Fallback>
                <p:oleObj name="ワークシート" r:id="rId5" imgW="6134231" imgH="9239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140968"/>
                        <a:ext cx="8640960" cy="1299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0" y="1196752"/>
            <a:ext cx="91440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データから，月平均気温が５℃以上の月について，</a:t>
            </a:r>
            <a:r>
              <a:rPr lang="ja-JP" altLang="en-US" sz="3600" dirty="0"/>
              <a:t>月平均</a:t>
            </a:r>
            <a:r>
              <a:rPr lang="ja-JP" altLang="en-US" sz="3600" dirty="0" smtClean="0"/>
              <a:t>気温から５℃を引いた値を求める。</a:t>
            </a:r>
            <a:endParaRPr lang="en-US" altLang="ja-JP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2483768" y="3931902"/>
            <a:ext cx="5040560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6" name="正方形/長方形 15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50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/>
              <a:t>②　暖かさの指数の</a:t>
            </a:r>
            <a:r>
              <a:rPr lang="ja-JP" altLang="en-US" dirty="0" smtClean="0"/>
              <a:t>計算－２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6" name="コンテンツ プレースホルダー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125118"/>
              </p:ext>
            </p:extLst>
          </p:nvPr>
        </p:nvGraphicFramePr>
        <p:xfrm>
          <a:off x="300363" y="3068960"/>
          <a:ext cx="8393498" cy="165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ワークシート" r:id="rId5" imgW="6562741" imgH="1295411" progId="Excel.Sheet.12">
                  <p:embed/>
                </p:oleObj>
              </mc:Choice>
              <mc:Fallback>
                <p:oleObj name="ワークシート" r:id="rId5" imgW="6562741" imgH="12954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363" y="3068960"/>
                        <a:ext cx="8393498" cy="1656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0" y="1124744"/>
            <a:ext cx="91440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月</a:t>
            </a:r>
            <a:r>
              <a:rPr lang="ja-JP" altLang="en-US" sz="3600" dirty="0"/>
              <a:t>平均</a:t>
            </a:r>
            <a:r>
              <a:rPr lang="ja-JP" altLang="en-US" sz="3600" dirty="0" smtClean="0"/>
              <a:t>気温から５℃を引いた値の総計を求め，暖かさの指数とする。</a:t>
            </a:r>
            <a:endParaRPr lang="en-US" altLang="ja-JP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8081333" y="4178990"/>
            <a:ext cx="658416" cy="5631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7" name="正方形/長方形 16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6" name="正方形/長方形 15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27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0" y="1196752"/>
            <a:ext cx="9144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暖かさの指数とバイオームの関係の表から，バイオームを推定する。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例：９１．１　→　バイオームは照葉樹林</a:t>
            </a:r>
            <a:endParaRPr lang="en-US" altLang="ja-JP" sz="3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 smtClean="0"/>
              <a:t>③バイオーム</a:t>
            </a:r>
            <a:r>
              <a:rPr lang="ja-JP" altLang="en-US" dirty="0"/>
              <a:t>の推定</a:t>
            </a:r>
            <a:endParaRPr lang="en-US" altLang="ja-JP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547938"/>
              </p:ext>
            </p:extLst>
          </p:nvPr>
        </p:nvGraphicFramePr>
        <p:xfrm>
          <a:off x="457200" y="2491100"/>
          <a:ext cx="82296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暖かさの指数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バイオーム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２４０以上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熱帯多雨林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２４０～１８０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亜熱帯多雨林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１８０～　８５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照葉樹林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８５～（４５～５５）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夏緑樹林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（４５～５５）～１５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針葉樹林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１５未満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ツンドラ・高山帯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08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0" y="1196752"/>
            <a:ext cx="914400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同じ地点で，過去の暖かさの指数を求める。（例：３０年前）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例：７６．１　→　３０年前のバイオームは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　　夏緑樹林</a:t>
            </a:r>
            <a:endParaRPr lang="en-US" altLang="ja-JP" sz="3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 smtClean="0"/>
              <a:t>④過去</a:t>
            </a:r>
            <a:r>
              <a:rPr lang="ja-JP" altLang="en-US" dirty="0"/>
              <a:t>のデータとの</a:t>
            </a:r>
            <a:r>
              <a:rPr lang="ja-JP" altLang="en-US" dirty="0" smtClean="0"/>
              <a:t>比較</a:t>
            </a: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6" name="コンテンツ プレースホルダー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295453"/>
              </p:ext>
            </p:extLst>
          </p:nvPr>
        </p:nvGraphicFramePr>
        <p:xfrm>
          <a:off x="457200" y="2636912"/>
          <a:ext cx="8229600" cy="144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ワークシート" r:id="rId5" imgW="6562741" imgH="1152616" progId="Excel.Sheet.12">
                  <p:embed/>
                </p:oleObj>
              </mc:Choice>
              <mc:Fallback>
                <p:oleObj name="ワークシート" r:id="rId5" imgW="6562741" imgH="11526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636912"/>
                        <a:ext cx="8229600" cy="1445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2483768" y="3506771"/>
            <a:ext cx="5040560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081333" y="3519678"/>
            <a:ext cx="658416" cy="5631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32" name="正方形/長方形 31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31" name="正方形/長方形 30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27" name="正方形/長方形 26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41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⑤他</a:t>
            </a:r>
            <a:r>
              <a:rPr lang="ja-JP" altLang="en-US" dirty="0"/>
              <a:t>地域のデータとの</a:t>
            </a:r>
            <a:r>
              <a:rPr lang="ja-JP" altLang="en-US" dirty="0" smtClean="0"/>
              <a:t>比較－１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①で調べた年の，都道府県カードの地域のバイオームを推定する。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例１：那覇は亜熱帯多雨林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3" name="オブジェクト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39572477"/>
              </p:ext>
            </p:extLst>
          </p:nvPr>
        </p:nvGraphicFramePr>
        <p:xfrm>
          <a:off x="365696" y="2646809"/>
          <a:ext cx="8393112" cy="186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ワークシート" r:id="rId5" imgW="6562741" imgH="895370" progId="Excel.Sheet.12">
                  <p:embed/>
                </p:oleObj>
              </mc:Choice>
              <mc:Fallback>
                <p:oleObj name="ワークシート" r:id="rId5" imgW="6562741" imgH="895370" progId="Excel.Sheet.12">
                  <p:embed/>
                  <p:pic>
                    <p:nvPicPr>
                      <p:cNvPr id="0" name="コンテンツ プレースホルダー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96" y="2646809"/>
                        <a:ext cx="8393112" cy="1862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8100392" y="3933056"/>
            <a:ext cx="658416" cy="5631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91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⑤他</a:t>
            </a:r>
            <a:r>
              <a:rPr lang="ja-JP" altLang="en-US" dirty="0"/>
              <a:t>地域のデータとの</a:t>
            </a:r>
            <a:r>
              <a:rPr lang="ja-JP" altLang="en-US" dirty="0" smtClean="0"/>
              <a:t>比較－２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①で調べた年の，都道府県カードの地域のバイオームを推定する。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例２：釧路は夏緑樹林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3" name="オブジェクト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76854383"/>
              </p:ext>
            </p:extLst>
          </p:nvPr>
        </p:nvGraphicFramePr>
        <p:xfrm>
          <a:off x="365696" y="2708920"/>
          <a:ext cx="8393112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ワークシート" r:id="rId5" imgW="6562741" imgH="895370" progId="Excel.Sheet.12">
                  <p:embed/>
                </p:oleObj>
              </mc:Choice>
              <mc:Fallback>
                <p:oleObj name="ワークシート" r:id="rId5" imgW="6562741" imgH="895370" progId="Excel.Shee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96" y="2708920"/>
                        <a:ext cx="8393112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8100392" y="4005064"/>
            <a:ext cx="658416" cy="5631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6" name="正方形/長方形 15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5" name="正方形/長方形 14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58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実験の流れ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648512"/>
            <a:ext cx="6696744" cy="4280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●　実験の準備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①　月別平均気温データの入手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dirty="0" smtClean="0"/>
              <a:t>　暖かさの指数の計算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③　バイオーム</a:t>
            </a:r>
            <a:r>
              <a:rPr lang="ja-JP" altLang="en-US" dirty="0" smtClean="0"/>
              <a:t>の推定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④</a:t>
            </a:r>
            <a:r>
              <a:rPr lang="ja-JP" altLang="en-US" dirty="0" smtClean="0"/>
              <a:t>　</a:t>
            </a:r>
            <a:r>
              <a:rPr lang="ja-JP" altLang="en-US" dirty="0"/>
              <a:t>過去</a:t>
            </a:r>
            <a:r>
              <a:rPr lang="ja-JP" altLang="en-US" dirty="0" smtClean="0"/>
              <a:t>のデータとの比較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⑤</a:t>
            </a:r>
            <a:r>
              <a:rPr lang="ja-JP" altLang="en-US" dirty="0" smtClean="0"/>
              <a:t>　他地域のデータとの比較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⑥　バイオームの確認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76255" y="2288278"/>
            <a:ext cx="1296145" cy="366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/>
              <a:t>１０</a:t>
            </a:r>
            <a:r>
              <a:rPr lang="ja-JP" altLang="en-US" sz="3600" dirty="0" smtClean="0"/>
              <a:t>分</a:t>
            </a:r>
            <a:endParaRPr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/>
              <a:t>３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/>
              <a:t>２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 smtClean="0"/>
              <a:t>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 smtClean="0"/>
              <a:t>１５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/>
              <a:t>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6217" y="5218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600" dirty="0" smtClean="0"/>
              <a:t>約４０分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60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⑤他</a:t>
            </a:r>
            <a:r>
              <a:rPr lang="ja-JP" altLang="en-US" dirty="0"/>
              <a:t>地域のデータとの</a:t>
            </a:r>
            <a:r>
              <a:rPr lang="ja-JP" altLang="en-US" dirty="0" smtClean="0"/>
              <a:t>比較－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12" y="939612"/>
            <a:ext cx="910748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用意した日本地図に，推定した地域のバイオームを色マジックなどで示す。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亜熱帯多雨林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照葉</a:t>
            </a:r>
            <a:r>
              <a:rPr lang="ja-JP" altLang="en-US" sz="3600" dirty="0" smtClean="0"/>
              <a:t>樹林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夏緑樹林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針葉樹林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15366" name="Picture 6" descr="C:\Users\tyo5\AppData\Local\Microsoft\Windows\Temporary Internet Files\Content.IE5\MILKG0VK\MC90004606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69" y="1988840"/>
            <a:ext cx="3172279" cy="42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7973958" y="2974021"/>
            <a:ext cx="154540" cy="1522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8306399" y="2408419"/>
            <a:ext cx="154540" cy="1522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508104" y="5941031"/>
            <a:ext cx="154540" cy="1522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767409" y="3776179"/>
            <a:ext cx="154540" cy="15226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419872" y="24928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608455" y="3149533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608455" y="379347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616839" y="4446530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27" name="正方形/長方形 26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26" name="正方形/長方形 25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22" name="正方形/長方形 21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24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⑥バイオーム</a:t>
            </a:r>
            <a:r>
              <a:rPr lang="ja-JP" altLang="en-US" dirty="0"/>
              <a:t>の</a:t>
            </a:r>
            <a:r>
              <a:rPr lang="ja-JP" altLang="en-US" dirty="0" smtClean="0"/>
              <a:t>確認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インターネットや資料集などで，実際のバイオームを調べ，推測したものと比較する。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17411" name="Picture 3" descr="C:\Users\tyo5\AppData\Local\Microsoft\Windows\Temporary Internet Files\Content.IE5\FKEMOLW2\MC90036447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276872"/>
            <a:ext cx="33243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3" name="正方形/長方形 12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8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観察，実験の</a:t>
            </a:r>
            <a:r>
              <a:rPr lang="ja-JP" altLang="en-US" dirty="0"/>
              <a:t>準備</a:t>
            </a:r>
            <a:r>
              <a:rPr lang="ja-JP" altLang="en-US" dirty="0" smtClean="0"/>
              <a:t>（１ヶ月前～）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インターネットが利用できる情報処理室を確保し，</a:t>
            </a:r>
            <a:r>
              <a:rPr lang="ja-JP" altLang="en-US" sz="3600" dirty="0"/>
              <a:t>パソコンの利用の仕方など，情報担当者に確認する。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Picture 2" descr="C:\Users\tyo5\AppData\Local\Microsoft\Windows\Temporary Internet Files\Content.IE5\T7TQDBBZ\MC90028081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96" y="2780928"/>
            <a:ext cx="4282608" cy="35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3" name="正方形/長方形 12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4" name="正方形/長方形 13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2" name="正方形/長方形 11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34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観察，実験の</a:t>
            </a:r>
            <a:r>
              <a:rPr lang="ja-JP" altLang="en-US" dirty="0" smtClean="0"/>
              <a:t>準備（～前日）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模造紙などに日本地図を作成する。</a:t>
            </a:r>
            <a:endParaRPr lang="en-US" altLang="ja-JP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6387" name="Picture 3" descr="C:\Users\tyo5\AppData\Local\Microsoft\Windows\Temporary Internet Files\Content.IE5\MILKG0VK\MC90004606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74" y="1723005"/>
            <a:ext cx="3486253" cy="465832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3" name="正方形/長方形 12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4" name="正方形/長方形 13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2" name="正方形/長方形 11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65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観察，実験の</a:t>
            </a:r>
            <a:r>
              <a:rPr lang="ja-JP" altLang="en-US" dirty="0" smtClean="0"/>
              <a:t>準備（～前日）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都道府県名を書いたカードを作成する。</a:t>
            </a:r>
            <a:endParaRPr lang="en-US" altLang="ja-JP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048672" cy="453650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3" name="正方形/長方形 12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4" name="正方形/長方形 13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2" name="正方形/長方形 11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64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①月別平均気温データの入手</a:t>
            </a:r>
            <a:r>
              <a:rPr lang="ja-JP" altLang="en-US" dirty="0" smtClean="0"/>
              <a:t>－１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都道府県カードを１枚ずつ配布し，調査地を決める。</a:t>
            </a:r>
            <a:endParaRPr lang="en-US" altLang="ja-JP" sz="3600" dirty="0"/>
          </a:p>
        </p:txBody>
      </p:sp>
      <p:pic>
        <p:nvPicPr>
          <p:cNvPr id="16387" name="Picture 3" descr="C:\Users\tyo5\AppData\Local\Microsoft\Windows\Temporary Internet Files\Content.IE5\Y5IL0CCT\MC90023164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5" y="2410196"/>
            <a:ext cx="5195891" cy="38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3" name="正方形/長方形 12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71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①月別</a:t>
            </a:r>
            <a:r>
              <a:rPr lang="ja-JP" altLang="en-US" dirty="0"/>
              <a:t>平均気温データの</a:t>
            </a:r>
            <a:r>
              <a:rPr lang="ja-JP" altLang="en-US" dirty="0" smtClean="0"/>
              <a:t>入手－２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気象庁のホームページに接続する。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国土交通省気象庁</a:t>
            </a:r>
            <a:r>
              <a:rPr lang="en-US" altLang="ja-JP" sz="3600" dirty="0" smtClean="0">
                <a:hlinkClick r:id="rId3"/>
              </a:rPr>
              <a:t>http://www.jma.go.jp/jma/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2897" y="2420888"/>
            <a:ext cx="5458207" cy="383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3" name="正方形/長方形 12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8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①月別</a:t>
            </a:r>
            <a:r>
              <a:rPr lang="ja-JP" altLang="en-US" dirty="0"/>
              <a:t>平均気温データの</a:t>
            </a:r>
            <a:r>
              <a:rPr lang="ja-JP" altLang="en-US" dirty="0" smtClean="0"/>
              <a:t>入手－３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気象統計情報タブをクリックする。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6042" y="1772816"/>
            <a:ext cx="645191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矢印 7"/>
          <p:cNvSpPr/>
          <p:nvPr/>
        </p:nvSpPr>
        <p:spPr>
          <a:xfrm rot="14527386">
            <a:off x="4113015" y="3175784"/>
            <a:ext cx="714895" cy="503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501582" y="2847405"/>
            <a:ext cx="995023" cy="379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6" name="正方形/長方形 15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5" name="正方形/長方形 14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88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0672" y="1772816"/>
            <a:ext cx="64099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①月別</a:t>
            </a:r>
            <a:r>
              <a:rPr lang="ja-JP" altLang="en-US" dirty="0"/>
              <a:t>平均気温データの</a:t>
            </a:r>
            <a:r>
              <a:rPr lang="ja-JP" altLang="en-US" dirty="0" smtClean="0"/>
              <a:t>入手－４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過去の気象データ検索をクリックする。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 rot="12376593">
            <a:off x="2567705" y="4287529"/>
            <a:ext cx="694070" cy="550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538642" y="4279355"/>
            <a:ext cx="1105407" cy="2953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6" name="正方形/長方形 15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5" name="正方形/長方形 14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956</Words>
  <Application>Microsoft Office PowerPoint</Application>
  <PresentationFormat>画面に合わせる (4:3)</PresentationFormat>
  <Paragraphs>352</Paragraphs>
  <Slides>21</Slides>
  <Notes>20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​​テーマ</vt:lpstr>
      <vt:lpstr>ワークシート</vt:lpstr>
      <vt:lpstr>暖かさの指数</vt:lpstr>
      <vt:lpstr>実験の流れ</vt:lpstr>
      <vt:lpstr>観察，実験の準備（１ヶ月前～）</vt:lpstr>
      <vt:lpstr>観察，実験の準備（～前日）</vt:lpstr>
      <vt:lpstr>観察，実験の準備（～前日）</vt:lpstr>
      <vt:lpstr>①月別平均気温データの入手－１</vt:lpstr>
      <vt:lpstr>①月別平均気温データの入手－２</vt:lpstr>
      <vt:lpstr>①月別平均気温データの入手－３</vt:lpstr>
      <vt:lpstr>①月別平均気温データの入手－４</vt:lpstr>
      <vt:lpstr>①月別平均気温データの入手－５</vt:lpstr>
      <vt:lpstr>①月別平均気温データの入手－６</vt:lpstr>
      <vt:lpstr>①月別平均気温データの入手－７</vt:lpstr>
      <vt:lpstr>①月別平均気温データの入手－８</vt:lpstr>
      <vt:lpstr>②　暖かさの指数の計算－１</vt:lpstr>
      <vt:lpstr>②　暖かさの指数の計算－２</vt:lpstr>
      <vt:lpstr>③バイオームの推定</vt:lpstr>
      <vt:lpstr>④過去のデータとの比較</vt:lpstr>
      <vt:lpstr>⑤他地域のデータとの比較－１</vt:lpstr>
      <vt:lpstr>⑤他地域のデータとの比較－２</vt:lpstr>
      <vt:lpstr>⑤他地域のデータとの比較－３</vt:lpstr>
      <vt:lpstr>⑥バイオームの確認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tyo5</dc:creator>
  <cp:lastModifiedBy>tyo5</cp:lastModifiedBy>
  <cp:revision>97</cp:revision>
  <dcterms:created xsi:type="dcterms:W3CDTF">2012-06-05T04:43:48Z</dcterms:created>
  <dcterms:modified xsi:type="dcterms:W3CDTF">2013-02-04T00:12:26Z</dcterms:modified>
</cp:coreProperties>
</file>