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0" r:id="rId3"/>
    <p:sldId id="358" r:id="rId4"/>
    <p:sldId id="278" r:id="rId5"/>
    <p:sldId id="361" r:id="rId6"/>
    <p:sldId id="373" r:id="rId7"/>
    <p:sldId id="374" r:id="rId8"/>
    <p:sldId id="376" r:id="rId9"/>
    <p:sldId id="377" r:id="rId10"/>
    <p:sldId id="350" r:id="rId11"/>
    <p:sldId id="366" r:id="rId12"/>
    <p:sldId id="281" r:id="rId13"/>
    <p:sldId id="359" r:id="rId14"/>
    <p:sldId id="363" r:id="rId15"/>
    <p:sldId id="360" r:id="rId16"/>
    <p:sldId id="364" r:id="rId17"/>
    <p:sldId id="365" r:id="rId18"/>
    <p:sldId id="367" r:id="rId19"/>
    <p:sldId id="369" r:id="rId20"/>
    <p:sldId id="372" r:id="rId21"/>
    <p:sldId id="371" r:id="rId22"/>
    <p:sldId id="370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64" autoAdjust="0"/>
    <p:restoredTop sz="86511" autoAdjust="0"/>
  </p:normalViewPr>
  <p:slideViewPr>
    <p:cSldViewPr>
      <p:cViewPr>
        <p:scale>
          <a:sx n="60" d="100"/>
          <a:sy n="60" d="100"/>
        </p:scale>
        <p:origin x="-53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DD87E-3270-4142-B841-4AFF766879E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9FE01-0380-4B26-BD5B-4FED70420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122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B4D04-D50E-42B1-9FF2-4164C5B41AD1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9BDF-5C13-4284-BF78-7C0195A214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4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無用のトラブルを避けるため，前もって許可を得ることが必要である。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種の同定に手間取ると時間内に終えられない。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どんな種があるか，予備調査の段階で確認しておけば</a:t>
            </a:r>
            <a:endParaRPr kumimoji="1" lang="en-US" altLang="ja-JP" dirty="0" smtClean="0"/>
          </a:p>
          <a:p>
            <a:r>
              <a:rPr kumimoji="1" lang="ja-JP" altLang="en-US" dirty="0" smtClean="0"/>
              <a:t>生徒に教えることができ，スムーズに進められる。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185mL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250mL</a:t>
            </a:r>
            <a:r>
              <a:rPr kumimoji="1" lang="ja-JP" altLang="en-US" dirty="0" smtClean="0"/>
              <a:t>のスチール缶は直径が約５ｃｍなので，５ｃｍの高さにすると，内容量が約</a:t>
            </a:r>
            <a:r>
              <a:rPr kumimoji="1" lang="en-US" altLang="ja-JP" dirty="0" smtClean="0"/>
              <a:t>100mL</a:t>
            </a:r>
            <a:r>
              <a:rPr kumimoji="1" lang="ja-JP" altLang="en-US" dirty="0" smtClean="0"/>
              <a:t>になる。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3.14×2.5×2.5×</a:t>
            </a:r>
            <a:r>
              <a:rPr kumimoji="1" lang="ja-JP" altLang="en-US" dirty="0" smtClean="0"/>
              <a:t>５＝</a:t>
            </a:r>
            <a:r>
              <a:rPr kumimoji="1" lang="en-US" altLang="ja-JP" dirty="0" smtClean="0"/>
              <a:t>98.125</a:t>
            </a:r>
            <a:r>
              <a:rPr kumimoji="1" lang="ja-JP" altLang="en-US" dirty="0" smtClean="0"/>
              <a:t>≒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底が</a:t>
            </a:r>
            <a:r>
              <a:rPr kumimoji="1" lang="ja-JP" altLang="en-US" smtClean="0"/>
              <a:t>側面と一体になっているものは，缶切りが掛からず切ることができない。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切り口が鋭くなっているので，手や指を傷つけないように注意する。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切り口が鋭くなっているので，手や指を傷つけないように注意する。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547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9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1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52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04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57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57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3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8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74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2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8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-16633" y="1124744"/>
            <a:ext cx="91606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99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土壌動物の</a:t>
            </a:r>
            <a:r>
              <a:rPr lang="ja-JP" altLang="en-US" dirty="0" smtClean="0"/>
              <a:t>調査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内容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土壌を採集し</a:t>
            </a:r>
            <a:r>
              <a:rPr lang="ja-JP" altLang="ja-JP" dirty="0" smtClean="0">
                <a:solidFill>
                  <a:schemeClr val="tx1"/>
                </a:solidFill>
              </a:rPr>
              <a:t>，</a:t>
            </a:r>
            <a:r>
              <a:rPr lang="ja-JP" altLang="en-US" dirty="0" smtClean="0">
                <a:solidFill>
                  <a:schemeClr val="tx1"/>
                </a:solidFill>
              </a:rPr>
              <a:t>生息する中型土壌動物を観察する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r>
              <a:rPr lang="ja-JP" altLang="en-US" dirty="0" smtClean="0">
                <a:solidFill>
                  <a:schemeClr val="tx1"/>
                </a:solidFill>
              </a:rPr>
              <a:t>また，種類などから環境との関係を考える。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6701" y="1571655"/>
            <a:ext cx="8198023" cy="344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必要な</a:t>
            </a:r>
            <a:r>
              <a:rPr lang="ja-JP" altLang="en-US" sz="3600" dirty="0" smtClean="0"/>
              <a:t>器具を</a:t>
            </a:r>
            <a:r>
              <a:rPr lang="ja-JP" altLang="en-US" sz="3600" dirty="0"/>
              <a:t>準備</a:t>
            </a:r>
            <a:r>
              <a:rPr lang="ja-JP" altLang="en-US" sz="3600" dirty="0" smtClean="0"/>
              <a:t>する</a:t>
            </a:r>
            <a:r>
              <a:rPr lang="ja-JP" altLang="en-US" sz="3600" dirty="0"/>
              <a:t>。</a:t>
            </a:r>
            <a:endParaRPr lang="en-US" altLang="ja-JP" sz="36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6048673" cy="453650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228184" y="4469050"/>
            <a:ext cx="72008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70</a:t>
            </a:r>
            <a:r>
              <a:rPr kumimoji="1" lang="ja-JP" altLang="en-US" sz="2000" dirty="0" smtClean="0"/>
              <a:t>％</a:t>
            </a:r>
            <a:endParaRPr kumimoji="1" lang="ja-JP" altLang="en-US" sz="20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10" name="正方形/長方形 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02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8000" dirty="0" smtClean="0"/>
              <a:t>１日目</a:t>
            </a:r>
            <a:endParaRPr kumimoji="1" lang="ja-JP" altLang="en-US" sz="8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5" name="正方形/長方形 4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891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①調査地点の環境</a:t>
            </a:r>
            <a:r>
              <a:rPr lang="ja-JP" altLang="en-US" dirty="0" smtClean="0"/>
              <a:t>調査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調査</a:t>
            </a:r>
            <a:r>
              <a:rPr lang="ja-JP" altLang="en-US" sz="3600" dirty="0"/>
              <a:t>地点</a:t>
            </a:r>
            <a:r>
              <a:rPr lang="ja-JP" altLang="en-US" sz="3600" dirty="0" smtClean="0"/>
              <a:t>の植生，気温，地温（地表，深さ５</a:t>
            </a:r>
            <a:r>
              <a:rPr lang="en-US" altLang="ja-JP" sz="3600" dirty="0" smtClean="0"/>
              <a:t>cm</a:t>
            </a:r>
            <a:r>
              <a:rPr lang="ja-JP" altLang="en-US" sz="3600" dirty="0" smtClean="0"/>
              <a:t>及び</a:t>
            </a:r>
            <a:r>
              <a:rPr lang="en-US" altLang="ja-JP" sz="3600" dirty="0" smtClean="0"/>
              <a:t>10cm</a:t>
            </a:r>
            <a:r>
              <a:rPr lang="ja-JP" altLang="en-US" sz="3600" dirty="0" smtClean="0"/>
              <a:t>）などを記録する。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44122" y="2324360"/>
            <a:ext cx="5655756" cy="405074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8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土壌の採取－１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腐食していない落ち葉をビニール袋に採取し，袋に採取場所を記入する。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5489" y="2276872"/>
            <a:ext cx="5593022" cy="4077910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55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土壌の</a:t>
            </a:r>
            <a:r>
              <a:rPr lang="ja-JP" altLang="en-US" dirty="0"/>
              <a:t>採取</a:t>
            </a:r>
            <a:r>
              <a:rPr lang="ja-JP" altLang="en-US" dirty="0" smtClean="0"/>
              <a:t>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土壌サンプラーで，落ち葉</a:t>
            </a:r>
            <a:r>
              <a:rPr lang="ja-JP" altLang="en-US" sz="3600" dirty="0"/>
              <a:t>を除いた</a:t>
            </a:r>
            <a:r>
              <a:rPr lang="ja-JP" altLang="en-US" sz="3600" dirty="0" smtClean="0"/>
              <a:t>深さ５</a:t>
            </a:r>
            <a:r>
              <a:rPr lang="en-US" altLang="ja-JP" sz="3600" dirty="0" smtClean="0"/>
              <a:t>cm</a:t>
            </a:r>
            <a:r>
              <a:rPr lang="ja-JP" altLang="en-US" sz="3600" dirty="0" err="1" smtClean="0"/>
              <a:t>までの</a:t>
            </a:r>
            <a:r>
              <a:rPr lang="ja-JP" altLang="en-US" sz="3600" dirty="0" smtClean="0"/>
              <a:t>土壌を採取し，同様に記入する。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9712" y="2351677"/>
            <a:ext cx="5184576" cy="3957643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20" name="正方形/長方形 1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66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抽出</a:t>
            </a:r>
            <a:r>
              <a:rPr lang="ja-JP" altLang="en-US" dirty="0"/>
              <a:t>装置への</a:t>
            </a:r>
            <a:r>
              <a:rPr lang="ja-JP" altLang="en-US" dirty="0" smtClean="0"/>
              <a:t>設置－１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落ち葉は水切り網にサンプルを入れ，水を入れた腰高シャーレに１日浸ける。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118" y="2348880"/>
            <a:ext cx="5209764" cy="390732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591780" y="5733256"/>
            <a:ext cx="3960440" cy="523220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簡易ベールマン法</a:t>
            </a:r>
            <a:endParaRPr kumimoji="1" lang="ja-JP" altLang="en-US" sz="28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74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抽出</a:t>
            </a:r>
            <a:r>
              <a:rPr lang="ja-JP" altLang="en-US" dirty="0"/>
              <a:t>装置への</a:t>
            </a:r>
            <a:r>
              <a:rPr lang="ja-JP" altLang="en-US" dirty="0" smtClean="0"/>
              <a:t>設置－２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ツルグレン装置の下に，</a:t>
            </a:r>
            <a:r>
              <a:rPr lang="en-US" altLang="ja-JP" sz="3600" dirty="0" smtClean="0"/>
              <a:t>70</a:t>
            </a:r>
            <a:r>
              <a:rPr lang="ja-JP" altLang="en-US" sz="3600" dirty="0" smtClean="0"/>
              <a:t>％エタノールを入れた容器を設置する。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9473" y="2276872"/>
            <a:ext cx="5165055" cy="403244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76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抽出</a:t>
            </a:r>
            <a:r>
              <a:rPr lang="ja-JP" altLang="en-US" dirty="0"/>
              <a:t>装置への</a:t>
            </a:r>
            <a:r>
              <a:rPr lang="ja-JP" altLang="en-US" dirty="0" smtClean="0"/>
              <a:t>設置－３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金網の上にサンプルを静かに均等に載せ，２４時間電球で熱し抽出する。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779" y="2324520"/>
            <a:ext cx="5258510" cy="396044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554814" y="5786100"/>
            <a:ext cx="3960440" cy="523220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ツルグレン法</a:t>
            </a:r>
            <a:endParaRPr kumimoji="1" lang="ja-JP" altLang="en-US" sz="28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10" name="正方形/長方形 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49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8000" dirty="0"/>
              <a:t>２</a:t>
            </a:r>
            <a:r>
              <a:rPr kumimoji="1" lang="ja-JP" altLang="en-US" sz="8000" dirty="0" smtClean="0"/>
              <a:t>日目</a:t>
            </a:r>
            <a:endParaRPr kumimoji="1" lang="ja-JP" altLang="en-US" sz="8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5" name="正方形/長方形 4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6300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①土壌動物の</a:t>
            </a:r>
            <a:r>
              <a:rPr lang="ja-JP" altLang="en-US" dirty="0" smtClean="0"/>
              <a:t>選別－１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ルーペや実体顕微鏡で</a:t>
            </a:r>
            <a:r>
              <a:rPr lang="ja-JP" altLang="en-US" sz="3600" dirty="0" smtClean="0"/>
              <a:t>ベールマン法で抽出された動物を選別する。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5184576" cy="3888432"/>
          </a:xfrm>
          <a:prstGeom prst="rect">
            <a:avLst/>
          </a:prstGeom>
        </p:spPr>
      </p:pic>
      <p:sp>
        <p:nvSpPr>
          <p:cNvPr id="14" name="円/楕円 13"/>
          <p:cNvSpPr/>
          <p:nvPr/>
        </p:nvSpPr>
        <p:spPr>
          <a:xfrm>
            <a:off x="3923928" y="3140968"/>
            <a:ext cx="1368152" cy="22322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864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実験の流れ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648512"/>
            <a:ext cx="6696744" cy="428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　実験の準備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１日目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　調査地点の環境調査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土壌の</a:t>
            </a:r>
            <a:r>
              <a:rPr lang="ja-JP" altLang="en-US" dirty="0"/>
              <a:t>採取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</a:t>
            </a:r>
            <a:r>
              <a:rPr lang="ja-JP" altLang="en-US" dirty="0" smtClean="0"/>
              <a:t>　抽出装置への設置</a:t>
            </a:r>
            <a:endParaRPr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68244" y="3050201"/>
            <a:ext cx="1296145" cy="181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 smtClean="0"/>
              <a:t>１０分</a:t>
            </a:r>
            <a:endParaRPr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１０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２０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7" y="52186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１日目約４０分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2760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①土壌動物の</a:t>
            </a:r>
            <a:r>
              <a:rPr lang="ja-JP" altLang="en-US" dirty="0" smtClean="0"/>
              <a:t>選別－２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ルーペや実体顕微鏡でツルグレン法で抽出された動物を選別する。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8" y="2276872"/>
            <a:ext cx="5256584" cy="3942438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>
            <a:off x="4067944" y="3086962"/>
            <a:ext cx="504056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 rot="20117163">
            <a:off x="5652120" y="3491390"/>
            <a:ext cx="504056" cy="8557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148064" y="4095074"/>
            <a:ext cx="504056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811958" y="5031178"/>
            <a:ext cx="504056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rot="1637528">
            <a:off x="4788024" y="4680166"/>
            <a:ext cx="405562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14" name="正方形/長方形 13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78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①土壌動物の</a:t>
            </a:r>
            <a:r>
              <a:rPr lang="ja-JP" altLang="en-US" dirty="0" smtClean="0"/>
              <a:t>選別－３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土壌生物を選別したもの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4" name="コンテンツ プレースホルダー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80" y="1700808"/>
            <a:ext cx="6115641" cy="4586731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48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②土壌動物の同定と</a:t>
            </a:r>
            <a:r>
              <a:rPr lang="ja-JP" altLang="en-US" dirty="0" smtClean="0"/>
              <a:t>記録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6633" y="980728"/>
            <a:ext cx="916063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図鑑などで同定する。わからない動物は目，科，属などの分類群で記録する。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54833"/>
              </p:ext>
            </p:extLst>
          </p:nvPr>
        </p:nvGraphicFramePr>
        <p:xfrm>
          <a:off x="251522" y="2204864"/>
          <a:ext cx="8784973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1612979"/>
                <a:gridCol w="1612979"/>
                <a:gridCol w="1612979"/>
                <a:gridCol w="1612979"/>
                <a:gridCol w="1612979"/>
              </a:tblGrid>
              <a:tr h="222250">
                <a:tc rowSpan="2">
                  <a:txBody>
                    <a:bodyPr/>
                    <a:lstStyle/>
                    <a:p>
                      <a:endParaRPr lang="ja-JP" sz="2000" dirty="0">
                        <a:effectLst/>
                        <a:latin typeface="ＭＳ 明朝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114935" indent="-114935" algn="ctr">
                        <a:spcAft>
                          <a:spcPts val="0"/>
                        </a:spcAft>
                      </a:pPr>
                      <a:r>
                        <a:rPr lang="ja-JP" sz="2000" dirty="0">
                          <a:effectLst/>
                        </a:rPr>
                        <a:t>脚の有無・数</a:t>
                      </a:r>
                      <a:endParaRPr lang="ja-JP" sz="28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14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935" indent="-114935" algn="ctr">
                        <a:spcAft>
                          <a:spcPts val="0"/>
                        </a:spcAft>
                      </a:pPr>
                      <a:r>
                        <a:rPr lang="ja-JP" sz="1600" dirty="0">
                          <a:effectLst/>
                        </a:rPr>
                        <a:t>脚なし</a:t>
                      </a:r>
                      <a:endParaRPr lang="ja-JP" sz="20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935" indent="-114935" algn="ctr">
                        <a:spcAft>
                          <a:spcPts val="0"/>
                        </a:spcAft>
                      </a:pPr>
                      <a:r>
                        <a:rPr lang="ja-JP" sz="1600" dirty="0">
                          <a:effectLst/>
                        </a:rPr>
                        <a:t>脚３対</a:t>
                      </a:r>
                      <a:endParaRPr lang="ja-JP" sz="20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935" indent="-114935" algn="ctr">
                        <a:spcAft>
                          <a:spcPts val="0"/>
                        </a:spcAft>
                      </a:pPr>
                      <a:r>
                        <a:rPr lang="ja-JP" sz="1600" dirty="0">
                          <a:effectLst/>
                        </a:rPr>
                        <a:t>脚４対</a:t>
                      </a:r>
                      <a:endParaRPr lang="ja-JP" sz="20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935" indent="-114935" algn="ctr">
                        <a:spcAft>
                          <a:spcPts val="0"/>
                        </a:spcAft>
                      </a:pPr>
                      <a:r>
                        <a:rPr lang="ja-JP" sz="1600" dirty="0">
                          <a:effectLst/>
                        </a:rPr>
                        <a:t>脚７対</a:t>
                      </a:r>
                      <a:endParaRPr lang="ja-JP" sz="20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935" indent="-114935" algn="ctr">
                        <a:spcAft>
                          <a:spcPts val="0"/>
                        </a:spcAft>
                      </a:pPr>
                      <a:r>
                        <a:rPr lang="ja-JP" sz="1600" dirty="0">
                          <a:effectLst/>
                        </a:rPr>
                        <a:t>脚多数</a:t>
                      </a:r>
                      <a:endParaRPr lang="ja-JP" sz="20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0460">
                <a:tc>
                  <a:txBody>
                    <a:bodyPr/>
                    <a:lstStyle/>
                    <a:p>
                      <a:pPr marL="114300" indent="-114300" algn="just">
                        <a:spcAft>
                          <a:spcPts val="0"/>
                        </a:spcAft>
                      </a:pPr>
                      <a:r>
                        <a:rPr lang="ja-JP" sz="1800" dirty="0">
                          <a:effectLst/>
                        </a:rPr>
                        <a:t>分類</a:t>
                      </a:r>
                      <a:endParaRPr lang="ja-JP" sz="24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軟体動物門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</a:rPr>
                        <a:t> 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環形動物門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</a:rPr>
                        <a:t> 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線形動物門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センチュウ綱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</a:rPr>
                        <a:t> 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節足動物門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昆虫綱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ハエ目の幼虫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　など</a:t>
                      </a:r>
                      <a:endParaRPr lang="ja-JP" sz="18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節足動物門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内顎綱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カマアシムシ目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トビムシ目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コムシ目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昆虫綱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アザミウマ目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甲虫目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チョウ目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ハチ目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　など</a:t>
                      </a:r>
                      <a:endParaRPr lang="ja-JP" sz="18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節足動物門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クモ綱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カニムシ目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ザトウムシ目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ダニ目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クモ目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</a:rPr>
                        <a:t> 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緩歩動物門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真クマムシ目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　など</a:t>
                      </a:r>
                      <a:endParaRPr lang="ja-JP" sz="18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節足動物門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甲殻（軟甲）綱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ワラジムシ目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オカダンゴムシ科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ワラジムシ科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フナムシ科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ヨコエビ目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ヨコエビ科</a:t>
                      </a:r>
                      <a:endParaRPr lang="ja-JP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　など</a:t>
                      </a:r>
                      <a:endParaRPr lang="ja-JP" sz="18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節足動物門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少脚</a:t>
                      </a:r>
                      <a:r>
                        <a:rPr lang="en-US" sz="1200" spc="-50" dirty="0">
                          <a:effectLst/>
                        </a:rPr>
                        <a:t>(</a:t>
                      </a:r>
                      <a:r>
                        <a:rPr lang="ja-JP" sz="1200" spc="-50" dirty="0">
                          <a:effectLst/>
                        </a:rPr>
                        <a:t>ヤスデモドキ</a:t>
                      </a:r>
                      <a:r>
                        <a:rPr lang="en-US" sz="1200" spc="-50" dirty="0">
                          <a:effectLst/>
                        </a:rPr>
                        <a:t>)</a:t>
                      </a:r>
                      <a:r>
                        <a:rPr lang="ja-JP" sz="1200" spc="-50" dirty="0">
                          <a:effectLst/>
                        </a:rPr>
                        <a:t>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ヤスデモドキ目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ヤスデモドキ科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倍脚（ヤスデ）綱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オビヤスデ目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唇脚（ムカデ）綱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イシムカデ目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ジムカデ目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結合（コムカデ）綱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コムカデ目</a:t>
                      </a:r>
                      <a:endParaRPr lang="ja-JP" sz="1800" dirty="0">
                        <a:effectLst/>
                      </a:endParaRPr>
                    </a:p>
                    <a:p>
                      <a:pPr marL="114300" indent="-114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ナミコムカデ科</a:t>
                      </a:r>
                      <a:endParaRPr lang="ja-JP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spc="-50" dirty="0">
                          <a:effectLst/>
                        </a:rPr>
                        <a:t>　　　　など</a:t>
                      </a:r>
                      <a:endParaRPr lang="ja-JP" sz="18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81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実験の流れ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648512"/>
            <a:ext cx="6696744" cy="428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　実験の準備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２</a:t>
            </a:r>
            <a:r>
              <a:rPr lang="ja-JP" altLang="en-US" dirty="0" smtClean="0"/>
              <a:t>日目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　土壌動物の選別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</a:t>
            </a:r>
            <a:r>
              <a:rPr lang="ja-JP" altLang="en-US" dirty="0"/>
              <a:t>土壌動物の</a:t>
            </a:r>
            <a:r>
              <a:rPr lang="ja-JP" altLang="en-US" dirty="0" smtClean="0"/>
              <a:t>同定と記録</a:t>
            </a:r>
            <a:endParaRPr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68244" y="3020759"/>
            <a:ext cx="1296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 smtClean="0"/>
              <a:t>１５分</a:t>
            </a:r>
            <a:endParaRPr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kumimoji="1" lang="ja-JP" altLang="en-US" sz="3600" dirty="0" smtClean="0"/>
              <a:t>２５分</a:t>
            </a:r>
            <a:endParaRPr kumimoji="1"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7" y="52186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２日目約４０分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609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管理者に事前に確認した上，予備調査をする。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9" y="1772816"/>
            <a:ext cx="6144683" cy="460851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23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観察，実験の準備</a:t>
            </a:r>
            <a:r>
              <a:rPr lang="ja-JP" altLang="en-US" dirty="0" smtClean="0"/>
              <a:t>（～前日）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土壌サンプラーはサンプル体積が同じになるように統一する。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空き缶，球根植え器など利用可能。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924944"/>
            <a:ext cx="4187957" cy="314096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24944"/>
            <a:ext cx="4187957" cy="3140968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27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サンプラーがなければ空き缶で作成する。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9" y="1772816"/>
            <a:ext cx="6144682" cy="460851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16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観察，実験の準備（～前日）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サンプラーの</a:t>
            </a:r>
            <a:r>
              <a:rPr lang="ja-JP" altLang="en-US" dirty="0" smtClean="0"/>
              <a:t>作成－１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切りやすいスチール缶を用意する。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70" y="1844825"/>
            <a:ext cx="5952661" cy="4464495"/>
          </a:xfrm>
          <a:prstGeom prst="rect">
            <a:avLst/>
          </a:prstGeom>
        </p:spPr>
      </p:pic>
      <p:sp>
        <p:nvSpPr>
          <p:cNvPr id="6" name="乗算記号 5"/>
          <p:cNvSpPr/>
          <p:nvPr/>
        </p:nvSpPr>
        <p:spPr>
          <a:xfrm>
            <a:off x="2411760" y="1725734"/>
            <a:ext cx="1512860" cy="16312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ドーナツ 6"/>
          <p:cNvSpPr/>
          <p:nvPr/>
        </p:nvSpPr>
        <p:spPr>
          <a:xfrm>
            <a:off x="5292080" y="1994394"/>
            <a:ext cx="1224136" cy="120198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68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観察，実験の準備（～前日）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サンプラーの</a:t>
            </a:r>
            <a:r>
              <a:rPr lang="ja-JP" altLang="en-US" dirty="0" smtClean="0"/>
              <a:t>作成－２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スチール缶の上下を缶切りで切る。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674" y="1826823"/>
            <a:ext cx="5880652" cy="4410489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45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観察，実験の準備（～前日）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サンプラーの</a:t>
            </a:r>
            <a:r>
              <a:rPr lang="ja-JP" altLang="en-US" dirty="0" smtClean="0"/>
              <a:t>作成－３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底から５ｃｍにビニールテープを貼る。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70" y="1844825"/>
            <a:ext cx="5952660" cy="446449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２日目</a:t>
              </a:r>
              <a:endParaRPr kumimoji="1" lang="ja-JP" altLang="en-US" sz="1200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実験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/>
                <a:t>１</a:t>
              </a:r>
              <a:r>
                <a:rPr lang="ja-JP" altLang="en-US" sz="1200" dirty="0" smtClean="0"/>
                <a:t>日目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352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</TotalTime>
  <Words>871</Words>
  <Application>Microsoft Office PowerPoint</Application>
  <PresentationFormat>画面に合わせる (4:3)</PresentationFormat>
  <Paragraphs>397</Paragraphs>
  <Slides>22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​​テーマ</vt:lpstr>
      <vt:lpstr>土壌動物の調査</vt:lpstr>
      <vt:lpstr>実験の流れ</vt:lpstr>
      <vt:lpstr>実験の流れ</vt:lpstr>
      <vt:lpstr>観察，実験の準備（～前日）</vt:lpstr>
      <vt:lpstr>観察，実験の準備（～前日）</vt:lpstr>
      <vt:lpstr>観察，実験の準備（～前日）</vt:lpstr>
      <vt:lpstr>観察，実験の準備（～前日） サンプラーの作成－１</vt:lpstr>
      <vt:lpstr>観察，実験の準備（～前日） サンプラーの作成－２</vt:lpstr>
      <vt:lpstr>観察，実験の準備（～前日） サンプラーの作成－３</vt:lpstr>
      <vt:lpstr>観察，実験の準備</vt:lpstr>
      <vt:lpstr>PowerPoint プレゼンテーション</vt:lpstr>
      <vt:lpstr>①調査地点の環境調査</vt:lpstr>
      <vt:lpstr>②土壌の採取－１</vt:lpstr>
      <vt:lpstr>②土壌の採取－２</vt:lpstr>
      <vt:lpstr>③抽出装置への設置－１</vt:lpstr>
      <vt:lpstr>③抽出装置への設置－２</vt:lpstr>
      <vt:lpstr>③抽出装置への設置－３</vt:lpstr>
      <vt:lpstr>PowerPoint プレゼンテーション</vt:lpstr>
      <vt:lpstr>①土壌動物の選別－１</vt:lpstr>
      <vt:lpstr>①土壌動物の選別－２</vt:lpstr>
      <vt:lpstr>①土壌動物の選別－３</vt:lpstr>
      <vt:lpstr>②土壌動物の同定と記録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tyo5</dc:creator>
  <cp:lastModifiedBy>tyo5</cp:lastModifiedBy>
  <cp:revision>154</cp:revision>
  <cp:lastPrinted>2012-10-12T04:49:39Z</cp:lastPrinted>
  <dcterms:created xsi:type="dcterms:W3CDTF">2012-06-05T04:43:48Z</dcterms:created>
  <dcterms:modified xsi:type="dcterms:W3CDTF">2013-02-04T00:11:36Z</dcterms:modified>
</cp:coreProperties>
</file>