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80" r:id="rId3"/>
    <p:sldId id="341" r:id="rId4"/>
    <p:sldId id="354" r:id="rId5"/>
    <p:sldId id="355" r:id="rId6"/>
    <p:sldId id="353" r:id="rId7"/>
    <p:sldId id="343" r:id="rId8"/>
    <p:sldId id="279" r:id="rId9"/>
    <p:sldId id="342" r:id="rId10"/>
    <p:sldId id="349" r:id="rId11"/>
    <p:sldId id="348" r:id="rId12"/>
    <p:sldId id="350" r:id="rId13"/>
    <p:sldId id="344" r:id="rId14"/>
    <p:sldId id="351" r:id="rId15"/>
    <p:sldId id="352" r:id="rId16"/>
    <p:sldId id="356" r:id="rId17"/>
    <p:sldId id="359" r:id="rId18"/>
    <p:sldId id="345" r:id="rId19"/>
    <p:sldId id="360" r:id="rId20"/>
    <p:sldId id="346" r:id="rId21"/>
    <p:sldId id="357" r:id="rId22"/>
    <p:sldId id="358" r:id="rId23"/>
    <p:sldId id="361" r:id="rId24"/>
    <p:sldId id="362" r:id="rId25"/>
    <p:sldId id="363" r:id="rId2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279" autoAdjust="0"/>
    <p:restoredTop sz="86331" autoAdjust="0"/>
  </p:normalViewPr>
  <p:slideViewPr>
    <p:cSldViewPr>
      <p:cViewPr>
        <p:scale>
          <a:sx n="64" d="100"/>
          <a:sy n="64" d="100"/>
        </p:scale>
        <p:origin x="-43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B4D04-D50E-42B1-9FF2-4164C5B41AD1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09BDF-5C13-4284-BF78-7C0195A214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402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33775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558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558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558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558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558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558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558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558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558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55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558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558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558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558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558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55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55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55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558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55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479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558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55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4995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141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24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491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579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571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853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86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449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244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88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0" y="1124744"/>
            <a:ext cx="9144000" cy="5001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91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菌根菌の観察</a:t>
            </a:r>
            <a:endParaRPr kumimoji="1" lang="ja-JP" altLang="en-US" dirty="0"/>
          </a:p>
        </p:txBody>
      </p:sp>
      <p:sp>
        <p:nvSpPr>
          <p:cNvPr id="4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内容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植物の根に共生している菌根菌などの内生菌を観察する</a:t>
            </a:r>
            <a:r>
              <a:rPr lang="ja-JP" altLang="ja-JP" dirty="0" smtClean="0">
                <a:solidFill>
                  <a:schemeClr val="tx1"/>
                </a:solidFill>
              </a:rPr>
              <a:t>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5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kumimoji="1" lang="ja-JP" altLang="en-US" dirty="0" smtClean="0"/>
              <a:t>①</a:t>
            </a:r>
            <a:r>
              <a:rPr lang="ja-JP" altLang="en-US" dirty="0"/>
              <a:t>根の</a:t>
            </a:r>
            <a:r>
              <a:rPr lang="ja-JP" altLang="en-US" dirty="0" smtClean="0"/>
              <a:t>切り取り－２</a:t>
            </a:r>
            <a:endParaRPr lang="en-US" alt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適度に成長した根を１</a:t>
            </a:r>
            <a:r>
              <a:rPr lang="en-US" altLang="ja-JP" sz="3600" dirty="0" smtClean="0"/>
              <a:t>cm</a:t>
            </a:r>
            <a:r>
              <a:rPr lang="ja-JP" altLang="en-US" sz="3600" dirty="0" smtClean="0"/>
              <a:t>程度に切る。</a:t>
            </a:r>
            <a:endParaRPr lang="en-US" altLang="ja-JP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10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919" y="1772816"/>
            <a:ext cx="6036163" cy="4527122"/>
          </a:xfrm>
          <a:prstGeom prst="rect">
            <a:avLst/>
          </a:prstGeom>
        </p:spPr>
      </p:pic>
      <p:grpSp>
        <p:nvGrpSpPr>
          <p:cNvPr id="7" name="グループ化 6"/>
          <p:cNvGrpSpPr/>
          <p:nvPr/>
        </p:nvGrpSpPr>
        <p:grpSpPr>
          <a:xfrm>
            <a:off x="567368" y="6525384"/>
            <a:ext cx="6310426" cy="360000"/>
            <a:chOff x="567368" y="6525384"/>
            <a:chExt cx="6310426" cy="360000"/>
          </a:xfrm>
        </p:grpSpPr>
        <p:sp>
          <p:nvSpPr>
            <p:cNvPr id="8" name="正方形/長方形 7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7848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kumimoji="1" lang="ja-JP" altLang="en-US" dirty="0" smtClean="0"/>
              <a:t>①</a:t>
            </a:r>
            <a:r>
              <a:rPr lang="ja-JP" altLang="en-US" dirty="0"/>
              <a:t>根の</a:t>
            </a:r>
            <a:r>
              <a:rPr lang="ja-JP" altLang="en-US" dirty="0" smtClean="0"/>
              <a:t>切り取り－３</a:t>
            </a:r>
            <a:endParaRPr lang="en-US" alt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切った根（試料）をマイクロチューブに入れる。</a:t>
            </a:r>
            <a:endParaRPr lang="en-US" altLang="ja-JP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11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932" y="1772816"/>
            <a:ext cx="6070137" cy="4552602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6310426" cy="360000"/>
            <a:chOff x="567368" y="6525384"/>
            <a:chExt cx="6310426" cy="360000"/>
          </a:xfrm>
        </p:grpSpPr>
        <p:sp>
          <p:nvSpPr>
            <p:cNvPr id="7" name="正方形/長方形 6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3687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kumimoji="1" lang="ja-JP" altLang="en-US" dirty="0" smtClean="0"/>
              <a:t>①</a:t>
            </a:r>
            <a:r>
              <a:rPr lang="ja-JP" altLang="en-US" dirty="0"/>
              <a:t>根の</a:t>
            </a:r>
            <a:r>
              <a:rPr lang="ja-JP" altLang="en-US" dirty="0" smtClean="0"/>
              <a:t>切り取り－４</a:t>
            </a:r>
            <a:endParaRPr lang="en-US" alt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/>
              <a:t>試料</a:t>
            </a:r>
            <a:r>
              <a:rPr lang="ja-JP" altLang="en-US" sz="3600" dirty="0" smtClean="0"/>
              <a:t>をマイクロチューブの奥に入れる。</a:t>
            </a:r>
            <a:endParaRPr lang="en-US" altLang="ja-JP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12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924" y="1772816"/>
            <a:ext cx="5940152" cy="4455114"/>
          </a:xfrm>
          <a:prstGeom prst="rect">
            <a:avLst/>
          </a:prstGeom>
        </p:spPr>
      </p:pic>
      <p:grpSp>
        <p:nvGrpSpPr>
          <p:cNvPr id="7" name="グループ化 6"/>
          <p:cNvGrpSpPr/>
          <p:nvPr/>
        </p:nvGrpSpPr>
        <p:grpSpPr>
          <a:xfrm>
            <a:off x="567368" y="6525384"/>
            <a:ext cx="6310426" cy="360000"/>
            <a:chOff x="567368" y="6525384"/>
            <a:chExt cx="6310426" cy="360000"/>
          </a:xfrm>
        </p:grpSpPr>
        <p:sp>
          <p:nvSpPr>
            <p:cNvPr id="8" name="正方形/長方形 7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0421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②</a:t>
            </a:r>
            <a:r>
              <a:rPr lang="ja-JP" altLang="en-US" dirty="0" smtClean="0"/>
              <a:t>水酸化</a:t>
            </a:r>
            <a:r>
              <a:rPr lang="ja-JP" altLang="en-US" dirty="0"/>
              <a:t>カリウム</a:t>
            </a:r>
            <a:r>
              <a:rPr lang="ja-JP" altLang="en-US" dirty="0" smtClean="0"/>
              <a:t>処理－１</a:t>
            </a:r>
            <a:endParaRPr lang="en-US" alt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水酸化カリウム水溶液を</a:t>
            </a:r>
            <a:r>
              <a:rPr lang="ja-JP" altLang="en-US" sz="3600" dirty="0"/>
              <a:t>試料</a:t>
            </a:r>
            <a:r>
              <a:rPr lang="ja-JP" altLang="en-US" sz="3600" dirty="0" smtClean="0"/>
              <a:t>が浸る程度加える。</a:t>
            </a:r>
            <a:endParaRPr lang="en-US" altLang="ja-JP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13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697" y="2204864"/>
            <a:ext cx="5448606" cy="4086455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6310426" cy="360000"/>
            <a:chOff x="567368" y="6525384"/>
            <a:chExt cx="6310426" cy="360000"/>
          </a:xfrm>
        </p:grpSpPr>
        <p:sp>
          <p:nvSpPr>
            <p:cNvPr id="7" name="正方形/長方形 6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060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②</a:t>
            </a:r>
            <a:r>
              <a:rPr lang="ja-JP" altLang="en-US" dirty="0" smtClean="0"/>
              <a:t>水酸化</a:t>
            </a:r>
            <a:r>
              <a:rPr lang="ja-JP" altLang="en-US" dirty="0"/>
              <a:t>カリウム</a:t>
            </a:r>
            <a:r>
              <a:rPr lang="ja-JP" altLang="en-US" dirty="0" smtClean="0"/>
              <a:t>処理－２</a:t>
            </a:r>
            <a:endParaRPr lang="en-US" alt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熱湯をビーカーに注ぐ。</a:t>
            </a:r>
            <a:endParaRPr lang="en-US" altLang="ja-JP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14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589" y="1700808"/>
            <a:ext cx="6070823" cy="4553117"/>
          </a:xfrm>
          <a:prstGeom prst="rect">
            <a:avLst/>
          </a:prstGeom>
        </p:spPr>
      </p:pic>
      <p:grpSp>
        <p:nvGrpSpPr>
          <p:cNvPr id="7" name="グループ化 6"/>
          <p:cNvGrpSpPr/>
          <p:nvPr/>
        </p:nvGrpSpPr>
        <p:grpSpPr>
          <a:xfrm>
            <a:off x="567368" y="6525384"/>
            <a:ext cx="6310426" cy="360000"/>
            <a:chOff x="567368" y="6525384"/>
            <a:chExt cx="6310426" cy="360000"/>
          </a:xfrm>
        </p:grpSpPr>
        <p:sp>
          <p:nvSpPr>
            <p:cNvPr id="8" name="正方形/長方形 7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721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②</a:t>
            </a:r>
            <a:r>
              <a:rPr lang="ja-JP" altLang="en-US" dirty="0" smtClean="0"/>
              <a:t>水酸化</a:t>
            </a:r>
            <a:r>
              <a:rPr lang="ja-JP" altLang="en-US" dirty="0"/>
              <a:t>カリウム</a:t>
            </a:r>
            <a:r>
              <a:rPr lang="ja-JP" altLang="en-US" dirty="0" smtClean="0"/>
              <a:t>処理－３</a:t>
            </a:r>
            <a:endParaRPr lang="en-US" alt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蓋を閉めてマイクロチューブ置きに差し込み，熱湯で湯せんする。</a:t>
            </a:r>
            <a:endParaRPr lang="en-US" altLang="ja-JP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15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703" y="2276872"/>
            <a:ext cx="5352594" cy="4014446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6310426" cy="360000"/>
            <a:chOff x="567368" y="6525384"/>
            <a:chExt cx="6310426" cy="360000"/>
          </a:xfrm>
        </p:grpSpPr>
        <p:sp>
          <p:nvSpPr>
            <p:cNvPr id="8" name="正方形/長方形 7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337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②</a:t>
            </a:r>
            <a:r>
              <a:rPr lang="ja-JP" altLang="en-US" dirty="0" smtClean="0"/>
              <a:t>水酸化</a:t>
            </a:r>
            <a:r>
              <a:rPr lang="ja-JP" altLang="en-US" dirty="0"/>
              <a:t>カリウム</a:t>
            </a:r>
            <a:r>
              <a:rPr lang="ja-JP" altLang="en-US" dirty="0" smtClean="0"/>
              <a:t>処理－４</a:t>
            </a:r>
            <a:endParaRPr lang="en-US" alt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冷めないようにラップで覆い</a:t>
            </a:r>
            <a:r>
              <a:rPr lang="en-US" altLang="ja-JP" sz="3600" dirty="0" smtClean="0"/>
              <a:t>10</a:t>
            </a:r>
            <a:r>
              <a:rPr lang="ja-JP" altLang="en-US" sz="3600" dirty="0" smtClean="0"/>
              <a:t>分程度置く。</a:t>
            </a:r>
            <a:endParaRPr lang="en-US" altLang="ja-JP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16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660" y="1718810"/>
            <a:ext cx="6120681" cy="4590510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6310426" cy="360000"/>
            <a:chOff x="567368" y="6525384"/>
            <a:chExt cx="6310426" cy="360000"/>
          </a:xfrm>
        </p:grpSpPr>
        <p:sp>
          <p:nvSpPr>
            <p:cNvPr id="7" name="正方形/長方形 6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5513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ja-JP" altLang="en-US" dirty="0"/>
              <a:t>③中和と</a:t>
            </a:r>
            <a:r>
              <a:rPr lang="ja-JP" altLang="en-US" dirty="0" smtClean="0"/>
              <a:t>洗浄－１</a:t>
            </a:r>
            <a:endParaRPr lang="en-US" alt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水酸化カリウムを塩酸で中和する。</a:t>
            </a:r>
            <a:endParaRPr lang="en-US" altLang="ja-JP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17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659" y="1772816"/>
            <a:ext cx="6144683" cy="4608512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6310426" cy="360000"/>
            <a:chOff x="567368" y="6525384"/>
            <a:chExt cx="6310426" cy="360000"/>
          </a:xfrm>
        </p:grpSpPr>
        <p:sp>
          <p:nvSpPr>
            <p:cNvPr id="7" name="正方形/長方形 6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6338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ja-JP" altLang="en-US" dirty="0"/>
              <a:t>③中和と</a:t>
            </a:r>
            <a:r>
              <a:rPr lang="ja-JP" altLang="en-US" dirty="0" smtClean="0"/>
              <a:t>洗浄－２</a:t>
            </a:r>
            <a:endParaRPr lang="en-US" alt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マイクロチューブから試料を取り出し，水で洗う。</a:t>
            </a:r>
            <a:endParaRPr lang="en-US" altLang="ja-JP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18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654" y="1700808"/>
            <a:ext cx="6240693" cy="4680520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6310426" cy="360000"/>
            <a:chOff x="567368" y="6525384"/>
            <a:chExt cx="6310426" cy="360000"/>
          </a:xfrm>
        </p:grpSpPr>
        <p:sp>
          <p:nvSpPr>
            <p:cNvPr id="7" name="正方形/長方形 6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3426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ja-JP" altLang="en-US" dirty="0"/>
              <a:t>③中和と</a:t>
            </a:r>
            <a:r>
              <a:rPr lang="ja-JP" altLang="en-US" dirty="0" smtClean="0"/>
              <a:t>洗浄－３</a:t>
            </a:r>
            <a:endParaRPr lang="en-US" alt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空いたマイクロチューブに洗浄した試料を戻す。</a:t>
            </a:r>
            <a:endParaRPr lang="en-US" altLang="ja-JP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19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11722" y="1772816"/>
            <a:ext cx="6120557" cy="4549807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6310426" cy="360000"/>
            <a:chOff x="567368" y="6525384"/>
            <a:chExt cx="6310426" cy="360000"/>
          </a:xfrm>
        </p:grpSpPr>
        <p:sp>
          <p:nvSpPr>
            <p:cNvPr id="7" name="正方形/長方形 6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7909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実験の流れ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1648512"/>
            <a:ext cx="6696744" cy="42806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/>
              <a:t>●　実験の準備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①　</a:t>
            </a:r>
            <a:r>
              <a:rPr lang="ja-JP" altLang="en-US" dirty="0"/>
              <a:t>根の</a:t>
            </a:r>
            <a:r>
              <a:rPr lang="ja-JP" altLang="en-US" dirty="0" smtClean="0"/>
              <a:t>切り取り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②　</a:t>
            </a:r>
            <a:r>
              <a:rPr lang="ja-JP" altLang="en-US" dirty="0"/>
              <a:t>水酸化カリウム</a:t>
            </a:r>
            <a:r>
              <a:rPr lang="ja-JP" altLang="en-US" dirty="0" smtClean="0"/>
              <a:t>処理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③　中和と洗浄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④</a:t>
            </a:r>
            <a:r>
              <a:rPr lang="ja-JP" altLang="en-US" dirty="0" smtClean="0"/>
              <a:t>　染色と脱色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⑤　プレパラートの観察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12722" y="2276872"/>
            <a:ext cx="251926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864"/>
              </a:spcBef>
            </a:pPr>
            <a:r>
              <a:rPr lang="ja-JP" altLang="en-US" sz="3600" dirty="0"/>
              <a:t>３</a:t>
            </a:r>
            <a:r>
              <a:rPr lang="ja-JP" altLang="en-US" sz="3600" dirty="0" smtClean="0"/>
              <a:t>分</a:t>
            </a:r>
            <a:endParaRPr lang="en-US" altLang="ja-JP" sz="3600" dirty="0" smtClean="0"/>
          </a:p>
          <a:p>
            <a:pPr algn="r">
              <a:spcBef>
                <a:spcPts val="864"/>
              </a:spcBef>
            </a:pPr>
            <a:r>
              <a:rPr lang="ja-JP" altLang="en-US" sz="3600" dirty="0" smtClean="0"/>
              <a:t>１２</a:t>
            </a:r>
            <a:r>
              <a:rPr kumimoji="1" lang="ja-JP" altLang="en-US" sz="3600" dirty="0" smtClean="0"/>
              <a:t>分</a:t>
            </a:r>
            <a:endParaRPr kumimoji="1" lang="en-US" altLang="ja-JP" sz="3600" dirty="0" smtClean="0"/>
          </a:p>
          <a:p>
            <a:pPr algn="r">
              <a:spcBef>
                <a:spcPts val="864"/>
              </a:spcBef>
            </a:pPr>
            <a:r>
              <a:rPr kumimoji="1" lang="ja-JP" altLang="en-US" sz="3600" dirty="0" smtClean="0"/>
              <a:t>２分</a:t>
            </a:r>
            <a:endParaRPr kumimoji="1" lang="en-US" altLang="ja-JP" sz="3600" dirty="0" smtClean="0"/>
          </a:p>
          <a:p>
            <a:pPr algn="r">
              <a:spcBef>
                <a:spcPts val="864"/>
              </a:spcBef>
            </a:pPr>
            <a:r>
              <a:rPr lang="ja-JP" altLang="en-US" sz="3600" dirty="0"/>
              <a:t>３</a:t>
            </a:r>
            <a:r>
              <a:rPr kumimoji="1" lang="ja-JP" altLang="en-US" sz="3600" dirty="0" smtClean="0"/>
              <a:t>分</a:t>
            </a:r>
            <a:endParaRPr kumimoji="1" lang="en-US" altLang="ja-JP" sz="3600" dirty="0" smtClean="0"/>
          </a:p>
          <a:p>
            <a:pPr algn="r">
              <a:spcBef>
                <a:spcPts val="864"/>
              </a:spcBef>
            </a:pPr>
            <a:r>
              <a:rPr lang="ja-JP" altLang="en-US" sz="3600" dirty="0"/>
              <a:t>２０</a:t>
            </a:r>
            <a:r>
              <a:rPr lang="ja-JP" altLang="en-US" sz="3600" dirty="0" smtClean="0"/>
              <a:t>分</a:t>
            </a:r>
            <a:endParaRPr lang="en-US" altLang="ja-JP" sz="36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516217" y="52186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3600" dirty="0" smtClean="0"/>
              <a:t>約４０</a:t>
            </a:r>
            <a:r>
              <a:rPr kumimoji="1" lang="ja-JP" altLang="en-US" sz="3600" dirty="0" smtClean="0"/>
              <a:t>分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7602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ja-JP" altLang="en-US" dirty="0"/>
              <a:t>④染色と</a:t>
            </a:r>
            <a:r>
              <a:rPr lang="ja-JP" altLang="en-US" dirty="0" smtClean="0"/>
              <a:t>脱色－１</a:t>
            </a:r>
            <a:endParaRPr lang="en-US" alt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メチレンブルー染色液を加え，１分置く。</a:t>
            </a:r>
            <a:endParaRPr lang="en-US" altLang="ja-JP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20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658" y="1772816"/>
            <a:ext cx="6144684" cy="4608512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6310426" cy="360000"/>
            <a:chOff x="567368" y="6525384"/>
            <a:chExt cx="6310426" cy="360000"/>
          </a:xfrm>
        </p:grpSpPr>
        <p:sp>
          <p:nvSpPr>
            <p:cNvPr id="7" name="正方形/長方形 6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2551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ja-JP" altLang="en-US" dirty="0"/>
              <a:t>④染色と</a:t>
            </a:r>
            <a:r>
              <a:rPr lang="ja-JP" altLang="en-US" dirty="0" smtClean="0"/>
              <a:t>脱色－２</a:t>
            </a:r>
            <a:endParaRPr lang="en-US" alt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試料を水を張ったペトリ皿に取り，余分な染色液を除く。</a:t>
            </a:r>
            <a:endParaRPr lang="en-US" altLang="ja-JP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21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694" y="2240868"/>
            <a:ext cx="5520612" cy="4140459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6310426" cy="360000"/>
            <a:chOff x="567368" y="6525384"/>
            <a:chExt cx="6310426" cy="360000"/>
          </a:xfrm>
        </p:grpSpPr>
        <p:sp>
          <p:nvSpPr>
            <p:cNvPr id="7" name="正方形/長方形 6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610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ja-JP" altLang="en-US" dirty="0"/>
              <a:t>⑤プレパラートの観察－１</a:t>
            </a:r>
            <a:endParaRPr lang="en-US" alt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試料をスライドガラスの上に置き，水を滴加する。</a:t>
            </a:r>
            <a:endParaRPr lang="en-US" altLang="ja-JP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22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692" y="2276872"/>
            <a:ext cx="5568616" cy="4176462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6310426" cy="360000"/>
            <a:chOff x="567368" y="6525384"/>
            <a:chExt cx="6310426" cy="360000"/>
          </a:xfrm>
        </p:grpSpPr>
        <p:sp>
          <p:nvSpPr>
            <p:cNvPr id="7" name="正方形/長方形 6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6844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ja-JP" altLang="en-US" dirty="0"/>
              <a:t>⑤プレパラートの観察</a:t>
            </a:r>
            <a:r>
              <a:rPr lang="ja-JP" altLang="en-US" dirty="0" smtClean="0"/>
              <a:t>－２</a:t>
            </a:r>
            <a:endParaRPr lang="en-US" alt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カバーガラスをかけて</a:t>
            </a:r>
            <a:r>
              <a:rPr lang="ja-JP" altLang="en-US" sz="3600" dirty="0" err="1" smtClean="0"/>
              <a:t>ろ</a:t>
            </a:r>
            <a:r>
              <a:rPr lang="ja-JP" altLang="en-US" sz="3600" dirty="0" smtClean="0"/>
              <a:t>紙を乗せ，親指で押しつぶす。</a:t>
            </a:r>
            <a:endParaRPr lang="en-US" altLang="ja-JP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23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708920"/>
            <a:ext cx="4416491" cy="3312368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708920"/>
            <a:ext cx="4416490" cy="3312368"/>
          </a:xfrm>
          <a:prstGeom prst="rect">
            <a:avLst/>
          </a:prstGeom>
        </p:spPr>
      </p:pic>
      <p:grpSp>
        <p:nvGrpSpPr>
          <p:cNvPr id="7" name="グループ化 6"/>
          <p:cNvGrpSpPr/>
          <p:nvPr/>
        </p:nvGrpSpPr>
        <p:grpSpPr>
          <a:xfrm>
            <a:off x="567368" y="6525384"/>
            <a:ext cx="6310426" cy="360000"/>
            <a:chOff x="567368" y="6525384"/>
            <a:chExt cx="6310426" cy="360000"/>
          </a:xfrm>
        </p:grpSpPr>
        <p:sp>
          <p:nvSpPr>
            <p:cNvPr id="8" name="正方形/長方形 7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4560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ja-JP" altLang="en-US" dirty="0"/>
              <a:t>⑤プレパラートの観察</a:t>
            </a:r>
            <a:r>
              <a:rPr lang="ja-JP" altLang="en-US" dirty="0" smtClean="0"/>
              <a:t>－３</a:t>
            </a:r>
            <a:endParaRPr lang="en-US" alt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/>
              <a:t>作成したプレパラートを低倍率で検鏡する</a:t>
            </a:r>
            <a:r>
              <a:rPr lang="ja-JP" altLang="en-US" sz="3600" dirty="0" smtClean="0"/>
              <a:t>。</a:t>
            </a:r>
            <a:endParaRPr lang="ja-JP" altLang="en-US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24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676" y="1772816"/>
            <a:ext cx="5856648" cy="4392485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6310426" cy="360000"/>
            <a:chOff x="567368" y="6525384"/>
            <a:chExt cx="6310426" cy="360000"/>
          </a:xfrm>
        </p:grpSpPr>
        <p:sp>
          <p:nvSpPr>
            <p:cNvPr id="7" name="正方形/長方形 6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7705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ja-JP" altLang="en-US" dirty="0"/>
              <a:t>⑤プレパラートの観察</a:t>
            </a:r>
            <a:r>
              <a:rPr lang="ja-JP" altLang="en-US" dirty="0" smtClean="0"/>
              <a:t>－４</a:t>
            </a:r>
            <a:endParaRPr lang="en-US" alt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/>
              <a:t>皮層を高倍率で検鏡し，菌糸を探す。</a:t>
            </a:r>
          </a:p>
          <a:p>
            <a:pPr marL="0" indent="0">
              <a:buNone/>
            </a:pPr>
            <a:endParaRPr lang="en-US" altLang="ja-JP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25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672" y="1772816"/>
            <a:ext cx="5952657" cy="4464493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6310426" cy="360000"/>
            <a:chOff x="567368" y="6525384"/>
            <a:chExt cx="6310426" cy="360000"/>
          </a:xfrm>
        </p:grpSpPr>
        <p:sp>
          <p:nvSpPr>
            <p:cNvPr id="7" name="正方形/長方形 6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  <p:sp>
        <p:nvSpPr>
          <p:cNvPr id="16" name="上矢印 15"/>
          <p:cNvSpPr/>
          <p:nvPr/>
        </p:nvSpPr>
        <p:spPr>
          <a:xfrm rot="7900787">
            <a:off x="2653205" y="2352371"/>
            <a:ext cx="253766" cy="273154"/>
          </a:xfrm>
          <a:prstGeom prst="up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4000"/>
          </a:p>
        </p:txBody>
      </p:sp>
      <p:sp>
        <p:nvSpPr>
          <p:cNvPr id="17" name="テキスト ボックス 4"/>
          <p:cNvSpPr txBox="1">
            <a:spLocks noChangeArrowheads="1"/>
          </p:cNvSpPr>
          <p:nvPr/>
        </p:nvSpPr>
        <p:spPr bwMode="auto">
          <a:xfrm>
            <a:off x="1595672" y="1772816"/>
            <a:ext cx="26162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sz="2800" dirty="0">
                <a:solidFill>
                  <a:schemeClr val="bg1"/>
                </a:solidFill>
                <a:effectLst/>
                <a:latin typeface="ＭＳ 明朝"/>
                <a:cs typeface="Times New Roman"/>
              </a:rPr>
              <a:t>菌根菌の菌糸</a:t>
            </a:r>
            <a:endParaRPr lang="ja-JP" sz="2000" dirty="0">
              <a:solidFill>
                <a:schemeClr val="bg1"/>
              </a:solidFill>
              <a:effectLst/>
              <a:latin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1984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観察，実験の準備（～前日）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マイクロチューブ</a:t>
            </a:r>
            <a:r>
              <a:rPr lang="ja-JP" altLang="en-US" dirty="0"/>
              <a:t>置きの</a:t>
            </a:r>
            <a:r>
              <a:rPr lang="ja-JP" altLang="en-US" dirty="0" smtClean="0"/>
              <a:t>作成－１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５</a:t>
            </a:r>
            <a:r>
              <a:rPr lang="en-US" altLang="ja-JP" sz="3600" dirty="0" smtClean="0"/>
              <a:t>mm</a:t>
            </a:r>
            <a:r>
              <a:rPr lang="ja-JP" altLang="en-US" sz="3600" dirty="0" smtClean="0"/>
              <a:t>厚スチレンボードを５</a:t>
            </a:r>
            <a:r>
              <a:rPr lang="en-US" altLang="ja-JP" sz="3600" dirty="0" smtClean="0"/>
              <a:t>cm</a:t>
            </a:r>
            <a:r>
              <a:rPr lang="ja-JP" altLang="en-US" sz="3600" dirty="0" smtClean="0"/>
              <a:t>四方に切る。</a:t>
            </a:r>
            <a:endParaRPr lang="en-US" altLang="ja-JP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8" y="2564904"/>
            <a:ext cx="4379979" cy="328498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564904"/>
            <a:ext cx="4379980" cy="3284984"/>
          </a:xfrm>
          <a:prstGeom prst="rect">
            <a:avLst/>
          </a:prstGeom>
        </p:spPr>
      </p:pic>
      <p:grpSp>
        <p:nvGrpSpPr>
          <p:cNvPr id="9" name="グループ化 8"/>
          <p:cNvGrpSpPr/>
          <p:nvPr/>
        </p:nvGrpSpPr>
        <p:grpSpPr>
          <a:xfrm>
            <a:off x="567368" y="6525384"/>
            <a:ext cx="6310426" cy="360000"/>
            <a:chOff x="567368" y="6525384"/>
            <a:chExt cx="6310426" cy="360000"/>
          </a:xfrm>
        </p:grpSpPr>
        <p:sp>
          <p:nvSpPr>
            <p:cNvPr id="10" name="正方形/長方形 9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3347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観察，実験の準備（～前日）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マイクロチューブ</a:t>
            </a:r>
            <a:r>
              <a:rPr lang="ja-JP" altLang="en-US" dirty="0"/>
              <a:t>置きの</a:t>
            </a:r>
            <a:r>
              <a:rPr lang="ja-JP" altLang="en-US" dirty="0" smtClean="0"/>
              <a:t>作成－２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コルクボーラーの５番で穴を開ける。</a:t>
            </a:r>
            <a:endParaRPr lang="en-US" altLang="ja-JP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2" y="2708919"/>
            <a:ext cx="4469630" cy="3352223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708920"/>
            <a:ext cx="4469630" cy="3352223"/>
          </a:xfrm>
          <a:prstGeom prst="rect">
            <a:avLst/>
          </a:prstGeom>
        </p:spPr>
      </p:pic>
      <p:grpSp>
        <p:nvGrpSpPr>
          <p:cNvPr id="7" name="グループ化 6"/>
          <p:cNvGrpSpPr/>
          <p:nvPr/>
        </p:nvGrpSpPr>
        <p:grpSpPr>
          <a:xfrm>
            <a:off x="567368" y="6525384"/>
            <a:ext cx="6310426" cy="360000"/>
            <a:chOff x="567368" y="6525384"/>
            <a:chExt cx="6310426" cy="360000"/>
          </a:xfrm>
        </p:grpSpPr>
        <p:sp>
          <p:nvSpPr>
            <p:cNvPr id="8" name="正方形/長方形 7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2754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観察，実験の準備（～前日）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マイクロチューブ</a:t>
            </a:r>
            <a:r>
              <a:rPr lang="ja-JP" altLang="en-US" dirty="0"/>
              <a:t>置きの</a:t>
            </a:r>
            <a:r>
              <a:rPr lang="ja-JP" altLang="en-US" dirty="0" smtClean="0"/>
              <a:t>作成－３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小ペトリ皿などに置いて使用できる。</a:t>
            </a:r>
            <a:endParaRPr lang="en-US" altLang="ja-JP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5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384884"/>
            <a:ext cx="4464496" cy="3348372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588" y="2384885"/>
            <a:ext cx="4556412" cy="3348372"/>
          </a:xfrm>
          <a:prstGeom prst="rect">
            <a:avLst/>
          </a:prstGeom>
        </p:spPr>
      </p:pic>
      <p:grpSp>
        <p:nvGrpSpPr>
          <p:cNvPr id="8" name="グループ化 7"/>
          <p:cNvGrpSpPr/>
          <p:nvPr/>
        </p:nvGrpSpPr>
        <p:grpSpPr>
          <a:xfrm>
            <a:off x="567368" y="6525384"/>
            <a:ext cx="6310426" cy="360000"/>
            <a:chOff x="567368" y="6525384"/>
            <a:chExt cx="6310426" cy="360000"/>
          </a:xfrm>
        </p:grpSpPr>
        <p:sp>
          <p:nvSpPr>
            <p:cNvPr id="9" name="正方形/長方形 8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9243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観察，実験の準備（～授業前）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名前のわかる草本を選び，根を切らないように掘</a:t>
            </a:r>
            <a:r>
              <a:rPr kumimoji="1" lang="ja-JP" altLang="en-US" sz="3600" dirty="0" smtClean="0"/>
              <a:t>る。</a:t>
            </a:r>
            <a:endParaRPr lang="en-US" altLang="ja-JP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6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192771"/>
            <a:ext cx="5616624" cy="4212468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547664" y="5883147"/>
            <a:ext cx="2736304" cy="523220"/>
          </a:xfrm>
          <a:prstGeom prst="rect">
            <a:avLst/>
          </a:prstGeom>
          <a:solidFill>
            <a:schemeClr val="bg1">
              <a:lumMod val="75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ヘラオオバコ</a:t>
            </a:r>
            <a:endParaRPr kumimoji="1" lang="ja-JP" altLang="en-US" sz="2800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567368" y="6525384"/>
            <a:ext cx="6310426" cy="360000"/>
            <a:chOff x="567368" y="6525384"/>
            <a:chExt cx="6310426" cy="360000"/>
          </a:xfrm>
        </p:grpSpPr>
        <p:sp>
          <p:nvSpPr>
            <p:cNvPr id="8" name="正方形/長方形 7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8461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観察，実験の準備（～授業前）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草本</a:t>
            </a:r>
            <a:r>
              <a:rPr lang="ja-JP" altLang="en-US" sz="3600" dirty="0"/>
              <a:t>の</a:t>
            </a:r>
            <a:r>
              <a:rPr lang="ja-JP" altLang="en-US" sz="3600" dirty="0" smtClean="0"/>
              <a:t>根をきれいに洗う</a:t>
            </a:r>
            <a:r>
              <a:rPr kumimoji="1" lang="ja-JP" altLang="en-US" sz="3600" dirty="0" smtClean="0"/>
              <a:t>。</a:t>
            </a:r>
            <a:endParaRPr lang="en-US" altLang="ja-JP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7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61990" y="1772816"/>
            <a:ext cx="6220021" cy="4536504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6310426" cy="360000"/>
            <a:chOff x="567368" y="6525384"/>
            <a:chExt cx="6310426" cy="360000"/>
          </a:xfrm>
        </p:grpSpPr>
        <p:sp>
          <p:nvSpPr>
            <p:cNvPr id="7" name="正方形/長方形 6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7380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観察，実験の準備</a:t>
            </a:r>
            <a:endParaRPr kumimoji="1" lang="ja-JP" altLang="en-US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506701" y="1571655"/>
            <a:ext cx="8198023" cy="3441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/>
              <a:t>必要な器具，材料，薬品</a:t>
            </a:r>
            <a:r>
              <a:rPr lang="ja-JP" altLang="en-US" sz="3600" dirty="0" smtClean="0"/>
              <a:t>を準備する</a:t>
            </a:r>
            <a:r>
              <a:rPr lang="ja-JP" altLang="en-US" sz="3600" dirty="0"/>
              <a:t>。</a:t>
            </a:r>
            <a:endParaRPr lang="en-US" altLang="ja-JP" sz="3600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553" y="1571655"/>
            <a:ext cx="6388894" cy="4791671"/>
          </a:xfrm>
          <a:prstGeom prst="rect">
            <a:avLst/>
          </a:prstGeom>
        </p:spPr>
      </p:pic>
      <p:grpSp>
        <p:nvGrpSpPr>
          <p:cNvPr id="8" name="グループ化 7"/>
          <p:cNvGrpSpPr/>
          <p:nvPr/>
        </p:nvGrpSpPr>
        <p:grpSpPr>
          <a:xfrm>
            <a:off x="567368" y="6525384"/>
            <a:ext cx="6310426" cy="360000"/>
            <a:chOff x="567368" y="6525384"/>
            <a:chExt cx="6310426" cy="360000"/>
          </a:xfrm>
        </p:grpSpPr>
        <p:sp>
          <p:nvSpPr>
            <p:cNvPr id="9" name="正方形/長方形 8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7640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kumimoji="1" lang="ja-JP" altLang="en-US" dirty="0" smtClean="0"/>
              <a:t>①</a:t>
            </a:r>
            <a:r>
              <a:rPr lang="ja-JP" altLang="en-US" dirty="0"/>
              <a:t>根の</a:t>
            </a:r>
            <a:r>
              <a:rPr lang="ja-JP" altLang="en-US" dirty="0" smtClean="0"/>
              <a:t>切り取り－１</a:t>
            </a:r>
            <a:endParaRPr lang="en-US" alt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マイクロチューブの蓋に目印をつける。</a:t>
            </a:r>
            <a:endParaRPr lang="en-US" altLang="ja-JP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9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931" y="1772816"/>
            <a:ext cx="5820138" cy="4365104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6310426" cy="360000"/>
            <a:chOff x="567368" y="6525384"/>
            <a:chExt cx="6310426" cy="360000"/>
          </a:xfrm>
        </p:grpSpPr>
        <p:sp>
          <p:nvSpPr>
            <p:cNvPr id="8" name="正方形/長方形 7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5028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4707</TotalTime>
  <Words>686</Words>
  <Application>Microsoft Office PowerPoint</Application>
  <PresentationFormat>画面に合わせる (4:3)</PresentationFormat>
  <Paragraphs>319</Paragraphs>
  <Slides>25</Slides>
  <Notes>24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26" baseType="lpstr">
      <vt:lpstr>Office ​​テーマ</vt:lpstr>
      <vt:lpstr>菌根菌の観察</vt:lpstr>
      <vt:lpstr>実験の流れ</vt:lpstr>
      <vt:lpstr>観察，実験の準備（～前日） マイクロチューブ置きの作成－１</vt:lpstr>
      <vt:lpstr>観察，実験の準備（～前日） マイクロチューブ置きの作成－２</vt:lpstr>
      <vt:lpstr>観察，実験の準備（～前日） マイクロチューブ置きの作成－３</vt:lpstr>
      <vt:lpstr>観察，実験の準備（～授業前）</vt:lpstr>
      <vt:lpstr>観察，実験の準備（～授業前）</vt:lpstr>
      <vt:lpstr>観察，実験の準備</vt:lpstr>
      <vt:lpstr>①根の切り取り－１</vt:lpstr>
      <vt:lpstr>①根の切り取り－２</vt:lpstr>
      <vt:lpstr>①根の切り取り－３</vt:lpstr>
      <vt:lpstr>①根の切り取り－４</vt:lpstr>
      <vt:lpstr>②水酸化カリウム処理－１</vt:lpstr>
      <vt:lpstr>②水酸化カリウム処理－２</vt:lpstr>
      <vt:lpstr>②水酸化カリウム処理－３</vt:lpstr>
      <vt:lpstr>②水酸化カリウム処理－４</vt:lpstr>
      <vt:lpstr>③中和と洗浄－１</vt:lpstr>
      <vt:lpstr>③中和と洗浄－２</vt:lpstr>
      <vt:lpstr>③中和と洗浄－３</vt:lpstr>
      <vt:lpstr>④染色と脱色－１</vt:lpstr>
      <vt:lpstr>④染色と脱色－２</vt:lpstr>
      <vt:lpstr>⑤プレパラートの観察－１</vt:lpstr>
      <vt:lpstr>⑤プレパラートの観察－２</vt:lpstr>
      <vt:lpstr>⑤プレパラートの観察－３</vt:lpstr>
      <vt:lpstr>⑤プレパラートの観察－４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</dc:title>
  <dc:creator>tyo5</dc:creator>
  <cp:lastModifiedBy>tyo5</cp:lastModifiedBy>
  <cp:revision>130</cp:revision>
  <dcterms:created xsi:type="dcterms:W3CDTF">2012-06-05T04:43:48Z</dcterms:created>
  <dcterms:modified xsi:type="dcterms:W3CDTF">2013-02-04T00:11:20Z</dcterms:modified>
</cp:coreProperties>
</file>