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7" r:id="rId2"/>
    <p:sldId id="348" r:id="rId3"/>
    <p:sldId id="288" r:id="rId4"/>
    <p:sldId id="324" r:id="rId5"/>
    <p:sldId id="289" r:id="rId6"/>
    <p:sldId id="290" r:id="rId7"/>
    <p:sldId id="291" r:id="rId8"/>
    <p:sldId id="322" r:id="rId9"/>
    <p:sldId id="293" r:id="rId10"/>
    <p:sldId id="294" r:id="rId11"/>
    <p:sldId id="354" r:id="rId12"/>
    <p:sldId id="296" r:id="rId13"/>
    <p:sldId id="297" r:id="rId14"/>
    <p:sldId id="298" r:id="rId15"/>
    <p:sldId id="299" r:id="rId16"/>
    <p:sldId id="302" r:id="rId17"/>
    <p:sldId id="301" r:id="rId18"/>
    <p:sldId id="303" r:id="rId19"/>
    <p:sldId id="304" r:id="rId20"/>
    <p:sldId id="355" r:id="rId21"/>
    <p:sldId id="330" r:id="rId22"/>
    <p:sldId id="331" r:id="rId23"/>
    <p:sldId id="333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56" r:id="rId33"/>
    <p:sldId id="352" r:id="rId34"/>
    <p:sldId id="342" r:id="rId35"/>
    <p:sldId id="343" r:id="rId36"/>
    <p:sldId id="344" r:id="rId37"/>
    <p:sldId id="345" r:id="rId38"/>
    <p:sldId id="327" r:id="rId39"/>
    <p:sldId id="328" r:id="rId40"/>
    <p:sldId id="261" r:id="rId41"/>
    <p:sldId id="282" r:id="rId42"/>
    <p:sldId id="268" r:id="rId43"/>
    <p:sldId id="263" r:id="rId44"/>
    <p:sldId id="319" r:id="rId45"/>
    <p:sldId id="283" r:id="rId46"/>
    <p:sldId id="353" r:id="rId47"/>
    <p:sldId id="284" r:id="rId48"/>
    <p:sldId id="285" r:id="rId49"/>
    <p:sldId id="264" r:id="rId50"/>
    <p:sldId id="265" r:id="rId51"/>
    <p:sldId id="351" r:id="rId52"/>
    <p:sldId id="287" r:id="rId5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>
        <p:scale>
          <a:sx n="94" d="100"/>
          <a:sy n="94" d="100"/>
        </p:scale>
        <p:origin x="-21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ストレスマネジメント（対処行動）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について学んでいきましよう。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1652">
              <a:defRPr/>
            </a:pPr>
            <a:endParaRPr lang="en-US" altLang="ja-JP" dirty="0"/>
          </a:p>
          <a:p>
            <a:pPr defTabSz="91165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ところで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って，どんな時に感じますか？みなさんはその時，どうしていますか？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児童生徒の様子を見ながら，このスライドを活用してください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それでは，合計点を出しましょう。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計算の仕方をスライドを参照に説明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アンケートをして，気づいたことや，今の気持ちを書きましょう。</a:t>
            </a:r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記入後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つ目のストレスの合計点に注目してみましょう。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今日の授業の目標は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ストレスの合計点を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点下げよう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です。点数が高かった人も低かった人も，まず，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679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679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達人シートの左上に注目してください。犬のイラストがあります。</a:t>
            </a:r>
          </a:p>
          <a:p>
            <a:pPr defTabSz="91165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 smtClean="0"/>
              <a:t>人と話す，熱中する，リラックスする，など自分にとって楽しいことがあります。</a:t>
            </a:r>
            <a:endParaRPr kumimoji="1" lang="en-US" altLang="ja-JP" dirty="0" smtClean="0"/>
          </a:p>
          <a:p>
            <a:pPr defTabSz="911652">
              <a:defRPr/>
            </a:pPr>
            <a:r>
              <a:rPr kumimoji="1" lang="ja-JP" altLang="en-US" dirty="0" smtClean="0"/>
              <a:t>左上の枠の中の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カッコに自分の考えを書きましょう。</a:t>
            </a:r>
            <a:endParaRPr kumimoji="1" lang="en-US" altLang="ja-JP" dirty="0" smtClean="0"/>
          </a:p>
          <a:p>
            <a:pPr defTabSz="911652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165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679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679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今日は２つのことをやってみましょう。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まず１つ目は「心とからだの健康観察」，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楽しみをためておくイメージはつかめましたか。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達人シートの右上に注目してください。うさぎのイラストがあります。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 smtClean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 smtClean="0"/>
              <a:t>ストレスのもとにある問題を解決したことにはならないですよね。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そこで必要なのが，「解決する行動」という対処行動です。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達人シートの左下，ネコのイラストのある欄に注目してください。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解決する行動には，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課題を後回しにしないで，とりあえずはじめてみる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解決のための工夫や努力をする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よい結果を出す（試合に勝つ，合格）　などが，ありますね。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でも，解決しようと努力していても，なかなか簡単には進まないこともあります。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もう一度，最初に思い浮かべた</a:t>
            </a:r>
          </a:p>
          <a:p>
            <a:r>
              <a:rPr kumimoji="1" lang="ja-JP" altLang="en-US" dirty="0" smtClean="0"/>
              <a:t>「ストレスのもとになっている問題や課題」を思い浮かべてみよう。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達人シートの右下に注目してください。ゾウのイラストがあるところです。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「解決するイメージ」の一つに「見通しがもてる」があります。</a:t>
            </a:r>
            <a:endParaRPr kumimoji="1" lang="en-US" altLang="ja-JP" dirty="0" smtClean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</a:t>
            </a:r>
            <a:r>
              <a:rPr lang="ja-JP" altLang="en-US" dirty="0" smtClean="0">
                <a:latin typeface="+mj-ea"/>
              </a:rPr>
              <a:t>もてますか。</a:t>
            </a:r>
            <a:r>
              <a:rPr lang="ja-JP" altLang="en-US" dirty="0">
                <a:latin typeface="+mj-ea"/>
              </a:rPr>
              <a:t>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次に「解決するイメージ」には，「取組のよさ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意義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が分かる」があります。</a:t>
            </a:r>
          </a:p>
          <a:p>
            <a:r>
              <a:rPr kumimoji="1" lang="ja-JP" altLang="en-US" dirty="0" smtClean="0"/>
              <a:t>先ほど思い浮かべた「ストレスのもとになっている問題」に対しての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 smtClean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最後に「解決するイメージ」には，「今の成果が確認できる」があります。</a:t>
            </a:r>
          </a:p>
          <a:p>
            <a:r>
              <a:rPr kumimoji="1" lang="ja-JP" altLang="en-US" dirty="0" smtClean="0"/>
              <a:t>大変な中でもすでに成果は表れています。今どこまでできているのか注意深く探して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に書きましょう。</a:t>
            </a:r>
          </a:p>
          <a:p>
            <a:r>
              <a:rPr kumimoji="1" lang="ja-JP" altLang="en-US" dirty="0" smtClean="0"/>
              <a:t>例えば，・今年の水泳学習の目標は</a:t>
            </a:r>
            <a:r>
              <a:rPr kumimoji="1" lang="en-US" altLang="ja-JP" dirty="0" smtClean="0"/>
              <a:t>25M</a:t>
            </a:r>
            <a:r>
              <a:rPr kumimoji="1" lang="ja-JP" altLang="en-US" dirty="0" smtClean="0"/>
              <a:t>泳ぐことだった。目標は達成出来なかったけれど，昨年よりは</a:t>
            </a:r>
            <a:r>
              <a:rPr kumimoji="1" lang="en-US" altLang="ja-JP" dirty="0" smtClean="0"/>
              <a:t>5M</a:t>
            </a:r>
            <a:r>
              <a:rPr kumimoji="1" lang="ja-JP" altLang="en-US" dirty="0" smtClean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さらにストレスマネジメント，レベルアップのコツがあります。まずはレベルアップの一つ目，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一人でがんばるのではなく，他の人に手伝ってもらうことと，友だちのアイディアをまねる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ことが大切です。では話し合ってみましょう。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つ目の「心とからだの健康観察」をしてみましょう。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新しい発見はありましたか。</a:t>
            </a:r>
          </a:p>
          <a:p>
            <a:r>
              <a:rPr kumimoji="1" lang="ja-JP" altLang="en-US" dirty="0" smtClean="0"/>
              <a:t>家族に聞いても楽になる，先生が力になる・・・などです。</a:t>
            </a:r>
          </a:p>
          <a:p>
            <a:r>
              <a:rPr kumimoji="1" lang="ja-JP" altLang="en-US" dirty="0" smtClean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アンケート用紙を一度，机の中から出しましょう。</a:t>
            </a:r>
          </a:p>
          <a:p>
            <a:r>
              <a:rPr kumimoji="1" lang="ja-JP" altLang="en-US" dirty="0" smtClean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</a:t>
            </a:r>
            <a:r>
              <a:rPr lang="ja-JP" altLang="en-US" sz="6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イラスト：かわいいフリーイラスト素材集いらすと</a:t>
            </a:r>
            <a:r>
              <a:rPr kumimoji="1" lang="ja-JP" altLang="en-US" dirty="0" err="1" smtClean="0"/>
              <a:t>や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</a:t>
            </a:r>
            <a:r>
              <a:rPr lang="en-US" altLang="ja-JP" dirty="0" smtClean="0"/>
              <a:t>http</a:t>
            </a:r>
            <a:r>
              <a:rPr lang="en-US" altLang="ja-JP" dirty="0"/>
              <a:t>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/>
              <a:t>１　なかなか，眠れないことがある</a:t>
            </a:r>
            <a:endParaRPr lang="en-US" altLang="ja-JP" sz="4000" dirty="0" smtClean="0"/>
          </a:p>
          <a:p>
            <a:endParaRPr lang="en-US" altLang="ja-JP" sz="4000" dirty="0"/>
          </a:p>
          <a:p>
            <a:endParaRPr lang="en-US" altLang="ja-JP" sz="4000" dirty="0" smtClean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 smtClean="0"/>
              <a:t>２，むしゃくしゃしたり，いらいらしたり，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かっとしたりする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 smtClean="0"/>
              <a:t>３，小さな音やちょっとしたことで，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 smtClean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 smtClean="0"/>
              <a:t>５，ちょっとしたきっかけで，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 smtClean="0"/>
              <a:t>６，</a:t>
            </a:r>
            <a:r>
              <a:rPr lang="ja-JP" altLang="en-US" sz="4000" dirty="0" smtClean="0"/>
              <a:t>つらかったこと（大震災や他の大変な</a:t>
            </a:r>
            <a:br>
              <a:rPr lang="ja-JP" altLang="en-US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こと）を思い出して，どきどきしたり，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 smtClean="0"/>
              <a:t>７，つらかったことは，現実のこと・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 smtClean="0"/>
              <a:t>８，悲しいことがあったのに，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 smtClean="0"/>
              <a:t>９，つらかったことについては，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どんなときに</a:t>
            </a:r>
            <a:r>
              <a:rPr kumimoji="1" lang="ja-JP" altLang="en-US" sz="4000" dirty="0" smtClean="0">
                <a:latin typeface="+mn-ea"/>
              </a:rPr>
              <a:t>感じる？</a:t>
            </a:r>
            <a:endParaRPr kumimoji="1" lang="en-US" altLang="ja-JP" sz="4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はい，半分おわりました。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ちょっと緊張した人もいるかもしれません。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背伸びをして，はい，左右に。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あと，半分です！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１０，自分が悪い（悪かった）と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１１，楽しかったことが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１２，自分の気持ちを，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だれもわかってくれないと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１３，頭やお腹が痛かったり，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１４，ごはんがおいしくないし，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１７，学校を遅こくしたり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は，「ストレスだ」と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感じた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とき，それ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  <a:endParaRPr kumimoji="1" lang="ja-JP" altLang="en-US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１９，友だちと遊んだり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 smtClean="0"/>
              <a:t>「つらかったこと」（６，７，９）ときかれて，あなたは何を思いうかべましたか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・大震災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・他の大変なこと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・両方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+mn-ea"/>
              </a:rPr>
              <a:t>はい，がんばってチェックしました。</a:t>
            </a:r>
            <a:endParaRPr kumimoji="1" lang="en-US" altLang="ja-JP" sz="4400" dirty="0" smtClean="0">
              <a:latin typeface="+mn-ea"/>
            </a:endParaRPr>
          </a:p>
          <a:p>
            <a:endParaRPr kumimoji="1" lang="en-US" altLang="ja-JP" sz="4400" dirty="0" smtClean="0">
              <a:latin typeface="+mn-ea"/>
            </a:endParaRPr>
          </a:p>
          <a:p>
            <a:r>
              <a:rPr kumimoji="1" lang="ja-JP" altLang="en-US" sz="4400" dirty="0" smtClean="0">
                <a:latin typeface="+mn-ea"/>
              </a:rPr>
              <a:t>もう一度，背伸びをしましょう！</a:t>
            </a:r>
            <a:endParaRPr kumimoji="1" lang="ja-JP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</a:t>
            </a:r>
            <a:r>
              <a:rPr lang="ja-JP" altLang="en-US" sz="4000" u="sng" dirty="0" smtClean="0">
                <a:solidFill>
                  <a:srgbClr val="0070C0"/>
                </a:solidFill>
              </a:rPr>
              <a:t>は</a:t>
            </a:r>
            <a:r>
              <a:rPr lang="en-US" altLang="ja-JP" sz="4000" b="1" u="sng" dirty="0" smtClean="0">
                <a:solidFill>
                  <a:srgbClr val="0070C0"/>
                </a:solidFill>
              </a:rPr>
              <a:t> 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 smtClean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 smtClean="0"/>
              <a:t>このアンケートをして</a:t>
            </a:r>
            <a:br>
              <a:rPr lang="ja-JP" altLang="en-US" sz="4000" dirty="0" smtClean="0"/>
            </a:br>
            <a:r>
              <a:rPr lang="ja-JP" altLang="en-US" sz="4000" dirty="0" smtClean="0"/>
              <a:t>・気づいたこと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・今の気もち　　　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en-US" sz="4000" dirty="0" smtClean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・書ける人は書こう</a:t>
            </a:r>
          </a:p>
          <a:p>
            <a:r>
              <a:rPr lang="ja-JP" altLang="en-US" sz="4000" dirty="0" smtClean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今，感じて</a:t>
            </a:r>
            <a:r>
              <a:rPr lang="ja-JP" altLang="en-US" sz="4000" dirty="0">
                <a:latin typeface="+mj-ea"/>
                <a:ea typeface="+mj-ea"/>
              </a:rPr>
              <a:t>いる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 smtClean="0">
                <a:latin typeface="+mj-ea"/>
                <a:ea typeface="+mj-ea"/>
              </a:rPr>
              <a:t>になって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いることを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 smtClean="0">
                <a:latin typeface="+mj-ea"/>
                <a:ea typeface="+mj-ea"/>
              </a:rPr>
              <a:t>だけ思い浮かべてみよう。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点数が高かった人も低かった人も</a:t>
            </a:r>
            <a:r>
              <a:rPr lang="ja-JP" altLang="en-US" sz="4400" dirty="0" smtClean="0">
                <a:latin typeface="+mn-ea"/>
              </a:rPr>
              <a:t>，</a:t>
            </a:r>
            <a:endParaRPr lang="en-US" altLang="ja-JP" sz="4400" dirty="0" smtClean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まず</a:t>
            </a:r>
            <a:r>
              <a:rPr lang="ja-JP" altLang="en-US" sz="4400" u="sng" dirty="0" smtClean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 smtClean="0">
                <a:latin typeface="+mn-ea"/>
              </a:rPr>
              <a:t>を目標にしよう！</a:t>
            </a:r>
            <a:endParaRPr lang="en-US" altLang="ja-JP" sz="4400" dirty="0" smtClean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</a:t>
            </a:r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点下げよう！</a:t>
            </a:r>
            <a:endParaRPr kumimoji="1" lang="ja-JP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/>
                <a:gridCol w="2736304"/>
                <a:gridCol w="5184576"/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  <a:endParaRPr kumimoji="1" lang="ja-JP" altLang="en-US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 smtClean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　</a:t>
            </a:r>
            <a:endParaRPr lang="en-US" altLang="ja-JP" sz="3600" dirty="0" smtClean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endParaRPr lang="ja-JP" altLang="en-US" sz="3600" dirty="0">
              <a:latin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 smtClean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 smtClean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 smtClean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  <a:endParaRPr kumimoji="1" lang="ja-JP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話す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リラックス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熱中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など，自分にとって楽しいことをする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 smtClean="0">
              <a:latin typeface="+mj-ea"/>
            </a:endParaRPr>
          </a:p>
          <a:p>
            <a:r>
              <a:rPr lang="ja-JP" altLang="en-US" sz="4000" dirty="0" smtClean="0">
                <a:latin typeface="+mj-ea"/>
              </a:rPr>
              <a:t>・だれ</a:t>
            </a:r>
            <a:r>
              <a:rPr lang="ja-JP" altLang="en-US" sz="4000" dirty="0">
                <a:latin typeface="+mj-ea"/>
              </a:rPr>
              <a:t>と話すの</a:t>
            </a:r>
            <a:r>
              <a:rPr lang="ja-JP" altLang="en-US" sz="4000" dirty="0" smtClean="0">
                <a:latin typeface="+mj-ea"/>
              </a:rPr>
              <a:t>か</a:t>
            </a:r>
          </a:p>
          <a:p>
            <a:r>
              <a:rPr lang="ja-JP" altLang="en-US" sz="4000" dirty="0" smtClean="0">
                <a:latin typeface="+mj-ea"/>
              </a:rPr>
              <a:t>・何を</a:t>
            </a:r>
            <a:r>
              <a:rPr lang="ja-JP" altLang="en-US" sz="4000" dirty="0">
                <a:latin typeface="+mj-ea"/>
              </a:rPr>
              <a:t>するの</a:t>
            </a:r>
            <a:r>
              <a:rPr lang="ja-JP" altLang="en-US" sz="4000" dirty="0" smtClean="0">
                <a:latin typeface="+mj-ea"/>
              </a:rPr>
              <a:t>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)</a:t>
            </a:r>
            <a:r>
              <a:rPr kumimoji="1" lang="ja-JP" altLang="en-US" sz="4000" dirty="0" smtClean="0"/>
              <a:t>に書こう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こんなときは・・・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 smtClean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endParaRPr kumimoji="1" lang="ja-JP" altLang="en-US" sz="4400" b="1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達人になるためのコツ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今の自分</a:t>
            </a:r>
            <a:r>
              <a:rPr lang="ja-JP" altLang="en-US" sz="4000" dirty="0">
                <a:latin typeface="+mj-ea"/>
                <a:ea typeface="+mj-ea"/>
              </a:rPr>
              <a:t>の心</a:t>
            </a:r>
            <a:r>
              <a:rPr lang="ja-JP" altLang="en-US" sz="4000" dirty="0" smtClean="0">
                <a:latin typeface="+mj-ea"/>
                <a:ea typeface="+mj-ea"/>
              </a:rPr>
              <a:t>や身体に</a:t>
            </a:r>
            <a:r>
              <a:rPr lang="ja-JP" altLang="en-US" sz="4000" dirty="0">
                <a:latin typeface="+mj-ea"/>
                <a:ea typeface="+mj-ea"/>
              </a:rPr>
              <a:t>目を向けて</a:t>
            </a:r>
            <a:r>
              <a:rPr lang="ja-JP" altLang="en-US" sz="4000" dirty="0" smtClean="0">
                <a:latin typeface="+mj-ea"/>
                <a:ea typeface="+mj-ea"/>
              </a:rPr>
              <a:t>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ストレス</a:t>
            </a:r>
            <a:r>
              <a:rPr lang="ja-JP" altLang="en-US" sz="4000" dirty="0">
                <a:latin typeface="+mj-ea"/>
                <a:ea typeface="+mj-ea"/>
              </a:rPr>
              <a:t>反応がどのように表れて</a:t>
            </a:r>
            <a:r>
              <a:rPr lang="ja-JP" altLang="en-US" sz="4000" dirty="0" smtClean="0">
                <a:latin typeface="+mj-ea"/>
                <a:ea typeface="+mj-ea"/>
              </a:rPr>
              <a:t>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自分</a:t>
            </a:r>
            <a:r>
              <a:rPr lang="ja-JP" altLang="en-US" sz="4000" dirty="0">
                <a:latin typeface="+mj-ea"/>
                <a:ea typeface="+mj-ea"/>
              </a:rPr>
              <a:t>が使える工夫</a:t>
            </a:r>
            <a:r>
              <a:rPr lang="ja-JP" altLang="en-US" sz="4000" dirty="0" smtClean="0">
                <a:latin typeface="+mj-ea"/>
                <a:ea typeface="+mj-ea"/>
              </a:rPr>
              <a:t>を増やそう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　　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①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②その行動を</a:t>
            </a:r>
            <a:r>
              <a:rPr lang="ja-JP" altLang="en-US" sz="4000" u="sng" dirty="0" smtClean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 smtClean="0">
                <a:latin typeface="+mj-ea"/>
                <a:ea typeface="+mj-ea"/>
              </a:rPr>
              <a:t>を考え，＿＿＿に書こう。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＜例＞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 smtClean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 smtClean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/>
                <a:gridCol w="4428492"/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 smtClean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ストレスのもとになって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いる問題や課題を解決した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ことにはならない。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そこで，必要なのが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という対処行動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○課題を</a:t>
            </a:r>
            <a:r>
              <a:rPr lang="ja-JP" altLang="en-US" sz="4000" b="1" dirty="0">
                <a:latin typeface="+mj-ea"/>
                <a:ea typeface="+mj-ea"/>
              </a:rPr>
              <a:t>後回しに</a:t>
            </a:r>
            <a:r>
              <a:rPr lang="ja-JP" altLang="en-US" sz="4000" b="1" dirty="0" smtClean="0">
                <a:latin typeface="+mj-ea"/>
                <a:ea typeface="+mj-ea"/>
              </a:rPr>
              <a:t>しないで，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はじめて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latin typeface="+mj-ea"/>
                <a:ea typeface="+mj-ea"/>
              </a:rPr>
              <a:t>の</a:t>
            </a:r>
            <a:r>
              <a:rPr lang="ja-JP" altLang="en-US" sz="4000" b="1" dirty="0" smtClean="0">
                <a:latin typeface="+mj-ea"/>
                <a:ea typeface="+mj-ea"/>
              </a:rPr>
              <a:t>ための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 smtClean="0">
                <a:latin typeface="+mj-ea"/>
                <a:ea typeface="+mj-ea"/>
              </a:rPr>
              <a:t>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 smtClean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よい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結果を出す</a:t>
            </a:r>
            <a:r>
              <a:rPr lang="ja-JP" altLang="en-US" sz="4000" b="1" dirty="0" smtClean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など</a:t>
            </a:r>
            <a:r>
              <a:rPr lang="ja-JP" altLang="en-US" sz="3600" dirty="0">
                <a:latin typeface="+mj-ea"/>
                <a:ea typeface="+mj-ea"/>
              </a:rPr>
              <a:t>が</a:t>
            </a:r>
            <a:r>
              <a:rPr lang="ja-JP" altLang="en-US" sz="3600" dirty="0" smtClean="0">
                <a:latin typeface="+mj-ea"/>
                <a:ea typeface="+mj-ea"/>
              </a:rPr>
              <a:t>あるよ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でも，</a:t>
            </a:r>
            <a:r>
              <a:rPr lang="ja-JP" altLang="en-US" sz="3600" dirty="0" smtClean="0">
                <a:latin typeface="+mj-ea"/>
              </a:rPr>
              <a:t>解決</a:t>
            </a:r>
            <a:r>
              <a:rPr lang="ja-JP" altLang="en-US" sz="3600" dirty="0">
                <a:latin typeface="+mj-ea"/>
              </a:rPr>
              <a:t>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</a:t>
            </a:r>
            <a:r>
              <a:rPr lang="ja-JP" altLang="en-US" sz="3600" dirty="0" smtClean="0">
                <a:latin typeface="+mj-ea"/>
              </a:rPr>
              <a:t>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 smtClean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 smtClean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  <a:endParaRPr kumimoji="1" lang="ja-JP" altLang="en-US" sz="4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への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見通しがもてる</a:t>
            </a: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○今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の成果が確認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できる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</a:t>
            </a:r>
            <a:r>
              <a:rPr lang="ja-JP" altLang="en-US" sz="4000" dirty="0" smtClean="0">
                <a:latin typeface="+mj-ea"/>
                <a:ea typeface="+mj-ea"/>
              </a:rPr>
              <a:t>と気持ち</a:t>
            </a:r>
            <a:r>
              <a:rPr lang="ja-JP" altLang="en-US" sz="4000" dirty="0">
                <a:latin typeface="+mj-ea"/>
                <a:ea typeface="+mj-ea"/>
              </a:rPr>
              <a:t>が楽に</a:t>
            </a:r>
            <a:r>
              <a:rPr lang="ja-JP" altLang="en-US" sz="4000" dirty="0" smtClean="0">
                <a:latin typeface="+mj-ea"/>
                <a:ea typeface="+mj-ea"/>
              </a:rPr>
              <a:t>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 smtClean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⇒だれに聞けば，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解決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への見通し</a:t>
            </a:r>
            <a:r>
              <a:rPr lang="ja-JP" altLang="en-US" sz="4000" dirty="0" smtClean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楽にもてるかな。　　</a:t>
            </a:r>
            <a:r>
              <a:rPr lang="en-US" altLang="ja-JP" sz="4000" dirty="0" smtClean="0">
                <a:latin typeface="+mj-ea"/>
                <a:ea typeface="+mj-ea"/>
              </a:rPr>
              <a:t>(</a:t>
            </a:r>
            <a:r>
              <a:rPr lang="ja-JP" altLang="en-US" sz="4000" dirty="0" smtClean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en-US" altLang="ja-JP" sz="4000" dirty="0" smtClean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＜例＞　家族，先生，友だち　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  <a:endParaRPr kumimoji="1" lang="ja-JP" altLang="en-US" sz="32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今，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ストレスのもとになっている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に対して，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取り組んで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いる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こと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かな。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（　　</a:t>
            </a:r>
            <a:r>
              <a:rPr lang="ja-JP" altLang="en-US" sz="4000" dirty="0">
                <a:latin typeface="+mj-ea"/>
                <a:ea typeface="+mj-ea"/>
              </a:rPr>
              <a:t>　　）に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＜</a:t>
            </a:r>
            <a:r>
              <a:rPr lang="ja-JP" altLang="en-US" dirty="0">
                <a:latin typeface="+mj-ea"/>
                <a:ea typeface="+mj-ea"/>
              </a:rPr>
              <a:t>例</a:t>
            </a:r>
            <a:r>
              <a:rPr lang="ja-JP" altLang="en-US" dirty="0" smtClean="0">
                <a:latin typeface="+mj-ea"/>
                <a:ea typeface="+mj-ea"/>
              </a:rPr>
              <a:t>＞</a:t>
            </a:r>
            <a:r>
              <a:rPr lang="ja-JP" altLang="en-US" sz="3600" dirty="0" smtClean="0">
                <a:latin typeface="+mj-ea"/>
                <a:ea typeface="+mj-ea"/>
              </a:rPr>
              <a:t>・</a:t>
            </a:r>
            <a:r>
              <a:rPr lang="ja-JP" altLang="en-US" sz="3600" dirty="0">
                <a:latin typeface="+mj-ea"/>
                <a:ea typeface="+mj-ea"/>
              </a:rPr>
              <a:t>この宿題をやれば成績が</a:t>
            </a:r>
            <a:r>
              <a:rPr lang="ja-JP" altLang="en-US" sz="3600" dirty="0" smtClean="0">
                <a:latin typeface="+mj-ea"/>
                <a:ea typeface="+mj-ea"/>
              </a:rPr>
              <a:t>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・</a:t>
            </a:r>
            <a:r>
              <a:rPr lang="ja-JP" altLang="en-US" sz="3600" dirty="0">
                <a:latin typeface="+mj-ea"/>
                <a:ea typeface="+mj-ea"/>
              </a:rPr>
              <a:t>この練習を続ければ試合に勝てそう</a:t>
            </a:r>
            <a:r>
              <a:rPr lang="ja-JP" altLang="en-US" sz="3600" dirty="0" smtClean="0">
                <a:latin typeface="+mj-ea"/>
                <a:ea typeface="+mj-ea"/>
              </a:rPr>
              <a:t>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 smtClean="0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る</a:t>
            </a:r>
            <a:r>
              <a:rPr lang="ja-JP" altLang="en-US" sz="4000" dirty="0" smtClean="0">
                <a:latin typeface="+mj-ea"/>
              </a:rPr>
              <a:t>よ。</a:t>
            </a:r>
            <a:r>
              <a:rPr lang="ja-JP" altLang="en-US" sz="4000" dirty="0" smtClean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</a:t>
            </a:r>
            <a:r>
              <a:rPr lang="ja-JP" altLang="en-US" sz="4000" dirty="0" smtClean="0">
                <a:latin typeface="+mj-ea"/>
              </a:rPr>
              <a:t>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 smtClean="0">
                <a:latin typeface="+mj-ea"/>
              </a:rPr>
              <a:t>く</a:t>
            </a:r>
            <a:r>
              <a:rPr lang="ja-JP" altLang="en-US" sz="4000" dirty="0" smtClean="0">
                <a:latin typeface="+mj-ea"/>
              </a:rPr>
              <a:t>探して</a:t>
            </a:r>
            <a:r>
              <a:rPr lang="en-US" altLang="ja-JP" sz="4000" dirty="0" smtClean="0">
                <a:latin typeface="+mj-ea"/>
              </a:rPr>
              <a:t>(</a:t>
            </a:r>
            <a:r>
              <a:rPr lang="ja-JP" altLang="en-US" sz="4000" dirty="0" smtClean="0">
                <a:latin typeface="+mj-ea"/>
              </a:rPr>
              <a:t>　　</a:t>
            </a:r>
            <a:r>
              <a:rPr lang="ja-JP" altLang="en-US" sz="4000" dirty="0">
                <a:latin typeface="+mj-ea"/>
              </a:rPr>
              <a:t>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</a:t>
            </a:r>
            <a:r>
              <a:rPr lang="ja-JP" altLang="en-US" sz="4000" dirty="0" smtClean="0">
                <a:latin typeface="+mj-ea"/>
              </a:rPr>
              <a:t>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</a:t>
            </a:r>
            <a:r>
              <a:rPr lang="ja-JP" altLang="en-US" sz="3600" dirty="0" smtClean="0">
                <a:latin typeface="+mj-ea"/>
              </a:rPr>
              <a:t>＞　</a:t>
            </a:r>
            <a:r>
              <a:rPr lang="ja-JP" altLang="en-US" dirty="0" smtClean="0">
                <a:latin typeface="+mj-ea"/>
              </a:rPr>
              <a:t>・今年の水泳学習の目標は</a:t>
            </a:r>
            <a:r>
              <a:rPr lang="en-US" altLang="ja-JP" dirty="0" smtClean="0">
                <a:latin typeface="+mj-ea"/>
              </a:rPr>
              <a:t>25m</a:t>
            </a:r>
            <a:r>
              <a:rPr lang="ja-JP" altLang="en-US" dirty="0" smtClean="0">
                <a:latin typeface="+mj-ea"/>
              </a:rPr>
              <a:t>泳ぐ</a:t>
            </a:r>
            <a:r>
              <a:rPr lang="ja-JP" altLang="en-US" dirty="0" err="1" smtClean="0">
                <a:latin typeface="+mj-ea"/>
              </a:rPr>
              <a:t>こ　　</a:t>
            </a:r>
            <a:endParaRPr lang="ja-JP" altLang="en-US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とだった。目標は達成出来なかった</a:t>
            </a:r>
            <a:r>
              <a:rPr lang="ja-JP" altLang="en-US" dirty="0" err="1" smtClean="0">
                <a:latin typeface="+mj-ea"/>
              </a:rPr>
              <a:t>け</a:t>
            </a:r>
            <a:r>
              <a:rPr lang="ja-JP" altLang="en-US" dirty="0" smtClean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れど，昨年よりは</a:t>
            </a:r>
            <a:r>
              <a:rPr lang="en-US" altLang="ja-JP" dirty="0" smtClean="0">
                <a:latin typeface="+mj-ea"/>
              </a:rPr>
              <a:t>5m</a:t>
            </a:r>
            <a:r>
              <a:rPr lang="ja-JP" altLang="en-US" dirty="0" smtClean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　　　</a:t>
            </a:r>
            <a:r>
              <a:rPr kumimoji="1" lang="ja-JP" altLang="en-US" sz="4000" dirty="0" smtClean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 smtClean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 smtClean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</a:t>
            </a:r>
            <a:r>
              <a:rPr lang="en-US" altLang="ja-JP" sz="3600" dirty="0" smtClean="0">
                <a:latin typeface="+mj-ea"/>
                <a:ea typeface="+mj-ea"/>
              </a:rPr>
              <a:t>(</a:t>
            </a:r>
            <a:r>
              <a:rPr lang="ja-JP" altLang="en-US" sz="3600" dirty="0" smtClean="0">
                <a:latin typeface="+mj-ea"/>
                <a:ea typeface="+mj-ea"/>
              </a:rPr>
              <a:t>達人シートに追加</a:t>
            </a:r>
            <a:r>
              <a:rPr lang="en-US" altLang="ja-JP" sz="3600" dirty="0" smtClean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○家族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聞いて，楽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なる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○先生</a:t>
            </a:r>
            <a:r>
              <a:rPr lang="ja-JP" altLang="en-US" sz="4000" dirty="0">
                <a:latin typeface="+mj-ea"/>
                <a:ea typeface="+mj-ea"/>
              </a:rPr>
              <a:t>が力</a:t>
            </a:r>
            <a:r>
              <a:rPr lang="ja-JP" altLang="en-US" sz="4000" dirty="0" smtClean="0">
                <a:latin typeface="+mj-ea"/>
                <a:ea typeface="+mj-ea"/>
              </a:rPr>
              <a:t>になる　　　　　</a:t>
            </a:r>
            <a:r>
              <a:rPr lang="ja-JP" altLang="en-US" sz="3600" dirty="0" smtClean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・・・など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 smtClean="0">
                <a:latin typeface="+mj-ea"/>
              </a:rPr>
              <a:t>　こころのサポート授業の感想を</a:t>
            </a:r>
            <a:r>
              <a:rPr lang="en-US" altLang="ja-JP" dirty="0" smtClean="0">
                <a:latin typeface="+mj-ea"/>
              </a:rPr>
              <a:t/>
            </a:r>
            <a:br>
              <a:rPr lang="en-US" altLang="ja-JP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「心とからだの健康観察」の感想ら</a:t>
            </a:r>
            <a:r>
              <a:rPr lang="ja-JP" altLang="en-US" dirty="0" err="1" smtClean="0">
                <a:latin typeface="+mj-ea"/>
              </a:rPr>
              <a:t>ん</a:t>
            </a:r>
            <a:r>
              <a:rPr lang="ja-JP" altLang="en-US" dirty="0" smtClean="0">
                <a:latin typeface="+mj-ea"/>
              </a:rPr>
              <a:t/>
            </a:r>
            <a:br>
              <a:rPr lang="ja-JP" altLang="en-US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に書いてください。</a:t>
            </a:r>
            <a:endParaRPr lang="ja-JP" altLang="en-US" dirty="0">
              <a:latin typeface="+mj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「心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とからだの健康観察」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は，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４つ</a:t>
            </a:r>
            <a:r>
              <a:rPr lang="ja-JP" altLang="en-US" sz="4000" dirty="0">
                <a:latin typeface="+mj-ea"/>
                <a:ea typeface="+mj-ea"/>
              </a:rPr>
              <a:t>のトラウマ</a:t>
            </a:r>
            <a:r>
              <a:rPr lang="ja-JP" altLang="en-US" sz="4000" dirty="0" smtClean="0">
                <a:latin typeface="+mj-ea"/>
                <a:ea typeface="+mj-ea"/>
              </a:rPr>
              <a:t>反応の点数があります。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これらの項目の点数</a:t>
            </a:r>
            <a:r>
              <a:rPr lang="ja-JP" altLang="en-US" sz="4000" dirty="0">
                <a:latin typeface="+mj-ea"/>
                <a:ea typeface="+mj-ea"/>
              </a:rPr>
              <a:t>が高かった</a:t>
            </a:r>
            <a:r>
              <a:rPr lang="ja-JP" altLang="en-US" sz="4000" dirty="0" smtClean="0">
                <a:latin typeface="+mj-ea"/>
                <a:ea typeface="+mj-ea"/>
              </a:rPr>
              <a:t>人はリーフレットを参考にしてみよう。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また，先生</a:t>
            </a:r>
            <a:r>
              <a:rPr lang="ja-JP" altLang="en-US" sz="4000" dirty="0">
                <a:latin typeface="+mj-ea"/>
                <a:ea typeface="+mj-ea"/>
              </a:rPr>
              <a:t>やカウンセラー</a:t>
            </a:r>
            <a:r>
              <a:rPr lang="ja-JP" altLang="en-US" sz="4000" dirty="0" smtClean="0">
                <a:latin typeface="+mj-ea"/>
                <a:ea typeface="+mj-ea"/>
              </a:rPr>
              <a:t>と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お話しする機会</a:t>
            </a:r>
            <a:r>
              <a:rPr lang="ja-JP" altLang="en-US" sz="4000" dirty="0">
                <a:latin typeface="+mj-ea"/>
                <a:ea typeface="+mj-ea"/>
              </a:rPr>
              <a:t>をつくりましょう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988344"/>
            <a:ext cx="8019364" cy="30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76525"/>
              <a:gd name="adj2" fmla="val 17853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・だく</a:t>
            </a:r>
            <a:r>
              <a:rPr lang="ja-JP" altLang="en-US" sz="2000" b="1" dirty="0">
                <a:solidFill>
                  <a:srgbClr val="FF0000"/>
                </a:solidFill>
              </a:rPr>
              <a:t>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32208"/>
              <a:gd name="adj2" fmla="val 9363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1834</Words>
  <Application>Microsoft Office PowerPoint</Application>
  <PresentationFormat>画面に合わせる (4:3)</PresentationFormat>
  <Paragraphs>384</Paragraphs>
  <Slides>52</Slides>
  <Notes>52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SS17081033</cp:lastModifiedBy>
  <cp:revision>165</cp:revision>
  <cp:lastPrinted>2015-07-29T01:55:48Z</cp:lastPrinted>
  <dcterms:created xsi:type="dcterms:W3CDTF">2014-06-29T08:21:52Z</dcterms:created>
  <dcterms:modified xsi:type="dcterms:W3CDTF">2017-08-12T04:46:39Z</dcterms:modified>
</cp:coreProperties>
</file>