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7"/>
  </p:notesMasterIdLst>
  <p:sldIdLst>
    <p:sldId id="257" r:id="rId5"/>
    <p:sldId id="256" r:id="rId6"/>
    <p:sldId id="258" r:id="rId7"/>
    <p:sldId id="259" r:id="rId8"/>
    <p:sldId id="262" r:id="rId9"/>
    <p:sldId id="265" r:id="rId10"/>
    <p:sldId id="274" r:id="rId11"/>
    <p:sldId id="275" r:id="rId12"/>
    <p:sldId id="276" r:id="rId13"/>
    <p:sldId id="272" r:id="rId14"/>
    <p:sldId id="277" r:id="rId15"/>
    <p:sldId id="278" r:id="rId1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00"/>
    <a:srgbClr val="CC9900"/>
    <a:srgbClr val="FFFFCC"/>
    <a:srgbClr val="FFFF66"/>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75" autoAdjust="0"/>
    <p:restoredTop sz="94660"/>
  </p:normalViewPr>
  <p:slideViewPr>
    <p:cSldViewPr snapToGrid="0" showGuides="1">
      <p:cViewPr varScale="1">
        <p:scale>
          <a:sx n="102" d="100"/>
          <a:sy n="102" d="100"/>
        </p:scale>
        <p:origin x="1890" y="102"/>
      </p:cViewPr>
      <p:guideLst>
        <p:guide orient="horz" pos="218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30" tIns="45715" rIns="91430" bIns="45715" rtlCol="0"/>
          <a:lstStyle>
            <a:lvl1pPr algn="r">
              <a:defRPr sz="1200"/>
            </a:lvl1pPr>
          </a:lstStyle>
          <a:p>
            <a:fld id="{FE0F4C6C-FD09-4652-9BCB-242CF6A73791}" type="datetimeFigureOut">
              <a:rPr kumimoji="1" lang="ja-JP" altLang="en-US" smtClean="0"/>
              <a:t>2025/3/25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81039" y="4783139"/>
            <a:ext cx="5445125" cy="3913187"/>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8475"/>
          </a:xfrm>
          <a:prstGeom prst="rect">
            <a:avLst/>
          </a:prstGeom>
        </p:spPr>
        <p:txBody>
          <a:bodyPr vert="horz" lIns="91430" tIns="45715" rIns="91430" bIns="45715" rtlCol="0" anchor="b"/>
          <a:lstStyle>
            <a:lvl1pPr algn="r">
              <a:defRPr sz="1200"/>
            </a:lvl1pPr>
          </a:lstStyle>
          <a:p>
            <a:fld id="{ECB4E0C6-710E-4DCD-8EC9-D5561FA4956E}" type="slidenum">
              <a:rPr kumimoji="1" lang="ja-JP" altLang="en-US" smtClean="0"/>
              <a:t>‹#›</a:t>
            </a:fld>
            <a:endParaRPr kumimoji="1" lang="ja-JP" altLang="en-US"/>
          </a:p>
        </p:txBody>
      </p:sp>
    </p:spTree>
    <p:extLst>
      <p:ext uri="{BB962C8B-B14F-4D97-AF65-F5344CB8AC3E}">
        <p14:creationId xmlns:p14="http://schemas.microsoft.com/office/powerpoint/2010/main" val="4777036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CB4E0C6-710E-4DCD-8EC9-D5561FA4956E}" type="slidenum">
              <a:rPr kumimoji="1" lang="ja-JP" altLang="en-US" smtClean="0"/>
              <a:t>6</a:t>
            </a:fld>
            <a:endParaRPr kumimoji="1" lang="ja-JP" altLang="en-US"/>
          </a:p>
        </p:txBody>
      </p:sp>
    </p:spTree>
    <p:extLst>
      <p:ext uri="{BB962C8B-B14F-4D97-AF65-F5344CB8AC3E}">
        <p14:creationId xmlns:p14="http://schemas.microsoft.com/office/powerpoint/2010/main" val="3644378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CB4E0C6-710E-4DCD-8EC9-D5561FA4956E}" type="slidenum">
              <a:rPr kumimoji="1" lang="ja-JP" altLang="en-US" smtClean="0"/>
              <a:t>7</a:t>
            </a:fld>
            <a:endParaRPr kumimoji="1" lang="ja-JP" altLang="en-US"/>
          </a:p>
        </p:txBody>
      </p:sp>
    </p:spTree>
    <p:extLst>
      <p:ext uri="{BB962C8B-B14F-4D97-AF65-F5344CB8AC3E}">
        <p14:creationId xmlns:p14="http://schemas.microsoft.com/office/powerpoint/2010/main" val="2898249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CB4E0C6-710E-4DCD-8EC9-D5561FA4956E}" type="slidenum">
              <a:rPr kumimoji="1" lang="ja-JP" altLang="en-US" smtClean="0"/>
              <a:t>8</a:t>
            </a:fld>
            <a:endParaRPr kumimoji="1" lang="ja-JP" altLang="en-US"/>
          </a:p>
        </p:txBody>
      </p:sp>
    </p:spTree>
    <p:extLst>
      <p:ext uri="{BB962C8B-B14F-4D97-AF65-F5344CB8AC3E}">
        <p14:creationId xmlns:p14="http://schemas.microsoft.com/office/powerpoint/2010/main" val="1342077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7D7FD8-75F2-4334-9959-767ECB47BEF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D1F693C-A7C0-25CF-D7D5-93C7C9B344B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DC54733-DBF7-5744-A831-66F2B11F44FE}"/>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52ABC20-F3B8-D936-1B36-CE4DA27FAEA3}"/>
              </a:ext>
            </a:extLst>
          </p:cNvPr>
          <p:cNvSpPr>
            <a:spLocks noGrp="1"/>
          </p:cNvSpPr>
          <p:nvPr>
            <p:ph type="sldNum" sz="quarter" idx="5"/>
          </p:nvPr>
        </p:nvSpPr>
        <p:spPr/>
        <p:txBody>
          <a:bodyPr/>
          <a:lstStyle/>
          <a:p>
            <a:fld id="{ECB4E0C6-710E-4DCD-8EC9-D5561FA4956E}" type="slidenum">
              <a:rPr kumimoji="1" lang="ja-JP" altLang="en-US" smtClean="0"/>
              <a:t>9</a:t>
            </a:fld>
            <a:endParaRPr kumimoji="1" lang="ja-JP" altLang="en-US"/>
          </a:p>
        </p:txBody>
      </p:sp>
    </p:spTree>
    <p:extLst>
      <p:ext uri="{BB962C8B-B14F-4D97-AF65-F5344CB8AC3E}">
        <p14:creationId xmlns:p14="http://schemas.microsoft.com/office/powerpoint/2010/main" val="3444403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CB4E0C6-710E-4DCD-8EC9-D5561FA4956E}" type="slidenum">
              <a:rPr kumimoji="1" lang="ja-JP" altLang="en-US" smtClean="0"/>
              <a:t>10</a:t>
            </a:fld>
            <a:endParaRPr kumimoji="1" lang="ja-JP" altLang="en-US"/>
          </a:p>
        </p:txBody>
      </p:sp>
    </p:spTree>
    <p:extLst>
      <p:ext uri="{BB962C8B-B14F-4D97-AF65-F5344CB8AC3E}">
        <p14:creationId xmlns:p14="http://schemas.microsoft.com/office/powerpoint/2010/main" val="3386784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3636CD-DE08-358D-9E98-B81BD353FC0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C9857CF-6E01-3DF2-0AA9-59A154DE547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F2D2334-C160-D352-E833-C8A5CC2C5F36}"/>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A053F039-6FFC-3D6B-20B0-2B6EDC326834}"/>
              </a:ext>
            </a:extLst>
          </p:cNvPr>
          <p:cNvSpPr>
            <a:spLocks noGrp="1"/>
          </p:cNvSpPr>
          <p:nvPr>
            <p:ph type="sldNum" sz="quarter" idx="5"/>
          </p:nvPr>
        </p:nvSpPr>
        <p:spPr/>
        <p:txBody>
          <a:bodyPr/>
          <a:lstStyle/>
          <a:p>
            <a:fld id="{ECB4E0C6-710E-4DCD-8EC9-D5561FA4956E}" type="slidenum">
              <a:rPr kumimoji="1" lang="ja-JP" altLang="en-US" smtClean="0"/>
              <a:t>11</a:t>
            </a:fld>
            <a:endParaRPr kumimoji="1" lang="ja-JP" altLang="en-US"/>
          </a:p>
        </p:txBody>
      </p:sp>
    </p:spTree>
    <p:extLst>
      <p:ext uri="{BB962C8B-B14F-4D97-AF65-F5344CB8AC3E}">
        <p14:creationId xmlns:p14="http://schemas.microsoft.com/office/powerpoint/2010/main" val="3956895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1C030D-8AF3-B521-7E67-C57C0ADC55A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FC505B3-DD1C-6B15-2DB7-05751C97F23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9BFF02D-8AE3-439F-AC32-8AF57F8D5300}"/>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AB6DE52D-D835-74B8-D305-48C01209D08E}"/>
              </a:ext>
            </a:extLst>
          </p:cNvPr>
          <p:cNvSpPr>
            <a:spLocks noGrp="1"/>
          </p:cNvSpPr>
          <p:nvPr>
            <p:ph type="sldNum" sz="quarter" idx="5"/>
          </p:nvPr>
        </p:nvSpPr>
        <p:spPr/>
        <p:txBody>
          <a:bodyPr/>
          <a:lstStyle/>
          <a:p>
            <a:fld id="{ECB4E0C6-710E-4DCD-8EC9-D5561FA4956E}" type="slidenum">
              <a:rPr kumimoji="1" lang="ja-JP" altLang="en-US" smtClean="0"/>
              <a:t>12</a:t>
            </a:fld>
            <a:endParaRPr kumimoji="1" lang="ja-JP" altLang="en-US"/>
          </a:p>
        </p:txBody>
      </p:sp>
    </p:spTree>
    <p:extLst>
      <p:ext uri="{BB962C8B-B14F-4D97-AF65-F5344CB8AC3E}">
        <p14:creationId xmlns:p14="http://schemas.microsoft.com/office/powerpoint/2010/main" val="2057081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739A353-BA89-4541-A0CF-84370E4C24E6}"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44E757-DA42-4EAC-960E-4DD7FF3040F9}" type="slidenum">
              <a:rPr kumimoji="1" lang="ja-JP" altLang="en-US" smtClean="0"/>
              <a:t>‹#›</a:t>
            </a:fld>
            <a:endParaRPr kumimoji="1" lang="ja-JP" altLang="en-US"/>
          </a:p>
        </p:txBody>
      </p:sp>
    </p:spTree>
    <p:extLst>
      <p:ext uri="{BB962C8B-B14F-4D97-AF65-F5344CB8AC3E}">
        <p14:creationId xmlns:p14="http://schemas.microsoft.com/office/powerpoint/2010/main" val="451681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739A353-BA89-4541-A0CF-84370E4C24E6}"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44E757-DA42-4EAC-960E-4DD7FF3040F9}" type="slidenum">
              <a:rPr kumimoji="1" lang="ja-JP" altLang="en-US" smtClean="0"/>
              <a:t>‹#›</a:t>
            </a:fld>
            <a:endParaRPr kumimoji="1" lang="ja-JP" altLang="en-US"/>
          </a:p>
        </p:txBody>
      </p:sp>
    </p:spTree>
    <p:extLst>
      <p:ext uri="{BB962C8B-B14F-4D97-AF65-F5344CB8AC3E}">
        <p14:creationId xmlns:p14="http://schemas.microsoft.com/office/powerpoint/2010/main" val="1742097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739A353-BA89-4541-A0CF-84370E4C24E6}"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44E757-DA42-4EAC-960E-4DD7FF3040F9}" type="slidenum">
              <a:rPr kumimoji="1" lang="ja-JP" altLang="en-US" smtClean="0"/>
              <a:t>‹#›</a:t>
            </a:fld>
            <a:endParaRPr kumimoji="1" lang="ja-JP" altLang="en-US"/>
          </a:p>
        </p:txBody>
      </p:sp>
    </p:spTree>
    <p:extLst>
      <p:ext uri="{BB962C8B-B14F-4D97-AF65-F5344CB8AC3E}">
        <p14:creationId xmlns:p14="http://schemas.microsoft.com/office/powerpoint/2010/main" val="639368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739A353-BA89-4541-A0CF-84370E4C24E6}"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44E757-DA42-4EAC-960E-4DD7FF3040F9}" type="slidenum">
              <a:rPr kumimoji="1" lang="ja-JP" altLang="en-US" smtClean="0"/>
              <a:t>‹#›</a:t>
            </a:fld>
            <a:endParaRPr kumimoji="1" lang="ja-JP" altLang="en-US"/>
          </a:p>
        </p:txBody>
      </p:sp>
    </p:spTree>
    <p:extLst>
      <p:ext uri="{BB962C8B-B14F-4D97-AF65-F5344CB8AC3E}">
        <p14:creationId xmlns:p14="http://schemas.microsoft.com/office/powerpoint/2010/main" val="3201674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739A353-BA89-4541-A0CF-84370E4C24E6}"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44E757-DA42-4EAC-960E-4DD7FF3040F9}" type="slidenum">
              <a:rPr kumimoji="1" lang="ja-JP" altLang="en-US" smtClean="0"/>
              <a:t>‹#›</a:t>
            </a:fld>
            <a:endParaRPr kumimoji="1" lang="ja-JP" altLang="en-US"/>
          </a:p>
        </p:txBody>
      </p:sp>
    </p:spTree>
    <p:extLst>
      <p:ext uri="{BB962C8B-B14F-4D97-AF65-F5344CB8AC3E}">
        <p14:creationId xmlns:p14="http://schemas.microsoft.com/office/powerpoint/2010/main" val="1104091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739A353-BA89-4541-A0CF-84370E4C24E6}" type="datetimeFigureOut">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44E757-DA42-4EAC-960E-4DD7FF3040F9}" type="slidenum">
              <a:rPr kumimoji="1" lang="ja-JP" altLang="en-US" smtClean="0"/>
              <a:t>‹#›</a:t>
            </a:fld>
            <a:endParaRPr kumimoji="1" lang="ja-JP" altLang="en-US"/>
          </a:p>
        </p:txBody>
      </p:sp>
    </p:spTree>
    <p:extLst>
      <p:ext uri="{BB962C8B-B14F-4D97-AF65-F5344CB8AC3E}">
        <p14:creationId xmlns:p14="http://schemas.microsoft.com/office/powerpoint/2010/main" val="1465564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739A353-BA89-4541-A0CF-84370E4C24E6}" type="datetimeFigureOut">
              <a:rPr kumimoji="1" lang="ja-JP" altLang="en-US" smtClean="0"/>
              <a:t>2025/3/25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44E757-DA42-4EAC-960E-4DD7FF3040F9}" type="slidenum">
              <a:rPr kumimoji="1" lang="ja-JP" altLang="en-US" smtClean="0"/>
              <a:t>‹#›</a:t>
            </a:fld>
            <a:endParaRPr kumimoji="1" lang="ja-JP" altLang="en-US"/>
          </a:p>
        </p:txBody>
      </p:sp>
    </p:spTree>
    <p:extLst>
      <p:ext uri="{BB962C8B-B14F-4D97-AF65-F5344CB8AC3E}">
        <p14:creationId xmlns:p14="http://schemas.microsoft.com/office/powerpoint/2010/main" val="2326628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739A353-BA89-4541-A0CF-84370E4C24E6}" type="datetimeFigureOut">
              <a:rPr kumimoji="1" lang="ja-JP" altLang="en-US" smtClean="0"/>
              <a:t>2025/3/25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44E757-DA42-4EAC-960E-4DD7FF3040F9}" type="slidenum">
              <a:rPr kumimoji="1" lang="ja-JP" altLang="en-US" smtClean="0"/>
              <a:t>‹#›</a:t>
            </a:fld>
            <a:endParaRPr kumimoji="1" lang="ja-JP" altLang="en-US"/>
          </a:p>
        </p:txBody>
      </p:sp>
    </p:spTree>
    <p:extLst>
      <p:ext uri="{BB962C8B-B14F-4D97-AF65-F5344CB8AC3E}">
        <p14:creationId xmlns:p14="http://schemas.microsoft.com/office/powerpoint/2010/main" val="119525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9A353-BA89-4541-A0CF-84370E4C24E6}" type="datetimeFigureOut">
              <a:rPr kumimoji="1" lang="ja-JP" altLang="en-US" smtClean="0"/>
              <a:t>2025/3/25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44E757-DA42-4EAC-960E-4DD7FF3040F9}" type="slidenum">
              <a:rPr kumimoji="1" lang="ja-JP" altLang="en-US" smtClean="0"/>
              <a:t>‹#›</a:t>
            </a:fld>
            <a:endParaRPr kumimoji="1" lang="ja-JP" altLang="en-US"/>
          </a:p>
        </p:txBody>
      </p:sp>
    </p:spTree>
    <p:extLst>
      <p:ext uri="{BB962C8B-B14F-4D97-AF65-F5344CB8AC3E}">
        <p14:creationId xmlns:p14="http://schemas.microsoft.com/office/powerpoint/2010/main" val="4156856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739A353-BA89-4541-A0CF-84370E4C24E6}" type="datetimeFigureOut">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44E757-DA42-4EAC-960E-4DD7FF3040F9}" type="slidenum">
              <a:rPr kumimoji="1" lang="ja-JP" altLang="en-US" smtClean="0"/>
              <a:t>‹#›</a:t>
            </a:fld>
            <a:endParaRPr kumimoji="1" lang="ja-JP" altLang="en-US"/>
          </a:p>
        </p:txBody>
      </p:sp>
    </p:spTree>
    <p:extLst>
      <p:ext uri="{BB962C8B-B14F-4D97-AF65-F5344CB8AC3E}">
        <p14:creationId xmlns:p14="http://schemas.microsoft.com/office/powerpoint/2010/main" val="3272034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739A353-BA89-4541-A0CF-84370E4C24E6}" type="datetimeFigureOut">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44E757-DA42-4EAC-960E-4DD7FF3040F9}" type="slidenum">
              <a:rPr kumimoji="1" lang="ja-JP" altLang="en-US" smtClean="0"/>
              <a:t>‹#›</a:t>
            </a:fld>
            <a:endParaRPr kumimoji="1" lang="ja-JP" altLang="en-US"/>
          </a:p>
        </p:txBody>
      </p:sp>
    </p:spTree>
    <p:extLst>
      <p:ext uri="{BB962C8B-B14F-4D97-AF65-F5344CB8AC3E}">
        <p14:creationId xmlns:p14="http://schemas.microsoft.com/office/powerpoint/2010/main" val="3017348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739A353-BA89-4541-A0CF-84370E4C24E6}" type="datetimeFigureOut">
              <a:rPr kumimoji="1" lang="ja-JP" altLang="en-US" smtClean="0"/>
              <a:t>2025/3/25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144E757-DA42-4EAC-960E-4DD7FF3040F9}" type="slidenum">
              <a:rPr kumimoji="1" lang="ja-JP" altLang="en-US" smtClean="0"/>
              <a:t>‹#›</a:t>
            </a:fld>
            <a:endParaRPr kumimoji="1" lang="ja-JP" altLang="en-US"/>
          </a:p>
        </p:txBody>
      </p:sp>
    </p:spTree>
    <p:extLst>
      <p:ext uri="{BB962C8B-B14F-4D97-AF65-F5344CB8AC3E}">
        <p14:creationId xmlns:p14="http://schemas.microsoft.com/office/powerpoint/2010/main" val="10878863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6" name="グループ化 155">
            <a:extLst>
              <a:ext uri="{FF2B5EF4-FFF2-40B4-BE49-F238E27FC236}">
                <a16:creationId xmlns:a16="http://schemas.microsoft.com/office/drawing/2014/main" id="{2167AE12-020A-993A-02ED-E4CA0086200B}"/>
              </a:ext>
            </a:extLst>
          </p:cNvPr>
          <p:cNvGrpSpPr/>
          <p:nvPr/>
        </p:nvGrpSpPr>
        <p:grpSpPr>
          <a:xfrm>
            <a:off x="811752" y="3786388"/>
            <a:ext cx="3743915" cy="568477"/>
            <a:chOff x="508999" y="3761630"/>
            <a:chExt cx="3743915" cy="568477"/>
          </a:xfrm>
        </p:grpSpPr>
        <p:grpSp>
          <p:nvGrpSpPr>
            <p:cNvPr id="155" name="グループ化 154">
              <a:extLst>
                <a:ext uri="{FF2B5EF4-FFF2-40B4-BE49-F238E27FC236}">
                  <a16:creationId xmlns:a16="http://schemas.microsoft.com/office/drawing/2014/main" id="{D1A7C7E1-DA7C-AAF4-BF10-CB5A537BB144}"/>
                </a:ext>
              </a:extLst>
            </p:cNvPr>
            <p:cNvGrpSpPr/>
            <p:nvPr/>
          </p:nvGrpSpPr>
          <p:grpSpPr>
            <a:xfrm>
              <a:off x="508999" y="3786587"/>
              <a:ext cx="3743915" cy="543520"/>
              <a:chOff x="508999" y="3786587"/>
              <a:chExt cx="3743915" cy="543520"/>
            </a:xfrm>
          </p:grpSpPr>
          <p:sp>
            <p:nvSpPr>
              <p:cNvPr id="143" name="正方形/長方形 142">
                <a:extLst>
                  <a:ext uri="{FF2B5EF4-FFF2-40B4-BE49-F238E27FC236}">
                    <a16:creationId xmlns:a16="http://schemas.microsoft.com/office/drawing/2014/main" id="{19332C79-45CC-F866-8928-41E2293A4AF2}"/>
                  </a:ext>
                </a:extLst>
              </p:cNvPr>
              <p:cNvSpPr/>
              <p:nvPr/>
            </p:nvSpPr>
            <p:spPr>
              <a:xfrm>
                <a:off x="1226929" y="3788670"/>
                <a:ext cx="2331929" cy="534773"/>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3" name="グループ化 132">
                <a:extLst>
                  <a:ext uri="{FF2B5EF4-FFF2-40B4-BE49-F238E27FC236}">
                    <a16:creationId xmlns:a16="http://schemas.microsoft.com/office/drawing/2014/main" id="{2149C642-A73E-9C41-3CFD-4AE7A915BE47}"/>
                  </a:ext>
                </a:extLst>
              </p:cNvPr>
              <p:cNvGrpSpPr/>
              <p:nvPr/>
            </p:nvGrpSpPr>
            <p:grpSpPr>
              <a:xfrm>
                <a:off x="508999" y="3786587"/>
                <a:ext cx="3743915" cy="543520"/>
                <a:chOff x="520972" y="3408577"/>
                <a:chExt cx="3743915" cy="543520"/>
              </a:xfrm>
            </p:grpSpPr>
            <p:grpSp>
              <p:nvGrpSpPr>
                <p:cNvPr id="64" name="グループ化 63">
                  <a:extLst>
                    <a:ext uri="{FF2B5EF4-FFF2-40B4-BE49-F238E27FC236}">
                      <a16:creationId xmlns:a16="http://schemas.microsoft.com/office/drawing/2014/main" id="{B18F4A73-E0D4-44B7-7F91-3D28B4443811}"/>
                    </a:ext>
                  </a:extLst>
                </p:cNvPr>
                <p:cNvGrpSpPr/>
                <p:nvPr/>
              </p:nvGrpSpPr>
              <p:grpSpPr>
                <a:xfrm>
                  <a:off x="520972" y="3408577"/>
                  <a:ext cx="718484" cy="534773"/>
                  <a:chOff x="520972" y="3408577"/>
                  <a:chExt cx="718484" cy="534773"/>
                </a:xfrm>
              </p:grpSpPr>
              <p:sp>
                <p:nvSpPr>
                  <p:cNvPr id="49" name="正方形/長方形 48">
                    <a:extLst>
                      <a:ext uri="{FF2B5EF4-FFF2-40B4-BE49-F238E27FC236}">
                        <a16:creationId xmlns:a16="http://schemas.microsoft.com/office/drawing/2014/main" id="{EBF3F7FD-B5C5-71E2-F4B0-C2B15F1F78FA}"/>
                      </a:ext>
                    </a:extLst>
                  </p:cNvPr>
                  <p:cNvSpPr/>
                  <p:nvPr/>
                </p:nvSpPr>
                <p:spPr>
                  <a:xfrm>
                    <a:off x="573337" y="3408577"/>
                    <a:ext cx="596333" cy="534773"/>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1A59167A-CC6C-24B5-2E24-0D73EE0B39BC}"/>
                      </a:ext>
                    </a:extLst>
                  </p:cNvPr>
                  <p:cNvSpPr txBox="1"/>
                  <p:nvPr/>
                </p:nvSpPr>
                <p:spPr>
                  <a:xfrm>
                    <a:off x="520972" y="3512296"/>
                    <a:ext cx="718484" cy="307777"/>
                  </a:xfrm>
                  <a:prstGeom prst="rect">
                    <a:avLst/>
                  </a:prstGeom>
                  <a:noFill/>
                </p:spPr>
                <p:txBody>
                  <a:bodyPr wrap="square" rtlCol="0">
                    <a:spAutoFit/>
                  </a:bodyPr>
                  <a:lstStyle/>
                  <a:p>
                    <a:r>
                      <a:rPr kumimoji="1" lang="ja-JP" altLang="en-US" sz="700" dirty="0">
                        <a:latin typeface="ＭＳ ゴシック" panose="020B0609070205080204" pitchFamily="49" charset="-128"/>
                        <a:ea typeface="ＭＳ ゴシック" panose="020B0609070205080204" pitchFamily="49" charset="-128"/>
                      </a:rPr>
                      <a:t>生活や社会を支える技術</a:t>
                    </a:r>
                    <a:endParaRPr kumimoji="1" lang="en-US" altLang="ja-JP" sz="700" dirty="0">
                      <a:latin typeface="ＭＳ ゴシック" panose="020B0609070205080204" pitchFamily="49" charset="-128"/>
                      <a:ea typeface="ＭＳ ゴシック" panose="020B0609070205080204" pitchFamily="49" charset="-128"/>
                    </a:endParaRPr>
                  </a:p>
                </p:txBody>
              </p:sp>
            </p:grpSp>
            <p:grpSp>
              <p:nvGrpSpPr>
                <p:cNvPr id="89" name="グループ化 88">
                  <a:extLst>
                    <a:ext uri="{FF2B5EF4-FFF2-40B4-BE49-F238E27FC236}">
                      <a16:creationId xmlns:a16="http://schemas.microsoft.com/office/drawing/2014/main" id="{4C1F5AF0-7D38-B91E-8222-D95D3C317910}"/>
                    </a:ext>
                  </a:extLst>
                </p:cNvPr>
                <p:cNvGrpSpPr/>
                <p:nvPr/>
              </p:nvGrpSpPr>
              <p:grpSpPr>
                <a:xfrm>
                  <a:off x="1305321" y="3540850"/>
                  <a:ext cx="403127" cy="361512"/>
                  <a:chOff x="611119" y="3537994"/>
                  <a:chExt cx="403127" cy="361512"/>
                </a:xfrm>
              </p:grpSpPr>
              <p:sp>
                <p:nvSpPr>
                  <p:cNvPr id="99" name="正方形/長方形 98">
                    <a:extLst>
                      <a:ext uri="{FF2B5EF4-FFF2-40B4-BE49-F238E27FC236}">
                        <a16:creationId xmlns:a16="http://schemas.microsoft.com/office/drawing/2014/main" id="{37D8A06D-0FC8-0560-1872-B40848FCA6C7}"/>
                      </a:ext>
                    </a:extLst>
                  </p:cNvPr>
                  <p:cNvSpPr/>
                  <p:nvPr/>
                </p:nvSpPr>
                <p:spPr>
                  <a:xfrm>
                    <a:off x="611119" y="3537994"/>
                    <a:ext cx="403127" cy="361512"/>
                  </a:xfrm>
                  <a:prstGeom prst="rect">
                    <a:avLst/>
                  </a:prstGeom>
                  <a:solidFill>
                    <a:schemeClr val="accent4">
                      <a:lumMod val="20000"/>
                      <a:lumOff val="8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テキスト ボックス 101">
                    <a:extLst>
                      <a:ext uri="{FF2B5EF4-FFF2-40B4-BE49-F238E27FC236}">
                        <a16:creationId xmlns:a16="http://schemas.microsoft.com/office/drawing/2014/main" id="{84C55F60-BEEB-A5F6-5CCC-B8DE14C6B553}"/>
                      </a:ext>
                    </a:extLst>
                  </p:cNvPr>
                  <p:cNvSpPr txBox="1"/>
                  <p:nvPr/>
                </p:nvSpPr>
                <p:spPr>
                  <a:xfrm>
                    <a:off x="613133" y="3549473"/>
                    <a:ext cx="396375" cy="338554"/>
                  </a:xfrm>
                  <a:prstGeom prst="rect">
                    <a:avLst/>
                  </a:prstGeom>
                  <a:noFill/>
                </p:spPr>
                <p:txBody>
                  <a:bodyPr wrap="square" rtlCol="0">
                    <a:spAutoFit/>
                  </a:bodyPr>
                  <a:lstStyle/>
                  <a:p>
                    <a:pPr algn="ctr"/>
                    <a:r>
                      <a:rPr kumimoji="1" lang="ja-JP" altLang="en-US" sz="800" dirty="0">
                        <a:latin typeface="ＭＳ ゴシック" panose="020B0609070205080204" pitchFamily="49" charset="-128"/>
                        <a:ea typeface="ＭＳ ゴシック" panose="020B0609070205080204" pitchFamily="49" charset="-128"/>
                      </a:rPr>
                      <a:t>課題</a:t>
                    </a:r>
                    <a:endParaRPr kumimoji="1" lang="en-US" altLang="ja-JP" sz="800" dirty="0">
                      <a:latin typeface="ＭＳ ゴシック" panose="020B0609070205080204" pitchFamily="49" charset="-128"/>
                      <a:ea typeface="ＭＳ ゴシック" panose="020B0609070205080204" pitchFamily="49" charset="-128"/>
                    </a:endParaRPr>
                  </a:p>
                  <a:p>
                    <a:pPr algn="ctr"/>
                    <a:r>
                      <a:rPr kumimoji="1" lang="ja-JP" altLang="en-US" sz="800" dirty="0">
                        <a:latin typeface="ＭＳ ゴシック" panose="020B0609070205080204" pitchFamily="49" charset="-128"/>
                        <a:ea typeface="ＭＳ ゴシック" panose="020B0609070205080204" pitchFamily="49" charset="-128"/>
                      </a:rPr>
                      <a:t>設定</a:t>
                    </a:r>
                    <a:endParaRPr kumimoji="1" lang="en-US" altLang="ja-JP" sz="800" dirty="0">
                      <a:latin typeface="ＭＳ ゴシック" panose="020B0609070205080204" pitchFamily="49" charset="-128"/>
                      <a:ea typeface="ＭＳ ゴシック" panose="020B0609070205080204" pitchFamily="49" charset="-128"/>
                    </a:endParaRPr>
                  </a:p>
                </p:txBody>
              </p:sp>
            </p:grpSp>
            <p:grpSp>
              <p:nvGrpSpPr>
                <p:cNvPr id="103" name="グループ化 102">
                  <a:extLst>
                    <a:ext uri="{FF2B5EF4-FFF2-40B4-BE49-F238E27FC236}">
                      <a16:creationId xmlns:a16="http://schemas.microsoft.com/office/drawing/2014/main" id="{7AA77AD1-C3F3-131E-A128-05A38BB7BB2A}"/>
                    </a:ext>
                  </a:extLst>
                </p:cNvPr>
                <p:cNvGrpSpPr/>
                <p:nvPr/>
              </p:nvGrpSpPr>
              <p:grpSpPr>
                <a:xfrm>
                  <a:off x="1894928" y="3540850"/>
                  <a:ext cx="410544" cy="361512"/>
                  <a:chOff x="502256" y="3540851"/>
                  <a:chExt cx="410544" cy="361512"/>
                </a:xfrm>
              </p:grpSpPr>
              <p:sp>
                <p:nvSpPr>
                  <p:cNvPr id="104" name="正方形/長方形 103">
                    <a:extLst>
                      <a:ext uri="{FF2B5EF4-FFF2-40B4-BE49-F238E27FC236}">
                        <a16:creationId xmlns:a16="http://schemas.microsoft.com/office/drawing/2014/main" id="{D00FE123-96D6-8C44-4E69-1D5B9436B029}"/>
                      </a:ext>
                    </a:extLst>
                  </p:cNvPr>
                  <p:cNvSpPr/>
                  <p:nvPr/>
                </p:nvSpPr>
                <p:spPr>
                  <a:xfrm>
                    <a:off x="509673" y="3540851"/>
                    <a:ext cx="403127" cy="361512"/>
                  </a:xfrm>
                  <a:prstGeom prst="rect">
                    <a:avLst/>
                  </a:prstGeom>
                  <a:solidFill>
                    <a:schemeClr val="accent4">
                      <a:lumMod val="20000"/>
                      <a:lumOff val="8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テキスト ボックス 104">
                    <a:extLst>
                      <a:ext uri="{FF2B5EF4-FFF2-40B4-BE49-F238E27FC236}">
                        <a16:creationId xmlns:a16="http://schemas.microsoft.com/office/drawing/2014/main" id="{24536639-4179-26BA-31F1-2284EE1B8E72}"/>
                      </a:ext>
                    </a:extLst>
                  </p:cNvPr>
                  <p:cNvSpPr txBox="1"/>
                  <p:nvPr/>
                </p:nvSpPr>
                <p:spPr>
                  <a:xfrm>
                    <a:off x="502256" y="3544967"/>
                    <a:ext cx="410367" cy="338554"/>
                  </a:xfrm>
                  <a:prstGeom prst="rect">
                    <a:avLst/>
                  </a:prstGeom>
                  <a:noFill/>
                </p:spPr>
                <p:txBody>
                  <a:bodyPr wrap="square" rtlCol="0">
                    <a:spAutoFit/>
                  </a:bodyPr>
                  <a:lstStyle/>
                  <a:p>
                    <a:pPr algn="ctr"/>
                    <a:r>
                      <a:rPr kumimoji="1" lang="ja-JP" altLang="en-US" sz="800" dirty="0">
                        <a:latin typeface="ＭＳ ゴシック" panose="020B0609070205080204" pitchFamily="49" charset="-128"/>
                        <a:ea typeface="ＭＳ ゴシック" panose="020B0609070205080204" pitchFamily="49" charset="-128"/>
                      </a:rPr>
                      <a:t>設計</a:t>
                    </a:r>
                    <a:endParaRPr kumimoji="1" lang="en-US" altLang="ja-JP" sz="800" dirty="0">
                      <a:latin typeface="ＭＳ ゴシック" panose="020B0609070205080204" pitchFamily="49" charset="-128"/>
                      <a:ea typeface="ＭＳ ゴシック" panose="020B0609070205080204" pitchFamily="49" charset="-128"/>
                    </a:endParaRPr>
                  </a:p>
                  <a:p>
                    <a:pPr algn="ctr"/>
                    <a:r>
                      <a:rPr kumimoji="1" lang="ja-JP" altLang="en-US" sz="800" dirty="0">
                        <a:latin typeface="ＭＳ ゴシック" panose="020B0609070205080204" pitchFamily="49" charset="-128"/>
                        <a:ea typeface="ＭＳ ゴシック" panose="020B0609070205080204" pitchFamily="49" charset="-128"/>
                      </a:rPr>
                      <a:t>計画</a:t>
                    </a:r>
                    <a:endParaRPr kumimoji="1" lang="en-US" altLang="ja-JP" sz="800" dirty="0">
                      <a:latin typeface="ＭＳ ゴシック" panose="020B0609070205080204" pitchFamily="49" charset="-128"/>
                      <a:ea typeface="ＭＳ ゴシック" panose="020B0609070205080204" pitchFamily="49" charset="-128"/>
                    </a:endParaRPr>
                  </a:p>
                </p:txBody>
              </p:sp>
            </p:grpSp>
            <p:grpSp>
              <p:nvGrpSpPr>
                <p:cNvPr id="106" name="グループ化 105">
                  <a:extLst>
                    <a:ext uri="{FF2B5EF4-FFF2-40B4-BE49-F238E27FC236}">
                      <a16:creationId xmlns:a16="http://schemas.microsoft.com/office/drawing/2014/main" id="{721C29CC-C379-25D8-2D88-3FCF5B95737E}"/>
                    </a:ext>
                  </a:extLst>
                </p:cNvPr>
                <p:cNvGrpSpPr/>
                <p:nvPr/>
              </p:nvGrpSpPr>
              <p:grpSpPr>
                <a:xfrm>
                  <a:off x="2493521" y="3490432"/>
                  <a:ext cx="410367" cy="461665"/>
                  <a:chOff x="395647" y="3487576"/>
                  <a:chExt cx="410367" cy="461665"/>
                </a:xfrm>
              </p:grpSpPr>
              <p:sp>
                <p:nvSpPr>
                  <p:cNvPr id="107" name="正方形/長方形 106">
                    <a:extLst>
                      <a:ext uri="{FF2B5EF4-FFF2-40B4-BE49-F238E27FC236}">
                        <a16:creationId xmlns:a16="http://schemas.microsoft.com/office/drawing/2014/main" id="{527EC373-4E2E-4866-8C71-50DEB2C83EB6}"/>
                      </a:ext>
                    </a:extLst>
                  </p:cNvPr>
                  <p:cNvSpPr/>
                  <p:nvPr/>
                </p:nvSpPr>
                <p:spPr>
                  <a:xfrm>
                    <a:off x="398288" y="3538628"/>
                    <a:ext cx="403127" cy="361512"/>
                  </a:xfrm>
                  <a:prstGeom prst="rect">
                    <a:avLst/>
                  </a:prstGeom>
                  <a:solidFill>
                    <a:schemeClr val="accent4">
                      <a:lumMod val="20000"/>
                      <a:lumOff val="8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8" name="テキスト ボックス 107">
                    <a:extLst>
                      <a:ext uri="{FF2B5EF4-FFF2-40B4-BE49-F238E27FC236}">
                        <a16:creationId xmlns:a16="http://schemas.microsoft.com/office/drawing/2014/main" id="{32122447-FD31-75CE-BCE1-5C98659D1F54}"/>
                      </a:ext>
                    </a:extLst>
                  </p:cNvPr>
                  <p:cNvSpPr txBox="1"/>
                  <p:nvPr/>
                </p:nvSpPr>
                <p:spPr>
                  <a:xfrm>
                    <a:off x="395647" y="3487576"/>
                    <a:ext cx="410367" cy="461665"/>
                  </a:xfrm>
                  <a:prstGeom prst="rect">
                    <a:avLst/>
                  </a:prstGeom>
                  <a:noFill/>
                </p:spPr>
                <p:txBody>
                  <a:bodyPr wrap="square" rtlCol="0">
                    <a:spAutoFit/>
                  </a:bodyPr>
                  <a:lstStyle/>
                  <a:p>
                    <a:pPr algn="ctr"/>
                    <a:r>
                      <a:rPr kumimoji="1" lang="ja-JP" altLang="en-US" sz="800" dirty="0">
                        <a:latin typeface="ＭＳ ゴシック" panose="020B0609070205080204" pitchFamily="49" charset="-128"/>
                        <a:ea typeface="ＭＳ ゴシック" panose="020B0609070205080204" pitchFamily="49" charset="-128"/>
                      </a:rPr>
                      <a:t>製作</a:t>
                    </a:r>
                    <a:endParaRPr kumimoji="1" lang="en-US" altLang="ja-JP" sz="800" dirty="0">
                      <a:latin typeface="ＭＳ ゴシック" panose="020B0609070205080204" pitchFamily="49" charset="-128"/>
                      <a:ea typeface="ＭＳ ゴシック" panose="020B0609070205080204" pitchFamily="49" charset="-128"/>
                    </a:endParaRPr>
                  </a:p>
                  <a:p>
                    <a:pPr algn="ctr"/>
                    <a:r>
                      <a:rPr kumimoji="1" lang="ja-JP" altLang="en-US" sz="800" dirty="0">
                        <a:latin typeface="ＭＳ ゴシック" panose="020B0609070205080204" pitchFamily="49" charset="-128"/>
                        <a:ea typeface="ＭＳ ゴシック" panose="020B0609070205080204" pitchFamily="49" charset="-128"/>
                      </a:rPr>
                      <a:t>制作</a:t>
                    </a:r>
                    <a:endParaRPr kumimoji="1" lang="en-US" altLang="ja-JP" sz="800" dirty="0">
                      <a:latin typeface="ＭＳ ゴシック" panose="020B0609070205080204" pitchFamily="49" charset="-128"/>
                      <a:ea typeface="ＭＳ ゴシック" panose="020B0609070205080204" pitchFamily="49" charset="-128"/>
                    </a:endParaRPr>
                  </a:p>
                  <a:p>
                    <a:pPr algn="ctr"/>
                    <a:r>
                      <a:rPr kumimoji="1" lang="ja-JP" altLang="en-US" sz="800" dirty="0">
                        <a:latin typeface="ＭＳ ゴシック" panose="020B0609070205080204" pitchFamily="49" charset="-128"/>
                        <a:ea typeface="ＭＳ ゴシック" panose="020B0609070205080204" pitchFamily="49" charset="-128"/>
                      </a:rPr>
                      <a:t>育成</a:t>
                    </a:r>
                    <a:endParaRPr kumimoji="1" lang="en-US" altLang="ja-JP" sz="800" dirty="0">
                      <a:latin typeface="ＭＳ ゴシック" panose="020B0609070205080204" pitchFamily="49" charset="-128"/>
                      <a:ea typeface="ＭＳ ゴシック" panose="020B0609070205080204" pitchFamily="49" charset="-128"/>
                    </a:endParaRPr>
                  </a:p>
                </p:txBody>
              </p:sp>
            </p:grpSp>
            <p:grpSp>
              <p:nvGrpSpPr>
                <p:cNvPr id="111" name="グループ化 110">
                  <a:extLst>
                    <a:ext uri="{FF2B5EF4-FFF2-40B4-BE49-F238E27FC236}">
                      <a16:creationId xmlns:a16="http://schemas.microsoft.com/office/drawing/2014/main" id="{737F2E5D-3F81-04F3-D787-0DA0AF364926}"/>
                    </a:ext>
                  </a:extLst>
                </p:cNvPr>
                <p:cNvGrpSpPr/>
                <p:nvPr/>
              </p:nvGrpSpPr>
              <p:grpSpPr>
                <a:xfrm>
                  <a:off x="3092136" y="3540850"/>
                  <a:ext cx="403127" cy="361512"/>
                  <a:chOff x="280751" y="3537994"/>
                  <a:chExt cx="403127" cy="361512"/>
                </a:xfrm>
              </p:grpSpPr>
              <p:sp>
                <p:nvSpPr>
                  <p:cNvPr id="112" name="正方形/長方形 111">
                    <a:extLst>
                      <a:ext uri="{FF2B5EF4-FFF2-40B4-BE49-F238E27FC236}">
                        <a16:creationId xmlns:a16="http://schemas.microsoft.com/office/drawing/2014/main" id="{7260C391-2F3B-79EA-CB89-20D50C4731D2}"/>
                      </a:ext>
                    </a:extLst>
                  </p:cNvPr>
                  <p:cNvSpPr/>
                  <p:nvPr/>
                </p:nvSpPr>
                <p:spPr>
                  <a:xfrm>
                    <a:off x="280751" y="3537994"/>
                    <a:ext cx="403127" cy="361512"/>
                  </a:xfrm>
                  <a:prstGeom prst="rect">
                    <a:avLst/>
                  </a:prstGeom>
                  <a:solidFill>
                    <a:schemeClr val="accent4">
                      <a:lumMod val="20000"/>
                      <a:lumOff val="8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テキスト ボックス 112">
                    <a:extLst>
                      <a:ext uri="{FF2B5EF4-FFF2-40B4-BE49-F238E27FC236}">
                        <a16:creationId xmlns:a16="http://schemas.microsoft.com/office/drawing/2014/main" id="{E14A584E-B74F-7AC9-D930-629DCB5EEE07}"/>
                      </a:ext>
                    </a:extLst>
                  </p:cNvPr>
                  <p:cNvSpPr txBox="1"/>
                  <p:nvPr/>
                </p:nvSpPr>
                <p:spPr>
                  <a:xfrm>
                    <a:off x="281400" y="3564861"/>
                    <a:ext cx="402478" cy="307777"/>
                  </a:xfrm>
                  <a:prstGeom prst="rect">
                    <a:avLst/>
                  </a:prstGeom>
                  <a:noFill/>
                </p:spPr>
                <p:txBody>
                  <a:bodyPr wrap="square" rtlCol="0">
                    <a:spAutoFit/>
                  </a:bodyPr>
                  <a:lstStyle/>
                  <a:p>
                    <a:pPr algn="ctr"/>
                    <a:r>
                      <a:rPr kumimoji="1" lang="ja-JP" altLang="en-US" sz="700" dirty="0">
                        <a:latin typeface="ＭＳ ゴシック" panose="020B0609070205080204" pitchFamily="49" charset="-128"/>
                        <a:ea typeface="ＭＳ ゴシック" panose="020B0609070205080204" pitchFamily="49" charset="-128"/>
                      </a:rPr>
                      <a:t>ふり返り</a:t>
                    </a:r>
                    <a:endParaRPr kumimoji="1" lang="en-US" altLang="ja-JP" sz="700" dirty="0">
                      <a:latin typeface="ＭＳ ゴシック" panose="020B0609070205080204" pitchFamily="49" charset="-128"/>
                      <a:ea typeface="ＭＳ ゴシック" panose="020B0609070205080204" pitchFamily="49" charset="-128"/>
                    </a:endParaRPr>
                  </a:p>
                </p:txBody>
              </p:sp>
            </p:grpSp>
            <p:grpSp>
              <p:nvGrpSpPr>
                <p:cNvPr id="114" name="グループ化 113">
                  <a:extLst>
                    <a:ext uri="{FF2B5EF4-FFF2-40B4-BE49-F238E27FC236}">
                      <a16:creationId xmlns:a16="http://schemas.microsoft.com/office/drawing/2014/main" id="{C6E50BEC-669B-87DE-89D1-EDF3717F4DEB}"/>
                    </a:ext>
                  </a:extLst>
                </p:cNvPr>
                <p:cNvGrpSpPr/>
                <p:nvPr/>
              </p:nvGrpSpPr>
              <p:grpSpPr>
                <a:xfrm>
                  <a:off x="3633002" y="3410660"/>
                  <a:ext cx="631885" cy="534773"/>
                  <a:chOff x="110651" y="3412954"/>
                  <a:chExt cx="631885" cy="534773"/>
                </a:xfrm>
              </p:grpSpPr>
              <p:sp>
                <p:nvSpPr>
                  <p:cNvPr id="115" name="正方形/長方形 114">
                    <a:extLst>
                      <a:ext uri="{FF2B5EF4-FFF2-40B4-BE49-F238E27FC236}">
                        <a16:creationId xmlns:a16="http://schemas.microsoft.com/office/drawing/2014/main" id="{1C4143E0-E32A-4CC1-E888-C079B00CECBE}"/>
                      </a:ext>
                    </a:extLst>
                  </p:cNvPr>
                  <p:cNvSpPr/>
                  <p:nvPr/>
                </p:nvSpPr>
                <p:spPr>
                  <a:xfrm>
                    <a:off x="122508" y="3412954"/>
                    <a:ext cx="596333" cy="534773"/>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テキスト ボックス 115">
                    <a:extLst>
                      <a:ext uri="{FF2B5EF4-FFF2-40B4-BE49-F238E27FC236}">
                        <a16:creationId xmlns:a16="http://schemas.microsoft.com/office/drawing/2014/main" id="{B83D5800-2E48-05E3-30F8-0AB57E99976C}"/>
                      </a:ext>
                    </a:extLst>
                  </p:cNvPr>
                  <p:cNvSpPr txBox="1"/>
                  <p:nvPr/>
                </p:nvSpPr>
                <p:spPr>
                  <a:xfrm>
                    <a:off x="110651" y="3525572"/>
                    <a:ext cx="631885" cy="307777"/>
                  </a:xfrm>
                  <a:prstGeom prst="rect">
                    <a:avLst/>
                  </a:prstGeom>
                  <a:noFill/>
                </p:spPr>
                <p:txBody>
                  <a:bodyPr wrap="square" rtlCol="0">
                    <a:spAutoFit/>
                  </a:bodyPr>
                  <a:lstStyle/>
                  <a:p>
                    <a:r>
                      <a:rPr kumimoji="1" lang="ja-JP" altLang="en-US" sz="700" dirty="0">
                        <a:latin typeface="ＭＳ ゴシック" panose="020B0609070205080204" pitchFamily="49" charset="-128"/>
                        <a:ea typeface="ＭＳ ゴシック" panose="020B0609070205080204" pitchFamily="49" charset="-128"/>
                      </a:rPr>
                      <a:t>社会の発展と技術</a:t>
                    </a:r>
                    <a:endParaRPr kumimoji="1" lang="en-US" altLang="ja-JP" sz="700" dirty="0">
                      <a:latin typeface="ＭＳ ゴシック" panose="020B0609070205080204" pitchFamily="49" charset="-128"/>
                      <a:ea typeface="ＭＳ ゴシック" panose="020B0609070205080204" pitchFamily="49" charset="-128"/>
                    </a:endParaRPr>
                  </a:p>
                </p:txBody>
              </p:sp>
            </p:grpSp>
            <p:grpSp>
              <p:nvGrpSpPr>
                <p:cNvPr id="120" name="グループ化 119">
                  <a:extLst>
                    <a:ext uri="{FF2B5EF4-FFF2-40B4-BE49-F238E27FC236}">
                      <a16:creationId xmlns:a16="http://schemas.microsoft.com/office/drawing/2014/main" id="{FCB84073-191A-C03E-6B99-B8B6B9D5DB1D}"/>
                    </a:ext>
                  </a:extLst>
                </p:cNvPr>
                <p:cNvGrpSpPr/>
                <p:nvPr/>
              </p:nvGrpSpPr>
              <p:grpSpPr>
                <a:xfrm>
                  <a:off x="1753779" y="3555227"/>
                  <a:ext cx="102974" cy="333518"/>
                  <a:chOff x="1753779" y="3555227"/>
                  <a:chExt cx="102974" cy="333518"/>
                </a:xfrm>
              </p:grpSpPr>
              <p:sp>
                <p:nvSpPr>
                  <p:cNvPr id="117" name="矢印: 右 116">
                    <a:extLst>
                      <a:ext uri="{FF2B5EF4-FFF2-40B4-BE49-F238E27FC236}">
                        <a16:creationId xmlns:a16="http://schemas.microsoft.com/office/drawing/2014/main" id="{7ECFEA68-0EF7-792A-C057-2F8C657AB33D}"/>
                      </a:ext>
                    </a:extLst>
                  </p:cNvPr>
                  <p:cNvSpPr/>
                  <p:nvPr/>
                </p:nvSpPr>
                <p:spPr>
                  <a:xfrm>
                    <a:off x="1753779" y="3555227"/>
                    <a:ext cx="102974" cy="154042"/>
                  </a:xfrm>
                  <a:prstGeom prst="rightArrow">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8" name="矢印: 右 117">
                    <a:extLst>
                      <a:ext uri="{FF2B5EF4-FFF2-40B4-BE49-F238E27FC236}">
                        <a16:creationId xmlns:a16="http://schemas.microsoft.com/office/drawing/2014/main" id="{BE3B21D8-E3FC-69BC-9446-D947170B7784}"/>
                      </a:ext>
                    </a:extLst>
                  </p:cNvPr>
                  <p:cNvSpPr/>
                  <p:nvPr/>
                </p:nvSpPr>
                <p:spPr>
                  <a:xfrm rot="10800000">
                    <a:off x="1753779" y="3734703"/>
                    <a:ext cx="102974" cy="154042"/>
                  </a:xfrm>
                  <a:prstGeom prst="rightArrow">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145" name="矢印: 右 144">
              <a:extLst>
                <a:ext uri="{FF2B5EF4-FFF2-40B4-BE49-F238E27FC236}">
                  <a16:creationId xmlns:a16="http://schemas.microsoft.com/office/drawing/2014/main" id="{39D4E1AE-21BE-2B2F-C96C-A232A06F92B8}"/>
                </a:ext>
              </a:extLst>
            </p:cNvPr>
            <p:cNvSpPr/>
            <p:nvPr/>
          </p:nvSpPr>
          <p:spPr>
            <a:xfrm>
              <a:off x="2334807" y="3933237"/>
              <a:ext cx="102974" cy="154042"/>
            </a:xfrm>
            <a:prstGeom prst="rightArrow">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6" name="矢印: 右 145">
              <a:extLst>
                <a:ext uri="{FF2B5EF4-FFF2-40B4-BE49-F238E27FC236}">
                  <a16:creationId xmlns:a16="http://schemas.microsoft.com/office/drawing/2014/main" id="{FD171443-4A8C-1A4C-1C7F-ADDAB064506B}"/>
                </a:ext>
              </a:extLst>
            </p:cNvPr>
            <p:cNvSpPr/>
            <p:nvPr/>
          </p:nvSpPr>
          <p:spPr>
            <a:xfrm rot="10800000">
              <a:off x="2334807" y="4112713"/>
              <a:ext cx="102974" cy="154042"/>
            </a:xfrm>
            <a:prstGeom prst="rightArrow">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矢印: 右 146">
              <a:extLst>
                <a:ext uri="{FF2B5EF4-FFF2-40B4-BE49-F238E27FC236}">
                  <a16:creationId xmlns:a16="http://schemas.microsoft.com/office/drawing/2014/main" id="{0F86BB47-D079-B45B-C990-860D514D873E}"/>
                </a:ext>
              </a:extLst>
            </p:cNvPr>
            <p:cNvSpPr/>
            <p:nvPr/>
          </p:nvSpPr>
          <p:spPr>
            <a:xfrm>
              <a:off x="2928593" y="3924812"/>
              <a:ext cx="102974" cy="154042"/>
            </a:xfrm>
            <a:prstGeom prst="rightArrow">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8" name="矢印: 右 147">
              <a:extLst>
                <a:ext uri="{FF2B5EF4-FFF2-40B4-BE49-F238E27FC236}">
                  <a16:creationId xmlns:a16="http://schemas.microsoft.com/office/drawing/2014/main" id="{864515F9-2805-6C02-3E31-F959218BCB4C}"/>
                </a:ext>
              </a:extLst>
            </p:cNvPr>
            <p:cNvSpPr/>
            <p:nvPr/>
          </p:nvSpPr>
          <p:spPr>
            <a:xfrm rot="10800000">
              <a:off x="2928593" y="4104288"/>
              <a:ext cx="102974" cy="154042"/>
            </a:xfrm>
            <a:prstGeom prst="rightArrow">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4" name="テキスト ボックス 143">
              <a:extLst>
                <a:ext uri="{FF2B5EF4-FFF2-40B4-BE49-F238E27FC236}">
                  <a16:creationId xmlns:a16="http://schemas.microsoft.com/office/drawing/2014/main" id="{BD796D5A-10FC-E21E-54A2-B62E0ACE14EA}"/>
                </a:ext>
              </a:extLst>
            </p:cNvPr>
            <p:cNvSpPr txBox="1"/>
            <p:nvPr/>
          </p:nvSpPr>
          <p:spPr>
            <a:xfrm>
              <a:off x="1228036" y="3761630"/>
              <a:ext cx="2330822" cy="200055"/>
            </a:xfrm>
            <a:prstGeom prst="rect">
              <a:avLst/>
            </a:prstGeom>
            <a:noFill/>
          </p:spPr>
          <p:txBody>
            <a:bodyPr wrap="square" rtlCol="0">
              <a:spAutoFit/>
            </a:bodyPr>
            <a:lstStyle/>
            <a:p>
              <a:pPr algn="ctr"/>
              <a:r>
                <a:rPr kumimoji="1" lang="ja-JP" altLang="en-US" sz="700" dirty="0">
                  <a:latin typeface="ＭＳ ゴシック" panose="020B0609070205080204" pitchFamily="49" charset="-128"/>
                  <a:ea typeface="ＭＳ ゴシック" panose="020B0609070205080204" pitchFamily="49" charset="-128"/>
                </a:rPr>
                <a:t>技術による問題の解決</a:t>
              </a:r>
              <a:endParaRPr kumimoji="1" lang="en-US" altLang="ja-JP" sz="700" dirty="0">
                <a:latin typeface="ＭＳ ゴシック" panose="020B0609070205080204" pitchFamily="49" charset="-128"/>
                <a:ea typeface="ＭＳ ゴシック" panose="020B0609070205080204" pitchFamily="49" charset="-128"/>
              </a:endParaRPr>
            </a:p>
          </p:txBody>
        </p:sp>
      </p:grpSp>
      <p:grpSp>
        <p:nvGrpSpPr>
          <p:cNvPr id="14" name="グループ化 13">
            <a:extLst>
              <a:ext uri="{FF2B5EF4-FFF2-40B4-BE49-F238E27FC236}">
                <a16:creationId xmlns:a16="http://schemas.microsoft.com/office/drawing/2014/main" id="{4E00C64A-7835-7EDB-72A9-44FB666168A7}"/>
              </a:ext>
            </a:extLst>
          </p:cNvPr>
          <p:cNvGrpSpPr/>
          <p:nvPr/>
        </p:nvGrpSpPr>
        <p:grpSpPr>
          <a:xfrm>
            <a:off x="261937" y="328910"/>
            <a:ext cx="4615208" cy="375934"/>
            <a:chOff x="185737" y="195560"/>
            <a:chExt cx="4519612" cy="375934"/>
          </a:xfrm>
        </p:grpSpPr>
        <p:sp>
          <p:nvSpPr>
            <p:cNvPr id="7" name="テキスト ボックス 6">
              <a:extLst>
                <a:ext uri="{FF2B5EF4-FFF2-40B4-BE49-F238E27FC236}">
                  <a16:creationId xmlns:a16="http://schemas.microsoft.com/office/drawing/2014/main" id="{9FC93601-063D-39D7-A261-1DE7737A6E67}"/>
                </a:ext>
              </a:extLst>
            </p:cNvPr>
            <p:cNvSpPr txBox="1"/>
            <p:nvPr/>
          </p:nvSpPr>
          <p:spPr>
            <a:xfrm>
              <a:off x="190500" y="214612"/>
              <a:ext cx="4514849" cy="338554"/>
            </a:xfrm>
            <a:prstGeom prst="rect">
              <a:avLst/>
            </a:prstGeom>
            <a:noFill/>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技術・家庭 技術分野 オリエンテーション</a:t>
              </a:r>
              <a:endParaRPr kumimoji="1" lang="en-US" altLang="ja-JP" sz="1600" dirty="0">
                <a:latin typeface="ＭＳ ゴシック" panose="020B0609070205080204" pitchFamily="49" charset="-128"/>
                <a:ea typeface="ＭＳ ゴシック" panose="020B0609070205080204" pitchFamily="49" charset="-128"/>
              </a:endParaRPr>
            </a:p>
          </p:txBody>
        </p:sp>
        <p:cxnSp>
          <p:nvCxnSpPr>
            <p:cNvPr id="12" name="直線コネクタ 11">
              <a:extLst>
                <a:ext uri="{FF2B5EF4-FFF2-40B4-BE49-F238E27FC236}">
                  <a16:creationId xmlns:a16="http://schemas.microsoft.com/office/drawing/2014/main" id="{819582AA-673F-D2C4-35C3-2DC0505D57A1}"/>
                </a:ext>
              </a:extLst>
            </p:cNvPr>
            <p:cNvCxnSpPr/>
            <p:nvPr/>
          </p:nvCxnSpPr>
          <p:spPr>
            <a:xfrm>
              <a:off x="185738" y="195560"/>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0729F026-6AB7-5A58-BA72-465EF41E8915}"/>
                </a:ext>
              </a:extLst>
            </p:cNvPr>
            <p:cNvCxnSpPr/>
            <p:nvPr/>
          </p:nvCxnSpPr>
          <p:spPr>
            <a:xfrm>
              <a:off x="185737" y="571494"/>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grpSp>
      <p:grpSp>
        <p:nvGrpSpPr>
          <p:cNvPr id="48" name="グループ化 47">
            <a:extLst>
              <a:ext uri="{FF2B5EF4-FFF2-40B4-BE49-F238E27FC236}">
                <a16:creationId xmlns:a16="http://schemas.microsoft.com/office/drawing/2014/main" id="{93B8A937-741C-B5FD-5B35-42F0BE055CC9}"/>
              </a:ext>
            </a:extLst>
          </p:cNvPr>
          <p:cNvGrpSpPr/>
          <p:nvPr/>
        </p:nvGrpSpPr>
        <p:grpSpPr>
          <a:xfrm>
            <a:off x="261000" y="813188"/>
            <a:ext cx="4626806" cy="354394"/>
            <a:chOff x="261937" y="879094"/>
            <a:chExt cx="4457760" cy="354394"/>
          </a:xfrm>
        </p:grpSpPr>
        <p:grpSp>
          <p:nvGrpSpPr>
            <p:cNvPr id="17" name="グループ化 16">
              <a:extLst>
                <a:ext uri="{FF2B5EF4-FFF2-40B4-BE49-F238E27FC236}">
                  <a16:creationId xmlns:a16="http://schemas.microsoft.com/office/drawing/2014/main" id="{CD83EC9D-1E37-A29C-CEEB-752F23C72A32}"/>
                </a:ext>
              </a:extLst>
            </p:cNvPr>
            <p:cNvGrpSpPr/>
            <p:nvPr/>
          </p:nvGrpSpPr>
          <p:grpSpPr>
            <a:xfrm>
              <a:off x="261937" y="879094"/>
              <a:ext cx="4457760" cy="354394"/>
              <a:chOff x="261937" y="1004889"/>
              <a:chExt cx="4457760" cy="366710"/>
            </a:xfrm>
          </p:grpSpPr>
          <p:sp>
            <p:nvSpPr>
              <p:cNvPr id="15" name="正方形/長方形 14">
                <a:extLst>
                  <a:ext uri="{FF2B5EF4-FFF2-40B4-BE49-F238E27FC236}">
                    <a16:creationId xmlns:a16="http://schemas.microsoft.com/office/drawing/2014/main" id="{21B3FE35-68CD-12DF-69C6-FBB90F4B5E10}"/>
                  </a:ext>
                </a:extLst>
              </p:cNvPr>
              <p:cNvSpPr/>
              <p:nvPr/>
            </p:nvSpPr>
            <p:spPr>
              <a:xfrm>
                <a:off x="261937" y="1004889"/>
                <a:ext cx="116682" cy="36671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6E3FE255-490C-C879-B9FF-A864ADF6375A}"/>
                  </a:ext>
                </a:extLst>
              </p:cNvPr>
              <p:cNvSpPr/>
              <p:nvPr/>
            </p:nvSpPr>
            <p:spPr>
              <a:xfrm>
                <a:off x="378619" y="1004889"/>
                <a:ext cx="4341078" cy="36671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a:extLst>
                <a:ext uri="{FF2B5EF4-FFF2-40B4-BE49-F238E27FC236}">
                  <a16:creationId xmlns:a16="http://schemas.microsoft.com/office/drawing/2014/main" id="{C551180C-9EE6-AC22-EAAE-E715248E4C1E}"/>
                </a:ext>
              </a:extLst>
            </p:cNvPr>
            <p:cNvSpPr txBox="1"/>
            <p:nvPr/>
          </p:nvSpPr>
          <p:spPr>
            <a:xfrm>
              <a:off x="378619" y="879306"/>
              <a:ext cx="4330806" cy="338554"/>
            </a:xfrm>
            <a:prstGeom prst="rect">
              <a:avLst/>
            </a:prstGeom>
            <a:noFill/>
          </p:spPr>
          <p:txBody>
            <a:bodyPr wrap="square" rtlCol="0">
              <a:spAutoFit/>
            </a:bodyPr>
            <a:lstStyle/>
            <a:p>
              <a:r>
                <a:rPr kumimoji="1" lang="ja-JP" altLang="en-US" sz="1600" dirty="0">
                  <a:latin typeface="ＭＳ ゴシック" panose="020B0609070205080204" pitchFamily="49" charset="-128"/>
                  <a:ea typeface="ＭＳ ゴシック" panose="020B0609070205080204" pitchFamily="49" charset="-128"/>
                </a:rPr>
                <a:t>技術分野では何を学ぶの？</a:t>
              </a:r>
              <a:endParaRPr kumimoji="1" lang="en-US" altLang="ja-JP" sz="1600" dirty="0">
                <a:latin typeface="ＭＳ ゴシック" panose="020B0609070205080204" pitchFamily="49" charset="-128"/>
                <a:ea typeface="ＭＳ ゴシック" panose="020B0609070205080204" pitchFamily="49" charset="-128"/>
              </a:endParaRPr>
            </a:p>
          </p:txBody>
        </p:sp>
      </p:grpSp>
      <p:grpSp>
        <p:nvGrpSpPr>
          <p:cNvPr id="21" name="グループ化 20">
            <a:extLst>
              <a:ext uri="{FF2B5EF4-FFF2-40B4-BE49-F238E27FC236}">
                <a16:creationId xmlns:a16="http://schemas.microsoft.com/office/drawing/2014/main" id="{7108F707-175A-48F3-2473-D8ABC2FE926E}"/>
              </a:ext>
            </a:extLst>
          </p:cNvPr>
          <p:cNvGrpSpPr/>
          <p:nvPr/>
        </p:nvGrpSpPr>
        <p:grpSpPr>
          <a:xfrm>
            <a:off x="322582" y="1263318"/>
            <a:ext cx="4621445" cy="769441"/>
            <a:chOff x="378619" y="1814778"/>
            <a:chExt cx="4621445" cy="769441"/>
          </a:xfrm>
        </p:grpSpPr>
        <p:sp>
          <p:nvSpPr>
            <p:cNvPr id="8" name="テキスト ボックス 7">
              <a:extLst>
                <a:ext uri="{FF2B5EF4-FFF2-40B4-BE49-F238E27FC236}">
                  <a16:creationId xmlns:a16="http://schemas.microsoft.com/office/drawing/2014/main" id="{C4CDB813-226B-F436-AEB3-4480622F26EB}"/>
                </a:ext>
              </a:extLst>
            </p:cNvPr>
            <p:cNvSpPr txBox="1"/>
            <p:nvPr/>
          </p:nvSpPr>
          <p:spPr>
            <a:xfrm>
              <a:off x="578134" y="1814778"/>
              <a:ext cx="4421930" cy="769441"/>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この教室で、みなさんはエンジニアや開発者の立場で、技術を使った問題解決に取り組みます！</a:t>
              </a:r>
              <a:endParaRPr kumimoji="1" lang="en-US" altLang="ja-JP" sz="110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技術分野では、以下の２つのことを考え、実際につくって問題解決する力を身に付けます！</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11" name="グループ化 10">
              <a:extLst>
                <a:ext uri="{FF2B5EF4-FFF2-40B4-BE49-F238E27FC236}">
                  <a16:creationId xmlns:a16="http://schemas.microsoft.com/office/drawing/2014/main" id="{FADC2F98-9035-EC58-F76D-5C7F7E29DED8}"/>
                </a:ext>
              </a:extLst>
            </p:cNvPr>
            <p:cNvGrpSpPr/>
            <p:nvPr/>
          </p:nvGrpSpPr>
          <p:grpSpPr>
            <a:xfrm>
              <a:off x="378619" y="1850805"/>
              <a:ext cx="228634" cy="234161"/>
              <a:chOff x="76528" y="1464665"/>
              <a:chExt cx="299679" cy="306924"/>
            </a:xfrm>
          </p:grpSpPr>
          <p:sp>
            <p:nvSpPr>
              <p:cNvPr id="9" name="正方形/長方形 8">
                <a:extLst>
                  <a:ext uri="{FF2B5EF4-FFF2-40B4-BE49-F238E27FC236}">
                    <a16:creationId xmlns:a16="http://schemas.microsoft.com/office/drawing/2014/main" id="{90446FC5-E612-002F-1382-DEFCA101FB2E}"/>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346F84A7-48B7-4773-4B45-6F185599EEC8}"/>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79" name="テキスト ボックス 78">
            <a:extLst>
              <a:ext uri="{FF2B5EF4-FFF2-40B4-BE49-F238E27FC236}">
                <a16:creationId xmlns:a16="http://schemas.microsoft.com/office/drawing/2014/main" id="{F5C3A66F-16EA-7C45-ECA4-2458394E3E06}"/>
              </a:ext>
            </a:extLst>
          </p:cNvPr>
          <p:cNvSpPr txBox="1"/>
          <p:nvPr/>
        </p:nvSpPr>
        <p:spPr>
          <a:xfrm>
            <a:off x="7725723" y="327280"/>
            <a:ext cx="1948460" cy="246221"/>
          </a:xfrm>
          <a:prstGeom prst="rect">
            <a:avLst/>
          </a:prstGeom>
          <a:noFill/>
          <a:ln>
            <a:solidFill>
              <a:schemeClr val="tx1"/>
            </a:solidFill>
          </a:ln>
        </p:spPr>
        <p:txBody>
          <a:bodyPr wrap="square">
            <a:spAutoFit/>
          </a:bodyPr>
          <a:lstStyle/>
          <a:p>
            <a:pPr algn="ctr"/>
            <a:r>
              <a:rPr kumimoji="1" lang="ja-JP" altLang="en-US" sz="1000" dirty="0">
                <a:latin typeface="ＭＳ ゴシック" panose="020B0609070205080204" pitchFamily="49" charset="-128"/>
                <a:ea typeface="ＭＳ ゴシック" panose="020B0609070205080204" pitchFamily="49" charset="-128"/>
              </a:rPr>
              <a:t>技術分野ワークシート </a:t>
            </a:r>
            <a:r>
              <a:rPr kumimoji="1" lang="en-US" altLang="ja-JP" sz="1000" dirty="0">
                <a:latin typeface="ＭＳ ゴシック" panose="020B0609070205080204" pitchFamily="49" charset="-128"/>
                <a:ea typeface="ＭＳ ゴシック" panose="020B0609070205080204" pitchFamily="49" charset="-128"/>
              </a:rPr>
              <a:t>No.</a:t>
            </a:r>
            <a:r>
              <a:rPr kumimoji="1" lang="ja-JP" altLang="en-US" sz="1000" dirty="0">
                <a:latin typeface="ＭＳ ゴシック" panose="020B0609070205080204" pitchFamily="49" charset="-128"/>
                <a:ea typeface="ＭＳ ゴシック" panose="020B0609070205080204" pitchFamily="49" charset="-128"/>
              </a:rPr>
              <a:t>１</a:t>
            </a:r>
            <a:endParaRPr lang="ja-JP" altLang="en-US" sz="1000" dirty="0"/>
          </a:p>
        </p:txBody>
      </p:sp>
      <p:grpSp>
        <p:nvGrpSpPr>
          <p:cNvPr id="27" name="グループ化 26">
            <a:extLst>
              <a:ext uri="{FF2B5EF4-FFF2-40B4-BE49-F238E27FC236}">
                <a16:creationId xmlns:a16="http://schemas.microsoft.com/office/drawing/2014/main" id="{53A8CC7A-4002-E6C9-56C2-DC889402C1F9}"/>
              </a:ext>
            </a:extLst>
          </p:cNvPr>
          <p:cNvGrpSpPr/>
          <p:nvPr/>
        </p:nvGrpSpPr>
        <p:grpSpPr>
          <a:xfrm>
            <a:off x="325606" y="2763898"/>
            <a:ext cx="4540937" cy="270188"/>
            <a:chOff x="378619" y="1814778"/>
            <a:chExt cx="4540937" cy="270188"/>
          </a:xfrm>
        </p:grpSpPr>
        <p:sp>
          <p:nvSpPr>
            <p:cNvPr id="28" name="テキスト ボックス 27">
              <a:extLst>
                <a:ext uri="{FF2B5EF4-FFF2-40B4-BE49-F238E27FC236}">
                  <a16:creationId xmlns:a16="http://schemas.microsoft.com/office/drawing/2014/main" id="{ACC280AA-AEC2-D485-1467-822C28D668C3}"/>
                </a:ext>
              </a:extLst>
            </p:cNvPr>
            <p:cNvSpPr txBox="1"/>
            <p:nvPr/>
          </p:nvSpPr>
          <p:spPr>
            <a:xfrm>
              <a:off x="578134" y="1814778"/>
              <a:ext cx="4341422"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技術を使った問題解決の流れは製品開発と同じ流れです！</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35" name="グループ化 34">
              <a:extLst>
                <a:ext uri="{FF2B5EF4-FFF2-40B4-BE49-F238E27FC236}">
                  <a16:creationId xmlns:a16="http://schemas.microsoft.com/office/drawing/2014/main" id="{6C3D26DB-E36F-833C-2137-65A32CC73D72}"/>
                </a:ext>
              </a:extLst>
            </p:cNvPr>
            <p:cNvGrpSpPr/>
            <p:nvPr/>
          </p:nvGrpSpPr>
          <p:grpSpPr>
            <a:xfrm>
              <a:off x="378619" y="1850805"/>
              <a:ext cx="228634" cy="234161"/>
              <a:chOff x="76528" y="1464665"/>
              <a:chExt cx="299679" cy="306924"/>
            </a:xfrm>
          </p:grpSpPr>
          <p:sp>
            <p:nvSpPr>
              <p:cNvPr id="43" name="正方形/長方形 42">
                <a:extLst>
                  <a:ext uri="{FF2B5EF4-FFF2-40B4-BE49-F238E27FC236}">
                    <a16:creationId xmlns:a16="http://schemas.microsoft.com/office/drawing/2014/main" id="{379CC310-7FC5-7513-5492-3B8EE30105AE}"/>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A7D6A47B-98A8-60D6-F6E8-290EEB20FF81}"/>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41" name="グループ化 140">
            <a:extLst>
              <a:ext uri="{FF2B5EF4-FFF2-40B4-BE49-F238E27FC236}">
                <a16:creationId xmlns:a16="http://schemas.microsoft.com/office/drawing/2014/main" id="{F8D9D812-F77D-BC2C-F633-9E3FC80E20CE}"/>
              </a:ext>
            </a:extLst>
          </p:cNvPr>
          <p:cNvGrpSpPr/>
          <p:nvPr/>
        </p:nvGrpSpPr>
        <p:grpSpPr>
          <a:xfrm>
            <a:off x="553785" y="3122259"/>
            <a:ext cx="4275707" cy="539468"/>
            <a:chOff x="474263" y="3394953"/>
            <a:chExt cx="4275707" cy="313544"/>
          </a:xfrm>
        </p:grpSpPr>
        <p:grpSp>
          <p:nvGrpSpPr>
            <p:cNvPr id="140" name="グループ化 139">
              <a:extLst>
                <a:ext uri="{FF2B5EF4-FFF2-40B4-BE49-F238E27FC236}">
                  <a16:creationId xmlns:a16="http://schemas.microsoft.com/office/drawing/2014/main" id="{E0EC5E70-4ECE-3F1A-BFF9-94B141AAC8A5}"/>
                </a:ext>
              </a:extLst>
            </p:cNvPr>
            <p:cNvGrpSpPr/>
            <p:nvPr/>
          </p:nvGrpSpPr>
          <p:grpSpPr>
            <a:xfrm>
              <a:off x="474263" y="3394953"/>
              <a:ext cx="3559225" cy="313544"/>
              <a:chOff x="474263" y="3394953"/>
              <a:chExt cx="3559225" cy="313544"/>
            </a:xfrm>
          </p:grpSpPr>
          <p:sp>
            <p:nvSpPr>
              <p:cNvPr id="134" name="吹き出し: 角を丸めた四角形 133">
                <a:extLst>
                  <a:ext uri="{FF2B5EF4-FFF2-40B4-BE49-F238E27FC236}">
                    <a16:creationId xmlns:a16="http://schemas.microsoft.com/office/drawing/2014/main" id="{7FBBF59A-DB89-0C88-0B7B-07F2847FB55E}"/>
                  </a:ext>
                </a:extLst>
              </p:cNvPr>
              <p:cNvSpPr/>
              <p:nvPr/>
            </p:nvSpPr>
            <p:spPr>
              <a:xfrm>
                <a:off x="474263" y="3395305"/>
                <a:ext cx="690362" cy="311726"/>
              </a:xfrm>
              <a:prstGeom prst="wedgeRoundRectCallout">
                <a:avLst>
                  <a:gd name="adj1" fmla="val 40638"/>
                  <a:gd name="adj2" fmla="val 89777"/>
                  <a:gd name="adj3" fmla="val 16667"/>
                </a:avLst>
              </a:prstGeom>
              <a:noFill/>
              <a:ln w="6350">
                <a:solidFill>
                  <a:schemeClr val="accent1">
                    <a:lumMod val="40000"/>
                    <a:lumOff val="60000"/>
                  </a:schemeClr>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吹き出し: 角を丸めた四角形 134">
                <a:extLst>
                  <a:ext uri="{FF2B5EF4-FFF2-40B4-BE49-F238E27FC236}">
                    <a16:creationId xmlns:a16="http://schemas.microsoft.com/office/drawing/2014/main" id="{58E6044A-6D1E-976E-989C-717E6AA11DCC}"/>
                  </a:ext>
                </a:extLst>
              </p:cNvPr>
              <p:cNvSpPr/>
              <p:nvPr/>
            </p:nvSpPr>
            <p:spPr>
              <a:xfrm>
                <a:off x="1189756" y="3394953"/>
                <a:ext cx="690362" cy="311726"/>
              </a:xfrm>
              <a:prstGeom prst="wedgeRoundRectCallout">
                <a:avLst>
                  <a:gd name="adj1" fmla="val 28496"/>
                  <a:gd name="adj2" fmla="val 101143"/>
                  <a:gd name="adj3" fmla="val 16667"/>
                </a:avLst>
              </a:prstGeom>
              <a:noFill/>
              <a:ln w="6350">
                <a:solidFill>
                  <a:schemeClr val="accent1">
                    <a:lumMod val="40000"/>
                    <a:lumOff val="60000"/>
                  </a:schemeClr>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吹き出し: 角を丸めた四角形 135">
                <a:extLst>
                  <a:ext uri="{FF2B5EF4-FFF2-40B4-BE49-F238E27FC236}">
                    <a16:creationId xmlns:a16="http://schemas.microsoft.com/office/drawing/2014/main" id="{B743E3DD-3F0E-9ADF-BF23-AD8CE20A9A0D}"/>
                  </a:ext>
                </a:extLst>
              </p:cNvPr>
              <p:cNvSpPr/>
              <p:nvPr/>
            </p:nvSpPr>
            <p:spPr>
              <a:xfrm>
                <a:off x="1907234" y="3396771"/>
                <a:ext cx="690362" cy="311726"/>
              </a:xfrm>
              <a:prstGeom prst="wedgeRoundRectCallout">
                <a:avLst>
                  <a:gd name="adj1" fmla="val 9732"/>
                  <a:gd name="adj2" fmla="val 100432"/>
                  <a:gd name="adj3" fmla="val 16667"/>
                </a:avLst>
              </a:prstGeom>
              <a:noFill/>
              <a:ln w="6350">
                <a:solidFill>
                  <a:schemeClr val="accent1">
                    <a:lumMod val="40000"/>
                    <a:lumOff val="60000"/>
                  </a:schemeClr>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吹き出し: 角を丸めた四角形 136">
                <a:extLst>
                  <a:ext uri="{FF2B5EF4-FFF2-40B4-BE49-F238E27FC236}">
                    <a16:creationId xmlns:a16="http://schemas.microsoft.com/office/drawing/2014/main" id="{2050C1D9-3472-A36C-FEA6-2D0A48FF7390}"/>
                  </a:ext>
                </a:extLst>
              </p:cNvPr>
              <p:cNvSpPr/>
              <p:nvPr/>
            </p:nvSpPr>
            <p:spPr>
              <a:xfrm>
                <a:off x="2627633" y="3396511"/>
                <a:ext cx="690362" cy="311726"/>
              </a:xfrm>
              <a:prstGeom prst="wedgeRoundRectCallout">
                <a:avLst>
                  <a:gd name="adj1" fmla="val -11239"/>
                  <a:gd name="adj2" fmla="val 101853"/>
                  <a:gd name="adj3" fmla="val 16667"/>
                </a:avLst>
              </a:prstGeom>
              <a:noFill/>
              <a:ln w="6350">
                <a:solidFill>
                  <a:schemeClr val="accent1">
                    <a:lumMod val="40000"/>
                    <a:lumOff val="60000"/>
                  </a:schemeClr>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8" name="吹き出し: 角を丸めた四角形 137">
                <a:extLst>
                  <a:ext uri="{FF2B5EF4-FFF2-40B4-BE49-F238E27FC236}">
                    <a16:creationId xmlns:a16="http://schemas.microsoft.com/office/drawing/2014/main" id="{09086473-6A3C-B343-C723-E13F777E94A9}"/>
                  </a:ext>
                </a:extLst>
              </p:cNvPr>
              <p:cNvSpPr/>
              <p:nvPr/>
            </p:nvSpPr>
            <p:spPr>
              <a:xfrm>
                <a:off x="3343126" y="3396511"/>
                <a:ext cx="690362" cy="311726"/>
              </a:xfrm>
              <a:prstGeom prst="wedgeRoundRectCallout">
                <a:avLst>
                  <a:gd name="adj1" fmla="val -28900"/>
                  <a:gd name="adj2" fmla="val 100433"/>
                  <a:gd name="adj3" fmla="val 16667"/>
                </a:avLst>
              </a:prstGeom>
              <a:noFill/>
              <a:ln w="6350">
                <a:solidFill>
                  <a:schemeClr val="accent1">
                    <a:lumMod val="40000"/>
                    <a:lumOff val="60000"/>
                  </a:schemeClr>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9" name="吹き出し: 角を丸めた四角形 138">
              <a:extLst>
                <a:ext uri="{FF2B5EF4-FFF2-40B4-BE49-F238E27FC236}">
                  <a16:creationId xmlns:a16="http://schemas.microsoft.com/office/drawing/2014/main" id="{9EA16083-2F3C-DFDF-1A46-AE7E6489B1D4}"/>
                </a:ext>
              </a:extLst>
            </p:cNvPr>
            <p:cNvSpPr/>
            <p:nvPr/>
          </p:nvSpPr>
          <p:spPr>
            <a:xfrm>
              <a:off x="4059608" y="3396510"/>
              <a:ext cx="690362" cy="311726"/>
            </a:xfrm>
            <a:prstGeom prst="wedgeRoundRectCallout">
              <a:avLst>
                <a:gd name="adj1" fmla="val -39386"/>
                <a:gd name="adj2" fmla="val 92619"/>
                <a:gd name="adj3" fmla="val 16667"/>
              </a:avLst>
            </a:prstGeom>
            <a:noFill/>
            <a:ln w="6350">
              <a:solidFill>
                <a:schemeClr val="accent1">
                  <a:lumMod val="40000"/>
                  <a:lumOff val="60000"/>
                </a:schemeClr>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2" name="テキスト ボックス 141">
            <a:extLst>
              <a:ext uri="{FF2B5EF4-FFF2-40B4-BE49-F238E27FC236}">
                <a16:creationId xmlns:a16="http://schemas.microsoft.com/office/drawing/2014/main" id="{FED995D9-2985-2CA6-408B-20F13C52F764}"/>
              </a:ext>
            </a:extLst>
          </p:cNvPr>
          <p:cNvSpPr txBox="1"/>
          <p:nvPr/>
        </p:nvSpPr>
        <p:spPr>
          <a:xfrm>
            <a:off x="540528" y="3121221"/>
            <a:ext cx="752395" cy="553998"/>
          </a:xfrm>
          <a:prstGeom prst="rect">
            <a:avLst/>
          </a:prstGeom>
          <a:noFill/>
        </p:spPr>
        <p:txBody>
          <a:bodyPr wrap="square" rtlCol="0">
            <a:spAutoFit/>
          </a:bodyPr>
          <a:lstStyle/>
          <a:p>
            <a:r>
              <a:rPr kumimoji="1" lang="ja-JP" altLang="en-US" sz="600" dirty="0">
                <a:latin typeface="UD デジタル 教科書体 N-B" panose="02020700000000000000" pitchFamily="17" charset="-128"/>
                <a:ea typeface="UD デジタル 教科書体 N-B" panose="02020700000000000000" pitchFamily="17" charset="-128"/>
              </a:rPr>
              <a:t>生活や社会を支える技術に関心をもち、技術の仕組みや役割を理解しよう。</a:t>
            </a:r>
            <a:endParaRPr kumimoji="1" lang="en-US" altLang="ja-JP" sz="600" dirty="0">
              <a:latin typeface="UD デジタル 教科書体 N-B" panose="02020700000000000000" pitchFamily="17" charset="-128"/>
              <a:ea typeface="UD デジタル 教科書体 N-B" panose="02020700000000000000" pitchFamily="17" charset="-128"/>
            </a:endParaRPr>
          </a:p>
        </p:txBody>
      </p:sp>
      <p:sp>
        <p:nvSpPr>
          <p:cNvPr id="149" name="テキスト ボックス 148">
            <a:extLst>
              <a:ext uri="{FF2B5EF4-FFF2-40B4-BE49-F238E27FC236}">
                <a16:creationId xmlns:a16="http://schemas.microsoft.com/office/drawing/2014/main" id="{CAF6FD41-B7B3-0EF3-8AE6-A4CB3AD8B850}"/>
              </a:ext>
            </a:extLst>
          </p:cNvPr>
          <p:cNvSpPr txBox="1"/>
          <p:nvPr/>
        </p:nvSpPr>
        <p:spPr>
          <a:xfrm>
            <a:off x="1244191" y="3124475"/>
            <a:ext cx="752395" cy="553998"/>
          </a:xfrm>
          <a:prstGeom prst="rect">
            <a:avLst/>
          </a:prstGeom>
          <a:noFill/>
        </p:spPr>
        <p:txBody>
          <a:bodyPr wrap="square" rtlCol="0">
            <a:spAutoFit/>
          </a:bodyPr>
          <a:lstStyle/>
          <a:p>
            <a:r>
              <a:rPr kumimoji="1" lang="ja-JP" altLang="en-US" sz="600" dirty="0">
                <a:latin typeface="UD デジタル 教科書体 N-B" panose="02020700000000000000" pitchFamily="17" charset="-128"/>
                <a:ea typeface="UD デジタル 教科書体 N-B" panose="02020700000000000000" pitchFamily="17" charset="-128"/>
              </a:rPr>
              <a:t>生活や社会の問題を見つけて、技術を使ってどのように解決したいか考えよう。</a:t>
            </a:r>
            <a:endParaRPr kumimoji="1" lang="en-US" altLang="ja-JP" sz="600" dirty="0">
              <a:latin typeface="UD デジタル 教科書体 N-B" panose="02020700000000000000" pitchFamily="17" charset="-128"/>
              <a:ea typeface="UD デジタル 教科書体 N-B" panose="02020700000000000000" pitchFamily="17" charset="-128"/>
            </a:endParaRPr>
          </a:p>
        </p:txBody>
      </p:sp>
      <p:sp>
        <p:nvSpPr>
          <p:cNvPr id="150" name="テキスト ボックス 149">
            <a:extLst>
              <a:ext uri="{FF2B5EF4-FFF2-40B4-BE49-F238E27FC236}">
                <a16:creationId xmlns:a16="http://schemas.microsoft.com/office/drawing/2014/main" id="{F126B213-7172-617E-C060-308962C9345F}"/>
              </a:ext>
            </a:extLst>
          </p:cNvPr>
          <p:cNvSpPr txBox="1"/>
          <p:nvPr/>
        </p:nvSpPr>
        <p:spPr>
          <a:xfrm>
            <a:off x="1966948" y="3121042"/>
            <a:ext cx="752395" cy="553998"/>
          </a:xfrm>
          <a:prstGeom prst="rect">
            <a:avLst/>
          </a:prstGeom>
          <a:noFill/>
        </p:spPr>
        <p:txBody>
          <a:bodyPr wrap="square" rtlCol="0">
            <a:spAutoFit/>
          </a:bodyPr>
          <a:lstStyle/>
          <a:p>
            <a:r>
              <a:rPr kumimoji="1" lang="ja-JP" altLang="en-US" sz="600" dirty="0">
                <a:latin typeface="UD デジタル 教科書体 N-B" panose="02020700000000000000" pitchFamily="17" charset="-128"/>
                <a:ea typeface="UD デジタル 教科書体 N-B" panose="02020700000000000000" pitchFamily="17" charset="-128"/>
              </a:rPr>
              <a:t>自分が設定した課題を解決策を考え、設計図や計画表にかき表そう。</a:t>
            </a:r>
            <a:endParaRPr kumimoji="1" lang="en-US" altLang="ja-JP" sz="600" dirty="0">
              <a:latin typeface="UD デジタル 教科書体 N-B" panose="02020700000000000000" pitchFamily="17" charset="-128"/>
              <a:ea typeface="UD デジタル 教科書体 N-B" panose="02020700000000000000" pitchFamily="17" charset="-128"/>
            </a:endParaRPr>
          </a:p>
        </p:txBody>
      </p:sp>
      <p:sp>
        <p:nvSpPr>
          <p:cNvPr id="152" name="テキスト ボックス 151">
            <a:extLst>
              <a:ext uri="{FF2B5EF4-FFF2-40B4-BE49-F238E27FC236}">
                <a16:creationId xmlns:a16="http://schemas.microsoft.com/office/drawing/2014/main" id="{E1582C79-1C78-A049-B585-EEDE0F4841B9}"/>
              </a:ext>
            </a:extLst>
          </p:cNvPr>
          <p:cNvSpPr txBox="1"/>
          <p:nvPr/>
        </p:nvSpPr>
        <p:spPr>
          <a:xfrm>
            <a:off x="2683710" y="3120564"/>
            <a:ext cx="752395" cy="553998"/>
          </a:xfrm>
          <a:prstGeom prst="rect">
            <a:avLst/>
          </a:prstGeom>
          <a:noFill/>
        </p:spPr>
        <p:txBody>
          <a:bodyPr wrap="square" rtlCol="0">
            <a:spAutoFit/>
          </a:bodyPr>
          <a:lstStyle/>
          <a:p>
            <a:r>
              <a:rPr kumimoji="1" lang="ja-JP" altLang="en-US" sz="600" dirty="0">
                <a:latin typeface="UD デジタル 教科書体 N-B" panose="02020700000000000000" pitchFamily="17" charset="-128"/>
                <a:ea typeface="UD デジタル 教科書体 N-B" panose="02020700000000000000" pitchFamily="17" charset="-128"/>
              </a:rPr>
              <a:t>設計や計画したものをつくってみよう。たくさん考えて、試行錯誤しよう。</a:t>
            </a:r>
            <a:endParaRPr kumimoji="1" lang="en-US" altLang="ja-JP" sz="600" dirty="0">
              <a:latin typeface="UD デジタル 教科書体 N-B" panose="02020700000000000000" pitchFamily="17" charset="-128"/>
              <a:ea typeface="UD デジタル 教科書体 N-B" panose="02020700000000000000" pitchFamily="17" charset="-128"/>
            </a:endParaRPr>
          </a:p>
        </p:txBody>
      </p:sp>
      <p:sp>
        <p:nvSpPr>
          <p:cNvPr id="153" name="テキスト ボックス 152">
            <a:extLst>
              <a:ext uri="{FF2B5EF4-FFF2-40B4-BE49-F238E27FC236}">
                <a16:creationId xmlns:a16="http://schemas.microsoft.com/office/drawing/2014/main" id="{0060BFCD-6915-11D0-E6EB-FF7A6643D1FF}"/>
              </a:ext>
            </a:extLst>
          </p:cNvPr>
          <p:cNvSpPr txBox="1"/>
          <p:nvPr/>
        </p:nvSpPr>
        <p:spPr>
          <a:xfrm>
            <a:off x="3407780" y="3118780"/>
            <a:ext cx="752395" cy="553998"/>
          </a:xfrm>
          <a:prstGeom prst="rect">
            <a:avLst/>
          </a:prstGeom>
          <a:noFill/>
        </p:spPr>
        <p:txBody>
          <a:bodyPr wrap="square" rtlCol="0">
            <a:spAutoFit/>
          </a:bodyPr>
          <a:lstStyle/>
          <a:p>
            <a:r>
              <a:rPr kumimoji="1" lang="ja-JP" altLang="en-US" sz="600" dirty="0">
                <a:latin typeface="UD デジタル 教科書体 N-B" panose="02020700000000000000" pitchFamily="17" charset="-128"/>
                <a:ea typeface="UD デジタル 教科書体 N-B" panose="02020700000000000000" pitchFamily="17" charset="-128"/>
              </a:rPr>
              <a:t>つくったものでどのくらい問題を解決することができるか振り返ろう。</a:t>
            </a:r>
            <a:endParaRPr kumimoji="1" lang="en-US" altLang="ja-JP" sz="600" dirty="0">
              <a:latin typeface="UD デジタル 教科書体 N-B" panose="02020700000000000000" pitchFamily="17" charset="-128"/>
              <a:ea typeface="UD デジタル 教科書体 N-B" panose="02020700000000000000" pitchFamily="17" charset="-128"/>
            </a:endParaRPr>
          </a:p>
        </p:txBody>
      </p:sp>
      <p:sp>
        <p:nvSpPr>
          <p:cNvPr id="154" name="テキスト ボックス 153">
            <a:extLst>
              <a:ext uri="{FF2B5EF4-FFF2-40B4-BE49-F238E27FC236}">
                <a16:creationId xmlns:a16="http://schemas.microsoft.com/office/drawing/2014/main" id="{23B6D8ED-C997-14AC-0FB5-08142DC16C7A}"/>
              </a:ext>
            </a:extLst>
          </p:cNvPr>
          <p:cNvSpPr txBox="1"/>
          <p:nvPr/>
        </p:nvSpPr>
        <p:spPr>
          <a:xfrm>
            <a:off x="4122712" y="3115931"/>
            <a:ext cx="752395" cy="553998"/>
          </a:xfrm>
          <a:prstGeom prst="rect">
            <a:avLst/>
          </a:prstGeom>
          <a:noFill/>
        </p:spPr>
        <p:txBody>
          <a:bodyPr wrap="square" rtlCol="0">
            <a:spAutoFit/>
          </a:bodyPr>
          <a:lstStyle/>
          <a:p>
            <a:r>
              <a:rPr kumimoji="1" lang="ja-JP" altLang="en-US" sz="600" dirty="0">
                <a:latin typeface="UD デジタル 教科書体 N-B" panose="02020700000000000000" pitchFamily="17" charset="-128"/>
                <a:ea typeface="UD デジタル 教科書体 N-B" panose="02020700000000000000" pitchFamily="17" charset="-128"/>
              </a:rPr>
              <a:t>これまでの学習を生かして、新しい発想で改良案や応用案を考えよう。</a:t>
            </a:r>
            <a:endParaRPr kumimoji="1" lang="en-US" altLang="ja-JP" sz="600" dirty="0">
              <a:latin typeface="UD デジタル 教科書体 N-B" panose="02020700000000000000" pitchFamily="17" charset="-128"/>
              <a:ea typeface="UD デジタル 教科書体 N-B" panose="02020700000000000000" pitchFamily="17" charset="-128"/>
            </a:endParaRPr>
          </a:p>
        </p:txBody>
      </p:sp>
      <p:sp>
        <p:nvSpPr>
          <p:cNvPr id="157" name="四角形: 角を丸くする 156">
            <a:extLst>
              <a:ext uri="{FF2B5EF4-FFF2-40B4-BE49-F238E27FC236}">
                <a16:creationId xmlns:a16="http://schemas.microsoft.com/office/drawing/2014/main" id="{40FB282E-46DD-468E-475F-DB0DC20DFEE9}"/>
              </a:ext>
            </a:extLst>
          </p:cNvPr>
          <p:cNvSpPr/>
          <p:nvPr/>
        </p:nvSpPr>
        <p:spPr>
          <a:xfrm>
            <a:off x="636061" y="2023093"/>
            <a:ext cx="1866473" cy="607112"/>
          </a:xfrm>
          <a:prstGeom prst="roundRect">
            <a:avLst>
              <a:gd name="adj" fmla="val 10885"/>
            </a:avLst>
          </a:prstGeom>
          <a:solidFill>
            <a:schemeClr val="tx2">
              <a:lumMod val="10000"/>
              <a:lumOff val="90000"/>
            </a:schemeClr>
          </a:solidFill>
          <a:ln>
            <a:solidFill>
              <a:schemeClr val="accent1">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四角形: 角を丸くする 157">
            <a:extLst>
              <a:ext uri="{FF2B5EF4-FFF2-40B4-BE49-F238E27FC236}">
                <a16:creationId xmlns:a16="http://schemas.microsoft.com/office/drawing/2014/main" id="{54729D1B-E92C-6DA8-A4EA-4BEA8C5FC2EB}"/>
              </a:ext>
            </a:extLst>
          </p:cNvPr>
          <p:cNvSpPr/>
          <p:nvPr/>
        </p:nvSpPr>
        <p:spPr>
          <a:xfrm>
            <a:off x="2599642" y="2023320"/>
            <a:ext cx="1866473" cy="607112"/>
          </a:xfrm>
          <a:prstGeom prst="roundRect">
            <a:avLst>
              <a:gd name="adj" fmla="val 10885"/>
            </a:avLst>
          </a:prstGeom>
          <a:solidFill>
            <a:schemeClr val="accent6">
              <a:lumMod val="20000"/>
              <a:lumOff val="80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0" name="図 19" descr="挿絵 が含まれている画像&#10;&#10;自動的に生成された説明">
            <a:extLst>
              <a:ext uri="{FF2B5EF4-FFF2-40B4-BE49-F238E27FC236}">
                <a16:creationId xmlns:a16="http://schemas.microsoft.com/office/drawing/2014/main" id="{0324B258-019B-000C-F068-B3374B1621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74866" y="2242295"/>
            <a:ext cx="669161" cy="738631"/>
          </a:xfrm>
          <a:prstGeom prst="rect">
            <a:avLst/>
          </a:prstGeom>
        </p:spPr>
      </p:pic>
      <p:sp>
        <p:nvSpPr>
          <p:cNvPr id="159" name="テキスト ボックス 158">
            <a:extLst>
              <a:ext uri="{FF2B5EF4-FFF2-40B4-BE49-F238E27FC236}">
                <a16:creationId xmlns:a16="http://schemas.microsoft.com/office/drawing/2014/main" id="{8371A625-708A-0589-419B-64D3E929EC22}"/>
              </a:ext>
            </a:extLst>
          </p:cNvPr>
          <p:cNvSpPr txBox="1"/>
          <p:nvPr/>
        </p:nvSpPr>
        <p:spPr>
          <a:xfrm>
            <a:off x="664430" y="2044257"/>
            <a:ext cx="1809585" cy="461665"/>
          </a:xfrm>
          <a:prstGeom prst="rect">
            <a:avLst/>
          </a:prstGeom>
          <a:noFill/>
        </p:spPr>
        <p:txBody>
          <a:bodyPr wrap="square" rtlCol="0">
            <a:spAutoFit/>
          </a:bodyPr>
          <a:lstStyle/>
          <a:p>
            <a:r>
              <a:rPr kumimoji="1" lang="ja-JP" altLang="en-US" sz="800" dirty="0">
                <a:latin typeface="UD デジタル 教科書体 N-B" panose="02020700000000000000" pitchFamily="17" charset="-128"/>
                <a:ea typeface="UD デジタル 教科書体 N-B" panose="02020700000000000000" pitchFamily="17" charset="-128"/>
              </a:rPr>
              <a:t>こうしたら動くかな</a:t>
            </a:r>
            <a:endParaRPr kumimoji="1" lang="en-US" altLang="ja-JP" sz="800" dirty="0">
              <a:latin typeface="UD デジタル 教科書体 N-B" panose="02020700000000000000" pitchFamily="17" charset="-128"/>
              <a:ea typeface="UD デジタル 教科書体 N-B" panose="02020700000000000000" pitchFamily="17" charset="-128"/>
            </a:endParaRPr>
          </a:p>
          <a:p>
            <a:r>
              <a:rPr kumimoji="1" lang="ja-JP" altLang="en-US" sz="800" dirty="0">
                <a:latin typeface="UD デジタル 教科書体 N-B" panose="02020700000000000000" pitchFamily="17" charset="-128"/>
                <a:ea typeface="UD デジタル 教科書体 N-B" panose="02020700000000000000" pitchFamily="17" charset="-128"/>
              </a:rPr>
              <a:t>こんなものがあったらいいな</a:t>
            </a:r>
            <a:endParaRPr kumimoji="1" lang="en-US" altLang="ja-JP" sz="800" dirty="0">
              <a:latin typeface="UD デジタル 教科書体 N-B" panose="02020700000000000000" pitchFamily="17" charset="-128"/>
              <a:ea typeface="UD デジタル 教科書体 N-B" panose="02020700000000000000" pitchFamily="17" charset="-128"/>
            </a:endParaRPr>
          </a:p>
          <a:p>
            <a:r>
              <a:rPr kumimoji="1" lang="ja-JP" altLang="en-US" sz="800" dirty="0">
                <a:latin typeface="UD デジタル 教科書体 N-B" panose="02020700000000000000" pitchFamily="17" charset="-128"/>
                <a:ea typeface="UD デジタル 教科書体 N-B" panose="02020700000000000000" pitchFamily="17" charset="-128"/>
              </a:rPr>
              <a:t>こうしたらできるんじゃないかな</a:t>
            </a:r>
            <a:endParaRPr kumimoji="1" lang="en-US" altLang="ja-JP" sz="800" dirty="0">
              <a:latin typeface="UD デジタル 教科書体 N-B" panose="02020700000000000000" pitchFamily="17" charset="-128"/>
              <a:ea typeface="UD デジタル 教科書体 N-B" panose="02020700000000000000" pitchFamily="17" charset="-128"/>
            </a:endParaRPr>
          </a:p>
        </p:txBody>
      </p:sp>
      <p:sp>
        <p:nvSpPr>
          <p:cNvPr id="160" name="テキスト ボックス 159">
            <a:extLst>
              <a:ext uri="{FF2B5EF4-FFF2-40B4-BE49-F238E27FC236}">
                <a16:creationId xmlns:a16="http://schemas.microsoft.com/office/drawing/2014/main" id="{2B18B1CE-46D4-A9BF-8CB3-2256D289C741}"/>
              </a:ext>
            </a:extLst>
          </p:cNvPr>
          <p:cNvSpPr txBox="1"/>
          <p:nvPr/>
        </p:nvSpPr>
        <p:spPr>
          <a:xfrm>
            <a:off x="2628085" y="2043243"/>
            <a:ext cx="1809585" cy="584775"/>
          </a:xfrm>
          <a:prstGeom prst="rect">
            <a:avLst/>
          </a:prstGeom>
          <a:noFill/>
        </p:spPr>
        <p:txBody>
          <a:bodyPr wrap="square" rtlCol="0">
            <a:spAutoFit/>
          </a:bodyPr>
          <a:lstStyle/>
          <a:p>
            <a:r>
              <a:rPr kumimoji="1" lang="ja-JP" altLang="en-US" sz="800" dirty="0">
                <a:latin typeface="UD デジタル 教科書体 N-B" panose="02020700000000000000" pitchFamily="17" charset="-128"/>
                <a:ea typeface="UD デジタル 教科書体 N-B" panose="02020700000000000000" pitchFamily="17" charset="-128"/>
              </a:rPr>
              <a:t>つくったはいいけど、どんな影響があるのかな</a:t>
            </a:r>
            <a:endParaRPr kumimoji="1" lang="en-US" altLang="ja-JP" sz="800" dirty="0">
              <a:latin typeface="UD デジタル 教科書体 N-B" panose="02020700000000000000" pitchFamily="17" charset="-128"/>
              <a:ea typeface="UD デジタル 教科書体 N-B" panose="02020700000000000000" pitchFamily="17" charset="-128"/>
            </a:endParaRPr>
          </a:p>
          <a:p>
            <a:r>
              <a:rPr kumimoji="1" lang="ja-JP" altLang="en-US" sz="800" dirty="0">
                <a:latin typeface="UD デジタル 教科書体 N-B" panose="02020700000000000000" pitchFamily="17" charset="-128"/>
                <a:ea typeface="UD デジタル 教科書体 N-B" panose="02020700000000000000" pitchFamily="17" charset="-128"/>
              </a:rPr>
              <a:t>どんな運用ならば人にも環境にもやさしいのかな</a:t>
            </a:r>
            <a:endParaRPr kumimoji="1" lang="en-US" altLang="ja-JP" sz="800" dirty="0">
              <a:latin typeface="UD デジタル 教科書体 N-B" panose="02020700000000000000" pitchFamily="17" charset="-128"/>
              <a:ea typeface="UD デジタル 教科書体 N-B" panose="02020700000000000000" pitchFamily="17" charset="-128"/>
            </a:endParaRPr>
          </a:p>
        </p:txBody>
      </p:sp>
      <p:grpSp>
        <p:nvGrpSpPr>
          <p:cNvPr id="161" name="グループ化 160">
            <a:extLst>
              <a:ext uri="{FF2B5EF4-FFF2-40B4-BE49-F238E27FC236}">
                <a16:creationId xmlns:a16="http://schemas.microsoft.com/office/drawing/2014/main" id="{AA5302FA-6A04-C802-1905-0AF608B77852}"/>
              </a:ext>
            </a:extLst>
          </p:cNvPr>
          <p:cNvGrpSpPr/>
          <p:nvPr/>
        </p:nvGrpSpPr>
        <p:grpSpPr>
          <a:xfrm>
            <a:off x="322581" y="4418727"/>
            <a:ext cx="4540937" cy="270188"/>
            <a:chOff x="378619" y="1814778"/>
            <a:chExt cx="4540937" cy="270188"/>
          </a:xfrm>
        </p:grpSpPr>
        <p:sp>
          <p:nvSpPr>
            <p:cNvPr id="162" name="テキスト ボックス 161">
              <a:extLst>
                <a:ext uri="{FF2B5EF4-FFF2-40B4-BE49-F238E27FC236}">
                  <a16:creationId xmlns:a16="http://schemas.microsoft.com/office/drawing/2014/main" id="{3D9649BF-E329-9E66-AF4C-8DE626085BB1}"/>
                </a:ext>
              </a:extLst>
            </p:cNvPr>
            <p:cNvSpPr txBox="1"/>
            <p:nvPr/>
          </p:nvSpPr>
          <p:spPr>
            <a:xfrm>
              <a:off x="578134" y="1814778"/>
              <a:ext cx="4341422"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３年間で４つの内容と５回の問題解決</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163" name="グループ化 162">
              <a:extLst>
                <a:ext uri="{FF2B5EF4-FFF2-40B4-BE49-F238E27FC236}">
                  <a16:creationId xmlns:a16="http://schemas.microsoft.com/office/drawing/2014/main" id="{52D97DB8-CEF0-3028-1F46-4630C5D6FDA8}"/>
                </a:ext>
              </a:extLst>
            </p:cNvPr>
            <p:cNvGrpSpPr/>
            <p:nvPr/>
          </p:nvGrpSpPr>
          <p:grpSpPr>
            <a:xfrm>
              <a:off x="378619" y="1850805"/>
              <a:ext cx="228634" cy="234161"/>
              <a:chOff x="76528" y="1464665"/>
              <a:chExt cx="299679" cy="306924"/>
            </a:xfrm>
          </p:grpSpPr>
          <p:sp>
            <p:nvSpPr>
              <p:cNvPr id="164" name="正方形/長方形 163">
                <a:extLst>
                  <a:ext uri="{FF2B5EF4-FFF2-40B4-BE49-F238E27FC236}">
                    <a16:creationId xmlns:a16="http://schemas.microsoft.com/office/drawing/2014/main" id="{5BECBCF7-FBAA-AB77-09A7-A302FFC4F1EE}"/>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正方形/長方形 164">
                <a:extLst>
                  <a:ext uri="{FF2B5EF4-FFF2-40B4-BE49-F238E27FC236}">
                    <a16:creationId xmlns:a16="http://schemas.microsoft.com/office/drawing/2014/main" id="{5319F74C-25AE-FE2E-4034-3B4A200D458C}"/>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67" name="グループ化 166">
            <a:extLst>
              <a:ext uri="{FF2B5EF4-FFF2-40B4-BE49-F238E27FC236}">
                <a16:creationId xmlns:a16="http://schemas.microsoft.com/office/drawing/2014/main" id="{FAE7625C-36BE-6E8D-2957-BF2713332FCE}"/>
              </a:ext>
            </a:extLst>
          </p:cNvPr>
          <p:cNvGrpSpPr/>
          <p:nvPr/>
        </p:nvGrpSpPr>
        <p:grpSpPr>
          <a:xfrm>
            <a:off x="437185" y="4725620"/>
            <a:ext cx="1684986" cy="345305"/>
            <a:chOff x="627685" y="4889450"/>
            <a:chExt cx="1359071" cy="345305"/>
          </a:xfrm>
        </p:grpSpPr>
        <p:sp>
          <p:nvSpPr>
            <p:cNvPr id="109" name="四角形: 角を丸くする 108">
              <a:extLst>
                <a:ext uri="{FF2B5EF4-FFF2-40B4-BE49-F238E27FC236}">
                  <a16:creationId xmlns:a16="http://schemas.microsoft.com/office/drawing/2014/main" id="{6510A88A-912C-A5E7-8A34-D3D756646F20}"/>
                </a:ext>
              </a:extLst>
            </p:cNvPr>
            <p:cNvSpPr/>
            <p:nvPr/>
          </p:nvSpPr>
          <p:spPr>
            <a:xfrm>
              <a:off x="627685" y="4889450"/>
              <a:ext cx="1359071" cy="345305"/>
            </a:xfrm>
            <a:prstGeom prst="roundRect">
              <a:avLst>
                <a:gd name="adj" fmla="val 11827"/>
              </a:avLst>
            </a:prstGeom>
            <a:solidFill>
              <a:schemeClr val="accent5">
                <a:lumMod val="20000"/>
                <a:lumOff val="80000"/>
              </a:schemeClr>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テキスト ボックス 165">
              <a:extLst>
                <a:ext uri="{FF2B5EF4-FFF2-40B4-BE49-F238E27FC236}">
                  <a16:creationId xmlns:a16="http://schemas.microsoft.com/office/drawing/2014/main" id="{99805CCF-39AE-6D70-6DCF-1A52694CB84A}"/>
                </a:ext>
              </a:extLst>
            </p:cNvPr>
            <p:cNvSpPr txBox="1"/>
            <p:nvPr/>
          </p:nvSpPr>
          <p:spPr>
            <a:xfrm>
              <a:off x="627685" y="4927079"/>
              <a:ext cx="1359071" cy="261610"/>
            </a:xfrm>
            <a:prstGeom prst="rect">
              <a:avLst/>
            </a:prstGeom>
            <a:noFill/>
          </p:spPr>
          <p:txBody>
            <a:bodyPr wrap="square" rtlCol="0">
              <a:spAutoFit/>
            </a:bodyPr>
            <a:lstStyle/>
            <a:p>
              <a:pPr algn="ctr"/>
              <a:r>
                <a:rPr kumimoji="1" lang="ja-JP" altLang="en-US" sz="1100" dirty="0">
                  <a:latin typeface="ＭＳ ゴシック" panose="020B0609070205080204" pitchFamily="49" charset="-128"/>
                  <a:ea typeface="ＭＳ ゴシック" panose="020B0609070205080204" pitchFamily="49" charset="-128"/>
                </a:rPr>
                <a:t>材料と加工の技術</a:t>
              </a:r>
              <a:endParaRPr kumimoji="1" lang="en-US" altLang="ja-JP" sz="1100" dirty="0">
                <a:latin typeface="ＭＳ ゴシック" panose="020B0609070205080204" pitchFamily="49" charset="-128"/>
                <a:ea typeface="ＭＳ ゴシック" panose="020B0609070205080204" pitchFamily="49" charset="-128"/>
              </a:endParaRPr>
            </a:p>
          </p:txBody>
        </p:sp>
      </p:grpSp>
      <p:grpSp>
        <p:nvGrpSpPr>
          <p:cNvPr id="168" name="グループ化 167">
            <a:extLst>
              <a:ext uri="{FF2B5EF4-FFF2-40B4-BE49-F238E27FC236}">
                <a16:creationId xmlns:a16="http://schemas.microsoft.com/office/drawing/2014/main" id="{6FCC4887-498C-2B59-3778-AFE7853C4E73}"/>
              </a:ext>
            </a:extLst>
          </p:cNvPr>
          <p:cNvGrpSpPr/>
          <p:nvPr/>
        </p:nvGrpSpPr>
        <p:grpSpPr>
          <a:xfrm>
            <a:off x="433303" y="5119963"/>
            <a:ext cx="1684986" cy="345305"/>
            <a:chOff x="627685" y="4889450"/>
            <a:chExt cx="1359071" cy="345305"/>
          </a:xfrm>
        </p:grpSpPr>
        <p:sp>
          <p:nvSpPr>
            <p:cNvPr id="169" name="四角形: 角を丸くする 168">
              <a:extLst>
                <a:ext uri="{FF2B5EF4-FFF2-40B4-BE49-F238E27FC236}">
                  <a16:creationId xmlns:a16="http://schemas.microsoft.com/office/drawing/2014/main" id="{5AF0C183-C9B8-A105-19C0-8E5D2A177F35}"/>
                </a:ext>
              </a:extLst>
            </p:cNvPr>
            <p:cNvSpPr/>
            <p:nvPr/>
          </p:nvSpPr>
          <p:spPr>
            <a:xfrm>
              <a:off x="627685" y="4889450"/>
              <a:ext cx="1359071" cy="345305"/>
            </a:xfrm>
            <a:prstGeom prst="roundRect">
              <a:avLst>
                <a:gd name="adj" fmla="val 11827"/>
              </a:avLst>
            </a:prstGeom>
            <a:solidFill>
              <a:schemeClr val="accent6">
                <a:lumMod val="20000"/>
                <a:lumOff val="80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テキスト ボックス 169">
              <a:extLst>
                <a:ext uri="{FF2B5EF4-FFF2-40B4-BE49-F238E27FC236}">
                  <a16:creationId xmlns:a16="http://schemas.microsoft.com/office/drawing/2014/main" id="{85916F2C-CDC1-9A07-F7EE-9341734602B9}"/>
                </a:ext>
              </a:extLst>
            </p:cNvPr>
            <p:cNvSpPr txBox="1"/>
            <p:nvPr/>
          </p:nvSpPr>
          <p:spPr>
            <a:xfrm>
              <a:off x="627685" y="4927079"/>
              <a:ext cx="1359071" cy="261610"/>
            </a:xfrm>
            <a:prstGeom prst="rect">
              <a:avLst/>
            </a:prstGeom>
            <a:noFill/>
          </p:spPr>
          <p:txBody>
            <a:bodyPr wrap="square" rtlCol="0">
              <a:spAutoFit/>
            </a:bodyPr>
            <a:lstStyle/>
            <a:p>
              <a:pPr algn="ctr"/>
              <a:r>
                <a:rPr kumimoji="1" lang="ja-JP" altLang="en-US" sz="1100" dirty="0">
                  <a:latin typeface="ＭＳ ゴシック" panose="020B0609070205080204" pitchFamily="49" charset="-128"/>
                  <a:ea typeface="ＭＳ ゴシック" panose="020B0609070205080204" pitchFamily="49" charset="-128"/>
                </a:rPr>
                <a:t>生物育成の技術</a:t>
              </a:r>
              <a:endParaRPr kumimoji="1" lang="en-US" altLang="ja-JP" sz="1100" dirty="0">
                <a:latin typeface="ＭＳ ゴシック" panose="020B0609070205080204" pitchFamily="49" charset="-128"/>
                <a:ea typeface="ＭＳ ゴシック" panose="020B0609070205080204" pitchFamily="49" charset="-128"/>
              </a:endParaRPr>
            </a:p>
          </p:txBody>
        </p:sp>
      </p:grpSp>
      <p:grpSp>
        <p:nvGrpSpPr>
          <p:cNvPr id="174" name="グループ化 173">
            <a:extLst>
              <a:ext uri="{FF2B5EF4-FFF2-40B4-BE49-F238E27FC236}">
                <a16:creationId xmlns:a16="http://schemas.microsoft.com/office/drawing/2014/main" id="{BBFB74AB-CE4B-4D27-09EE-23E452656707}"/>
              </a:ext>
            </a:extLst>
          </p:cNvPr>
          <p:cNvGrpSpPr/>
          <p:nvPr/>
        </p:nvGrpSpPr>
        <p:grpSpPr>
          <a:xfrm>
            <a:off x="433303" y="5522365"/>
            <a:ext cx="1684986" cy="345305"/>
            <a:chOff x="627685" y="4889450"/>
            <a:chExt cx="1359071" cy="345305"/>
          </a:xfrm>
        </p:grpSpPr>
        <p:sp>
          <p:nvSpPr>
            <p:cNvPr id="175" name="四角形: 角を丸くする 174">
              <a:extLst>
                <a:ext uri="{FF2B5EF4-FFF2-40B4-BE49-F238E27FC236}">
                  <a16:creationId xmlns:a16="http://schemas.microsoft.com/office/drawing/2014/main" id="{8F0553C6-F070-860D-1803-A63303FA9A01}"/>
                </a:ext>
              </a:extLst>
            </p:cNvPr>
            <p:cNvSpPr/>
            <p:nvPr/>
          </p:nvSpPr>
          <p:spPr>
            <a:xfrm>
              <a:off x="627685" y="4889450"/>
              <a:ext cx="1359071" cy="345305"/>
            </a:xfrm>
            <a:prstGeom prst="roundRect">
              <a:avLst>
                <a:gd name="adj" fmla="val 11827"/>
              </a:avLst>
            </a:prstGeom>
            <a:solidFill>
              <a:schemeClr val="accent2">
                <a:lumMod val="20000"/>
                <a:lumOff val="80000"/>
              </a:schemeClr>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6" name="テキスト ボックス 175">
              <a:extLst>
                <a:ext uri="{FF2B5EF4-FFF2-40B4-BE49-F238E27FC236}">
                  <a16:creationId xmlns:a16="http://schemas.microsoft.com/office/drawing/2014/main" id="{94583A67-D8B0-7E7C-F616-3CFC9484A17C}"/>
                </a:ext>
              </a:extLst>
            </p:cNvPr>
            <p:cNvSpPr txBox="1"/>
            <p:nvPr/>
          </p:nvSpPr>
          <p:spPr>
            <a:xfrm>
              <a:off x="627685" y="4927079"/>
              <a:ext cx="1359071" cy="261610"/>
            </a:xfrm>
            <a:prstGeom prst="rect">
              <a:avLst/>
            </a:prstGeom>
            <a:noFill/>
          </p:spPr>
          <p:txBody>
            <a:bodyPr wrap="square" rtlCol="0">
              <a:spAutoFit/>
            </a:bodyPr>
            <a:lstStyle/>
            <a:p>
              <a:pPr algn="ctr"/>
              <a:r>
                <a:rPr kumimoji="1" lang="ja-JP" altLang="en-US" sz="1100" dirty="0">
                  <a:latin typeface="ＭＳ ゴシック" panose="020B0609070205080204" pitchFamily="49" charset="-128"/>
                  <a:ea typeface="ＭＳ ゴシック" panose="020B0609070205080204" pitchFamily="49" charset="-128"/>
                </a:rPr>
                <a:t>エネルギー変換の技術</a:t>
              </a:r>
              <a:endParaRPr kumimoji="1" lang="en-US" altLang="ja-JP" sz="1100" dirty="0">
                <a:latin typeface="ＭＳ ゴシック" panose="020B0609070205080204" pitchFamily="49" charset="-128"/>
                <a:ea typeface="ＭＳ ゴシック" panose="020B0609070205080204" pitchFamily="49" charset="-128"/>
              </a:endParaRPr>
            </a:p>
          </p:txBody>
        </p:sp>
      </p:grpSp>
      <p:grpSp>
        <p:nvGrpSpPr>
          <p:cNvPr id="177" name="グループ化 176">
            <a:extLst>
              <a:ext uri="{FF2B5EF4-FFF2-40B4-BE49-F238E27FC236}">
                <a16:creationId xmlns:a16="http://schemas.microsoft.com/office/drawing/2014/main" id="{0CE68235-BAC4-46F6-8A05-ECC2FDA0CF8A}"/>
              </a:ext>
            </a:extLst>
          </p:cNvPr>
          <p:cNvGrpSpPr/>
          <p:nvPr/>
        </p:nvGrpSpPr>
        <p:grpSpPr>
          <a:xfrm>
            <a:off x="433303" y="5922793"/>
            <a:ext cx="1684986" cy="345305"/>
            <a:chOff x="627685" y="4889450"/>
            <a:chExt cx="1359071" cy="345305"/>
          </a:xfrm>
        </p:grpSpPr>
        <p:sp>
          <p:nvSpPr>
            <p:cNvPr id="178" name="四角形: 角を丸くする 177">
              <a:extLst>
                <a:ext uri="{FF2B5EF4-FFF2-40B4-BE49-F238E27FC236}">
                  <a16:creationId xmlns:a16="http://schemas.microsoft.com/office/drawing/2014/main" id="{55C7AF57-318B-5D43-251E-3988AECF1421}"/>
                </a:ext>
              </a:extLst>
            </p:cNvPr>
            <p:cNvSpPr/>
            <p:nvPr/>
          </p:nvSpPr>
          <p:spPr>
            <a:xfrm>
              <a:off x="627685" y="4889450"/>
              <a:ext cx="1359071" cy="345305"/>
            </a:xfrm>
            <a:prstGeom prst="roundRect">
              <a:avLst>
                <a:gd name="adj" fmla="val 11827"/>
              </a:avLst>
            </a:prstGeom>
            <a:solidFill>
              <a:schemeClr val="accent4">
                <a:lumMod val="20000"/>
                <a:lumOff val="80000"/>
              </a:schemeClr>
            </a:solidFill>
            <a:ln>
              <a:solidFill>
                <a:schemeClr val="accent4">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9" name="テキスト ボックス 178">
              <a:extLst>
                <a:ext uri="{FF2B5EF4-FFF2-40B4-BE49-F238E27FC236}">
                  <a16:creationId xmlns:a16="http://schemas.microsoft.com/office/drawing/2014/main" id="{44FA7FF9-A354-30E0-3803-9A4691BC61FD}"/>
                </a:ext>
              </a:extLst>
            </p:cNvPr>
            <p:cNvSpPr txBox="1"/>
            <p:nvPr/>
          </p:nvSpPr>
          <p:spPr>
            <a:xfrm>
              <a:off x="627685" y="4927079"/>
              <a:ext cx="1359071" cy="261610"/>
            </a:xfrm>
            <a:prstGeom prst="rect">
              <a:avLst/>
            </a:prstGeom>
            <a:noFill/>
          </p:spPr>
          <p:txBody>
            <a:bodyPr wrap="square" rtlCol="0">
              <a:spAutoFit/>
            </a:bodyPr>
            <a:lstStyle/>
            <a:p>
              <a:pPr algn="ctr"/>
              <a:r>
                <a:rPr kumimoji="1" lang="ja-JP" altLang="en-US" sz="1100" dirty="0">
                  <a:latin typeface="ＭＳ ゴシック" panose="020B0609070205080204" pitchFamily="49" charset="-128"/>
                  <a:ea typeface="ＭＳ ゴシック" panose="020B0609070205080204" pitchFamily="49" charset="-128"/>
                </a:rPr>
                <a:t>情報の技術</a:t>
              </a:r>
              <a:endParaRPr kumimoji="1" lang="en-US" altLang="ja-JP" sz="1100" dirty="0">
                <a:latin typeface="ＭＳ ゴシック" panose="020B0609070205080204" pitchFamily="49" charset="-128"/>
                <a:ea typeface="ＭＳ ゴシック" panose="020B0609070205080204" pitchFamily="49" charset="-128"/>
              </a:endParaRPr>
            </a:p>
          </p:txBody>
        </p:sp>
      </p:grpSp>
      <p:grpSp>
        <p:nvGrpSpPr>
          <p:cNvPr id="182" name="グループ化 181">
            <a:extLst>
              <a:ext uri="{FF2B5EF4-FFF2-40B4-BE49-F238E27FC236}">
                <a16:creationId xmlns:a16="http://schemas.microsoft.com/office/drawing/2014/main" id="{C61928FF-921F-9FF8-66FE-431DA8F840C8}"/>
              </a:ext>
            </a:extLst>
          </p:cNvPr>
          <p:cNvGrpSpPr/>
          <p:nvPr/>
        </p:nvGrpSpPr>
        <p:grpSpPr>
          <a:xfrm>
            <a:off x="2242341" y="4723335"/>
            <a:ext cx="2485376" cy="345305"/>
            <a:chOff x="2433000" y="4898595"/>
            <a:chExt cx="2396489" cy="345305"/>
          </a:xfrm>
        </p:grpSpPr>
        <p:sp>
          <p:nvSpPr>
            <p:cNvPr id="180" name="正方形/長方形 179">
              <a:extLst>
                <a:ext uri="{FF2B5EF4-FFF2-40B4-BE49-F238E27FC236}">
                  <a16:creationId xmlns:a16="http://schemas.microsoft.com/office/drawing/2014/main" id="{6E59E081-1E7E-C97F-6A60-45BBA16346FD}"/>
                </a:ext>
              </a:extLst>
            </p:cNvPr>
            <p:cNvSpPr/>
            <p:nvPr/>
          </p:nvSpPr>
          <p:spPr>
            <a:xfrm>
              <a:off x="2470496" y="4898595"/>
              <a:ext cx="2358993" cy="345305"/>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181" name="テキスト ボックス 180">
              <a:extLst>
                <a:ext uri="{FF2B5EF4-FFF2-40B4-BE49-F238E27FC236}">
                  <a16:creationId xmlns:a16="http://schemas.microsoft.com/office/drawing/2014/main" id="{77325B5C-E5A4-D8FC-9D78-FF34AB52AFEE}"/>
                </a:ext>
              </a:extLst>
            </p:cNvPr>
            <p:cNvSpPr txBox="1"/>
            <p:nvPr/>
          </p:nvSpPr>
          <p:spPr>
            <a:xfrm>
              <a:off x="2433000" y="4940362"/>
              <a:ext cx="2390958" cy="246221"/>
            </a:xfrm>
            <a:prstGeom prst="rect">
              <a:avLst/>
            </a:prstGeom>
            <a:noFill/>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材料と加工の技術による問題の解決</a:t>
              </a:r>
              <a:endParaRPr kumimoji="1" lang="en-US" altLang="ja-JP" sz="1000" dirty="0">
                <a:latin typeface="ＭＳ ゴシック" panose="020B0609070205080204" pitchFamily="49" charset="-128"/>
                <a:ea typeface="ＭＳ ゴシック" panose="020B0609070205080204" pitchFamily="49" charset="-128"/>
              </a:endParaRPr>
            </a:p>
          </p:txBody>
        </p:sp>
      </p:grpSp>
      <p:grpSp>
        <p:nvGrpSpPr>
          <p:cNvPr id="183" name="グループ化 182">
            <a:extLst>
              <a:ext uri="{FF2B5EF4-FFF2-40B4-BE49-F238E27FC236}">
                <a16:creationId xmlns:a16="http://schemas.microsoft.com/office/drawing/2014/main" id="{1C1FF48B-8D12-F2DC-CBDF-C2E1649FDB95}"/>
              </a:ext>
            </a:extLst>
          </p:cNvPr>
          <p:cNvGrpSpPr/>
          <p:nvPr/>
        </p:nvGrpSpPr>
        <p:grpSpPr>
          <a:xfrm>
            <a:off x="2242341" y="5119348"/>
            <a:ext cx="2481494" cy="345305"/>
            <a:chOff x="2436743" y="4898595"/>
            <a:chExt cx="2392746" cy="345305"/>
          </a:xfrm>
        </p:grpSpPr>
        <p:sp>
          <p:nvSpPr>
            <p:cNvPr id="184" name="正方形/長方形 183">
              <a:extLst>
                <a:ext uri="{FF2B5EF4-FFF2-40B4-BE49-F238E27FC236}">
                  <a16:creationId xmlns:a16="http://schemas.microsoft.com/office/drawing/2014/main" id="{75945D1D-E2C5-1BE1-9FAF-8C4068149E42}"/>
                </a:ext>
              </a:extLst>
            </p:cNvPr>
            <p:cNvSpPr/>
            <p:nvPr/>
          </p:nvSpPr>
          <p:spPr>
            <a:xfrm>
              <a:off x="2470496" y="4898595"/>
              <a:ext cx="2358993" cy="345305"/>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185" name="テキスト ボックス 184">
              <a:extLst>
                <a:ext uri="{FF2B5EF4-FFF2-40B4-BE49-F238E27FC236}">
                  <a16:creationId xmlns:a16="http://schemas.microsoft.com/office/drawing/2014/main" id="{45205EA2-A203-028E-0A43-8CCED0459250}"/>
                </a:ext>
              </a:extLst>
            </p:cNvPr>
            <p:cNvSpPr txBox="1"/>
            <p:nvPr/>
          </p:nvSpPr>
          <p:spPr>
            <a:xfrm>
              <a:off x="2436743" y="4940362"/>
              <a:ext cx="2387217" cy="246221"/>
            </a:xfrm>
            <a:prstGeom prst="rect">
              <a:avLst/>
            </a:prstGeom>
            <a:noFill/>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生物育成の技術による問題の解決</a:t>
              </a:r>
              <a:endParaRPr kumimoji="1" lang="en-US" altLang="ja-JP" sz="1000" dirty="0">
                <a:latin typeface="ＭＳ ゴシック" panose="020B0609070205080204" pitchFamily="49" charset="-128"/>
                <a:ea typeface="ＭＳ ゴシック" panose="020B0609070205080204" pitchFamily="49" charset="-128"/>
              </a:endParaRPr>
            </a:p>
          </p:txBody>
        </p:sp>
      </p:grpSp>
      <p:grpSp>
        <p:nvGrpSpPr>
          <p:cNvPr id="186" name="グループ化 185">
            <a:extLst>
              <a:ext uri="{FF2B5EF4-FFF2-40B4-BE49-F238E27FC236}">
                <a16:creationId xmlns:a16="http://schemas.microsoft.com/office/drawing/2014/main" id="{BF041D39-61E8-9878-ABD1-9AFD324C9091}"/>
              </a:ext>
            </a:extLst>
          </p:cNvPr>
          <p:cNvGrpSpPr/>
          <p:nvPr/>
        </p:nvGrpSpPr>
        <p:grpSpPr>
          <a:xfrm>
            <a:off x="2242340" y="5521956"/>
            <a:ext cx="2475759" cy="345305"/>
            <a:chOff x="2442273" y="4898595"/>
            <a:chExt cx="2387216" cy="345305"/>
          </a:xfrm>
        </p:grpSpPr>
        <p:sp>
          <p:nvSpPr>
            <p:cNvPr id="187" name="正方形/長方形 186">
              <a:extLst>
                <a:ext uri="{FF2B5EF4-FFF2-40B4-BE49-F238E27FC236}">
                  <a16:creationId xmlns:a16="http://schemas.microsoft.com/office/drawing/2014/main" id="{AB086CF8-4EA0-89B0-58FA-A4BD5E5BFA1E}"/>
                </a:ext>
              </a:extLst>
            </p:cNvPr>
            <p:cNvSpPr/>
            <p:nvPr/>
          </p:nvSpPr>
          <p:spPr>
            <a:xfrm>
              <a:off x="2470496" y="4898595"/>
              <a:ext cx="2358993" cy="345305"/>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188" name="テキスト ボックス 187">
              <a:extLst>
                <a:ext uri="{FF2B5EF4-FFF2-40B4-BE49-F238E27FC236}">
                  <a16:creationId xmlns:a16="http://schemas.microsoft.com/office/drawing/2014/main" id="{18A27E9B-3144-2AF9-373C-8FB7C4AE4B40}"/>
                </a:ext>
              </a:extLst>
            </p:cNvPr>
            <p:cNvSpPr txBox="1"/>
            <p:nvPr/>
          </p:nvSpPr>
          <p:spPr>
            <a:xfrm>
              <a:off x="2442273" y="4940362"/>
              <a:ext cx="2387216" cy="246221"/>
            </a:xfrm>
            <a:prstGeom prst="rect">
              <a:avLst/>
            </a:prstGeom>
            <a:noFill/>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エネルギー変換の技術による問題の解決</a:t>
              </a:r>
              <a:endParaRPr kumimoji="1" lang="en-US" altLang="ja-JP" sz="1000" dirty="0">
                <a:latin typeface="ＭＳ ゴシック" panose="020B0609070205080204" pitchFamily="49" charset="-128"/>
                <a:ea typeface="ＭＳ ゴシック" panose="020B0609070205080204" pitchFamily="49" charset="-128"/>
              </a:endParaRPr>
            </a:p>
          </p:txBody>
        </p:sp>
      </p:grpSp>
      <p:grpSp>
        <p:nvGrpSpPr>
          <p:cNvPr id="189" name="グループ化 188">
            <a:extLst>
              <a:ext uri="{FF2B5EF4-FFF2-40B4-BE49-F238E27FC236}">
                <a16:creationId xmlns:a16="http://schemas.microsoft.com/office/drawing/2014/main" id="{AADA5030-588F-8761-55B8-5B5DCA823DB6}"/>
              </a:ext>
            </a:extLst>
          </p:cNvPr>
          <p:cNvGrpSpPr/>
          <p:nvPr/>
        </p:nvGrpSpPr>
        <p:grpSpPr>
          <a:xfrm>
            <a:off x="2242340" y="5918983"/>
            <a:ext cx="2583271" cy="345305"/>
            <a:chOff x="2442273" y="4898595"/>
            <a:chExt cx="2490883" cy="345305"/>
          </a:xfrm>
        </p:grpSpPr>
        <p:sp>
          <p:nvSpPr>
            <p:cNvPr id="190" name="正方形/長方形 189">
              <a:extLst>
                <a:ext uri="{FF2B5EF4-FFF2-40B4-BE49-F238E27FC236}">
                  <a16:creationId xmlns:a16="http://schemas.microsoft.com/office/drawing/2014/main" id="{DF2227FB-162C-1719-9226-E7790DD78A65}"/>
                </a:ext>
              </a:extLst>
            </p:cNvPr>
            <p:cNvSpPr/>
            <p:nvPr/>
          </p:nvSpPr>
          <p:spPr>
            <a:xfrm>
              <a:off x="2470496" y="4898595"/>
              <a:ext cx="2358993" cy="345305"/>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191" name="テキスト ボックス 190">
              <a:extLst>
                <a:ext uri="{FF2B5EF4-FFF2-40B4-BE49-F238E27FC236}">
                  <a16:creationId xmlns:a16="http://schemas.microsoft.com/office/drawing/2014/main" id="{DCD552DF-626D-2AAA-996F-6204C8AC43DE}"/>
                </a:ext>
              </a:extLst>
            </p:cNvPr>
            <p:cNvSpPr txBox="1"/>
            <p:nvPr/>
          </p:nvSpPr>
          <p:spPr>
            <a:xfrm>
              <a:off x="2442273" y="4902262"/>
              <a:ext cx="2490883" cy="338554"/>
            </a:xfrm>
            <a:prstGeom prst="rect">
              <a:avLst/>
            </a:prstGeom>
            <a:noFill/>
          </p:spPr>
          <p:txBody>
            <a:bodyPr wrap="square" rtlCol="0">
              <a:spAutoFit/>
            </a:bodyPr>
            <a:lstStyle/>
            <a:p>
              <a:r>
                <a:rPr kumimoji="1" lang="ja-JP" altLang="en-US" sz="800" dirty="0">
                  <a:latin typeface="ＭＳ ゴシック" panose="020B0609070205080204" pitchFamily="49" charset="-128"/>
                  <a:ea typeface="ＭＳ ゴシック" panose="020B0609070205080204" pitchFamily="49" charset="-128"/>
                </a:rPr>
                <a:t>ネットワークを利用した双方向性のあるコンテンツに関するプログラミングによる問題の解決</a:t>
              </a:r>
              <a:endParaRPr kumimoji="1" lang="en-US" altLang="ja-JP" sz="800" dirty="0">
                <a:latin typeface="ＭＳ ゴシック" panose="020B0609070205080204" pitchFamily="49" charset="-128"/>
                <a:ea typeface="ＭＳ ゴシック" panose="020B0609070205080204" pitchFamily="49" charset="-128"/>
              </a:endParaRPr>
            </a:p>
          </p:txBody>
        </p:sp>
      </p:grpSp>
      <p:grpSp>
        <p:nvGrpSpPr>
          <p:cNvPr id="192" name="グループ化 191">
            <a:extLst>
              <a:ext uri="{FF2B5EF4-FFF2-40B4-BE49-F238E27FC236}">
                <a16:creationId xmlns:a16="http://schemas.microsoft.com/office/drawing/2014/main" id="{CB22F889-6C0E-1B41-4F35-5E5F79FD3F64}"/>
              </a:ext>
            </a:extLst>
          </p:cNvPr>
          <p:cNvGrpSpPr/>
          <p:nvPr/>
        </p:nvGrpSpPr>
        <p:grpSpPr>
          <a:xfrm>
            <a:off x="2242339" y="6302255"/>
            <a:ext cx="2480894" cy="360688"/>
            <a:chOff x="2437321" y="4883212"/>
            <a:chExt cx="2392168" cy="360688"/>
          </a:xfrm>
        </p:grpSpPr>
        <p:sp>
          <p:nvSpPr>
            <p:cNvPr id="193" name="正方形/長方形 192">
              <a:extLst>
                <a:ext uri="{FF2B5EF4-FFF2-40B4-BE49-F238E27FC236}">
                  <a16:creationId xmlns:a16="http://schemas.microsoft.com/office/drawing/2014/main" id="{97B5B2E9-3AB2-018A-DC13-4A65DFA0A109}"/>
                </a:ext>
              </a:extLst>
            </p:cNvPr>
            <p:cNvSpPr/>
            <p:nvPr/>
          </p:nvSpPr>
          <p:spPr>
            <a:xfrm>
              <a:off x="2470496" y="4898595"/>
              <a:ext cx="2358993" cy="345305"/>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194" name="テキスト ボックス 193">
              <a:extLst>
                <a:ext uri="{FF2B5EF4-FFF2-40B4-BE49-F238E27FC236}">
                  <a16:creationId xmlns:a16="http://schemas.microsoft.com/office/drawing/2014/main" id="{DB26BC6B-039C-0E02-CB96-58A061A13B1C}"/>
                </a:ext>
              </a:extLst>
            </p:cNvPr>
            <p:cNvSpPr txBox="1"/>
            <p:nvPr/>
          </p:nvSpPr>
          <p:spPr>
            <a:xfrm>
              <a:off x="2437321" y="4883212"/>
              <a:ext cx="2387216" cy="338554"/>
            </a:xfrm>
            <a:prstGeom prst="rect">
              <a:avLst/>
            </a:prstGeom>
            <a:noFill/>
          </p:spPr>
          <p:txBody>
            <a:bodyPr wrap="square" rtlCol="0">
              <a:spAutoFit/>
            </a:bodyPr>
            <a:lstStyle/>
            <a:p>
              <a:r>
                <a:rPr kumimoji="1" lang="ja-JP" altLang="en-US" sz="800" dirty="0">
                  <a:latin typeface="ＭＳ ゴシック" panose="020B0609070205080204" pitchFamily="49" charset="-128"/>
                  <a:ea typeface="ＭＳ ゴシック" panose="020B0609070205080204" pitchFamily="49" charset="-128"/>
                </a:rPr>
                <a:t>計測・制御に関するプログラミングによる問題の解決</a:t>
              </a:r>
              <a:endParaRPr kumimoji="1" lang="en-US" altLang="ja-JP" sz="800" dirty="0">
                <a:latin typeface="ＭＳ ゴシック" panose="020B0609070205080204" pitchFamily="49" charset="-128"/>
                <a:ea typeface="ＭＳ ゴシック" panose="020B0609070205080204" pitchFamily="49" charset="-128"/>
              </a:endParaRPr>
            </a:p>
          </p:txBody>
        </p:sp>
      </p:grpSp>
      <p:cxnSp>
        <p:nvCxnSpPr>
          <p:cNvPr id="198" name="直線コネクタ 197">
            <a:extLst>
              <a:ext uri="{FF2B5EF4-FFF2-40B4-BE49-F238E27FC236}">
                <a16:creationId xmlns:a16="http://schemas.microsoft.com/office/drawing/2014/main" id="{89F710B7-1744-167D-EDB2-E4AA03615132}"/>
              </a:ext>
            </a:extLst>
          </p:cNvPr>
          <p:cNvCxnSpPr>
            <a:stCxn id="166" idx="3"/>
            <a:endCxn id="180" idx="1"/>
          </p:cNvCxnSpPr>
          <p:nvPr/>
        </p:nvCxnSpPr>
        <p:spPr>
          <a:xfrm>
            <a:off x="2122171" y="4894054"/>
            <a:ext cx="159056" cy="1934"/>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0" name="直線コネクタ 199">
            <a:extLst>
              <a:ext uri="{FF2B5EF4-FFF2-40B4-BE49-F238E27FC236}">
                <a16:creationId xmlns:a16="http://schemas.microsoft.com/office/drawing/2014/main" id="{24CBDB33-4FE9-72A3-4371-40B87BBFE16D}"/>
              </a:ext>
            </a:extLst>
          </p:cNvPr>
          <p:cNvCxnSpPr>
            <a:stCxn id="169" idx="3"/>
            <a:endCxn id="184" idx="1"/>
          </p:cNvCxnSpPr>
          <p:nvPr/>
        </p:nvCxnSpPr>
        <p:spPr>
          <a:xfrm flipV="1">
            <a:off x="2118289" y="5292001"/>
            <a:ext cx="159057" cy="615"/>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2" name="直線コネクタ 201">
            <a:extLst>
              <a:ext uri="{FF2B5EF4-FFF2-40B4-BE49-F238E27FC236}">
                <a16:creationId xmlns:a16="http://schemas.microsoft.com/office/drawing/2014/main" id="{187E3C50-0935-EE78-1834-7F38C58E3886}"/>
              </a:ext>
            </a:extLst>
          </p:cNvPr>
          <p:cNvCxnSpPr>
            <a:stCxn id="175" idx="3"/>
            <a:endCxn id="187" idx="1"/>
          </p:cNvCxnSpPr>
          <p:nvPr/>
        </p:nvCxnSpPr>
        <p:spPr>
          <a:xfrm flipV="1">
            <a:off x="2118289" y="5694609"/>
            <a:ext cx="153321" cy="409"/>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4" name="直線コネクタ 203">
            <a:extLst>
              <a:ext uri="{FF2B5EF4-FFF2-40B4-BE49-F238E27FC236}">
                <a16:creationId xmlns:a16="http://schemas.microsoft.com/office/drawing/2014/main" id="{9A393E08-7B69-CE8B-1FAD-568E1ECBCB2F}"/>
              </a:ext>
            </a:extLst>
          </p:cNvPr>
          <p:cNvCxnSpPr>
            <a:stCxn id="179" idx="3"/>
            <a:endCxn id="190" idx="1"/>
          </p:cNvCxnSpPr>
          <p:nvPr/>
        </p:nvCxnSpPr>
        <p:spPr>
          <a:xfrm>
            <a:off x="2118289" y="6091227"/>
            <a:ext cx="153321" cy="409"/>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6" name="直線コネクタ 205">
            <a:extLst>
              <a:ext uri="{FF2B5EF4-FFF2-40B4-BE49-F238E27FC236}">
                <a16:creationId xmlns:a16="http://schemas.microsoft.com/office/drawing/2014/main" id="{6AFD2826-1E22-69DA-967E-261D7C63A0AB}"/>
              </a:ext>
            </a:extLst>
          </p:cNvPr>
          <p:cNvCxnSpPr>
            <a:stCxn id="179" idx="3"/>
            <a:endCxn id="193" idx="1"/>
          </p:cNvCxnSpPr>
          <p:nvPr/>
        </p:nvCxnSpPr>
        <p:spPr>
          <a:xfrm>
            <a:off x="2118289" y="6091227"/>
            <a:ext cx="158456" cy="399064"/>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grpSp>
        <p:nvGrpSpPr>
          <p:cNvPr id="207" name="グループ化 206">
            <a:extLst>
              <a:ext uri="{FF2B5EF4-FFF2-40B4-BE49-F238E27FC236}">
                <a16:creationId xmlns:a16="http://schemas.microsoft.com/office/drawing/2014/main" id="{41AB4BF7-3A16-3FC4-B47B-F69E940245D6}"/>
              </a:ext>
            </a:extLst>
          </p:cNvPr>
          <p:cNvGrpSpPr/>
          <p:nvPr/>
        </p:nvGrpSpPr>
        <p:grpSpPr>
          <a:xfrm>
            <a:off x="5114497" y="376308"/>
            <a:ext cx="4621445" cy="270188"/>
            <a:chOff x="378619" y="1814778"/>
            <a:chExt cx="4621445" cy="270188"/>
          </a:xfrm>
        </p:grpSpPr>
        <p:sp>
          <p:nvSpPr>
            <p:cNvPr id="208" name="テキスト ボックス 207">
              <a:extLst>
                <a:ext uri="{FF2B5EF4-FFF2-40B4-BE49-F238E27FC236}">
                  <a16:creationId xmlns:a16="http://schemas.microsoft.com/office/drawing/2014/main" id="{AC0CAF3A-0743-131E-9BB4-20774EE40E3C}"/>
                </a:ext>
              </a:extLst>
            </p:cNvPr>
            <p:cNvSpPr txBox="1"/>
            <p:nvPr/>
          </p:nvSpPr>
          <p:spPr>
            <a:xfrm>
              <a:off x="578134" y="1814778"/>
              <a:ext cx="4421930"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１年生のカリキュラム</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209" name="グループ化 208">
              <a:extLst>
                <a:ext uri="{FF2B5EF4-FFF2-40B4-BE49-F238E27FC236}">
                  <a16:creationId xmlns:a16="http://schemas.microsoft.com/office/drawing/2014/main" id="{6C5680DC-3B3B-C5C2-5FC9-8363117E418C}"/>
                </a:ext>
              </a:extLst>
            </p:cNvPr>
            <p:cNvGrpSpPr/>
            <p:nvPr/>
          </p:nvGrpSpPr>
          <p:grpSpPr>
            <a:xfrm>
              <a:off x="378619" y="1850805"/>
              <a:ext cx="228634" cy="234161"/>
              <a:chOff x="76528" y="1464665"/>
              <a:chExt cx="299679" cy="306924"/>
            </a:xfrm>
          </p:grpSpPr>
          <p:sp>
            <p:nvSpPr>
              <p:cNvPr id="210" name="正方形/長方形 209">
                <a:extLst>
                  <a:ext uri="{FF2B5EF4-FFF2-40B4-BE49-F238E27FC236}">
                    <a16:creationId xmlns:a16="http://schemas.microsoft.com/office/drawing/2014/main" id="{FC328892-DDD7-6D2D-59C3-F5594403FBEA}"/>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1" name="正方形/長方形 210">
                <a:extLst>
                  <a:ext uri="{FF2B5EF4-FFF2-40B4-BE49-F238E27FC236}">
                    <a16:creationId xmlns:a16="http://schemas.microsoft.com/office/drawing/2014/main" id="{51B4D961-3AAB-A4E5-A6D2-759716146370}"/>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12" name="テキスト ボックス 211">
            <a:extLst>
              <a:ext uri="{FF2B5EF4-FFF2-40B4-BE49-F238E27FC236}">
                <a16:creationId xmlns:a16="http://schemas.microsoft.com/office/drawing/2014/main" id="{5CD6B429-56E0-9AFD-5B38-A349FB998CD2}"/>
              </a:ext>
            </a:extLst>
          </p:cNvPr>
          <p:cNvSpPr txBox="1"/>
          <p:nvPr/>
        </p:nvSpPr>
        <p:spPr>
          <a:xfrm>
            <a:off x="5354266" y="662177"/>
            <a:ext cx="4341422" cy="600164"/>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授業時数　　</a:t>
            </a:r>
            <a:r>
              <a:rPr kumimoji="1" lang="en-US" altLang="ja-JP" sz="1100" dirty="0">
                <a:latin typeface="ＭＳ ゴシック" panose="020B0609070205080204" pitchFamily="49" charset="-128"/>
                <a:ea typeface="ＭＳ ゴシック" panose="020B0609070205080204" pitchFamily="49" charset="-128"/>
              </a:rPr>
              <a:t>35</a:t>
            </a:r>
            <a:r>
              <a:rPr kumimoji="1" lang="ja-JP" altLang="en-US" sz="1100" dirty="0">
                <a:latin typeface="ＭＳ ゴシック" panose="020B0609070205080204" pitchFamily="49" charset="-128"/>
                <a:ea typeface="ＭＳ ゴシック" panose="020B0609070205080204" pitchFamily="49" charset="-128"/>
              </a:rPr>
              <a:t>時間</a:t>
            </a:r>
            <a:endParaRPr kumimoji="1" lang="en-US" altLang="ja-JP" sz="110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学習内容　　内容「Ａ材料と加工の技術」（</a:t>
            </a:r>
            <a:r>
              <a:rPr kumimoji="1" lang="en-US" altLang="ja-JP" sz="1100" dirty="0">
                <a:latin typeface="ＭＳ ゴシック" panose="020B0609070205080204" pitchFamily="49" charset="-128"/>
                <a:ea typeface="ＭＳ ゴシック" panose="020B0609070205080204" pitchFamily="49" charset="-128"/>
              </a:rPr>
              <a:t>20</a:t>
            </a:r>
            <a:r>
              <a:rPr kumimoji="1" lang="ja-JP" altLang="en-US" sz="1100" dirty="0">
                <a:latin typeface="ＭＳ ゴシック" panose="020B0609070205080204" pitchFamily="49" charset="-128"/>
                <a:ea typeface="ＭＳ ゴシック" panose="020B0609070205080204" pitchFamily="49" charset="-128"/>
              </a:rPr>
              <a:t>時間）</a:t>
            </a:r>
            <a:endParaRPr kumimoji="1" lang="en-US" altLang="ja-JP" sz="110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　　　　　　内容「Ｂ生物育成の技術」（</a:t>
            </a:r>
            <a:r>
              <a:rPr kumimoji="1" lang="en-US" altLang="ja-JP" sz="1100" dirty="0">
                <a:latin typeface="ＭＳ ゴシック" panose="020B0609070205080204" pitchFamily="49" charset="-128"/>
                <a:ea typeface="ＭＳ ゴシック" panose="020B0609070205080204" pitchFamily="49" charset="-128"/>
              </a:rPr>
              <a:t>15</a:t>
            </a:r>
            <a:r>
              <a:rPr kumimoji="1" lang="ja-JP" altLang="en-US" sz="1100" dirty="0">
                <a:latin typeface="ＭＳ ゴシック" panose="020B0609070205080204" pitchFamily="49" charset="-128"/>
                <a:ea typeface="ＭＳ ゴシック" panose="020B0609070205080204" pitchFamily="49" charset="-128"/>
              </a:rPr>
              <a:t>時間）</a:t>
            </a:r>
            <a:endParaRPr kumimoji="1" lang="en-US" altLang="ja-JP" sz="1100" dirty="0">
              <a:latin typeface="ＭＳ ゴシック" panose="020B0609070205080204" pitchFamily="49" charset="-128"/>
              <a:ea typeface="ＭＳ ゴシック" panose="020B0609070205080204" pitchFamily="49" charset="-128"/>
            </a:endParaRPr>
          </a:p>
        </p:txBody>
      </p:sp>
      <p:graphicFrame>
        <p:nvGraphicFramePr>
          <p:cNvPr id="219" name="表 218">
            <a:extLst>
              <a:ext uri="{FF2B5EF4-FFF2-40B4-BE49-F238E27FC236}">
                <a16:creationId xmlns:a16="http://schemas.microsoft.com/office/drawing/2014/main" id="{9385D629-05FB-D3C3-CE22-65D2698197D0}"/>
              </a:ext>
            </a:extLst>
          </p:cNvPr>
          <p:cNvGraphicFramePr>
            <a:graphicFrameLocks noGrp="1"/>
          </p:cNvGraphicFramePr>
          <p:nvPr>
            <p:extLst>
              <p:ext uri="{D42A27DB-BD31-4B8C-83A1-F6EECF244321}">
                <p14:modId xmlns:p14="http://schemas.microsoft.com/office/powerpoint/2010/main" val="3141292857"/>
              </p:ext>
            </p:extLst>
          </p:nvPr>
        </p:nvGraphicFramePr>
        <p:xfrm>
          <a:off x="5138399" y="2214456"/>
          <a:ext cx="4535784" cy="4423720"/>
        </p:xfrm>
        <a:graphic>
          <a:graphicData uri="http://schemas.openxmlformats.org/drawingml/2006/table">
            <a:tbl>
              <a:tblPr>
                <a:tableStyleId>{ED083AE6-46FA-4A59-8FB0-9F97EB10719F}</a:tableStyleId>
              </a:tblPr>
              <a:tblGrid>
                <a:gridCol w="672465">
                  <a:extLst>
                    <a:ext uri="{9D8B030D-6E8A-4147-A177-3AD203B41FA5}">
                      <a16:colId xmlns:a16="http://schemas.microsoft.com/office/drawing/2014/main" val="1226045126"/>
                    </a:ext>
                  </a:extLst>
                </a:gridCol>
                <a:gridCol w="2900517">
                  <a:extLst>
                    <a:ext uri="{9D8B030D-6E8A-4147-A177-3AD203B41FA5}">
                      <a16:colId xmlns:a16="http://schemas.microsoft.com/office/drawing/2014/main" val="4070155552"/>
                    </a:ext>
                  </a:extLst>
                </a:gridCol>
                <a:gridCol w="962802">
                  <a:extLst>
                    <a:ext uri="{9D8B030D-6E8A-4147-A177-3AD203B41FA5}">
                      <a16:colId xmlns:a16="http://schemas.microsoft.com/office/drawing/2014/main" val="2594208705"/>
                    </a:ext>
                  </a:extLst>
                </a:gridCol>
              </a:tblGrid>
              <a:tr h="149051">
                <a:tc>
                  <a:txBody>
                    <a:bodyPr/>
                    <a:lstStyle/>
                    <a:p>
                      <a:pPr algn="ctr" eaLnBrk="0" fontAlgn="base" latinLnBrk="1" hangingPunct="0">
                        <a:lnSpc>
                          <a:spcPts val="1310"/>
                        </a:lnSpc>
                      </a:pPr>
                      <a:r>
                        <a:rPr lang="ja-JP" sz="800" kern="0" dirty="0">
                          <a:effectLst/>
                        </a:rPr>
                        <a:t>観点</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040" marR="59040" marT="0" marB="0" anchor="ctr">
                    <a:solidFill>
                      <a:schemeClr val="tx2">
                        <a:lumMod val="10000"/>
                        <a:lumOff val="90000"/>
                      </a:schemeClr>
                    </a:solidFill>
                  </a:tcPr>
                </a:tc>
                <a:tc>
                  <a:txBody>
                    <a:bodyPr/>
                    <a:lstStyle/>
                    <a:p>
                      <a:pPr algn="ctr" eaLnBrk="0" fontAlgn="base" latinLnBrk="1" hangingPunct="0">
                        <a:lnSpc>
                          <a:spcPts val="1310"/>
                        </a:lnSpc>
                      </a:pPr>
                      <a:r>
                        <a:rPr lang="ja-JP" sz="800" kern="0" dirty="0">
                          <a:effectLst/>
                        </a:rPr>
                        <a:t>評価内容</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040" marR="59040" marT="0" marB="0" anchor="ctr">
                    <a:solidFill>
                      <a:schemeClr val="tx2">
                        <a:lumMod val="10000"/>
                        <a:lumOff val="90000"/>
                      </a:schemeClr>
                    </a:solidFill>
                  </a:tcPr>
                </a:tc>
                <a:tc>
                  <a:txBody>
                    <a:bodyPr/>
                    <a:lstStyle/>
                    <a:p>
                      <a:pPr algn="ctr" eaLnBrk="0" fontAlgn="base" latinLnBrk="1" hangingPunct="0">
                        <a:lnSpc>
                          <a:spcPts val="1310"/>
                        </a:lnSpc>
                      </a:pPr>
                      <a:r>
                        <a:rPr lang="ja-JP" sz="800" kern="0" dirty="0">
                          <a:effectLst/>
                        </a:rPr>
                        <a:t>評価方法</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040" marR="59040" marT="0" marB="0" anchor="ctr">
                    <a:solidFill>
                      <a:schemeClr val="tx2">
                        <a:lumMod val="10000"/>
                        <a:lumOff val="90000"/>
                      </a:schemeClr>
                    </a:solidFill>
                  </a:tcPr>
                </a:tc>
                <a:extLst>
                  <a:ext uri="{0D108BD9-81ED-4DB2-BD59-A6C34878D82A}">
                    <a16:rowId xmlns:a16="http://schemas.microsoft.com/office/drawing/2014/main" val="1701225485"/>
                  </a:ext>
                </a:extLst>
              </a:tr>
              <a:tr h="1128633">
                <a:tc>
                  <a:txBody>
                    <a:bodyPr/>
                    <a:lstStyle/>
                    <a:p>
                      <a:pPr algn="l" eaLnBrk="0" fontAlgn="base" latinLnBrk="1" hangingPunct="0">
                        <a:lnSpc>
                          <a:spcPts val="1310"/>
                        </a:lnSpc>
                      </a:pPr>
                      <a:r>
                        <a:rPr lang="ja-JP" sz="800" kern="0" dirty="0">
                          <a:effectLst/>
                        </a:rPr>
                        <a:t>知識・技能</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040" marR="59040" marT="0" marB="0" anchor="ctr"/>
                </a:tc>
                <a:tc>
                  <a:txBody>
                    <a:bodyPr/>
                    <a:lstStyle/>
                    <a:p>
                      <a:pPr algn="just" eaLnBrk="0" fontAlgn="base" latinLnBrk="1" hangingPunct="0">
                        <a:lnSpc>
                          <a:spcPts val="1310"/>
                        </a:lnSpc>
                      </a:pPr>
                      <a:r>
                        <a:rPr lang="ja-JP" sz="800" kern="0" dirty="0">
                          <a:effectLst/>
                        </a:rPr>
                        <a:t>□　科学的な原理・法則</a:t>
                      </a:r>
                      <a:r>
                        <a:rPr lang="ja-JP" altLang="en-US" sz="800" kern="0" dirty="0">
                          <a:effectLst/>
                        </a:rPr>
                        <a:t>を説明できる</a:t>
                      </a:r>
                      <a:endParaRPr lang="ja-JP" sz="800" kern="100" dirty="0">
                        <a:effectLst/>
                      </a:endParaRPr>
                    </a:p>
                    <a:p>
                      <a:pPr algn="just" eaLnBrk="0" fontAlgn="base" latinLnBrk="1" hangingPunct="0">
                        <a:lnSpc>
                          <a:spcPts val="1310"/>
                        </a:lnSpc>
                      </a:pPr>
                      <a:r>
                        <a:rPr lang="ja-JP" sz="800" kern="0" dirty="0">
                          <a:effectLst/>
                        </a:rPr>
                        <a:t>□　基礎的な技術の仕組</a:t>
                      </a:r>
                      <a:r>
                        <a:rPr lang="ja-JP" altLang="en-US" sz="800" kern="0" dirty="0">
                          <a:effectLst/>
                        </a:rPr>
                        <a:t>みを説明できる</a:t>
                      </a:r>
                      <a:endParaRPr lang="ja-JP" sz="800" kern="100" dirty="0">
                        <a:effectLst/>
                      </a:endParaRPr>
                    </a:p>
                    <a:p>
                      <a:pPr algn="just" eaLnBrk="0" fontAlgn="base" latinLnBrk="1" hangingPunct="0">
                        <a:lnSpc>
                          <a:spcPts val="1310"/>
                        </a:lnSpc>
                      </a:pPr>
                      <a:r>
                        <a:rPr lang="ja-JP" sz="800" kern="0" dirty="0">
                          <a:effectLst/>
                        </a:rPr>
                        <a:t>□　製作に必要な図をかき</a:t>
                      </a:r>
                      <a:r>
                        <a:rPr lang="ja-JP" altLang="en-US" sz="800" kern="0" dirty="0">
                          <a:effectLst/>
                        </a:rPr>
                        <a:t>表すことができる</a:t>
                      </a:r>
                      <a:endParaRPr lang="en-US" altLang="ja-JP" sz="800" kern="0" dirty="0">
                        <a:effectLst/>
                      </a:endParaRPr>
                    </a:p>
                    <a:p>
                      <a:pPr algn="just" eaLnBrk="0" fontAlgn="base" latinLnBrk="1" hangingPunct="0">
                        <a:lnSpc>
                          <a:spcPts val="1310"/>
                        </a:lnSpc>
                      </a:pPr>
                      <a:r>
                        <a:rPr lang="ja-JP" altLang="en-US" sz="800" kern="0" dirty="0">
                          <a:effectLst/>
                        </a:rPr>
                        <a:t>□　</a:t>
                      </a:r>
                      <a:r>
                        <a:rPr lang="ja-JP" sz="800" kern="0" dirty="0">
                          <a:effectLst/>
                        </a:rPr>
                        <a:t>安全・適切な製作や検査・点検等ができる</a:t>
                      </a:r>
                      <a:endParaRPr lang="ja-JP" sz="800" kern="100" dirty="0">
                        <a:effectLst/>
                      </a:endParaRPr>
                    </a:p>
                    <a:p>
                      <a:pPr algn="just" eaLnBrk="0" fontAlgn="base" latinLnBrk="1" hangingPunct="0">
                        <a:lnSpc>
                          <a:spcPts val="1310"/>
                        </a:lnSpc>
                      </a:pPr>
                      <a:r>
                        <a:rPr lang="ja-JP" sz="800" kern="0" dirty="0">
                          <a:effectLst/>
                        </a:rPr>
                        <a:t>□　安全・適切な栽培又は飼育</a:t>
                      </a:r>
                      <a:r>
                        <a:rPr lang="ja-JP" altLang="en-US" sz="800" kern="0" dirty="0">
                          <a:effectLst/>
                        </a:rPr>
                        <a:t>、</a:t>
                      </a:r>
                      <a:r>
                        <a:rPr lang="ja-JP" sz="800" kern="0" dirty="0">
                          <a:effectLst/>
                        </a:rPr>
                        <a:t>検査等ができる</a:t>
                      </a:r>
                      <a:endParaRPr lang="ja-JP" sz="800" kern="100" dirty="0">
                        <a:effectLst/>
                      </a:endParaRPr>
                    </a:p>
                    <a:p>
                      <a:pPr algn="just" eaLnBrk="0" fontAlgn="base" latinLnBrk="1" hangingPunct="0">
                        <a:lnSpc>
                          <a:spcPts val="1310"/>
                        </a:lnSpc>
                      </a:pPr>
                      <a:r>
                        <a:rPr lang="ja-JP" sz="800" kern="0" dirty="0">
                          <a:effectLst/>
                        </a:rPr>
                        <a:t>□　生活や社会に果たす役割や影響に基づいた技術の概念</a:t>
                      </a:r>
                      <a:r>
                        <a:rPr lang="ja-JP" altLang="en-US" sz="800" kern="0" dirty="0">
                          <a:effectLst/>
                        </a:rPr>
                        <a:t>を</a:t>
                      </a:r>
                      <a:endParaRPr lang="en-US" altLang="ja-JP" sz="800" kern="0" dirty="0">
                        <a:effectLst/>
                      </a:endParaRPr>
                    </a:p>
                    <a:p>
                      <a:pPr algn="just" eaLnBrk="0" fontAlgn="base" latinLnBrk="1" hangingPunct="0">
                        <a:lnSpc>
                          <a:spcPts val="1310"/>
                        </a:lnSpc>
                      </a:pPr>
                      <a:r>
                        <a:rPr lang="ja-JP" altLang="en-US" sz="800" kern="0" dirty="0">
                          <a:effectLst/>
                        </a:rPr>
                        <a:t>　　説明できる</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040" marR="59040" marT="0" marB="0"/>
                </a:tc>
                <a:tc>
                  <a:txBody>
                    <a:bodyPr/>
                    <a:lstStyle/>
                    <a:p>
                      <a:pPr marL="0" lvl="0" indent="0" algn="l" eaLnBrk="0" fontAlgn="base" latinLnBrk="1" hangingPunct="0">
                        <a:lnSpc>
                          <a:spcPts val="1310"/>
                        </a:lnSpc>
                        <a:buFont typeface="HG丸ｺﾞｼｯｸM-PRO" panose="020F0600000000000000" pitchFamily="50" charset="-128"/>
                        <a:buNone/>
                      </a:pPr>
                      <a:r>
                        <a:rPr lang="ja-JP" altLang="en-US" sz="800" kern="0" spc="20" dirty="0">
                          <a:effectLst/>
                        </a:rPr>
                        <a:t>ワーク</a:t>
                      </a:r>
                      <a:r>
                        <a:rPr lang="ja-JP" altLang="ja-JP" sz="800" kern="0" spc="20" dirty="0">
                          <a:effectLst/>
                        </a:rPr>
                        <a:t>シート</a:t>
                      </a:r>
                      <a:r>
                        <a:rPr lang="ja-JP" altLang="en-US" sz="800" kern="100" spc="0" dirty="0">
                          <a:effectLst/>
                        </a:rPr>
                        <a:t>、</a:t>
                      </a:r>
                      <a:r>
                        <a:rPr lang="ja-JP" altLang="en-US" sz="800" kern="0" dirty="0">
                          <a:effectLst/>
                        </a:rPr>
                        <a:t>レポート、</a:t>
                      </a:r>
                      <a:r>
                        <a:rPr lang="ja-JP" altLang="en-US" sz="800" kern="0" spc="20" dirty="0">
                          <a:effectLst/>
                        </a:rPr>
                        <a:t>ペーパー</a:t>
                      </a:r>
                      <a:r>
                        <a:rPr lang="ja-JP" altLang="ja-JP" sz="800" kern="0" spc="20" dirty="0">
                          <a:effectLst/>
                        </a:rPr>
                        <a:t>テスト</a:t>
                      </a:r>
                      <a:r>
                        <a:rPr lang="ja-JP" altLang="en-US" sz="800" kern="0" spc="20" dirty="0">
                          <a:effectLst/>
                        </a:rPr>
                        <a:t>、</a:t>
                      </a:r>
                      <a:r>
                        <a:rPr lang="ja-JP" altLang="en-US" sz="800" kern="0" dirty="0">
                          <a:effectLst/>
                        </a:rPr>
                        <a:t>設計図・製作図、作業の状況、製作品、育成環境の調節や作物の管理の状況</a:t>
                      </a:r>
                      <a:endParaRPr lang="ja-JP" sz="800" kern="100" dirty="0">
                        <a:effectLst/>
                      </a:endParaRPr>
                    </a:p>
                  </a:txBody>
                  <a:tcPr marL="59040" marR="59040" marT="0" marB="0"/>
                </a:tc>
                <a:extLst>
                  <a:ext uri="{0D108BD9-81ED-4DB2-BD59-A6C34878D82A}">
                    <a16:rowId xmlns:a16="http://schemas.microsoft.com/office/drawing/2014/main" val="333441298"/>
                  </a:ext>
                </a:extLst>
              </a:tr>
              <a:tr h="1617735">
                <a:tc>
                  <a:txBody>
                    <a:bodyPr/>
                    <a:lstStyle/>
                    <a:p>
                      <a:pPr algn="l" eaLnBrk="0" fontAlgn="base" latinLnBrk="1" hangingPunct="0">
                        <a:lnSpc>
                          <a:spcPts val="1310"/>
                        </a:lnSpc>
                      </a:pPr>
                      <a:r>
                        <a:rPr lang="ja-JP" sz="800" kern="0" dirty="0">
                          <a:effectLst/>
                        </a:rPr>
                        <a:t>思考・判断・表現</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040" marR="59040" marT="0" marB="0" anchor="ctr"/>
                </a:tc>
                <a:tc>
                  <a:txBody>
                    <a:bodyPr/>
                    <a:lstStyle/>
                    <a:p>
                      <a:pPr algn="just" eaLnBrk="0" fontAlgn="base" latinLnBrk="1" hangingPunct="0">
                        <a:lnSpc>
                          <a:spcPts val="1310"/>
                        </a:lnSpc>
                      </a:pPr>
                      <a:r>
                        <a:rPr lang="ja-JP" sz="800" kern="0" dirty="0">
                          <a:effectLst/>
                        </a:rPr>
                        <a:t>□　技術に込められた工夫を読み取る</a:t>
                      </a:r>
                      <a:r>
                        <a:rPr lang="ja-JP" altLang="en-US" sz="800" kern="0" dirty="0">
                          <a:effectLst/>
                        </a:rPr>
                        <a:t>ことができる</a:t>
                      </a:r>
                      <a:endParaRPr lang="ja-JP" sz="800" kern="100" dirty="0">
                        <a:effectLst/>
                      </a:endParaRPr>
                    </a:p>
                    <a:p>
                      <a:pPr algn="just" eaLnBrk="0" fontAlgn="base" latinLnBrk="1" hangingPunct="0">
                        <a:lnSpc>
                          <a:spcPts val="1310"/>
                        </a:lnSpc>
                      </a:pPr>
                      <a:r>
                        <a:rPr lang="ja-JP" sz="800" kern="0" dirty="0">
                          <a:effectLst/>
                        </a:rPr>
                        <a:t>□　</a:t>
                      </a:r>
                      <a:r>
                        <a:rPr lang="ja-JP" altLang="en-US" sz="800" kern="0" dirty="0">
                          <a:effectLst/>
                        </a:rPr>
                        <a:t>技術に関わる問題を見いだして課題を設定することがで</a:t>
                      </a:r>
                      <a:endParaRPr lang="en-US" altLang="ja-JP" sz="800" kern="0" dirty="0">
                        <a:effectLst/>
                      </a:endParaRPr>
                    </a:p>
                    <a:p>
                      <a:pPr algn="just" eaLnBrk="0" fontAlgn="base" latinLnBrk="1" hangingPunct="0">
                        <a:lnSpc>
                          <a:spcPts val="1310"/>
                        </a:lnSpc>
                      </a:pPr>
                      <a:r>
                        <a:rPr lang="ja-JP" altLang="en-US" sz="800" kern="0" dirty="0">
                          <a:effectLst/>
                        </a:rPr>
                        <a:t>　　きる</a:t>
                      </a:r>
                      <a:endParaRPr lang="en-US" altLang="ja-JP" sz="800" kern="0" dirty="0">
                        <a:effectLst/>
                      </a:endParaRPr>
                    </a:p>
                    <a:p>
                      <a:pPr algn="just" eaLnBrk="0" fontAlgn="base" latinLnBrk="1" hangingPunct="0">
                        <a:lnSpc>
                          <a:spcPts val="1310"/>
                        </a:lnSpc>
                      </a:pPr>
                      <a:r>
                        <a:rPr lang="ja-JP" sz="800" kern="0" dirty="0">
                          <a:effectLst/>
                        </a:rPr>
                        <a:t>□　</a:t>
                      </a:r>
                      <a:r>
                        <a:rPr lang="ja-JP" altLang="en-US" sz="800" kern="0" dirty="0">
                          <a:effectLst/>
                        </a:rPr>
                        <a:t>解決策を構想することができる</a:t>
                      </a:r>
                      <a:endParaRPr lang="en-US" altLang="ja-JP" sz="800" kern="0" dirty="0">
                        <a:effectLst/>
                      </a:endParaRPr>
                    </a:p>
                    <a:p>
                      <a:pPr algn="just" eaLnBrk="0" fontAlgn="base" latinLnBrk="1" hangingPunct="0">
                        <a:lnSpc>
                          <a:spcPts val="1310"/>
                        </a:lnSpc>
                      </a:pPr>
                      <a:r>
                        <a:rPr lang="ja-JP" altLang="en-US" sz="800" kern="0" dirty="0">
                          <a:effectLst/>
                        </a:rPr>
                        <a:t>□　製作図等（構想図、計画表等）に表現することができる</a:t>
                      </a:r>
                      <a:endParaRPr lang="en-US" altLang="ja-JP" sz="800" kern="0" dirty="0">
                        <a:effectLst/>
                      </a:endParaRPr>
                    </a:p>
                    <a:p>
                      <a:pPr algn="just" eaLnBrk="0" fontAlgn="base" latinLnBrk="1" hangingPunct="0">
                        <a:lnSpc>
                          <a:spcPts val="1310"/>
                        </a:lnSpc>
                      </a:pPr>
                      <a:r>
                        <a:rPr lang="ja-JP" altLang="en-US" sz="800" kern="0" dirty="0">
                          <a:effectLst/>
                        </a:rPr>
                        <a:t>□　（構想を）試作等を通じて具体化（製作・育成）するこ</a:t>
                      </a:r>
                      <a:endParaRPr lang="en-US" altLang="ja-JP" sz="800" kern="0" dirty="0">
                        <a:effectLst/>
                      </a:endParaRPr>
                    </a:p>
                    <a:p>
                      <a:pPr algn="just" eaLnBrk="0" fontAlgn="base" latinLnBrk="1" hangingPunct="0">
                        <a:lnSpc>
                          <a:spcPts val="1310"/>
                        </a:lnSpc>
                      </a:pPr>
                      <a:r>
                        <a:rPr lang="ja-JP" altLang="en-US" sz="800" kern="0" dirty="0">
                          <a:effectLst/>
                        </a:rPr>
                        <a:t>　　とができる</a:t>
                      </a:r>
                      <a:endParaRPr lang="en-US" altLang="ja-JP" sz="800" kern="0" dirty="0">
                        <a:effectLst/>
                      </a:endParaRPr>
                    </a:p>
                    <a:p>
                      <a:pPr algn="just" eaLnBrk="0" fontAlgn="base" latinLnBrk="1" hangingPunct="0">
                        <a:lnSpc>
                          <a:spcPts val="1310"/>
                        </a:lnSpc>
                      </a:pPr>
                      <a:r>
                        <a:rPr lang="ja-JP" altLang="en-US" sz="800" kern="0" dirty="0">
                          <a:effectLst/>
                        </a:rPr>
                        <a:t>□　自らの問題解決を評価・改善することができる</a:t>
                      </a:r>
                      <a:endParaRPr lang="en-US" altLang="ja-JP" sz="800" kern="100" dirty="0">
                        <a:effectLst/>
                      </a:endParaRPr>
                    </a:p>
                    <a:p>
                      <a:pPr algn="just" eaLnBrk="0" fontAlgn="base" latinLnBrk="1" hangingPunct="0">
                        <a:lnSpc>
                          <a:spcPts val="1310"/>
                        </a:lnSpc>
                      </a:pPr>
                      <a:r>
                        <a:rPr lang="ja-JP" altLang="en-US" sz="800" kern="100" dirty="0">
                          <a:effectLst/>
                        </a:rPr>
                        <a:t>□　技術を評価し、適切に選択、管理・運用したり、新たな</a:t>
                      </a:r>
                      <a:endParaRPr lang="en-US" altLang="ja-JP" sz="800" kern="100" dirty="0">
                        <a:effectLst/>
                      </a:endParaRPr>
                    </a:p>
                    <a:p>
                      <a:pPr algn="just" eaLnBrk="0" fontAlgn="base" latinLnBrk="1" hangingPunct="0">
                        <a:lnSpc>
                          <a:spcPts val="1310"/>
                        </a:lnSpc>
                      </a:pPr>
                      <a:r>
                        <a:rPr lang="ja-JP" altLang="en-US" sz="800" kern="100" dirty="0">
                          <a:effectLst/>
                        </a:rPr>
                        <a:t>　　発想に基づいて改良、応用したりすることができる</a:t>
                      </a:r>
                      <a:endParaRPr lang="en-US" altLang="ja-JP" sz="800" kern="0" dirty="0">
                        <a:effectLst/>
                      </a:endParaRPr>
                    </a:p>
                  </a:txBody>
                  <a:tcPr marL="59040" marR="59040" marT="0" marB="0"/>
                </a:tc>
                <a:tc>
                  <a:txBody>
                    <a:bodyPr/>
                    <a:lstStyle/>
                    <a:p>
                      <a:pPr marL="0" lvl="0" indent="0" algn="l" eaLnBrk="0" fontAlgn="base" latinLnBrk="1" hangingPunct="0">
                        <a:lnSpc>
                          <a:spcPts val="1310"/>
                        </a:lnSpc>
                        <a:buFont typeface="HG丸ｺﾞｼｯｸM-PRO" panose="020F0600000000000000" pitchFamily="50" charset="-128"/>
                        <a:buNone/>
                      </a:pPr>
                      <a:r>
                        <a:rPr lang="ja-JP" altLang="en-US" sz="800" kern="100" dirty="0">
                          <a:effectLst/>
                        </a:rPr>
                        <a:t>ワークシート、調べ学習レポート、</a:t>
                      </a:r>
                      <a:r>
                        <a:rPr lang="ja-JP" altLang="en-US" sz="800" kern="0" dirty="0">
                          <a:effectLst/>
                        </a:rPr>
                        <a:t>問題発見シート、設計レポート、育成計画表、作業計画表、管理記録シート、完成レポート、</a:t>
                      </a:r>
                      <a:r>
                        <a:rPr lang="ja-JP" altLang="en-US" sz="800" kern="100" dirty="0">
                          <a:effectLst/>
                        </a:rPr>
                        <a:t>収穫レポート、</a:t>
                      </a:r>
                      <a:r>
                        <a:rPr lang="ja-JP" altLang="en-US" sz="800" kern="0" dirty="0">
                          <a:effectLst/>
                        </a:rPr>
                        <a:t>提言レポート、ペーパーテスト</a:t>
                      </a:r>
                      <a:endParaRPr lang="en-US" altLang="ja-JP" sz="800" kern="0" dirty="0">
                        <a:effectLst/>
                      </a:endParaRPr>
                    </a:p>
                  </a:txBody>
                  <a:tcPr marL="59040" marR="59040" marT="0" marB="0"/>
                </a:tc>
                <a:extLst>
                  <a:ext uri="{0D108BD9-81ED-4DB2-BD59-A6C34878D82A}">
                    <a16:rowId xmlns:a16="http://schemas.microsoft.com/office/drawing/2014/main" val="8516721"/>
                  </a:ext>
                </a:extLst>
              </a:tr>
              <a:tr h="1491606">
                <a:tc>
                  <a:txBody>
                    <a:bodyPr/>
                    <a:lstStyle/>
                    <a:p>
                      <a:pPr algn="l" eaLnBrk="0" fontAlgn="base" latinLnBrk="1" hangingPunct="0">
                        <a:lnSpc>
                          <a:spcPts val="1310"/>
                        </a:lnSpc>
                      </a:pPr>
                      <a:r>
                        <a:rPr lang="ja-JP" sz="800" kern="0" dirty="0">
                          <a:effectLst/>
                        </a:rPr>
                        <a:t>主体的に学習に取り組む態度</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040" marR="59040" marT="0" marB="0" anchor="ctr"/>
                </a:tc>
                <a:tc>
                  <a:txBody>
                    <a:bodyPr/>
                    <a:lstStyle/>
                    <a:p>
                      <a:pPr algn="just" eaLnBrk="0" fontAlgn="base" latinLnBrk="1" hangingPunct="0">
                        <a:lnSpc>
                          <a:spcPts val="1310"/>
                        </a:lnSpc>
                      </a:pPr>
                      <a:r>
                        <a:rPr lang="ja-JP" sz="800" kern="0" dirty="0">
                          <a:effectLst/>
                        </a:rPr>
                        <a:t>□　</a:t>
                      </a:r>
                      <a:r>
                        <a:rPr lang="ja-JP" altLang="en-US" sz="800" kern="0" dirty="0">
                          <a:effectLst/>
                        </a:rPr>
                        <a:t>進んで技術と関わり、主体的に理解し、技能を身に付け</a:t>
                      </a:r>
                      <a:endParaRPr lang="en-US" altLang="ja-JP" sz="800" kern="0" dirty="0">
                        <a:effectLst/>
                      </a:endParaRPr>
                    </a:p>
                    <a:p>
                      <a:pPr algn="just" eaLnBrk="0" fontAlgn="base" latinLnBrk="1" hangingPunct="0">
                        <a:lnSpc>
                          <a:spcPts val="1310"/>
                        </a:lnSpc>
                      </a:pPr>
                      <a:r>
                        <a:rPr lang="ja-JP" altLang="en-US" sz="800" kern="0" dirty="0">
                          <a:effectLst/>
                        </a:rPr>
                        <a:t>　　ようとしている</a:t>
                      </a:r>
                      <a:endParaRPr lang="en-US" altLang="ja-JP" sz="800" kern="0" dirty="0">
                        <a:effectLst/>
                      </a:endParaRPr>
                    </a:p>
                    <a:p>
                      <a:pPr algn="just" eaLnBrk="0" fontAlgn="base" latinLnBrk="1" hangingPunct="0">
                        <a:lnSpc>
                          <a:spcPts val="1310"/>
                        </a:lnSpc>
                      </a:pPr>
                      <a:r>
                        <a:rPr lang="ja-JP" altLang="en-US" sz="800" kern="0" dirty="0">
                          <a:effectLst/>
                        </a:rPr>
                        <a:t>□　自分なりの新しい考え方や捉え方によって知的財産を創</a:t>
                      </a:r>
                      <a:endParaRPr lang="en-US" altLang="ja-JP" sz="800" kern="0" dirty="0">
                        <a:effectLst/>
                      </a:endParaRPr>
                    </a:p>
                    <a:p>
                      <a:pPr algn="just" eaLnBrk="0" fontAlgn="base" latinLnBrk="1" hangingPunct="0">
                        <a:lnSpc>
                          <a:spcPts val="1310"/>
                        </a:lnSpc>
                      </a:pPr>
                      <a:r>
                        <a:rPr lang="ja-JP" altLang="en-US" sz="800" kern="0" dirty="0">
                          <a:effectLst/>
                        </a:rPr>
                        <a:t>　　造し、友達の知的財産を尊重し、それを保護・活用しよ</a:t>
                      </a:r>
                      <a:endParaRPr lang="en-US" altLang="ja-JP" sz="800" kern="0" dirty="0">
                        <a:effectLst/>
                      </a:endParaRPr>
                    </a:p>
                    <a:p>
                      <a:pPr algn="just" eaLnBrk="0" fontAlgn="base" latinLnBrk="1" hangingPunct="0">
                        <a:lnSpc>
                          <a:spcPts val="1310"/>
                        </a:lnSpc>
                      </a:pPr>
                      <a:r>
                        <a:rPr lang="ja-JP" altLang="en-US" sz="800" kern="0" dirty="0">
                          <a:effectLst/>
                        </a:rPr>
                        <a:t>　　うとしている</a:t>
                      </a:r>
                      <a:endParaRPr lang="en-US" altLang="ja-JP" sz="800" kern="0" dirty="0">
                        <a:effectLst/>
                      </a:endParaRPr>
                    </a:p>
                    <a:p>
                      <a:pPr algn="just" eaLnBrk="0" fontAlgn="base" latinLnBrk="1" hangingPunct="0">
                        <a:lnSpc>
                          <a:spcPts val="1310"/>
                        </a:lnSpc>
                      </a:pPr>
                      <a:r>
                        <a:rPr lang="ja-JP" altLang="en-US" sz="800" kern="0" dirty="0">
                          <a:effectLst/>
                        </a:rPr>
                        <a:t>□　自分の問題解決とその過程を振り返り、よりよいものと</a:t>
                      </a:r>
                      <a:endParaRPr lang="en-US" altLang="ja-JP" sz="800" kern="0" dirty="0">
                        <a:effectLst/>
                      </a:endParaRPr>
                    </a:p>
                    <a:p>
                      <a:pPr algn="just" eaLnBrk="0" fontAlgn="base" latinLnBrk="1" hangingPunct="0">
                        <a:lnSpc>
                          <a:spcPts val="1310"/>
                        </a:lnSpc>
                      </a:pPr>
                      <a:r>
                        <a:rPr lang="ja-JP" altLang="en-US" sz="800" kern="0" dirty="0">
                          <a:effectLst/>
                        </a:rPr>
                        <a:t>　　なるよう他者と協働して粘り強く改善・修正しようとし</a:t>
                      </a:r>
                      <a:endParaRPr lang="en-US" altLang="ja-JP" sz="800" kern="0" dirty="0">
                        <a:effectLst/>
                      </a:endParaRPr>
                    </a:p>
                    <a:p>
                      <a:pPr algn="just" eaLnBrk="0" fontAlgn="base" latinLnBrk="1" hangingPunct="0">
                        <a:lnSpc>
                          <a:spcPts val="1310"/>
                        </a:lnSpc>
                      </a:pPr>
                      <a:r>
                        <a:rPr lang="ja-JP" altLang="en-US" sz="800" kern="0" dirty="0">
                          <a:effectLst/>
                        </a:rPr>
                        <a:t>　　ている</a:t>
                      </a:r>
                      <a:endParaRPr lang="en-US" altLang="ja-JP" sz="800" kern="0" dirty="0">
                        <a:effectLst/>
                      </a:endParaRPr>
                    </a:p>
                    <a:p>
                      <a:pPr algn="just" eaLnBrk="0" fontAlgn="base" latinLnBrk="1" hangingPunct="0">
                        <a:lnSpc>
                          <a:spcPts val="1310"/>
                        </a:lnSpc>
                      </a:pPr>
                      <a:r>
                        <a:rPr lang="ja-JP" altLang="en-US" sz="800" kern="0" dirty="0">
                          <a:effectLst/>
                        </a:rPr>
                        <a:t>□　社会の発展に向けて技術を工夫し創造しようとしている</a:t>
                      </a:r>
                      <a:endParaRPr lang="en-US" altLang="ja-JP" sz="800" kern="0" dirty="0">
                        <a:effectLst/>
                      </a:endParaRPr>
                    </a:p>
                  </a:txBody>
                  <a:tcPr marL="59040" marR="59040" marT="0" marB="0"/>
                </a:tc>
                <a:tc>
                  <a:txBody>
                    <a:bodyPr/>
                    <a:lstStyle/>
                    <a:p>
                      <a:pPr marL="0" lvl="0" indent="0" algn="l" eaLnBrk="0" fontAlgn="base" hangingPunct="0">
                        <a:lnSpc>
                          <a:spcPts val="1310"/>
                        </a:lnSpc>
                        <a:buFont typeface="HG丸ｺﾞｼｯｸM-PRO" panose="020F0600000000000000" pitchFamily="50" charset="-128"/>
                        <a:buNone/>
                      </a:pPr>
                      <a:r>
                        <a:rPr lang="ja-JP" altLang="en-US" sz="800" kern="0" dirty="0">
                          <a:effectLst/>
                        </a:rPr>
                        <a:t>ワークシート、振り返りシート、設計レポート、管理記録シート、完成レポート、収穫レポート等と組み合わせて評価します</a:t>
                      </a:r>
                      <a:endParaRPr lang="en-US" altLang="ja-JP" sz="800" kern="0" dirty="0">
                        <a:effectLst/>
                      </a:endParaRPr>
                    </a:p>
                  </a:txBody>
                  <a:tcPr marL="59040" marR="59040" marT="0" marB="0"/>
                </a:tc>
                <a:extLst>
                  <a:ext uri="{0D108BD9-81ED-4DB2-BD59-A6C34878D82A}">
                    <a16:rowId xmlns:a16="http://schemas.microsoft.com/office/drawing/2014/main" val="143192356"/>
                  </a:ext>
                </a:extLst>
              </a:tr>
            </a:tbl>
          </a:graphicData>
        </a:graphic>
      </p:graphicFrame>
      <p:grpSp>
        <p:nvGrpSpPr>
          <p:cNvPr id="220" name="グループ化 219">
            <a:extLst>
              <a:ext uri="{FF2B5EF4-FFF2-40B4-BE49-F238E27FC236}">
                <a16:creationId xmlns:a16="http://schemas.microsoft.com/office/drawing/2014/main" id="{C4D1B402-0288-E7BA-04E2-DDA56466472D}"/>
              </a:ext>
            </a:extLst>
          </p:cNvPr>
          <p:cNvGrpSpPr/>
          <p:nvPr/>
        </p:nvGrpSpPr>
        <p:grpSpPr>
          <a:xfrm>
            <a:off x="5114497" y="1212004"/>
            <a:ext cx="4621445" cy="270188"/>
            <a:chOff x="378619" y="1814778"/>
            <a:chExt cx="4621445" cy="270188"/>
          </a:xfrm>
        </p:grpSpPr>
        <p:sp>
          <p:nvSpPr>
            <p:cNvPr id="221" name="テキスト ボックス 220">
              <a:extLst>
                <a:ext uri="{FF2B5EF4-FFF2-40B4-BE49-F238E27FC236}">
                  <a16:creationId xmlns:a16="http://schemas.microsoft.com/office/drawing/2014/main" id="{5703ADCD-2608-8F20-9A83-89C573D83AF3}"/>
                </a:ext>
              </a:extLst>
            </p:cNvPr>
            <p:cNvSpPr txBox="1"/>
            <p:nvPr/>
          </p:nvSpPr>
          <p:spPr>
            <a:xfrm>
              <a:off x="578134" y="1814778"/>
              <a:ext cx="4421930"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持ちもの</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222" name="グループ化 221">
              <a:extLst>
                <a:ext uri="{FF2B5EF4-FFF2-40B4-BE49-F238E27FC236}">
                  <a16:creationId xmlns:a16="http://schemas.microsoft.com/office/drawing/2014/main" id="{56E4DF86-58A4-D3E8-EAFA-C76E772F29CD}"/>
                </a:ext>
              </a:extLst>
            </p:cNvPr>
            <p:cNvGrpSpPr/>
            <p:nvPr/>
          </p:nvGrpSpPr>
          <p:grpSpPr>
            <a:xfrm>
              <a:off x="378619" y="1850805"/>
              <a:ext cx="228634" cy="234161"/>
              <a:chOff x="76528" y="1464665"/>
              <a:chExt cx="299679" cy="306924"/>
            </a:xfrm>
          </p:grpSpPr>
          <p:sp>
            <p:nvSpPr>
              <p:cNvPr id="223" name="正方形/長方形 222">
                <a:extLst>
                  <a:ext uri="{FF2B5EF4-FFF2-40B4-BE49-F238E27FC236}">
                    <a16:creationId xmlns:a16="http://schemas.microsoft.com/office/drawing/2014/main" id="{FAE03776-D617-7258-3E89-83E2A782F944}"/>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4" name="正方形/長方形 223">
                <a:extLst>
                  <a:ext uri="{FF2B5EF4-FFF2-40B4-BE49-F238E27FC236}">
                    <a16:creationId xmlns:a16="http://schemas.microsoft.com/office/drawing/2014/main" id="{C719F2B9-BBE6-DCDA-95A5-0D6504B197F7}"/>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25" name="テキスト ボックス 224">
            <a:extLst>
              <a:ext uri="{FF2B5EF4-FFF2-40B4-BE49-F238E27FC236}">
                <a16:creationId xmlns:a16="http://schemas.microsoft.com/office/drawing/2014/main" id="{E236D25C-A426-65DE-0B0C-05AECBE48676}"/>
              </a:ext>
            </a:extLst>
          </p:cNvPr>
          <p:cNvSpPr txBox="1"/>
          <p:nvPr/>
        </p:nvSpPr>
        <p:spPr>
          <a:xfrm>
            <a:off x="5402152" y="1489933"/>
            <a:ext cx="4341422"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教科書、技・家ノート、技・家ハンドブック、筆記用具、ＰＣ</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226" name="グループ化 225">
            <a:extLst>
              <a:ext uri="{FF2B5EF4-FFF2-40B4-BE49-F238E27FC236}">
                <a16:creationId xmlns:a16="http://schemas.microsoft.com/office/drawing/2014/main" id="{F7A2336C-A3C0-FCB6-F525-741297454120}"/>
              </a:ext>
            </a:extLst>
          </p:cNvPr>
          <p:cNvGrpSpPr/>
          <p:nvPr/>
        </p:nvGrpSpPr>
        <p:grpSpPr>
          <a:xfrm>
            <a:off x="5114497" y="1881420"/>
            <a:ext cx="4621445" cy="270188"/>
            <a:chOff x="378619" y="1814778"/>
            <a:chExt cx="4621445" cy="270188"/>
          </a:xfrm>
        </p:grpSpPr>
        <p:sp>
          <p:nvSpPr>
            <p:cNvPr id="227" name="テキスト ボックス 226">
              <a:extLst>
                <a:ext uri="{FF2B5EF4-FFF2-40B4-BE49-F238E27FC236}">
                  <a16:creationId xmlns:a16="http://schemas.microsoft.com/office/drawing/2014/main" id="{625D21FB-93DF-2975-E712-F4261BD4D47D}"/>
                </a:ext>
              </a:extLst>
            </p:cNvPr>
            <p:cNvSpPr txBox="1"/>
            <p:nvPr/>
          </p:nvSpPr>
          <p:spPr>
            <a:xfrm>
              <a:off x="578134" y="1814778"/>
              <a:ext cx="4421930"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評価について</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228" name="グループ化 227">
              <a:extLst>
                <a:ext uri="{FF2B5EF4-FFF2-40B4-BE49-F238E27FC236}">
                  <a16:creationId xmlns:a16="http://schemas.microsoft.com/office/drawing/2014/main" id="{BB1BCC42-FE51-D4C4-356A-48E29BFCCC46}"/>
                </a:ext>
              </a:extLst>
            </p:cNvPr>
            <p:cNvGrpSpPr/>
            <p:nvPr/>
          </p:nvGrpSpPr>
          <p:grpSpPr>
            <a:xfrm>
              <a:off x="378619" y="1850805"/>
              <a:ext cx="228634" cy="234161"/>
              <a:chOff x="76528" y="1464665"/>
              <a:chExt cx="299679" cy="306924"/>
            </a:xfrm>
          </p:grpSpPr>
          <p:sp>
            <p:nvSpPr>
              <p:cNvPr id="229" name="正方形/長方形 228">
                <a:extLst>
                  <a:ext uri="{FF2B5EF4-FFF2-40B4-BE49-F238E27FC236}">
                    <a16:creationId xmlns:a16="http://schemas.microsoft.com/office/drawing/2014/main" id="{682145AE-19FB-BB26-4EEC-8AF2B954D85A}"/>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0" name="正方形/長方形 229">
                <a:extLst>
                  <a:ext uri="{FF2B5EF4-FFF2-40B4-BE49-F238E27FC236}">
                    <a16:creationId xmlns:a16="http://schemas.microsoft.com/office/drawing/2014/main" id="{8ADE2665-CFD1-EA14-440F-46425527C71B}"/>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 name="テキスト ボックス 1">
            <a:extLst>
              <a:ext uri="{FF2B5EF4-FFF2-40B4-BE49-F238E27FC236}">
                <a16:creationId xmlns:a16="http://schemas.microsoft.com/office/drawing/2014/main" id="{7D579E51-20D8-B809-F075-B65C6C596DAF}"/>
              </a:ext>
            </a:extLst>
          </p:cNvPr>
          <p:cNvSpPr txBox="1"/>
          <p:nvPr/>
        </p:nvSpPr>
        <p:spPr>
          <a:xfrm>
            <a:off x="7934633" y="573501"/>
            <a:ext cx="1841490" cy="246221"/>
          </a:xfrm>
          <a:prstGeom prst="rect">
            <a:avLst/>
          </a:prstGeom>
          <a:noFill/>
        </p:spPr>
        <p:txBody>
          <a:bodyPr wrap="square">
            <a:spAutoFit/>
          </a:bodyPr>
          <a:lstStyle/>
          <a:p>
            <a:pPr algn="r"/>
            <a:r>
              <a:rPr kumimoji="1" lang="ja-JP" altLang="en-US" sz="1000" dirty="0">
                <a:latin typeface="ＭＳ ゴシック" panose="020B0609070205080204" pitchFamily="49" charset="-128"/>
                <a:ea typeface="ＭＳ ゴシック" panose="020B0609070205080204" pitchFamily="49" charset="-128"/>
              </a:rPr>
              <a:t>（教科書 </a:t>
            </a:r>
            <a:r>
              <a:rPr kumimoji="1" lang="en-US" altLang="ja-JP" sz="1000" dirty="0">
                <a:latin typeface="ＭＳ ゴシック" panose="020B0609070205080204" pitchFamily="49" charset="-128"/>
                <a:ea typeface="ＭＳ ゴシック" panose="020B0609070205080204" pitchFamily="49" charset="-128"/>
              </a:rPr>
              <a:t>p.</a:t>
            </a:r>
            <a:r>
              <a:rPr kumimoji="1" lang="ja-JP" altLang="en-US" sz="1000" dirty="0">
                <a:latin typeface="ＭＳ ゴシック" panose="020B0609070205080204" pitchFamily="49" charset="-128"/>
                <a:ea typeface="ＭＳ ゴシック" panose="020B0609070205080204" pitchFamily="49" charset="-128"/>
              </a:rPr>
              <a:t>１</a:t>
            </a:r>
            <a:r>
              <a:rPr kumimoji="1" lang="en-US" altLang="ja-JP" sz="1000" dirty="0">
                <a:latin typeface="ＭＳ ゴシック" panose="020B0609070205080204" pitchFamily="49" charset="-128"/>
                <a:ea typeface="ＭＳ ゴシック" panose="020B0609070205080204" pitchFamily="49" charset="-128"/>
              </a:rPr>
              <a:t> </a:t>
            </a:r>
            <a:r>
              <a:rPr kumimoji="1" lang="ja-JP" altLang="en-US" sz="1000" dirty="0">
                <a:latin typeface="ＭＳ ゴシック" panose="020B0609070205080204" pitchFamily="49" charset="-128"/>
                <a:ea typeface="ＭＳ ゴシック" panose="020B0609070205080204" pitchFamily="49" charset="-128"/>
              </a:rPr>
              <a:t>～ </a:t>
            </a:r>
            <a:r>
              <a:rPr kumimoji="1" lang="en-US" altLang="ja-JP" sz="1000" dirty="0">
                <a:latin typeface="ＭＳ ゴシック" panose="020B0609070205080204" pitchFamily="49" charset="-128"/>
                <a:ea typeface="ＭＳ ゴシック" panose="020B0609070205080204" pitchFamily="49" charset="-128"/>
              </a:rPr>
              <a:t>p.</a:t>
            </a:r>
            <a:r>
              <a:rPr kumimoji="1" lang="ja-JP" altLang="en-US" sz="1000" dirty="0">
                <a:latin typeface="ＭＳ ゴシック" panose="020B0609070205080204" pitchFamily="49" charset="-128"/>
                <a:ea typeface="ＭＳ ゴシック" panose="020B0609070205080204" pitchFamily="49" charset="-128"/>
              </a:rPr>
              <a:t>９）</a:t>
            </a:r>
            <a:endParaRPr lang="ja-JP" altLang="en-US" sz="1000" dirty="0"/>
          </a:p>
        </p:txBody>
      </p:sp>
    </p:spTree>
    <p:extLst>
      <p:ext uri="{BB962C8B-B14F-4D97-AF65-F5344CB8AC3E}">
        <p14:creationId xmlns:p14="http://schemas.microsoft.com/office/powerpoint/2010/main" val="798928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a:extLst>
              <a:ext uri="{FF2B5EF4-FFF2-40B4-BE49-F238E27FC236}">
                <a16:creationId xmlns:a16="http://schemas.microsoft.com/office/drawing/2014/main" id="{4E00C64A-7835-7EDB-72A9-44FB666168A7}"/>
              </a:ext>
            </a:extLst>
          </p:cNvPr>
          <p:cNvGrpSpPr/>
          <p:nvPr/>
        </p:nvGrpSpPr>
        <p:grpSpPr>
          <a:xfrm>
            <a:off x="261937" y="328910"/>
            <a:ext cx="4615208" cy="375934"/>
            <a:chOff x="185737" y="195560"/>
            <a:chExt cx="4519612" cy="375934"/>
          </a:xfrm>
        </p:grpSpPr>
        <p:sp>
          <p:nvSpPr>
            <p:cNvPr id="7" name="テキスト ボックス 6">
              <a:extLst>
                <a:ext uri="{FF2B5EF4-FFF2-40B4-BE49-F238E27FC236}">
                  <a16:creationId xmlns:a16="http://schemas.microsoft.com/office/drawing/2014/main" id="{9FC93601-063D-39D7-A261-1DE7737A6E67}"/>
                </a:ext>
              </a:extLst>
            </p:cNvPr>
            <p:cNvSpPr txBox="1"/>
            <p:nvPr/>
          </p:nvSpPr>
          <p:spPr>
            <a:xfrm>
              <a:off x="190500" y="214612"/>
              <a:ext cx="4514849" cy="338554"/>
            </a:xfrm>
            <a:prstGeom prst="rect">
              <a:avLst/>
            </a:prstGeom>
            <a:noFill/>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材料と加工の技術による問題の解決</a:t>
              </a:r>
              <a:endParaRPr kumimoji="1" lang="en-US" altLang="ja-JP" sz="1600" dirty="0">
                <a:latin typeface="ＭＳ ゴシック" panose="020B0609070205080204" pitchFamily="49" charset="-128"/>
                <a:ea typeface="ＭＳ ゴシック" panose="020B0609070205080204" pitchFamily="49" charset="-128"/>
              </a:endParaRPr>
            </a:p>
          </p:txBody>
        </p:sp>
        <p:cxnSp>
          <p:nvCxnSpPr>
            <p:cNvPr id="12" name="直線コネクタ 11">
              <a:extLst>
                <a:ext uri="{FF2B5EF4-FFF2-40B4-BE49-F238E27FC236}">
                  <a16:creationId xmlns:a16="http://schemas.microsoft.com/office/drawing/2014/main" id="{819582AA-673F-D2C4-35C3-2DC0505D57A1}"/>
                </a:ext>
              </a:extLst>
            </p:cNvPr>
            <p:cNvCxnSpPr/>
            <p:nvPr/>
          </p:nvCxnSpPr>
          <p:spPr>
            <a:xfrm>
              <a:off x="185738" y="195560"/>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0729F026-6AB7-5A58-BA72-465EF41E8915}"/>
                </a:ext>
              </a:extLst>
            </p:cNvPr>
            <p:cNvCxnSpPr/>
            <p:nvPr/>
          </p:nvCxnSpPr>
          <p:spPr>
            <a:xfrm>
              <a:off x="185737" y="571494"/>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grpSp>
      <p:grpSp>
        <p:nvGrpSpPr>
          <p:cNvPr id="48" name="グループ化 47">
            <a:extLst>
              <a:ext uri="{FF2B5EF4-FFF2-40B4-BE49-F238E27FC236}">
                <a16:creationId xmlns:a16="http://schemas.microsoft.com/office/drawing/2014/main" id="{93B8A937-741C-B5FD-5B35-42F0BE055CC9}"/>
              </a:ext>
            </a:extLst>
          </p:cNvPr>
          <p:cNvGrpSpPr/>
          <p:nvPr/>
        </p:nvGrpSpPr>
        <p:grpSpPr>
          <a:xfrm>
            <a:off x="261000" y="813188"/>
            <a:ext cx="4826318" cy="354394"/>
            <a:chOff x="261937" y="879094"/>
            <a:chExt cx="4649983" cy="354394"/>
          </a:xfrm>
        </p:grpSpPr>
        <p:grpSp>
          <p:nvGrpSpPr>
            <p:cNvPr id="17" name="グループ化 16">
              <a:extLst>
                <a:ext uri="{FF2B5EF4-FFF2-40B4-BE49-F238E27FC236}">
                  <a16:creationId xmlns:a16="http://schemas.microsoft.com/office/drawing/2014/main" id="{CD83EC9D-1E37-A29C-CEEB-752F23C72A32}"/>
                </a:ext>
              </a:extLst>
            </p:cNvPr>
            <p:cNvGrpSpPr/>
            <p:nvPr/>
          </p:nvGrpSpPr>
          <p:grpSpPr>
            <a:xfrm>
              <a:off x="261937" y="879094"/>
              <a:ext cx="4457760" cy="354394"/>
              <a:chOff x="261937" y="1004889"/>
              <a:chExt cx="4457760" cy="366710"/>
            </a:xfrm>
          </p:grpSpPr>
          <p:sp>
            <p:nvSpPr>
              <p:cNvPr id="15" name="正方形/長方形 14">
                <a:extLst>
                  <a:ext uri="{FF2B5EF4-FFF2-40B4-BE49-F238E27FC236}">
                    <a16:creationId xmlns:a16="http://schemas.microsoft.com/office/drawing/2014/main" id="{21B3FE35-68CD-12DF-69C6-FBB90F4B5E10}"/>
                  </a:ext>
                </a:extLst>
              </p:cNvPr>
              <p:cNvSpPr/>
              <p:nvPr/>
            </p:nvSpPr>
            <p:spPr>
              <a:xfrm>
                <a:off x="261937" y="1004889"/>
                <a:ext cx="116682" cy="36671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6E3FE255-490C-C879-B9FF-A864ADF6375A}"/>
                  </a:ext>
                </a:extLst>
              </p:cNvPr>
              <p:cNvSpPr/>
              <p:nvPr/>
            </p:nvSpPr>
            <p:spPr>
              <a:xfrm>
                <a:off x="378619" y="1004889"/>
                <a:ext cx="4341078" cy="36671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a:extLst>
                <a:ext uri="{FF2B5EF4-FFF2-40B4-BE49-F238E27FC236}">
                  <a16:creationId xmlns:a16="http://schemas.microsoft.com/office/drawing/2014/main" id="{C551180C-9EE6-AC22-EAAE-E715248E4C1E}"/>
                </a:ext>
              </a:extLst>
            </p:cNvPr>
            <p:cNvSpPr txBox="1"/>
            <p:nvPr/>
          </p:nvSpPr>
          <p:spPr>
            <a:xfrm>
              <a:off x="378618" y="925486"/>
              <a:ext cx="4533302"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つくったものでどのくらい問題を解決できたでしょうか</a:t>
              </a:r>
              <a:endParaRPr kumimoji="1" lang="en-US" altLang="ja-JP" sz="1100" dirty="0">
                <a:latin typeface="ＭＳ ゴシック" panose="020B0609070205080204" pitchFamily="49" charset="-128"/>
                <a:ea typeface="ＭＳ ゴシック" panose="020B0609070205080204" pitchFamily="49" charset="-128"/>
              </a:endParaRPr>
            </a:p>
          </p:txBody>
        </p:sp>
      </p:grpSp>
      <p:sp>
        <p:nvSpPr>
          <p:cNvPr id="19" name="テキスト ボックス 18">
            <a:extLst>
              <a:ext uri="{FF2B5EF4-FFF2-40B4-BE49-F238E27FC236}">
                <a16:creationId xmlns:a16="http://schemas.microsoft.com/office/drawing/2014/main" id="{920D8477-6FE6-9D04-7B5D-EB800C004683}"/>
              </a:ext>
            </a:extLst>
          </p:cNvPr>
          <p:cNvSpPr txBox="1"/>
          <p:nvPr/>
        </p:nvSpPr>
        <p:spPr>
          <a:xfrm>
            <a:off x="7725723" y="327280"/>
            <a:ext cx="1948460" cy="246221"/>
          </a:xfrm>
          <a:prstGeom prst="rect">
            <a:avLst/>
          </a:prstGeom>
          <a:noFill/>
          <a:ln>
            <a:solidFill>
              <a:schemeClr val="tx1"/>
            </a:solidFill>
          </a:ln>
        </p:spPr>
        <p:txBody>
          <a:bodyPr wrap="square">
            <a:spAutoFit/>
          </a:bodyPr>
          <a:lstStyle/>
          <a:p>
            <a:pPr algn="ctr"/>
            <a:r>
              <a:rPr kumimoji="1" lang="ja-JP" altLang="en-US" sz="1000" dirty="0">
                <a:latin typeface="ＭＳ ゴシック" panose="020B0609070205080204" pitchFamily="49" charset="-128"/>
                <a:ea typeface="ＭＳ ゴシック" panose="020B0609070205080204" pitchFamily="49" charset="-128"/>
              </a:rPr>
              <a:t>技術分野ワークシート </a:t>
            </a:r>
            <a:r>
              <a:rPr kumimoji="1" lang="en-US" altLang="ja-JP" sz="1000" dirty="0">
                <a:latin typeface="ＭＳ ゴシック" panose="020B0609070205080204" pitchFamily="49" charset="-128"/>
                <a:ea typeface="ＭＳ ゴシック" panose="020B0609070205080204" pitchFamily="49" charset="-128"/>
              </a:rPr>
              <a:t>No.10</a:t>
            </a:r>
            <a:endParaRPr lang="ja-JP" altLang="en-US" sz="1000" dirty="0"/>
          </a:p>
        </p:txBody>
      </p:sp>
      <p:sp>
        <p:nvSpPr>
          <p:cNvPr id="2" name="四角形: 角を丸くする 1">
            <a:extLst>
              <a:ext uri="{FF2B5EF4-FFF2-40B4-BE49-F238E27FC236}">
                <a16:creationId xmlns:a16="http://schemas.microsoft.com/office/drawing/2014/main" id="{2A884879-A2C3-E8CD-FBBE-11E843BC1497}"/>
              </a:ext>
            </a:extLst>
          </p:cNvPr>
          <p:cNvSpPr/>
          <p:nvPr/>
        </p:nvSpPr>
        <p:spPr>
          <a:xfrm>
            <a:off x="344704" y="1557396"/>
            <a:ext cx="4527578" cy="3029205"/>
          </a:xfrm>
          <a:prstGeom prst="roundRect">
            <a:avLst>
              <a:gd name="adj" fmla="val 4797"/>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a:extLst>
              <a:ext uri="{FF2B5EF4-FFF2-40B4-BE49-F238E27FC236}">
                <a16:creationId xmlns:a16="http://schemas.microsoft.com/office/drawing/2014/main" id="{E8E0C3C7-FB15-6039-958A-450E77B56D60}"/>
              </a:ext>
            </a:extLst>
          </p:cNvPr>
          <p:cNvGrpSpPr/>
          <p:nvPr/>
        </p:nvGrpSpPr>
        <p:grpSpPr>
          <a:xfrm>
            <a:off x="344703" y="1217660"/>
            <a:ext cx="4650535" cy="270188"/>
            <a:chOff x="378619" y="1814778"/>
            <a:chExt cx="4650535" cy="270188"/>
          </a:xfrm>
        </p:grpSpPr>
        <p:sp>
          <p:nvSpPr>
            <p:cNvPr id="23" name="テキスト ボックス 22">
              <a:extLst>
                <a:ext uri="{FF2B5EF4-FFF2-40B4-BE49-F238E27FC236}">
                  <a16:creationId xmlns:a16="http://schemas.microsoft.com/office/drawing/2014/main" id="{27A7FAF4-482D-14E7-8C5D-A0578429C8F6}"/>
                </a:ext>
              </a:extLst>
            </p:cNvPr>
            <p:cNvSpPr txBox="1"/>
            <p:nvPr/>
          </p:nvSpPr>
          <p:spPr>
            <a:xfrm>
              <a:off x="578133" y="1814778"/>
              <a:ext cx="4451021"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わたしが見つけた自分（または家族）の困りごと</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24" name="グループ化 23">
              <a:extLst>
                <a:ext uri="{FF2B5EF4-FFF2-40B4-BE49-F238E27FC236}">
                  <a16:creationId xmlns:a16="http://schemas.microsoft.com/office/drawing/2014/main" id="{D02121C6-F8D3-431E-8795-304DB992909E}"/>
                </a:ext>
              </a:extLst>
            </p:cNvPr>
            <p:cNvGrpSpPr/>
            <p:nvPr/>
          </p:nvGrpSpPr>
          <p:grpSpPr>
            <a:xfrm>
              <a:off x="378619" y="1850805"/>
              <a:ext cx="228634" cy="234161"/>
              <a:chOff x="76528" y="1464665"/>
              <a:chExt cx="299679" cy="306924"/>
            </a:xfrm>
          </p:grpSpPr>
          <p:sp>
            <p:nvSpPr>
              <p:cNvPr id="25" name="正方形/長方形 24">
                <a:extLst>
                  <a:ext uri="{FF2B5EF4-FFF2-40B4-BE49-F238E27FC236}">
                    <a16:creationId xmlns:a16="http://schemas.microsoft.com/office/drawing/2014/main" id="{3486C359-21DA-22FA-E6F2-3A0415236FC4}"/>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B185009A-9CF0-6897-6F39-13166659FFB9}"/>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27" name="テキスト ボックス 26">
            <a:extLst>
              <a:ext uri="{FF2B5EF4-FFF2-40B4-BE49-F238E27FC236}">
                <a16:creationId xmlns:a16="http://schemas.microsoft.com/office/drawing/2014/main" id="{CE9C7D8E-5701-DB88-A755-F8848493F916}"/>
              </a:ext>
            </a:extLst>
          </p:cNvPr>
          <p:cNvSpPr txBox="1"/>
          <p:nvPr/>
        </p:nvSpPr>
        <p:spPr>
          <a:xfrm>
            <a:off x="673540" y="2854529"/>
            <a:ext cx="1582061" cy="430887"/>
          </a:xfrm>
          <a:prstGeom prst="rect">
            <a:avLst/>
          </a:prstGeom>
          <a:noFill/>
        </p:spPr>
        <p:txBody>
          <a:bodyPr wrap="square">
            <a:spAutoFit/>
          </a:bodyPr>
          <a:lstStyle/>
          <a:p>
            <a:r>
              <a:rPr kumimoji="1" lang="ja-JP" altLang="en-US" sz="1100" dirty="0">
                <a:solidFill>
                  <a:schemeClr val="bg1">
                    <a:lumMod val="75000"/>
                  </a:schemeClr>
                </a:solidFill>
                <a:latin typeface="ＭＳ ゴシック" panose="020B0609070205080204" pitchFamily="49" charset="-128"/>
                <a:ea typeface="ＭＳ ゴシック" panose="020B0609070205080204" pitchFamily="49" charset="-128"/>
              </a:rPr>
              <a:t>困りごとを表す写真を貼り付けましょう</a:t>
            </a:r>
            <a:endParaRPr kumimoji="1" lang="en-US" altLang="ja-JP" sz="1100" dirty="0">
              <a:solidFill>
                <a:schemeClr val="bg1">
                  <a:lumMod val="75000"/>
                </a:schemeClr>
              </a:solidFill>
              <a:latin typeface="ＭＳ ゴシック" panose="020B0609070205080204" pitchFamily="49" charset="-128"/>
              <a:ea typeface="ＭＳ ゴシック" panose="020B0609070205080204" pitchFamily="49" charset="-128"/>
            </a:endParaRPr>
          </a:p>
        </p:txBody>
      </p:sp>
      <p:sp>
        <p:nvSpPr>
          <p:cNvPr id="31" name="四角形: 角を丸くする 30">
            <a:extLst>
              <a:ext uri="{FF2B5EF4-FFF2-40B4-BE49-F238E27FC236}">
                <a16:creationId xmlns:a16="http://schemas.microsoft.com/office/drawing/2014/main" id="{9FD26E3D-D7BC-DC51-C75D-2030993B75C3}"/>
              </a:ext>
            </a:extLst>
          </p:cNvPr>
          <p:cNvSpPr/>
          <p:nvPr/>
        </p:nvSpPr>
        <p:spPr>
          <a:xfrm>
            <a:off x="5159670" y="1555371"/>
            <a:ext cx="4527578" cy="3029205"/>
          </a:xfrm>
          <a:prstGeom prst="roundRect">
            <a:avLst>
              <a:gd name="adj" fmla="val 4797"/>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2" name="グループ化 31">
            <a:extLst>
              <a:ext uri="{FF2B5EF4-FFF2-40B4-BE49-F238E27FC236}">
                <a16:creationId xmlns:a16="http://schemas.microsoft.com/office/drawing/2014/main" id="{8C325053-1173-DB7F-96E8-1D5DF7E1F7CB}"/>
              </a:ext>
            </a:extLst>
          </p:cNvPr>
          <p:cNvGrpSpPr/>
          <p:nvPr/>
        </p:nvGrpSpPr>
        <p:grpSpPr>
          <a:xfrm>
            <a:off x="5146314" y="1215636"/>
            <a:ext cx="4650535" cy="270188"/>
            <a:chOff x="378619" y="1814778"/>
            <a:chExt cx="4650535" cy="270188"/>
          </a:xfrm>
        </p:grpSpPr>
        <p:sp>
          <p:nvSpPr>
            <p:cNvPr id="33" name="テキスト ボックス 32">
              <a:extLst>
                <a:ext uri="{FF2B5EF4-FFF2-40B4-BE49-F238E27FC236}">
                  <a16:creationId xmlns:a16="http://schemas.microsoft.com/office/drawing/2014/main" id="{313C8591-2EA2-6AB1-4EA4-CCF8F7079680}"/>
                </a:ext>
              </a:extLst>
            </p:cNvPr>
            <p:cNvSpPr txBox="1"/>
            <p:nvPr/>
          </p:nvSpPr>
          <p:spPr>
            <a:xfrm>
              <a:off x="578133" y="1814778"/>
              <a:ext cx="4451021"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つくったものによってどのくらい困りごとが解決されたか</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34" name="グループ化 33">
              <a:extLst>
                <a:ext uri="{FF2B5EF4-FFF2-40B4-BE49-F238E27FC236}">
                  <a16:creationId xmlns:a16="http://schemas.microsoft.com/office/drawing/2014/main" id="{A0C21EFE-00FF-A68A-9A59-9ACDE629FD35}"/>
                </a:ext>
              </a:extLst>
            </p:cNvPr>
            <p:cNvGrpSpPr/>
            <p:nvPr/>
          </p:nvGrpSpPr>
          <p:grpSpPr>
            <a:xfrm>
              <a:off x="378619" y="1850805"/>
              <a:ext cx="228634" cy="234161"/>
              <a:chOff x="76528" y="1464665"/>
              <a:chExt cx="299679" cy="306924"/>
            </a:xfrm>
          </p:grpSpPr>
          <p:sp>
            <p:nvSpPr>
              <p:cNvPr id="35" name="正方形/長方形 34">
                <a:extLst>
                  <a:ext uri="{FF2B5EF4-FFF2-40B4-BE49-F238E27FC236}">
                    <a16:creationId xmlns:a16="http://schemas.microsoft.com/office/drawing/2014/main" id="{232B9CC3-EC54-258A-2067-D1D441BCF673}"/>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E5216523-AD3D-B0D9-3EC2-43A305D932F4}"/>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3" name="四角形: 角を丸くする 2">
            <a:extLst>
              <a:ext uri="{FF2B5EF4-FFF2-40B4-BE49-F238E27FC236}">
                <a16:creationId xmlns:a16="http://schemas.microsoft.com/office/drawing/2014/main" id="{6C4F09F7-F6C2-7631-60FE-D7171C5627FB}"/>
              </a:ext>
            </a:extLst>
          </p:cNvPr>
          <p:cNvSpPr/>
          <p:nvPr/>
        </p:nvSpPr>
        <p:spPr>
          <a:xfrm>
            <a:off x="5151736" y="704844"/>
            <a:ext cx="4527578" cy="462738"/>
          </a:xfrm>
          <a:prstGeom prst="roundRect">
            <a:avLst>
              <a:gd name="adj" fmla="val 27588"/>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93B2CC12-CC0E-62BC-08AC-1349266C14E8}"/>
              </a:ext>
            </a:extLst>
          </p:cNvPr>
          <p:cNvSpPr txBox="1"/>
          <p:nvPr/>
        </p:nvSpPr>
        <p:spPr>
          <a:xfrm>
            <a:off x="5208424" y="787922"/>
            <a:ext cx="4436575"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製作品名　　　　　　　　　　　　　　　　問題解決度　　　　％</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85137151-A85B-9628-772C-57106F0BE908}"/>
              </a:ext>
            </a:extLst>
          </p:cNvPr>
          <p:cNvSpPr txBox="1"/>
          <p:nvPr/>
        </p:nvSpPr>
        <p:spPr>
          <a:xfrm>
            <a:off x="5484247" y="2854529"/>
            <a:ext cx="1582061" cy="769441"/>
          </a:xfrm>
          <a:prstGeom prst="rect">
            <a:avLst/>
          </a:prstGeom>
          <a:noFill/>
        </p:spPr>
        <p:txBody>
          <a:bodyPr wrap="square">
            <a:spAutoFit/>
          </a:bodyPr>
          <a:lstStyle/>
          <a:p>
            <a:r>
              <a:rPr kumimoji="1" lang="ja-JP" altLang="en-US" sz="1100" dirty="0">
                <a:solidFill>
                  <a:schemeClr val="bg1">
                    <a:lumMod val="75000"/>
                  </a:schemeClr>
                </a:solidFill>
                <a:latin typeface="ＭＳ ゴシック" panose="020B0609070205080204" pitchFamily="49" charset="-128"/>
                <a:ea typeface="ＭＳ ゴシック" panose="020B0609070205080204" pitchFamily="49" charset="-128"/>
              </a:rPr>
              <a:t>製作品を実際の使用場所で使っている様子の写真を貼り付けましょう</a:t>
            </a:r>
            <a:endParaRPr kumimoji="1" lang="en-US" altLang="ja-JP" sz="1100" dirty="0">
              <a:solidFill>
                <a:schemeClr val="bg1">
                  <a:lumMod val="75000"/>
                </a:schemeClr>
              </a:solidFill>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E9B615DF-22EC-4E5A-43C7-AE60DEC4F582}"/>
              </a:ext>
            </a:extLst>
          </p:cNvPr>
          <p:cNvSpPr txBox="1"/>
          <p:nvPr/>
        </p:nvSpPr>
        <p:spPr>
          <a:xfrm>
            <a:off x="2880009" y="2854529"/>
            <a:ext cx="1582061" cy="430887"/>
          </a:xfrm>
          <a:prstGeom prst="rect">
            <a:avLst/>
          </a:prstGeom>
          <a:noFill/>
        </p:spPr>
        <p:txBody>
          <a:bodyPr wrap="square">
            <a:spAutoFit/>
          </a:bodyPr>
          <a:lstStyle/>
          <a:p>
            <a:r>
              <a:rPr kumimoji="1" lang="ja-JP" altLang="en-US" sz="1100" dirty="0">
                <a:solidFill>
                  <a:schemeClr val="bg1">
                    <a:lumMod val="75000"/>
                  </a:schemeClr>
                </a:solidFill>
                <a:latin typeface="ＭＳ ゴシック" panose="020B0609070205080204" pitchFamily="49" charset="-128"/>
                <a:ea typeface="ＭＳ ゴシック" panose="020B0609070205080204" pitchFamily="49" charset="-128"/>
              </a:rPr>
              <a:t>困りごとを文章で説明しましょう</a:t>
            </a:r>
            <a:endParaRPr kumimoji="1" lang="en-US" altLang="ja-JP" sz="1100" dirty="0">
              <a:solidFill>
                <a:schemeClr val="bg1">
                  <a:lumMod val="75000"/>
                </a:schemeClr>
              </a:solidFill>
              <a:latin typeface="ＭＳ ゴシック" panose="020B0609070205080204" pitchFamily="49" charset="-128"/>
              <a:ea typeface="ＭＳ ゴシック" panose="020B0609070205080204" pitchFamily="49" charset="-128"/>
            </a:endParaRPr>
          </a:p>
        </p:txBody>
      </p:sp>
      <p:sp>
        <p:nvSpPr>
          <p:cNvPr id="11" name="テキスト ボックス 10">
            <a:extLst>
              <a:ext uri="{FF2B5EF4-FFF2-40B4-BE49-F238E27FC236}">
                <a16:creationId xmlns:a16="http://schemas.microsoft.com/office/drawing/2014/main" id="{B8DEC265-E8A3-E543-47CD-700EB77C5B6C}"/>
              </a:ext>
            </a:extLst>
          </p:cNvPr>
          <p:cNvSpPr txBox="1"/>
          <p:nvPr/>
        </p:nvSpPr>
        <p:spPr>
          <a:xfrm>
            <a:off x="7703056" y="2854529"/>
            <a:ext cx="1582061" cy="600164"/>
          </a:xfrm>
          <a:prstGeom prst="rect">
            <a:avLst/>
          </a:prstGeom>
          <a:noFill/>
        </p:spPr>
        <p:txBody>
          <a:bodyPr wrap="square">
            <a:spAutoFit/>
          </a:bodyPr>
          <a:lstStyle/>
          <a:p>
            <a:r>
              <a:rPr kumimoji="1" lang="ja-JP" altLang="en-US" sz="1100" dirty="0">
                <a:solidFill>
                  <a:schemeClr val="bg1">
                    <a:lumMod val="75000"/>
                  </a:schemeClr>
                </a:solidFill>
                <a:latin typeface="ＭＳ ゴシック" panose="020B0609070205080204" pitchFamily="49" charset="-128"/>
                <a:ea typeface="ＭＳ ゴシック" panose="020B0609070205080204" pitchFamily="49" charset="-128"/>
              </a:rPr>
              <a:t>どのくらい困りごとが解決されたかを文章で説明しましょう</a:t>
            </a:r>
            <a:endParaRPr kumimoji="1" lang="en-US" altLang="ja-JP" sz="1100" dirty="0">
              <a:solidFill>
                <a:schemeClr val="bg1">
                  <a:lumMod val="75000"/>
                </a:schemeClr>
              </a:solidFill>
              <a:latin typeface="ＭＳ ゴシック" panose="020B0609070205080204" pitchFamily="49" charset="-128"/>
              <a:ea typeface="ＭＳ ゴシック" panose="020B0609070205080204" pitchFamily="49" charset="-128"/>
            </a:endParaRPr>
          </a:p>
        </p:txBody>
      </p:sp>
      <p:sp>
        <p:nvSpPr>
          <p:cNvPr id="5" name="直角三角形 4">
            <a:extLst>
              <a:ext uri="{FF2B5EF4-FFF2-40B4-BE49-F238E27FC236}">
                <a16:creationId xmlns:a16="http://schemas.microsoft.com/office/drawing/2014/main" id="{FE024B32-B2A6-4669-A03F-B0CF51E52CD5}"/>
              </a:ext>
            </a:extLst>
          </p:cNvPr>
          <p:cNvSpPr/>
          <p:nvPr/>
        </p:nvSpPr>
        <p:spPr>
          <a:xfrm rot="13500000">
            <a:off x="4703822" y="2884833"/>
            <a:ext cx="370277" cy="370277"/>
          </a:xfrm>
          <a:prstGeom prst="rtTriangl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F2C8FC90-85B4-CE59-8F77-527334E09428}"/>
              </a:ext>
            </a:extLst>
          </p:cNvPr>
          <p:cNvSpPr/>
          <p:nvPr/>
        </p:nvSpPr>
        <p:spPr>
          <a:xfrm>
            <a:off x="2609033" y="1695450"/>
            <a:ext cx="2134417" cy="2752725"/>
          </a:xfrm>
          <a:prstGeom prst="rect">
            <a:avLst/>
          </a:prstGeom>
          <a:noFill/>
          <a:ln>
            <a:solidFill>
              <a:schemeClr val="bg1">
                <a:lumMod val="8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FAA3264E-91DF-0BA5-8343-BBDC17D52E43}"/>
              </a:ext>
            </a:extLst>
          </p:cNvPr>
          <p:cNvSpPr/>
          <p:nvPr/>
        </p:nvSpPr>
        <p:spPr>
          <a:xfrm>
            <a:off x="3566255" y="1485824"/>
            <a:ext cx="1314911" cy="461665"/>
          </a:xfrm>
          <a:prstGeom prst="rect">
            <a:avLst/>
          </a:prstGeom>
          <a:noFill/>
        </p:spPr>
        <p:txBody>
          <a:bodyPr wrap="none" lIns="91440" tIns="45720" rIns="91440" bIns="45720">
            <a:spAutoFit/>
          </a:bodyPr>
          <a:lstStyle/>
          <a:p>
            <a:pPr algn="ctr"/>
            <a:r>
              <a:rPr lang="en-US" altLang="ja-JP" sz="2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BEFORE</a:t>
            </a:r>
            <a:endParaRPr lang="ja-JP" altLang="en-US" sz="2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1" name="正方形/長方形 20">
            <a:extLst>
              <a:ext uri="{FF2B5EF4-FFF2-40B4-BE49-F238E27FC236}">
                <a16:creationId xmlns:a16="http://schemas.microsoft.com/office/drawing/2014/main" id="{4E682CB8-353F-413A-8E80-7986FBF8AC6C}"/>
              </a:ext>
            </a:extLst>
          </p:cNvPr>
          <p:cNvSpPr/>
          <p:nvPr/>
        </p:nvSpPr>
        <p:spPr>
          <a:xfrm>
            <a:off x="7426879" y="1695450"/>
            <a:ext cx="2134417" cy="2752725"/>
          </a:xfrm>
          <a:prstGeom prst="rect">
            <a:avLst/>
          </a:prstGeom>
          <a:noFill/>
          <a:ln>
            <a:solidFill>
              <a:schemeClr val="bg1">
                <a:lumMod val="8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69ED2F89-C33A-FD54-0D7B-94F7B648BFC5}"/>
              </a:ext>
            </a:extLst>
          </p:cNvPr>
          <p:cNvSpPr/>
          <p:nvPr/>
        </p:nvSpPr>
        <p:spPr>
          <a:xfrm>
            <a:off x="8603698" y="1485824"/>
            <a:ext cx="1070485" cy="461665"/>
          </a:xfrm>
          <a:prstGeom prst="rect">
            <a:avLst/>
          </a:prstGeom>
          <a:noFill/>
        </p:spPr>
        <p:txBody>
          <a:bodyPr wrap="none" lIns="91440" tIns="45720" rIns="91440" bIns="45720">
            <a:spAutoFit/>
          </a:bodyPr>
          <a:lstStyle/>
          <a:p>
            <a:pPr algn="ctr"/>
            <a:r>
              <a:rPr lang="en-US" altLang="ja-JP" sz="2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AFTER</a:t>
            </a:r>
            <a:endParaRPr lang="ja-JP" altLang="en-US" sz="2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9" name="正方形/長方形 28">
            <a:extLst>
              <a:ext uri="{FF2B5EF4-FFF2-40B4-BE49-F238E27FC236}">
                <a16:creationId xmlns:a16="http://schemas.microsoft.com/office/drawing/2014/main" id="{09A94657-0C43-0135-F526-E2FE16E6B495}"/>
              </a:ext>
            </a:extLst>
          </p:cNvPr>
          <p:cNvSpPr/>
          <p:nvPr/>
        </p:nvSpPr>
        <p:spPr>
          <a:xfrm>
            <a:off x="5275153" y="1691667"/>
            <a:ext cx="2000250" cy="2752725"/>
          </a:xfrm>
          <a:prstGeom prst="rect">
            <a:avLst/>
          </a:prstGeom>
          <a:noFill/>
          <a:ln>
            <a:solidFill>
              <a:schemeClr val="bg1">
                <a:lumMod val="8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ED278396-765E-9AAB-9413-70E2B3D19162}"/>
              </a:ext>
            </a:extLst>
          </p:cNvPr>
          <p:cNvSpPr/>
          <p:nvPr/>
        </p:nvSpPr>
        <p:spPr>
          <a:xfrm>
            <a:off x="464446" y="1691667"/>
            <a:ext cx="2000250" cy="2752725"/>
          </a:xfrm>
          <a:prstGeom prst="rect">
            <a:avLst/>
          </a:prstGeom>
          <a:noFill/>
          <a:ln>
            <a:solidFill>
              <a:schemeClr val="bg1">
                <a:lumMod val="8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吹き出し: 四角形 36">
            <a:extLst>
              <a:ext uri="{FF2B5EF4-FFF2-40B4-BE49-F238E27FC236}">
                <a16:creationId xmlns:a16="http://schemas.microsoft.com/office/drawing/2014/main" id="{75D8CCE0-3B8F-381E-76A8-B999506084AA}"/>
              </a:ext>
            </a:extLst>
          </p:cNvPr>
          <p:cNvSpPr/>
          <p:nvPr/>
        </p:nvSpPr>
        <p:spPr>
          <a:xfrm>
            <a:off x="261000" y="4812346"/>
            <a:ext cx="4838965" cy="1760277"/>
          </a:xfrm>
          <a:prstGeom prst="wedgeRectCallout">
            <a:avLst>
              <a:gd name="adj1" fmla="val 47572"/>
              <a:gd name="adj2" fmla="val -66550"/>
            </a:avLst>
          </a:prstGeom>
          <a:solidFill>
            <a:srgbClr val="FFFF99"/>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B28B05F4-4D16-6220-A962-6B340101E1DF}"/>
              </a:ext>
            </a:extLst>
          </p:cNvPr>
          <p:cNvSpPr txBox="1"/>
          <p:nvPr/>
        </p:nvSpPr>
        <p:spPr>
          <a:xfrm>
            <a:off x="381078" y="4925263"/>
            <a:ext cx="4598807"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つくる側として考えた問題解決の工夫を説明しましょう。</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39" name="吹き出し: 四角形 38">
            <a:extLst>
              <a:ext uri="{FF2B5EF4-FFF2-40B4-BE49-F238E27FC236}">
                <a16:creationId xmlns:a16="http://schemas.microsoft.com/office/drawing/2014/main" id="{980AF4AE-16BB-A4AD-0BF0-B5477A63F445}"/>
              </a:ext>
            </a:extLst>
          </p:cNvPr>
          <p:cNvSpPr/>
          <p:nvPr/>
        </p:nvSpPr>
        <p:spPr>
          <a:xfrm>
            <a:off x="5275153" y="4812346"/>
            <a:ext cx="4399030" cy="1760277"/>
          </a:xfrm>
          <a:prstGeom prst="wedgeRectCallout">
            <a:avLst>
              <a:gd name="adj1" fmla="val 47572"/>
              <a:gd name="adj2" fmla="val -66550"/>
            </a:avLst>
          </a:prstGeom>
          <a:solidFill>
            <a:srgbClr val="FFFF99"/>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a:extLst>
              <a:ext uri="{FF2B5EF4-FFF2-40B4-BE49-F238E27FC236}">
                <a16:creationId xmlns:a16="http://schemas.microsoft.com/office/drawing/2014/main" id="{2871E576-9F34-83EF-11E2-7E8A9356140F}"/>
              </a:ext>
            </a:extLst>
          </p:cNvPr>
          <p:cNvSpPr txBox="1"/>
          <p:nvPr/>
        </p:nvSpPr>
        <p:spPr>
          <a:xfrm>
            <a:off x="5374948" y="4925263"/>
            <a:ext cx="4226883"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製作品を実際に使ってみて見えてきた改善点</a:t>
            </a:r>
            <a:endParaRPr kumimoji="1" lang="en-US" altLang="ja-JP" sz="11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30985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EFE7C9-C586-D859-6734-1B20A1F4F1B8}"/>
            </a:ext>
          </a:extLst>
        </p:cNvPr>
        <p:cNvGrpSpPr/>
        <p:nvPr/>
      </p:nvGrpSpPr>
      <p:grpSpPr>
        <a:xfrm>
          <a:off x="0" y="0"/>
          <a:ext cx="0" cy="0"/>
          <a:chOff x="0" y="0"/>
          <a:chExt cx="0" cy="0"/>
        </a:xfrm>
      </p:grpSpPr>
      <p:grpSp>
        <p:nvGrpSpPr>
          <p:cNvPr id="14" name="グループ化 13">
            <a:extLst>
              <a:ext uri="{FF2B5EF4-FFF2-40B4-BE49-F238E27FC236}">
                <a16:creationId xmlns:a16="http://schemas.microsoft.com/office/drawing/2014/main" id="{396984E7-8262-49CB-F560-766A2E70D004}"/>
              </a:ext>
            </a:extLst>
          </p:cNvPr>
          <p:cNvGrpSpPr/>
          <p:nvPr/>
        </p:nvGrpSpPr>
        <p:grpSpPr>
          <a:xfrm>
            <a:off x="261937" y="328910"/>
            <a:ext cx="4615208" cy="375934"/>
            <a:chOff x="185737" y="195560"/>
            <a:chExt cx="4519612" cy="375934"/>
          </a:xfrm>
        </p:grpSpPr>
        <p:sp>
          <p:nvSpPr>
            <p:cNvPr id="7" name="テキスト ボックス 6">
              <a:extLst>
                <a:ext uri="{FF2B5EF4-FFF2-40B4-BE49-F238E27FC236}">
                  <a16:creationId xmlns:a16="http://schemas.microsoft.com/office/drawing/2014/main" id="{D8F85745-639E-E16C-4C91-392990C4D707}"/>
                </a:ext>
              </a:extLst>
            </p:cNvPr>
            <p:cNvSpPr txBox="1"/>
            <p:nvPr/>
          </p:nvSpPr>
          <p:spPr>
            <a:xfrm>
              <a:off x="190500" y="214612"/>
              <a:ext cx="4514849" cy="338554"/>
            </a:xfrm>
            <a:prstGeom prst="rect">
              <a:avLst/>
            </a:prstGeom>
            <a:noFill/>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社会の発展と材料と加工の技術</a:t>
              </a:r>
              <a:endParaRPr kumimoji="1" lang="en-US" altLang="ja-JP" sz="1600" dirty="0">
                <a:latin typeface="ＭＳ ゴシック" panose="020B0609070205080204" pitchFamily="49" charset="-128"/>
                <a:ea typeface="ＭＳ ゴシック" panose="020B0609070205080204" pitchFamily="49" charset="-128"/>
              </a:endParaRPr>
            </a:p>
          </p:txBody>
        </p:sp>
        <p:cxnSp>
          <p:nvCxnSpPr>
            <p:cNvPr id="12" name="直線コネクタ 11">
              <a:extLst>
                <a:ext uri="{FF2B5EF4-FFF2-40B4-BE49-F238E27FC236}">
                  <a16:creationId xmlns:a16="http://schemas.microsoft.com/office/drawing/2014/main" id="{9EDFD4C1-4865-EEC6-39D6-ED18012298E9}"/>
                </a:ext>
              </a:extLst>
            </p:cNvPr>
            <p:cNvCxnSpPr/>
            <p:nvPr/>
          </p:nvCxnSpPr>
          <p:spPr>
            <a:xfrm>
              <a:off x="185738" y="195560"/>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64B8175D-9527-C0B8-CEFC-1370959E772D}"/>
                </a:ext>
              </a:extLst>
            </p:cNvPr>
            <p:cNvCxnSpPr/>
            <p:nvPr/>
          </p:nvCxnSpPr>
          <p:spPr>
            <a:xfrm>
              <a:off x="185737" y="571494"/>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grpSp>
      <p:grpSp>
        <p:nvGrpSpPr>
          <p:cNvPr id="48" name="グループ化 47">
            <a:extLst>
              <a:ext uri="{FF2B5EF4-FFF2-40B4-BE49-F238E27FC236}">
                <a16:creationId xmlns:a16="http://schemas.microsoft.com/office/drawing/2014/main" id="{60D73E1D-67FF-B1C4-3FD4-01F209F5CBA7}"/>
              </a:ext>
            </a:extLst>
          </p:cNvPr>
          <p:cNvGrpSpPr/>
          <p:nvPr/>
        </p:nvGrpSpPr>
        <p:grpSpPr>
          <a:xfrm>
            <a:off x="261000" y="813188"/>
            <a:ext cx="4826318" cy="354394"/>
            <a:chOff x="261937" y="879094"/>
            <a:chExt cx="4649983" cy="354394"/>
          </a:xfrm>
        </p:grpSpPr>
        <p:grpSp>
          <p:nvGrpSpPr>
            <p:cNvPr id="17" name="グループ化 16">
              <a:extLst>
                <a:ext uri="{FF2B5EF4-FFF2-40B4-BE49-F238E27FC236}">
                  <a16:creationId xmlns:a16="http://schemas.microsoft.com/office/drawing/2014/main" id="{498294C9-2282-6A0A-29DC-A6C6420F2EE0}"/>
                </a:ext>
              </a:extLst>
            </p:cNvPr>
            <p:cNvGrpSpPr/>
            <p:nvPr/>
          </p:nvGrpSpPr>
          <p:grpSpPr>
            <a:xfrm>
              <a:off x="261937" y="879094"/>
              <a:ext cx="4457760" cy="354394"/>
              <a:chOff x="261937" y="1004889"/>
              <a:chExt cx="4457760" cy="366710"/>
            </a:xfrm>
          </p:grpSpPr>
          <p:sp>
            <p:nvSpPr>
              <p:cNvPr id="15" name="正方形/長方形 14">
                <a:extLst>
                  <a:ext uri="{FF2B5EF4-FFF2-40B4-BE49-F238E27FC236}">
                    <a16:creationId xmlns:a16="http://schemas.microsoft.com/office/drawing/2014/main" id="{BFE1B915-8FC0-C68F-AF3D-5FA65BB80413}"/>
                  </a:ext>
                </a:extLst>
              </p:cNvPr>
              <p:cNvSpPr/>
              <p:nvPr/>
            </p:nvSpPr>
            <p:spPr>
              <a:xfrm>
                <a:off x="261937" y="1004889"/>
                <a:ext cx="116682" cy="36671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0E2B6FA0-4775-8EB3-5C00-5C2601F0B699}"/>
                  </a:ext>
                </a:extLst>
              </p:cNvPr>
              <p:cNvSpPr/>
              <p:nvPr/>
            </p:nvSpPr>
            <p:spPr>
              <a:xfrm>
                <a:off x="378619" y="1004889"/>
                <a:ext cx="4341078" cy="36671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a:extLst>
                <a:ext uri="{FF2B5EF4-FFF2-40B4-BE49-F238E27FC236}">
                  <a16:creationId xmlns:a16="http://schemas.microsoft.com/office/drawing/2014/main" id="{CAE16931-022E-3B91-191B-DB4B1255FEF3}"/>
                </a:ext>
              </a:extLst>
            </p:cNvPr>
            <p:cNvSpPr txBox="1"/>
            <p:nvPr/>
          </p:nvSpPr>
          <p:spPr>
            <a:xfrm>
              <a:off x="378618" y="925486"/>
              <a:ext cx="4533302"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材料と加工の技術を活用するときに、何を大切にしたらよいだろうか</a:t>
              </a:r>
              <a:endParaRPr kumimoji="1" lang="en-US" altLang="ja-JP" sz="1100" dirty="0">
                <a:latin typeface="ＭＳ ゴシック" panose="020B0609070205080204" pitchFamily="49" charset="-128"/>
                <a:ea typeface="ＭＳ ゴシック" panose="020B0609070205080204" pitchFamily="49" charset="-128"/>
              </a:endParaRPr>
            </a:p>
          </p:txBody>
        </p:sp>
      </p:grpSp>
      <p:sp>
        <p:nvSpPr>
          <p:cNvPr id="19" name="テキスト ボックス 18">
            <a:extLst>
              <a:ext uri="{FF2B5EF4-FFF2-40B4-BE49-F238E27FC236}">
                <a16:creationId xmlns:a16="http://schemas.microsoft.com/office/drawing/2014/main" id="{E7BCEF9A-CEB6-3B93-A2D0-3D3D3C710EF7}"/>
              </a:ext>
            </a:extLst>
          </p:cNvPr>
          <p:cNvSpPr txBox="1"/>
          <p:nvPr/>
        </p:nvSpPr>
        <p:spPr>
          <a:xfrm>
            <a:off x="7725723" y="327280"/>
            <a:ext cx="1948460" cy="246221"/>
          </a:xfrm>
          <a:prstGeom prst="rect">
            <a:avLst/>
          </a:prstGeom>
          <a:noFill/>
          <a:ln>
            <a:solidFill>
              <a:schemeClr val="tx1"/>
            </a:solidFill>
          </a:ln>
        </p:spPr>
        <p:txBody>
          <a:bodyPr wrap="square">
            <a:spAutoFit/>
          </a:bodyPr>
          <a:lstStyle/>
          <a:p>
            <a:pPr algn="ctr"/>
            <a:r>
              <a:rPr kumimoji="1" lang="ja-JP" altLang="en-US" sz="1000" dirty="0">
                <a:latin typeface="ＭＳ ゴシック" panose="020B0609070205080204" pitchFamily="49" charset="-128"/>
                <a:ea typeface="ＭＳ ゴシック" panose="020B0609070205080204" pitchFamily="49" charset="-128"/>
              </a:rPr>
              <a:t>技術分野ワークシート </a:t>
            </a:r>
            <a:r>
              <a:rPr kumimoji="1" lang="en-US" altLang="ja-JP" sz="1000" dirty="0">
                <a:latin typeface="ＭＳ ゴシック" panose="020B0609070205080204" pitchFamily="49" charset="-128"/>
                <a:ea typeface="ＭＳ ゴシック" panose="020B0609070205080204" pitchFamily="49" charset="-128"/>
              </a:rPr>
              <a:t>No.11</a:t>
            </a:r>
            <a:endParaRPr lang="ja-JP" altLang="en-US" sz="1000" dirty="0"/>
          </a:p>
        </p:txBody>
      </p:sp>
      <p:grpSp>
        <p:nvGrpSpPr>
          <p:cNvPr id="88" name="グループ化 87">
            <a:extLst>
              <a:ext uri="{FF2B5EF4-FFF2-40B4-BE49-F238E27FC236}">
                <a16:creationId xmlns:a16="http://schemas.microsoft.com/office/drawing/2014/main" id="{FDE902A5-D14D-3779-2BA1-2F746C34BA08}"/>
              </a:ext>
            </a:extLst>
          </p:cNvPr>
          <p:cNvGrpSpPr/>
          <p:nvPr/>
        </p:nvGrpSpPr>
        <p:grpSpPr>
          <a:xfrm>
            <a:off x="344699" y="3943270"/>
            <a:ext cx="4650535" cy="430887"/>
            <a:chOff x="378619" y="1814778"/>
            <a:chExt cx="4650535" cy="430887"/>
          </a:xfrm>
        </p:grpSpPr>
        <p:sp>
          <p:nvSpPr>
            <p:cNvPr id="91" name="テキスト ボックス 90">
              <a:extLst>
                <a:ext uri="{FF2B5EF4-FFF2-40B4-BE49-F238E27FC236}">
                  <a16:creationId xmlns:a16="http://schemas.microsoft.com/office/drawing/2014/main" id="{6EA5C518-2822-3DC7-F990-065C519420EA}"/>
                </a:ext>
              </a:extLst>
            </p:cNvPr>
            <p:cNvSpPr txBox="1"/>
            <p:nvPr/>
          </p:nvSpPr>
          <p:spPr>
            <a:xfrm>
              <a:off x="578133" y="1814778"/>
              <a:ext cx="4451021" cy="430887"/>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開発者は、生活や社会の問題を解決するために、どのように技術を選んでいるか（活用しているか）を予想してみましょう。</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92" name="グループ化 91">
              <a:extLst>
                <a:ext uri="{FF2B5EF4-FFF2-40B4-BE49-F238E27FC236}">
                  <a16:creationId xmlns:a16="http://schemas.microsoft.com/office/drawing/2014/main" id="{88389058-8479-C728-62F1-AD22672EE4DB}"/>
                </a:ext>
              </a:extLst>
            </p:cNvPr>
            <p:cNvGrpSpPr/>
            <p:nvPr/>
          </p:nvGrpSpPr>
          <p:grpSpPr>
            <a:xfrm>
              <a:off x="378619" y="1850805"/>
              <a:ext cx="228634" cy="234161"/>
              <a:chOff x="76528" y="1464665"/>
              <a:chExt cx="299679" cy="306924"/>
            </a:xfrm>
          </p:grpSpPr>
          <p:sp>
            <p:nvSpPr>
              <p:cNvPr id="93" name="正方形/長方形 92">
                <a:extLst>
                  <a:ext uri="{FF2B5EF4-FFF2-40B4-BE49-F238E27FC236}">
                    <a16:creationId xmlns:a16="http://schemas.microsoft.com/office/drawing/2014/main" id="{77A59425-0007-FA06-9DA9-DA4440872E26}"/>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a:extLst>
                  <a:ext uri="{FF2B5EF4-FFF2-40B4-BE49-F238E27FC236}">
                    <a16:creationId xmlns:a16="http://schemas.microsoft.com/office/drawing/2014/main" id="{D3D9E0F0-EDA2-D181-6034-A8EC7B96381E}"/>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2" name="四角形: 角を丸くする 1">
            <a:extLst>
              <a:ext uri="{FF2B5EF4-FFF2-40B4-BE49-F238E27FC236}">
                <a16:creationId xmlns:a16="http://schemas.microsoft.com/office/drawing/2014/main" id="{71E3072C-A55D-53AB-6703-12D15E90BF8F}"/>
              </a:ext>
            </a:extLst>
          </p:cNvPr>
          <p:cNvSpPr/>
          <p:nvPr/>
        </p:nvSpPr>
        <p:spPr>
          <a:xfrm>
            <a:off x="344699" y="2425591"/>
            <a:ext cx="4527578" cy="1422745"/>
          </a:xfrm>
          <a:prstGeom prst="roundRect">
            <a:avLst>
              <a:gd name="adj" fmla="val 12005"/>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a:extLst>
              <a:ext uri="{FF2B5EF4-FFF2-40B4-BE49-F238E27FC236}">
                <a16:creationId xmlns:a16="http://schemas.microsoft.com/office/drawing/2014/main" id="{386561F1-D3F4-CF6E-1763-BDF5FDE99647}"/>
              </a:ext>
            </a:extLst>
          </p:cNvPr>
          <p:cNvGrpSpPr/>
          <p:nvPr/>
        </p:nvGrpSpPr>
        <p:grpSpPr>
          <a:xfrm>
            <a:off x="344703" y="1250711"/>
            <a:ext cx="4650535" cy="430887"/>
            <a:chOff x="378619" y="1814778"/>
            <a:chExt cx="4650535" cy="430887"/>
          </a:xfrm>
        </p:grpSpPr>
        <p:sp>
          <p:nvSpPr>
            <p:cNvPr id="23" name="テキスト ボックス 22">
              <a:extLst>
                <a:ext uri="{FF2B5EF4-FFF2-40B4-BE49-F238E27FC236}">
                  <a16:creationId xmlns:a16="http://schemas.microsoft.com/office/drawing/2014/main" id="{5BC48F7F-CCC8-2D5F-9A8B-8C7F69A9D790}"/>
                </a:ext>
              </a:extLst>
            </p:cNvPr>
            <p:cNvSpPr txBox="1"/>
            <p:nvPr/>
          </p:nvSpPr>
          <p:spPr>
            <a:xfrm>
              <a:off x="578133" y="1814778"/>
              <a:ext cx="4451021" cy="430887"/>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これまでの授業で、どの技術をどのように選んだか（活用したか）を思い出してみましょう。</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24" name="グループ化 23">
              <a:extLst>
                <a:ext uri="{FF2B5EF4-FFF2-40B4-BE49-F238E27FC236}">
                  <a16:creationId xmlns:a16="http://schemas.microsoft.com/office/drawing/2014/main" id="{6F4FEE21-2142-DC1A-B732-839B211310E7}"/>
                </a:ext>
              </a:extLst>
            </p:cNvPr>
            <p:cNvGrpSpPr/>
            <p:nvPr/>
          </p:nvGrpSpPr>
          <p:grpSpPr>
            <a:xfrm>
              <a:off x="378619" y="1850805"/>
              <a:ext cx="228634" cy="234161"/>
              <a:chOff x="76528" y="1464665"/>
              <a:chExt cx="299679" cy="306924"/>
            </a:xfrm>
          </p:grpSpPr>
          <p:sp>
            <p:nvSpPr>
              <p:cNvPr id="25" name="正方形/長方形 24">
                <a:extLst>
                  <a:ext uri="{FF2B5EF4-FFF2-40B4-BE49-F238E27FC236}">
                    <a16:creationId xmlns:a16="http://schemas.microsoft.com/office/drawing/2014/main" id="{865A0B2B-31C1-CA9E-4C9A-91AA19855160}"/>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91ABD43E-F64A-B4FE-036C-54E044B25BE4}"/>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grpSp>
        <p:nvGrpSpPr>
          <p:cNvPr id="32" name="グループ化 31">
            <a:extLst>
              <a:ext uri="{FF2B5EF4-FFF2-40B4-BE49-F238E27FC236}">
                <a16:creationId xmlns:a16="http://schemas.microsoft.com/office/drawing/2014/main" id="{EC46375E-2621-EAA8-AC9C-E17B3ADF0604}"/>
              </a:ext>
            </a:extLst>
          </p:cNvPr>
          <p:cNvGrpSpPr/>
          <p:nvPr/>
        </p:nvGrpSpPr>
        <p:grpSpPr>
          <a:xfrm>
            <a:off x="5146314" y="640498"/>
            <a:ext cx="4650535" cy="600164"/>
            <a:chOff x="378619" y="1814778"/>
            <a:chExt cx="4650535" cy="600164"/>
          </a:xfrm>
        </p:grpSpPr>
        <p:sp>
          <p:nvSpPr>
            <p:cNvPr id="33" name="テキスト ボックス 32">
              <a:extLst>
                <a:ext uri="{FF2B5EF4-FFF2-40B4-BE49-F238E27FC236}">
                  <a16:creationId xmlns:a16="http://schemas.microsoft.com/office/drawing/2014/main" id="{A3302C9A-E291-23A4-E947-6B6B3D8ADCB8}"/>
                </a:ext>
              </a:extLst>
            </p:cNvPr>
            <p:cNvSpPr txBox="1"/>
            <p:nvPr/>
          </p:nvSpPr>
          <p:spPr>
            <a:xfrm>
              <a:off x="578133" y="1814778"/>
              <a:ext cx="4451021" cy="600164"/>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これまでの授業での自分の材料と加工の技術による問題解決と開発者の材料と加工の技術による問題解決に共通していると思うことに☑をつけましょう。</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34" name="グループ化 33">
              <a:extLst>
                <a:ext uri="{FF2B5EF4-FFF2-40B4-BE49-F238E27FC236}">
                  <a16:creationId xmlns:a16="http://schemas.microsoft.com/office/drawing/2014/main" id="{9AC03F26-99E1-C0E3-DADE-9B69B8D2275A}"/>
                </a:ext>
              </a:extLst>
            </p:cNvPr>
            <p:cNvGrpSpPr/>
            <p:nvPr/>
          </p:nvGrpSpPr>
          <p:grpSpPr>
            <a:xfrm>
              <a:off x="378619" y="1850805"/>
              <a:ext cx="228634" cy="234161"/>
              <a:chOff x="76528" y="1464665"/>
              <a:chExt cx="299679" cy="306924"/>
            </a:xfrm>
          </p:grpSpPr>
          <p:sp>
            <p:nvSpPr>
              <p:cNvPr id="35" name="正方形/長方形 34">
                <a:extLst>
                  <a:ext uri="{FF2B5EF4-FFF2-40B4-BE49-F238E27FC236}">
                    <a16:creationId xmlns:a16="http://schemas.microsoft.com/office/drawing/2014/main" id="{6A40A565-04A6-1CFC-A62A-DD5CCA55B9E9}"/>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439412A2-F78E-B5EC-6AA7-26DE1781D05D}"/>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3" name="四角形: 角を丸くする 2">
            <a:extLst>
              <a:ext uri="{FF2B5EF4-FFF2-40B4-BE49-F238E27FC236}">
                <a16:creationId xmlns:a16="http://schemas.microsoft.com/office/drawing/2014/main" id="{72A90660-5A58-511E-D9FD-5B7793B8DC46}"/>
              </a:ext>
            </a:extLst>
          </p:cNvPr>
          <p:cNvSpPr/>
          <p:nvPr/>
        </p:nvSpPr>
        <p:spPr>
          <a:xfrm>
            <a:off x="5146605" y="4537063"/>
            <a:ext cx="4527578" cy="1992027"/>
          </a:xfrm>
          <a:prstGeom prst="roundRect">
            <a:avLst>
              <a:gd name="adj" fmla="val 8070"/>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a:extLst>
              <a:ext uri="{FF2B5EF4-FFF2-40B4-BE49-F238E27FC236}">
                <a16:creationId xmlns:a16="http://schemas.microsoft.com/office/drawing/2014/main" id="{095778A1-ED0F-7FDE-B122-1E87977A7498}"/>
              </a:ext>
            </a:extLst>
          </p:cNvPr>
          <p:cNvGrpSpPr/>
          <p:nvPr/>
        </p:nvGrpSpPr>
        <p:grpSpPr>
          <a:xfrm>
            <a:off x="5146314" y="4015541"/>
            <a:ext cx="4650535" cy="430887"/>
            <a:chOff x="378619" y="1814778"/>
            <a:chExt cx="4650535" cy="430887"/>
          </a:xfrm>
        </p:grpSpPr>
        <p:sp>
          <p:nvSpPr>
            <p:cNvPr id="5" name="テキスト ボックス 4">
              <a:extLst>
                <a:ext uri="{FF2B5EF4-FFF2-40B4-BE49-F238E27FC236}">
                  <a16:creationId xmlns:a16="http://schemas.microsoft.com/office/drawing/2014/main" id="{DD59F0B2-FAB4-D453-2758-67219634BE38}"/>
                </a:ext>
              </a:extLst>
            </p:cNvPr>
            <p:cNvSpPr txBox="1"/>
            <p:nvPr/>
          </p:nvSpPr>
          <p:spPr>
            <a:xfrm>
              <a:off x="578133" y="1814778"/>
              <a:ext cx="4451021" cy="430887"/>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材料と加工の技術を活用するときには、何を大切にしたらよいでしょうか。あなたの考えを書いてみましょう。</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6" name="グループ化 5">
              <a:extLst>
                <a:ext uri="{FF2B5EF4-FFF2-40B4-BE49-F238E27FC236}">
                  <a16:creationId xmlns:a16="http://schemas.microsoft.com/office/drawing/2014/main" id="{CA460CAC-E416-88EB-3F62-FDE7576AE42C}"/>
                </a:ext>
              </a:extLst>
            </p:cNvPr>
            <p:cNvGrpSpPr/>
            <p:nvPr/>
          </p:nvGrpSpPr>
          <p:grpSpPr>
            <a:xfrm>
              <a:off x="378619" y="1850805"/>
              <a:ext cx="228634" cy="234161"/>
              <a:chOff x="76528" y="1464665"/>
              <a:chExt cx="299679" cy="306924"/>
            </a:xfrm>
          </p:grpSpPr>
          <p:sp>
            <p:nvSpPr>
              <p:cNvPr id="8" name="正方形/長方形 7">
                <a:extLst>
                  <a:ext uri="{FF2B5EF4-FFF2-40B4-BE49-F238E27FC236}">
                    <a16:creationId xmlns:a16="http://schemas.microsoft.com/office/drawing/2014/main" id="{0B7409B9-3E45-8865-A59D-8B0286B679C6}"/>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AA68587D-7412-0B05-31B7-4E1FA8C0A36F}"/>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10" name="テキスト ボックス 9">
            <a:extLst>
              <a:ext uri="{FF2B5EF4-FFF2-40B4-BE49-F238E27FC236}">
                <a16:creationId xmlns:a16="http://schemas.microsoft.com/office/drawing/2014/main" id="{CAB4A8F2-E7F3-ABC3-88C9-F8A6A8553346}"/>
              </a:ext>
            </a:extLst>
          </p:cNvPr>
          <p:cNvSpPr txBox="1"/>
          <p:nvPr/>
        </p:nvSpPr>
        <p:spPr>
          <a:xfrm>
            <a:off x="344700" y="1687848"/>
            <a:ext cx="4527577" cy="646331"/>
          </a:xfrm>
          <a:prstGeom prst="rect">
            <a:avLst/>
          </a:prstGeom>
          <a:noFill/>
        </p:spPr>
        <p:txBody>
          <a:bodyPr wrap="square">
            <a:spAutoFit/>
          </a:bodyPr>
          <a:lstStyle/>
          <a:p>
            <a:r>
              <a:rPr kumimoji="1" lang="ja-JP" altLang="en-US" sz="900" dirty="0">
                <a:latin typeface="ＭＳ ゴシック" panose="020B0609070205080204" pitchFamily="49" charset="-128"/>
                <a:ea typeface="ＭＳ ゴシック" panose="020B0609070205080204" pitchFamily="49" charset="-128"/>
              </a:rPr>
              <a:t>（記述例）</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900" dirty="0">
                <a:latin typeface="ＭＳ ゴシック" panose="020B0609070205080204" pitchFamily="49" charset="-128"/>
                <a:ea typeface="ＭＳ ゴシック" panose="020B0609070205080204" pitchFamily="49" charset="-128"/>
              </a:rPr>
              <a:t>　・設計のとき、手書きと３ＤＣＡＤから、～という理由で３ＤＣＡＤを選んだ</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900" dirty="0">
                <a:latin typeface="ＭＳ ゴシック" panose="020B0609070205080204" pitchFamily="49" charset="-128"/>
                <a:ea typeface="ＭＳ ゴシック" panose="020B0609070205080204" pitchFamily="49" charset="-128"/>
              </a:rPr>
              <a:t>　・製作のとき、木材加工、金属加工、プラスチック加工、３Ｄプリンタによる成形</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900" dirty="0">
                <a:latin typeface="ＭＳ ゴシック" panose="020B0609070205080204" pitchFamily="49" charset="-128"/>
                <a:ea typeface="ＭＳ ゴシック" panose="020B0609070205080204" pitchFamily="49" charset="-128"/>
              </a:rPr>
              <a:t>　　から、～という理由で３Ｄプリンタを選んだ</a:t>
            </a:r>
          </a:p>
        </p:txBody>
      </p:sp>
      <p:sp>
        <p:nvSpPr>
          <p:cNvPr id="11" name="テキスト ボックス 10">
            <a:extLst>
              <a:ext uri="{FF2B5EF4-FFF2-40B4-BE49-F238E27FC236}">
                <a16:creationId xmlns:a16="http://schemas.microsoft.com/office/drawing/2014/main" id="{59EF47FD-5B35-5AD2-21E3-DA22C44D61C1}"/>
              </a:ext>
            </a:extLst>
          </p:cNvPr>
          <p:cNvSpPr txBox="1"/>
          <p:nvPr/>
        </p:nvSpPr>
        <p:spPr>
          <a:xfrm>
            <a:off x="344700" y="4374157"/>
            <a:ext cx="4527577" cy="646331"/>
          </a:xfrm>
          <a:prstGeom prst="rect">
            <a:avLst/>
          </a:prstGeom>
          <a:noFill/>
        </p:spPr>
        <p:txBody>
          <a:bodyPr wrap="square">
            <a:spAutoFit/>
          </a:bodyPr>
          <a:lstStyle/>
          <a:p>
            <a:r>
              <a:rPr kumimoji="1" lang="ja-JP" altLang="en-US" sz="900" dirty="0">
                <a:latin typeface="ＭＳ ゴシック" panose="020B0609070205080204" pitchFamily="49" charset="-128"/>
                <a:ea typeface="ＭＳ ゴシック" panose="020B0609070205080204" pitchFamily="49" charset="-128"/>
              </a:rPr>
              <a:t>（記述例）</a:t>
            </a:r>
          </a:p>
          <a:p>
            <a:r>
              <a:rPr kumimoji="1" lang="ja-JP" altLang="en-US" sz="900" dirty="0">
                <a:latin typeface="ＭＳ ゴシック" panose="020B0609070205080204" pitchFamily="49" charset="-128"/>
                <a:ea typeface="ＭＳ ゴシック" panose="020B0609070205080204" pitchFamily="49" charset="-128"/>
              </a:rPr>
              <a:t>　・幼稚園で使う椅子をつくるとき～という理由で、・・・を活用している</a:t>
            </a:r>
          </a:p>
          <a:p>
            <a:r>
              <a:rPr kumimoji="1" lang="ja-JP" altLang="en-US" sz="900" dirty="0">
                <a:latin typeface="ＭＳ ゴシック" panose="020B0609070205080204" pitchFamily="49" charset="-128"/>
                <a:ea typeface="ＭＳ ゴシック" panose="020B0609070205080204" pitchFamily="49" charset="-128"/>
              </a:rPr>
              <a:t>　・工場で大量生産する～という理由で、・・・を活用している</a:t>
            </a:r>
          </a:p>
          <a:p>
            <a:r>
              <a:rPr kumimoji="1" lang="ja-JP" altLang="en-US" sz="900" dirty="0">
                <a:latin typeface="ＭＳ ゴシック" panose="020B0609070205080204" pitchFamily="49" charset="-128"/>
                <a:ea typeface="ＭＳ ゴシック" panose="020B0609070205080204" pitchFamily="49" charset="-128"/>
              </a:rPr>
              <a:t>　・建物や橋などの丈夫なものをつくるとき～という理由で、・・・を活用している</a:t>
            </a:r>
          </a:p>
        </p:txBody>
      </p:sp>
      <p:sp>
        <p:nvSpPr>
          <p:cNvPr id="21" name="四角形: 角を丸くする 20">
            <a:extLst>
              <a:ext uri="{FF2B5EF4-FFF2-40B4-BE49-F238E27FC236}">
                <a16:creationId xmlns:a16="http://schemas.microsoft.com/office/drawing/2014/main" id="{10697BB9-D366-22CA-5807-666659DF0F1C}"/>
              </a:ext>
            </a:extLst>
          </p:cNvPr>
          <p:cNvSpPr/>
          <p:nvPr/>
        </p:nvSpPr>
        <p:spPr>
          <a:xfrm>
            <a:off x="344699" y="5106345"/>
            <a:ext cx="4527578" cy="1422745"/>
          </a:xfrm>
          <a:prstGeom prst="roundRect">
            <a:avLst>
              <a:gd name="adj" fmla="val 12005"/>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A8874F0A-5F3A-99F4-693C-124CCBE7A261}"/>
              </a:ext>
            </a:extLst>
          </p:cNvPr>
          <p:cNvSpPr txBox="1"/>
          <p:nvPr/>
        </p:nvSpPr>
        <p:spPr>
          <a:xfrm>
            <a:off x="5362993" y="1315776"/>
            <a:ext cx="2056015" cy="2591800"/>
          </a:xfrm>
          <a:prstGeom prst="rect">
            <a:avLst/>
          </a:prstGeom>
          <a:noFill/>
        </p:spPr>
        <p:txBody>
          <a:bodyPr wrap="square" rtlCol="0">
            <a:spAutoFit/>
          </a:bodyPr>
          <a:lstStyle/>
          <a:p>
            <a:pPr>
              <a:lnSpc>
                <a:spcPct val="150000"/>
              </a:lnSpc>
            </a:pPr>
            <a:r>
              <a:rPr kumimoji="1" lang="ja-JP" altLang="en-US" sz="1100" dirty="0">
                <a:latin typeface="ＭＳ ゴシック" panose="020B0609070205080204" pitchFamily="49" charset="-128"/>
                <a:ea typeface="ＭＳ ゴシック" panose="020B0609070205080204" pitchFamily="49" charset="-128"/>
              </a:rPr>
              <a:t>□　社会からの要求</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生産時の安全性</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使用時の安全性</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廃棄時の安全性</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耐久性</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機能性</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生産効率</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環境への負荷</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資源の有限性</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経済性</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27" name="テキスト ボックス 26">
            <a:extLst>
              <a:ext uri="{FF2B5EF4-FFF2-40B4-BE49-F238E27FC236}">
                <a16:creationId xmlns:a16="http://schemas.microsoft.com/office/drawing/2014/main" id="{0147A12D-6E55-E5C1-AD9E-B6BC549AE6E0}"/>
              </a:ext>
            </a:extLst>
          </p:cNvPr>
          <p:cNvSpPr txBox="1"/>
          <p:nvPr/>
        </p:nvSpPr>
        <p:spPr>
          <a:xfrm>
            <a:off x="7221415" y="1311780"/>
            <a:ext cx="2506545" cy="2337884"/>
          </a:xfrm>
          <a:prstGeom prst="rect">
            <a:avLst/>
          </a:prstGeom>
          <a:noFill/>
        </p:spPr>
        <p:txBody>
          <a:bodyPr wrap="square" rtlCol="0">
            <a:spAutoFit/>
          </a:bodyPr>
          <a:lstStyle/>
          <a:p>
            <a:pPr>
              <a:lnSpc>
                <a:spcPct val="150000"/>
              </a:lnSpc>
            </a:pPr>
            <a:r>
              <a:rPr kumimoji="1" lang="ja-JP" altLang="en-US" sz="1100" dirty="0">
                <a:latin typeface="ＭＳ ゴシック" panose="020B0609070205080204" pitchFamily="49" charset="-128"/>
                <a:ea typeface="ＭＳ ゴシック" panose="020B0609070205080204" pitchFamily="49" charset="-128"/>
              </a:rPr>
              <a:t>□　材料の組織</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材料の成分</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材料の特性</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組み合わせる材料の構造</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加工の特性</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材料の製造方法</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必要な形状・寸法への成型方法</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課題設定→設計→製作→成果の</a:t>
            </a:r>
            <a:endParaRPr kumimoji="1" lang="en-US" altLang="ja-JP" sz="11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100" dirty="0">
                <a:latin typeface="ＭＳ ゴシック" panose="020B0609070205080204" pitchFamily="49" charset="-128"/>
                <a:ea typeface="ＭＳ ゴシック" panose="020B0609070205080204" pitchFamily="49" charset="-128"/>
              </a:rPr>
              <a:t>　　評価というプロセス</a:t>
            </a:r>
            <a:endParaRPr kumimoji="1" lang="en-US" altLang="ja-JP" sz="11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8524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122FAA-5BD4-CE2D-F0C4-D0CEEF163E47}"/>
            </a:ext>
          </a:extLst>
        </p:cNvPr>
        <p:cNvGrpSpPr/>
        <p:nvPr/>
      </p:nvGrpSpPr>
      <p:grpSpPr>
        <a:xfrm>
          <a:off x="0" y="0"/>
          <a:ext cx="0" cy="0"/>
          <a:chOff x="0" y="0"/>
          <a:chExt cx="0" cy="0"/>
        </a:xfrm>
      </p:grpSpPr>
      <p:grpSp>
        <p:nvGrpSpPr>
          <p:cNvPr id="14" name="グループ化 13">
            <a:extLst>
              <a:ext uri="{FF2B5EF4-FFF2-40B4-BE49-F238E27FC236}">
                <a16:creationId xmlns:a16="http://schemas.microsoft.com/office/drawing/2014/main" id="{22EC7937-4952-8F72-F07E-CB1A90E60454}"/>
              </a:ext>
            </a:extLst>
          </p:cNvPr>
          <p:cNvGrpSpPr/>
          <p:nvPr/>
        </p:nvGrpSpPr>
        <p:grpSpPr>
          <a:xfrm>
            <a:off x="261937" y="328910"/>
            <a:ext cx="4615208" cy="375934"/>
            <a:chOff x="185737" y="195560"/>
            <a:chExt cx="4519612" cy="375934"/>
          </a:xfrm>
        </p:grpSpPr>
        <p:sp>
          <p:nvSpPr>
            <p:cNvPr id="7" name="テキスト ボックス 6">
              <a:extLst>
                <a:ext uri="{FF2B5EF4-FFF2-40B4-BE49-F238E27FC236}">
                  <a16:creationId xmlns:a16="http://schemas.microsoft.com/office/drawing/2014/main" id="{D59BA3A6-76FC-64AC-E2F7-16625B5BA167}"/>
                </a:ext>
              </a:extLst>
            </p:cNvPr>
            <p:cNvSpPr txBox="1"/>
            <p:nvPr/>
          </p:nvSpPr>
          <p:spPr>
            <a:xfrm>
              <a:off x="190500" y="214612"/>
              <a:ext cx="4514849" cy="338554"/>
            </a:xfrm>
            <a:prstGeom prst="rect">
              <a:avLst/>
            </a:prstGeom>
            <a:noFill/>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社会の発展と材料と加工の技術</a:t>
              </a:r>
              <a:endParaRPr kumimoji="1" lang="en-US" altLang="ja-JP" sz="1600" dirty="0">
                <a:latin typeface="ＭＳ ゴシック" panose="020B0609070205080204" pitchFamily="49" charset="-128"/>
                <a:ea typeface="ＭＳ ゴシック" panose="020B0609070205080204" pitchFamily="49" charset="-128"/>
              </a:endParaRPr>
            </a:p>
          </p:txBody>
        </p:sp>
        <p:cxnSp>
          <p:nvCxnSpPr>
            <p:cNvPr id="12" name="直線コネクタ 11">
              <a:extLst>
                <a:ext uri="{FF2B5EF4-FFF2-40B4-BE49-F238E27FC236}">
                  <a16:creationId xmlns:a16="http://schemas.microsoft.com/office/drawing/2014/main" id="{E4819215-45CC-CA0D-31C3-F9F51A4277D8}"/>
                </a:ext>
              </a:extLst>
            </p:cNvPr>
            <p:cNvCxnSpPr/>
            <p:nvPr/>
          </p:nvCxnSpPr>
          <p:spPr>
            <a:xfrm>
              <a:off x="185738" y="195560"/>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EB56447A-E695-634C-4F0A-D0CEA6AA7454}"/>
                </a:ext>
              </a:extLst>
            </p:cNvPr>
            <p:cNvCxnSpPr/>
            <p:nvPr/>
          </p:nvCxnSpPr>
          <p:spPr>
            <a:xfrm>
              <a:off x="185737" y="571494"/>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grpSp>
      <p:grpSp>
        <p:nvGrpSpPr>
          <p:cNvPr id="48" name="グループ化 47">
            <a:extLst>
              <a:ext uri="{FF2B5EF4-FFF2-40B4-BE49-F238E27FC236}">
                <a16:creationId xmlns:a16="http://schemas.microsoft.com/office/drawing/2014/main" id="{3316700E-6E2B-44F1-F769-987D5040BA4D}"/>
              </a:ext>
            </a:extLst>
          </p:cNvPr>
          <p:cNvGrpSpPr/>
          <p:nvPr/>
        </p:nvGrpSpPr>
        <p:grpSpPr>
          <a:xfrm>
            <a:off x="261000" y="813188"/>
            <a:ext cx="4826318" cy="354394"/>
            <a:chOff x="261937" y="879094"/>
            <a:chExt cx="4649983" cy="354394"/>
          </a:xfrm>
        </p:grpSpPr>
        <p:grpSp>
          <p:nvGrpSpPr>
            <p:cNvPr id="17" name="グループ化 16">
              <a:extLst>
                <a:ext uri="{FF2B5EF4-FFF2-40B4-BE49-F238E27FC236}">
                  <a16:creationId xmlns:a16="http://schemas.microsoft.com/office/drawing/2014/main" id="{CD09069B-D7FB-087B-118D-ED6E441D798D}"/>
                </a:ext>
              </a:extLst>
            </p:cNvPr>
            <p:cNvGrpSpPr/>
            <p:nvPr/>
          </p:nvGrpSpPr>
          <p:grpSpPr>
            <a:xfrm>
              <a:off x="261937" y="879094"/>
              <a:ext cx="4457760" cy="354394"/>
              <a:chOff x="261937" y="1004889"/>
              <a:chExt cx="4457760" cy="366710"/>
            </a:xfrm>
          </p:grpSpPr>
          <p:sp>
            <p:nvSpPr>
              <p:cNvPr id="15" name="正方形/長方形 14">
                <a:extLst>
                  <a:ext uri="{FF2B5EF4-FFF2-40B4-BE49-F238E27FC236}">
                    <a16:creationId xmlns:a16="http://schemas.microsoft.com/office/drawing/2014/main" id="{A2F37D99-23C6-7C3A-D3BF-C718425EC4D0}"/>
                  </a:ext>
                </a:extLst>
              </p:cNvPr>
              <p:cNvSpPr/>
              <p:nvPr/>
            </p:nvSpPr>
            <p:spPr>
              <a:xfrm>
                <a:off x="261937" y="1004889"/>
                <a:ext cx="116682" cy="36671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778AFF15-E369-5F25-4B30-25F7DA51DEF0}"/>
                  </a:ext>
                </a:extLst>
              </p:cNvPr>
              <p:cNvSpPr/>
              <p:nvPr/>
            </p:nvSpPr>
            <p:spPr>
              <a:xfrm>
                <a:off x="378619" y="1004889"/>
                <a:ext cx="4341078" cy="36671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a:extLst>
                <a:ext uri="{FF2B5EF4-FFF2-40B4-BE49-F238E27FC236}">
                  <a16:creationId xmlns:a16="http://schemas.microsoft.com/office/drawing/2014/main" id="{15650D75-BD5A-F7C3-7769-0F0E05F5A164}"/>
                </a:ext>
              </a:extLst>
            </p:cNvPr>
            <p:cNvSpPr txBox="1"/>
            <p:nvPr/>
          </p:nvSpPr>
          <p:spPr>
            <a:xfrm>
              <a:off x="378618" y="925486"/>
              <a:ext cx="4533302"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よりよい生活や社会を実現する材料と加工の技術の在り方を考えよう</a:t>
              </a:r>
              <a:endParaRPr kumimoji="1" lang="en-US" altLang="ja-JP" sz="1100" dirty="0">
                <a:latin typeface="ＭＳ ゴシック" panose="020B0609070205080204" pitchFamily="49" charset="-128"/>
                <a:ea typeface="ＭＳ ゴシック" panose="020B0609070205080204" pitchFamily="49" charset="-128"/>
              </a:endParaRPr>
            </a:p>
          </p:txBody>
        </p:sp>
      </p:grpSp>
      <p:sp>
        <p:nvSpPr>
          <p:cNvPr id="19" name="テキスト ボックス 18">
            <a:extLst>
              <a:ext uri="{FF2B5EF4-FFF2-40B4-BE49-F238E27FC236}">
                <a16:creationId xmlns:a16="http://schemas.microsoft.com/office/drawing/2014/main" id="{BABAA67E-F36C-DBC6-46D7-19E511CC1AA7}"/>
              </a:ext>
            </a:extLst>
          </p:cNvPr>
          <p:cNvSpPr txBox="1"/>
          <p:nvPr/>
        </p:nvSpPr>
        <p:spPr>
          <a:xfrm>
            <a:off x="7725723" y="327280"/>
            <a:ext cx="1948460" cy="246221"/>
          </a:xfrm>
          <a:prstGeom prst="rect">
            <a:avLst/>
          </a:prstGeom>
          <a:noFill/>
          <a:ln>
            <a:solidFill>
              <a:schemeClr val="tx1"/>
            </a:solidFill>
          </a:ln>
        </p:spPr>
        <p:txBody>
          <a:bodyPr wrap="square">
            <a:spAutoFit/>
          </a:bodyPr>
          <a:lstStyle/>
          <a:p>
            <a:pPr algn="ctr"/>
            <a:r>
              <a:rPr kumimoji="1" lang="ja-JP" altLang="en-US" sz="1000" dirty="0">
                <a:latin typeface="ＭＳ ゴシック" panose="020B0609070205080204" pitchFamily="49" charset="-128"/>
                <a:ea typeface="ＭＳ ゴシック" panose="020B0609070205080204" pitchFamily="49" charset="-128"/>
              </a:rPr>
              <a:t>技術分野ワークシート </a:t>
            </a:r>
            <a:r>
              <a:rPr kumimoji="1" lang="en-US" altLang="ja-JP" sz="1000" dirty="0">
                <a:latin typeface="ＭＳ ゴシック" panose="020B0609070205080204" pitchFamily="49" charset="-128"/>
                <a:ea typeface="ＭＳ ゴシック" panose="020B0609070205080204" pitchFamily="49" charset="-128"/>
              </a:rPr>
              <a:t>No.12</a:t>
            </a:r>
            <a:endParaRPr lang="ja-JP" altLang="en-US" sz="1000" dirty="0"/>
          </a:p>
        </p:txBody>
      </p:sp>
      <p:grpSp>
        <p:nvGrpSpPr>
          <p:cNvPr id="88" name="グループ化 87">
            <a:extLst>
              <a:ext uri="{FF2B5EF4-FFF2-40B4-BE49-F238E27FC236}">
                <a16:creationId xmlns:a16="http://schemas.microsoft.com/office/drawing/2014/main" id="{0BEA9D48-63A8-BA8B-4FD3-F3693A38B704}"/>
              </a:ext>
            </a:extLst>
          </p:cNvPr>
          <p:cNvGrpSpPr/>
          <p:nvPr/>
        </p:nvGrpSpPr>
        <p:grpSpPr>
          <a:xfrm>
            <a:off x="344702" y="3523562"/>
            <a:ext cx="4662258" cy="430887"/>
            <a:chOff x="378619" y="1814778"/>
            <a:chExt cx="4662258" cy="430887"/>
          </a:xfrm>
        </p:grpSpPr>
        <p:sp>
          <p:nvSpPr>
            <p:cNvPr id="91" name="テキスト ボックス 90">
              <a:extLst>
                <a:ext uri="{FF2B5EF4-FFF2-40B4-BE49-F238E27FC236}">
                  <a16:creationId xmlns:a16="http://schemas.microsoft.com/office/drawing/2014/main" id="{36667A80-A1B7-248B-8E63-17A0AAC51BB5}"/>
                </a:ext>
              </a:extLst>
            </p:cNvPr>
            <p:cNvSpPr txBox="1"/>
            <p:nvPr/>
          </p:nvSpPr>
          <p:spPr>
            <a:xfrm>
              <a:off x="589856" y="1814778"/>
              <a:ext cx="4451021" cy="430887"/>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調べたものから一つ選び、その技術の優れた点と問題点を整理しましょう。</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92" name="グループ化 91">
              <a:extLst>
                <a:ext uri="{FF2B5EF4-FFF2-40B4-BE49-F238E27FC236}">
                  <a16:creationId xmlns:a16="http://schemas.microsoft.com/office/drawing/2014/main" id="{1F29632A-ADA8-DF19-3B8B-221845C7C4C8}"/>
                </a:ext>
              </a:extLst>
            </p:cNvPr>
            <p:cNvGrpSpPr/>
            <p:nvPr/>
          </p:nvGrpSpPr>
          <p:grpSpPr>
            <a:xfrm>
              <a:off x="378619" y="1850805"/>
              <a:ext cx="228634" cy="234161"/>
              <a:chOff x="76528" y="1464665"/>
              <a:chExt cx="299679" cy="306924"/>
            </a:xfrm>
          </p:grpSpPr>
          <p:sp>
            <p:nvSpPr>
              <p:cNvPr id="93" name="正方形/長方形 92">
                <a:extLst>
                  <a:ext uri="{FF2B5EF4-FFF2-40B4-BE49-F238E27FC236}">
                    <a16:creationId xmlns:a16="http://schemas.microsoft.com/office/drawing/2014/main" id="{BDD1133C-2C1C-5019-8052-DCF4CA6682BC}"/>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a:extLst>
                  <a:ext uri="{FF2B5EF4-FFF2-40B4-BE49-F238E27FC236}">
                    <a16:creationId xmlns:a16="http://schemas.microsoft.com/office/drawing/2014/main" id="{E5FD57FE-2B55-11AF-838F-1DB123FC5DF3}"/>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2" name="四角形: 角を丸くする 1">
            <a:extLst>
              <a:ext uri="{FF2B5EF4-FFF2-40B4-BE49-F238E27FC236}">
                <a16:creationId xmlns:a16="http://schemas.microsoft.com/office/drawing/2014/main" id="{A602546E-6A2E-8D4C-D28F-2DD5C19D7D6D}"/>
              </a:ext>
            </a:extLst>
          </p:cNvPr>
          <p:cNvSpPr/>
          <p:nvPr/>
        </p:nvSpPr>
        <p:spPr>
          <a:xfrm>
            <a:off x="344703" y="1637867"/>
            <a:ext cx="4527578" cy="1696571"/>
          </a:xfrm>
          <a:prstGeom prst="roundRect">
            <a:avLst>
              <a:gd name="adj" fmla="val 9241"/>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a:extLst>
              <a:ext uri="{FF2B5EF4-FFF2-40B4-BE49-F238E27FC236}">
                <a16:creationId xmlns:a16="http://schemas.microsoft.com/office/drawing/2014/main" id="{EA5F6DA7-1133-5157-4F39-224315A6B143}"/>
              </a:ext>
            </a:extLst>
          </p:cNvPr>
          <p:cNvGrpSpPr/>
          <p:nvPr/>
        </p:nvGrpSpPr>
        <p:grpSpPr>
          <a:xfrm>
            <a:off x="344703" y="1252829"/>
            <a:ext cx="4650535" cy="270188"/>
            <a:chOff x="378619" y="1814778"/>
            <a:chExt cx="4650535" cy="270188"/>
          </a:xfrm>
        </p:grpSpPr>
        <p:sp>
          <p:nvSpPr>
            <p:cNvPr id="23" name="テキスト ボックス 22">
              <a:extLst>
                <a:ext uri="{FF2B5EF4-FFF2-40B4-BE49-F238E27FC236}">
                  <a16:creationId xmlns:a16="http://schemas.microsoft.com/office/drawing/2014/main" id="{EAF46601-12B7-85B1-D7F3-F42471DBC701}"/>
                </a:ext>
              </a:extLst>
            </p:cNvPr>
            <p:cNvSpPr txBox="1"/>
            <p:nvPr/>
          </p:nvSpPr>
          <p:spPr>
            <a:xfrm>
              <a:off x="578133" y="1814778"/>
              <a:ext cx="4451021"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最新の材料と加工の技術の活用について調べてみましょう。</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24" name="グループ化 23">
              <a:extLst>
                <a:ext uri="{FF2B5EF4-FFF2-40B4-BE49-F238E27FC236}">
                  <a16:creationId xmlns:a16="http://schemas.microsoft.com/office/drawing/2014/main" id="{0A0AB8AC-BDF1-A845-0D38-368B112B0EA7}"/>
                </a:ext>
              </a:extLst>
            </p:cNvPr>
            <p:cNvGrpSpPr/>
            <p:nvPr/>
          </p:nvGrpSpPr>
          <p:grpSpPr>
            <a:xfrm>
              <a:off x="378619" y="1850805"/>
              <a:ext cx="228634" cy="234161"/>
              <a:chOff x="76528" y="1464665"/>
              <a:chExt cx="299679" cy="306924"/>
            </a:xfrm>
          </p:grpSpPr>
          <p:sp>
            <p:nvSpPr>
              <p:cNvPr id="25" name="正方形/長方形 24">
                <a:extLst>
                  <a:ext uri="{FF2B5EF4-FFF2-40B4-BE49-F238E27FC236}">
                    <a16:creationId xmlns:a16="http://schemas.microsoft.com/office/drawing/2014/main" id="{08B2924C-2AA1-E584-9840-76CBF28F7EC5}"/>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7FAF971C-B808-906C-B087-261E3732798C}"/>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31" name="四角形: 角を丸くする 30">
            <a:extLst>
              <a:ext uri="{FF2B5EF4-FFF2-40B4-BE49-F238E27FC236}">
                <a16:creationId xmlns:a16="http://schemas.microsoft.com/office/drawing/2014/main" id="{8F83FA98-F4EB-20A3-8B3A-7D25F78F255F}"/>
              </a:ext>
            </a:extLst>
          </p:cNvPr>
          <p:cNvSpPr/>
          <p:nvPr/>
        </p:nvSpPr>
        <p:spPr>
          <a:xfrm>
            <a:off x="5146605" y="1348146"/>
            <a:ext cx="4527578" cy="3209674"/>
          </a:xfrm>
          <a:prstGeom prst="roundRect">
            <a:avLst>
              <a:gd name="adj" fmla="val 6319"/>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2" name="グループ化 31">
            <a:extLst>
              <a:ext uri="{FF2B5EF4-FFF2-40B4-BE49-F238E27FC236}">
                <a16:creationId xmlns:a16="http://schemas.microsoft.com/office/drawing/2014/main" id="{FA1BC04A-7B71-F48F-0785-7763B4827B72}"/>
              </a:ext>
            </a:extLst>
          </p:cNvPr>
          <p:cNvGrpSpPr/>
          <p:nvPr/>
        </p:nvGrpSpPr>
        <p:grpSpPr>
          <a:xfrm>
            <a:off x="5146314" y="644100"/>
            <a:ext cx="4650535" cy="600164"/>
            <a:chOff x="378619" y="1814778"/>
            <a:chExt cx="4650535" cy="600164"/>
          </a:xfrm>
        </p:grpSpPr>
        <p:sp>
          <p:nvSpPr>
            <p:cNvPr id="33" name="テキスト ボックス 32">
              <a:extLst>
                <a:ext uri="{FF2B5EF4-FFF2-40B4-BE49-F238E27FC236}">
                  <a16:creationId xmlns:a16="http://schemas.microsoft.com/office/drawing/2014/main" id="{C1718743-18DD-96F8-DAF5-DF6760CF8455}"/>
                </a:ext>
              </a:extLst>
            </p:cNvPr>
            <p:cNvSpPr txBox="1"/>
            <p:nvPr/>
          </p:nvSpPr>
          <p:spPr>
            <a:xfrm>
              <a:off x="578133" y="1814778"/>
              <a:ext cx="4451021" cy="600164"/>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よりよい生活や社会を実現するために、材料と加工の技術で、どのような問題を解決したらよいでしょうか。また、そのために、どのような技術を開発したらよいでしょうか。</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34" name="グループ化 33">
              <a:extLst>
                <a:ext uri="{FF2B5EF4-FFF2-40B4-BE49-F238E27FC236}">
                  <a16:creationId xmlns:a16="http://schemas.microsoft.com/office/drawing/2014/main" id="{67903AA5-6D69-CB0F-A1AB-36529B6A281E}"/>
                </a:ext>
              </a:extLst>
            </p:cNvPr>
            <p:cNvGrpSpPr/>
            <p:nvPr/>
          </p:nvGrpSpPr>
          <p:grpSpPr>
            <a:xfrm>
              <a:off x="378619" y="1850805"/>
              <a:ext cx="228634" cy="234161"/>
              <a:chOff x="76528" y="1464665"/>
              <a:chExt cx="299679" cy="306924"/>
            </a:xfrm>
          </p:grpSpPr>
          <p:sp>
            <p:nvSpPr>
              <p:cNvPr id="35" name="正方形/長方形 34">
                <a:extLst>
                  <a:ext uri="{FF2B5EF4-FFF2-40B4-BE49-F238E27FC236}">
                    <a16:creationId xmlns:a16="http://schemas.microsoft.com/office/drawing/2014/main" id="{A35D85FA-B476-1715-89E9-CEC330602909}"/>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2C7F94E1-419A-B687-012A-E80CE3BEB02F}"/>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40" name="テキスト ボックス 39">
            <a:extLst>
              <a:ext uri="{FF2B5EF4-FFF2-40B4-BE49-F238E27FC236}">
                <a16:creationId xmlns:a16="http://schemas.microsoft.com/office/drawing/2014/main" id="{319DA9F8-0762-70A7-7770-9DD4B53B19F9}"/>
              </a:ext>
            </a:extLst>
          </p:cNvPr>
          <p:cNvSpPr txBox="1"/>
          <p:nvPr/>
        </p:nvSpPr>
        <p:spPr>
          <a:xfrm>
            <a:off x="5262062" y="1447290"/>
            <a:ext cx="4299235" cy="261610"/>
          </a:xfrm>
          <a:prstGeom prst="rect">
            <a:avLst/>
          </a:prstGeom>
          <a:noFill/>
        </p:spPr>
        <p:txBody>
          <a:bodyPr wrap="square">
            <a:spAutoFit/>
          </a:bodyPr>
          <a:lstStyle/>
          <a:p>
            <a:r>
              <a:rPr kumimoji="1" lang="ja-JP" altLang="en-US" sz="1100" dirty="0">
                <a:latin typeface="ＭＳ ゴシック" panose="020B0609070205080204" pitchFamily="49" charset="-128"/>
                <a:ea typeface="ＭＳ ゴシック" panose="020B0609070205080204" pitchFamily="49" charset="-128"/>
              </a:rPr>
              <a:t>解決する問題</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3" name="四角形: 角を丸くする 2">
            <a:extLst>
              <a:ext uri="{FF2B5EF4-FFF2-40B4-BE49-F238E27FC236}">
                <a16:creationId xmlns:a16="http://schemas.microsoft.com/office/drawing/2014/main" id="{66ED997B-D792-DFE2-ECDA-54DD255FED9F}"/>
              </a:ext>
            </a:extLst>
          </p:cNvPr>
          <p:cNvSpPr/>
          <p:nvPr/>
        </p:nvSpPr>
        <p:spPr>
          <a:xfrm>
            <a:off x="5146605" y="5354488"/>
            <a:ext cx="4527578" cy="1174602"/>
          </a:xfrm>
          <a:prstGeom prst="roundRect">
            <a:avLst>
              <a:gd name="adj" fmla="val 14058"/>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a:extLst>
              <a:ext uri="{FF2B5EF4-FFF2-40B4-BE49-F238E27FC236}">
                <a16:creationId xmlns:a16="http://schemas.microsoft.com/office/drawing/2014/main" id="{ABA534AA-654E-4095-62F0-99A9173997F1}"/>
              </a:ext>
            </a:extLst>
          </p:cNvPr>
          <p:cNvGrpSpPr/>
          <p:nvPr/>
        </p:nvGrpSpPr>
        <p:grpSpPr>
          <a:xfrm>
            <a:off x="5146314" y="4656072"/>
            <a:ext cx="4650535" cy="600164"/>
            <a:chOff x="378619" y="1814778"/>
            <a:chExt cx="4650535" cy="600164"/>
          </a:xfrm>
        </p:grpSpPr>
        <p:sp>
          <p:nvSpPr>
            <p:cNvPr id="5" name="テキスト ボックス 4">
              <a:extLst>
                <a:ext uri="{FF2B5EF4-FFF2-40B4-BE49-F238E27FC236}">
                  <a16:creationId xmlns:a16="http://schemas.microsoft.com/office/drawing/2014/main" id="{019A5880-038F-C80E-314C-F2F3B648D38E}"/>
                </a:ext>
              </a:extLst>
            </p:cNvPr>
            <p:cNvSpPr txBox="1"/>
            <p:nvPr/>
          </p:nvSpPr>
          <p:spPr>
            <a:xfrm>
              <a:off x="578133" y="1814778"/>
              <a:ext cx="4451021" cy="600164"/>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よりよい生活や社会の実現に向けて、材料と加工の技術をどのように活用していきたいですか。あなたの気持ちとそう思った理由を書きましょう。</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6" name="グループ化 5">
              <a:extLst>
                <a:ext uri="{FF2B5EF4-FFF2-40B4-BE49-F238E27FC236}">
                  <a16:creationId xmlns:a16="http://schemas.microsoft.com/office/drawing/2014/main" id="{A3F3A17F-0614-AB42-D859-D43A35557F6D}"/>
                </a:ext>
              </a:extLst>
            </p:cNvPr>
            <p:cNvGrpSpPr/>
            <p:nvPr/>
          </p:nvGrpSpPr>
          <p:grpSpPr>
            <a:xfrm>
              <a:off x="378619" y="1850805"/>
              <a:ext cx="228634" cy="234161"/>
              <a:chOff x="76528" y="1464665"/>
              <a:chExt cx="299679" cy="306924"/>
            </a:xfrm>
          </p:grpSpPr>
          <p:sp>
            <p:nvSpPr>
              <p:cNvPr id="8" name="正方形/長方形 7">
                <a:extLst>
                  <a:ext uri="{FF2B5EF4-FFF2-40B4-BE49-F238E27FC236}">
                    <a16:creationId xmlns:a16="http://schemas.microsoft.com/office/drawing/2014/main" id="{0C39D10B-2E07-A522-E002-DB5863BEFA56}"/>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C87D00BE-B007-5C41-6465-2CC87827BFE6}"/>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graphicFrame>
        <p:nvGraphicFramePr>
          <p:cNvPr id="10" name="表 9">
            <a:extLst>
              <a:ext uri="{FF2B5EF4-FFF2-40B4-BE49-F238E27FC236}">
                <a16:creationId xmlns:a16="http://schemas.microsoft.com/office/drawing/2014/main" id="{4846EBF0-637D-9DBF-B141-2FBC2D9FFDFC}"/>
              </a:ext>
            </a:extLst>
          </p:cNvPr>
          <p:cNvGraphicFramePr>
            <a:graphicFrameLocks noGrp="1"/>
          </p:cNvGraphicFramePr>
          <p:nvPr>
            <p:extLst>
              <p:ext uri="{D42A27DB-BD31-4B8C-83A1-F6EECF244321}">
                <p14:modId xmlns:p14="http://schemas.microsoft.com/office/powerpoint/2010/main" val="162679161"/>
              </p:ext>
            </p:extLst>
          </p:nvPr>
        </p:nvGraphicFramePr>
        <p:xfrm>
          <a:off x="344702" y="3990476"/>
          <a:ext cx="4527578" cy="2531520"/>
        </p:xfrm>
        <a:graphic>
          <a:graphicData uri="http://schemas.openxmlformats.org/drawingml/2006/table">
            <a:tbl>
              <a:tblPr firstRow="1" bandRow="1">
                <a:tableStyleId>{22838BEF-8BB2-4498-84A7-C5851F593DF1}</a:tableStyleId>
              </a:tblPr>
              <a:tblGrid>
                <a:gridCol w="2263789">
                  <a:extLst>
                    <a:ext uri="{9D8B030D-6E8A-4147-A177-3AD203B41FA5}">
                      <a16:colId xmlns:a16="http://schemas.microsoft.com/office/drawing/2014/main" val="2759498373"/>
                    </a:ext>
                  </a:extLst>
                </a:gridCol>
                <a:gridCol w="2263789">
                  <a:extLst>
                    <a:ext uri="{9D8B030D-6E8A-4147-A177-3AD203B41FA5}">
                      <a16:colId xmlns:a16="http://schemas.microsoft.com/office/drawing/2014/main" val="1144116159"/>
                    </a:ext>
                  </a:extLst>
                </a:gridCol>
              </a:tblGrid>
              <a:tr h="365760">
                <a:tc gridSpan="2">
                  <a:txBody>
                    <a:bodyPr/>
                    <a:lstStyle/>
                    <a:p>
                      <a:r>
                        <a:rPr kumimoji="1" lang="ja-JP" altLang="en-US" sz="1100" b="0" dirty="0">
                          <a:latin typeface="ＭＳ ゴシック" panose="020B0609070205080204" pitchFamily="49" charset="-128"/>
                          <a:ea typeface="ＭＳ ゴシック" panose="020B0609070205080204" pitchFamily="49" charset="-128"/>
                        </a:rPr>
                        <a:t>私が選んだ技術</a:t>
                      </a:r>
                    </a:p>
                  </a:txBody>
                  <a:tcPr anchor="ctr"/>
                </a:tc>
                <a:tc hMerge="1">
                  <a:txBody>
                    <a:bodyPr/>
                    <a:lstStyle/>
                    <a:p>
                      <a:endParaRPr kumimoji="1" lang="ja-JP" altLang="en-US" dirty="0"/>
                    </a:p>
                  </a:txBody>
                  <a:tcPr/>
                </a:tc>
                <a:extLst>
                  <a:ext uri="{0D108BD9-81ED-4DB2-BD59-A6C34878D82A}">
                    <a16:rowId xmlns:a16="http://schemas.microsoft.com/office/drawing/2014/main" val="1826594703"/>
                  </a:ext>
                </a:extLst>
              </a:tr>
              <a:tr h="365760">
                <a:tc>
                  <a:txBody>
                    <a:bodyPr/>
                    <a:lstStyle/>
                    <a:p>
                      <a:pPr algn="ctr"/>
                      <a:r>
                        <a:rPr kumimoji="1" lang="ja-JP" altLang="en-US" sz="1100" dirty="0">
                          <a:latin typeface="ＭＳ ゴシック" panose="020B0609070205080204" pitchFamily="49" charset="-128"/>
                          <a:ea typeface="ＭＳ ゴシック" panose="020B0609070205080204" pitchFamily="49" charset="-128"/>
                        </a:rPr>
                        <a:t>優れた点</a:t>
                      </a:r>
                    </a:p>
                  </a:txBody>
                  <a:tcPr anchor="ctr"/>
                </a:tc>
                <a:tc>
                  <a:txBody>
                    <a:bodyPr/>
                    <a:lstStyle/>
                    <a:p>
                      <a:pPr algn="ctr"/>
                      <a:r>
                        <a:rPr kumimoji="1" lang="ja-JP" altLang="en-US" sz="1100" dirty="0">
                          <a:latin typeface="ＭＳ ゴシック" panose="020B0609070205080204" pitchFamily="49" charset="-128"/>
                          <a:ea typeface="ＭＳ ゴシック" panose="020B0609070205080204" pitchFamily="49" charset="-128"/>
                        </a:rPr>
                        <a:t>問題点</a:t>
                      </a:r>
                    </a:p>
                  </a:txBody>
                  <a:tcPr anchor="ctr"/>
                </a:tc>
                <a:extLst>
                  <a:ext uri="{0D108BD9-81ED-4DB2-BD59-A6C34878D82A}">
                    <a16:rowId xmlns:a16="http://schemas.microsoft.com/office/drawing/2014/main" val="2204668113"/>
                  </a:ext>
                </a:extLst>
              </a:tr>
              <a:tr h="1800000">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3645079283"/>
                  </a:ext>
                </a:extLst>
              </a:tr>
            </a:tbl>
          </a:graphicData>
        </a:graphic>
      </p:graphicFrame>
      <p:sp>
        <p:nvSpPr>
          <p:cNvPr id="11" name="テキスト ボックス 10">
            <a:extLst>
              <a:ext uri="{FF2B5EF4-FFF2-40B4-BE49-F238E27FC236}">
                <a16:creationId xmlns:a16="http://schemas.microsoft.com/office/drawing/2014/main" id="{604A44BB-DDB6-01E4-DB4D-C297EBE565B8}"/>
              </a:ext>
            </a:extLst>
          </p:cNvPr>
          <p:cNvSpPr txBox="1"/>
          <p:nvPr/>
        </p:nvSpPr>
        <p:spPr>
          <a:xfrm>
            <a:off x="5275153" y="2355347"/>
            <a:ext cx="4299235" cy="261610"/>
          </a:xfrm>
          <a:prstGeom prst="rect">
            <a:avLst/>
          </a:prstGeom>
          <a:noFill/>
        </p:spPr>
        <p:txBody>
          <a:bodyPr wrap="square">
            <a:spAutoFit/>
          </a:bodyPr>
          <a:lstStyle/>
          <a:p>
            <a:r>
              <a:rPr kumimoji="1" lang="ja-JP" altLang="en-US" sz="1100" dirty="0">
                <a:latin typeface="ＭＳ ゴシック" panose="020B0609070205080204" pitchFamily="49" charset="-128"/>
                <a:ea typeface="ＭＳ ゴシック" panose="020B0609070205080204" pitchFamily="49" charset="-128"/>
              </a:rPr>
              <a:t>開発する技術</a:t>
            </a:r>
            <a:endParaRPr kumimoji="1" lang="en-US" altLang="ja-JP" sz="11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77144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a:extLst>
              <a:ext uri="{FF2B5EF4-FFF2-40B4-BE49-F238E27FC236}">
                <a16:creationId xmlns:a16="http://schemas.microsoft.com/office/drawing/2014/main" id="{4E00C64A-7835-7EDB-72A9-44FB666168A7}"/>
              </a:ext>
            </a:extLst>
          </p:cNvPr>
          <p:cNvGrpSpPr/>
          <p:nvPr/>
        </p:nvGrpSpPr>
        <p:grpSpPr>
          <a:xfrm>
            <a:off x="261937" y="328910"/>
            <a:ext cx="4615208" cy="375934"/>
            <a:chOff x="185737" y="195560"/>
            <a:chExt cx="4519612" cy="375934"/>
          </a:xfrm>
        </p:grpSpPr>
        <p:sp>
          <p:nvSpPr>
            <p:cNvPr id="7" name="テキスト ボックス 6">
              <a:extLst>
                <a:ext uri="{FF2B5EF4-FFF2-40B4-BE49-F238E27FC236}">
                  <a16:creationId xmlns:a16="http://schemas.microsoft.com/office/drawing/2014/main" id="{9FC93601-063D-39D7-A261-1DE7737A6E67}"/>
                </a:ext>
              </a:extLst>
            </p:cNvPr>
            <p:cNvSpPr txBox="1"/>
            <p:nvPr/>
          </p:nvSpPr>
          <p:spPr>
            <a:xfrm>
              <a:off x="190500" y="214612"/>
              <a:ext cx="4514849" cy="338554"/>
            </a:xfrm>
            <a:prstGeom prst="rect">
              <a:avLst/>
            </a:prstGeom>
            <a:noFill/>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生活や社会を支える材料と加工の技術</a:t>
              </a:r>
              <a:endParaRPr kumimoji="1" lang="en-US" altLang="ja-JP" sz="1600" dirty="0">
                <a:latin typeface="ＭＳ ゴシック" panose="020B0609070205080204" pitchFamily="49" charset="-128"/>
                <a:ea typeface="ＭＳ ゴシック" panose="020B0609070205080204" pitchFamily="49" charset="-128"/>
              </a:endParaRPr>
            </a:p>
          </p:txBody>
        </p:sp>
        <p:cxnSp>
          <p:nvCxnSpPr>
            <p:cNvPr id="12" name="直線コネクタ 11">
              <a:extLst>
                <a:ext uri="{FF2B5EF4-FFF2-40B4-BE49-F238E27FC236}">
                  <a16:creationId xmlns:a16="http://schemas.microsoft.com/office/drawing/2014/main" id="{819582AA-673F-D2C4-35C3-2DC0505D57A1}"/>
                </a:ext>
              </a:extLst>
            </p:cNvPr>
            <p:cNvCxnSpPr/>
            <p:nvPr/>
          </p:nvCxnSpPr>
          <p:spPr>
            <a:xfrm>
              <a:off x="185738" y="195560"/>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0729F026-6AB7-5A58-BA72-465EF41E8915}"/>
                </a:ext>
              </a:extLst>
            </p:cNvPr>
            <p:cNvCxnSpPr/>
            <p:nvPr/>
          </p:nvCxnSpPr>
          <p:spPr>
            <a:xfrm>
              <a:off x="185737" y="571494"/>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grpSp>
      <p:grpSp>
        <p:nvGrpSpPr>
          <p:cNvPr id="48" name="グループ化 47">
            <a:extLst>
              <a:ext uri="{FF2B5EF4-FFF2-40B4-BE49-F238E27FC236}">
                <a16:creationId xmlns:a16="http://schemas.microsoft.com/office/drawing/2014/main" id="{93B8A937-741C-B5FD-5B35-42F0BE055CC9}"/>
              </a:ext>
            </a:extLst>
          </p:cNvPr>
          <p:cNvGrpSpPr/>
          <p:nvPr/>
        </p:nvGrpSpPr>
        <p:grpSpPr>
          <a:xfrm>
            <a:off x="261000" y="813188"/>
            <a:ext cx="4626806" cy="354394"/>
            <a:chOff x="261937" y="879094"/>
            <a:chExt cx="4457760" cy="354394"/>
          </a:xfrm>
        </p:grpSpPr>
        <p:grpSp>
          <p:nvGrpSpPr>
            <p:cNvPr id="17" name="グループ化 16">
              <a:extLst>
                <a:ext uri="{FF2B5EF4-FFF2-40B4-BE49-F238E27FC236}">
                  <a16:creationId xmlns:a16="http://schemas.microsoft.com/office/drawing/2014/main" id="{CD83EC9D-1E37-A29C-CEEB-752F23C72A32}"/>
                </a:ext>
              </a:extLst>
            </p:cNvPr>
            <p:cNvGrpSpPr/>
            <p:nvPr/>
          </p:nvGrpSpPr>
          <p:grpSpPr>
            <a:xfrm>
              <a:off x="261937" y="879094"/>
              <a:ext cx="4457760" cy="354394"/>
              <a:chOff x="261937" y="1004889"/>
              <a:chExt cx="4457760" cy="366710"/>
            </a:xfrm>
          </p:grpSpPr>
          <p:sp>
            <p:nvSpPr>
              <p:cNvPr id="15" name="正方形/長方形 14">
                <a:extLst>
                  <a:ext uri="{FF2B5EF4-FFF2-40B4-BE49-F238E27FC236}">
                    <a16:creationId xmlns:a16="http://schemas.microsoft.com/office/drawing/2014/main" id="{21B3FE35-68CD-12DF-69C6-FBB90F4B5E10}"/>
                  </a:ext>
                </a:extLst>
              </p:cNvPr>
              <p:cNvSpPr/>
              <p:nvPr/>
            </p:nvSpPr>
            <p:spPr>
              <a:xfrm>
                <a:off x="261937" y="1004889"/>
                <a:ext cx="116682" cy="36671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6E3FE255-490C-C879-B9FF-A864ADF6375A}"/>
                  </a:ext>
                </a:extLst>
              </p:cNvPr>
              <p:cNvSpPr/>
              <p:nvPr/>
            </p:nvSpPr>
            <p:spPr>
              <a:xfrm>
                <a:off x="378619" y="1004889"/>
                <a:ext cx="4341078" cy="36671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a:extLst>
                <a:ext uri="{FF2B5EF4-FFF2-40B4-BE49-F238E27FC236}">
                  <a16:creationId xmlns:a16="http://schemas.microsoft.com/office/drawing/2014/main" id="{C551180C-9EE6-AC22-EAAE-E715248E4C1E}"/>
                </a:ext>
              </a:extLst>
            </p:cNvPr>
            <p:cNvSpPr txBox="1"/>
            <p:nvPr/>
          </p:nvSpPr>
          <p:spPr>
            <a:xfrm>
              <a:off x="378619" y="925486"/>
              <a:ext cx="4330806"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身近な製品に使われている材料の技術について調べてみましょう</a:t>
              </a:r>
              <a:endParaRPr kumimoji="1" lang="en-US" altLang="ja-JP" sz="1100" dirty="0">
                <a:latin typeface="ＭＳ ゴシック" panose="020B0609070205080204" pitchFamily="49" charset="-128"/>
                <a:ea typeface="ＭＳ ゴシック" panose="020B0609070205080204" pitchFamily="49" charset="-128"/>
              </a:endParaRPr>
            </a:p>
          </p:txBody>
        </p:sp>
      </p:grpSp>
      <p:sp>
        <p:nvSpPr>
          <p:cNvPr id="2" name="四角形: 角を丸くする 1">
            <a:extLst>
              <a:ext uri="{FF2B5EF4-FFF2-40B4-BE49-F238E27FC236}">
                <a16:creationId xmlns:a16="http://schemas.microsoft.com/office/drawing/2014/main" id="{1EE7CDEE-05CE-786F-9F69-671D314383D1}"/>
              </a:ext>
            </a:extLst>
          </p:cNvPr>
          <p:cNvSpPr/>
          <p:nvPr/>
        </p:nvSpPr>
        <p:spPr>
          <a:xfrm>
            <a:off x="261937" y="1506587"/>
            <a:ext cx="4626806" cy="2407842"/>
          </a:xfrm>
          <a:prstGeom prst="roundRect">
            <a:avLst>
              <a:gd name="adj" fmla="val 3645"/>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四角形: 角を丸くする 2">
            <a:extLst>
              <a:ext uri="{FF2B5EF4-FFF2-40B4-BE49-F238E27FC236}">
                <a16:creationId xmlns:a16="http://schemas.microsoft.com/office/drawing/2014/main" id="{CFBD4B7F-FAE4-2F99-1D0E-5D13FCAADB90}"/>
              </a:ext>
            </a:extLst>
          </p:cNvPr>
          <p:cNvSpPr/>
          <p:nvPr/>
        </p:nvSpPr>
        <p:spPr>
          <a:xfrm>
            <a:off x="5059287" y="878978"/>
            <a:ext cx="4630144" cy="2429046"/>
          </a:xfrm>
          <a:prstGeom prst="roundRect">
            <a:avLst>
              <a:gd name="adj" fmla="val 4289"/>
            </a:avLst>
          </a:prstGeom>
          <a:noFill/>
          <a:ln>
            <a:solidFill>
              <a:schemeClr val="tx2">
                <a:lumMod val="25000"/>
                <a:lumOff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67968325-4BBE-19BB-2621-C97287D20E9F}"/>
              </a:ext>
            </a:extLst>
          </p:cNvPr>
          <p:cNvSpPr txBox="1"/>
          <p:nvPr/>
        </p:nvSpPr>
        <p:spPr>
          <a:xfrm>
            <a:off x="382107" y="1780028"/>
            <a:ext cx="1322180" cy="261610"/>
          </a:xfrm>
          <a:prstGeom prst="rect">
            <a:avLst/>
          </a:prstGeom>
          <a:noFill/>
        </p:spPr>
        <p:txBody>
          <a:bodyPr wrap="square" rtlCol="0">
            <a:spAutoFit/>
          </a:bodyPr>
          <a:lstStyle/>
          <a:p>
            <a:pPr algn="ctr"/>
            <a:r>
              <a:rPr kumimoji="1" lang="ja-JP" altLang="en-US" sz="1100" dirty="0">
                <a:solidFill>
                  <a:schemeClr val="accent5">
                    <a:lumMod val="60000"/>
                    <a:lumOff val="40000"/>
                  </a:schemeClr>
                </a:solidFill>
                <a:latin typeface="ＭＳ ゴシック" panose="020B0609070205080204" pitchFamily="49" charset="-128"/>
                <a:ea typeface="ＭＳ ゴシック" panose="020B0609070205080204" pitchFamily="49" charset="-128"/>
              </a:rPr>
              <a:t>収縮による変形</a:t>
            </a:r>
            <a:endParaRPr kumimoji="1" lang="en-US" altLang="ja-JP" sz="1100" dirty="0">
              <a:solidFill>
                <a:schemeClr val="accent5">
                  <a:lumMod val="60000"/>
                  <a:lumOff val="40000"/>
                </a:schemeClr>
              </a:solidFill>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60C86896-071C-2B6B-6BAC-E4B0C159771F}"/>
              </a:ext>
            </a:extLst>
          </p:cNvPr>
          <p:cNvSpPr txBox="1"/>
          <p:nvPr/>
        </p:nvSpPr>
        <p:spPr>
          <a:xfrm>
            <a:off x="1912747" y="1780783"/>
            <a:ext cx="1303703" cy="261610"/>
          </a:xfrm>
          <a:prstGeom prst="rect">
            <a:avLst/>
          </a:prstGeom>
          <a:noFill/>
        </p:spPr>
        <p:txBody>
          <a:bodyPr wrap="square" rtlCol="0">
            <a:spAutoFit/>
          </a:bodyPr>
          <a:lstStyle/>
          <a:p>
            <a:pPr algn="ctr"/>
            <a:r>
              <a:rPr kumimoji="1" lang="ja-JP" altLang="en-US" sz="1100" dirty="0">
                <a:solidFill>
                  <a:schemeClr val="accent5">
                    <a:lumMod val="60000"/>
                    <a:lumOff val="40000"/>
                  </a:schemeClr>
                </a:solidFill>
                <a:latin typeface="ＭＳ ゴシック" panose="020B0609070205080204" pitchFamily="49" charset="-128"/>
                <a:ea typeface="ＭＳ ゴシック" panose="020B0609070205080204" pitchFamily="49" charset="-128"/>
              </a:rPr>
              <a:t>木材の組織</a:t>
            </a:r>
            <a:endParaRPr kumimoji="1" lang="en-US" altLang="ja-JP" sz="1100" dirty="0">
              <a:solidFill>
                <a:schemeClr val="accent5">
                  <a:lumMod val="60000"/>
                  <a:lumOff val="40000"/>
                </a:schemeClr>
              </a:solidFill>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CE8CA609-5D18-F0AC-72F0-C3EBF25AD321}"/>
              </a:ext>
            </a:extLst>
          </p:cNvPr>
          <p:cNvSpPr txBox="1"/>
          <p:nvPr/>
        </p:nvSpPr>
        <p:spPr>
          <a:xfrm>
            <a:off x="3431969" y="1786862"/>
            <a:ext cx="1303703" cy="261610"/>
          </a:xfrm>
          <a:prstGeom prst="rect">
            <a:avLst/>
          </a:prstGeom>
          <a:noFill/>
        </p:spPr>
        <p:txBody>
          <a:bodyPr wrap="square" rtlCol="0">
            <a:spAutoFit/>
          </a:bodyPr>
          <a:lstStyle/>
          <a:p>
            <a:pPr algn="ctr"/>
            <a:r>
              <a:rPr kumimoji="1" lang="ja-JP" altLang="en-US" sz="1100" dirty="0">
                <a:solidFill>
                  <a:schemeClr val="accent5">
                    <a:lumMod val="60000"/>
                    <a:lumOff val="40000"/>
                  </a:schemeClr>
                </a:solidFill>
                <a:latin typeface="ＭＳ ゴシック" panose="020B0609070205080204" pitchFamily="49" charset="-128"/>
                <a:ea typeface="ＭＳ ゴシック" panose="020B0609070205080204" pitchFamily="49" charset="-128"/>
              </a:rPr>
              <a:t>木材の強さ</a:t>
            </a:r>
            <a:endParaRPr kumimoji="1" lang="en-US" altLang="ja-JP" sz="1100" dirty="0">
              <a:solidFill>
                <a:schemeClr val="accent5">
                  <a:lumMod val="60000"/>
                  <a:lumOff val="40000"/>
                </a:schemeClr>
              </a:solidFill>
              <a:latin typeface="ＭＳ ゴシック" panose="020B0609070205080204" pitchFamily="49" charset="-128"/>
              <a:ea typeface="ＭＳ ゴシック" panose="020B0609070205080204" pitchFamily="49" charset="-128"/>
            </a:endParaRPr>
          </a:p>
        </p:txBody>
      </p:sp>
      <p:grpSp>
        <p:nvGrpSpPr>
          <p:cNvPr id="21" name="グループ化 20">
            <a:extLst>
              <a:ext uri="{FF2B5EF4-FFF2-40B4-BE49-F238E27FC236}">
                <a16:creationId xmlns:a16="http://schemas.microsoft.com/office/drawing/2014/main" id="{7108F707-175A-48F3-2473-D8ABC2FE926E}"/>
              </a:ext>
            </a:extLst>
          </p:cNvPr>
          <p:cNvGrpSpPr/>
          <p:nvPr/>
        </p:nvGrpSpPr>
        <p:grpSpPr>
          <a:xfrm>
            <a:off x="344703" y="1194779"/>
            <a:ext cx="840507" cy="270188"/>
            <a:chOff x="378619" y="1814778"/>
            <a:chExt cx="840507" cy="270188"/>
          </a:xfrm>
        </p:grpSpPr>
        <p:sp>
          <p:nvSpPr>
            <p:cNvPr id="8" name="テキスト ボックス 7">
              <a:extLst>
                <a:ext uri="{FF2B5EF4-FFF2-40B4-BE49-F238E27FC236}">
                  <a16:creationId xmlns:a16="http://schemas.microsoft.com/office/drawing/2014/main" id="{C4CDB813-226B-F436-AEB3-4480622F26EB}"/>
                </a:ext>
              </a:extLst>
            </p:cNvPr>
            <p:cNvSpPr txBox="1"/>
            <p:nvPr/>
          </p:nvSpPr>
          <p:spPr>
            <a:xfrm>
              <a:off x="578134" y="1814778"/>
              <a:ext cx="640992"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木材</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11" name="グループ化 10">
              <a:extLst>
                <a:ext uri="{FF2B5EF4-FFF2-40B4-BE49-F238E27FC236}">
                  <a16:creationId xmlns:a16="http://schemas.microsoft.com/office/drawing/2014/main" id="{FADC2F98-9035-EC58-F76D-5C7F7E29DED8}"/>
                </a:ext>
              </a:extLst>
            </p:cNvPr>
            <p:cNvGrpSpPr/>
            <p:nvPr/>
          </p:nvGrpSpPr>
          <p:grpSpPr>
            <a:xfrm>
              <a:off x="378619" y="1850805"/>
              <a:ext cx="228634" cy="234161"/>
              <a:chOff x="76528" y="1464665"/>
              <a:chExt cx="299679" cy="306924"/>
            </a:xfrm>
          </p:grpSpPr>
          <p:sp>
            <p:nvSpPr>
              <p:cNvPr id="9" name="正方形/長方形 8">
                <a:extLst>
                  <a:ext uri="{FF2B5EF4-FFF2-40B4-BE49-F238E27FC236}">
                    <a16:creationId xmlns:a16="http://schemas.microsoft.com/office/drawing/2014/main" id="{90446FC5-E612-002F-1382-DEFCA101FB2E}"/>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346F84A7-48B7-4773-4B45-6F185599EEC8}"/>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2" name="グループ化 21">
            <a:extLst>
              <a:ext uri="{FF2B5EF4-FFF2-40B4-BE49-F238E27FC236}">
                <a16:creationId xmlns:a16="http://schemas.microsoft.com/office/drawing/2014/main" id="{E4F39537-99C5-C2BC-D3ED-0CD8249F31A9}"/>
              </a:ext>
            </a:extLst>
          </p:cNvPr>
          <p:cNvGrpSpPr/>
          <p:nvPr/>
        </p:nvGrpSpPr>
        <p:grpSpPr>
          <a:xfrm>
            <a:off x="5149876" y="571955"/>
            <a:ext cx="844142" cy="274598"/>
            <a:chOff x="378619" y="1810368"/>
            <a:chExt cx="844142" cy="274598"/>
          </a:xfrm>
        </p:grpSpPr>
        <p:sp>
          <p:nvSpPr>
            <p:cNvPr id="23" name="テキスト ボックス 22">
              <a:extLst>
                <a:ext uri="{FF2B5EF4-FFF2-40B4-BE49-F238E27FC236}">
                  <a16:creationId xmlns:a16="http://schemas.microsoft.com/office/drawing/2014/main" id="{1181E994-48D3-AB85-2ECC-CEE58AD00ECE}"/>
                </a:ext>
              </a:extLst>
            </p:cNvPr>
            <p:cNvSpPr txBox="1"/>
            <p:nvPr/>
          </p:nvSpPr>
          <p:spPr>
            <a:xfrm>
              <a:off x="581769" y="1810368"/>
              <a:ext cx="640992"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金属</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24" name="グループ化 23">
              <a:extLst>
                <a:ext uri="{FF2B5EF4-FFF2-40B4-BE49-F238E27FC236}">
                  <a16:creationId xmlns:a16="http://schemas.microsoft.com/office/drawing/2014/main" id="{6422E1BB-A4CE-5EBC-DFDC-24D7882E4BD1}"/>
                </a:ext>
              </a:extLst>
            </p:cNvPr>
            <p:cNvGrpSpPr/>
            <p:nvPr/>
          </p:nvGrpSpPr>
          <p:grpSpPr>
            <a:xfrm>
              <a:off x="378619" y="1850805"/>
              <a:ext cx="228634" cy="234161"/>
              <a:chOff x="76528" y="1464665"/>
              <a:chExt cx="299679" cy="306924"/>
            </a:xfrm>
          </p:grpSpPr>
          <p:sp>
            <p:nvSpPr>
              <p:cNvPr id="25" name="正方形/長方形 24">
                <a:extLst>
                  <a:ext uri="{FF2B5EF4-FFF2-40B4-BE49-F238E27FC236}">
                    <a16:creationId xmlns:a16="http://schemas.microsoft.com/office/drawing/2014/main" id="{51DDB794-252D-8624-025A-0EC789EE45F1}"/>
                  </a:ext>
                </a:extLst>
              </p:cNvPr>
              <p:cNvSpPr/>
              <p:nvPr/>
            </p:nvSpPr>
            <p:spPr>
              <a:xfrm>
                <a:off x="114598" y="1509980"/>
                <a:ext cx="261609" cy="261609"/>
              </a:xfrm>
              <a:prstGeom prst="rect">
                <a:avLst/>
              </a:prstGeom>
              <a:solidFill>
                <a:schemeClr val="tx2">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D8731B00-954F-9C6C-7CCF-0BE85CBE852D}"/>
                  </a:ext>
                </a:extLst>
              </p:cNvPr>
              <p:cNvSpPr/>
              <p:nvPr/>
            </p:nvSpPr>
            <p:spPr>
              <a:xfrm>
                <a:off x="76528" y="1464665"/>
                <a:ext cx="261609" cy="261609"/>
              </a:xfrm>
              <a:prstGeom prst="rect">
                <a:avLst/>
              </a:prstGeom>
              <a:solidFill>
                <a:schemeClr val="tx2">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30" name="グループ化 29">
            <a:extLst>
              <a:ext uri="{FF2B5EF4-FFF2-40B4-BE49-F238E27FC236}">
                <a16:creationId xmlns:a16="http://schemas.microsoft.com/office/drawing/2014/main" id="{96FF4A3C-06D7-3FF4-E28A-6AC4E7CBFCEB}"/>
              </a:ext>
            </a:extLst>
          </p:cNvPr>
          <p:cNvGrpSpPr/>
          <p:nvPr/>
        </p:nvGrpSpPr>
        <p:grpSpPr>
          <a:xfrm>
            <a:off x="344703" y="3968666"/>
            <a:ext cx="1102178" cy="270957"/>
            <a:chOff x="378619" y="1814009"/>
            <a:chExt cx="1102178" cy="270957"/>
          </a:xfrm>
        </p:grpSpPr>
        <p:sp>
          <p:nvSpPr>
            <p:cNvPr id="31" name="テキスト ボックス 30">
              <a:extLst>
                <a:ext uri="{FF2B5EF4-FFF2-40B4-BE49-F238E27FC236}">
                  <a16:creationId xmlns:a16="http://schemas.microsoft.com/office/drawing/2014/main" id="{62291167-9E87-2908-B3F8-3264FE2D00AD}"/>
                </a:ext>
              </a:extLst>
            </p:cNvPr>
            <p:cNvSpPr txBox="1"/>
            <p:nvPr/>
          </p:nvSpPr>
          <p:spPr>
            <a:xfrm>
              <a:off x="572384" y="1814009"/>
              <a:ext cx="908413"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木質材料</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32" name="グループ化 31">
              <a:extLst>
                <a:ext uri="{FF2B5EF4-FFF2-40B4-BE49-F238E27FC236}">
                  <a16:creationId xmlns:a16="http://schemas.microsoft.com/office/drawing/2014/main" id="{5AC8CAEF-54B2-2FB1-1842-ADAA422D3C9A}"/>
                </a:ext>
              </a:extLst>
            </p:cNvPr>
            <p:cNvGrpSpPr/>
            <p:nvPr/>
          </p:nvGrpSpPr>
          <p:grpSpPr>
            <a:xfrm>
              <a:off x="378619" y="1850805"/>
              <a:ext cx="228634" cy="234161"/>
              <a:chOff x="76528" y="1464665"/>
              <a:chExt cx="299679" cy="306924"/>
            </a:xfrm>
          </p:grpSpPr>
          <p:sp>
            <p:nvSpPr>
              <p:cNvPr id="33" name="正方形/長方形 32">
                <a:extLst>
                  <a:ext uri="{FF2B5EF4-FFF2-40B4-BE49-F238E27FC236}">
                    <a16:creationId xmlns:a16="http://schemas.microsoft.com/office/drawing/2014/main" id="{B544455C-E6EA-AAC6-2D4C-D8D4B892D33D}"/>
                  </a:ext>
                </a:extLst>
              </p:cNvPr>
              <p:cNvSpPr/>
              <p:nvPr/>
            </p:nvSpPr>
            <p:spPr>
              <a:xfrm>
                <a:off x="114598" y="1509980"/>
                <a:ext cx="261609" cy="261609"/>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366A737B-9910-CE98-C8A4-1C998A3F3F71}"/>
                  </a:ext>
                </a:extLst>
              </p:cNvPr>
              <p:cNvSpPr/>
              <p:nvPr/>
            </p:nvSpPr>
            <p:spPr>
              <a:xfrm>
                <a:off x="76528" y="1464665"/>
                <a:ext cx="261609" cy="261609"/>
              </a:xfrm>
              <a:prstGeom prst="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36" name="四角形: 角を丸くする 35">
            <a:extLst>
              <a:ext uri="{FF2B5EF4-FFF2-40B4-BE49-F238E27FC236}">
                <a16:creationId xmlns:a16="http://schemas.microsoft.com/office/drawing/2014/main" id="{578ABE96-6FC6-8662-313B-5D8C742BF950}"/>
              </a:ext>
            </a:extLst>
          </p:cNvPr>
          <p:cNvSpPr/>
          <p:nvPr/>
        </p:nvSpPr>
        <p:spPr>
          <a:xfrm>
            <a:off x="5050360" y="3669750"/>
            <a:ext cx="4626806" cy="1886500"/>
          </a:xfrm>
          <a:prstGeom prst="roundRect">
            <a:avLst>
              <a:gd name="adj" fmla="val 4798"/>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7" name="グループ化 36">
            <a:extLst>
              <a:ext uri="{FF2B5EF4-FFF2-40B4-BE49-F238E27FC236}">
                <a16:creationId xmlns:a16="http://schemas.microsoft.com/office/drawing/2014/main" id="{5039009A-1293-6B36-BF94-7F6358FDEBD5}"/>
              </a:ext>
            </a:extLst>
          </p:cNvPr>
          <p:cNvGrpSpPr/>
          <p:nvPr/>
        </p:nvGrpSpPr>
        <p:grpSpPr>
          <a:xfrm>
            <a:off x="5139941" y="3328766"/>
            <a:ext cx="1528717" cy="307777"/>
            <a:chOff x="378619" y="1796710"/>
            <a:chExt cx="1528717" cy="307777"/>
          </a:xfrm>
        </p:grpSpPr>
        <p:sp>
          <p:nvSpPr>
            <p:cNvPr id="38" name="テキスト ボックス 37">
              <a:extLst>
                <a:ext uri="{FF2B5EF4-FFF2-40B4-BE49-F238E27FC236}">
                  <a16:creationId xmlns:a16="http://schemas.microsoft.com/office/drawing/2014/main" id="{E6BFEDCF-22C1-CC1A-5E19-7FE3F640AAC7}"/>
                </a:ext>
              </a:extLst>
            </p:cNvPr>
            <p:cNvSpPr txBox="1"/>
            <p:nvPr/>
          </p:nvSpPr>
          <p:spPr>
            <a:xfrm>
              <a:off x="578208" y="1796710"/>
              <a:ext cx="1329128"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プラスチック</a:t>
              </a:r>
              <a:endParaRPr kumimoji="1" lang="en-US" altLang="ja-JP" sz="1400" dirty="0">
                <a:latin typeface="ＭＳ ゴシック" panose="020B0609070205080204" pitchFamily="49" charset="-128"/>
                <a:ea typeface="ＭＳ ゴシック" panose="020B0609070205080204" pitchFamily="49" charset="-128"/>
              </a:endParaRPr>
            </a:p>
          </p:txBody>
        </p:sp>
        <p:grpSp>
          <p:nvGrpSpPr>
            <p:cNvPr id="39" name="グループ化 38">
              <a:extLst>
                <a:ext uri="{FF2B5EF4-FFF2-40B4-BE49-F238E27FC236}">
                  <a16:creationId xmlns:a16="http://schemas.microsoft.com/office/drawing/2014/main" id="{AC232F1C-C35F-0CF8-0D9D-0054CCFC8846}"/>
                </a:ext>
              </a:extLst>
            </p:cNvPr>
            <p:cNvGrpSpPr/>
            <p:nvPr/>
          </p:nvGrpSpPr>
          <p:grpSpPr>
            <a:xfrm>
              <a:off x="378619" y="1850805"/>
              <a:ext cx="228634" cy="234161"/>
              <a:chOff x="76528" y="1464665"/>
              <a:chExt cx="299679" cy="306924"/>
            </a:xfrm>
          </p:grpSpPr>
          <p:sp>
            <p:nvSpPr>
              <p:cNvPr id="40" name="正方形/長方形 39">
                <a:extLst>
                  <a:ext uri="{FF2B5EF4-FFF2-40B4-BE49-F238E27FC236}">
                    <a16:creationId xmlns:a16="http://schemas.microsoft.com/office/drawing/2014/main" id="{4B9F77F7-B843-F163-5A6E-D381E5A829E5}"/>
                  </a:ext>
                </a:extLst>
              </p:cNvPr>
              <p:cNvSpPr/>
              <p:nvPr/>
            </p:nvSpPr>
            <p:spPr>
              <a:xfrm>
                <a:off x="114598" y="1509980"/>
                <a:ext cx="261609" cy="261609"/>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9F54B459-F5F3-58D2-84FD-EC6B2B2F93B5}"/>
                  </a:ext>
                </a:extLst>
              </p:cNvPr>
              <p:cNvSpPr/>
              <p:nvPr/>
            </p:nvSpPr>
            <p:spPr>
              <a:xfrm>
                <a:off x="76528" y="1464665"/>
                <a:ext cx="261609" cy="261609"/>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2" name="四角形: 角を丸くする 41">
            <a:extLst>
              <a:ext uri="{FF2B5EF4-FFF2-40B4-BE49-F238E27FC236}">
                <a16:creationId xmlns:a16="http://schemas.microsoft.com/office/drawing/2014/main" id="{62ABE401-598D-B2EC-B45F-F386150456CB}"/>
              </a:ext>
            </a:extLst>
          </p:cNvPr>
          <p:cNvSpPr/>
          <p:nvPr/>
        </p:nvSpPr>
        <p:spPr>
          <a:xfrm>
            <a:off x="258834" y="4284513"/>
            <a:ext cx="4626806" cy="2197659"/>
          </a:xfrm>
          <a:prstGeom prst="roundRect">
            <a:avLst>
              <a:gd name="adj" fmla="val 4919"/>
            </a:avLst>
          </a:prstGeom>
          <a:no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0865A987-4AD6-29AF-EBBE-7D17476E0D5F}"/>
              </a:ext>
            </a:extLst>
          </p:cNvPr>
          <p:cNvSpPr txBox="1"/>
          <p:nvPr/>
        </p:nvSpPr>
        <p:spPr>
          <a:xfrm>
            <a:off x="5071784" y="4039576"/>
            <a:ext cx="2379738" cy="253916"/>
          </a:xfrm>
          <a:prstGeom prst="rect">
            <a:avLst/>
          </a:prstGeom>
          <a:noFill/>
        </p:spPr>
        <p:txBody>
          <a:bodyPr wrap="square" rtlCol="0">
            <a:spAutoFit/>
          </a:bodyPr>
          <a:lstStyle/>
          <a:p>
            <a:pPr algn="ctr"/>
            <a:r>
              <a:rPr kumimoji="1" lang="ja-JP" altLang="en-US" sz="1050" dirty="0">
                <a:solidFill>
                  <a:srgbClr val="FFC000"/>
                </a:solidFill>
                <a:latin typeface="ＭＳ ゴシック" panose="020B0609070205080204" pitchFamily="49" charset="-128"/>
                <a:ea typeface="ＭＳ ゴシック" panose="020B0609070205080204" pitchFamily="49" charset="-128"/>
              </a:rPr>
              <a:t>熱可塑性</a:t>
            </a:r>
            <a:endParaRPr kumimoji="1" lang="en-US" altLang="ja-JP" sz="1050" dirty="0">
              <a:solidFill>
                <a:srgbClr val="FFC000"/>
              </a:solidFill>
              <a:latin typeface="ＭＳ ゴシック" panose="020B0609070205080204" pitchFamily="49" charset="-128"/>
              <a:ea typeface="ＭＳ ゴシック" panose="020B0609070205080204" pitchFamily="49" charset="-128"/>
            </a:endParaRPr>
          </a:p>
        </p:txBody>
      </p:sp>
      <p:sp>
        <p:nvSpPr>
          <p:cNvPr id="45" name="テキスト ボックス 44">
            <a:extLst>
              <a:ext uri="{FF2B5EF4-FFF2-40B4-BE49-F238E27FC236}">
                <a16:creationId xmlns:a16="http://schemas.microsoft.com/office/drawing/2014/main" id="{17C5836D-AA25-38B6-114B-746AF02E084E}"/>
              </a:ext>
            </a:extLst>
          </p:cNvPr>
          <p:cNvSpPr txBox="1"/>
          <p:nvPr/>
        </p:nvSpPr>
        <p:spPr>
          <a:xfrm>
            <a:off x="7451522" y="4052881"/>
            <a:ext cx="2225644" cy="253916"/>
          </a:xfrm>
          <a:prstGeom prst="rect">
            <a:avLst/>
          </a:prstGeom>
          <a:noFill/>
        </p:spPr>
        <p:txBody>
          <a:bodyPr wrap="square" rtlCol="0">
            <a:spAutoFit/>
          </a:bodyPr>
          <a:lstStyle/>
          <a:p>
            <a:pPr algn="ctr"/>
            <a:r>
              <a:rPr kumimoji="1" lang="ja-JP" altLang="en-US" sz="1050" dirty="0">
                <a:solidFill>
                  <a:srgbClr val="FFC000"/>
                </a:solidFill>
                <a:latin typeface="ＭＳ ゴシック" panose="020B0609070205080204" pitchFamily="49" charset="-128"/>
                <a:ea typeface="ＭＳ ゴシック" panose="020B0609070205080204" pitchFamily="49" charset="-128"/>
              </a:rPr>
              <a:t>熱硬化性</a:t>
            </a:r>
            <a:endParaRPr kumimoji="1" lang="en-US" altLang="ja-JP" sz="1050" dirty="0">
              <a:solidFill>
                <a:srgbClr val="FFC000"/>
              </a:solidFill>
              <a:latin typeface="ＭＳ ゴシック" panose="020B0609070205080204" pitchFamily="49" charset="-128"/>
              <a:ea typeface="ＭＳ ゴシック" panose="020B0609070205080204" pitchFamily="49" charset="-128"/>
            </a:endParaRPr>
          </a:p>
        </p:txBody>
      </p:sp>
      <p:grpSp>
        <p:nvGrpSpPr>
          <p:cNvPr id="35" name="グループ化 34">
            <a:extLst>
              <a:ext uri="{FF2B5EF4-FFF2-40B4-BE49-F238E27FC236}">
                <a16:creationId xmlns:a16="http://schemas.microsoft.com/office/drawing/2014/main" id="{B082A118-27A3-A60E-C119-5B591AE9D07C}"/>
              </a:ext>
            </a:extLst>
          </p:cNvPr>
          <p:cNvGrpSpPr/>
          <p:nvPr/>
        </p:nvGrpSpPr>
        <p:grpSpPr>
          <a:xfrm>
            <a:off x="397563" y="4662648"/>
            <a:ext cx="1310829" cy="1739103"/>
            <a:chOff x="373748" y="4676937"/>
            <a:chExt cx="1310829" cy="1739103"/>
          </a:xfrm>
        </p:grpSpPr>
        <p:grpSp>
          <p:nvGrpSpPr>
            <p:cNvPr id="54" name="グループ化 53">
              <a:extLst>
                <a:ext uri="{FF2B5EF4-FFF2-40B4-BE49-F238E27FC236}">
                  <a16:creationId xmlns:a16="http://schemas.microsoft.com/office/drawing/2014/main" id="{CF5DA37E-4A95-6914-A18E-433B79AA1898}"/>
                </a:ext>
              </a:extLst>
            </p:cNvPr>
            <p:cNvGrpSpPr/>
            <p:nvPr/>
          </p:nvGrpSpPr>
          <p:grpSpPr>
            <a:xfrm>
              <a:off x="373748" y="4676937"/>
              <a:ext cx="1310829" cy="778452"/>
              <a:chOff x="3408445" y="4329125"/>
              <a:chExt cx="1310829" cy="835816"/>
            </a:xfrm>
          </p:grpSpPr>
          <p:sp>
            <p:nvSpPr>
              <p:cNvPr id="51" name="正方形/長方形 50">
                <a:extLst>
                  <a:ext uri="{FF2B5EF4-FFF2-40B4-BE49-F238E27FC236}">
                    <a16:creationId xmlns:a16="http://schemas.microsoft.com/office/drawing/2014/main" id="{D71E841D-1227-2F85-A7E6-F3A06E9788B6}"/>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7D8F94EA-F3B7-86A7-F235-BD031983C99A}"/>
                  </a:ext>
                </a:extLst>
              </p:cNvPr>
              <p:cNvSpPr txBox="1"/>
              <p:nvPr/>
            </p:nvSpPr>
            <p:spPr>
              <a:xfrm>
                <a:off x="3408445" y="4644726"/>
                <a:ext cx="1310829" cy="198274"/>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写真貼り付け欄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sp>
          <p:nvSpPr>
            <p:cNvPr id="61" name="吹き出し: 四角形 60">
              <a:extLst>
                <a:ext uri="{FF2B5EF4-FFF2-40B4-BE49-F238E27FC236}">
                  <a16:creationId xmlns:a16="http://schemas.microsoft.com/office/drawing/2014/main" id="{5CD985B7-324E-18FA-4C0F-E38FB03EC45A}"/>
                </a:ext>
              </a:extLst>
            </p:cNvPr>
            <p:cNvSpPr/>
            <p:nvPr/>
          </p:nvSpPr>
          <p:spPr>
            <a:xfrm>
              <a:off x="373748" y="5556250"/>
              <a:ext cx="1298026" cy="859790"/>
            </a:xfrm>
            <a:prstGeom prst="wedgeRectCallout">
              <a:avLst>
                <a:gd name="adj1" fmla="val -6081"/>
                <a:gd name="adj2" fmla="val -60733"/>
              </a:avLst>
            </a:prstGeom>
            <a:solidFill>
              <a:schemeClr val="accent2">
                <a:lumMod val="20000"/>
                <a:lumOff val="80000"/>
              </a:schemeClr>
            </a:solidFill>
            <a:ln w="9525">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5" name="テキスト ボックス 64">
            <a:extLst>
              <a:ext uri="{FF2B5EF4-FFF2-40B4-BE49-F238E27FC236}">
                <a16:creationId xmlns:a16="http://schemas.microsoft.com/office/drawing/2014/main" id="{76DA6FF7-4D96-16EA-F9DF-B4D98C3E25D1}"/>
              </a:ext>
            </a:extLst>
          </p:cNvPr>
          <p:cNvSpPr txBox="1"/>
          <p:nvPr/>
        </p:nvSpPr>
        <p:spPr>
          <a:xfrm>
            <a:off x="1200086" y="3996305"/>
            <a:ext cx="2588434" cy="246221"/>
          </a:xfrm>
          <a:prstGeom prst="rect">
            <a:avLst/>
          </a:prstGeom>
          <a:noFill/>
        </p:spPr>
        <p:txBody>
          <a:bodyPr wrap="square">
            <a:spAutoFit/>
          </a:bodyPr>
          <a:lstStyle/>
          <a:p>
            <a:pPr algn="r"/>
            <a:r>
              <a:rPr kumimoji="1" lang="ja-JP" altLang="en-US" sz="1000" dirty="0">
                <a:latin typeface="ＭＳ ゴシック" panose="020B0609070205080204" pitchFamily="49" charset="-128"/>
                <a:ea typeface="ＭＳ ゴシック" panose="020B0609070205080204" pitchFamily="49" charset="-128"/>
              </a:rPr>
              <a:t>（木質材料って何？　→　教科書 </a:t>
            </a:r>
            <a:r>
              <a:rPr kumimoji="1" lang="en-US" altLang="ja-JP" sz="1000" dirty="0">
                <a:latin typeface="ＭＳ ゴシック" panose="020B0609070205080204" pitchFamily="49" charset="-128"/>
                <a:ea typeface="ＭＳ ゴシック" panose="020B0609070205080204" pitchFamily="49" charset="-128"/>
              </a:rPr>
              <a:t>p.31</a:t>
            </a:r>
            <a:r>
              <a:rPr kumimoji="1" lang="ja-JP" altLang="en-US" sz="1000" dirty="0">
                <a:latin typeface="ＭＳ ゴシック" panose="020B0609070205080204" pitchFamily="49" charset="-128"/>
                <a:ea typeface="ＭＳ ゴシック" panose="020B0609070205080204" pitchFamily="49" charset="-128"/>
              </a:rPr>
              <a:t>）</a:t>
            </a:r>
            <a:endParaRPr lang="ja-JP" altLang="en-US" sz="1000" dirty="0"/>
          </a:p>
        </p:txBody>
      </p:sp>
      <p:sp>
        <p:nvSpPr>
          <p:cNvPr id="75" name="テキスト ボックス 74">
            <a:extLst>
              <a:ext uri="{FF2B5EF4-FFF2-40B4-BE49-F238E27FC236}">
                <a16:creationId xmlns:a16="http://schemas.microsoft.com/office/drawing/2014/main" id="{2D9BCDBB-F27E-32FD-29F8-E4C68D65136E}"/>
              </a:ext>
            </a:extLst>
          </p:cNvPr>
          <p:cNvSpPr txBox="1"/>
          <p:nvPr/>
        </p:nvSpPr>
        <p:spPr>
          <a:xfrm>
            <a:off x="929407" y="1213974"/>
            <a:ext cx="3474484" cy="246221"/>
          </a:xfrm>
          <a:prstGeom prst="rect">
            <a:avLst/>
          </a:prstGeom>
          <a:noFill/>
        </p:spPr>
        <p:txBody>
          <a:bodyPr wrap="square">
            <a:spAutoFit/>
          </a:bodyPr>
          <a:lstStyle/>
          <a:p>
            <a:pPr algn="r"/>
            <a:r>
              <a:rPr kumimoji="1" lang="ja-JP" altLang="en-US" sz="1000" dirty="0">
                <a:latin typeface="ＭＳ ゴシック" panose="020B0609070205080204" pitchFamily="49" charset="-128"/>
                <a:ea typeface="ＭＳ ゴシック" panose="020B0609070205080204" pitchFamily="49" charset="-128"/>
              </a:rPr>
              <a:t>（木材の性質が知りたい！　→　教科書 </a:t>
            </a:r>
            <a:r>
              <a:rPr kumimoji="1" lang="en-US" altLang="ja-JP" sz="1000" dirty="0">
                <a:latin typeface="ＭＳ ゴシック" panose="020B0609070205080204" pitchFamily="49" charset="-128"/>
                <a:ea typeface="ＭＳ ゴシック" panose="020B0609070205080204" pitchFamily="49" charset="-128"/>
              </a:rPr>
              <a:t>p.28 </a:t>
            </a:r>
            <a:r>
              <a:rPr kumimoji="1" lang="ja-JP" altLang="en-US" sz="1000" dirty="0">
                <a:latin typeface="ＭＳ ゴシック" panose="020B0609070205080204" pitchFamily="49" charset="-128"/>
                <a:ea typeface="ＭＳ ゴシック" panose="020B0609070205080204" pitchFamily="49" charset="-128"/>
              </a:rPr>
              <a:t>～ </a:t>
            </a:r>
            <a:r>
              <a:rPr kumimoji="1" lang="en-US" altLang="ja-JP" sz="1000" dirty="0">
                <a:latin typeface="ＭＳ ゴシック" panose="020B0609070205080204" pitchFamily="49" charset="-128"/>
                <a:ea typeface="ＭＳ ゴシック" panose="020B0609070205080204" pitchFamily="49" charset="-128"/>
              </a:rPr>
              <a:t>p.30</a:t>
            </a:r>
            <a:r>
              <a:rPr kumimoji="1" lang="ja-JP" altLang="en-US" sz="1000" dirty="0">
                <a:latin typeface="ＭＳ ゴシック" panose="020B0609070205080204" pitchFamily="49" charset="-128"/>
                <a:ea typeface="ＭＳ ゴシック" panose="020B0609070205080204" pitchFamily="49" charset="-128"/>
              </a:rPr>
              <a:t>）</a:t>
            </a:r>
            <a:endParaRPr lang="ja-JP" altLang="en-US" sz="1000" dirty="0"/>
          </a:p>
        </p:txBody>
      </p:sp>
      <p:sp>
        <p:nvSpPr>
          <p:cNvPr id="79" name="テキスト ボックス 78">
            <a:extLst>
              <a:ext uri="{FF2B5EF4-FFF2-40B4-BE49-F238E27FC236}">
                <a16:creationId xmlns:a16="http://schemas.microsoft.com/office/drawing/2014/main" id="{F5C3A66F-16EA-7C45-ECA4-2458394E3E06}"/>
              </a:ext>
            </a:extLst>
          </p:cNvPr>
          <p:cNvSpPr txBox="1"/>
          <p:nvPr/>
        </p:nvSpPr>
        <p:spPr>
          <a:xfrm>
            <a:off x="5730622" y="599280"/>
            <a:ext cx="3830453" cy="246221"/>
          </a:xfrm>
          <a:prstGeom prst="rect">
            <a:avLst/>
          </a:prstGeom>
          <a:noFill/>
        </p:spPr>
        <p:txBody>
          <a:bodyPr wrap="square">
            <a:spAutoFit/>
          </a:bodyPr>
          <a:lstStyle/>
          <a:p>
            <a:pPr algn="r"/>
            <a:r>
              <a:rPr kumimoji="1" lang="ja-JP" altLang="en-US" sz="1000" dirty="0">
                <a:latin typeface="ＭＳ ゴシック" panose="020B0609070205080204" pitchFamily="49" charset="-128"/>
                <a:ea typeface="ＭＳ ゴシック" panose="020B0609070205080204" pitchFamily="49" charset="-128"/>
              </a:rPr>
              <a:t>（金属にはどんな性質があるの？　→　教科書 </a:t>
            </a:r>
            <a:r>
              <a:rPr kumimoji="1" lang="en-US" altLang="ja-JP" sz="1000" dirty="0">
                <a:latin typeface="ＭＳ ゴシック" panose="020B0609070205080204" pitchFamily="49" charset="-128"/>
                <a:ea typeface="ＭＳ ゴシック" panose="020B0609070205080204" pitchFamily="49" charset="-128"/>
              </a:rPr>
              <a:t>p.34 </a:t>
            </a:r>
            <a:r>
              <a:rPr kumimoji="1" lang="ja-JP" altLang="en-US" sz="1000" dirty="0">
                <a:latin typeface="ＭＳ ゴシック" panose="020B0609070205080204" pitchFamily="49" charset="-128"/>
                <a:ea typeface="ＭＳ ゴシック" panose="020B0609070205080204" pitchFamily="49" charset="-128"/>
              </a:rPr>
              <a:t>～</a:t>
            </a:r>
            <a:r>
              <a:rPr kumimoji="1" lang="en-US" altLang="ja-JP" sz="1000" dirty="0">
                <a:latin typeface="ＭＳ ゴシック" panose="020B0609070205080204" pitchFamily="49" charset="-128"/>
                <a:ea typeface="ＭＳ ゴシック" panose="020B0609070205080204" pitchFamily="49" charset="-128"/>
              </a:rPr>
              <a:t> p</a:t>
            </a:r>
            <a:r>
              <a:rPr kumimoji="1" lang="en-US" altLang="ja-JP" sz="1000">
                <a:latin typeface="ＭＳ ゴシック" panose="020B0609070205080204" pitchFamily="49" charset="-128"/>
                <a:ea typeface="ＭＳ ゴシック" panose="020B0609070205080204" pitchFamily="49" charset="-128"/>
              </a:rPr>
              <a:t>.35</a:t>
            </a:r>
            <a:r>
              <a:rPr kumimoji="1" lang="ja-JP" altLang="en-US" sz="1000">
                <a:latin typeface="ＭＳ ゴシック" panose="020B0609070205080204" pitchFamily="49" charset="-128"/>
                <a:ea typeface="ＭＳ ゴシック" panose="020B0609070205080204" pitchFamily="49" charset="-128"/>
              </a:rPr>
              <a:t>）</a:t>
            </a:r>
            <a:endParaRPr lang="ja-JP" altLang="en-US" sz="1000" dirty="0"/>
          </a:p>
        </p:txBody>
      </p:sp>
      <p:graphicFrame>
        <p:nvGraphicFramePr>
          <p:cNvPr id="90" name="表 89">
            <a:extLst>
              <a:ext uri="{FF2B5EF4-FFF2-40B4-BE49-F238E27FC236}">
                <a16:creationId xmlns:a16="http://schemas.microsoft.com/office/drawing/2014/main" id="{D2EF7FFE-F181-59C5-0744-C59A3DCA71E2}"/>
              </a:ext>
            </a:extLst>
          </p:cNvPr>
          <p:cNvGraphicFramePr>
            <a:graphicFrameLocks noGrp="1"/>
          </p:cNvGraphicFramePr>
          <p:nvPr>
            <p:extLst>
              <p:ext uri="{D42A27DB-BD31-4B8C-83A1-F6EECF244321}">
                <p14:modId xmlns:p14="http://schemas.microsoft.com/office/powerpoint/2010/main" val="1972462010"/>
              </p:ext>
            </p:extLst>
          </p:nvPr>
        </p:nvGraphicFramePr>
        <p:xfrm>
          <a:off x="5139940" y="1114232"/>
          <a:ext cx="4465070" cy="2103317"/>
        </p:xfrm>
        <a:graphic>
          <a:graphicData uri="http://schemas.openxmlformats.org/drawingml/2006/table">
            <a:tbl>
              <a:tblPr firstRow="1" bandRow="1">
                <a:tableStyleId>{C4B1156A-380E-4F78-BDF5-A606A8083BF9}</a:tableStyleId>
              </a:tblPr>
              <a:tblGrid>
                <a:gridCol w="704600">
                  <a:extLst>
                    <a:ext uri="{9D8B030D-6E8A-4147-A177-3AD203B41FA5}">
                      <a16:colId xmlns:a16="http://schemas.microsoft.com/office/drawing/2014/main" val="864885825"/>
                    </a:ext>
                  </a:extLst>
                </a:gridCol>
                <a:gridCol w="752094">
                  <a:extLst>
                    <a:ext uri="{9D8B030D-6E8A-4147-A177-3AD203B41FA5}">
                      <a16:colId xmlns:a16="http://schemas.microsoft.com/office/drawing/2014/main" val="3611313568"/>
                    </a:ext>
                  </a:extLst>
                </a:gridCol>
                <a:gridCol w="752094">
                  <a:extLst>
                    <a:ext uri="{9D8B030D-6E8A-4147-A177-3AD203B41FA5}">
                      <a16:colId xmlns:a16="http://schemas.microsoft.com/office/drawing/2014/main" val="2952002161"/>
                    </a:ext>
                  </a:extLst>
                </a:gridCol>
                <a:gridCol w="752094">
                  <a:extLst>
                    <a:ext uri="{9D8B030D-6E8A-4147-A177-3AD203B41FA5}">
                      <a16:colId xmlns:a16="http://schemas.microsoft.com/office/drawing/2014/main" val="4071064159"/>
                    </a:ext>
                  </a:extLst>
                </a:gridCol>
                <a:gridCol w="752094">
                  <a:extLst>
                    <a:ext uri="{9D8B030D-6E8A-4147-A177-3AD203B41FA5}">
                      <a16:colId xmlns:a16="http://schemas.microsoft.com/office/drawing/2014/main" val="3016456549"/>
                    </a:ext>
                  </a:extLst>
                </a:gridCol>
                <a:gridCol w="752094">
                  <a:extLst>
                    <a:ext uri="{9D8B030D-6E8A-4147-A177-3AD203B41FA5}">
                      <a16:colId xmlns:a16="http://schemas.microsoft.com/office/drawing/2014/main" val="1227306312"/>
                    </a:ext>
                  </a:extLst>
                </a:gridCol>
              </a:tblGrid>
              <a:tr h="250411">
                <a:tc>
                  <a:txBody>
                    <a:bodyPr/>
                    <a:lstStyle/>
                    <a:p>
                      <a:pPr algn="ctr"/>
                      <a:endParaRPr kumimoji="1" lang="ja-JP"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t>弾性</a:t>
                      </a:r>
                    </a:p>
                  </a:txBody>
                  <a:tcPr anchor="ctr"/>
                </a:tc>
                <a:tc>
                  <a:txBody>
                    <a:bodyPr/>
                    <a:lstStyle/>
                    <a:p>
                      <a:pPr algn="ctr"/>
                      <a:r>
                        <a:rPr kumimoji="1" lang="ja-JP" altLang="en-US" sz="1000" dirty="0"/>
                        <a:t>塑性</a:t>
                      </a:r>
                    </a:p>
                  </a:txBody>
                  <a:tcPr anchor="ctr"/>
                </a:tc>
                <a:tc>
                  <a:txBody>
                    <a:bodyPr/>
                    <a:lstStyle/>
                    <a:p>
                      <a:pPr algn="ctr"/>
                      <a:r>
                        <a:rPr kumimoji="1" lang="ja-JP" altLang="en-US" sz="1000" dirty="0"/>
                        <a:t>展性</a:t>
                      </a:r>
                    </a:p>
                  </a:txBody>
                  <a:tcPr anchor="ctr"/>
                </a:tc>
                <a:tc>
                  <a:txBody>
                    <a:bodyPr/>
                    <a:lstStyle/>
                    <a:p>
                      <a:pPr algn="ctr"/>
                      <a:r>
                        <a:rPr kumimoji="1" lang="ja-JP" altLang="en-US" sz="1000" dirty="0"/>
                        <a:t>延性</a:t>
                      </a:r>
                    </a:p>
                  </a:txBody>
                  <a:tcPr anchor="ctr"/>
                </a:tc>
                <a:tc>
                  <a:txBody>
                    <a:bodyPr/>
                    <a:lstStyle/>
                    <a:p>
                      <a:pPr algn="ctr"/>
                      <a:r>
                        <a:rPr kumimoji="1" lang="ja-JP" altLang="en-US" sz="1000" dirty="0"/>
                        <a:t>加工硬化</a:t>
                      </a:r>
                    </a:p>
                  </a:txBody>
                  <a:tcPr anchor="ctr"/>
                </a:tc>
                <a:extLst>
                  <a:ext uri="{0D108BD9-81ED-4DB2-BD59-A6C34878D82A}">
                    <a16:rowId xmlns:a16="http://schemas.microsoft.com/office/drawing/2014/main" val="3583485928"/>
                  </a:ext>
                </a:extLst>
              </a:tr>
              <a:tr h="926453">
                <a:tc>
                  <a:txBody>
                    <a:bodyPr/>
                    <a:lstStyle/>
                    <a:p>
                      <a:pPr algn="l"/>
                      <a:r>
                        <a:rPr kumimoji="1" lang="ja-JP" altLang="en-US" sz="800" dirty="0">
                          <a:latin typeface="ＭＳ ゴシック" panose="020B0609070205080204" pitchFamily="49" charset="-128"/>
                          <a:ea typeface="ＭＳ ゴシック" panose="020B0609070205080204" pitchFamily="49" charset="-128"/>
                        </a:rPr>
                        <a:t>金属の性質の実験映像</a:t>
                      </a:r>
                    </a:p>
                  </a:txBody>
                  <a:tcPr anchor="ct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algn="ctr"/>
                      <a:endParaRPr kumimoji="1" lang="ja-JP" altLang="en-US" sz="1100" dirty="0"/>
                    </a:p>
                  </a:txBody>
                  <a:tcPr/>
                </a:tc>
                <a:extLst>
                  <a:ext uri="{0D108BD9-81ED-4DB2-BD59-A6C34878D82A}">
                    <a16:rowId xmlns:a16="http://schemas.microsoft.com/office/drawing/2014/main" val="120710982"/>
                  </a:ext>
                </a:extLst>
              </a:tr>
              <a:tr h="926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ＭＳ ゴシック" panose="020B0609070205080204" pitchFamily="49" charset="-128"/>
                          <a:ea typeface="ＭＳ ゴシック" panose="020B0609070205080204" pitchFamily="49" charset="-128"/>
                        </a:rPr>
                        <a:t>金属の性質が使われている身の回りの製品の写真</a:t>
                      </a:r>
                    </a:p>
                  </a:txBody>
                  <a:tcPr anchor="ct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algn="ctr"/>
                      <a:endParaRPr kumimoji="1" lang="ja-JP" altLang="en-US" sz="1100" dirty="0"/>
                    </a:p>
                  </a:txBody>
                  <a:tcPr/>
                </a:tc>
                <a:extLst>
                  <a:ext uri="{0D108BD9-81ED-4DB2-BD59-A6C34878D82A}">
                    <a16:rowId xmlns:a16="http://schemas.microsoft.com/office/drawing/2014/main" val="455258799"/>
                  </a:ext>
                </a:extLst>
              </a:tr>
            </a:tbl>
          </a:graphicData>
        </a:graphic>
      </p:graphicFrame>
      <p:cxnSp>
        <p:nvCxnSpPr>
          <p:cNvPr id="100" name="直線コネクタ 99">
            <a:extLst>
              <a:ext uri="{FF2B5EF4-FFF2-40B4-BE49-F238E27FC236}">
                <a16:creationId xmlns:a16="http://schemas.microsoft.com/office/drawing/2014/main" id="{BC1C868E-1B65-7A3B-7582-7F1E6ACC984F}"/>
              </a:ext>
            </a:extLst>
          </p:cNvPr>
          <p:cNvCxnSpPr>
            <a:cxnSpLocks/>
            <a:stCxn id="44" idx="3"/>
          </p:cNvCxnSpPr>
          <p:nvPr/>
        </p:nvCxnSpPr>
        <p:spPr>
          <a:xfrm>
            <a:off x="7451522" y="4166534"/>
            <a:ext cx="0" cy="1256366"/>
          </a:xfrm>
          <a:prstGeom prst="line">
            <a:avLst/>
          </a:prstGeom>
          <a:ln>
            <a:solidFill>
              <a:srgbClr val="FFC000"/>
            </a:solidFill>
            <a:prstDash val="dash"/>
          </a:ln>
        </p:spPr>
        <p:style>
          <a:lnRef idx="2">
            <a:schemeClr val="accent1"/>
          </a:lnRef>
          <a:fillRef idx="0">
            <a:schemeClr val="accent1"/>
          </a:fillRef>
          <a:effectRef idx="1">
            <a:schemeClr val="accent1"/>
          </a:effectRef>
          <a:fontRef idx="minor">
            <a:schemeClr val="tx1"/>
          </a:fontRef>
        </p:style>
      </p:cxnSp>
      <p:sp>
        <p:nvSpPr>
          <p:cNvPr id="101" name="テキスト ボックス 100">
            <a:extLst>
              <a:ext uri="{FF2B5EF4-FFF2-40B4-BE49-F238E27FC236}">
                <a16:creationId xmlns:a16="http://schemas.microsoft.com/office/drawing/2014/main" id="{03420B0D-25F8-5897-E3C2-380B2AF0C795}"/>
              </a:ext>
            </a:extLst>
          </p:cNvPr>
          <p:cNvSpPr txBox="1"/>
          <p:nvPr/>
        </p:nvSpPr>
        <p:spPr>
          <a:xfrm>
            <a:off x="6328410" y="3386947"/>
            <a:ext cx="3604853" cy="246221"/>
          </a:xfrm>
          <a:prstGeom prst="rect">
            <a:avLst/>
          </a:prstGeom>
          <a:noFill/>
        </p:spPr>
        <p:txBody>
          <a:bodyPr wrap="square">
            <a:spAutoFit/>
          </a:bodyPr>
          <a:lstStyle/>
          <a:p>
            <a:pPr algn="r"/>
            <a:r>
              <a:rPr kumimoji="1" lang="ja-JP" altLang="en-US" sz="1000" dirty="0">
                <a:latin typeface="ＭＳ ゴシック" panose="020B0609070205080204" pitchFamily="49" charset="-128"/>
                <a:ea typeface="ＭＳ ゴシック" panose="020B0609070205080204" pitchFamily="49" charset="-128"/>
              </a:rPr>
              <a:t>（プラスチックの性質って？　→　教科書 </a:t>
            </a:r>
            <a:r>
              <a:rPr kumimoji="1" lang="en-US" altLang="ja-JP" sz="1000" dirty="0">
                <a:latin typeface="ＭＳ ゴシック" panose="020B0609070205080204" pitchFamily="49" charset="-128"/>
                <a:ea typeface="ＭＳ ゴシック" panose="020B0609070205080204" pitchFamily="49" charset="-128"/>
              </a:rPr>
              <a:t>p.36 </a:t>
            </a:r>
            <a:r>
              <a:rPr kumimoji="1" lang="ja-JP" altLang="en-US" sz="1000" dirty="0">
                <a:latin typeface="ＭＳ ゴシック" panose="020B0609070205080204" pitchFamily="49" charset="-128"/>
                <a:ea typeface="ＭＳ ゴシック" panose="020B0609070205080204" pitchFamily="49" charset="-128"/>
              </a:rPr>
              <a:t>～ </a:t>
            </a:r>
            <a:r>
              <a:rPr kumimoji="1" lang="en-US" altLang="ja-JP" sz="1000" dirty="0">
                <a:latin typeface="ＭＳ ゴシック" panose="020B0609070205080204" pitchFamily="49" charset="-128"/>
                <a:ea typeface="ＭＳ ゴシック" panose="020B0609070205080204" pitchFamily="49" charset="-128"/>
              </a:rPr>
              <a:t>p.37</a:t>
            </a:r>
            <a:r>
              <a:rPr kumimoji="1" lang="ja-JP" altLang="en-US" sz="1000" dirty="0">
                <a:latin typeface="ＭＳ ゴシック" panose="020B0609070205080204" pitchFamily="49" charset="-128"/>
                <a:ea typeface="ＭＳ ゴシック" panose="020B0609070205080204" pitchFamily="49" charset="-128"/>
              </a:rPr>
              <a:t>）</a:t>
            </a:r>
            <a:endParaRPr lang="ja-JP" altLang="en-US" sz="1000" dirty="0"/>
          </a:p>
        </p:txBody>
      </p:sp>
      <p:sp>
        <p:nvSpPr>
          <p:cNvPr id="109" name="四角形: 角を丸くする 108">
            <a:extLst>
              <a:ext uri="{FF2B5EF4-FFF2-40B4-BE49-F238E27FC236}">
                <a16:creationId xmlns:a16="http://schemas.microsoft.com/office/drawing/2014/main" id="{6510A88A-912C-A5E7-8A34-D3D756646F20}"/>
              </a:ext>
            </a:extLst>
          </p:cNvPr>
          <p:cNvSpPr/>
          <p:nvPr/>
        </p:nvSpPr>
        <p:spPr>
          <a:xfrm>
            <a:off x="5050360" y="5638800"/>
            <a:ext cx="4626806" cy="844220"/>
          </a:xfrm>
          <a:prstGeom prst="roundRect">
            <a:avLst>
              <a:gd name="adj" fmla="val 11827"/>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テキスト ボックス 109">
            <a:extLst>
              <a:ext uri="{FF2B5EF4-FFF2-40B4-BE49-F238E27FC236}">
                <a16:creationId xmlns:a16="http://schemas.microsoft.com/office/drawing/2014/main" id="{EAFAE4E5-44C4-83B8-907C-D4FB1560ABE1}"/>
              </a:ext>
            </a:extLst>
          </p:cNvPr>
          <p:cNvSpPr txBox="1"/>
          <p:nvPr/>
        </p:nvSpPr>
        <p:spPr>
          <a:xfrm>
            <a:off x="5063097" y="5652123"/>
            <a:ext cx="3474636" cy="215444"/>
          </a:xfrm>
          <a:prstGeom prst="rect">
            <a:avLst/>
          </a:prstGeom>
          <a:noFill/>
        </p:spPr>
        <p:txBody>
          <a:bodyPr wrap="square" rtlCol="0">
            <a:spAutoFit/>
          </a:bodyPr>
          <a:lstStyle/>
          <a:p>
            <a:r>
              <a:rPr kumimoji="1" lang="ja-JP" altLang="en-US" sz="800" dirty="0">
                <a:latin typeface="ＭＳ ゴシック" panose="020B0609070205080204" pitchFamily="49" charset="-128"/>
                <a:ea typeface="ＭＳ ゴシック" panose="020B0609070205080204" pitchFamily="49" charset="-128"/>
              </a:rPr>
              <a:t>材料と加工の技術について、思ったことや感じたこと</a:t>
            </a:r>
            <a:endParaRPr kumimoji="1" lang="en-US" altLang="ja-JP" sz="800" dirty="0">
              <a:latin typeface="ＭＳ ゴシック" panose="020B0609070205080204" pitchFamily="49" charset="-128"/>
              <a:ea typeface="ＭＳ ゴシック" panose="020B0609070205080204" pitchFamily="49" charset="-128"/>
            </a:endParaRPr>
          </a:p>
        </p:txBody>
      </p:sp>
      <p:sp>
        <p:nvSpPr>
          <p:cNvPr id="19" name="テキスト ボックス 18">
            <a:extLst>
              <a:ext uri="{FF2B5EF4-FFF2-40B4-BE49-F238E27FC236}">
                <a16:creationId xmlns:a16="http://schemas.microsoft.com/office/drawing/2014/main" id="{920D8477-6FE6-9D04-7B5D-EB800C004683}"/>
              </a:ext>
            </a:extLst>
          </p:cNvPr>
          <p:cNvSpPr txBox="1"/>
          <p:nvPr/>
        </p:nvSpPr>
        <p:spPr>
          <a:xfrm>
            <a:off x="7725723" y="327280"/>
            <a:ext cx="1948460" cy="246221"/>
          </a:xfrm>
          <a:prstGeom prst="rect">
            <a:avLst/>
          </a:prstGeom>
          <a:noFill/>
          <a:ln>
            <a:solidFill>
              <a:schemeClr val="tx1"/>
            </a:solidFill>
          </a:ln>
        </p:spPr>
        <p:txBody>
          <a:bodyPr wrap="square">
            <a:spAutoFit/>
          </a:bodyPr>
          <a:lstStyle/>
          <a:p>
            <a:pPr algn="ctr"/>
            <a:r>
              <a:rPr kumimoji="1" lang="ja-JP" altLang="en-US" sz="1000" dirty="0">
                <a:latin typeface="ＭＳ ゴシック" panose="020B0609070205080204" pitchFamily="49" charset="-128"/>
                <a:ea typeface="ＭＳ ゴシック" panose="020B0609070205080204" pitchFamily="49" charset="-128"/>
              </a:rPr>
              <a:t>技術分野ワークシート </a:t>
            </a:r>
            <a:r>
              <a:rPr kumimoji="1" lang="en-US" altLang="ja-JP" sz="1000" dirty="0">
                <a:latin typeface="ＭＳ ゴシック" panose="020B0609070205080204" pitchFamily="49" charset="-128"/>
                <a:ea typeface="ＭＳ ゴシック" panose="020B0609070205080204" pitchFamily="49" charset="-128"/>
              </a:rPr>
              <a:t>No.</a:t>
            </a:r>
            <a:r>
              <a:rPr kumimoji="1" lang="ja-JP" altLang="en-US" sz="1000" dirty="0">
                <a:latin typeface="ＭＳ ゴシック" panose="020B0609070205080204" pitchFamily="49" charset="-128"/>
                <a:ea typeface="ＭＳ ゴシック" panose="020B0609070205080204" pitchFamily="49" charset="-128"/>
              </a:rPr>
              <a:t>２</a:t>
            </a:r>
            <a:endParaRPr lang="ja-JP" altLang="en-US" sz="1000" dirty="0"/>
          </a:p>
        </p:txBody>
      </p:sp>
      <p:sp>
        <p:nvSpPr>
          <p:cNvPr id="27" name="テキスト ボックス 26">
            <a:extLst>
              <a:ext uri="{FF2B5EF4-FFF2-40B4-BE49-F238E27FC236}">
                <a16:creationId xmlns:a16="http://schemas.microsoft.com/office/drawing/2014/main" id="{108B340C-4B01-9CDA-D372-D31B865F9E50}"/>
              </a:ext>
            </a:extLst>
          </p:cNvPr>
          <p:cNvSpPr txBox="1"/>
          <p:nvPr/>
        </p:nvSpPr>
        <p:spPr>
          <a:xfrm>
            <a:off x="274094" y="1515096"/>
            <a:ext cx="4534675" cy="338554"/>
          </a:xfrm>
          <a:prstGeom prst="rect">
            <a:avLst/>
          </a:prstGeom>
          <a:noFill/>
        </p:spPr>
        <p:txBody>
          <a:bodyPr wrap="square">
            <a:spAutoFit/>
          </a:bodyPr>
          <a:lstStyle/>
          <a:p>
            <a:r>
              <a:rPr kumimoji="1" lang="ja-JP" altLang="en-US" sz="800" dirty="0">
                <a:latin typeface="ＭＳ ゴシック" panose="020B0609070205080204" pitchFamily="49" charset="-128"/>
                <a:ea typeface="ＭＳ ゴシック" panose="020B0609070205080204" pitchFamily="49" charset="-128"/>
              </a:rPr>
              <a:t>実験してみて、「なぜ？」「どうして？」と思ったことについてまとめ、木材の特徴について説明してみましょう。</a:t>
            </a:r>
            <a:endParaRPr kumimoji="1" lang="en-US" altLang="ja-JP" sz="800" dirty="0">
              <a:latin typeface="ＭＳ ゴシック" panose="020B0609070205080204" pitchFamily="49" charset="-128"/>
              <a:ea typeface="ＭＳ ゴシック" panose="020B0609070205080204" pitchFamily="49" charset="-128"/>
            </a:endParaRPr>
          </a:p>
        </p:txBody>
      </p:sp>
      <p:sp>
        <p:nvSpPr>
          <p:cNvPr id="28" name="テキスト ボックス 27">
            <a:extLst>
              <a:ext uri="{FF2B5EF4-FFF2-40B4-BE49-F238E27FC236}">
                <a16:creationId xmlns:a16="http://schemas.microsoft.com/office/drawing/2014/main" id="{A75547DA-BD9B-8C7C-EF52-B64E71F08843}"/>
              </a:ext>
            </a:extLst>
          </p:cNvPr>
          <p:cNvSpPr txBox="1"/>
          <p:nvPr/>
        </p:nvSpPr>
        <p:spPr>
          <a:xfrm>
            <a:off x="270611" y="4298196"/>
            <a:ext cx="4601670" cy="338554"/>
          </a:xfrm>
          <a:prstGeom prst="rect">
            <a:avLst/>
          </a:prstGeom>
          <a:noFill/>
        </p:spPr>
        <p:txBody>
          <a:bodyPr wrap="square">
            <a:spAutoFit/>
          </a:bodyPr>
          <a:lstStyle/>
          <a:p>
            <a:r>
              <a:rPr kumimoji="1" lang="ja-JP" altLang="en-US" sz="800" dirty="0">
                <a:latin typeface="ＭＳ ゴシック" panose="020B0609070205080204" pitchFamily="49" charset="-128"/>
                <a:ea typeface="ＭＳ ゴシック" panose="020B0609070205080204" pitchFamily="49" charset="-128"/>
              </a:rPr>
              <a:t>身の回りで使われている木質材料を見つけて、写真を貼り付け、どうしてその材料が使われているのか説明してみましょう。</a:t>
            </a:r>
            <a:endParaRPr kumimoji="1" lang="en-US" altLang="ja-JP" sz="800" dirty="0">
              <a:latin typeface="ＭＳ ゴシック" panose="020B0609070205080204" pitchFamily="49" charset="-128"/>
              <a:ea typeface="ＭＳ ゴシック" panose="020B0609070205080204" pitchFamily="49" charset="-128"/>
            </a:endParaRPr>
          </a:p>
        </p:txBody>
      </p:sp>
      <p:grpSp>
        <p:nvGrpSpPr>
          <p:cNvPr id="43" name="グループ化 42">
            <a:extLst>
              <a:ext uri="{FF2B5EF4-FFF2-40B4-BE49-F238E27FC236}">
                <a16:creationId xmlns:a16="http://schemas.microsoft.com/office/drawing/2014/main" id="{D007DD82-DCE8-618C-80CC-64745637FCDA}"/>
              </a:ext>
            </a:extLst>
          </p:cNvPr>
          <p:cNvGrpSpPr/>
          <p:nvPr/>
        </p:nvGrpSpPr>
        <p:grpSpPr>
          <a:xfrm>
            <a:off x="1918424" y="4662648"/>
            <a:ext cx="1310829" cy="1739103"/>
            <a:chOff x="373748" y="4676937"/>
            <a:chExt cx="1310829" cy="1739103"/>
          </a:xfrm>
        </p:grpSpPr>
        <p:grpSp>
          <p:nvGrpSpPr>
            <p:cNvPr id="46" name="グループ化 45">
              <a:extLst>
                <a:ext uri="{FF2B5EF4-FFF2-40B4-BE49-F238E27FC236}">
                  <a16:creationId xmlns:a16="http://schemas.microsoft.com/office/drawing/2014/main" id="{7EFEA059-DC26-161C-7DD1-2EFFFFDD0E6E}"/>
                </a:ext>
              </a:extLst>
            </p:cNvPr>
            <p:cNvGrpSpPr/>
            <p:nvPr/>
          </p:nvGrpSpPr>
          <p:grpSpPr>
            <a:xfrm>
              <a:off x="373748" y="4676937"/>
              <a:ext cx="1310829" cy="778452"/>
              <a:chOff x="3408445" y="4329125"/>
              <a:chExt cx="1310829" cy="835816"/>
            </a:xfrm>
          </p:grpSpPr>
          <p:sp>
            <p:nvSpPr>
              <p:cNvPr id="50" name="正方形/長方形 49">
                <a:extLst>
                  <a:ext uri="{FF2B5EF4-FFF2-40B4-BE49-F238E27FC236}">
                    <a16:creationId xmlns:a16="http://schemas.microsoft.com/office/drawing/2014/main" id="{EFE6C221-3A8C-F08B-7943-224FBE5817C6}"/>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4FA9DAA4-F5D3-00F5-704F-F4F15C938884}"/>
                  </a:ext>
                </a:extLst>
              </p:cNvPr>
              <p:cNvSpPr txBox="1"/>
              <p:nvPr/>
            </p:nvSpPr>
            <p:spPr>
              <a:xfrm>
                <a:off x="3408445" y="4644726"/>
                <a:ext cx="1310829" cy="198274"/>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写真貼り付け欄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sp>
          <p:nvSpPr>
            <p:cNvPr id="49" name="吹き出し: 四角形 48">
              <a:extLst>
                <a:ext uri="{FF2B5EF4-FFF2-40B4-BE49-F238E27FC236}">
                  <a16:creationId xmlns:a16="http://schemas.microsoft.com/office/drawing/2014/main" id="{7FC3608F-FFAB-D057-D7B2-21BF68940E80}"/>
                </a:ext>
              </a:extLst>
            </p:cNvPr>
            <p:cNvSpPr/>
            <p:nvPr/>
          </p:nvSpPr>
          <p:spPr>
            <a:xfrm>
              <a:off x="373748" y="5556250"/>
              <a:ext cx="1298026" cy="859790"/>
            </a:xfrm>
            <a:prstGeom prst="wedgeRectCallout">
              <a:avLst>
                <a:gd name="adj1" fmla="val -6081"/>
                <a:gd name="adj2" fmla="val -60733"/>
              </a:avLst>
            </a:prstGeom>
            <a:solidFill>
              <a:schemeClr val="accent2">
                <a:lumMod val="20000"/>
                <a:lumOff val="80000"/>
              </a:schemeClr>
            </a:solidFill>
            <a:ln w="9525">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4" name="グループ化 63">
            <a:extLst>
              <a:ext uri="{FF2B5EF4-FFF2-40B4-BE49-F238E27FC236}">
                <a16:creationId xmlns:a16="http://schemas.microsoft.com/office/drawing/2014/main" id="{D12D832C-9F43-E684-64DD-816CAAC93C79}"/>
              </a:ext>
            </a:extLst>
          </p:cNvPr>
          <p:cNvGrpSpPr/>
          <p:nvPr/>
        </p:nvGrpSpPr>
        <p:grpSpPr>
          <a:xfrm>
            <a:off x="3430222" y="4662648"/>
            <a:ext cx="1310829" cy="1739103"/>
            <a:chOff x="373748" y="4676937"/>
            <a:chExt cx="1310829" cy="1739103"/>
          </a:xfrm>
        </p:grpSpPr>
        <p:grpSp>
          <p:nvGrpSpPr>
            <p:cNvPr id="89" name="グループ化 88">
              <a:extLst>
                <a:ext uri="{FF2B5EF4-FFF2-40B4-BE49-F238E27FC236}">
                  <a16:creationId xmlns:a16="http://schemas.microsoft.com/office/drawing/2014/main" id="{71121F6C-F504-D9A2-3AC3-9487AACE5855}"/>
                </a:ext>
              </a:extLst>
            </p:cNvPr>
            <p:cNvGrpSpPr/>
            <p:nvPr/>
          </p:nvGrpSpPr>
          <p:grpSpPr>
            <a:xfrm>
              <a:off x="373748" y="4676937"/>
              <a:ext cx="1310829" cy="778452"/>
              <a:chOff x="3408445" y="4329125"/>
              <a:chExt cx="1310829" cy="835816"/>
            </a:xfrm>
          </p:grpSpPr>
          <p:sp>
            <p:nvSpPr>
              <p:cNvPr id="102" name="正方形/長方形 101">
                <a:extLst>
                  <a:ext uri="{FF2B5EF4-FFF2-40B4-BE49-F238E27FC236}">
                    <a16:creationId xmlns:a16="http://schemas.microsoft.com/office/drawing/2014/main" id="{21BC4930-2ECA-3F96-F5B7-F53D0BA922B6}"/>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テキスト ボックス 102">
                <a:extLst>
                  <a:ext uri="{FF2B5EF4-FFF2-40B4-BE49-F238E27FC236}">
                    <a16:creationId xmlns:a16="http://schemas.microsoft.com/office/drawing/2014/main" id="{7E3873C1-00D3-30B6-85E2-930CBB725A24}"/>
                  </a:ext>
                </a:extLst>
              </p:cNvPr>
              <p:cNvSpPr txBox="1"/>
              <p:nvPr/>
            </p:nvSpPr>
            <p:spPr>
              <a:xfrm>
                <a:off x="3408445" y="4644726"/>
                <a:ext cx="1310829" cy="198274"/>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写真貼り付け欄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sp>
          <p:nvSpPr>
            <p:cNvPr id="99" name="吹き出し: 四角形 98">
              <a:extLst>
                <a:ext uri="{FF2B5EF4-FFF2-40B4-BE49-F238E27FC236}">
                  <a16:creationId xmlns:a16="http://schemas.microsoft.com/office/drawing/2014/main" id="{B233EC59-A1F0-1EC9-A1AF-97B67C5F96A7}"/>
                </a:ext>
              </a:extLst>
            </p:cNvPr>
            <p:cNvSpPr/>
            <p:nvPr/>
          </p:nvSpPr>
          <p:spPr>
            <a:xfrm>
              <a:off x="373748" y="5556250"/>
              <a:ext cx="1298026" cy="859790"/>
            </a:xfrm>
            <a:prstGeom prst="wedgeRectCallout">
              <a:avLst>
                <a:gd name="adj1" fmla="val -6081"/>
                <a:gd name="adj2" fmla="val -60733"/>
              </a:avLst>
            </a:prstGeom>
            <a:solidFill>
              <a:schemeClr val="accent2">
                <a:lumMod val="20000"/>
                <a:lumOff val="80000"/>
              </a:schemeClr>
            </a:solidFill>
            <a:ln w="9525">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5" name="テキスト ボックス 104">
            <a:extLst>
              <a:ext uri="{FF2B5EF4-FFF2-40B4-BE49-F238E27FC236}">
                <a16:creationId xmlns:a16="http://schemas.microsoft.com/office/drawing/2014/main" id="{6177490F-6193-F18C-B296-64D308BEA9C8}"/>
              </a:ext>
            </a:extLst>
          </p:cNvPr>
          <p:cNvSpPr txBox="1"/>
          <p:nvPr/>
        </p:nvSpPr>
        <p:spPr>
          <a:xfrm>
            <a:off x="5072713" y="888883"/>
            <a:ext cx="4604235" cy="215444"/>
          </a:xfrm>
          <a:prstGeom prst="rect">
            <a:avLst/>
          </a:prstGeom>
          <a:noFill/>
        </p:spPr>
        <p:txBody>
          <a:bodyPr wrap="square">
            <a:spAutoFit/>
          </a:bodyPr>
          <a:lstStyle/>
          <a:p>
            <a:r>
              <a:rPr kumimoji="1" lang="ja-JP" altLang="en-US" sz="800" dirty="0">
                <a:latin typeface="ＭＳ ゴシック" panose="020B0609070205080204" pitchFamily="49" charset="-128"/>
                <a:ea typeface="ＭＳ ゴシック" panose="020B0609070205080204" pitchFamily="49" charset="-128"/>
              </a:rPr>
              <a:t>金属の性質について実験し、その性質が使われている製品を探してみましょう。</a:t>
            </a:r>
            <a:endParaRPr kumimoji="1" lang="en-US" altLang="ja-JP" sz="800" dirty="0">
              <a:latin typeface="ＭＳ ゴシック" panose="020B0609070205080204" pitchFamily="49" charset="-128"/>
              <a:ea typeface="ＭＳ ゴシック" panose="020B0609070205080204" pitchFamily="49" charset="-128"/>
            </a:endParaRPr>
          </a:p>
        </p:txBody>
      </p:sp>
      <p:sp>
        <p:nvSpPr>
          <p:cNvPr id="107" name="テキスト ボックス 106">
            <a:extLst>
              <a:ext uri="{FF2B5EF4-FFF2-40B4-BE49-F238E27FC236}">
                <a16:creationId xmlns:a16="http://schemas.microsoft.com/office/drawing/2014/main" id="{A4568DCF-59DA-CFFB-2DC2-8AA046EA4E10}"/>
              </a:ext>
            </a:extLst>
          </p:cNvPr>
          <p:cNvSpPr txBox="1"/>
          <p:nvPr/>
        </p:nvSpPr>
        <p:spPr>
          <a:xfrm>
            <a:off x="5063097" y="3682057"/>
            <a:ext cx="4608064" cy="338554"/>
          </a:xfrm>
          <a:prstGeom prst="rect">
            <a:avLst/>
          </a:prstGeom>
          <a:noFill/>
        </p:spPr>
        <p:txBody>
          <a:bodyPr wrap="square">
            <a:spAutoFit/>
          </a:bodyPr>
          <a:lstStyle/>
          <a:p>
            <a:r>
              <a:rPr kumimoji="1" lang="ja-JP" altLang="en-US" sz="800" dirty="0">
                <a:latin typeface="ＭＳ ゴシック" panose="020B0609070205080204" pitchFamily="49" charset="-128"/>
                <a:ea typeface="ＭＳ ゴシック" panose="020B0609070205080204" pitchFamily="49" charset="-128"/>
              </a:rPr>
              <a:t>生活の中で使われているプラスチック製品の写真を貼り付け、熱可塑性と熱硬化性に分類し、どうしてその材料が使われているのか説明してみましょう。</a:t>
            </a:r>
            <a:endParaRPr kumimoji="1" lang="en-US" altLang="ja-JP" sz="800" dirty="0">
              <a:latin typeface="ＭＳ ゴシック" panose="020B0609070205080204" pitchFamily="49" charset="-128"/>
              <a:ea typeface="ＭＳ ゴシック" panose="020B0609070205080204" pitchFamily="49" charset="-128"/>
            </a:endParaRPr>
          </a:p>
        </p:txBody>
      </p:sp>
      <p:sp>
        <p:nvSpPr>
          <p:cNvPr id="108" name="テキスト ボックス 107">
            <a:extLst>
              <a:ext uri="{FF2B5EF4-FFF2-40B4-BE49-F238E27FC236}">
                <a16:creationId xmlns:a16="http://schemas.microsoft.com/office/drawing/2014/main" id="{D438CE0F-F61F-78A9-0116-C43148DB7337}"/>
              </a:ext>
            </a:extLst>
          </p:cNvPr>
          <p:cNvSpPr txBox="1"/>
          <p:nvPr/>
        </p:nvSpPr>
        <p:spPr>
          <a:xfrm>
            <a:off x="5606655" y="4740205"/>
            <a:ext cx="1310829" cy="184666"/>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写真貼り付け欄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sp>
        <p:nvSpPr>
          <p:cNvPr id="111" name="テキスト ボックス 110">
            <a:extLst>
              <a:ext uri="{FF2B5EF4-FFF2-40B4-BE49-F238E27FC236}">
                <a16:creationId xmlns:a16="http://schemas.microsoft.com/office/drawing/2014/main" id="{49F69382-4033-0EDB-B831-62F013B14506}"/>
              </a:ext>
            </a:extLst>
          </p:cNvPr>
          <p:cNvSpPr txBox="1"/>
          <p:nvPr/>
        </p:nvSpPr>
        <p:spPr>
          <a:xfrm>
            <a:off x="7908929" y="4743736"/>
            <a:ext cx="1310829" cy="184666"/>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写真貼り付け欄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nvGrpSpPr>
          <p:cNvPr id="114" name="グループ化 113">
            <a:extLst>
              <a:ext uri="{FF2B5EF4-FFF2-40B4-BE49-F238E27FC236}">
                <a16:creationId xmlns:a16="http://schemas.microsoft.com/office/drawing/2014/main" id="{52407103-250C-215A-A772-294C6EB6A644}"/>
              </a:ext>
            </a:extLst>
          </p:cNvPr>
          <p:cNvGrpSpPr/>
          <p:nvPr/>
        </p:nvGrpSpPr>
        <p:grpSpPr>
          <a:xfrm>
            <a:off x="393458" y="2061607"/>
            <a:ext cx="1310829" cy="778452"/>
            <a:chOff x="3408445" y="4329125"/>
            <a:chExt cx="1310829" cy="835816"/>
          </a:xfrm>
        </p:grpSpPr>
        <p:sp>
          <p:nvSpPr>
            <p:cNvPr id="116" name="正方形/長方形 115">
              <a:extLst>
                <a:ext uri="{FF2B5EF4-FFF2-40B4-BE49-F238E27FC236}">
                  <a16:creationId xmlns:a16="http://schemas.microsoft.com/office/drawing/2014/main" id="{DC7120A0-63F4-D0D1-D31E-AD2E776D2ED6}"/>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テキスト ボックス 116">
              <a:extLst>
                <a:ext uri="{FF2B5EF4-FFF2-40B4-BE49-F238E27FC236}">
                  <a16:creationId xmlns:a16="http://schemas.microsoft.com/office/drawing/2014/main" id="{0BC70B92-65E1-EE78-3C05-88CAC2782018}"/>
                </a:ext>
              </a:extLst>
            </p:cNvPr>
            <p:cNvSpPr txBox="1"/>
            <p:nvPr/>
          </p:nvSpPr>
          <p:spPr>
            <a:xfrm>
              <a:off x="3408445" y="4603815"/>
              <a:ext cx="1310829" cy="297411"/>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乾燥して変形した木材の</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写真貼り付け欄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grpSp>
        <p:nvGrpSpPr>
          <p:cNvPr id="119" name="グループ化 118">
            <a:extLst>
              <a:ext uri="{FF2B5EF4-FFF2-40B4-BE49-F238E27FC236}">
                <a16:creationId xmlns:a16="http://schemas.microsoft.com/office/drawing/2014/main" id="{4B0005A4-4112-E8F6-D136-8940A6D97572}"/>
              </a:ext>
            </a:extLst>
          </p:cNvPr>
          <p:cNvGrpSpPr/>
          <p:nvPr/>
        </p:nvGrpSpPr>
        <p:grpSpPr>
          <a:xfrm>
            <a:off x="1912747" y="2065606"/>
            <a:ext cx="1310829" cy="778452"/>
            <a:chOff x="3408445" y="4329125"/>
            <a:chExt cx="1310829" cy="835816"/>
          </a:xfrm>
        </p:grpSpPr>
        <p:sp>
          <p:nvSpPr>
            <p:cNvPr id="121" name="正方形/長方形 120">
              <a:extLst>
                <a:ext uri="{FF2B5EF4-FFF2-40B4-BE49-F238E27FC236}">
                  <a16:creationId xmlns:a16="http://schemas.microsoft.com/office/drawing/2014/main" id="{EDDD7D0A-FA55-2F28-A6BC-11A2DC024A56}"/>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テキスト ボックス 121">
              <a:extLst>
                <a:ext uri="{FF2B5EF4-FFF2-40B4-BE49-F238E27FC236}">
                  <a16:creationId xmlns:a16="http://schemas.microsoft.com/office/drawing/2014/main" id="{310D2A02-DB39-B6C9-B4F4-994A20B10560}"/>
                </a:ext>
              </a:extLst>
            </p:cNvPr>
            <p:cNvSpPr txBox="1"/>
            <p:nvPr/>
          </p:nvSpPr>
          <p:spPr>
            <a:xfrm>
              <a:off x="3408445" y="4598701"/>
              <a:ext cx="1310829" cy="297411"/>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木材の端から息を吹き込んだ</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様子の写真貼り付け欄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grpSp>
        <p:nvGrpSpPr>
          <p:cNvPr id="124" name="グループ化 123">
            <a:extLst>
              <a:ext uri="{FF2B5EF4-FFF2-40B4-BE49-F238E27FC236}">
                <a16:creationId xmlns:a16="http://schemas.microsoft.com/office/drawing/2014/main" id="{40735F3B-940F-9B57-7DB0-B52FEC8D568C}"/>
              </a:ext>
            </a:extLst>
          </p:cNvPr>
          <p:cNvGrpSpPr/>
          <p:nvPr/>
        </p:nvGrpSpPr>
        <p:grpSpPr>
          <a:xfrm>
            <a:off x="3428328" y="2065606"/>
            <a:ext cx="1310829" cy="778452"/>
            <a:chOff x="3408445" y="4329125"/>
            <a:chExt cx="1310829" cy="835816"/>
          </a:xfrm>
        </p:grpSpPr>
        <p:sp>
          <p:nvSpPr>
            <p:cNvPr id="126" name="正方形/長方形 125">
              <a:extLst>
                <a:ext uri="{FF2B5EF4-FFF2-40B4-BE49-F238E27FC236}">
                  <a16:creationId xmlns:a16="http://schemas.microsoft.com/office/drawing/2014/main" id="{C1D4485E-1425-5DD1-2268-31DBBDD94131}"/>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テキスト ボックス 126">
              <a:extLst>
                <a:ext uri="{FF2B5EF4-FFF2-40B4-BE49-F238E27FC236}">
                  <a16:creationId xmlns:a16="http://schemas.microsoft.com/office/drawing/2014/main" id="{AC9A401C-BCF5-BF5B-ED2E-6182EAFF72E2}"/>
                </a:ext>
              </a:extLst>
            </p:cNvPr>
            <p:cNvSpPr txBox="1"/>
            <p:nvPr/>
          </p:nvSpPr>
          <p:spPr>
            <a:xfrm>
              <a:off x="3408445" y="4547563"/>
              <a:ext cx="1310829" cy="396548"/>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薄い木材の板をさまざまな</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方向から割った様子の</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写真貼り付け欄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spTree>
    <p:extLst>
      <p:ext uri="{BB962C8B-B14F-4D97-AF65-F5344CB8AC3E}">
        <p14:creationId xmlns:p14="http://schemas.microsoft.com/office/powerpoint/2010/main" val="2608238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a:extLst>
              <a:ext uri="{FF2B5EF4-FFF2-40B4-BE49-F238E27FC236}">
                <a16:creationId xmlns:a16="http://schemas.microsoft.com/office/drawing/2014/main" id="{4E00C64A-7835-7EDB-72A9-44FB666168A7}"/>
              </a:ext>
            </a:extLst>
          </p:cNvPr>
          <p:cNvGrpSpPr/>
          <p:nvPr/>
        </p:nvGrpSpPr>
        <p:grpSpPr>
          <a:xfrm>
            <a:off x="261937" y="328910"/>
            <a:ext cx="4615208" cy="375934"/>
            <a:chOff x="185737" y="195560"/>
            <a:chExt cx="4519612" cy="375934"/>
          </a:xfrm>
        </p:grpSpPr>
        <p:sp>
          <p:nvSpPr>
            <p:cNvPr id="7" name="テキスト ボックス 6">
              <a:extLst>
                <a:ext uri="{FF2B5EF4-FFF2-40B4-BE49-F238E27FC236}">
                  <a16:creationId xmlns:a16="http://schemas.microsoft.com/office/drawing/2014/main" id="{9FC93601-063D-39D7-A261-1DE7737A6E67}"/>
                </a:ext>
              </a:extLst>
            </p:cNvPr>
            <p:cNvSpPr txBox="1"/>
            <p:nvPr/>
          </p:nvSpPr>
          <p:spPr>
            <a:xfrm>
              <a:off x="190500" y="214612"/>
              <a:ext cx="4514849" cy="338554"/>
            </a:xfrm>
            <a:prstGeom prst="rect">
              <a:avLst/>
            </a:prstGeom>
            <a:noFill/>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生活や社会を支える材料と加工の技術</a:t>
              </a:r>
              <a:endParaRPr kumimoji="1" lang="en-US" altLang="ja-JP" sz="1600" dirty="0">
                <a:latin typeface="ＭＳ ゴシック" panose="020B0609070205080204" pitchFamily="49" charset="-128"/>
                <a:ea typeface="ＭＳ ゴシック" panose="020B0609070205080204" pitchFamily="49" charset="-128"/>
              </a:endParaRPr>
            </a:p>
          </p:txBody>
        </p:sp>
        <p:cxnSp>
          <p:nvCxnSpPr>
            <p:cNvPr id="12" name="直線コネクタ 11">
              <a:extLst>
                <a:ext uri="{FF2B5EF4-FFF2-40B4-BE49-F238E27FC236}">
                  <a16:creationId xmlns:a16="http://schemas.microsoft.com/office/drawing/2014/main" id="{819582AA-673F-D2C4-35C3-2DC0505D57A1}"/>
                </a:ext>
              </a:extLst>
            </p:cNvPr>
            <p:cNvCxnSpPr/>
            <p:nvPr/>
          </p:nvCxnSpPr>
          <p:spPr>
            <a:xfrm>
              <a:off x="185738" y="195560"/>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0729F026-6AB7-5A58-BA72-465EF41E8915}"/>
                </a:ext>
              </a:extLst>
            </p:cNvPr>
            <p:cNvCxnSpPr/>
            <p:nvPr/>
          </p:nvCxnSpPr>
          <p:spPr>
            <a:xfrm>
              <a:off x="185737" y="571494"/>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grpSp>
      <p:grpSp>
        <p:nvGrpSpPr>
          <p:cNvPr id="48" name="グループ化 47">
            <a:extLst>
              <a:ext uri="{FF2B5EF4-FFF2-40B4-BE49-F238E27FC236}">
                <a16:creationId xmlns:a16="http://schemas.microsoft.com/office/drawing/2014/main" id="{93B8A937-741C-B5FD-5B35-42F0BE055CC9}"/>
              </a:ext>
            </a:extLst>
          </p:cNvPr>
          <p:cNvGrpSpPr/>
          <p:nvPr/>
        </p:nvGrpSpPr>
        <p:grpSpPr>
          <a:xfrm>
            <a:off x="261000" y="813188"/>
            <a:ext cx="4626806" cy="354394"/>
            <a:chOff x="261937" y="879094"/>
            <a:chExt cx="4457760" cy="354394"/>
          </a:xfrm>
        </p:grpSpPr>
        <p:grpSp>
          <p:nvGrpSpPr>
            <p:cNvPr id="17" name="グループ化 16">
              <a:extLst>
                <a:ext uri="{FF2B5EF4-FFF2-40B4-BE49-F238E27FC236}">
                  <a16:creationId xmlns:a16="http://schemas.microsoft.com/office/drawing/2014/main" id="{CD83EC9D-1E37-A29C-CEEB-752F23C72A32}"/>
                </a:ext>
              </a:extLst>
            </p:cNvPr>
            <p:cNvGrpSpPr/>
            <p:nvPr/>
          </p:nvGrpSpPr>
          <p:grpSpPr>
            <a:xfrm>
              <a:off x="261937" y="879094"/>
              <a:ext cx="4457760" cy="354394"/>
              <a:chOff x="261937" y="1004889"/>
              <a:chExt cx="4457760" cy="366710"/>
            </a:xfrm>
          </p:grpSpPr>
          <p:sp>
            <p:nvSpPr>
              <p:cNvPr id="15" name="正方形/長方形 14">
                <a:extLst>
                  <a:ext uri="{FF2B5EF4-FFF2-40B4-BE49-F238E27FC236}">
                    <a16:creationId xmlns:a16="http://schemas.microsoft.com/office/drawing/2014/main" id="{21B3FE35-68CD-12DF-69C6-FBB90F4B5E10}"/>
                  </a:ext>
                </a:extLst>
              </p:cNvPr>
              <p:cNvSpPr/>
              <p:nvPr/>
            </p:nvSpPr>
            <p:spPr>
              <a:xfrm>
                <a:off x="261937" y="1004889"/>
                <a:ext cx="116682" cy="36671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6E3FE255-490C-C879-B9FF-A864ADF6375A}"/>
                  </a:ext>
                </a:extLst>
              </p:cNvPr>
              <p:cNvSpPr/>
              <p:nvPr/>
            </p:nvSpPr>
            <p:spPr>
              <a:xfrm>
                <a:off x="378619" y="1004889"/>
                <a:ext cx="4341078" cy="36671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a:extLst>
                <a:ext uri="{FF2B5EF4-FFF2-40B4-BE49-F238E27FC236}">
                  <a16:creationId xmlns:a16="http://schemas.microsoft.com/office/drawing/2014/main" id="{C551180C-9EE6-AC22-EAAE-E715248E4C1E}"/>
                </a:ext>
              </a:extLst>
            </p:cNvPr>
            <p:cNvSpPr txBox="1"/>
            <p:nvPr/>
          </p:nvSpPr>
          <p:spPr>
            <a:xfrm>
              <a:off x="378619" y="925486"/>
              <a:ext cx="4330806"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製品をじょうぶにするための形状や構造の工夫を調べてみましょう</a:t>
              </a:r>
              <a:endParaRPr kumimoji="1" lang="en-US" altLang="ja-JP" sz="1100" dirty="0">
                <a:latin typeface="ＭＳ ゴシック" panose="020B0609070205080204" pitchFamily="49" charset="-128"/>
                <a:ea typeface="ＭＳ ゴシック" panose="020B0609070205080204" pitchFamily="49" charset="-128"/>
              </a:endParaRPr>
            </a:p>
          </p:txBody>
        </p:sp>
      </p:grpSp>
      <p:sp>
        <p:nvSpPr>
          <p:cNvPr id="2" name="四角形: 角を丸くする 1">
            <a:extLst>
              <a:ext uri="{FF2B5EF4-FFF2-40B4-BE49-F238E27FC236}">
                <a16:creationId xmlns:a16="http://schemas.microsoft.com/office/drawing/2014/main" id="{1EE7CDEE-05CE-786F-9F69-671D314383D1}"/>
              </a:ext>
            </a:extLst>
          </p:cNvPr>
          <p:cNvSpPr/>
          <p:nvPr/>
        </p:nvSpPr>
        <p:spPr>
          <a:xfrm>
            <a:off x="261937" y="1506587"/>
            <a:ext cx="4626806" cy="2233602"/>
          </a:xfrm>
          <a:prstGeom prst="roundRect">
            <a:avLst>
              <a:gd name="adj" fmla="val 3645"/>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四角形: 角を丸くする 2">
            <a:extLst>
              <a:ext uri="{FF2B5EF4-FFF2-40B4-BE49-F238E27FC236}">
                <a16:creationId xmlns:a16="http://schemas.microsoft.com/office/drawing/2014/main" id="{CFBD4B7F-FAE4-2F99-1D0E-5D13FCAADB90}"/>
              </a:ext>
            </a:extLst>
          </p:cNvPr>
          <p:cNvSpPr/>
          <p:nvPr/>
        </p:nvSpPr>
        <p:spPr>
          <a:xfrm>
            <a:off x="5059287" y="878977"/>
            <a:ext cx="4630144" cy="4655467"/>
          </a:xfrm>
          <a:prstGeom prst="roundRect">
            <a:avLst>
              <a:gd name="adj" fmla="val 2643"/>
            </a:avLst>
          </a:prstGeom>
          <a:noFill/>
          <a:ln>
            <a:solidFill>
              <a:schemeClr val="tx2">
                <a:lumMod val="25000"/>
                <a:lumOff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1" name="グループ化 20">
            <a:extLst>
              <a:ext uri="{FF2B5EF4-FFF2-40B4-BE49-F238E27FC236}">
                <a16:creationId xmlns:a16="http://schemas.microsoft.com/office/drawing/2014/main" id="{7108F707-175A-48F3-2473-D8ABC2FE926E}"/>
              </a:ext>
            </a:extLst>
          </p:cNvPr>
          <p:cNvGrpSpPr/>
          <p:nvPr/>
        </p:nvGrpSpPr>
        <p:grpSpPr>
          <a:xfrm>
            <a:off x="344703" y="1194779"/>
            <a:ext cx="1474572" cy="270188"/>
            <a:chOff x="378619" y="1814778"/>
            <a:chExt cx="1474572" cy="270188"/>
          </a:xfrm>
        </p:grpSpPr>
        <p:sp>
          <p:nvSpPr>
            <p:cNvPr id="8" name="テキスト ボックス 7">
              <a:extLst>
                <a:ext uri="{FF2B5EF4-FFF2-40B4-BE49-F238E27FC236}">
                  <a16:creationId xmlns:a16="http://schemas.microsoft.com/office/drawing/2014/main" id="{C4CDB813-226B-F436-AEB3-4480622F26EB}"/>
                </a:ext>
              </a:extLst>
            </p:cNvPr>
            <p:cNvSpPr txBox="1"/>
            <p:nvPr/>
          </p:nvSpPr>
          <p:spPr>
            <a:xfrm>
              <a:off x="578134" y="1814778"/>
              <a:ext cx="1275057"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形状による強さ</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11" name="グループ化 10">
              <a:extLst>
                <a:ext uri="{FF2B5EF4-FFF2-40B4-BE49-F238E27FC236}">
                  <a16:creationId xmlns:a16="http://schemas.microsoft.com/office/drawing/2014/main" id="{FADC2F98-9035-EC58-F76D-5C7F7E29DED8}"/>
                </a:ext>
              </a:extLst>
            </p:cNvPr>
            <p:cNvGrpSpPr/>
            <p:nvPr/>
          </p:nvGrpSpPr>
          <p:grpSpPr>
            <a:xfrm>
              <a:off x="378619" y="1850805"/>
              <a:ext cx="228634" cy="234161"/>
              <a:chOff x="76528" y="1464665"/>
              <a:chExt cx="299679" cy="306924"/>
            </a:xfrm>
          </p:grpSpPr>
          <p:sp>
            <p:nvSpPr>
              <p:cNvPr id="9" name="正方形/長方形 8">
                <a:extLst>
                  <a:ext uri="{FF2B5EF4-FFF2-40B4-BE49-F238E27FC236}">
                    <a16:creationId xmlns:a16="http://schemas.microsoft.com/office/drawing/2014/main" id="{90446FC5-E612-002F-1382-DEFCA101FB2E}"/>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346F84A7-48B7-4773-4B45-6F185599EEC8}"/>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2" name="グループ化 21">
            <a:extLst>
              <a:ext uri="{FF2B5EF4-FFF2-40B4-BE49-F238E27FC236}">
                <a16:creationId xmlns:a16="http://schemas.microsoft.com/office/drawing/2014/main" id="{E4F39537-99C5-C2BC-D3ED-0CD8249F31A9}"/>
              </a:ext>
            </a:extLst>
          </p:cNvPr>
          <p:cNvGrpSpPr/>
          <p:nvPr/>
        </p:nvGrpSpPr>
        <p:grpSpPr>
          <a:xfrm>
            <a:off x="5149876" y="571955"/>
            <a:ext cx="2508224" cy="274598"/>
            <a:chOff x="378619" y="1810368"/>
            <a:chExt cx="2508224" cy="274598"/>
          </a:xfrm>
        </p:grpSpPr>
        <p:sp>
          <p:nvSpPr>
            <p:cNvPr id="23" name="テキスト ボックス 22">
              <a:extLst>
                <a:ext uri="{FF2B5EF4-FFF2-40B4-BE49-F238E27FC236}">
                  <a16:creationId xmlns:a16="http://schemas.microsoft.com/office/drawing/2014/main" id="{1181E994-48D3-AB85-2ECC-CEE58AD00ECE}"/>
                </a:ext>
              </a:extLst>
            </p:cNvPr>
            <p:cNvSpPr txBox="1"/>
            <p:nvPr/>
          </p:nvSpPr>
          <p:spPr>
            <a:xfrm>
              <a:off x="581768" y="1810368"/>
              <a:ext cx="2305075"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材料の組み合わせを工夫した構造</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24" name="グループ化 23">
              <a:extLst>
                <a:ext uri="{FF2B5EF4-FFF2-40B4-BE49-F238E27FC236}">
                  <a16:creationId xmlns:a16="http://schemas.microsoft.com/office/drawing/2014/main" id="{6422E1BB-A4CE-5EBC-DFDC-24D7882E4BD1}"/>
                </a:ext>
              </a:extLst>
            </p:cNvPr>
            <p:cNvGrpSpPr/>
            <p:nvPr/>
          </p:nvGrpSpPr>
          <p:grpSpPr>
            <a:xfrm>
              <a:off x="378619" y="1850805"/>
              <a:ext cx="228634" cy="234161"/>
              <a:chOff x="76528" y="1464665"/>
              <a:chExt cx="299679" cy="306924"/>
            </a:xfrm>
          </p:grpSpPr>
          <p:sp>
            <p:nvSpPr>
              <p:cNvPr id="25" name="正方形/長方形 24">
                <a:extLst>
                  <a:ext uri="{FF2B5EF4-FFF2-40B4-BE49-F238E27FC236}">
                    <a16:creationId xmlns:a16="http://schemas.microsoft.com/office/drawing/2014/main" id="{51DDB794-252D-8624-025A-0EC789EE45F1}"/>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D8731B00-954F-9C6C-7CCF-0BE85CBE852D}"/>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grpSp>
        <p:nvGrpSpPr>
          <p:cNvPr id="30" name="グループ化 29">
            <a:extLst>
              <a:ext uri="{FF2B5EF4-FFF2-40B4-BE49-F238E27FC236}">
                <a16:creationId xmlns:a16="http://schemas.microsoft.com/office/drawing/2014/main" id="{96FF4A3C-06D7-3FF4-E28A-6AC4E7CBFCEB}"/>
              </a:ext>
            </a:extLst>
          </p:cNvPr>
          <p:cNvGrpSpPr/>
          <p:nvPr/>
        </p:nvGrpSpPr>
        <p:grpSpPr>
          <a:xfrm>
            <a:off x="344703" y="3787680"/>
            <a:ext cx="2229135" cy="270957"/>
            <a:chOff x="378619" y="1814009"/>
            <a:chExt cx="2229135" cy="270957"/>
          </a:xfrm>
        </p:grpSpPr>
        <p:sp>
          <p:nvSpPr>
            <p:cNvPr id="31" name="テキスト ボックス 30">
              <a:extLst>
                <a:ext uri="{FF2B5EF4-FFF2-40B4-BE49-F238E27FC236}">
                  <a16:creationId xmlns:a16="http://schemas.microsoft.com/office/drawing/2014/main" id="{62291167-9E87-2908-B3F8-3264FE2D00AD}"/>
                </a:ext>
              </a:extLst>
            </p:cNvPr>
            <p:cNvSpPr txBox="1"/>
            <p:nvPr/>
          </p:nvSpPr>
          <p:spPr>
            <a:xfrm>
              <a:off x="572384" y="1814009"/>
              <a:ext cx="2035370"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材料の形状を工夫した構造</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32" name="グループ化 31">
              <a:extLst>
                <a:ext uri="{FF2B5EF4-FFF2-40B4-BE49-F238E27FC236}">
                  <a16:creationId xmlns:a16="http://schemas.microsoft.com/office/drawing/2014/main" id="{5AC8CAEF-54B2-2FB1-1842-ADAA422D3C9A}"/>
                </a:ext>
              </a:extLst>
            </p:cNvPr>
            <p:cNvGrpSpPr/>
            <p:nvPr/>
          </p:nvGrpSpPr>
          <p:grpSpPr>
            <a:xfrm>
              <a:off x="378619" y="1850805"/>
              <a:ext cx="228634" cy="234161"/>
              <a:chOff x="76528" y="1464665"/>
              <a:chExt cx="299679" cy="306924"/>
            </a:xfrm>
          </p:grpSpPr>
          <p:sp>
            <p:nvSpPr>
              <p:cNvPr id="33" name="正方形/長方形 32">
                <a:extLst>
                  <a:ext uri="{FF2B5EF4-FFF2-40B4-BE49-F238E27FC236}">
                    <a16:creationId xmlns:a16="http://schemas.microsoft.com/office/drawing/2014/main" id="{B544455C-E6EA-AAC6-2D4C-D8D4B892D33D}"/>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366A737B-9910-CE98-C8A4-1C998A3F3F71}"/>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2" name="四角形: 角を丸くする 41">
            <a:extLst>
              <a:ext uri="{FF2B5EF4-FFF2-40B4-BE49-F238E27FC236}">
                <a16:creationId xmlns:a16="http://schemas.microsoft.com/office/drawing/2014/main" id="{62ABE401-598D-B2EC-B45F-F386150456CB}"/>
              </a:ext>
            </a:extLst>
          </p:cNvPr>
          <p:cNvSpPr/>
          <p:nvPr/>
        </p:nvSpPr>
        <p:spPr>
          <a:xfrm>
            <a:off x="258834" y="4103527"/>
            <a:ext cx="4626806" cy="2379490"/>
          </a:xfrm>
          <a:prstGeom prst="roundRect">
            <a:avLst>
              <a:gd name="adj" fmla="val 4919"/>
            </a:avLst>
          </a:prstGeom>
          <a:no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a:extLst>
              <a:ext uri="{FF2B5EF4-FFF2-40B4-BE49-F238E27FC236}">
                <a16:creationId xmlns:a16="http://schemas.microsoft.com/office/drawing/2014/main" id="{76DA6FF7-4D96-16EA-F9DF-B4D98C3E25D1}"/>
              </a:ext>
            </a:extLst>
          </p:cNvPr>
          <p:cNvSpPr txBox="1"/>
          <p:nvPr/>
        </p:nvSpPr>
        <p:spPr>
          <a:xfrm>
            <a:off x="2454477" y="3795374"/>
            <a:ext cx="2328864" cy="246221"/>
          </a:xfrm>
          <a:prstGeom prst="rect">
            <a:avLst/>
          </a:prstGeom>
          <a:noFill/>
        </p:spPr>
        <p:txBody>
          <a:bodyPr wrap="square">
            <a:spAutoFit/>
          </a:bodyPr>
          <a:lstStyle/>
          <a:p>
            <a:r>
              <a:rPr kumimoji="1" lang="ja-JP" altLang="en-US" sz="1000" dirty="0">
                <a:latin typeface="ＭＳ ゴシック" panose="020B0609070205080204" pitchFamily="49" charset="-128"/>
                <a:ea typeface="ＭＳ ゴシック" panose="020B0609070205080204" pitchFamily="49" charset="-128"/>
              </a:rPr>
              <a:t>（教科書 </a:t>
            </a:r>
            <a:r>
              <a:rPr kumimoji="1" lang="en-US" altLang="ja-JP" sz="1000" dirty="0">
                <a:latin typeface="ＭＳ ゴシック" panose="020B0609070205080204" pitchFamily="49" charset="-128"/>
                <a:ea typeface="ＭＳ ゴシック" panose="020B0609070205080204" pitchFamily="49" charset="-128"/>
              </a:rPr>
              <a:t>p.38</a:t>
            </a:r>
            <a:r>
              <a:rPr kumimoji="1" lang="ja-JP" altLang="en-US" sz="1000" dirty="0">
                <a:latin typeface="ＭＳ ゴシック" panose="020B0609070205080204" pitchFamily="49" charset="-128"/>
                <a:ea typeface="ＭＳ ゴシック" panose="020B0609070205080204" pitchFamily="49" charset="-128"/>
              </a:rPr>
              <a:t>）</a:t>
            </a:r>
            <a:endParaRPr lang="ja-JP" altLang="en-US" sz="1000" dirty="0"/>
          </a:p>
        </p:txBody>
      </p:sp>
      <p:sp>
        <p:nvSpPr>
          <p:cNvPr id="79" name="テキスト ボックス 78">
            <a:extLst>
              <a:ext uri="{FF2B5EF4-FFF2-40B4-BE49-F238E27FC236}">
                <a16:creationId xmlns:a16="http://schemas.microsoft.com/office/drawing/2014/main" id="{F5C3A66F-16EA-7C45-ECA4-2458394E3E06}"/>
              </a:ext>
            </a:extLst>
          </p:cNvPr>
          <p:cNvSpPr txBox="1"/>
          <p:nvPr/>
        </p:nvSpPr>
        <p:spPr>
          <a:xfrm>
            <a:off x="7658100" y="599280"/>
            <a:ext cx="2010995" cy="246221"/>
          </a:xfrm>
          <a:prstGeom prst="rect">
            <a:avLst/>
          </a:prstGeom>
          <a:noFill/>
        </p:spPr>
        <p:txBody>
          <a:bodyPr wrap="square">
            <a:spAutoFit/>
          </a:bodyPr>
          <a:lstStyle/>
          <a:p>
            <a:r>
              <a:rPr kumimoji="1" lang="ja-JP" altLang="en-US" sz="1000" dirty="0">
                <a:latin typeface="ＭＳ ゴシック" panose="020B0609070205080204" pitchFamily="49" charset="-128"/>
                <a:ea typeface="ＭＳ ゴシック" panose="020B0609070205080204" pitchFamily="49" charset="-128"/>
              </a:rPr>
              <a:t>（教科書 </a:t>
            </a:r>
            <a:r>
              <a:rPr kumimoji="1" lang="en-US" altLang="ja-JP" sz="1000" dirty="0">
                <a:latin typeface="ＭＳ ゴシック" panose="020B0609070205080204" pitchFamily="49" charset="-128"/>
                <a:ea typeface="ＭＳ ゴシック" panose="020B0609070205080204" pitchFamily="49" charset="-128"/>
              </a:rPr>
              <a:t>p.39</a:t>
            </a:r>
            <a:r>
              <a:rPr kumimoji="1" lang="ja-JP" altLang="en-US" sz="1000" dirty="0">
                <a:latin typeface="ＭＳ ゴシック" panose="020B0609070205080204" pitchFamily="49" charset="-128"/>
                <a:ea typeface="ＭＳ ゴシック" panose="020B0609070205080204" pitchFamily="49" charset="-128"/>
              </a:rPr>
              <a:t>）</a:t>
            </a:r>
            <a:endParaRPr lang="ja-JP" altLang="en-US" sz="1000" dirty="0"/>
          </a:p>
        </p:txBody>
      </p:sp>
      <p:grpSp>
        <p:nvGrpSpPr>
          <p:cNvPr id="4" name="グループ化 3">
            <a:extLst>
              <a:ext uri="{FF2B5EF4-FFF2-40B4-BE49-F238E27FC236}">
                <a16:creationId xmlns:a16="http://schemas.microsoft.com/office/drawing/2014/main" id="{7BDC4951-7758-6F5E-7BE0-AC5858019E83}"/>
              </a:ext>
            </a:extLst>
          </p:cNvPr>
          <p:cNvGrpSpPr/>
          <p:nvPr/>
        </p:nvGrpSpPr>
        <p:grpSpPr>
          <a:xfrm>
            <a:off x="5050360" y="5638800"/>
            <a:ext cx="4626806" cy="844220"/>
            <a:chOff x="5050360" y="5638800"/>
            <a:chExt cx="4626806" cy="844220"/>
          </a:xfrm>
        </p:grpSpPr>
        <p:sp>
          <p:nvSpPr>
            <p:cNvPr id="109" name="四角形: 角を丸くする 108">
              <a:extLst>
                <a:ext uri="{FF2B5EF4-FFF2-40B4-BE49-F238E27FC236}">
                  <a16:creationId xmlns:a16="http://schemas.microsoft.com/office/drawing/2014/main" id="{6510A88A-912C-A5E7-8A34-D3D756646F20}"/>
                </a:ext>
              </a:extLst>
            </p:cNvPr>
            <p:cNvSpPr/>
            <p:nvPr/>
          </p:nvSpPr>
          <p:spPr>
            <a:xfrm>
              <a:off x="5050360" y="5638800"/>
              <a:ext cx="4626806" cy="844220"/>
            </a:xfrm>
            <a:prstGeom prst="roundRect">
              <a:avLst>
                <a:gd name="adj" fmla="val 11827"/>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テキスト ボックス 109">
              <a:extLst>
                <a:ext uri="{FF2B5EF4-FFF2-40B4-BE49-F238E27FC236}">
                  <a16:creationId xmlns:a16="http://schemas.microsoft.com/office/drawing/2014/main" id="{EAFAE4E5-44C4-83B8-907C-D4FB1560ABE1}"/>
                </a:ext>
              </a:extLst>
            </p:cNvPr>
            <p:cNvSpPr txBox="1"/>
            <p:nvPr/>
          </p:nvSpPr>
          <p:spPr>
            <a:xfrm>
              <a:off x="5063097" y="5652123"/>
              <a:ext cx="3474636" cy="215444"/>
            </a:xfrm>
            <a:prstGeom prst="rect">
              <a:avLst/>
            </a:prstGeom>
            <a:noFill/>
          </p:spPr>
          <p:txBody>
            <a:bodyPr wrap="square" rtlCol="0">
              <a:spAutoFit/>
            </a:bodyPr>
            <a:lstStyle/>
            <a:p>
              <a:r>
                <a:rPr kumimoji="1" lang="ja-JP" altLang="en-US" sz="800" dirty="0">
                  <a:latin typeface="ＭＳ ゴシック" panose="020B0609070205080204" pitchFamily="49" charset="-128"/>
                  <a:ea typeface="ＭＳ ゴシック" panose="020B0609070205080204" pitchFamily="49" charset="-128"/>
                </a:rPr>
                <a:t>材料と加工の技術について、思ったことや感じたこと</a:t>
              </a:r>
              <a:endParaRPr kumimoji="1" lang="en-US" altLang="ja-JP" sz="800" dirty="0">
                <a:latin typeface="ＭＳ ゴシック" panose="020B0609070205080204" pitchFamily="49" charset="-128"/>
                <a:ea typeface="ＭＳ ゴシック" panose="020B0609070205080204" pitchFamily="49" charset="-128"/>
              </a:endParaRPr>
            </a:p>
          </p:txBody>
        </p:sp>
      </p:grpSp>
      <p:sp>
        <p:nvSpPr>
          <p:cNvPr id="19" name="テキスト ボックス 18">
            <a:extLst>
              <a:ext uri="{FF2B5EF4-FFF2-40B4-BE49-F238E27FC236}">
                <a16:creationId xmlns:a16="http://schemas.microsoft.com/office/drawing/2014/main" id="{920D8477-6FE6-9D04-7B5D-EB800C004683}"/>
              </a:ext>
            </a:extLst>
          </p:cNvPr>
          <p:cNvSpPr txBox="1"/>
          <p:nvPr/>
        </p:nvSpPr>
        <p:spPr>
          <a:xfrm>
            <a:off x="7725723" y="327280"/>
            <a:ext cx="1948460" cy="246221"/>
          </a:xfrm>
          <a:prstGeom prst="rect">
            <a:avLst/>
          </a:prstGeom>
          <a:noFill/>
          <a:ln>
            <a:solidFill>
              <a:schemeClr val="tx1"/>
            </a:solidFill>
          </a:ln>
        </p:spPr>
        <p:txBody>
          <a:bodyPr wrap="square">
            <a:spAutoFit/>
          </a:bodyPr>
          <a:lstStyle/>
          <a:p>
            <a:pPr algn="ctr"/>
            <a:r>
              <a:rPr kumimoji="1" lang="ja-JP" altLang="en-US" sz="1000" dirty="0">
                <a:latin typeface="ＭＳ ゴシック" panose="020B0609070205080204" pitchFamily="49" charset="-128"/>
                <a:ea typeface="ＭＳ ゴシック" panose="020B0609070205080204" pitchFamily="49" charset="-128"/>
              </a:rPr>
              <a:t>技術分野ワークシート </a:t>
            </a:r>
            <a:r>
              <a:rPr kumimoji="1" lang="en-US" altLang="ja-JP" sz="1000" dirty="0">
                <a:latin typeface="ＭＳ ゴシック" panose="020B0609070205080204" pitchFamily="49" charset="-128"/>
                <a:ea typeface="ＭＳ ゴシック" panose="020B0609070205080204" pitchFamily="49" charset="-128"/>
              </a:rPr>
              <a:t>No.</a:t>
            </a:r>
            <a:r>
              <a:rPr kumimoji="1" lang="ja-JP" altLang="en-US" sz="1000" dirty="0">
                <a:latin typeface="ＭＳ ゴシック" panose="020B0609070205080204" pitchFamily="49" charset="-128"/>
                <a:ea typeface="ＭＳ ゴシック" panose="020B0609070205080204" pitchFamily="49" charset="-128"/>
              </a:rPr>
              <a:t>３</a:t>
            </a:r>
            <a:endParaRPr kumimoji="1" lang="en-US" altLang="ja-JP" sz="1000" dirty="0">
              <a:latin typeface="ＭＳ ゴシック" panose="020B0609070205080204" pitchFamily="49" charset="-128"/>
              <a:ea typeface="ＭＳ ゴシック" panose="020B0609070205080204" pitchFamily="49" charset="-128"/>
            </a:endParaRPr>
          </a:p>
        </p:txBody>
      </p:sp>
      <p:sp>
        <p:nvSpPr>
          <p:cNvPr id="27" name="テキスト ボックス 26">
            <a:extLst>
              <a:ext uri="{FF2B5EF4-FFF2-40B4-BE49-F238E27FC236}">
                <a16:creationId xmlns:a16="http://schemas.microsoft.com/office/drawing/2014/main" id="{108B340C-4B01-9CDA-D372-D31B865F9E50}"/>
              </a:ext>
            </a:extLst>
          </p:cNvPr>
          <p:cNvSpPr txBox="1"/>
          <p:nvPr/>
        </p:nvSpPr>
        <p:spPr>
          <a:xfrm>
            <a:off x="274094" y="1548431"/>
            <a:ext cx="4534675" cy="215444"/>
          </a:xfrm>
          <a:prstGeom prst="rect">
            <a:avLst/>
          </a:prstGeom>
          <a:noFill/>
        </p:spPr>
        <p:txBody>
          <a:bodyPr wrap="square">
            <a:spAutoFit/>
          </a:bodyPr>
          <a:lstStyle/>
          <a:p>
            <a:r>
              <a:rPr kumimoji="1" lang="ja-JP" altLang="en-US" sz="800" dirty="0">
                <a:latin typeface="ＭＳ ゴシック" panose="020B0609070205080204" pitchFamily="49" charset="-128"/>
                <a:ea typeface="ＭＳ ゴシック" panose="020B0609070205080204" pitchFamily="49" charset="-128"/>
              </a:rPr>
              <a:t>割りばしを横方向に置いて、力を加えた場合</a:t>
            </a:r>
            <a:endParaRPr kumimoji="1" lang="en-US" altLang="ja-JP" sz="800" dirty="0">
              <a:latin typeface="ＭＳ ゴシック" panose="020B0609070205080204" pitchFamily="49" charset="-128"/>
              <a:ea typeface="ＭＳ ゴシック" panose="020B0609070205080204" pitchFamily="49" charset="-128"/>
            </a:endParaRPr>
          </a:p>
        </p:txBody>
      </p:sp>
      <p:sp>
        <p:nvSpPr>
          <p:cNvPr id="28" name="テキスト ボックス 27">
            <a:extLst>
              <a:ext uri="{FF2B5EF4-FFF2-40B4-BE49-F238E27FC236}">
                <a16:creationId xmlns:a16="http://schemas.microsoft.com/office/drawing/2014/main" id="{A75547DA-BD9B-8C7C-EF52-B64E71F08843}"/>
              </a:ext>
            </a:extLst>
          </p:cNvPr>
          <p:cNvSpPr txBox="1"/>
          <p:nvPr/>
        </p:nvSpPr>
        <p:spPr>
          <a:xfrm>
            <a:off x="270611" y="4150551"/>
            <a:ext cx="4601670" cy="338554"/>
          </a:xfrm>
          <a:prstGeom prst="rect">
            <a:avLst/>
          </a:prstGeom>
          <a:noFill/>
        </p:spPr>
        <p:txBody>
          <a:bodyPr wrap="square">
            <a:spAutoFit/>
          </a:bodyPr>
          <a:lstStyle/>
          <a:p>
            <a:r>
              <a:rPr kumimoji="1" lang="ja-JP" altLang="en-US" sz="800" dirty="0">
                <a:latin typeface="ＭＳ ゴシック" panose="020B0609070205080204" pitchFamily="49" charset="-128"/>
                <a:ea typeface="ＭＳ ゴシック" panose="020B0609070205080204" pitchFamily="49" charset="-128"/>
              </a:rPr>
              <a:t>身の回りや学校生活の中で、教科書</a:t>
            </a:r>
            <a:r>
              <a:rPr kumimoji="1" lang="en-US" altLang="ja-JP" sz="800" dirty="0">
                <a:latin typeface="ＭＳ ゴシック" panose="020B0609070205080204" pitchFamily="49" charset="-128"/>
                <a:ea typeface="ＭＳ ゴシック" panose="020B0609070205080204" pitchFamily="49" charset="-128"/>
              </a:rPr>
              <a:t>p.38</a:t>
            </a:r>
            <a:r>
              <a:rPr kumimoji="1" lang="ja-JP" altLang="en-US" sz="800" dirty="0">
                <a:latin typeface="ＭＳ ゴシック" panose="020B0609070205080204" pitchFamily="49" charset="-128"/>
                <a:ea typeface="ＭＳ ゴシック" panose="020B0609070205080204" pitchFamily="49" charset="-128"/>
              </a:rPr>
              <a:t>の</a:t>
            </a:r>
            <a:r>
              <a:rPr kumimoji="1" lang="en-US" altLang="ja-JP" sz="800" dirty="0">
                <a:latin typeface="ＭＳ ゴシック" panose="020B0609070205080204" pitchFamily="49" charset="-128"/>
                <a:ea typeface="ＭＳ ゴシック" panose="020B0609070205080204" pitchFamily="49" charset="-128"/>
              </a:rPr>
              <a:t>13</a:t>
            </a:r>
            <a:r>
              <a:rPr kumimoji="1" lang="ja-JP" altLang="en-US" sz="800" dirty="0">
                <a:latin typeface="ＭＳ ゴシック" panose="020B0609070205080204" pitchFamily="49" charset="-128"/>
                <a:ea typeface="ＭＳ ゴシック" panose="020B0609070205080204" pitchFamily="49" charset="-128"/>
              </a:rPr>
              <a:t>図のような形状を工夫してじょうぶにしている構造を見つけて、写真を貼り付け、説明を書き込みましょう。</a:t>
            </a:r>
            <a:endParaRPr kumimoji="1" lang="en-US" altLang="ja-JP" sz="800" dirty="0">
              <a:latin typeface="ＭＳ ゴシック" panose="020B0609070205080204" pitchFamily="49" charset="-128"/>
              <a:ea typeface="ＭＳ ゴシック" panose="020B0609070205080204" pitchFamily="49" charset="-128"/>
            </a:endParaRPr>
          </a:p>
        </p:txBody>
      </p:sp>
      <p:grpSp>
        <p:nvGrpSpPr>
          <p:cNvPr id="89" name="グループ化 88">
            <a:extLst>
              <a:ext uri="{FF2B5EF4-FFF2-40B4-BE49-F238E27FC236}">
                <a16:creationId xmlns:a16="http://schemas.microsoft.com/office/drawing/2014/main" id="{71121F6C-F504-D9A2-3AC3-9487AACE5855}"/>
              </a:ext>
            </a:extLst>
          </p:cNvPr>
          <p:cNvGrpSpPr/>
          <p:nvPr/>
        </p:nvGrpSpPr>
        <p:grpSpPr>
          <a:xfrm>
            <a:off x="372945" y="4580206"/>
            <a:ext cx="1310829" cy="778452"/>
            <a:chOff x="3408445" y="4329125"/>
            <a:chExt cx="1310829" cy="835816"/>
          </a:xfrm>
        </p:grpSpPr>
        <p:sp>
          <p:nvSpPr>
            <p:cNvPr id="102" name="正方形/長方形 101">
              <a:extLst>
                <a:ext uri="{FF2B5EF4-FFF2-40B4-BE49-F238E27FC236}">
                  <a16:creationId xmlns:a16="http://schemas.microsoft.com/office/drawing/2014/main" id="{21BC4930-2ECA-3F96-F5B7-F53D0BA922B6}"/>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テキスト ボックス 102">
              <a:extLst>
                <a:ext uri="{FF2B5EF4-FFF2-40B4-BE49-F238E27FC236}">
                  <a16:creationId xmlns:a16="http://schemas.microsoft.com/office/drawing/2014/main" id="{7E3873C1-00D3-30B6-85E2-930CBB725A24}"/>
                </a:ext>
              </a:extLst>
            </p:cNvPr>
            <p:cNvSpPr txBox="1"/>
            <p:nvPr/>
          </p:nvSpPr>
          <p:spPr>
            <a:xfrm>
              <a:off x="3408445" y="4644726"/>
              <a:ext cx="1310829" cy="198274"/>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写真貼り付け欄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sp>
        <p:nvSpPr>
          <p:cNvPr id="105" name="テキスト ボックス 104">
            <a:extLst>
              <a:ext uri="{FF2B5EF4-FFF2-40B4-BE49-F238E27FC236}">
                <a16:creationId xmlns:a16="http://schemas.microsoft.com/office/drawing/2014/main" id="{6177490F-6193-F18C-B296-64D308BEA9C8}"/>
              </a:ext>
            </a:extLst>
          </p:cNvPr>
          <p:cNvSpPr txBox="1"/>
          <p:nvPr/>
        </p:nvSpPr>
        <p:spPr>
          <a:xfrm>
            <a:off x="5061645" y="932045"/>
            <a:ext cx="2389877" cy="215444"/>
          </a:xfrm>
          <a:prstGeom prst="rect">
            <a:avLst/>
          </a:prstGeom>
          <a:noFill/>
        </p:spPr>
        <p:txBody>
          <a:bodyPr wrap="square">
            <a:spAutoFit/>
          </a:bodyPr>
          <a:lstStyle/>
          <a:p>
            <a:r>
              <a:rPr kumimoji="1" lang="ja-JP" altLang="en-US" sz="800" dirty="0">
                <a:latin typeface="ＭＳ ゴシック" panose="020B0609070205080204" pitchFamily="49" charset="-128"/>
                <a:ea typeface="ＭＳ ゴシック" panose="020B0609070205080204" pitchFamily="49" charset="-128"/>
              </a:rPr>
              <a:t>上からの力に強いのはどっち？</a:t>
            </a:r>
            <a:endParaRPr kumimoji="1" lang="en-US" altLang="ja-JP" sz="800" dirty="0">
              <a:latin typeface="ＭＳ ゴシック" panose="020B0609070205080204" pitchFamily="49" charset="-128"/>
              <a:ea typeface="ＭＳ ゴシック" panose="020B0609070205080204" pitchFamily="49" charset="-128"/>
            </a:endParaRPr>
          </a:p>
        </p:txBody>
      </p:sp>
      <p:grpSp>
        <p:nvGrpSpPr>
          <p:cNvPr id="114" name="グループ化 113">
            <a:extLst>
              <a:ext uri="{FF2B5EF4-FFF2-40B4-BE49-F238E27FC236}">
                <a16:creationId xmlns:a16="http://schemas.microsoft.com/office/drawing/2014/main" id="{52407103-250C-215A-A772-294C6EB6A644}"/>
              </a:ext>
            </a:extLst>
          </p:cNvPr>
          <p:cNvGrpSpPr/>
          <p:nvPr/>
        </p:nvGrpSpPr>
        <p:grpSpPr>
          <a:xfrm>
            <a:off x="391645" y="1777693"/>
            <a:ext cx="1310829" cy="778452"/>
            <a:chOff x="3408445" y="4329125"/>
            <a:chExt cx="1310829" cy="835816"/>
          </a:xfrm>
        </p:grpSpPr>
        <p:sp>
          <p:nvSpPr>
            <p:cNvPr id="116" name="正方形/長方形 115">
              <a:extLst>
                <a:ext uri="{FF2B5EF4-FFF2-40B4-BE49-F238E27FC236}">
                  <a16:creationId xmlns:a16="http://schemas.microsoft.com/office/drawing/2014/main" id="{DC7120A0-63F4-D0D1-D31E-AD2E776D2ED6}"/>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テキスト ボックス 116">
              <a:extLst>
                <a:ext uri="{FF2B5EF4-FFF2-40B4-BE49-F238E27FC236}">
                  <a16:creationId xmlns:a16="http://schemas.microsoft.com/office/drawing/2014/main" id="{0BC70B92-65E1-EE78-3C05-88CAC2782018}"/>
                </a:ext>
              </a:extLst>
            </p:cNvPr>
            <p:cNvSpPr txBox="1"/>
            <p:nvPr/>
          </p:nvSpPr>
          <p:spPr>
            <a:xfrm>
              <a:off x="3408445" y="4603815"/>
              <a:ext cx="1310829" cy="198274"/>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動画貼り付け欄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grpSp>
        <p:nvGrpSpPr>
          <p:cNvPr id="119" name="グループ化 118">
            <a:extLst>
              <a:ext uri="{FF2B5EF4-FFF2-40B4-BE49-F238E27FC236}">
                <a16:creationId xmlns:a16="http://schemas.microsoft.com/office/drawing/2014/main" id="{4B0005A4-4112-E8F6-D136-8940A6D97572}"/>
              </a:ext>
            </a:extLst>
          </p:cNvPr>
          <p:cNvGrpSpPr/>
          <p:nvPr/>
        </p:nvGrpSpPr>
        <p:grpSpPr>
          <a:xfrm>
            <a:off x="382107" y="2834980"/>
            <a:ext cx="1310829" cy="778452"/>
            <a:chOff x="3408445" y="4329125"/>
            <a:chExt cx="1310829" cy="835816"/>
          </a:xfrm>
        </p:grpSpPr>
        <p:sp>
          <p:nvSpPr>
            <p:cNvPr id="121" name="正方形/長方形 120">
              <a:extLst>
                <a:ext uri="{FF2B5EF4-FFF2-40B4-BE49-F238E27FC236}">
                  <a16:creationId xmlns:a16="http://schemas.microsoft.com/office/drawing/2014/main" id="{EDDD7D0A-FA55-2F28-A6BC-11A2DC024A56}"/>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テキスト ボックス 121">
              <a:extLst>
                <a:ext uri="{FF2B5EF4-FFF2-40B4-BE49-F238E27FC236}">
                  <a16:creationId xmlns:a16="http://schemas.microsoft.com/office/drawing/2014/main" id="{310D2A02-DB39-B6C9-B4F4-994A20B10560}"/>
                </a:ext>
              </a:extLst>
            </p:cNvPr>
            <p:cNvSpPr txBox="1"/>
            <p:nvPr/>
          </p:nvSpPr>
          <p:spPr>
            <a:xfrm>
              <a:off x="3408445" y="4598701"/>
              <a:ext cx="1310829" cy="198274"/>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動画貼り付け欄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sp>
        <p:nvSpPr>
          <p:cNvPr id="20" name="テキスト ボックス 19">
            <a:extLst>
              <a:ext uri="{FF2B5EF4-FFF2-40B4-BE49-F238E27FC236}">
                <a16:creationId xmlns:a16="http://schemas.microsoft.com/office/drawing/2014/main" id="{6AB82828-7976-EA93-B1C7-7DD075D028E8}"/>
              </a:ext>
            </a:extLst>
          </p:cNvPr>
          <p:cNvSpPr txBox="1"/>
          <p:nvPr/>
        </p:nvSpPr>
        <p:spPr>
          <a:xfrm>
            <a:off x="1695124" y="1205650"/>
            <a:ext cx="2929263" cy="246221"/>
          </a:xfrm>
          <a:prstGeom prst="rect">
            <a:avLst/>
          </a:prstGeom>
          <a:noFill/>
        </p:spPr>
        <p:txBody>
          <a:bodyPr wrap="square">
            <a:spAutoFit/>
          </a:bodyPr>
          <a:lstStyle/>
          <a:p>
            <a:r>
              <a:rPr kumimoji="1" lang="ja-JP" altLang="en-US" sz="1000" dirty="0">
                <a:latin typeface="ＭＳ ゴシック" panose="020B0609070205080204" pitchFamily="49" charset="-128"/>
                <a:ea typeface="ＭＳ ゴシック" panose="020B0609070205080204" pitchFamily="49" charset="-128"/>
              </a:rPr>
              <a:t>（教科書 </a:t>
            </a:r>
            <a:r>
              <a:rPr kumimoji="1" lang="en-US" altLang="ja-JP" sz="1000" dirty="0">
                <a:latin typeface="ＭＳ ゴシック" panose="020B0609070205080204" pitchFamily="49" charset="-128"/>
                <a:ea typeface="ＭＳ ゴシック" panose="020B0609070205080204" pitchFamily="49" charset="-128"/>
              </a:rPr>
              <a:t>p.38</a:t>
            </a:r>
            <a:r>
              <a:rPr kumimoji="1" lang="ja-JP" altLang="en-US" sz="1000" dirty="0">
                <a:latin typeface="ＭＳ ゴシック" panose="020B0609070205080204" pitchFamily="49" charset="-128"/>
                <a:ea typeface="ＭＳ ゴシック" panose="020B0609070205080204" pitchFamily="49" charset="-128"/>
              </a:rPr>
              <a:t>、</a:t>
            </a:r>
            <a:r>
              <a:rPr kumimoji="1" lang="en-US" altLang="ja-JP" sz="1000" dirty="0">
                <a:latin typeface="ＭＳ ゴシック" panose="020B0609070205080204" pitchFamily="49" charset="-128"/>
                <a:ea typeface="ＭＳ ゴシック" panose="020B0609070205080204" pitchFamily="49" charset="-128"/>
              </a:rPr>
              <a:t>p.39</a:t>
            </a:r>
            <a:r>
              <a:rPr kumimoji="1" lang="ja-JP" altLang="en-US" sz="1000" dirty="0">
                <a:latin typeface="ＭＳ ゴシック" panose="020B0609070205080204" pitchFamily="49" charset="-128"/>
                <a:ea typeface="ＭＳ ゴシック" panose="020B0609070205080204" pitchFamily="49" charset="-128"/>
              </a:rPr>
              <a:t>の右下の二次元コード）</a:t>
            </a:r>
            <a:endParaRPr lang="ja-JP" altLang="en-US" sz="1000" dirty="0"/>
          </a:p>
        </p:txBody>
      </p:sp>
      <p:sp>
        <p:nvSpPr>
          <p:cNvPr id="29" name="テキスト ボックス 28">
            <a:extLst>
              <a:ext uri="{FF2B5EF4-FFF2-40B4-BE49-F238E27FC236}">
                <a16:creationId xmlns:a16="http://schemas.microsoft.com/office/drawing/2014/main" id="{DD0FBBE8-1A25-F9F7-F212-0BA9AA6D2666}"/>
              </a:ext>
            </a:extLst>
          </p:cNvPr>
          <p:cNvSpPr txBox="1"/>
          <p:nvPr/>
        </p:nvSpPr>
        <p:spPr>
          <a:xfrm>
            <a:off x="274094" y="2606284"/>
            <a:ext cx="4534675" cy="215444"/>
          </a:xfrm>
          <a:prstGeom prst="rect">
            <a:avLst/>
          </a:prstGeom>
          <a:noFill/>
        </p:spPr>
        <p:txBody>
          <a:bodyPr wrap="square">
            <a:spAutoFit/>
          </a:bodyPr>
          <a:lstStyle/>
          <a:p>
            <a:r>
              <a:rPr kumimoji="1" lang="ja-JP" altLang="en-US" sz="800" dirty="0">
                <a:latin typeface="ＭＳ ゴシック" panose="020B0609070205080204" pitchFamily="49" charset="-128"/>
                <a:ea typeface="ＭＳ ゴシック" panose="020B0609070205080204" pitchFamily="49" charset="-128"/>
              </a:rPr>
              <a:t>割りばしを縦方向に置いて、力を加えた場合</a:t>
            </a:r>
            <a:endParaRPr kumimoji="1" lang="en-US" altLang="ja-JP" sz="800" dirty="0">
              <a:latin typeface="ＭＳ ゴシック" panose="020B0609070205080204" pitchFamily="49" charset="-128"/>
              <a:ea typeface="ＭＳ ゴシック" panose="020B0609070205080204" pitchFamily="49" charset="-128"/>
            </a:endParaRPr>
          </a:p>
        </p:txBody>
      </p:sp>
      <p:sp>
        <p:nvSpPr>
          <p:cNvPr id="47" name="テキスト ボックス 46">
            <a:extLst>
              <a:ext uri="{FF2B5EF4-FFF2-40B4-BE49-F238E27FC236}">
                <a16:creationId xmlns:a16="http://schemas.microsoft.com/office/drawing/2014/main" id="{333D9C73-ED3B-8E67-A07F-9DB9D8BFBA29}"/>
              </a:ext>
            </a:extLst>
          </p:cNvPr>
          <p:cNvSpPr txBox="1"/>
          <p:nvPr/>
        </p:nvSpPr>
        <p:spPr>
          <a:xfrm>
            <a:off x="2573838" y="1591298"/>
            <a:ext cx="2245269" cy="338554"/>
          </a:xfrm>
          <a:prstGeom prst="rect">
            <a:avLst/>
          </a:prstGeom>
          <a:noFill/>
        </p:spPr>
        <p:txBody>
          <a:bodyPr wrap="square">
            <a:spAutoFit/>
          </a:bodyPr>
          <a:lstStyle/>
          <a:p>
            <a:r>
              <a:rPr kumimoji="1" lang="ja-JP" altLang="en-US" sz="800" dirty="0">
                <a:latin typeface="ＭＳ ゴシック" panose="020B0609070205080204" pitchFamily="49" charset="-128"/>
                <a:ea typeface="ＭＳ ゴシック" panose="020B0609070205080204" pitchFamily="49" charset="-128"/>
              </a:rPr>
              <a:t>強さを比較して、教科書</a:t>
            </a:r>
            <a:r>
              <a:rPr kumimoji="1" lang="en-US" altLang="ja-JP" sz="800" dirty="0">
                <a:latin typeface="ＭＳ ゴシック" panose="020B0609070205080204" pitchFamily="49" charset="-128"/>
                <a:ea typeface="ＭＳ ゴシック" panose="020B0609070205080204" pitchFamily="49" charset="-128"/>
              </a:rPr>
              <a:t>p.38</a:t>
            </a:r>
            <a:r>
              <a:rPr kumimoji="1" lang="ja-JP" altLang="en-US" sz="800" dirty="0">
                <a:latin typeface="ＭＳ ゴシック" panose="020B0609070205080204" pitchFamily="49" charset="-128"/>
                <a:ea typeface="ＭＳ ゴシック" panose="020B0609070205080204" pitchFamily="49" charset="-128"/>
              </a:rPr>
              <a:t>を参考にしながら、その理由を説明しましょう。</a:t>
            </a:r>
            <a:endParaRPr kumimoji="1" lang="en-US" altLang="ja-JP" sz="800" dirty="0">
              <a:latin typeface="ＭＳ ゴシック" panose="020B0609070205080204" pitchFamily="49" charset="-128"/>
              <a:ea typeface="ＭＳ ゴシック" panose="020B0609070205080204" pitchFamily="49" charset="-128"/>
            </a:endParaRPr>
          </a:p>
        </p:txBody>
      </p:sp>
      <p:grpSp>
        <p:nvGrpSpPr>
          <p:cNvPr id="55" name="グループ化 54">
            <a:extLst>
              <a:ext uri="{FF2B5EF4-FFF2-40B4-BE49-F238E27FC236}">
                <a16:creationId xmlns:a16="http://schemas.microsoft.com/office/drawing/2014/main" id="{CD7E8BD6-8242-5CBD-2F28-9B5869DBDC85}"/>
              </a:ext>
            </a:extLst>
          </p:cNvPr>
          <p:cNvGrpSpPr/>
          <p:nvPr/>
        </p:nvGrpSpPr>
        <p:grpSpPr>
          <a:xfrm>
            <a:off x="1911694" y="4580206"/>
            <a:ext cx="1310829" cy="778452"/>
            <a:chOff x="3408445" y="4329125"/>
            <a:chExt cx="1310829" cy="835816"/>
          </a:xfrm>
        </p:grpSpPr>
        <p:sp>
          <p:nvSpPr>
            <p:cNvPr id="56" name="正方形/長方形 55">
              <a:extLst>
                <a:ext uri="{FF2B5EF4-FFF2-40B4-BE49-F238E27FC236}">
                  <a16:creationId xmlns:a16="http://schemas.microsoft.com/office/drawing/2014/main" id="{F46E7C57-7489-C951-8616-02C01858681A}"/>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a:extLst>
                <a:ext uri="{FF2B5EF4-FFF2-40B4-BE49-F238E27FC236}">
                  <a16:creationId xmlns:a16="http://schemas.microsoft.com/office/drawing/2014/main" id="{43D5CF04-806B-610E-116F-ADD355A1E7DB}"/>
                </a:ext>
              </a:extLst>
            </p:cNvPr>
            <p:cNvSpPr txBox="1"/>
            <p:nvPr/>
          </p:nvSpPr>
          <p:spPr>
            <a:xfrm>
              <a:off x="3408445" y="4644726"/>
              <a:ext cx="1310829" cy="198274"/>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写真貼り付け欄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grpSp>
        <p:nvGrpSpPr>
          <p:cNvPr id="58" name="グループ化 57">
            <a:extLst>
              <a:ext uri="{FF2B5EF4-FFF2-40B4-BE49-F238E27FC236}">
                <a16:creationId xmlns:a16="http://schemas.microsoft.com/office/drawing/2014/main" id="{C6052368-5751-C2B2-86E3-D91FBA2130DD}"/>
              </a:ext>
            </a:extLst>
          </p:cNvPr>
          <p:cNvGrpSpPr/>
          <p:nvPr/>
        </p:nvGrpSpPr>
        <p:grpSpPr>
          <a:xfrm>
            <a:off x="3461383" y="4574839"/>
            <a:ext cx="1310829" cy="778452"/>
            <a:chOff x="3408445" y="4329125"/>
            <a:chExt cx="1310829" cy="835816"/>
          </a:xfrm>
        </p:grpSpPr>
        <p:sp>
          <p:nvSpPr>
            <p:cNvPr id="59" name="正方形/長方形 58">
              <a:extLst>
                <a:ext uri="{FF2B5EF4-FFF2-40B4-BE49-F238E27FC236}">
                  <a16:creationId xmlns:a16="http://schemas.microsoft.com/office/drawing/2014/main" id="{B303CB94-AA4D-5B61-EAEA-64E04A730AA7}"/>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BCDA291C-4816-72CF-9ABE-590150EC1862}"/>
                </a:ext>
              </a:extLst>
            </p:cNvPr>
            <p:cNvSpPr txBox="1"/>
            <p:nvPr/>
          </p:nvSpPr>
          <p:spPr>
            <a:xfrm>
              <a:off x="3408445" y="4644726"/>
              <a:ext cx="1310829" cy="198274"/>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写真貼り付け欄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grpSp>
        <p:nvGrpSpPr>
          <p:cNvPr id="62" name="グループ化 61">
            <a:extLst>
              <a:ext uri="{FF2B5EF4-FFF2-40B4-BE49-F238E27FC236}">
                <a16:creationId xmlns:a16="http://schemas.microsoft.com/office/drawing/2014/main" id="{59AAE0AD-3EAA-D87C-5885-BC7D8250A69A}"/>
              </a:ext>
            </a:extLst>
          </p:cNvPr>
          <p:cNvGrpSpPr/>
          <p:nvPr/>
        </p:nvGrpSpPr>
        <p:grpSpPr>
          <a:xfrm>
            <a:off x="372945" y="5539811"/>
            <a:ext cx="1310829" cy="778452"/>
            <a:chOff x="3408445" y="4329125"/>
            <a:chExt cx="1310829" cy="835816"/>
          </a:xfrm>
        </p:grpSpPr>
        <p:sp>
          <p:nvSpPr>
            <p:cNvPr id="63" name="正方形/長方形 62">
              <a:extLst>
                <a:ext uri="{FF2B5EF4-FFF2-40B4-BE49-F238E27FC236}">
                  <a16:creationId xmlns:a16="http://schemas.microsoft.com/office/drawing/2014/main" id="{98360D22-8D07-D736-41A2-DB1193860F86}"/>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a:extLst>
                <a:ext uri="{FF2B5EF4-FFF2-40B4-BE49-F238E27FC236}">
                  <a16:creationId xmlns:a16="http://schemas.microsoft.com/office/drawing/2014/main" id="{C84287B6-40EF-4BA0-46C2-FA79ECEB6B6C}"/>
                </a:ext>
              </a:extLst>
            </p:cNvPr>
            <p:cNvSpPr txBox="1"/>
            <p:nvPr/>
          </p:nvSpPr>
          <p:spPr>
            <a:xfrm>
              <a:off x="3408445" y="4644726"/>
              <a:ext cx="1310829" cy="198274"/>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写真貼り付け欄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grpSp>
        <p:nvGrpSpPr>
          <p:cNvPr id="67" name="グループ化 66">
            <a:extLst>
              <a:ext uri="{FF2B5EF4-FFF2-40B4-BE49-F238E27FC236}">
                <a16:creationId xmlns:a16="http://schemas.microsoft.com/office/drawing/2014/main" id="{A297901D-F8BD-38F7-8941-E0BC8BA8DC0D}"/>
              </a:ext>
            </a:extLst>
          </p:cNvPr>
          <p:cNvGrpSpPr/>
          <p:nvPr/>
        </p:nvGrpSpPr>
        <p:grpSpPr>
          <a:xfrm>
            <a:off x="1911694" y="5539811"/>
            <a:ext cx="1310829" cy="778452"/>
            <a:chOff x="3408445" y="4329125"/>
            <a:chExt cx="1310829" cy="835816"/>
          </a:xfrm>
        </p:grpSpPr>
        <p:sp>
          <p:nvSpPr>
            <p:cNvPr id="68" name="正方形/長方形 67">
              <a:extLst>
                <a:ext uri="{FF2B5EF4-FFF2-40B4-BE49-F238E27FC236}">
                  <a16:creationId xmlns:a16="http://schemas.microsoft.com/office/drawing/2014/main" id="{31297CCD-3955-FBE3-A2EE-C8A572F98322}"/>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a:extLst>
                <a:ext uri="{FF2B5EF4-FFF2-40B4-BE49-F238E27FC236}">
                  <a16:creationId xmlns:a16="http://schemas.microsoft.com/office/drawing/2014/main" id="{14A7726B-A6D0-934D-88FB-C39591DB09BE}"/>
                </a:ext>
              </a:extLst>
            </p:cNvPr>
            <p:cNvSpPr txBox="1"/>
            <p:nvPr/>
          </p:nvSpPr>
          <p:spPr>
            <a:xfrm>
              <a:off x="3408445" y="4644726"/>
              <a:ext cx="1310829" cy="198274"/>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写真貼り付け欄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grpSp>
        <p:nvGrpSpPr>
          <p:cNvPr id="70" name="グループ化 69">
            <a:extLst>
              <a:ext uri="{FF2B5EF4-FFF2-40B4-BE49-F238E27FC236}">
                <a16:creationId xmlns:a16="http://schemas.microsoft.com/office/drawing/2014/main" id="{6584F39D-C644-8A48-6063-DBE86A629ECC}"/>
              </a:ext>
            </a:extLst>
          </p:cNvPr>
          <p:cNvGrpSpPr/>
          <p:nvPr/>
        </p:nvGrpSpPr>
        <p:grpSpPr>
          <a:xfrm>
            <a:off x="3461383" y="5534444"/>
            <a:ext cx="1310829" cy="778452"/>
            <a:chOff x="3408445" y="4329125"/>
            <a:chExt cx="1310829" cy="835816"/>
          </a:xfrm>
        </p:grpSpPr>
        <p:sp>
          <p:nvSpPr>
            <p:cNvPr id="71" name="正方形/長方形 70">
              <a:extLst>
                <a:ext uri="{FF2B5EF4-FFF2-40B4-BE49-F238E27FC236}">
                  <a16:creationId xmlns:a16="http://schemas.microsoft.com/office/drawing/2014/main" id="{79BD542E-3727-9CEE-25AA-C51C7578198E}"/>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a:extLst>
                <a:ext uri="{FF2B5EF4-FFF2-40B4-BE49-F238E27FC236}">
                  <a16:creationId xmlns:a16="http://schemas.microsoft.com/office/drawing/2014/main" id="{9DCDC5F7-5852-CE96-A93A-7819E89A5938}"/>
                </a:ext>
              </a:extLst>
            </p:cNvPr>
            <p:cNvSpPr txBox="1"/>
            <p:nvPr/>
          </p:nvSpPr>
          <p:spPr>
            <a:xfrm>
              <a:off x="3408445" y="4644726"/>
              <a:ext cx="1310829" cy="198274"/>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写真貼り付け欄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grpSp>
        <p:nvGrpSpPr>
          <p:cNvPr id="73" name="グループ化 72">
            <a:extLst>
              <a:ext uri="{FF2B5EF4-FFF2-40B4-BE49-F238E27FC236}">
                <a16:creationId xmlns:a16="http://schemas.microsoft.com/office/drawing/2014/main" id="{852544F4-7C5A-4F56-0AFD-35DD36EBC48E}"/>
              </a:ext>
            </a:extLst>
          </p:cNvPr>
          <p:cNvGrpSpPr/>
          <p:nvPr/>
        </p:nvGrpSpPr>
        <p:grpSpPr>
          <a:xfrm>
            <a:off x="5226286" y="1277732"/>
            <a:ext cx="2074023" cy="1231684"/>
            <a:chOff x="3410540" y="4329125"/>
            <a:chExt cx="1310829" cy="835816"/>
          </a:xfrm>
        </p:grpSpPr>
        <p:sp>
          <p:nvSpPr>
            <p:cNvPr id="74" name="正方形/長方形 73">
              <a:extLst>
                <a:ext uri="{FF2B5EF4-FFF2-40B4-BE49-F238E27FC236}">
                  <a16:creationId xmlns:a16="http://schemas.microsoft.com/office/drawing/2014/main" id="{D5D724BD-2081-8E7A-E9B0-E6E9FB03AE92}"/>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テキスト ボックス 75">
              <a:extLst>
                <a:ext uri="{FF2B5EF4-FFF2-40B4-BE49-F238E27FC236}">
                  <a16:creationId xmlns:a16="http://schemas.microsoft.com/office/drawing/2014/main" id="{39BFFA77-EC74-2667-541A-A4091ADD11A4}"/>
                </a:ext>
              </a:extLst>
            </p:cNvPr>
            <p:cNvSpPr txBox="1"/>
            <p:nvPr/>
          </p:nvSpPr>
          <p:spPr>
            <a:xfrm>
              <a:off x="3410540" y="4519805"/>
              <a:ext cx="1310829" cy="467482"/>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教科書</a:t>
              </a:r>
              <a:r>
                <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rPr>
                <a:t>p.39</a:t>
              </a:r>
            </a:p>
            <a:p>
              <a:pPr algn="ctr"/>
              <a:r>
                <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rPr>
                <a:t>14</a:t>
              </a: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図の左上の構造</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板の組み方</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側板の上にのせるパターンと</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側板ではさむパターンの写真</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grpSp>
        <p:nvGrpSpPr>
          <p:cNvPr id="77" name="グループ化 76">
            <a:extLst>
              <a:ext uri="{FF2B5EF4-FFF2-40B4-BE49-F238E27FC236}">
                <a16:creationId xmlns:a16="http://schemas.microsoft.com/office/drawing/2014/main" id="{95FDD2E8-B943-A1BC-A181-ABF46C4A3245}"/>
              </a:ext>
            </a:extLst>
          </p:cNvPr>
          <p:cNvGrpSpPr/>
          <p:nvPr/>
        </p:nvGrpSpPr>
        <p:grpSpPr>
          <a:xfrm>
            <a:off x="7453979" y="1282073"/>
            <a:ext cx="2074023" cy="1231684"/>
            <a:chOff x="3408445" y="4329125"/>
            <a:chExt cx="1310829" cy="835816"/>
          </a:xfrm>
        </p:grpSpPr>
        <p:sp>
          <p:nvSpPr>
            <p:cNvPr id="78" name="正方形/長方形 77">
              <a:extLst>
                <a:ext uri="{FF2B5EF4-FFF2-40B4-BE49-F238E27FC236}">
                  <a16:creationId xmlns:a16="http://schemas.microsoft.com/office/drawing/2014/main" id="{E0E2B0E7-0803-AD30-CE9B-00C81C2AEF26}"/>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a:extLst>
                <a:ext uri="{FF2B5EF4-FFF2-40B4-BE49-F238E27FC236}">
                  <a16:creationId xmlns:a16="http://schemas.microsoft.com/office/drawing/2014/main" id="{31B11797-DEBD-9609-5F96-2DA0A29CBEFB}"/>
                </a:ext>
              </a:extLst>
            </p:cNvPr>
            <p:cNvSpPr txBox="1"/>
            <p:nvPr/>
          </p:nvSpPr>
          <p:spPr>
            <a:xfrm>
              <a:off x="3408445" y="4547561"/>
              <a:ext cx="1310829" cy="467482"/>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教科書</a:t>
              </a:r>
              <a:r>
                <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rPr>
                <a:t>p.39</a:t>
              </a:r>
            </a:p>
            <a:p>
              <a:pPr algn="ctr"/>
              <a:r>
                <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rPr>
                <a:t>14</a:t>
              </a: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図の右上の構造</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繊維方向による強さ</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繊維方向を縦にするパターンと</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繊維方向を横にするパターン</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grpSp>
        <p:nvGrpSpPr>
          <p:cNvPr id="81" name="グループ化 80">
            <a:extLst>
              <a:ext uri="{FF2B5EF4-FFF2-40B4-BE49-F238E27FC236}">
                <a16:creationId xmlns:a16="http://schemas.microsoft.com/office/drawing/2014/main" id="{E7CA6B32-C4C3-D068-006E-9B8829914A4B}"/>
              </a:ext>
            </a:extLst>
          </p:cNvPr>
          <p:cNvGrpSpPr/>
          <p:nvPr/>
        </p:nvGrpSpPr>
        <p:grpSpPr>
          <a:xfrm>
            <a:off x="5207652" y="3520357"/>
            <a:ext cx="1310829" cy="778452"/>
            <a:chOff x="3408445" y="4329125"/>
            <a:chExt cx="1310829" cy="835816"/>
          </a:xfrm>
        </p:grpSpPr>
        <p:sp>
          <p:nvSpPr>
            <p:cNvPr id="82" name="正方形/長方形 81">
              <a:extLst>
                <a:ext uri="{FF2B5EF4-FFF2-40B4-BE49-F238E27FC236}">
                  <a16:creationId xmlns:a16="http://schemas.microsoft.com/office/drawing/2014/main" id="{42BEBD10-6388-A674-37FE-0E7A93A25D89}"/>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a:extLst>
                <a:ext uri="{FF2B5EF4-FFF2-40B4-BE49-F238E27FC236}">
                  <a16:creationId xmlns:a16="http://schemas.microsoft.com/office/drawing/2014/main" id="{C2317450-4EE3-6D70-607B-07EA9F44720B}"/>
                </a:ext>
              </a:extLst>
            </p:cNvPr>
            <p:cNvSpPr txBox="1"/>
            <p:nvPr/>
          </p:nvSpPr>
          <p:spPr>
            <a:xfrm>
              <a:off x="3408445" y="4547561"/>
              <a:ext cx="1310829" cy="396548"/>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教科書</a:t>
              </a:r>
              <a:r>
                <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rPr>
                <a:t>p.39</a:t>
              </a:r>
            </a:p>
            <a:p>
              <a:pPr algn="ctr"/>
              <a:r>
                <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rPr>
                <a:t>14</a:t>
              </a: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図の右下の構造</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すじかい</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grpSp>
        <p:nvGrpSpPr>
          <p:cNvPr id="84" name="グループ化 83">
            <a:extLst>
              <a:ext uri="{FF2B5EF4-FFF2-40B4-BE49-F238E27FC236}">
                <a16:creationId xmlns:a16="http://schemas.microsoft.com/office/drawing/2014/main" id="{7478BA44-7363-6BC0-76AA-1733C11624A8}"/>
              </a:ext>
            </a:extLst>
          </p:cNvPr>
          <p:cNvGrpSpPr/>
          <p:nvPr/>
        </p:nvGrpSpPr>
        <p:grpSpPr>
          <a:xfrm>
            <a:off x="6705777" y="3520357"/>
            <a:ext cx="1310829" cy="778452"/>
            <a:chOff x="3408445" y="4329125"/>
            <a:chExt cx="1310829" cy="835816"/>
          </a:xfrm>
        </p:grpSpPr>
        <p:sp>
          <p:nvSpPr>
            <p:cNvPr id="85" name="正方形/長方形 84">
              <a:extLst>
                <a:ext uri="{FF2B5EF4-FFF2-40B4-BE49-F238E27FC236}">
                  <a16:creationId xmlns:a16="http://schemas.microsoft.com/office/drawing/2014/main" id="{42CBCAE5-0F40-1765-F74E-DC42B604748B}"/>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a:extLst>
                <a:ext uri="{FF2B5EF4-FFF2-40B4-BE49-F238E27FC236}">
                  <a16:creationId xmlns:a16="http://schemas.microsoft.com/office/drawing/2014/main" id="{C76996B8-092D-AB60-3BB5-3B4BB153DB41}"/>
                </a:ext>
              </a:extLst>
            </p:cNvPr>
            <p:cNvSpPr txBox="1"/>
            <p:nvPr/>
          </p:nvSpPr>
          <p:spPr>
            <a:xfrm>
              <a:off x="3408445" y="4547561"/>
              <a:ext cx="1310829" cy="396548"/>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教科書</a:t>
              </a:r>
              <a:r>
                <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rPr>
                <a:t>p.39</a:t>
              </a:r>
            </a:p>
            <a:p>
              <a:pPr algn="ctr"/>
              <a:r>
                <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rPr>
                <a:t>14</a:t>
              </a: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図の右下の構造</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背板</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sp>
        <p:nvSpPr>
          <p:cNvPr id="87" name="テキスト ボックス 86">
            <a:extLst>
              <a:ext uri="{FF2B5EF4-FFF2-40B4-BE49-F238E27FC236}">
                <a16:creationId xmlns:a16="http://schemas.microsoft.com/office/drawing/2014/main" id="{2056A260-95F0-20DF-C312-C23AF91A4B6F}"/>
              </a:ext>
            </a:extLst>
          </p:cNvPr>
          <p:cNvSpPr txBox="1"/>
          <p:nvPr/>
        </p:nvSpPr>
        <p:spPr>
          <a:xfrm>
            <a:off x="5069863" y="3250069"/>
            <a:ext cx="2389877" cy="215444"/>
          </a:xfrm>
          <a:prstGeom prst="rect">
            <a:avLst/>
          </a:prstGeom>
          <a:noFill/>
        </p:spPr>
        <p:txBody>
          <a:bodyPr wrap="square">
            <a:spAutoFit/>
          </a:bodyPr>
          <a:lstStyle/>
          <a:p>
            <a:r>
              <a:rPr kumimoji="1" lang="ja-JP" altLang="en-US" sz="800" dirty="0">
                <a:latin typeface="ＭＳ ゴシック" panose="020B0609070205080204" pitchFamily="49" charset="-128"/>
                <a:ea typeface="ＭＳ ゴシック" panose="020B0609070205080204" pitchFamily="49" charset="-128"/>
              </a:rPr>
              <a:t>横からの力に強くするために</a:t>
            </a:r>
            <a:endParaRPr kumimoji="1" lang="en-US" altLang="ja-JP" sz="800" dirty="0">
              <a:latin typeface="ＭＳ ゴシック" panose="020B0609070205080204" pitchFamily="49" charset="-128"/>
              <a:ea typeface="ＭＳ ゴシック" panose="020B0609070205080204" pitchFamily="49" charset="-128"/>
            </a:endParaRPr>
          </a:p>
        </p:txBody>
      </p:sp>
      <p:grpSp>
        <p:nvGrpSpPr>
          <p:cNvPr id="88" name="グループ化 87">
            <a:extLst>
              <a:ext uri="{FF2B5EF4-FFF2-40B4-BE49-F238E27FC236}">
                <a16:creationId xmlns:a16="http://schemas.microsoft.com/office/drawing/2014/main" id="{2B5C95F5-E3B6-C800-C9EA-2953B9BDA8D5}"/>
              </a:ext>
            </a:extLst>
          </p:cNvPr>
          <p:cNvGrpSpPr/>
          <p:nvPr/>
        </p:nvGrpSpPr>
        <p:grpSpPr>
          <a:xfrm>
            <a:off x="8209423" y="3514851"/>
            <a:ext cx="1310829" cy="778452"/>
            <a:chOff x="3408445" y="4329125"/>
            <a:chExt cx="1310829" cy="835816"/>
          </a:xfrm>
        </p:grpSpPr>
        <p:sp>
          <p:nvSpPr>
            <p:cNvPr id="91" name="正方形/長方形 90">
              <a:extLst>
                <a:ext uri="{FF2B5EF4-FFF2-40B4-BE49-F238E27FC236}">
                  <a16:creationId xmlns:a16="http://schemas.microsoft.com/office/drawing/2014/main" id="{F44D4F48-DAAC-BB8E-0589-F563CCD46255}"/>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008FD529-220E-4C19-68DF-48762B5735AC}"/>
                </a:ext>
              </a:extLst>
            </p:cNvPr>
            <p:cNvSpPr txBox="1"/>
            <p:nvPr/>
          </p:nvSpPr>
          <p:spPr>
            <a:xfrm>
              <a:off x="3408445" y="4547561"/>
              <a:ext cx="1310829" cy="396548"/>
            </a:xfrm>
            <a:prstGeom prst="rect">
              <a:avLst/>
            </a:prstGeom>
            <a:noFill/>
          </p:spPr>
          <p:txBody>
            <a:bodyPr wrap="square" rtlCol="0">
              <a:spAutoFit/>
            </a:bodyPr>
            <a:lstStyle/>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教科書</a:t>
              </a:r>
              <a:r>
                <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rPr>
                <a:t>p.39</a:t>
              </a:r>
            </a:p>
            <a:p>
              <a:pPr algn="ctr"/>
              <a:r>
                <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rPr>
                <a:t>14</a:t>
              </a: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図の右下の構造</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600" dirty="0">
                  <a:solidFill>
                    <a:schemeClr val="bg1">
                      <a:lumMod val="75000"/>
                    </a:schemeClr>
                  </a:solidFill>
                  <a:latin typeface="ＭＳ ゴシック" panose="020B0609070205080204" pitchFamily="49" charset="-128"/>
                  <a:ea typeface="ＭＳ ゴシック" panose="020B0609070205080204" pitchFamily="49" charset="-128"/>
                </a:rPr>
                <a:t>背板（全面）</a:t>
              </a:r>
              <a:endParaRPr kumimoji="1" lang="en-US" altLang="ja-JP" sz="60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spTree>
    <p:extLst>
      <p:ext uri="{BB962C8B-B14F-4D97-AF65-F5344CB8AC3E}">
        <p14:creationId xmlns:p14="http://schemas.microsoft.com/office/powerpoint/2010/main" val="2448400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a:extLst>
              <a:ext uri="{FF2B5EF4-FFF2-40B4-BE49-F238E27FC236}">
                <a16:creationId xmlns:a16="http://schemas.microsoft.com/office/drawing/2014/main" id="{4E00C64A-7835-7EDB-72A9-44FB666168A7}"/>
              </a:ext>
            </a:extLst>
          </p:cNvPr>
          <p:cNvGrpSpPr/>
          <p:nvPr/>
        </p:nvGrpSpPr>
        <p:grpSpPr>
          <a:xfrm>
            <a:off x="261937" y="328910"/>
            <a:ext cx="4615208" cy="375934"/>
            <a:chOff x="185737" y="195560"/>
            <a:chExt cx="4519612" cy="375934"/>
          </a:xfrm>
        </p:grpSpPr>
        <p:sp>
          <p:nvSpPr>
            <p:cNvPr id="7" name="テキスト ボックス 6">
              <a:extLst>
                <a:ext uri="{FF2B5EF4-FFF2-40B4-BE49-F238E27FC236}">
                  <a16:creationId xmlns:a16="http://schemas.microsoft.com/office/drawing/2014/main" id="{9FC93601-063D-39D7-A261-1DE7737A6E67}"/>
                </a:ext>
              </a:extLst>
            </p:cNvPr>
            <p:cNvSpPr txBox="1"/>
            <p:nvPr/>
          </p:nvSpPr>
          <p:spPr>
            <a:xfrm>
              <a:off x="190500" y="214612"/>
              <a:ext cx="4514849" cy="338554"/>
            </a:xfrm>
            <a:prstGeom prst="rect">
              <a:avLst/>
            </a:prstGeom>
            <a:noFill/>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生活や社会を支える材料と加工の技術</a:t>
              </a:r>
              <a:endParaRPr kumimoji="1" lang="en-US" altLang="ja-JP" sz="1600" dirty="0">
                <a:latin typeface="ＭＳ ゴシック" panose="020B0609070205080204" pitchFamily="49" charset="-128"/>
                <a:ea typeface="ＭＳ ゴシック" panose="020B0609070205080204" pitchFamily="49" charset="-128"/>
              </a:endParaRPr>
            </a:p>
          </p:txBody>
        </p:sp>
        <p:cxnSp>
          <p:nvCxnSpPr>
            <p:cNvPr id="12" name="直線コネクタ 11">
              <a:extLst>
                <a:ext uri="{FF2B5EF4-FFF2-40B4-BE49-F238E27FC236}">
                  <a16:creationId xmlns:a16="http://schemas.microsoft.com/office/drawing/2014/main" id="{819582AA-673F-D2C4-35C3-2DC0505D57A1}"/>
                </a:ext>
              </a:extLst>
            </p:cNvPr>
            <p:cNvCxnSpPr/>
            <p:nvPr/>
          </p:nvCxnSpPr>
          <p:spPr>
            <a:xfrm>
              <a:off x="185738" y="195560"/>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0729F026-6AB7-5A58-BA72-465EF41E8915}"/>
                </a:ext>
              </a:extLst>
            </p:cNvPr>
            <p:cNvCxnSpPr/>
            <p:nvPr/>
          </p:nvCxnSpPr>
          <p:spPr>
            <a:xfrm>
              <a:off x="185737" y="571494"/>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grpSp>
      <p:grpSp>
        <p:nvGrpSpPr>
          <p:cNvPr id="48" name="グループ化 47">
            <a:extLst>
              <a:ext uri="{FF2B5EF4-FFF2-40B4-BE49-F238E27FC236}">
                <a16:creationId xmlns:a16="http://schemas.microsoft.com/office/drawing/2014/main" id="{93B8A937-741C-B5FD-5B35-42F0BE055CC9}"/>
              </a:ext>
            </a:extLst>
          </p:cNvPr>
          <p:cNvGrpSpPr/>
          <p:nvPr/>
        </p:nvGrpSpPr>
        <p:grpSpPr>
          <a:xfrm>
            <a:off x="261000" y="813188"/>
            <a:ext cx="4626806" cy="354394"/>
            <a:chOff x="261937" y="879094"/>
            <a:chExt cx="4457760" cy="354394"/>
          </a:xfrm>
        </p:grpSpPr>
        <p:grpSp>
          <p:nvGrpSpPr>
            <p:cNvPr id="17" name="グループ化 16">
              <a:extLst>
                <a:ext uri="{FF2B5EF4-FFF2-40B4-BE49-F238E27FC236}">
                  <a16:creationId xmlns:a16="http://schemas.microsoft.com/office/drawing/2014/main" id="{CD83EC9D-1E37-A29C-CEEB-752F23C72A32}"/>
                </a:ext>
              </a:extLst>
            </p:cNvPr>
            <p:cNvGrpSpPr/>
            <p:nvPr/>
          </p:nvGrpSpPr>
          <p:grpSpPr>
            <a:xfrm>
              <a:off x="261937" y="879094"/>
              <a:ext cx="4457760" cy="354394"/>
              <a:chOff x="261937" y="1004889"/>
              <a:chExt cx="4457760" cy="366710"/>
            </a:xfrm>
          </p:grpSpPr>
          <p:sp>
            <p:nvSpPr>
              <p:cNvPr id="15" name="正方形/長方形 14">
                <a:extLst>
                  <a:ext uri="{FF2B5EF4-FFF2-40B4-BE49-F238E27FC236}">
                    <a16:creationId xmlns:a16="http://schemas.microsoft.com/office/drawing/2014/main" id="{21B3FE35-68CD-12DF-69C6-FBB90F4B5E10}"/>
                  </a:ext>
                </a:extLst>
              </p:cNvPr>
              <p:cNvSpPr/>
              <p:nvPr/>
            </p:nvSpPr>
            <p:spPr>
              <a:xfrm>
                <a:off x="261937" y="1004889"/>
                <a:ext cx="116682" cy="36671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6E3FE255-490C-C879-B9FF-A864ADF6375A}"/>
                  </a:ext>
                </a:extLst>
              </p:cNvPr>
              <p:cNvSpPr/>
              <p:nvPr/>
            </p:nvSpPr>
            <p:spPr>
              <a:xfrm>
                <a:off x="378619" y="1004889"/>
                <a:ext cx="4341078" cy="36671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a:extLst>
                <a:ext uri="{FF2B5EF4-FFF2-40B4-BE49-F238E27FC236}">
                  <a16:creationId xmlns:a16="http://schemas.microsoft.com/office/drawing/2014/main" id="{C551180C-9EE6-AC22-EAAE-E715248E4C1E}"/>
                </a:ext>
              </a:extLst>
            </p:cNvPr>
            <p:cNvSpPr txBox="1"/>
            <p:nvPr/>
          </p:nvSpPr>
          <p:spPr>
            <a:xfrm>
              <a:off x="378619" y="925486"/>
              <a:ext cx="4330806"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技術の視点から、製品の工夫やしくみを読み解いてみましょう</a:t>
              </a:r>
              <a:endParaRPr kumimoji="1" lang="en-US" altLang="ja-JP" sz="1100" dirty="0">
                <a:latin typeface="ＭＳ ゴシック" panose="020B0609070205080204" pitchFamily="49" charset="-128"/>
                <a:ea typeface="ＭＳ ゴシック" panose="020B0609070205080204" pitchFamily="49" charset="-128"/>
              </a:endParaRPr>
            </a:p>
          </p:txBody>
        </p:sp>
      </p:grpSp>
      <p:grpSp>
        <p:nvGrpSpPr>
          <p:cNvPr id="21" name="グループ化 20">
            <a:extLst>
              <a:ext uri="{FF2B5EF4-FFF2-40B4-BE49-F238E27FC236}">
                <a16:creationId xmlns:a16="http://schemas.microsoft.com/office/drawing/2014/main" id="{7108F707-175A-48F3-2473-D8ABC2FE926E}"/>
              </a:ext>
            </a:extLst>
          </p:cNvPr>
          <p:cNvGrpSpPr/>
          <p:nvPr/>
        </p:nvGrpSpPr>
        <p:grpSpPr>
          <a:xfrm>
            <a:off x="344703" y="1194779"/>
            <a:ext cx="3680946" cy="270188"/>
            <a:chOff x="378619" y="1814778"/>
            <a:chExt cx="3680946" cy="270188"/>
          </a:xfrm>
        </p:grpSpPr>
        <p:sp>
          <p:nvSpPr>
            <p:cNvPr id="8" name="テキスト ボックス 7">
              <a:extLst>
                <a:ext uri="{FF2B5EF4-FFF2-40B4-BE49-F238E27FC236}">
                  <a16:creationId xmlns:a16="http://schemas.microsoft.com/office/drawing/2014/main" id="{C4CDB813-226B-F436-AEB3-4480622F26EB}"/>
                </a:ext>
              </a:extLst>
            </p:cNvPr>
            <p:cNvSpPr txBox="1"/>
            <p:nvPr/>
          </p:nvSpPr>
          <p:spPr>
            <a:xfrm>
              <a:off x="578134" y="1814778"/>
              <a:ext cx="3481431"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　　　　　</a:t>
              </a:r>
              <a:r>
                <a:rPr kumimoji="1" lang="ja-JP" altLang="en-US" sz="1100" dirty="0">
                  <a:solidFill>
                    <a:schemeClr val="bg1">
                      <a:lumMod val="75000"/>
                    </a:schemeClr>
                  </a:solidFill>
                  <a:latin typeface="ＭＳ ゴシック" panose="020B0609070205080204" pitchFamily="49" charset="-128"/>
                  <a:ea typeface="ＭＳ ゴシック" panose="020B0609070205080204" pitchFamily="49" charset="-128"/>
                </a:rPr>
                <a:t>製品名　</a:t>
              </a:r>
              <a:r>
                <a:rPr kumimoji="1" lang="ja-JP" altLang="en-US" sz="1100" dirty="0">
                  <a:latin typeface="ＭＳ ゴシック" panose="020B0609070205080204" pitchFamily="49" charset="-128"/>
                  <a:ea typeface="ＭＳ ゴシック" panose="020B0609070205080204" pitchFamily="49" charset="-128"/>
                </a:rPr>
                <a:t>　　　　）の工夫やしくみ</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11" name="グループ化 10">
              <a:extLst>
                <a:ext uri="{FF2B5EF4-FFF2-40B4-BE49-F238E27FC236}">
                  <a16:creationId xmlns:a16="http://schemas.microsoft.com/office/drawing/2014/main" id="{FADC2F98-9035-EC58-F76D-5C7F7E29DED8}"/>
                </a:ext>
              </a:extLst>
            </p:cNvPr>
            <p:cNvGrpSpPr/>
            <p:nvPr/>
          </p:nvGrpSpPr>
          <p:grpSpPr>
            <a:xfrm>
              <a:off x="378619" y="1850805"/>
              <a:ext cx="228634" cy="234161"/>
              <a:chOff x="76528" y="1464665"/>
              <a:chExt cx="299679" cy="306924"/>
            </a:xfrm>
          </p:grpSpPr>
          <p:sp>
            <p:nvSpPr>
              <p:cNvPr id="9" name="正方形/長方形 8">
                <a:extLst>
                  <a:ext uri="{FF2B5EF4-FFF2-40B4-BE49-F238E27FC236}">
                    <a16:creationId xmlns:a16="http://schemas.microsoft.com/office/drawing/2014/main" id="{90446FC5-E612-002F-1382-DEFCA101FB2E}"/>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346F84A7-48B7-4773-4B45-6F185599EEC8}"/>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2" name="四角形: 角を丸くする 41">
            <a:extLst>
              <a:ext uri="{FF2B5EF4-FFF2-40B4-BE49-F238E27FC236}">
                <a16:creationId xmlns:a16="http://schemas.microsoft.com/office/drawing/2014/main" id="{62ABE401-598D-B2EC-B45F-F386150456CB}"/>
              </a:ext>
            </a:extLst>
          </p:cNvPr>
          <p:cNvSpPr/>
          <p:nvPr/>
        </p:nvSpPr>
        <p:spPr>
          <a:xfrm>
            <a:off x="275295" y="1535566"/>
            <a:ext cx="9398887" cy="5074784"/>
          </a:xfrm>
          <a:prstGeom prst="roundRect">
            <a:avLst>
              <a:gd name="adj" fmla="val 1938"/>
            </a:avLst>
          </a:prstGeom>
          <a:no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920D8477-6FE6-9D04-7B5D-EB800C004683}"/>
              </a:ext>
            </a:extLst>
          </p:cNvPr>
          <p:cNvSpPr txBox="1"/>
          <p:nvPr/>
        </p:nvSpPr>
        <p:spPr>
          <a:xfrm>
            <a:off x="7725723" y="327280"/>
            <a:ext cx="1948460" cy="246221"/>
          </a:xfrm>
          <a:prstGeom prst="rect">
            <a:avLst/>
          </a:prstGeom>
          <a:noFill/>
          <a:ln>
            <a:solidFill>
              <a:schemeClr val="tx1"/>
            </a:solidFill>
          </a:ln>
        </p:spPr>
        <p:txBody>
          <a:bodyPr wrap="square">
            <a:spAutoFit/>
          </a:bodyPr>
          <a:lstStyle/>
          <a:p>
            <a:pPr algn="ctr"/>
            <a:r>
              <a:rPr kumimoji="1" lang="ja-JP" altLang="en-US" sz="1000" dirty="0">
                <a:latin typeface="ＭＳ ゴシック" panose="020B0609070205080204" pitchFamily="49" charset="-128"/>
                <a:ea typeface="ＭＳ ゴシック" panose="020B0609070205080204" pitchFamily="49" charset="-128"/>
              </a:rPr>
              <a:t>技術分野ワークシート </a:t>
            </a:r>
            <a:r>
              <a:rPr kumimoji="1" lang="en-US" altLang="ja-JP" sz="1000" dirty="0">
                <a:latin typeface="ＭＳ ゴシック" panose="020B0609070205080204" pitchFamily="49" charset="-128"/>
                <a:ea typeface="ＭＳ ゴシック" panose="020B0609070205080204" pitchFamily="49" charset="-128"/>
              </a:rPr>
              <a:t>No.</a:t>
            </a:r>
            <a:r>
              <a:rPr kumimoji="1" lang="ja-JP" altLang="en-US" sz="1000" dirty="0">
                <a:latin typeface="ＭＳ ゴシック" panose="020B0609070205080204" pitchFamily="49" charset="-128"/>
                <a:ea typeface="ＭＳ ゴシック" panose="020B0609070205080204" pitchFamily="49" charset="-128"/>
              </a:rPr>
              <a:t>４</a:t>
            </a:r>
            <a:endParaRPr kumimoji="1" lang="en-US" altLang="ja-JP" sz="1000" dirty="0">
              <a:latin typeface="ＭＳ ゴシック" panose="020B0609070205080204" pitchFamily="49" charset="-128"/>
              <a:ea typeface="ＭＳ ゴシック" panose="020B0609070205080204" pitchFamily="49" charset="-128"/>
            </a:endParaRPr>
          </a:p>
        </p:txBody>
      </p:sp>
      <p:sp>
        <p:nvSpPr>
          <p:cNvPr id="20" name="テキスト ボックス 19">
            <a:extLst>
              <a:ext uri="{FF2B5EF4-FFF2-40B4-BE49-F238E27FC236}">
                <a16:creationId xmlns:a16="http://schemas.microsoft.com/office/drawing/2014/main" id="{6AB82828-7976-EA93-B1C7-7DD075D028E8}"/>
              </a:ext>
            </a:extLst>
          </p:cNvPr>
          <p:cNvSpPr txBox="1"/>
          <p:nvPr/>
        </p:nvSpPr>
        <p:spPr>
          <a:xfrm>
            <a:off x="3803669" y="1202474"/>
            <a:ext cx="1149331" cy="246221"/>
          </a:xfrm>
          <a:prstGeom prst="rect">
            <a:avLst/>
          </a:prstGeom>
          <a:noFill/>
        </p:spPr>
        <p:txBody>
          <a:bodyPr wrap="square">
            <a:spAutoFit/>
          </a:bodyPr>
          <a:lstStyle/>
          <a:p>
            <a:r>
              <a:rPr kumimoji="1" lang="ja-JP" altLang="en-US" sz="1000" dirty="0">
                <a:latin typeface="ＭＳ ゴシック" panose="020B0609070205080204" pitchFamily="49" charset="-128"/>
                <a:ea typeface="ＭＳ ゴシック" panose="020B0609070205080204" pitchFamily="49" charset="-128"/>
              </a:rPr>
              <a:t>（教科書 </a:t>
            </a:r>
            <a:r>
              <a:rPr kumimoji="1" lang="en-US" altLang="ja-JP" sz="1000" dirty="0">
                <a:latin typeface="ＭＳ ゴシック" panose="020B0609070205080204" pitchFamily="49" charset="-128"/>
                <a:ea typeface="ＭＳ ゴシック" panose="020B0609070205080204" pitchFamily="49" charset="-128"/>
              </a:rPr>
              <a:t>p.24</a:t>
            </a:r>
            <a:r>
              <a:rPr kumimoji="1" lang="ja-JP" altLang="en-US" sz="1000" dirty="0">
                <a:latin typeface="ＭＳ ゴシック" panose="020B0609070205080204" pitchFamily="49" charset="-128"/>
                <a:ea typeface="ＭＳ ゴシック" panose="020B0609070205080204" pitchFamily="49" charset="-128"/>
              </a:rPr>
              <a:t>）</a:t>
            </a:r>
            <a:endParaRPr lang="ja-JP" altLang="en-US" sz="1000" dirty="0"/>
          </a:p>
        </p:txBody>
      </p:sp>
      <p:grpSp>
        <p:nvGrpSpPr>
          <p:cNvPr id="55" name="グループ化 54">
            <a:extLst>
              <a:ext uri="{FF2B5EF4-FFF2-40B4-BE49-F238E27FC236}">
                <a16:creationId xmlns:a16="http://schemas.microsoft.com/office/drawing/2014/main" id="{CD7E8BD6-8242-5CBD-2F28-9B5869DBDC85}"/>
              </a:ext>
            </a:extLst>
          </p:cNvPr>
          <p:cNvGrpSpPr/>
          <p:nvPr/>
        </p:nvGrpSpPr>
        <p:grpSpPr>
          <a:xfrm>
            <a:off x="467301" y="1680235"/>
            <a:ext cx="2976853" cy="1785278"/>
            <a:chOff x="3412086" y="4329125"/>
            <a:chExt cx="1298026" cy="835816"/>
          </a:xfrm>
        </p:grpSpPr>
        <p:sp>
          <p:nvSpPr>
            <p:cNvPr id="56" name="正方形/長方形 55">
              <a:extLst>
                <a:ext uri="{FF2B5EF4-FFF2-40B4-BE49-F238E27FC236}">
                  <a16:creationId xmlns:a16="http://schemas.microsoft.com/office/drawing/2014/main" id="{F46E7C57-7489-C951-8616-02C01858681A}"/>
                </a:ext>
              </a:extLst>
            </p:cNvPr>
            <p:cNvSpPr/>
            <p:nvPr/>
          </p:nvSpPr>
          <p:spPr>
            <a:xfrm>
              <a:off x="3412086" y="4329125"/>
              <a:ext cx="1298026" cy="835816"/>
            </a:xfrm>
            <a:prstGeom prst="rect">
              <a:avLst/>
            </a:prstGeom>
            <a:noFill/>
            <a:ln>
              <a:solidFill>
                <a:schemeClr val="bg1">
                  <a:lumMod val="8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a:extLst>
                <a:ext uri="{FF2B5EF4-FFF2-40B4-BE49-F238E27FC236}">
                  <a16:creationId xmlns:a16="http://schemas.microsoft.com/office/drawing/2014/main" id="{43D5CF04-806B-610E-116F-ADD355A1E7DB}"/>
                </a:ext>
              </a:extLst>
            </p:cNvPr>
            <p:cNvSpPr txBox="1"/>
            <p:nvPr/>
          </p:nvSpPr>
          <p:spPr>
            <a:xfrm>
              <a:off x="3412086" y="4637674"/>
              <a:ext cx="1298026" cy="218719"/>
            </a:xfrm>
            <a:prstGeom prst="rect">
              <a:avLst/>
            </a:prstGeom>
            <a:noFill/>
          </p:spPr>
          <p:txBody>
            <a:bodyPr wrap="square" rtlCol="0">
              <a:spAutoFit/>
            </a:bodyPr>
            <a:lstStyle/>
            <a:p>
              <a:pPr algn="ctr"/>
              <a:r>
                <a:rPr kumimoji="1" lang="ja-JP" altLang="en-US" sz="1050" dirty="0">
                  <a:solidFill>
                    <a:schemeClr val="bg1">
                      <a:lumMod val="75000"/>
                    </a:schemeClr>
                  </a:solidFill>
                  <a:latin typeface="ＭＳ ゴシック" panose="020B0609070205080204" pitchFamily="49" charset="-128"/>
                  <a:ea typeface="ＭＳ ゴシック" panose="020B0609070205080204" pitchFamily="49" charset="-128"/>
                </a:rPr>
                <a:t>製品の写真</a:t>
              </a:r>
              <a:endParaRPr kumimoji="1" lang="en-US" altLang="ja-JP" sz="1050" dirty="0">
                <a:solidFill>
                  <a:schemeClr val="bg1">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1050" dirty="0">
                  <a:solidFill>
                    <a:schemeClr val="bg1">
                      <a:lumMod val="75000"/>
                    </a:schemeClr>
                  </a:solidFill>
                  <a:latin typeface="ＭＳ ゴシック" panose="020B0609070205080204" pitchFamily="49" charset="-128"/>
                  <a:ea typeface="ＭＳ ゴシック" panose="020B0609070205080204" pitchFamily="49" charset="-128"/>
                </a:rPr>
                <a:t>貼り付け欄</a:t>
              </a:r>
              <a:endParaRPr kumimoji="1" lang="en-US" altLang="ja-JP" sz="1050" dirty="0">
                <a:solidFill>
                  <a:schemeClr val="bg1">
                    <a:lumMod val="75000"/>
                  </a:schemeClr>
                </a:solidFill>
                <a:latin typeface="ＭＳ ゴシック" panose="020B0609070205080204" pitchFamily="49" charset="-128"/>
                <a:ea typeface="ＭＳ ゴシック" panose="020B0609070205080204" pitchFamily="49" charset="-128"/>
              </a:endParaRPr>
            </a:p>
          </p:txBody>
        </p:sp>
      </p:grpSp>
      <p:grpSp>
        <p:nvGrpSpPr>
          <p:cNvPr id="22" name="グループ化 21">
            <a:extLst>
              <a:ext uri="{FF2B5EF4-FFF2-40B4-BE49-F238E27FC236}">
                <a16:creationId xmlns:a16="http://schemas.microsoft.com/office/drawing/2014/main" id="{12C4481A-8E38-3190-B762-9BFA1835307D}"/>
              </a:ext>
            </a:extLst>
          </p:cNvPr>
          <p:cNvGrpSpPr/>
          <p:nvPr/>
        </p:nvGrpSpPr>
        <p:grpSpPr>
          <a:xfrm>
            <a:off x="3636160" y="1666907"/>
            <a:ext cx="5881466" cy="1913214"/>
            <a:chOff x="3636160" y="1666908"/>
            <a:chExt cx="5881466" cy="1156843"/>
          </a:xfrm>
        </p:grpSpPr>
        <p:sp>
          <p:nvSpPr>
            <p:cNvPr id="38" name="正方形/長方形 37">
              <a:extLst>
                <a:ext uri="{FF2B5EF4-FFF2-40B4-BE49-F238E27FC236}">
                  <a16:creationId xmlns:a16="http://schemas.microsoft.com/office/drawing/2014/main" id="{D0B6F722-1D74-EE71-998A-4C37C38EFF09}"/>
                </a:ext>
              </a:extLst>
            </p:cNvPr>
            <p:cNvSpPr/>
            <p:nvPr/>
          </p:nvSpPr>
          <p:spPr>
            <a:xfrm>
              <a:off x="3687096" y="1666908"/>
              <a:ext cx="5830530" cy="1156843"/>
            </a:xfrm>
            <a:prstGeom prst="rect">
              <a:avLst/>
            </a:prstGeom>
            <a:solidFill>
              <a:schemeClr val="tx2">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ローチャート: 他ページ結合子 3">
              <a:extLst>
                <a:ext uri="{FF2B5EF4-FFF2-40B4-BE49-F238E27FC236}">
                  <a16:creationId xmlns:a16="http://schemas.microsoft.com/office/drawing/2014/main" id="{5E780390-86AC-0E91-91ED-BA3482DA7FE1}"/>
                </a:ext>
              </a:extLst>
            </p:cNvPr>
            <p:cNvSpPr/>
            <p:nvPr/>
          </p:nvSpPr>
          <p:spPr>
            <a:xfrm rot="16200000">
              <a:off x="3339794" y="1963277"/>
              <a:ext cx="1154950" cy="562217"/>
            </a:xfrm>
            <a:prstGeom prst="flowChartOffpageConnector">
              <a:avLst/>
            </a:prstGeom>
            <a:solidFill>
              <a:srgbClr val="0000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C90AD1C3-B245-8F9C-0911-23D392F8AAB4}"/>
                </a:ext>
              </a:extLst>
            </p:cNvPr>
            <p:cNvSpPr txBox="1"/>
            <p:nvPr/>
          </p:nvSpPr>
          <p:spPr>
            <a:xfrm>
              <a:off x="3640930" y="1680236"/>
              <a:ext cx="400110" cy="1141625"/>
            </a:xfrm>
            <a:prstGeom prst="rect">
              <a:avLst/>
            </a:prstGeom>
            <a:noFill/>
          </p:spPr>
          <p:txBody>
            <a:bodyPr vert="eaVert" wrap="square" rtlCol="0">
              <a:spAutoFit/>
            </a:bodyPr>
            <a:lstStyle/>
            <a:p>
              <a:pPr algn="ctr"/>
              <a:r>
                <a:rPr kumimoji="1" lang="ja-JP" altLang="en-US" sz="1400" b="1" dirty="0">
                  <a:solidFill>
                    <a:schemeClr val="bg1"/>
                  </a:solidFill>
                  <a:latin typeface="ＭＳ ゴシック" panose="020B0609070205080204" pitchFamily="49" charset="-128"/>
                  <a:ea typeface="ＭＳ ゴシック" panose="020B0609070205080204" pitchFamily="49" charset="-128"/>
                </a:rPr>
                <a:t>工　夫</a:t>
              </a:r>
              <a:endParaRPr kumimoji="1" lang="en-US" altLang="ja-JP" sz="1400" b="1" dirty="0">
                <a:solidFill>
                  <a:schemeClr val="bg1"/>
                </a:solidFill>
                <a:latin typeface="ＭＳ ゴシック" panose="020B0609070205080204" pitchFamily="49" charset="-128"/>
                <a:ea typeface="ＭＳ ゴシック" panose="020B0609070205080204" pitchFamily="49" charset="-128"/>
              </a:endParaRPr>
            </a:p>
          </p:txBody>
        </p:sp>
      </p:grpSp>
      <p:grpSp>
        <p:nvGrpSpPr>
          <p:cNvPr id="3" name="グループ化 2">
            <a:extLst>
              <a:ext uri="{FF2B5EF4-FFF2-40B4-BE49-F238E27FC236}">
                <a16:creationId xmlns:a16="http://schemas.microsoft.com/office/drawing/2014/main" id="{5EC6C3D4-DFA3-0065-5044-3024A414333F}"/>
              </a:ext>
            </a:extLst>
          </p:cNvPr>
          <p:cNvGrpSpPr/>
          <p:nvPr/>
        </p:nvGrpSpPr>
        <p:grpSpPr>
          <a:xfrm>
            <a:off x="3636161" y="3648381"/>
            <a:ext cx="5881465" cy="1925836"/>
            <a:chOff x="3636161" y="2954579"/>
            <a:chExt cx="5881465" cy="1164475"/>
          </a:xfrm>
        </p:grpSpPr>
        <p:sp>
          <p:nvSpPr>
            <p:cNvPr id="39" name="正方形/長方形 38">
              <a:extLst>
                <a:ext uri="{FF2B5EF4-FFF2-40B4-BE49-F238E27FC236}">
                  <a16:creationId xmlns:a16="http://schemas.microsoft.com/office/drawing/2014/main" id="{6835ACAC-36F8-EF02-BD3F-2B8CB62237E5}"/>
                </a:ext>
              </a:extLst>
            </p:cNvPr>
            <p:cNvSpPr/>
            <p:nvPr/>
          </p:nvSpPr>
          <p:spPr>
            <a:xfrm>
              <a:off x="3687096" y="2962211"/>
              <a:ext cx="5830530" cy="1156843"/>
            </a:xfrm>
            <a:prstGeom prst="rect">
              <a:avLst/>
            </a:prstGeom>
            <a:solidFill>
              <a:srgbClr val="FFFFC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ローチャート: 他ページ結合子 4">
              <a:extLst>
                <a:ext uri="{FF2B5EF4-FFF2-40B4-BE49-F238E27FC236}">
                  <a16:creationId xmlns:a16="http://schemas.microsoft.com/office/drawing/2014/main" id="{103D7D2F-E3B1-FBA6-4B6D-0AB462D6F4E4}"/>
                </a:ext>
              </a:extLst>
            </p:cNvPr>
            <p:cNvSpPr/>
            <p:nvPr/>
          </p:nvSpPr>
          <p:spPr>
            <a:xfrm rot="16200000">
              <a:off x="3339795" y="3259525"/>
              <a:ext cx="1154950" cy="562217"/>
            </a:xfrm>
            <a:prstGeom prst="flowChartOffpageConnector">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30218CA3-A57E-7473-C4C6-9AA3D5D403AB}"/>
                </a:ext>
              </a:extLst>
            </p:cNvPr>
            <p:cNvSpPr txBox="1"/>
            <p:nvPr/>
          </p:nvSpPr>
          <p:spPr>
            <a:xfrm>
              <a:off x="3640929" y="2954579"/>
              <a:ext cx="400110" cy="1154949"/>
            </a:xfrm>
            <a:prstGeom prst="rect">
              <a:avLst/>
            </a:prstGeom>
            <a:noFill/>
          </p:spPr>
          <p:txBody>
            <a:bodyPr vert="eaVert" wrap="square" rtlCol="0">
              <a:spAutoFit/>
            </a:bodyPr>
            <a:lstStyle/>
            <a:p>
              <a:pPr algn="ctr"/>
              <a:r>
                <a:rPr kumimoji="1" lang="ja-JP" altLang="en-US" sz="1400" b="1" dirty="0">
                  <a:latin typeface="ＭＳ ゴシック" panose="020B0609070205080204" pitchFamily="49" charset="-128"/>
                  <a:ea typeface="ＭＳ ゴシック" panose="020B0609070205080204" pitchFamily="49" charset="-128"/>
                </a:rPr>
                <a:t>技術のしくみ</a:t>
              </a:r>
              <a:endParaRPr kumimoji="1" lang="en-US" altLang="ja-JP" sz="1400" b="1" dirty="0">
                <a:latin typeface="ＭＳ ゴシック" panose="020B0609070205080204" pitchFamily="49" charset="-128"/>
                <a:ea typeface="ＭＳ ゴシック" panose="020B0609070205080204" pitchFamily="49" charset="-128"/>
              </a:endParaRPr>
            </a:p>
          </p:txBody>
        </p:sp>
      </p:grpSp>
      <p:grpSp>
        <p:nvGrpSpPr>
          <p:cNvPr id="2" name="グループ化 1">
            <a:extLst>
              <a:ext uri="{FF2B5EF4-FFF2-40B4-BE49-F238E27FC236}">
                <a16:creationId xmlns:a16="http://schemas.microsoft.com/office/drawing/2014/main" id="{F829DC39-8E1B-E317-B427-89BF99FB973E}"/>
              </a:ext>
            </a:extLst>
          </p:cNvPr>
          <p:cNvGrpSpPr/>
          <p:nvPr/>
        </p:nvGrpSpPr>
        <p:grpSpPr>
          <a:xfrm>
            <a:off x="443400" y="3612334"/>
            <a:ext cx="3000753" cy="2797989"/>
            <a:chOff x="3635064" y="4257512"/>
            <a:chExt cx="3000753" cy="1156847"/>
          </a:xfrm>
        </p:grpSpPr>
        <p:sp>
          <p:nvSpPr>
            <p:cNvPr id="40" name="正方形/長方形 39">
              <a:extLst>
                <a:ext uri="{FF2B5EF4-FFF2-40B4-BE49-F238E27FC236}">
                  <a16:creationId xmlns:a16="http://schemas.microsoft.com/office/drawing/2014/main" id="{5C78BBA5-078E-7A61-0A81-741E2D284E91}"/>
                </a:ext>
              </a:extLst>
            </p:cNvPr>
            <p:cNvSpPr/>
            <p:nvPr/>
          </p:nvSpPr>
          <p:spPr>
            <a:xfrm>
              <a:off x="3687096" y="4257512"/>
              <a:ext cx="2948721" cy="1156843"/>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フローチャート: 他ページ結合子 5">
              <a:extLst>
                <a:ext uri="{FF2B5EF4-FFF2-40B4-BE49-F238E27FC236}">
                  <a16:creationId xmlns:a16="http://schemas.microsoft.com/office/drawing/2014/main" id="{6C385099-5BBA-D8C2-6650-76682B9EBAEA}"/>
                </a:ext>
              </a:extLst>
            </p:cNvPr>
            <p:cNvSpPr/>
            <p:nvPr/>
          </p:nvSpPr>
          <p:spPr>
            <a:xfrm rot="16200000">
              <a:off x="3339795" y="4555775"/>
              <a:ext cx="1154950" cy="562217"/>
            </a:xfrm>
            <a:prstGeom prst="flowChartOffpageConnector">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9724B530-0FA4-E23B-1C6A-84FB9E5B91CA}"/>
                </a:ext>
              </a:extLst>
            </p:cNvPr>
            <p:cNvSpPr txBox="1"/>
            <p:nvPr/>
          </p:nvSpPr>
          <p:spPr>
            <a:xfrm>
              <a:off x="3635064" y="4259405"/>
              <a:ext cx="400110" cy="1141627"/>
            </a:xfrm>
            <a:prstGeom prst="rect">
              <a:avLst/>
            </a:prstGeom>
            <a:noFill/>
          </p:spPr>
          <p:txBody>
            <a:bodyPr vert="eaVert" wrap="square" rtlCol="0">
              <a:spAutoFit/>
            </a:bodyPr>
            <a:lstStyle/>
            <a:p>
              <a:pPr algn="ctr"/>
              <a:r>
                <a:rPr kumimoji="1" lang="ja-JP" altLang="en-US" sz="1400" b="1" dirty="0">
                  <a:solidFill>
                    <a:schemeClr val="bg1"/>
                  </a:solidFill>
                  <a:latin typeface="ＭＳ ゴシック" panose="020B0609070205080204" pitchFamily="49" charset="-128"/>
                  <a:ea typeface="ＭＳ ゴシック" panose="020B0609070205080204" pitchFamily="49" charset="-128"/>
                </a:rPr>
                <a:t>科学的な原理・法則</a:t>
              </a:r>
              <a:endParaRPr kumimoji="1" lang="en-US" altLang="ja-JP" sz="1400" b="1" dirty="0">
                <a:solidFill>
                  <a:schemeClr val="bg1"/>
                </a:solidFill>
                <a:latin typeface="ＭＳ ゴシック" panose="020B0609070205080204" pitchFamily="49" charset="-128"/>
                <a:ea typeface="ＭＳ ゴシック" panose="020B0609070205080204" pitchFamily="49" charset="-128"/>
              </a:endParaRPr>
            </a:p>
          </p:txBody>
        </p:sp>
      </p:grpSp>
      <p:sp>
        <p:nvSpPr>
          <p:cNvPr id="41" name="テキスト ボックス 40">
            <a:extLst>
              <a:ext uri="{FF2B5EF4-FFF2-40B4-BE49-F238E27FC236}">
                <a16:creationId xmlns:a16="http://schemas.microsoft.com/office/drawing/2014/main" id="{3A77E638-489A-2AD6-8001-D87A00ACEDFC}"/>
              </a:ext>
            </a:extLst>
          </p:cNvPr>
          <p:cNvSpPr txBox="1"/>
          <p:nvPr/>
        </p:nvSpPr>
        <p:spPr>
          <a:xfrm>
            <a:off x="5087321" y="460538"/>
            <a:ext cx="4659666" cy="938719"/>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技術の見方・考え方って？</a:t>
            </a:r>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10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理科で勉強した</a:t>
            </a:r>
            <a:r>
              <a:rPr kumimoji="1" lang="ja-JP" altLang="en-US" sz="1100" dirty="0">
                <a:solidFill>
                  <a:schemeClr val="accent5">
                    <a:lumMod val="60000"/>
                    <a:lumOff val="40000"/>
                  </a:schemeClr>
                </a:solidFill>
                <a:latin typeface="ＭＳ ゴシック" panose="020B0609070205080204" pitchFamily="49" charset="-128"/>
                <a:ea typeface="ＭＳ ゴシック" panose="020B0609070205080204" pitchFamily="49" charset="-128"/>
              </a:rPr>
              <a:t>科学的な原理や法則（原理・法則）</a:t>
            </a:r>
            <a:r>
              <a:rPr kumimoji="1" lang="ja-JP" altLang="en-US" sz="1100" dirty="0">
                <a:latin typeface="ＭＳ ゴシック" panose="020B0609070205080204" pitchFamily="49" charset="-128"/>
                <a:ea typeface="ＭＳ ゴシック" panose="020B0609070205080204" pitchFamily="49" charset="-128"/>
              </a:rPr>
              <a:t>を活用して、</a:t>
            </a:r>
            <a:endParaRPr kumimoji="1" lang="en-US" altLang="ja-JP" sz="1100" dirty="0">
              <a:latin typeface="ＭＳ ゴシック" panose="020B0609070205080204" pitchFamily="49" charset="-128"/>
              <a:ea typeface="ＭＳ ゴシック" panose="020B0609070205080204" pitchFamily="49" charset="-128"/>
            </a:endParaRPr>
          </a:p>
          <a:p>
            <a:r>
              <a:rPr kumimoji="1" lang="ja-JP" altLang="en-US" sz="1100" dirty="0">
                <a:solidFill>
                  <a:srgbClr val="0000FF"/>
                </a:solidFill>
                <a:latin typeface="ＭＳ ゴシック" panose="020B0609070205080204" pitchFamily="49" charset="-128"/>
                <a:ea typeface="ＭＳ ゴシック" panose="020B0609070205080204" pitchFamily="49" charset="-128"/>
              </a:rPr>
              <a:t>生活や社会に役立つ（問題解決の工夫）</a:t>
            </a:r>
            <a:r>
              <a:rPr kumimoji="1" lang="ja-JP" altLang="en-US" sz="1100" dirty="0">
                <a:latin typeface="ＭＳ ゴシック" panose="020B0609070205080204" pitchFamily="49" charset="-128"/>
                <a:ea typeface="ＭＳ ゴシック" panose="020B0609070205080204" pitchFamily="49" charset="-128"/>
              </a:rPr>
              <a:t>ように、</a:t>
            </a:r>
            <a:endParaRPr kumimoji="1" lang="en-US" altLang="ja-JP" sz="1100" dirty="0">
              <a:latin typeface="ＭＳ ゴシック" panose="020B0609070205080204" pitchFamily="49" charset="-128"/>
              <a:ea typeface="ＭＳ ゴシック" panose="020B0609070205080204" pitchFamily="49" charset="-128"/>
            </a:endParaRPr>
          </a:p>
          <a:p>
            <a:r>
              <a:rPr kumimoji="1" lang="ja-JP" altLang="en-US" sz="1100" dirty="0">
                <a:solidFill>
                  <a:srgbClr val="FFC000"/>
                </a:solidFill>
                <a:latin typeface="ＭＳ ゴシック" panose="020B0609070205080204" pitchFamily="49" charset="-128"/>
                <a:ea typeface="ＭＳ ゴシック" panose="020B0609070205080204" pitchFamily="49" charset="-128"/>
              </a:rPr>
              <a:t>方法やしくみ（しくみ）</a:t>
            </a:r>
            <a:r>
              <a:rPr kumimoji="1" lang="ja-JP" altLang="en-US" sz="1100" dirty="0">
                <a:latin typeface="ＭＳ ゴシック" panose="020B0609070205080204" pitchFamily="49" charset="-128"/>
                <a:ea typeface="ＭＳ ゴシック" panose="020B0609070205080204" pitchFamily="49" charset="-128"/>
              </a:rPr>
              <a:t>を最適にすること</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43" name="四角形: 角を丸くする 42">
            <a:extLst>
              <a:ext uri="{FF2B5EF4-FFF2-40B4-BE49-F238E27FC236}">
                <a16:creationId xmlns:a16="http://schemas.microsoft.com/office/drawing/2014/main" id="{2B2D7854-4C42-F86F-3FB7-2E6F3EE6E68D}"/>
              </a:ext>
            </a:extLst>
          </p:cNvPr>
          <p:cNvSpPr/>
          <p:nvPr/>
        </p:nvSpPr>
        <p:spPr>
          <a:xfrm>
            <a:off x="5087321" y="771525"/>
            <a:ext cx="4237654" cy="658870"/>
          </a:xfrm>
          <a:prstGeom prst="roundRect">
            <a:avLst/>
          </a:prstGeom>
          <a:noFill/>
          <a:ln>
            <a:solidFill>
              <a:srgbClr val="FFCC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5" name="グループ化 24">
            <a:extLst>
              <a:ext uri="{FF2B5EF4-FFF2-40B4-BE49-F238E27FC236}">
                <a16:creationId xmlns:a16="http://schemas.microsoft.com/office/drawing/2014/main" id="{22BEFCF1-34F0-5154-27A2-9BBA54487963}"/>
              </a:ext>
            </a:extLst>
          </p:cNvPr>
          <p:cNvGrpSpPr/>
          <p:nvPr/>
        </p:nvGrpSpPr>
        <p:grpSpPr>
          <a:xfrm>
            <a:off x="3636160" y="5664365"/>
            <a:ext cx="5881466" cy="745948"/>
            <a:chOff x="5050360" y="5638800"/>
            <a:chExt cx="4542888" cy="844220"/>
          </a:xfrm>
        </p:grpSpPr>
        <p:sp>
          <p:nvSpPr>
            <p:cNvPr id="26" name="四角形: 角を丸くする 25">
              <a:extLst>
                <a:ext uri="{FF2B5EF4-FFF2-40B4-BE49-F238E27FC236}">
                  <a16:creationId xmlns:a16="http://schemas.microsoft.com/office/drawing/2014/main" id="{150DA971-B41E-B0E3-BF5D-7F251A05D04B}"/>
                </a:ext>
              </a:extLst>
            </p:cNvPr>
            <p:cNvSpPr/>
            <p:nvPr/>
          </p:nvSpPr>
          <p:spPr>
            <a:xfrm>
              <a:off x="5050360" y="5638800"/>
              <a:ext cx="4542888" cy="844220"/>
            </a:xfrm>
            <a:prstGeom prst="roundRect">
              <a:avLst>
                <a:gd name="adj" fmla="val 11827"/>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4A1321DE-A231-3EE1-BE23-3B04E16FB6C4}"/>
                </a:ext>
              </a:extLst>
            </p:cNvPr>
            <p:cNvSpPr txBox="1"/>
            <p:nvPr/>
          </p:nvSpPr>
          <p:spPr>
            <a:xfrm>
              <a:off x="5063097" y="5652123"/>
              <a:ext cx="3474636" cy="215444"/>
            </a:xfrm>
            <a:prstGeom prst="rect">
              <a:avLst/>
            </a:prstGeom>
            <a:noFill/>
          </p:spPr>
          <p:txBody>
            <a:bodyPr wrap="square" rtlCol="0">
              <a:spAutoFit/>
            </a:bodyPr>
            <a:lstStyle/>
            <a:p>
              <a:r>
                <a:rPr kumimoji="1" lang="ja-JP" altLang="en-US" sz="800" dirty="0">
                  <a:latin typeface="ＭＳ ゴシック" panose="020B0609070205080204" pitchFamily="49" charset="-128"/>
                  <a:ea typeface="ＭＳ ゴシック" panose="020B0609070205080204" pitchFamily="49" charset="-128"/>
                </a:rPr>
                <a:t>材料と加工の技術について、思ったことや感じたこと</a:t>
              </a:r>
              <a:endParaRPr kumimoji="1" lang="en-US" altLang="ja-JP" sz="800" dirty="0">
                <a:latin typeface="ＭＳ ゴシック" panose="020B0609070205080204" pitchFamily="49" charset="-128"/>
                <a:ea typeface="ＭＳ ゴシック" panose="020B0609070205080204" pitchFamily="49" charset="-128"/>
              </a:endParaRPr>
            </a:p>
          </p:txBody>
        </p:sp>
      </p:grpSp>
    </p:spTree>
    <p:extLst>
      <p:ext uri="{BB962C8B-B14F-4D97-AF65-F5344CB8AC3E}">
        <p14:creationId xmlns:p14="http://schemas.microsoft.com/office/powerpoint/2010/main" val="3370174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a:extLst>
              <a:ext uri="{FF2B5EF4-FFF2-40B4-BE49-F238E27FC236}">
                <a16:creationId xmlns:a16="http://schemas.microsoft.com/office/drawing/2014/main" id="{4E00C64A-7835-7EDB-72A9-44FB666168A7}"/>
              </a:ext>
            </a:extLst>
          </p:cNvPr>
          <p:cNvGrpSpPr/>
          <p:nvPr/>
        </p:nvGrpSpPr>
        <p:grpSpPr>
          <a:xfrm>
            <a:off x="261937" y="328910"/>
            <a:ext cx="4615208" cy="375934"/>
            <a:chOff x="185737" y="195560"/>
            <a:chExt cx="4519612" cy="375934"/>
          </a:xfrm>
        </p:grpSpPr>
        <p:sp>
          <p:nvSpPr>
            <p:cNvPr id="7" name="テキスト ボックス 6">
              <a:extLst>
                <a:ext uri="{FF2B5EF4-FFF2-40B4-BE49-F238E27FC236}">
                  <a16:creationId xmlns:a16="http://schemas.microsoft.com/office/drawing/2014/main" id="{9FC93601-063D-39D7-A261-1DE7737A6E67}"/>
                </a:ext>
              </a:extLst>
            </p:cNvPr>
            <p:cNvSpPr txBox="1"/>
            <p:nvPr/>
          </p:nvSpPr>
          <p:spPr>
            <a:xfrm>
              <a:off x="190500" y="214612"/>
              <a:ext cx="4514849" cy="338554"/>
            </a:xfrm>
            <a:prstGeom prst="rect">
              <a:avLst/>
            </a:prstGeom>
            <a:noFill/>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生活や社会を支える材料と加工の技術</a:t>
              </a:r>
              <a:endParaRPr kumimoji="1" lang="en-US" altLang="ja-JP" sz="1600" dirty="0">
                <a:latin typeface="ＭＳ ゴシック" panose="020B0609070205080204" pitchFamily="49" charset="-128"/>
                <a:ea typeface="ＭＳ ゴシック" panose="020B0609070205080204" pitchFamily="49" charset="-128"/>
              </a:endParaRPr>
            </a:p>
          </p:txBody>
        </p:sp>
        <p:cxnSp>
          <p:nvCxnSpPr>
            <p:cNvPr id="12" name="直線コネクタ 11">
              <a:extLst>
                <a:ext uri="{FF2B5EF4-FFF2-40B4-BE49-F238E27FC236}">
                  <a16:creationId xmlns:a16="http://schemas.microsoft.com/office/drawing/2014/main" id="{819582AA-673F-D2C4-35C3-2DC0505D57A1}"/>
                </a:ext>
              </a:extLst>
            </p:cNvPr>
            <p:cNvCxnSpPr/>
            <p:nvPr/>
          </p:nvCxnSpPr>
          <p:spPr>
            <a:xfrm>
              <a:off x="185738" y="195560"/>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0729F026-6AB7-5A58-BA72-465EF41E8915}"/>
                </a:ext>
              </a:extLst>
            </p:cNvPr>
            <p:cNvCxnSpPr/>
            <p:nvPr/>
          </p:nvCxnSpPr>
          <p:spPr>
            <a:xfrm>
              <a:off x="185737" y="571494"/>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grpSp>
      <p:grpSp>
        <p:nvGrpSpPr>
          <p:cNvPr id="48" name="グループ化 47">
            <a:extLst>
              <a:ext uri="{FF2B5EF4-FFF2-40B4-BE49-F238E27FC236}">
                <a16:creationId xmlns:a16="http://schemas.microsoft.com/office/drawing/2014/main" id="{93B8A937-741C-B5FD-5B35-42F0BE055CC9}"/>
              </a:ext>
            </a:extLst>
          </p:cNvPr>
          <p:cNvGrpSpPr/>
          <p:nvPr/>
        </p:nvGrpSpPr>
        <p:grpSpPr>
          <a:xfrm>
            <a:off x="261000" y="813188"/>
            <a:ext cx="5215973" cy="354394"/>
            <a:chOff x="261937" y="879094"/>
            <a:chExt cx="5025401" cy="354394"/>
          </a:xfrm>
        </p:grpSpPr>
        <p:grpSp>
          <p:nvGrpSpPr>
            <p:cNvPr id="17" name="グループ化 16">
              <a:extLst>
                <a:ext uri="{FF2B5EF4-FFF2-40B4-BE49-F238E27FC236}">
                  <a16:creationId xmlns:a16="http://schemas.microsoft.com/office/drawing/2014/main" id="{CD83EC9D-1E37-A29C-CEEB-752F23C72A32}"/>
                </a:ext>
              </a:extLst>
            </p:cNvPr>
            <p:cNvGrpSpPr/>
            <p:nvPr/>
          </p:nvGrpSpPr>
          <p:grpSpPr>
            <a:xfrm>
              <a:off x="261937" y="879094"/>
              <a:ext cx="4908719" cy="354394"/>
              <a:chOff x="261937" y="1004889"/>
              <a:chExt cx="4908719" cy="366710"/>
            </a:xfrm>
          </p:grpSpPr>
          <p:sp>
            <p:nvSpPr>
              <p:cNvPr id="15" name="正方形/長方形 14">
                <a:extLst>
                  <a:ext uri="{FF2B5EF4-FFF2-40B4-BE49-F238E27FC236}">
                    <a16:creationId xmlns:a16="http://schemas.microsoft.com/office/drawing/2014/main" id="{21B3FE35-68CD-12DF-69C6-FBB90F4B5E10}"/>
                  </a:ext>
                </a:extLst>
              </p:cNvPr>
              <p:cNvSpPr/>
              <p:nvPr/>
            </p:nvSpPr>
            <p:spPr>
              <a:xfrm>
                <a:off x="261937" y="1004889"/>
                <a:ext cx="116682" cy="36671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6E3FE255-490C-C879-B9FF-A864ADF6375A}"/>
                  </a:ext>
                </a:extLst>
              </p:cNvPr>
              <p:cNvSpPr/>
              <p:nvPr/>
            </p:nvSpPr>
            <p:spPr>
              <a:xfrm>
                <a:off x="378619" y="1004889"/>
                <a:ext cx="4792037" cy="36671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a:extLst>
                <a:ext uri="{FF2B5EF4-FFF2-40B4-BE49-F238E27FC236}">
                  <a16:creationId xmlns:a16="http://schemas.microsoft.com/office/drawing/2014/main" id="{C551180C-9EE6-AC22-EAAE-E715248E4C1E}"/>
                </a:ext>
              </a:extLst>
            </p:cNvPr>
            <p:cNvSpPr txBox="1"/>
            <p:nvPr/>
          </p:nvSpPr>
          <p:spPr>
            <a:xfrm>
              <a:off x="378619" y="925486"/>
              <a:ext cx="4908719"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松森さんは、製品を開発する時に、どのようなことを考えているのだろう？</a:t>
              </a:r>
              <a:endParaRPr kumimoji="1" lang="en-US" altLang="ja-JP" sz="1100" dirty="0">
                <a:latin typeface="ＭＳ ゴシック" panose="020B0609070205080204" pitchFamily="49" charset="-128"/>
                <a:ea typeface="ＭＳ ゴシック" panose="020B0609070205080204" pitchFamily="49" charset="-128"/>
              </a:endParaRPr>
            </a:p>
          </p:txBody>
        </p:sp>
      </p:grpSp>
      <p:grpSp>
        <p:nvGrpSpPr>
          <p:cNvPr id="21" name="グループ化 20">
            <a:extLst>
              <a:ext uri="{FF2B5EF4-FFF2-40B4-BE49-F238E27FC236}">
                <a16:creationId xmlns:a16="http://schemas.microsoft.com/office/drawing/2014/main" id="{7108F707-175A-48F3-2473-D8ABC2FE926E}"/>
              </a:ext>
            </a:extLst>
          </p:cNvPr>
          <p:cNvGrpSpPr/>
          <p:nvPr/>
        </p:nvGrpSpPr>
        <p:grpSpPr>
          <a:xfrm>
            <a:off x="344703" y="1194779"/>
            <a:ext cx="9216594" cy="270188"/>
            <a:chOff x="378619" y="1814778"/>
            <a:chExt cx="9216594" cy="270188"/>
          </a:xfrm>
        </p:grpSpPr>
        <p:sp>
          <p:nvSpPr>
            <p:cNvPr id="8" name="テキスト ボックス 7">
              <a:extLst>
                <a:ext uri="{FF2B5EF4-FFF2-40B4-BE49-F238E27FC236}">
                  <a16:creationId xmlns:a16="http://schemas.microsoft.com/office/drawing/2014/main" id="{C4CDB813-226B-F436-AEB3-4480622F26EB}"/>
                </a:ext>
              </a:extLst>
            </p:cNvPr>
            <p:cNvSpPr txBox="1"/>
            <p:nvPr/>
          </p:nvSpPr>
          <p:spPr>
            <a:xfrm>
              <a:off x="578134" y="1814778"/>
              <a:ext cx="9017079"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松森さんがどのような思いや考えで、製品を開発しているのかを調べて、技術による問題解決のプロセスに整理しましょう。</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11" name="グループ化 10">
              <a:extLst>
                <a:ext uri="{FF2B5EF4-FFF2-40B4-BE49-F238E27FC236}">
                  <a16:creationId xmlns:a16="http://schemas.microsoft.com/office/drawing/2014/main" id="{FADC2F98-9035-EC58-F76D-5C7F7E29DED8}"/>
                </a:ext>
              </a:extLst>
            </p:cNvPr>
            <p:cNvGrpSpPr/>
            <p:nvPr/>
          </p:nvGrpSpPr>
          <p:grpSpPr>
            <a:xfrm>
              <a:off x="378619" y="1850805"/>
              <a:ext cx="228634" cy="234161"/>
              <a:chOff x="76528" y="1464665"/>
              <a:chExt cx="299679" cy="306924"/>
            </a:xfrm>
          </p:grpSpPr>
          <p:sp>
            <p:nvSpPr>
              <p:cNvPr id="9" name="正方形/長方形 8">
                <a:extLst>
                  <a:ext uri="{FF2B5EF4-FFF2-40B4-BE49-F238E27FC236}">
                    <a16:creationId xmlns:a16="http://schemas.microsoft.com/office/drawing/2014/main" id="{90446FC5-E612-002F-1382-DEFCA101FB2E}"/>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346F84A7-48B7-4773-4B45-6F185599EEC8}"/>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2" name="四角形: 角を丸くする 41">
            <a:extLst>
              <a:ext uri="{FF2B5EF4-FFF2-40B4-BE49-F238E27FC236}">
                <a16:creationId xmlns:a16="http://schemas.microsoft.com/office/drawing/2014/main" id="{62ABE401-598D-B2EC-B45F-F386150456CB}"/>
              </a:ext>
            </a:extLst>
          </p:cNvPr>
          <p:cNvSpPr/>
          <p:nvPr/>
        </p:nvSpPr>
        <p:spPr>
          <a:xfrm>
            <a:off x="275295" y="1535566"/>
            <a:ext cx="9398887" cy="3912492"/>
          </a:xfrm>
          <a:prstGeom prst="roundRect">
            <a:avLst>
              <a:gd name="adj" fmla="val 1938"/>
            </a:avLst>
          </a:prstGeom>
          <a:no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920D8477-6FE6-9D04-7B5D-EB800C004683}"/>
              </a:ext>
            </a:extLst>
          </p:cNvPr>
          <p:cNvSpPr txBox="1"/>
          <p:nvPr/>
        </p:nvSpPr>
        <p:spPr>
          <a:xfrm>
            <a:off x="7725723" y="327280"/>
            <a:ext cx="1948460" cy="246221"/>
          </a:xfrm>
          <a:prstGeom prst="rect">
            <a:avLst/>
          </a:prstGeom>
          <a:noFill/>
          <a:ln>
            <a:solidFill>
              <a:schemeClr val="tx1"/>
            </a:solidFill>
          </a:ln>
        </p:spPr>
        <p:txBody>
          <a:bodyPr wrap="square">
            <a:spAutoFit/>
          </a:bodyPr>
          <a:lstStyle/>
          <a:p>
            <a:pPr algn="ctr"/>
            <a:r>
              <a:rPr kumimoji="1" lang="ja-JP" altLang="en-US" sz="1000" dirty="0">
                <a:latin typeface="ＭＳ ゴシック" panose="020B0609070205080204" pitchFamily="49" charset="-128"/>
                <a:ea typeface="ＭＳ ゴシック" panose="020B0609070205080204" pitchFamily="49" charset="-128"/>
              </a:rPr>
              <a:t>技術分野ワークシート </a:t>
            </a:r>
            <a:r>
              <a:rPr kumimoji="1" lang="en-US" altLang="ja-JP" sz="1000" dirty="0">
                <a:latin typeface="ＭＳ ゴシック" panose="020B0609070205080204" pitchFamily="49" charset="-128"/>
                <a:ea typeface="ＭＳ ゴシック" panose="020B0609070205080204" pitchFamily="49" charset="-128"/>
              </a:rPr>
              <a:t>No.</a:t>
            </a:r>
            <a:r>
              <a:rPr kumimoji="1" lang="ja-JP" altLang="en-US" sz="1000" dirty="0">
                <a:latin typeface="ＭＳ ゴシック" panose="020B0609070205080204" pitchFamily="49" charset="-128"/>
                <a:ea typeface="ＭＳ ゴシック" panose="020B0609070205080204" pitchFamily="49" charset="-128"/>
              </a:rPr>
              <a:t>５</a:t>
            </a:r>
            <a:endParaRPr kumimoji="1" lang="en-US" altLang="ja-JP" sz="1000" dirty="0">
              <a:latin typeface="ＭＳ ゴシック" panose="020B0609070205080204" pitchFamily="49" charset="-128"/>
              <a:ea typeface="ＭＳ ゴシック" panose="020B0609070205080204" pitchFamily="49" charset="-128"/>
            </a:endParaRPr>
          </a:p>
        </p:txBody>
      </p:sp>
      <p:grpSp>
        <p:nvGrpSpPr>
          <p:cNvPr id="25" name="グループ化 24">
            <a:extLst>
              <a:ext uri="{FF2B5EF4-FFF2-40B4-BE49-F238E27FC236}">
                <a16:creationId xmlns:a16="http://schemas.microsoft.com/office/drawing/2014/main" id="{22BEFCF1-34F0-5154-27A2-9BBA54487963}"/>
              </a:ext>
            </a:extLst>
          </p:cNvPr>
          <p:cNvGrpSpPr/>
          <p:nvPr/>
        </p:nvGrpSpPr>
        <p:grpSpPr>
          <a:xfrm>
            <a:off x="5051532" y="5553229"/>
            <a:ext cx="4593468" cy="984554"/>
            <a:chOff x="5050360" y="5638800"/>
            <a:chExt cx="4542888" cy="844220"/>
          </a:xfrm>
        </p:grpSpPr>
        <p:sp>
          <p:nvSpPr>
            <p:cNvPr id="26" name="四角形: 角を丸くする 25">
              <a:extLst>
                <a:ext uri="{FF2B5EF4-FFF2-40B4-BE49-F238E27FC236}">
                  <a16:creationId xmlns:a16="http://schemas.microsoft.com/office/drawing/2014/main" id="{150DA971-B41E-B0E3-BF5D-7F251A05D04B}"/>
                </a:ext>
              </a:extLst>
            </p:cNvPr>
            <p:cNvSpPr/>
            <p:nvPr/>
          </p:nvSpPr>
          <p:spPr>
            <a:xfrm>
              <a:off x="5050360" y="5638800"/>
              <a:ext cx="4542888" cy="844220"/>
            </a:xfrm>
            <a:prstGeom prst="roundRect">
              <a:avLst>
                <a:gd name="adj" fmla="val 11827"/>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4A1321DE-A231-3EE1-BE23-3B04E16FB6C4}"/>
                </a:ext>
              </a:extLst>
            </p:cNvPr>
            <p:cNvSpPr txBox="1"/>
            <p:nvPr/>
          </p:nvSpPr>
          <p:spPr>
            <a:xfrm>
              <a:off x="5063097" y="5652123"/>
              <a:ext cx="3474636" cy="215444"/>
            </a:xfrm>
            <a:prstGeom prst="rect">
              <a:avLst/>
            </a:prstGeom>
            <a:noFill/>
          </p:spPr>
          <p:txBody>
            <a:bodyPr wrap="square" rtlCol="0">
              <a:spAutoFit/>
            </a:bodyPr>
            <a:lstStyle/>
            <a:p>
              <a:r>
                <a:rPr kumimoji="1" lang="ja-JP" altLang="en-US" sz="800" dirty="0">
                  <a:latin typeface="ＭＳ ゴシック" panose="020B0609070205080204" pitchFamily="49" charset="-128"/>
                  <a:ea typeface="ＭＳ ゴシック" panose="020B0609070205080204" pitchFamily="49" charset="-128"/>
                </a:rPr>
                <a:t>材料と加工の技術について、思ったことや感じたこと</a:t>
              </a:r>
              <a:endParaRPr kumimoji="1" lang="en-US" altLang="ja-JP" sz="800" dirty="0">
                <a:latin typeface="ＭＳ ゴシック" panose="020B0609070205080204" pitchFamily="49" charset="-128"/>
                <a:ea typeface="ＭＳ ゴシック" panose="020B0609070205080204" pitchFamily="49" charset="-128"/>
              </a:endParaRPr>
            </a:p>
          </p:txBody>
        </p:sp>
      </p:grpSp>
      <p:sp>
        <p:nvSpPr>
          <p:cNvPr id="29" name="矢印: 五方向 28">
            <a:extLst>
              <a:ext uri="{FF2B5EF4-FFF2-40B4-BE49-F238E27FC236}">
                <a16:creationId xmlns:a16="http://schemas.microsoft.com/office/drawing/2014/main" id="{89B1E5BB-54FC-8923-7F90-AAE277512001}"/>
              </a:ext>
            </a:extLst>
          </p:cNvPr>
          <p:cNvSpPr/>
          <p:nvPr/>
        </p:nvSpPr>
        <p:spPr>
          <a:xfrm>
            <a:off x="398580" y="1663109"/>
            <a:ext cx="2359033" cy="404896"/>
          </a:xfrm>
          <a:prstGeom prst="homePlat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矢印: 山形 29">
            <a:extLst>
              <a:ext uri="{FF2B5EF4-FFF2-40B4-BE49-F238E27FC236}">
                <a16:creationId xmlns:a16="http://schemas.microsoft.com/office/drawing/2014/main" id="{8032E90E-3E38-1C09-A1A7-4E3F867B5414}"/>
              </a:ext>
            </a:extLst>
          </p:cNvPr>
          <p:cNvSpPr/>
          <p:nvPr/>
        </p:nvSpPr>
        <p:spPr>
          <a:xfrm>
            <a:off x="2672585" y="1663109"/>
            <a:ext cx="2367307" cy="404896"/>
          </a:xfrm>
          <a:prstGeom prst="chevron">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1" name="矢印: 山形 30">
            <a:extLst>
              <a:ext uri="{FF2B5EF4-FFF2-40B4-BE49-F238E27FC236}">
                <a16:creationId xmlns:a16="http://schemas.microsoft.com/office/drawing/2014/main" id="{9752EA26-2406-4804-351D-63DA7BBE8D4B}"/>
              </a:ext>
            </a:extLst>
          </p:cNvPr>
          <p:cNvSpPr/>
          <p:nvPr/>
        </p:nvSpPr>
        <p:spPr>
          <a:xfrm>
            <a:off x="4939380" y="1660972"/>
            <a:ext cx="2367307" cy="404896"/>
          </a:xfrm>
          <a:prstGeom prst="chevron">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2" name="矢印: 山形 31">
            <a:extLst>
              <a:ext uri="{FF2B5EF4-FFF2-40B4-BE49-F238E27FC236}">
                <a16:creationId xmlns:a16="http://schemas.microsoft.com/office/drawing/2014/main" id="{ACECE4AE-C0CA-A1E1-28E0-B0562D9D6B84}"/>
              </a:ext>
            </a:extLst>
          </p:cNvPr>
          <p:cNvSpPr/>
          <p:nvPr/>
        </p:nvSpPr>
        <p:spPr>
          <a:xfrm>
            <a:off x="7199128" y="1660972"/>
            <a:ext cx="2367307" cy="404896"/>
          </a:xfrm>
          <a:prstGeom prst="chevron">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テキスト ボックス 23">
            <a:extLst>
              <a:ext uri="{FF2B5EF4-FFF2-40B4-BE49-F238E27FC236}">
                <a16:creationId xmlns:a16="http://schemas.microsoft.com/office/drawing/2014/main" id="{37B482D2-C093-CF38-7281-E6F17990F60A}"/>
              </a:ext>
            </a:extLst>
          </p:cNvPr>
          <p:cNvSpPr txBox="1"/>
          <p:nvPr/>
        </p:nvSpPr>
        <p:spPr>
          <a:xfrm>
            <a:off x="426861" y="1695556"/>
            <a:ext cx="2129803" cy="307777"/>
          </a:xfrm>
          <a:prstGeom prst="rect">
            <a:avLst/>
          </a:prstGeom>
          <a:noFill/>
        </p:spPr>
        <p:txBody>
          <a:bodyPr vert="horz" wrap="square" rtlCol="0">
            <a:spAutoFit/>
          </a:bodyPr>
          <a:lstStyle/>
          <a:p>
            <a:pPr algn="ctr"/>
            <a:r>
              <a:rPr kumimoji="1" lang="ja-JP" altLang="en-US" sz="1400" b="1" dirty="0">
                <a:solidFill>
                  <a:schemeClr val="bg1"/>
                </a:solidFill>
                <a:latin typeface="ＭＳ ゴシック" panose="020B0609070205080204" pitchFamily="49" charset="-128"/>
                <a:ea typeface="ＭＳ ゴシック" panose="020B0609070205080204" pitchFamily="49" charset="-128"/>
              </a:rPr>
              <a:t>問題発見・課題設定</a:t>
            </a:r>
            <a:endParaRPr kumimoji="1" lang="en-US" altLang="ja-JP" sz="1400" b="1" dirty="0">
              <a:solidFill>
                <a:schemeClr val="bg1"/>
              </a:solidFill>
              <a:latin typeface="ＭＳ ゴシック" panose="020B0609070205080204" pitchFamily="49" charset="-128"/>
              <a:ea typeface="ＭＳ ゴシック" panose="020B0609070205080204" pitchFamily="49" charset="-128"/>
            </a:endParaRPr>
          </a:p>
        </p:txBody>
      </p:sp>
      <p:sp>
        <p:nvSpPr>
          <p:cNvPr id="33" name="テキスト ボックス 32">
            <a:extLst>
              <a:ext uri="{FF2B5EF4-FFF2-40B4-BE49-F238E27FC236}">
                <a16:creationId xmlns:a16="http://schemas.microsoft.com/office/drawing/2014/main" id="{BBE80F7A-5605-9095-0373-5E7EAEFFB0D9}"/>
              </a:ext>
            </a:extLst>
          </p:cNvPr>
          <p:cNvSpPr txBox="1"/>
          <p:nvPr/>
        </p:nvSpPr>
        <p:spPr>
          <a:xfrm>
            <a:off x="2890713" y="1688101"/>
            <a:ext cx="1932745" cy="307777"/>
          </a:xfrm>
          <a:prstGeom prst="rect">
            <a:avLst/>
          </a:prstGeom>
          <a:noFill/>
        </p:spPr>
        <p:txBody>
          <a:bodyPr vert="horz" wrap="square" rtlCol="0">
            <a:spAutoFit/>
          </a:bodyPr>
          <a:lstStyle/>
          <a:p>
            <a:pPr algn="ctr"/>
            <a:r>
              <a:rPr kumimoji="1" lang="ja-JP" altLang="en-US" sz="1400" b="1" dirty="0">
                <a:solidFill>
                  <a:schemeClr val="bg1"/>
                </a:solidFill>
                <a:latin typeface="ＭＳ ゴシック" panose="020B0609070205080204" pitchFamily="49" charset="-128"/>
                <a:ea typeface="ＭＳ ゴシック" panose="020B0609070205080204" pitchFamily="49" charset="-128"/>
              </a:rPr>
              <a:t>設計</a:t>
            </a:r>
            <a:endParaRPr kumimoji="1" lang="en-US" altLang="ja-JP" sz="1400" b="1" dirty="0">
              <a:solidFill>
                <a:schemeClr val="bg1"/>
              </a:solidFill>
              <a:latin typeface="ＭＳ ゴシック" panose="020B0609070205080204" pitchFamily="49" charset="-128"/>
              <a:ea typeface="ＭＳ ゴシック" panose="020B0609070205080204" pitchFamily="49" charset="-128"/>
            </a:endParaRPr>
          </a:p>
        </p:txBody>
      </p:sp>
      <p:sp>
        <p:nvSpPr>
          <p:cNvPr id="34" name="テキスト ボックス 33">
            <a:extLst>
              <a:ext uri="{FF2B5EF4-FFF2-40B4-BE49-F238E27FC236}">
                <a16:creationId xmlns:a16="http://schemas.microsoft.com/office/drawing/2014/main" id="{2A74A33D-377C-8647-BC92-F2739DB0868D}"/>
              </a:ext>
            </a:extLst>
          </p:cNvPr>
          <p:cNvSpPr txBox="1"/>
          <p:nvPr/>
        </p:nvSpPr>
        <p:spPr>
          <a:xfrm>
            <a:off x="5172993" y="1694247"/>
            <a:ext cx="1893034" cy="307777"/>
          </a:xfrm>
          <a:prstGeom prst="rect">
            <a:avLst/>
          </a:prstGeom>
          <a:noFill/>
        </p:spPr>
        <p:txBody>
          <a:bodyPr vert="horz" wrap="square" rtlCol="0">
            <a:spAutoFit/>
          </a:bodyPr>
          <a:lstStyle/>
          <a:p>
            <a:pPr algn="ctr"/>
            <a:r>
              <a:rPr kumimoji="1" lang="ja-JP" altLang="en-US" sz="1400" b="1" dirty="0">
                <a:solidFill>
                  <a:schemeClr val="bg1"/>
                </a:solidFill>
                <a:latin typeface="ＭＳ ゴシック" panose="020B0609070205080204" pitchFamily="49" charset="-128"/>
                <a:ea typeface="ＭＳ ゴシック" panose="020B0609070205080204" pitchFamily="49" charset="-128"/>
              </a:rPr>
              <a:t>製作</a:t>
            </a:r>
            <a:endParaRPr kumimoji="1" lang="en-US" altLang="ja-JP" sz="1400" b="1" dirty="0">
              <a:solidFill>
                <a:schemeClr val="bg1"/>
              </a:solidFill>
              <a:latin typeface="ＭＳ ゴシック" panose="020B0609070205080204" pitchFamily="49" charset="-128"/>
              <a:ea typeface="ＭＳ ゴシック" panose="020B0609070205080204" pitchFamily="49" charset="-128"/>
            </a:endParaRPr>
          </a:p>
        </p:txBody>
      </p:sp>
      <p:sp>
        <p:nvSpPr>
          <p:cNvPr id="44" name="テキスト ボックス 43">
            <a:extLst>
              <a:ext uri="{FF2B5EF4-FFF2-40B4-BE49-F238E27FC236}">
                <a16:creationId xmlns:a16="http://schemas.microsoft.com/office/drawing/2014/main" id="{67EAD17D-BC4A-E5CD-E687-7A0CCD3078EB}"/>
              </a:ext>
            </a:extLst>
          </p:cNvPr>
          <p:cNvSpPr txBox="1"/>
          <p:nvPr/>
        </p:nvSpPr>
        <p:spPr>
          <a:xfrm>
            <a:off x="7425846" y="1709531"/>
            <a:ext cx="1893034" cy="307777"/>
          </a:xfrm>
          <a:prstGeom prst="rect">
            <a:avLst/>
          </a:prstGeom>
          <a:noFill/>
        </p:spPr>
        <p:txBody>
          <a:bodyPr vert="horz" wrap="square" rtlCol="0">
            <a:spAutoFit/>
          </a:bodyPr>
          <a:lstStyle/>
          <a:p>
            <a:pPr algn="ctr"/>
            <a:r>
              <a:rPr kumimoji="1" lang="ja-JP" altLang="en-US" sz="1400" b="1" dirty="0">
                <a:solidFill>
                  <a:schemeClr val="bg1"/>
                </a:solidFill>
                <a:latin typeface="ＭＳ ゴシック" panose="020B0609070205080204" pitchFamily="49" charset="-128"/>
                <a:ea typeface="ＭＳ ゴシック" panose="020B0609070205080204" pitchFamily="49" charset="-128"/>
              </a:rPr>
              <a:t>成果の評価</a:t>
            </a:r>
            <a:endParaRPr kumimoji="1" lang="en-US" altLang="ja-JP" sz="1400" b="1" dirty="0">
              <a:solidFill>
                <a:schemeClr val="bg1"/>
              </a:solidFill>
              <a:latin typeface="ＭＳ ゴシック" panose="020B0609070205080204" pitchFamily="49" charset="-128"/>
              <a:ea typeface="ＭＳ ゴシック" panose="020B0609070205080204" pitchFamily="49" charset="-128"/>
            </a:endParaRPr>
          </a:p>
        </p:txBody>
      </p:sp>
      <p:grpSp>
        <p:nvGrpSpPr>
          <p:cNvPr id="45" name="グループ化 44">
            <a:extLst>
              <a:ext uri="{FF2B5EF4-FFF2-40B4-BE49-F238E27FC236}">
                <a16:creationId xmlns:a16="http://schemas.microsoft.com/office/drawing/2014/main" id="{F16E0F85-C700-6713-FC6B-E1D8BB7016EF}"/>
              </a:ext>
            </a:extLst>
          </p:cNvPr>
          <p:cNvGrpSpPr/>
          <p:nvPr/>
        </p:nvGrpSpPr>
        <p:grpSpPr>
          <a:xfrm>
            <a:off x="261000" y="5553229"/>
            <a:ext cx="4593468" cy="984554"/>
            <a:chOff x="5050360" y="5638800"/>
            <a:chExt cx="4542888" cy="844220"/>
          </a:xfrm>
        </p:grpSpPr>
        <p:sp>
          <p:nvSpPr>
            <p:cNvPr id="46" name="四角形: 角を丸くする 45">
              <a:extLst>
                <a:ext uri="{FF2B5EF4-FFF2-40B4-BE49-F238E27FC236}">
                  <a16:creationId xmlns:a16="http://schemas.microsoft.com/office/drawing/2014/main" id="{7A7301E5-E011-E853-CC63-0131B92916C3}"/>
                </a:ext>
              </a:extLst>
            </p:cNvPr>
            <p:cNvSpPr/>
            <p:nvPr/>
          </p:nvSpPr>
          <p:spPr>
            <a:xfrm>
              <a:off x="5050360" y="5638800"/>
              <a:ext cx="4542888" cy="844220"/>
            </a:xfrm>
            <a:prstGeom prst="roundRect">
              <a:avLst>
                <a:gd name="adj" fmla="val 11827"/>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9434C735-DB80-5B7A-57CB-05BD55C804A5}"/>
                </a:ext>
              </a:extLst>
            </p:cNvPr>
            <p:cNvSpPr txBox="1"/>
            <p:nvPr/>
          </p:nvSpPr>
          <p:spPr>
            <a:xfrm>
              <a:off x="5063097" y="5652123"/>
              <a:ext cx="3474636" cy="243827"/>
            </a:xfrm>
            <a:prstGeom prst="rect">
              <a:avLst/>
            </a:prstGeom>
            <a:noFill/>
          </p:spPr>
          <p:txBody>
            <a:bodyPr wrap="square" rtlCol="0">
              <a:spAutoFit/>
            </a:bodyPr>
            <a:lstStyle/>
            <a:p>
              <a:r>
                <a:rPr kumimoji="1" lang="ja-JP" altLang="en-US" sz="800" dirty="0">
                  <a:latin typeface="ＭＳ ゴシック" panose="020B0609070205080204" pitchFamily="49" charset="-128"/>
                  <a:ea typeface="ＭＳ ゴシック" panose="020B0609070205080204" pitchFamily="49" charset="-128"/>
                </a:rPr>
                <a:t>松森さんが製品を開発する際に考えたことをまとめましょう</a:t>
              </a:r>
              <a:endParaRPr kumimoji="1" lang="en-US" altLang="ja-JP" sz="800" dirty="0">
                <a:latin typeface="ＭＳ ゴシック" panose="020B0609070205080204" pitchFamily="49" charset="-128"/>
                <a:ea typeface="ＭＳ ゴシック" panose="020B0609070205080204" pitchFamily="49" charset="-128"/>
              </a:endParaRPr>
            </a:p>
          </p:txBody>
        </p:sp>
      </p:grpSp>
    </p:spTree>
    <p:extLst>
      <p:ext uri="{BB962C8B-B14F-4D97-AF65-F5344CB8AC3E}">
        <p14:creationId xmlns:p14="http://schemas.microsoft.com/office/powerpoint/2010/main" val="419262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吹き出し: 角を丸めた四角形 83">
            <a:extLst>
              <a:ext uri="{FF2B5EF4-FFF2-40B4-BE49-F238E27FC236}">
                <a16:creationId xmlns:a16="http://schemas.microsoft.com/office/drawing/2014/main" id="{3C2B95B1-D992-C93A-DFE7-5BD5BB57D1D3}"/>
              </a:ext>
            </a:extLst>
          </p:cNvPr>
          <p:cNvSpPr/>
          <p:nvPr/>
        </p:nvSpPr>
        <p:spPr>
          <a:xfrm>
            <a:off x="3730152" y="3922143"/>
            <a:ext cx="1077938" cy="633611"/>
          </a:xfrm>
          <a:prstGeom prst="wedgeRoundRectCallout">
            <a:avLst>
              <a:gd name="adj1" fmla="val -59852"/>
              <a:gd name="adj2" fmla="val 14394"/>
              <a:gd name="adj3" fmla="val 16667"/>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吹き出し: 角を丸めた四角形 82">
            <a:extLst>
              <a:ext uri="{FF2B5EF4-FFF2-40B4-BE49-F238E27FC236}">
                <a16:creationId xmlns:a16="http://schemas.microsoft.com/office/drawing/2014/main" id="{9BF80726-DF97-DAB5-2D22-DA377EA30554}"/>
              </a:ext>
            </a:extLst>
          </p:cNvPr>
          <p:cNvSpPr/>
          <p:nvPr/>
        </p:nvSpPr>
        <p:spPr>
          <a:xfrm>
            <a:off x="260680" y="3743081"/>
            <a:ext cx="1788372" cy="583460"/>
          </a:xfrm>
          <a:prstGeom prst="wedgeRoundRectCallout">
            <a:avLst>
              <a:gd name="adj1" fmla="val 56129"/>
              <a:gd name="adj2" fmla="val 32199"/>
              <a:gd name="adj3" fmla="val 16667"/>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a:extLst>
              <a:ext uri="{FF2B5EF4-FFF2-40B4-BE49-F238E27FC236}">
                <a16:creationId xmlns:a16="http://schemas.microsoft.com/office/drawing/2014/main" id="{4E00C64A-7835-7EDB-72A9-44FB666168A7}"/>
              </a:ext>
            </a:extLst>
          </p:cNvPr>
          <p:cNvGrpSpPr/>
          <p:nvPr/>
        </p:nvGrpSpPr>
        <p:grpSpPr>
          <a:xfrm>
            <a:off x="261937" y="328910"/>
            <a:ext cx="4615208" cy="375934"/>
            <a:chOff x="185737" y="195560"/>
            <a:chExt cx="4519612" cy="375934"/>
          </a:xfrm>
        </p:grpSpPr>
        <p:sp>
          <p:nvSpPr>
            <p:cNvPr id="7" name="テキスト ボックス 6">
              <a:extLst>
                <a:ext uri="{FF2B5EF4-FFF2-40B4-BE49-F238E27FC236}">
                  <a16:creationId xmlns:a16="http://schemas.microsoft.com/office/drawing/2014/main" id="{9FC93601-063D-39D7-A261-1DE7737A6E67}"/>
                </a:ext>
              </a:extLst>
            </p:cNvPr>
            <p:cNvSpPr txBox="1"/>
            <p:nvPr/>
          </p:nvSpPr>
          <p:spPr>
            <a:xfrm>
              <a:off x="190500" y="214612"/>
              <a:ext cx="4514849" cy="338554"/>
            </a:xfrm>
            <a:prstGeom prst="rect">
              <a:avLst/>
            </a:prstGeom>
            <a:noFill/>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材料と加工の技術による問題の解決</a:t>
              </a:r>
              <a:endParaRPr kumimoji="1" lang="en-US" altLang="ja-JP" sz="1600" dirty="0">
                <a:latin typeface="ＭＳ ゴシック" panose="020B0609070205080204" pitchFamily="49" charset="-128"/>
                <a:ea typeface="ＭＳ ゴシック" panose="020B0609070205080204" pitchFamily="49" charset="-128"/>
              </a:endParaRPr>
            </a:p>
          </p:txBody>
        </p:sp>
        <p:cxnSp>
          <p:nvCxnSpPr>
            <p:cNvPr id="12" name="直線コネクタ 11">
              <a:extLst>
                <a:ext uri="{FF2B5EF4-FFF2-40B4-BE49-F238E27FC236}">
                  <a16:creationId xmlns:a16="http://schemas.microsoft.com/office/drawing/2014/main" id="{819582AA-673F-D2C4-35C3-2DC0505D57A1}"/>
                </a:ext>
              </a:extLst>
            </p:cNvPr>
            <p:cNvCxnSpPr/>
            <p:nvPr/>
          </p:nvCxnSpPr>
          <p:spPr>
            <a:xfrm>
              <a:off x="185738" y="195560"/>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0729F026-6AB7-5A58-BA72-465EF41E8915}"/>
                </a:ext>
              </a:extLst>
            </p:cNvPr>
            <p:cNvCxnSpPr/>
            <p:nvPr/>
          </p:nvCxnSpPr>
          <p:spPr>
            <a:xfrm>
              <a:off x="185737" y="571494"/>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grpSp>
      <p:grpSp>
        <p:nvGrpSpPr>
          <p:cNvPr id="48" name="グループ化 47">
            <a:extLst>
              <a:ext uri="{FF2B5EF4-FFF2-40B4-BE49-F238E27FC236}">
                <a16:creationId xmlns:a16="http://schemas.microsoft.com/office/drawing/2014/main" id="{93B8A937-741C-B5FD-5B35-42F0BE055CC9}"/>
              </a:ext>
            </a:extLst>
          </p:cNvPr>
          <p:cNvGrpSpPr/>
          <p:nvPr/>
        </p:nvGrpSpPr>
        <p:grpSpPr>
          <a:xfrm>
            <a:off x="261000" y="813188"/>
            <a:ext cx="4797274" cy="354394"/>
            <a:chOff x="261937" y="879094"/>
            <a:chExt cx="4622000" cy="354394"/>
          </a:xfrm>
        </p:grpSpPr>
        <p:grpSp>
          <p:nvGrpSpPr>
            <p:cNvPr id="17" name="グループ化 16">
              <a:extLst>
                <a:ext uri="{FF2B5EF4-FFF2-40B4-BE49-F238E27FC236}">
                  <a16:creationId xmlns:a16="http://schemas.microsoft.com/office/drawing/2014/main" id="{CD83EC9D-1E37-A29C-CEEB-752F23C72A32}"/>
                </a:ext>
              </a:extLst>
            </p:cNvPr>
            <p:cNvGrpSpPr/>
            <p:nvPr/>
          </p:nvGrpSpPr>
          <p:grpSpPr>
            <a:xfrm>
              <a:off x="261937" y="879094"/>
              <a:ext cx="4457760" cy="354394"/>
              <a:chOff x="261937" y="1004889"/>
              <a:chExt cx="4457760" cy="366710"/>
            </a:xfrm>
          </p:grpSpPr>
          <p:sp>
            <p:nvSpPr>
              <p:cNvPr id="15" name="正方形/長方形 14">
                <a:extLst>
                  <a:ext uri="{FF2B5EF4-FFF2-40B4-BE49-F238E27FC236}">
                    <a16:creationId xmlns:a16="http://schemas.microsoft.com/office/drawing/2014/main" id="{21B3FE35-68CD-12DF-69C6-FBB90F4B5E10}"/>
                  </a:ext>
                </a:extLst>
              </p:cNvPr>
              <p:cNvSpPr/>
              <p:nvPr/>
            </p:nvSpPr>
            <p:spPr>
              <a:xfrm>
                <a:off x="261937" y="1004889"/>
                <a:ext cx="116682" cy="36671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6E3FE255-490C-C879-B9FF-A864ADF6375A}"/>
                  </a:ext>
                </a:extLst>
              </p:cNvPr>
              <p:cNvSpPr/>
              <p:nvPr/>
            </p:nvSpPr>
            <p:spPr>
              <a:xfrm>
                <a:off x="378619" y="1004889"/>
                <a:ext cx="4341078" cy="36671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a:extLst>
                <a:ext uri="{FF2B5EF4-FFF2-40B4-BE49-F238E27FC236}">
                  <a16:creationId xmlns:a16="http://schemas.microsoft.com/office/drawing/2014/main" id="{C551180C-9EE6-AC22-EAAE-E715248E4C1E}"/>
                </a:ext>
              </a:extLst>
            </p:cNvPr>
            <p:cNvSpPr txBox="1"/>
            <p:nvPr/>
          </p:nvSpPr>
          <p:spPr>
            <a:xfrm>
              <a:off x="378619" y="925486"/>
              <a:ext cx="4505318"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家族の生活上の問題を見いだして、課題を設定しよう</a:t>
              </a:r>
              <a:endParaRPr kumimoji="1" lang="en-US" altLang="ja-JP" sz="1100" dirty="0">
                <a:latin typeface="ＭＳ ゴシック" panose="020B0609070205080204" pitchFamily="49" charset="-128"/>
                <a:ea typeface="ＭＳ ゴシック" panose="020B0609070205080204" pitchFamily="49" charset="-128"/>
              </a:endParaRPr>
            </a:p>
          </p:txBody>
        </p:sp>
      </p:grpSp>
      <p:sp>
        <p:nvSpPr>
          <p:cNvPr id="2" name="四角形: 角を丸くする 1">
            <a:extLst>
              <a:ext uri="{FF2B5EF4-FFF2-40B4-BE49-F238E27FC236}">
                <a16:creationId xmlns:a16="http://schemas.microsoft.com/office/drawing/2014/main" id="{1EE7CDEE-05CE-786F-9F69-671D314383D1}"/>
              </a:ext>
            </a:extLst>
          </p:cNvPr>
          <p:cNvSpPr/>
          <p:nvPr/>
        </p:nvSpPr>
        <p:spPr>
          <a:xfrm>
            <a:off x="350965" y="2012882"/>
            <a:ext cx="4534675" cy="1111402"/>
          </a:xfrm>
          <a:prstGeom prst="roundRect">
            <a:avLst>
              <a:gd name="adj" fmla="val 9954"/>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920D8477-6FE6-9D04-7B5D-EB800C004683}"/>
              </a:ext>
            </a:extLst>
          </p:cNvPr>
          <p:cNvSpPr txBox="1"/>
          <p:nvPr/>
        </p:nvSpPr>
        <p:spPr>
          <a:xfrm>
            <a:off x="7725723" y="327280"/>
            <a:ext cx="1948460" cy="246221"/>
          </a:xfrm>
          <a:prstGeom prst="rect">
            <a:avLst/>
          </a:prstGeom>
          <a:noFill/>
          <a:ln>
            <a:solidFill>
              <a:schemeClr val="tx1"/>
            </a:solidFill>
          </a:ln>
        </p:spPr>
        <p:txBody>
          <a:bodyPr wrap="square">
            <a:spAutoFit/>
          </a:bodyPr>
          <a:lstStyle/>
          <a:p>
            <a:pPr algn="ctr"/>
            <a:r>
              <a:rPr kumimoji="1" lang="ja-JP" altLang="en-US" sz="1000" dirty="0">
                <a:latin typeface="ＭＳ ゴシック" panose="020B0609070205080204" pitchFamily="49" charset="-128"/>
                <a:ea typeface="ＭＳ ゴシック" panose="020B0609070205080204" pitchFamily="49" charset="-128"/>
              </a:rPr>
              <a:t>技術分野ワークシート </a:t>
            </a:r>
            <a:r>
              <a:rPr kumimoji="1" lang="en-US" altLang="ja-JP" sz="1000" dirty="0">
                <a:latin typeface="ＭＳ ゴシック" panose="020B0609070205080204" pitchFamily="49" charset="-128"/>
                <a:ea typeface="ＭＳ ゴシック" panose="020B0609070205080204" pitchFamily="49" charset="-128"/>
              </a:rPr>
              <a:t>No.</a:t>
            </a:r>
            <a:r>
              <a:rPr kumimoji="1" lang="ja-JP" altLang="en-US" sz="1000" dirty="0">
                <a:latin typeface="ＭＳ ゴシック" panose="020B0609070205080204" pitchFamily="49" charset="-128"/>
                <a:ea typeface="ＭＳ ゴシック" panose="020B0609070205080204" pitchFamily="49" charset="-128"/>
              </a:rPr>
              <a:t>６</a:t>
            </a:r>
            <a:endParaRPr lang="ja-JP" altLang="en-US" sz="1000" dirty="0"/>
          </a:p>
        </p:txBody>
      </p:sp>
      <p:sp>
        <p:nvSpPr>
          <p:cNvPr id="27" name="テキスト ボックス 26">
            <a:extLst>
              <a:ext uri="{FF2B5EF4-FFF2-40B4-BE49-F238E27FC236}">
                <a16:creationId xmlns:a16="http://schemas.microsoft.com/office/drawing/2014/main" id="{108B340C-4B01-9CDA-D372-D31B865F9E50}"/>
              </a:ext>
            </a:extLst>
          </p:cNvPr>
          <p:cNvSpPr txBox="1"/>
          <p:nvPr/>
        </p:nvSpPr>
        <p:spPr>
          <a:xfrm>
            <a:off x="407500" y="1432313"/>
            <a:ext cx="4534675" cy="553998"/>
          </a:xfrm>
          <a:prstGeom prst="rect">
            <a:avLst/>
          </a:prstGeom>
          <a:noFill/>
        </p:spPr>
        <p:txBody>
          <a:bodyPr wrap="square">
            <a:spAutoFit/>
          </a:bodyPr>
          <a:lstStyle/>
          <a:p>
            <a:r>
              <a:rPr kumimoji="1" lang="ja-JP" altLang="en-US" sz="1000" dirty="0">
                <a:latin typeface="ＭＳ ゴシック" panose="020B0609070205080204" pitchFamily="49" charset="-128"/>
                <a:ea typeface="ＭＳ ゴシック" panose="020B0609070205080204" pitchFamily="49" charset="-128"/>
              </a:rPr>
              <a:t>　</a:t>
            </a:r>
            <a:r>
              <a:rPr kumimoji="1" lang="ja-JP" altLang="en-US" sz="1000" b="1" u="sng" dirty="0">
                <a:solidFill>
                  <a:srgbClr val="FF0000"/>
                </a:solidFill>
                <a:latin typeface="ＭＳ ゴシック" panose="020B0609070205080204" pitchFamily="49" charset="-128"/>
                <a:ea typeface="ＭＳ ゴシック" panose="020B0609070205080204" pitchFamily="49" charset="-128"/>
              </a:rPr>
              <a:t>家族の生活</a:t>
            </a:r>
            <a:r>
              <a:rPr kumimoji="1" lang="ja-JP" altLang="en-US" sz="1000" dirty="0">
                <a:latin typeface="ＭＳ ゴシック" panose="020B0609070205080204" pitchFamily="49" charset="-128"/>
                <a:ea typeface="ＭＳ ゴシック" panose="020B0609070205080204" pitchFamily="49" charset="-128"/>
              </a:rPr>
              <a:t>から、</a:t>
            </a:r>
            <a:r>
              <a:rPr kumimoji="1" lang="ja-JP" altLang="en-US" sz="1000" b="1" u="sng" dirty="0">
                <a:solidFill>
                  <a:srgbClr val="FF0000"/>
                </a:solidFill>
                <a:latin typeface="ＭＳ ゴシック" panose="020B0609070205080204" pitchFamily="49" charset="-128"/>
                <a:ea typeface="ＭＳ ゴシック" panose="020B0609070205080204" pitchFamily="49" charset="-128"/>
              </a:rPr>
              <a:t>材料と加工の技術</a:t>
            </a:r>
            <a:r>
              <a:rPr kumimoji="1" lang="ja-JP" altLang="en-US" sz="1000" dirty="0">
                <a:latin typeface="ＭＳ ゴシック" panose="020B0609070205080204" pitchFamily="49" charset="-128"/>
                <a:ea typeface="ＭＳ ゴシック" panose="020B0609070205080204" pitchFamily="49" charset="-128"/>
              </a:rPr>
              <a:t>を利用した製作品によって、解決できそうな問題（困っていること、心配なこと、あったらいいなと思うこと、今は大丈夫だけどいずれ心配になりそうなことなど）を見つけてみよう。</a:t>
            </a:r>
            <a:endParaRPr kumimoji="1" lang="en-US" altLang="ja-JP" sz="1000" dirty="0">
              <a:latin typeface="ＭＳ ゴシック" panose="020B0609070205080204" pitchFamily="49" charset="-128"/>
              <a:ea typeface="ＭＳ ゴシック" panose="020B0609070205080204" pitchFamily="49" charset="-128"/>
            </a:endParaRPr>
          </a:p>
        </p:txBody>
      </p:sp>
      <p:grpSp>
        <p:nvGrpSpPr>
          <p:cNvPr id="20" name="グループ化 19">
            <a:extLst>
              <a:ext uri="{FF2B5EF4-FFF2-40B4-BE49-F238E27FC236}">
                <a16:creationId xmlns:a16="http://schemas.microsoft.com/office/drawing/2014/main" id="{BFB75DE6-5C84-4DC7-E961-32FA182E4FDD}"/>
              </a:ext>
            </a:extLst>
          </p:cNvPr>
          <p:cNvGrpSpPr/>
          <p:nvPr/>
        </p:nvGrpSpPr>
        <p:grpSpPr>
          <a:xfrm>
            <a:off x="344703" y="1194779"/>
            <a:ext cx="4540937" cy="270188"/>
            <a:chOff x="378619" y="1814778"/>
            <a:chExt cx="4540937" cy="270188"/>
          </a:xfrm>
        </p:grpSpPr>
        <p:sp>
          <p:nvSpPr>
            <p:cNvPr id="29" name="テキスト ボックス 28">
              <a:extLst>
                <a:ext uri="{FF2B5EF4-FFF2-40B4-BE49-F238E27FC236}">
                  <a16:creationId xmlns:a16="http://schemas.microsoft.com/office/drawing/2014/main" id="{A5960C0D-16D2-CA35-DF09-C5CD28788A63}"/>
                </a:ext>
              </a:extLst>
            </p:cNvPr>
            <p:cNvSpPr txBox="1"/>
            <p:nvPr/>
          </p:nvSpPr>
          <p:spPr>
            <a:xfrm>
              <a:off x="578134" y="1814778"/>
              <a:ext cx="4341422"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問題のタイプを意識して、生活にかくれている問題を見いだそう</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47" name="グループ化 46">
              <a:extLst>
                <a:ext uri="{FF2B5EF4-FFF2-40B4-BE49-F238E27FC236}">
                  <a16:creationId xmlns:a16="http://schemas.microsoft.com/office/drawing/2014/main" id="{31A63F9C-DD13-ED0A-DCFF-0765B7DF9234}"/>
                </a:ext>
              </a:extLst>
            </p:cNvPr>
            <p:cNvGrpSpPr/>
            <p:nvPr/>
          </p:nvGrpSpPr>
          <p:grpSpPr>
            <a:xfrm>
              <a:off x="378619" y="1850805"/>
              <a:ext cx="228634" cy="234161"/>
              <a:chOff x="76528" y="1464665"/>
              <a:chExt cx="299679" cy="306924"/>
            </a:xfrm>
          </p:grpSpPr>
          <p:sp>
            <p:nvSpPr>
              <p:cNvPr id="55" name="正方形/長方形 54">
                <a:extLst>
                  <a:ext uri="{FF2B5EF4-FFF2-40B4-BE49-F238E27FC236}">
                    <a16:creationId xmlns:a16="http://schemas.microsoft.com/office/drawing/2014/main" id="{CB98CDAB-4E8A-461D-559D-C34675579719}"/>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94290ECC-3BB9-4191-C946-41451D56DC86}"/>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57" name="テキスト ボックス 56">
            <a:extLst>
              <a:ext uri="{FF2B5EF4-FFF2-40B4-BE49-F238E27FC236}">
                <a16:creationId xmlns:a16="http://schemas.microsoft.com/office/drawing/2014/main" id="{BA064B49-673A-5FDA-F414-2DD513B77EB5}"/>
              </a:ext>
            </a:extLst>
          </p:cNvPr>
          <p:cNvSpPr txBox="1"/>
          <p:nvPr/>
        </p:nvSpPr>
        <p:spPr>
          <a:xfrm>
            <a:off x="399354" y="2052659"/>
            <a:ext cx="3806885" cy="1061829"/>
          </a:xfrm>
          <a:prstGeom prst="rect">
            <a:avLst/>
          </a:prstGeom>
          <a:noFill/>
        </p:spPr>
        <p:txBody>
          <a:bodyPr wrap="square" rtlCol="0">
            <a:spAutoFit/>
          </a:bodyPr>
          <a:lstStyle/>
          <a:p>
            <a:r>
              <a:rPr kumimoji="1" lang="ja-JP" altLang="en-US" sz="1050" dirty="0">
                <a:latin typeface="+mn-ea"/>
              </a:rPr>
              <a:t>問題のタイプを意識して、問題を見つけよう。</a:t>
            </a:r>
            <a:endParaRPr kumimoji="1" lang="en-US" altLang="ja-JP" sz="1050" dirty="0">
              <a:latin typeface="+mn-ea"/>
            </a:endParaRPr>
          </a:p>
          <a:p>
            <a:r>
              <a:rPr kumimoji="1" lang="ja-JP" altLang="en-US" sz="1050" dirty="0">
                <a:latin typeface="+mn-ea"/>
              </a:rPr>
              <a:t>○ 発生型の問題：すでに困っていることや、すでに問題に</a:t>
            </a:r>
            <a:endParaRPr kumimoji="1" lang="en-US" altLang="ja-JP" sz="1050" dirty="0">
              <a:latin typeface="+mn-ea"/>
            </a:endParaRPr>
          </a:p>
          <a:p>
            <a:r>
              <a:rPr kumimoji="1" lang="ja-JP" altLang="en-US" sz="1050" dirty="0">
                <a:latin typeface="+mn-ea"/>
              </a:rPr>
              <a:t>　　　　　　　　 なっていること</a:t>
            </a:r>
            <a:endParaRPr kumimoji="1" lang="en-US" altLang="ja-JP" sz="1050" dirty="0">
              <a:latin typeface="+mn-ea"/>
            </a:endParaRPr>
          </a:p>
          <a:p>
            <a:r>
              <a:rPr kumimoji="1" lang="ja-JP" altLang="en-US" sz="1050" dirty="0">
                <a:latin typeface="+mn-ea"/>
              </a:rPr>
              <a:t>○ 探索型の問題：あったらいいなと思うことや、今は問題</a:t>
            </a:r>
            <a:endParaRPr kumimoji="1" lang="en-US" altLang="ja-JP" sz="1050" dirty="0">
              <a:latin typeface="+mn-ea"/>
            </a:endParaRPr>
          </a:p>
          <a:p>
            <a:r>
              <a:rPr kumimoji="1" lang="ja-JP" altLang="en-US" sz="1050" dirty="0">
                <a:latin typeface="+mn-ea"/>
              </a:rPr>
              <a:t>　　　　　　　　 になっていないけれどいずれ問題になり</a:t>
            </a:r>
            <a:endParaRPr kumimoji="1" lang="en-US" altLang="ja-JP" sz="1050" dirty="0">
              <a:latin typeface="+mn-ea"/>
            </a:endParaRPr>
          </a:p>
          <a:p>
            <a:r>
              <a:rPr kumimoji="1" lang="ja-JP" altLang="en-US" sz="1050" dirty="0">
                <a:latin typeface="+mn-ea"/>
              </a:rPr>
              <a:t>　　　　　　　　 そうなこと</a:t>
            </a:r>
            <a:endParaRPr kumimoji="1" lang="en-US" altLang="ja-JP" sz="1050" dirty="0">
              <a:latin typeface="+mn-ea"/>
            </a:endParaRPr>
          </a:p>
        </p:txBody>
      </p:sp>
      <p:pic>
        <p:nvPicPr>
          <p:cNvPr id="58" name="図 57" descr="挿絵 が含まれている画像&#10;&#10;自動的に生成された説明">
            <a:extLst>
              <a:ext uri="{FF2B5EF4-FFF2-40B4-BE49-F238E27FC236}">
                <a16:creationId xmlns:a16="http://schemas.microsoft.com/office/drawing/2014/main" id="{DF6E557D-A53E-448C-4077-BB21F5F4ED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4001" y="2164040"/>
            <a:ext cx="765800" cy="845303"/>
          </a:xfrm>
          <a:prstGeom prst="rect">
            <a:avLst/>
          </a:prstGeom>
        </p:spPr>
      </p:pic>
      <p:graphicFrame>
        <p:nvGraphicFramePr>
          <p:cNvPr id="59" name="表 58">
            <a:extLst>
              <a:ext uri="{FF2B5EF4-FFF2-40B4-BE49-F238E27FC236}">
                <a16:creationId xmlns:a16="http://schemas.microsoft.com/office/drawing/2014/main" id="{67C35DE0-B50C-96FC-BC23-9A0A3D5A6837}"/>
              </a:ext>
            </a:extLst>
          </p:cNvPr>
          <p:cNvGraphicFramePr>
            <a:graphicFrameLocks noGrp="1"/>
          </p:cNvGraphicFramePr>
          <p:nvPr>
            <p:extLst>
              <p:ext uri="{D42A27DB-BD31-4B8C-83A1-F6EECF244321}">
                <p14:modId xmlns:p14="http://schemas.microsoft.com/office/powerpoint/2010/main" val="750558404"/>
              </p:ext>
            </p:extLst>
          </p:nvPr>
        </p:nvGraphicFramePr>
        <p:xfrm>
          <a:off x="5175360" y="2264416"/>
          <a:ext cx="4498823" cy="3458166"/>
        </p:xfrm>
        <a:graphic>
          <a:graphicData uri="http://schemas.openxmlformats.org/drawingml/2006/table">
            <a:tbl>
              <a:tblPr firstRow="1" bandRow="1">
                <a:tableStyleId>{21E4AEA4-8DFA-4A89-87EB-49C32662AFE0}</a:tableStyleId>
              </a:tblPr>
              <a:tblGrid>
                <a:gridCol w="2663715">
                  <a:extLst>
                    <a:ext uri="{9D8B030D-6E8A-4147-A177-3AD203B41FA5}">
                      <a16:colId xmlns:a16="http://schemas.microsoft.com/office/drawing/2014/main" val="1078553780"/>
                    </a:ext>
                  </a:extLst>
                </a:gridCol>
                <a:gridCol w="1835108">
                  <a:extLst>
                    <a:ext uri="{9D8B030D-6E8A-4147-A177-3AD203B41FA5}">
                      <a16:colId xmlns:a16="http://schemas.microsoft.com/office/drawing/2014/main" val="516235270"/>
                    </a:ext>
                  </a:extLst>
                </a:gridCol>
              </a:tblGrid>
              <a:tr h="355109">
                <a:tc>
                  <a:txBody>
                    <a:bodyPr/>
                    <a:lstStyle/>
                    <a:p>
                      <a:pPr algn="ctr"/>
                      <a:r>
                        <a:rPr kumimoji="1" lang="ja-JP" altLang="en-US" sz="1000" dirty="0"/>
                        <a:t>見いだした問題を書き出してみよう</a:t>
                      </a:r>
                      <a:endParaRPr kumimoji="1" lang="en-US" altLang="ja-JP" sz="1000" dirty="0"/>
                    </a:p>
                    <a:p>
                      <a:pPr algn="ctr"/>
                      <a:r>
                        <a:rPr kumimoji="1" lang="ja-JP" altLang="en-US" sz="800" dirty="0"/>
                        <a:t>（現状「～できない」・理想「～したい」）</a:t>
                      </a:r>
                      <a:endParaRPr kumimoji="1" lang="ja-JP" altLang="en-US" sz="8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課題を設定してみよう</a:t>
                      </a:r>
                      <a:endParaRPr kumimoji="1" lang="en-US" altLang="ja-JP" sz="1000" dirty="0">
                        <a:latin typeface="ＭＳ ゴシック" panose="020B0609070205080204" pitchFamily="49" charset="-128"/>
                        <a:ea typeface="ＭＳ ゴシック" panose="020B0609070205080204" pitchFamily="49" charset="-128"/>
                      </a:endParaRPr>
                    </a:p>
                    <a:p>
                      <a:pPr algn="ctr"/>
                      <a:r>
                        <a:rPr kumimoji="1" lang="ja-JP" altLang="en-US" sz="800" dirty="0">
                          <a:latin typeface="ＭＳ ゴシック" panose="020B0609070205080204" pitchFamily="49" charset="-128"/>
                          <a:ea typeface="ＭＳ ゴシック" panose="020B0609070205080204" pitchFamily="49" charset="-128"/>
                        </a:rPr>
                        <a:t>（やるべきこと「～を作ろう」）</a:t>
                      </a:r>
                    </a:p>
                  </a:txBody>
                  <a:tcPr anchor="ctr"/>
                </a:tc>
                <a:extLst>
                  <a:ext uri="{0D108BD9-81ED-4DB2-BD59-A6C34878D82A}">
                    <a16:rowId xmlns:a16="http://schemas.microsoft.com/office/drawing/2014/main" val="2009538327"/>
                  </a:ext>
                </a:extLst>
              </a:tr>
              <a:tr h="1020938">
                <a:tc>
                  <a:txBody>
                    <a:bodyPr/>
                    <a:lstStyle/>
                    <a:p>
                      <a:r>
                        <a:rPr kumimoji="1" lang="ja-JP" altLang="en-US" sz="800" dirty="0">
                          <a:latin typeface="ＭＳ ゴシック" panose="020B0609070205080204" pitchFamily="49" charset="-128"/>
                          <a:ea typeface="ＭＳ ゴシック" panose="020B0609070205080204" pitchFamily="49" charset="-128"/>
                        </a:rPr>
                        <a:t>（現状・困りごと）</a:t>
                      </a:r>
                      <a:endParaRPr kumimoji="1" lang="en-US" altLang="ja-JP" sz="800" dirty="0">
                        <a:latin typeface="ＭＳ ゴシック" panose="020B0609070205080204" pitchFamily="49" charset="-128"/>
                        <a:ea typeface="ＭＳ ゴシック" panose="020B0609070205080204" pitchFamily="49" charset="-128"/>
                      </a:endParaRPr>
                    </a:p>
                    <a:p>
                      <a:endParaRPr kumimoji="1" lang="en-US" altLang="ja-JP" sz="800" dirty="0">
                        <a:latin typeface="ＭＳ ゴシック" panose="020B0609070205080204" pitchFamily="49" charset="-128"/>
                        <a:ea typeface="ＭＳ ゴシック" panose="020B0609070205080204" pitchFamily="49" charset="-128"/>
                      </a:endParaRPr>
                    </a:p>
                    <a:p>
                      <a:endParaRPr kumimoji="1" lang="en-US" altLang="ja-JP" sz="800" dirty="0">
                        <a:latin typeface="ＭＳ ゴシック" panose="020B0609070205080204" pitchFamily="49" charset="-128"/>
                        <a:ea typeface="ＭＳ ゴシック" panose="020B0609070205080204" pitchFamily="49" charset="-128"/>
                      </a:endParaRPr>
                    </a:p>
                    <a:p>
                      <a:endParaRPr kumimoji="1" lang="en-US" altLang="ja-JP" sz="800" dirty="0">
                        <a:latin typeface="ＭＳ ゴシック" panose="020B0609070205080204" pitchFamily="49" charset="-128"/>
                        <a:ea typeface="ＭＳ ゴシック" panose="020B0609070205080204" pitchFamily="49" charset="-128"/>
                      </a:endParaRPr>
                    </a:p>
                    <a:p>
                      <a:r>
                        <a:rPr kumimoji="1" lang="ja-JP" altLang="en-US" sz="800" dirty="0">
                          <a:latin typeface="ＭＳ ゴシック" panose="020B0609070205080204" pitchFamily="49" charset="-128"/>
                          <a:ea typeface="ＭＳ ゴシック" panose="020B0609070205080204" pitchFamily="49" charset="-128"/>
                        </a:rPr>
                        <a:t>（理想・願いや要求）</a:t>
                      </a:r>
                      <a:endParaRPr kumimoji="1" lang="en-US" altLang="ja-JP" sz="800" dirty="0">
                        <a:latin typeface="ＭＳ ゴシック" panose="020B0609070205080204" pitchFamily="49" charset="-128"/>
                        <a:ea typeface="ＭＳ ゴシック" panose="020B0609070205080204" pitchFamily="49" charset="-128"/>
                      </a:endParaRPr>
                    </a:p>
                    <a:p>
                      <a:endParaRPr kumimoji="1" lang="en-US" altLang="ja-JP" sz="800" dirty="0">
                        <a:latin typeface="ＭＳ ゴシック" panose="020B0609070205080204" pitchFamily="49" charset="-128"/>
                        <a:ea typeface="ＭＳ ゴシック" panose="020B0609070205080204" pitchFamily="49" charset="-128"/>
                      </a:endParaRPr>
                    </a:p>
                    <a:p>
                      <a:endParaRPr kumimoji="1" lang="ja-JP" altLang="en-US" sz="800" dirty="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1926134802"/>
                  </a:ext>
                </a:extLst>
              </a:tr>
              <a:tr h="1035734">
                <a:tc>
                  <a:txBody>
                    <a:bodyPr/>
                    <a:lstStyle/>
                    <a:p>
                      <a:r>
                        <a:rPr kumimoji="1" lang="ja-JP" altLang="en-US" sz="800" dirty="0">
                          <a:latin typeface="ＭＳ ゴシック" panose="020B0609070205080204" pitchFamily="49" charset="-128"/>
                          <a:ea typeface="ＭＳ ゴシック" panose="020B0609070205080204" pitchFamily="49" charset="-128"/>
                        </a:rPr>
                        <a:t>（現状・困りごと）</a:t>
                      </a:r>
                      <a:endParaRPr kumimoji="1" lang="en-US" altLang="ja-JP" sz="800" dirty="0">
                        <a:latin typeface="ＭＳ ゴシック" panose="020B0609070205080204" pitchFamily="49" charset="-128"/>
                        <a:ea typeface="ＭＳ ゴシック" panose="020B0609070205080204" pitchFamily="49" charset="-128"/>
                      </a:endParaRPr>
                    </a:p>
                    <a:p>
                      <a:endParaRPr kumimoji="1" lang="en-US" altLang="ja-JP" sz="800" dirty="0">
                        <a:latin typeface="ＭＳ ゴシック" panose="020B0609070205080204" pitchFamily="49" charset="-128"/>
                        <a:ea typeface="ＭＳ ゴシック" panose="020B0609070205080204" pitchFamily="49" charset="-128"/>
                      </a:endParaRPr>
                    </a:p>
                    <a:p>
                      <a:endParaRPr kumimoji="1" lang="en-US" altLang="ja-JP" sz="800" dirty="0">
                        <a:latin typeface="ＭＳ ゴシック" panose="020B0609070205080204" pitchFamily="49" charset="-128"/>
                        <a:ea typeface="ＭＳ ゴシック" panose="020B0609070205080204" pitchFamily="49" charset="-128"/>
                      </a:endParaRPr>
                    </a:p>
                    <a:p>
                      <a:endParaRPr kumimoji="1" lang="en-US" altLang="ja-JP" sz="800" dirty="0">
                        <a:latin typeface="ＭＳ ゴシック" panose="020B0609070205080204" pitchFamily="49" charset="-128"/>
                        <a:ea typeface="ＭＳ ゴシック" panose="020B0609070205080204" pitchFamily="49" charset="-128"/>
                      </a:endParaRPr>
                    </a:p>
                    <a:p>
                      <a:r>
                        <a:rPr kumimoji="1" lang="ja-JP" altLang="en-US" sz="800" dirty="0">
                          <a:latin typeface="ＭＳ ゴシック" panose="020B0609070205080204" pitchFamily="49" charset="-128"/>
                          <a:ea typeface="ＭＳ ゴシック" panose="020B0609070205080204" pitchFamily="49" charset="-128"/>
                        </a:rPr>
                        <a:t>（理想・願いや要求）</a:t>
                      </a:r>
                      <a:endParaRPr kumimoji="1" lang="en-US" altLang="ja-JP" sz="800" dirty="0">
                        <a:latin typeface="ＭＳ ゴシック" panose="020B0609070205080204" pitchFamily="49" charset="-128"/>
                        <a:ea typeface="ＭＳ ゴシック" panose="020B0609070205080204" pitchFamily="49" charset="-128"/>
                      </a:endParaRPr>
                    </a:p>
                    <a:p>
                      <a:endParaRPr kumimoji="1" lang="en-US" altLang="ja-JP" sz="800" dirty="0">
                        <a:latin typeface="ＭＳ ゴシック" panose="020B0609070205080204" pitchFamily="49" charset="-128"/>
                        <a:ea typeface="ＭＳ ゴシック" panose="020B0609070205080204" pitchFamily="49" charset="-128"/>
                      </a:endParaRPr>
                    </a:p>
                    <a:p>
                      <a:endParaRPr kumimoji="1" lang="ja-JP" altLang="en-US" sz="800" dirty="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1574660886"/>
                  </a:ext>
                </a:extLst>
              </a:tr>
              <a:tr h="1035734">
                <a:tc>
                  <a:txBody>
                    <a:bodyPr/>
                    <a:lstStyle/>
                    <a:p>
                      <a:r>
                        <a:rPr kumimoji="1" lang="ja-JP" altLang="en-US" sz="800" dirty="0">
                          <a:latin typeface="ＭＳ ゴシック" panose="020B0609070205080204" pitchFamily="49" charset="-128"/>
                          <a:ea typeface="ＭＳ ゴシック" panose="020B0609070205080204" pitchFamily="49" charset="-128"/>
                        </a:rPr>
                        <a:t>（現状・困りごと）</a:t>
                      </a:r>
                      <a:endParaRPr kumimoji="1" lang="en-US" altLang="ja-JP" sz="800" dirty="0">
                        <a:latin typeface="ＭＳ ゴシック" panose="020B0609070205080204" pitchFamily="49" charset="-128"/>
                        <a:ea typeface="ＭＳ ゴシック" panose="020B0609070205080204" pitchFamily="49" charset="-128"/>
                      </a:endParaRPr>
                    </a:p>
                    <a:p>
                      <a:endParaRPr kumimoji="1" lang="en-US" altLang="ja-JP" sz="800" dirty="0">
                        <a:latin typeface="ＭＳ ゴシック" panose="020B0609070205080204" pitchFamily="49" charset="-128"/>
                        <a:ea typeface="ＭＳ ゴシック" panose="020B0609070205080204" pitchFamily="49" charset="-128"/>
                      </a:endParaRPr>
                    </a:p>
                    <a:p>
                      <a:endParaRPr kumimoji="1" lang="en-US" altLang="ja-JP" sz="800" dirty="0">
                        <a:latin typeface="ＭＳ ゴシック" panose="020B0609070205080204" pitchFamily="49" charset="-128"/>
                        <a:ea typeface="ＭＳ ゴシック" panose="020B0609070205080204" pitchFamily="49" charset="-128"/>
                      </a:endParaRPr>
                    </a:p>
                    <a:p>
                      <a:endParaRPr kumimoji="1" lang="en-US" altLang="ja-JP" sz="800" dirty="0">
                        <a:latin typeface="ＭＳ ゴシック" panose="020B0609070205080204" pitchFamily="49" charset="-128"/>
                        <a:ea typeface="ＭＳ ゴシック" panose="020B0609070205080204" pitchFamily="49" charset="-128"/>
                      </a:endParaRPr>
                    </a:p>
                    <a:p>
                      <a:r>
                        <a:rPr kumimoji="1" lang="ja-JP" altLang="en-US" sz="800" dirty="0">
                          <a:latin typeface="ＭＳ ゴシック" panose="020B0609070205080204" pitchFamily="49" charset="-128"/>
                          <a:ea typeface="ＭＳ ゴシック" panose="020B0609070205080204" pitchFamily="49" charset="-128"/>
                        </a:rPr>
                        <a:t>（理想・願いや要求）</a:t>
                      </a:r>
                      <a:endParaRPr kumimoji="1" lang="en-US" altLang="ja-JP" sz="800" dirty="0">
                        <a:latin typeface="ＭＳ ゴシック" panose="020B0609070205080204" pitchFamily="49" charset="-128"/>
                        <a:ea typeface="ＭＳ ゴシック" panose="020B0609070205080204" pitchFamily="49" charset="-128"/>
                      </a:endParaRPr>
                    </a:p>
                    <a:p>
                      <a:endParaRPr kumimoji="1" lang="en-US" altLang="ja-JP" sz="800" dirty="0">
                        <a:latin typeface="ＭＳ ゴシック" panose="020B0609070205080204" pitchFamily="49" charset="-128"/>
                        <a:ea typeface="ＭＳ ゴシック" panose="020B0609070205080204" pitchFamily="49" charset="-128"/>
                      </a:endParaRPr>
                    </a:p>
                    <a:p>
                      <a:endParaRPr kumimoji="1" lang="ja-JP" altLang="en-US" sz="800" dirty="0">
                        <a:latin typeface="ＭＳ ゴシック" panose="020B0609070205080204" pitchFamily="49" charset="-128"/>
                        <a:ea typeface="ＭＳ ゴシック" panose="020B0609070205080204" pitchFamily="49" charset="-128"/>
                      </a:endParaRPr>
                    </a:p>
                  </a:txBody>
                  <a:tcPr/>
                </a:tc>
                <a:tc>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2264881106"/>
                  </a:ext>
                </a:extLst>
              </a:tr>
            </a:tbl>
          </a:graphicData>
        </a:graphic>
      </p:graphicFrame>
      <p:grpSp>
        <p:nvGrpSpPr>
          <p:cNvPr id="62" name="グループ化 61">
            <a:extLst>
              <a:ext uri="{FF2B5EF4-FFF2-40B4-BE49-F238E27FC236}">
                <a16:creationId xmlns:a16="http://schemas.microsoft.com/office/drawing/2014/main" id="{72E515AB-52EE-672C-75A9-858091F09A87}"/>
              </a:ext>
            </a:extLst>
          </p:cNvPr>
          <p:cNvGrpSpPr/>
          <p:nvPr/>
        </p:nvGrpSpPr>
        <p:grpSpPr>
          <a:xfrm>
            <a:off x="344703" y="3178522"/>
            <a:ext cx="3272257" cy="270188"/>
            <a:chOff x="378619" y="1814778"/>
            <a:chExt cx="3272257" cy="270188"/>
          </a:xfrm>
        </p:grpSpPr>
        <p:sp>
          <p:nvSpPr>
            <p:cNvPr id="63" name="テキスト ボックス 62">
              <a:extLst>
                <a:ext uri="{FF2B5EF4-FFF2-40B4-BE49-F238E27FC236}">
                  <a16:creationId xmlns:a16="http://schemas.microsoft.com/office/drawing/2014/main" id="{F1150907-6429-14B4-03A9-5B4285D12A00}"/>
                </a:ext>
              </a:extLst>
            </p:cNvPr>
            <p:cNvSpPr txBox="1"/>
            <p:nvPr/>
          </p:nvSpPr>
          <p:spPr>
            <a:xfrm>
              <a:off x="578134" y="1814778"/>
              <a:ext cx="3072742"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問題と課題の違いは何だろう？</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66" name="グループ化 65">
              <a:extLst>
                <a:ext uri="{FF2B5EF4-FFF2-40B4-BE49-F238E27FC236}">
                  <a16:creationId xmlns:a16="http://schemas.microsoft.com/office/drawing/2014/main" id="{18B5BE7B-A0FB-241F-8E6F-7107484BEA94}"/>
                </a:ext>
              </a:extLst>
            </p:cNvPr>
            <p:cNvGrpSpPr/>
            <p:nvPr/>
          </p:nvGrpSpPr>
          <p:grpSpPr>
            <a:xfrm>
              <a:off x="378619" y="1850805"/>
              <a:ext cx="228634" cy="234161"/>
              <a:chOff x="76528" y="1464665"/>
              <a:chExt cx="299679" cy="306924"/>
            </a:xfrm>
          </p:grpSpPr>
          <p:sp>
            <p:nvSpPr>
              <p:cNvPr id="67" name="正方形/長方形 66">
                <a:extLst>
                  <a:ext uri="{FF2B5EF4-FFF2-40B4-BE49-F238E27FC236}">
                    <a16:creationId xmlns:a16="http://schemas.microsoft.com/office/drawing/2014/main" id="{CBCE2FF2-1FA6-45E6-0A4D-6BA5AC229222}"/>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8" name="正方形/長方形 67">
                <a:extLst>
                  <a:ext uri="{FF2B5EF4-FFF2-40B4-BE49-F238E27FC236}">
                    <a16:creationId xmlns:a16="http://schemas.microsoft.com/office/drawing/2014/main" id="{523B401A-8CD2-7773-6FDA-B0435E462965}"/>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cxnSp>
        <p:nvCxnSpPr>
          <p:cNvPr id="71" name="直線コネクタ 70">
            <a:extLst>
              <a:ext uri="{FF2B5EF4-FFF2-40B4-BE49-F238E27FC236}">
                <a16:creationId xmlns:a16="http://schemas.microsoft.com/office/drawing/2014/main" id="{D1B82D96-44C5-C882-A11B-69B4583805B8}"/>
              </a:ext>
            </a:extLst>
          </p:cNvPr>
          <p:cNvCxnSpPr/>
          <p:nvPr/>
        </p:nvCxnSpPr>
        <p:spPr>
          <a:xfrm>
            <a:off x="633413" y="3676607"/>
            <a:ext cx="3619500" cy="0"/>
          </a:xfrm>
          <a:prstGeom prst="line">
            <a:avLst/>
          </a:prstGeom>
        </p:spPr>
        <p:style>
          <a:lnRef idx="2">
            <a:schemeClr val="accent5"/>
          </a:lnRef>
          <a:fillRef idx="0">
            <a:schemeClr val="accent5"/>
          </a:fillRef>
          <a:effectRef idx="1">
            <a:schemeClr val="accent5"/>
          </a:effectRef>
          <a:fontRef idx="minor">
            <a:schemeClr val="tx1"/>
          </a:fontRef>
        </p:style>
      </p:cxnSp>
      <p:cxnSp>
        <p:nvCxnSpPr>
          <p:cNvPr id="72" name="直線コネクタ 71">
            <a:extLst>
              <a:ext uri="{FF2B5EF4-FFF2-40B4-BE49-F238E27FC236}">
                <a16:creationId xmlns:a16="http://schemas.microsoft.com/office/drawing/2014/main" id="{98849033-ABB7-C063-27B5-70A1290D9A0E}"/>
              </a:ext>
            </a:extLst>
          </p:cNvPr>
          <p:cNvCxnSpPr/>
          <p:nvPr/>
        </p:nvCxnSpPr>
        <p:spPr>
          <a:xfrm>
            <a:off x="633413" y="4710271"/>
            <a:ext cx="3619500" cy="0"/>
          </a:xfrm>
          <a:prstGeom prst="line">
            <a:avLst/>
          </a:prstGeom>
        </p:spPr>
        <p:style>
          <a:lnRef idx="2">
            <a:schemeClr val="accent5"/>
          </a:lnRef>
          <a:fillRef idx="0">
            <a:schemeClr val="accent5"/>
          </a:fillRef>
          <a:effectRef idx="1">
            <a:schemeClr val="accent5"/>
          </a:effectRef>
          <a:fontRef idx="minor">
            <a:schemeClr val="tx1"/>
          </a:fontRef>
        </p:style>
      </p:cxnSp>
      <p:sp>
        <p:nvSpPr>
          <p:cNvPr id="69" name="楕円 68">
            <a:extLst>
              <a:ext uri="{FF2B5EF4-FFF2-40B4-BE49-F238E27FC236}">
                <a16:creationId xmlns:a16="http://schemas.microsoft.com/office/drawing/2014/main" id="{8BBE2074-F82E-CF85-D880-3AD918E96BE4}"/>
              </a:ext>
            </a:extLst>
          </p:cNvPr>
          <p:cNvSpPr/>
          <p:nvPr/>
        </p:nvSpPr>
        <p:spPr>
          <a:xfrm>
            <a:off x="873169" y="4362811"/>
            <a:ext cx="685391" cy="685391"/>
          </a:xfrm>
          <a:prstGeom prst="ellipse">
            <a:avLst/>
          </a:prstGeom>
          <a:solidFill>
            <a:schemeClr val="accent4">
              <a:lumMod val="20000"/>
              <a:lumOff val="80000"/>
            </a:schemeClr>
          </a:solidFill>
          <a:ln>
            <a:solidFill>
              <a:schemeClr val="accent4">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0" name="楕円 59">
            <a:extLst>
              <a:ext uri="{FF2B5EF4-FFF2-40B4-BE49-F238E27FC236}">
                <a16:creationId xmlns:a16="http://schemas.microsoft.com/office/drawing/2014/main" id="{E9CE76A1-D7CA-24FF-4846-8629876B0D21}"/>
              </a:ext>
            </a:extLst>
          </p:cNvPr>
          <p:cNvSpPr/>
          <p:nvPr/>
        </p:nvSpPr>
        <p:spPr>
          <a:xfrm>
            <a:off x="2808287" y="3333911"/>
            <a:ext cx="685391" cy="685391"/>
          </a:xfrm>
          <a:prstGeom prst="ellipse">
            <a:avLst/>
          </a:prstGeom>
          <a:solidFill>
            <a:schemeClr val="accent5">
              <a:lumMod val="20000"/>
              <a:lumOff val="80000"/>
            </a:schemeClr>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4" name="直線矢印コネクタ 73">
            <a:extLst>
              <a:ext uri="{FF2B5EF4-FFF2-40B4-BE49-F238E27FC236}">
                <a16:creationId xmlns:a16="http://schemas.microsoft.com/office/drawing/2014/main" id="{57D86CB2-5724-E5BB-A33F-147E2FA8E970}"/>
              </a:ext>
            </a:extLst>
          </p:cNvPr>
          <p:cNvCxnSpPr>
            <a:stCxn id="69" idx="6"/>
            <a:endCxn id="60" idx="2"/>
          </p:cNvCxnSpPr>
          <p:nvPr/>
        </p:nvCxnSpPr>
        <p:spPr>
          <a:xfrm flipV="1">
            <a:off x="1558560" y="3676607"/>
            <a:ext cx="1249727" cy="102890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77" name="直線矢印コネクタ 76">
            <a:extLst>
              <a:ext uri="{FF2B5EF4-FFF2-40B4-BE49-F238E27FC236}">
                <a16:creationId xmlns:a16="http://schemas.microsoft.com/office/drawing/2014/main" id="{32A08C02-AC17-D54D-51B9-49BE12B532AD}"/>
              </a:ext>
            </a:extLst>
          </p:cNvPr>
          <p:cNvCxnSpPr>
            <a:cxnSpLocks/>
          </p:cNvCxnSpPr>
          <p:nvPr/>
        </p:nvCxnSpPr>
        <p:spPr>
          <a:xfrm>
            <a:off x="3614730" y="3676607"/>
            <a:ext cx="0" cy="1028901"/>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78" name="テキスト ボックス 77">
            <a:extLst>
              <a:ext uri="{FF2B5EF4-FFF2-40B4-BE49-F238E27FC236}">
                <a16:creationId xmlns:a16="http://schemas.microsoft.com/office/drawing/2014/main" id="{63BC40EA-A855-33E5-FEBC-5ABD874BDDD8}"/>
              </a:ext>
            </a:extLst>
          </p:cNvPr>
          <p:cNvSpPr txBox="1"/>
          <p:nvPr/>
        </p:nvSpPr>
        <p:spPr>
          <a:xfrm>
            <a:off x="2808287" y="3525860"/>
            <a:ext cx="685391" cy="307777"/>
          </a:xfrm>
          <a:prstGeom prst="rect">
            <a:avLst/>
          </a:prstGeom>
          <a:noFill/>
        </p:spPr>
        <p:txBody>
          <a:bodyPr wrap="square">
            <a:spAutoFit/>
          </a:bodyPr>
          <a:lstStyle/>
          <a:p>
            <a:pPr algn="ctr"/>
            <a:r>
              <a:rPr kumimoji="1" lang="ja-JP" altLang="en-US" sz="1400" dirty="0">
                <a:latin typeface="ＭＳ ゴシック" panose="020B0609070205080204" pitchFamily="49" charset="-128"/>
                <a:ea typeface="ＭＳ ゴシック" panose="020B0609070205080204" pitchFamily="49" charset="-128"/>
              </a:rPr>
              <a:t>理想</a:t>
            </a:r>
            <a:endParaRPr kumimoji="1" lang="en-US" altLang="ja-JP" sz="1400" dirty="0">
              <a:latin typeface="ＭＳ ゴシック" panose="020B0609070205080204" pitchFamily="49" charset="-128"/>
              <a:ea typeface="ＭＳ ゴシック" panose="020B0609070205080204" pitchFamily="49" charset="-128"/>
            </a:endParaRPr>
          </a:p>
        </p:txBody>
      </p:sp>
      <p:sp>
        <p:nvSpPr>
          <p:cNvPr id="80" name="テキスト ボックス 79">
            <a:extLst>
              <a:ext uri="{FF2B5EF4-FFF2-40B4-BE49-F238E27FC236}">
                <a16:creationId xmlns:a16="http://schemas.microsoft.com/office/drawing/2014/main" id="{CFC9C044-FA4F-5202-FE0A-EA6BCDC1F793}"/>
              </a:ext>
            </a:extLst>
          </p:cNvPr>
          <p:cNvSpPr txBox="1"/>
          <p:nvPr/>
        </p:nvSpPr>
        <p:spPr>
          <a:xfrm>
            <a:off x="873168" y="4558580"/>
            <a:ext cx="685391" cy="307777"/>
          </a:xfrm>
          <a:prstGeom prst="rect">
            <a:avLst/>
          </a:prstGeom>
          <a:noFill/>
        </p:spPr>
        <p:txBody>
          <a:bodyPr wrap="square">
            <a:spAutoFit/>
          </a:bodyPr>
          <a:lstStyle/>
          <a:p>
            <a:pPr algn="ctr"/>
            <a:r>
              <a:rPr kumimoji="1" lang="ja-JP" altLang="en-US" sz="1400" dirty="0">
                <a:latin typeface="ＭＳ ゴシック" panose="020B0609070205080204" pitchFamily="49" charset="-128"/>
                <a:ea typeface="ＭＳ ゴシック" panose="020B0609070205080204" pitchFamily="49" charset="-128"/>
              </a:rPr>
              <a:t>現状</a:t>
            </a:r>
            <a:endParaRPr kumimoji="1" lang="en-US" altLang="ja-JP" sz="1400" dirty="0">
              <a:latin typeface="ＭＳ ゴシック" panose="020B0609070205080204" pitchFamily="49" charset="-128"/>
              <a:ea typeface="ＭＳ ゴシック" panose="020B0609070205080204" pitchFamily="49" charset="-128"/>
            </a:endParaRPr>
          </a:p>
        </p:txBody>
      </p:sp>
      <p:sp>
        <p:nvSpPr>
          <p:cNvPr id="81" name="テキスト ボックス 80">
            <a:extLst>
              <a:ext uri="{FF2B5EF4-FFF2-40B4-BE49-F238E27FC236}">
                <a16:creationId xmlns:a16="http://schemas.microsoft.com/office/drawing/2014/main" id="{AAF082E7-B080-5516-0184-E44D06C97195}"/>
              </a:ext>
            </a:extLst>
          </p:cNvPr>
          <p:cNvSpPr txBox="1"/>
          <p:nvPr/>
        </p:nvSpPr>
        <p:spPr>
          <a:xfrm>
            <a:off x="3745169" y="3912998"/>
            <a:ext cx="1077940" cy="615553"/>
          </a:xfrm>
          <a:prstGeom prst="rect">
            <a:avLst/>
          </a:prstGeom>
          <a:noFill/>
        </p:spPr>
        <p:txBody>
          <a:bodyPr wrap="square">
            <a:spAutoFit/>
          </a:bodyPr>
          <a:lstStyle/>
          <a:p>
            <a:r>
              <a:rPr kumimoji="1" lang="ja-JP" altLang="en-US" sz="1400" b="1" dirty="0">
                <a:solidFill>
                  <a:srgbClr val="FF0000"/>
                </a:solidFill>
                <a:latin typeface="ＭＳ ゴシック" panose="020B0609070205080204" pitchFamily="49" charset="-128"/>
                <a:ea typeface="ＭＳ ゴシック" panose="020B0609070205080204" pitchFamily="49" charset="-128"/>
              </a:rPr>
              <a:t>問題</a:t>
            </a:r>
            <a:endParaRPr kumimoji="1" lang="en-US" altLang="ja-JP" sz="1400" b="1" dirty="0">
              <a:solidFill>
                <a:srgbClr val="FF0000"/>
              </a:solidFill>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（現状と理想のギャップ）</a:t>
            </a:r>
            <a:endParaRPr kumimoji="1" lang="en-US" altLang="ja-JP" sz="1000" dirty="0">
              <a:latin typeface="ＭＳ ゴシック" panose="020B0609070205080204" pitchFamily="49" charset="-128"/>
              <a:ea typeface="ＭＳ ゴシック" panose="020B0609070205080204" pitchFamily="49" charset="-128"/>
            </a:endParaRPr>
          </a:p>
        </p:txBody>
      </p:sp>
      <p:sp>
        <p:nvSpPr>
          <p:cNvPr id="82" name="テキスト ボックス 81">
            <a:extLst>
              <a:ext uri="{FF2B5EF4-FFF2-40B4-BE49-F238E27FC236}">
                <a16:creationId xmlns:a16="http://schemas.microsoft.com/office/drawing/2014/main" id="{86952BC0-0B72-6910-FEDB-3F749A22EE42}"/>
              </a:ext>
            </a:extLst>
          </p:cNvPr>
          <p:cNvSpPr txBox="1"/>
          <p:nvPr/>
        </p:nvSpPr>
        <p:spPr>
          <a:xfrm>
            <a:off x="271390" y="3716098"/>
            <a:ext cx="1910366" cy="615553"/>
          </a:xfrm>
          <a:prstGeom prst="rect">
            <a:avLst/>
          </a:prstGeom>
          <a:noFill/>
        </p:spPr>
        <p:txBody>
          <a:bodyPr wrap="square">
            <a:spAutoFit/>
          </a:bodyPr>
          <a:lstStyle/>
          <a:p>
            <a:r>
              <a:rPr kumimoji="1" lang="ja-JP" altLang="en-US" sz="1400" b="1" dirty="0">
                <a:solidFill>
                  <a:srgbClr val="FF0000"/>
                </a:solidFill>
                <a:latin typeface="ＭＳ ゴシック" panose="020B0609070205080204" pitchFamily="49" charset="-128"/>
                <a:ea typeface="ＭＳ ゴシック" panose="020B0609070205080204" pitchFamily="49" charset="-128"/>
              </a:rPr>
              <a:t>課題</a:t>
            </a:r>
            <a:endParaRPr kumimoji="1" lang="en-US" altLang="ja-JP" sz="1400" b="1" dirty="0">
              <a:solidFill>
                <a:srgbClr val="FF0000"/>
              </a:solidFill>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（現状と理想のギャップを</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埋めるためにやるべきこと）</a:t>
            </a:r>
            <a:endParaRPr kumimoji="1" lang="en-US" altLang="ja-JP" sz="1000" dirty="0">
              <a:latin typeface="ＭＳ ゴシック" panose="020B0609070205080204" pitchFamily="49" charset="-128"/>
              <a:ea typeface="ＭＳ ゴシック" panose="020B0609070205080204" pitchFamily="49" charset="-128"/>
            </a:endParaRPr>
          </a:p>
        </p:txBody>
      </p:sp>
      <p:sp>
        <p:nvSpPr>
          <p:cNvPr id="85" name="テキスト ボックス 84">
            <a:extLst>
              <a:ext uri="{FF2B5EF4-FFF2-40B4-BE49-F238E27FC236}">
                <a16:creationId xmlns:a16="http://schemas.microsoft.com/office/drawing/2014/main" id="{2F7F4A8F-3937-6951-DA0B-3923073B9E11}"/>
              </a:ext>
            </a:extLst>
          </p:cNvPr>
          <p:cNvSpPr txBox="1"/>
          <p:nvPr/>
        </p:nvSpPr>
        <p:spPr>
          <a:xfrm>
            <a:off x="388251" y="5078293"/>
            <a:ext cx="4540937" cy="1600438"/>
          </a:xfrm>
          <a:prstGeom prst="rect">
            <a:avLst/>
          </a:prstGeom>
          <a:noFill/>
        </p:spPr>
        <p:txBody>
          <a:bodyPr wrap="square">
            <a:spAutoFit/>
          </a:bodyPr>
          <a:lstStyle/>
          <a:p>
            <a:r>
              <a:rPr kumimoji="1" lang="ja-JP" altLang="en-US" sz="1400" b="1" dirty="0">
                <a:solidFill>
                  <a:srgbClr val="FF0000"/>
                </a:solidFill>
                <a:latin typeface="ＭＳ ゴシック" panose="020B0609070205080204" pitchFamily="49" charset="-128"/>
                <a:ea typeface="ＭＳ ゴシック" panose="020B0609070205080204" pitchFamily="49" charset="-128"/>
              </a:rPr>
              <a:t>問題</a:t>
            </a:r>
            <a:r>
              <a:rPr kumimoji="1" lang="ja-JP" altLang="en-US" sz="1000" dirty="0">
                <a:latin typeface="ＭＳ ゴシック" panose="020B0609070205080204" pitchFamily="49" charset="-128"/>
                <a:ea typeface="ＭＳ ゴシック" panose="020B0609070205080204" pitchFamily="49" charset="-128"/>
              </a:rPr>
              <a:t>の例</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（現状・困りごと）</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台所の調理スペースには、調味料のびんがたくさん置かれているため、</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調理スペースがせまくなり、同時にいろいろな料理ができない。</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（理想・願いや要求）</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調味料のびんを１か所に収納したい。</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400" b="1" dirty="0">
                <a:solidFill>
                  <a:srgbClr val="FF0000"/>
                </a:solidFill>
                <a:latin typeface="ＭＳ ゴシック" panose="020B0609070205080204" pitchFamily="49" charset="-128"/>
                <a:ea typeface="ＭＳ ゴシック" panose="020B0609070205080204" pitchFamily="49" charset="-128"/>
              </a:rPr>
              <a:t>課題</a:t>
            </a:r>
            <a:r>
              <a:rPr kumimoji="1" lang="ja-JP" altLang="en-US" sz="1000" dirty="0">
                <a:latin typeface="ＭＳ ゴシック" panose="020B0609070205080204" pitchFamily="49" charset="-128"/>
                <a:ea typeface="ＭＳ ゴシック" panose="020B0609070205080204" pitchFamily="49" charset="-128"/>
              </a:rPr>
              <a:t>の例</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調味料のびんを見やすく、取り出しやすく整頓できる、調味料ラックを作ろう。</a:t>
            </a:r>
            <a:endParaRPr kumimoji="1" lang="en-US" altLang="ja-JP" sz="1000" dirty="0">
              <a:latin typeface="ＭＳ ゴシック" panose="020B0609070205080204" pitchFamily="49" charset="-128"/>
              <a:ea typeface="ＭＳ ゴシック" panose="020B0609070205080204" pitchFamily="49" charset="-128"/>
            </a:endParaRPr>
          </a:p>
        </p:txBody>
      </p:sp>
      <p:grpSp>
        <p:nvGrpSpPr>
          <p:cNvPr id="88" name="グループ化 87">
            <a:extLst>
              <a:ext uri="{FF2B5EF4-FFF2-40B4-BE49-F238E27FC236}">
                <a16:creationId xmlns:a16="http://schemas.microsoft.com/office/drawing/2014/main" id="{A23AC2A8-B43E-8F2C-F465-ABD56BBB8D51}"/>
              </a:ext>
            </a:extLst>
          </p:cNvPr>
          <p:cNvGrpSpPr/>
          <p:nvPr/>
        </p:nvGrpSpPr>
        <p:grpSpPr>
          <a:xfrm>
            <a:off x="5146315" y="576306"/>
            <a:ext cx="4650535" cy="430887"/>
            <a:chOff x="378619" y="1814778"/>
            <a:chExt cx="4650535" cy="430887"/>
          </a:xfrm>
        </p:grpSpPr>
        <p:sp>
          <p:nvSpPr>
            <p:cNvPr id="91" name="テキスト ボックス 90">
              <a:extLst>
                <a:ext uri="{FF2B5EF4-FFF2-40B4-BE49-F238E27FC236}">
                  <a16:creationId xmlns:a16="http://schemas.microsoft.com/office/drawing/2014/main" id="{54D86341-A0FF-3169-4AED-ACED3941D5DD}"/>
                </a:ext>
              </a:extLst>
            </p:cNvPr>
            <p:cNvSpPr txBox="1"/>
            <p:nvPr/>
          </p:nvSpPr>
          <p:spPr>
            <a:xfrm>
              <a:off x="578133" y="1814778"/>
              <a:ext cx="4451021" cy="430887"/>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問題を見いだして、課題を設定するために必要な情報を得る方法を選んで☑を入れよう</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92" name="グループ化 91">
              <a:extLst>
                <a:ext uri="{FF2B5EF4-FFF2-40B4-BE49-F238E27FC236}">
                  <a16:creationId xmlns:a16="http://schemas.microsoft.com/office/drawing/2014/main" id="{8ECEA365-3F55-A147-EFBB-7A165887B2C6}"/>
                </a:ext>
              </a:extLst>
            </p:cNvPr>
            <p:cNvGrpSpPr/>
            <p:nvPr/>
          </p:nvGrpSpPr>
          <p:grpSpPr>
            <a:xfrm>
              <a:off x="378619" y="1850805"/>
              <a:ext cx="228634" cy="234161"/>
              <a:chOff x="76528" y="1464665"/>
              <a:chExt cx="299679" cy="306924"/>
            </a:xfrm>
          </p:grpSpPr>
          <p:sp>
            <p:nvSpPr>
              <p:cNvPr id="93" name="正方形/長方形 92">
                <a:extLst>
                  <a:ext uri="{FF2B5EF4-FFF2-40B4-BE49-F238E27FC236}">
                    <a16:creationId xmlns:a16="http://schemas.microsoft.com/office/drawing/2014/main" id="{BE236279-14D4-2CBB-74F9-43D921E9F6F3}"/>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a:extLst>
                  <a:ext uri="{FF2B5EF4-FFF2-40B4-BE49-F238E27FC236}">
                    <a16:creationId xmlns:a16="http://schemas.microsoft.com/office/drawing/2014/main" id="{E5A88CCF-0722-2893-BD6D-2011198881B3}"/>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95" name="テキスト ボックス 94">
            <a:extLst>
              <a:ext uri="{FF2B5EF4-FFF2-40B4-BE49-F238E27FC236}">
                <a16:creationId xmlns:a16="http://schemas.microsoft.com/office/drawing/2014/main" id="{83ABB54D-7DAA-31CE-3844-101A15F2A286}"/>
              </a:ext>
            </a:extLst>
          </p:cNvPr>
          <p:cNvSpPr txBox="1"/>
          <p:nvPr/>
        </p:nvSpPr>
        <p:spPr>
          <a:xfrm>
            <a:off x="5201769" y="985368"/>
            <a:ext cx="4534675" cy="861774"/>
          </a:xfrm>
          <a:prstGeom prst="rect">
            <a:avLst/>
          </a:prstGeom>
          <a:noFill/>
        </p:spPr>
        <p:txBody>
          <a:bodyPr wrap="square">
            <a:spAutoFit/>
          </a:bodyPr>
          <a:lstStyle/>
          <a:p>
            <a:r>
              <a:rPr kumimoji="1" lang="ja-JP" altLang="en-US" sz="1000" dirty="0">
                <a:latin typeface="ＭＳ ゴシック" panose="020B0609070205080204" pitchFamily="49" charset="-128"/>
                <a:ea typeface="ＭＳ ゴシック" panose="020B0609070205080204" pitchFamily="49" charset="-128"/>
              </a:rPr>
              <a:t>□　実地（家、学校等）で調べる　　□　書籍（教科書等）で調べる</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インターネットで検索する　　　□　インタビューをする</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友達と相談する　　　　　　　　□　自分の経験を思い出す</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写真や動画を撮って調べる　　　□　アンケート調査する</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実物を調べる　　　　　　　　　□　その他（　　　　　　　　　　）</a:t>
            </a:r>
            <a:endParaRPr kumimoji="1" lang="en-US" altLang="ja-JP" sz="1000" dirty="0">
              <a:latin typeface="ＭＳ ゴシック" panose="020B0609070205080204" pitchFamily="49" charset="-128"/>
              <a:ea typeface="ＭＳ ゴシック" panose="020B0609070205080204" pitchFamily="49" charset="-128"/>
            </a:endParaRPr>
          </a:p>
        </p:txBody>
      </p:sp>
      <p:grpSp>
        <p:nvGrpSpPr>
          <p:cNvPr id="96" name="グループ化 95">
            <a:extLst>
              <a:ext uri="{FF2B5EF4-FFF2-40B4-BE49-F238E27FC236}">
                <a16:creationId xmlns:a16="http://schemas.microsoft.com/office/drawing/2014/main" id="{6F73A8B2-EFC2-76DA-4A04-3D91CF1B6CAA}"/>
              </a:ext>
            </a:extLst>
          </p:cNvPr>
          <p:cNvGrpSpPr/>
          <p:nvPr/>
        </p:nvGrpSpPr>
        <p:grpSpPr>
          <a:xfrm>
            <a:off x="5143838" y="1847142"/>
            <a:ext cx="4650535" cy="430887"/>
            <a:chOff x="378619" y="1814778"/>
            <a:chExt cx="4650535" cy="430887"/>
          </a:xfrm>
        </p:grpSpPr>
        <p:sp>
          <p:nvSpPr>
            <p:cNvPr id="97" name="テキスト ボックス 96">
              <a:extLst>
                <a:ext uri="{FF2B5EF4-FFF2-40B4-BE49-F238E27FC236}">
                  <a16:creationId xmlns:a16="http://schemas.microsoft.com/office/drawing/2014/main" id="{49E60EF0-7E80-12E5-F6F9-1FCF1FF375AF}"/>
                </a:ext>
              </a:extLst>
            </p:cNvPr>
            <p:cNvSpPr txBox="1"/>
            <p:nvPr/>
          </p:nvSpPr>
          <p:spPr>
            <a:xfrm>
              <a:off x="578133" y="1814778"/>
              <a:ext cx="4451021" cy="430887"/>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自分や家族の生活にかくれている問題を見いだし、課題を設定しよう（最大３つまで）</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98" name="グループ化 97">
              <a:extLst>
                <a:ext uri="{FF2B5EF4-FFF2-40B4-BE49-F238E27FC236}">
                  <a16:creationId xmlns:a16="http://schemas.microsoft.com/office/drawing/2014/main" id="{D748F9EF-5286-7CC3-9B53-6A70A72CBF03}"/>
                </a:ext>
              </a:extLst>
            </p:cNvPr>
            <p:cNvGrpSpPr/>
            <p:nvPr/>
          </p:nvGrpSpPr>
          <p:grpSpPr>
            <a:xfrm>
              <a:off x="378619" y="1850805"/>
              <a:ext cx="228634" cy="234161"/>
              <a:chOff x="76528" y="1464665"/>
              <a:chExt cx="299679" cy="306924"/>
            </a:xfrm>
          </p:grpSpPr>
          <p:sp>
            <p:nvSpPr>
              <p:cNvPr id="104" name="正方形/長方形 103">
                <a:extLst>
                  <a:ext uri="{FF2B5EF4-FFF2-40B4-BE49-F238E27FC236}">
                    <a16:creationId xmlns:a16="http://schemas.microsoft.com/office/drawing/2014/main" id="{4CD45936-E3F4-491C-B145-D8F06747CBEA}"/>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正方形/長方形 105">
                <a:extLst>
                  <a:ext uri="{FF2B5EF4-FFF2-40B4-BE49-F238E27FC236}">
                    <a16:creationId xmlns:a16="http://schemas.microsoft.com/office/drawing/2014/main" id="{2CF321B5-7F1E-DFF2-5BC7-BC530DD38494}"/>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128" name="四角形: 角を丸くする 127">
            <a:extLst>
              <a:ext uri="{FF2B5EF4-FFF2-40B4-BE49-F238E27FC236}">
                <a16:creationId xmlns:a16="http://schemas.microsoft.com/office/drawing/2014/main" id="{31E25B48-17A3-CF6B-5B5B-112A48BB39D5}"/>
              </a:ext>
            </a:extLst>
          </p:cNvPr>
          <p:cNvSpPr/>
          <p:nvPr/>
        </p:nvSpPr>
        <p:spPr>
          <a:xfrm>
            <a:off x="344704" y="5102636"/>
            <a:ext cx="4527578" cy="1536466"/>
          </a:xfrm>
          <a:prstGeom prst="roundRect">
            <a:avLst>
              <a:gd name="adj" fmla="val 9954"/>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a:extLst>
              <a:ext uri="{FF2B5EF4-FFF2-40B4-BE49-F238E27FC236}">
                <a16:creationId xmlns:a16="http://schemas.microsoft.com/office/drawing/2014/main" id="{870A8C06-60AB-67E8-7022-4DDBF1C0E525}"/>
              </a:ext>
            </a:extLst>
          </p:cNvPr>
          <p:cNvGrpSpPr/>
          <p:nvPr/>
        </p:nvGrpSpPr>
        <p:grpSpPr>
          <a:xfrm>
            <a:off x="5143838" y="5872631"/>
            <a:ext cx="4531642" cy="766471"/>
            <a:chOff x="5050360" y="5638800"/>
            <a:chExt cx="4542888" cy="844220"/>
          </a:xfrm>
        </p:grpSpPr>
        <p:sp>
          <p:nvSpPr>
            <p:cNvPr id="4" name="四角形: 角を丸くする 3">
              <a:extLst>
                <a:ext uri="{FF2B5EF4-FFF2-40B4-BE49-F238E27FC236}">
                  <a16:creationId xmlns:a16="http://schemas.microsoft.com/office/drawing/2014/main" id="{FD0C633F-E3E4-5B00-1F57-1DF589F72BFA}"/>
                </a:ext>
              </a:extLst>
            </p:cNvPr>
            <p:cNvSpPr/>
            <p:nvPr/>
          </p:nvSpPr>
          <p:spPr>
            <a:xfrm>
              <a:off x="5050360" y="5638800"/>
              <a:ext cx="4542888" cy="844220"/>
            </a:xfrm>
            <a:prstGeom prst="roundRect">
              <a:avLst>
                <a:gd name="adj" fmla="val 11827"/>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E369428-2BA5-9B9A-42BD-2A3CEC783F47}"/>
                </a:ext>
              </a:extLst>
            </p:cNvPr>
            <p:cNvSpPr txBox="1"/>
            <p:nvPr/>
          </p:nvSpPr>
          <p:spPr>
            <a:xfrm>
              <a:off x="5063097" y="5652123"/>
              <a:ext cx="3474636" cy="215444"/>
            </a:xfrm>
            <a:prstGeom prst="rect">
              <a:avLst/>
            </a:prstGeom>
            <a:noFill/>
          </p:spPr>
          <p:txBody>
            <a:bodyPr wrap="square" rtlCol="0">
              <a:spAutoFit/>
            </a:bodyPr>
            <a:lstStyle/>
            <a:p>
              <a:r>
                <a:rPr kumimoji="1" lang="ja-JP" altLang="en-US" sz="800" dirty="0">
                  <a:latin typeface="ＭＳ ゴシック" panose="020B0609070205080204" pitchFamily="49" charset="-128"/>
                  <a:ea typeface="ＭＳ ゴシック" panose="020B0609070205080204" pitchFamily="49" charset="-128"/>
                </a:rPr>
                <a:t>材料と加工の技術について、思ったことや感じたこと</a:t>
              </a:r>
              <a:endParaRPr kumimoji="1" lang="en-US" altLang="ja-JP" sz="800" dirty="0">
                <a:latin typeface="ＭＳ ゴシック" panose="020B0609070205080204" pitchFamily="49" charset="-128"/>
                <a:ea typeface="ＭＳ ゴシック" panose="020B0609070205080204" pitchFamily="49" charset="-128"/>
              </a:endParaRPr>
            </a:p>
          </p:txBody>
        </p:sp>
      </p:grpSp>
    </p:spTree>
    <p:extLst>
      <p:ext uri="{BB962C8B-B14F-4D97-AF65-F5344CB8AC3E}">
        <p14:creationId xmlns:p14="http://schemas.microsoft.com/office/powerpoint/2010/main" val="3290643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四角形: 角を丸くする 10">
            <a:extLst>
              <a:ext uri="{FF2B5EF4-FFF2-40B4-BE49-F238E27FC236}">
                <a16:creationId xmlns:a16="http://schemas.microsoft.com/office/drawing/2014/main" id="{820A877A-BC62-9AF4-D72A-A53EEEAF570B}"/>
              </a:ext>
            </a:extLst>
          </p:cNvPr>
          <p:cNvSpPr/>
          <p:nvPr/>
        </p:nvSpPr>
        <p:spPr>
          <a:xfrm>
            <a:off x="368297" y="5663045"/>
            <a:ext cx="4519509" cy="920466"/>
          </a:xfrm>
          <a:prstGeom prst="roundRect">
            <a:avLst>
              <a:gd name="adj" fmla="val 9898"/>
            </a:avLst>
          </a:prstGeom>
          <a:solidFill>
            <a:srgbClr val="FFFFC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682817F3-873C-999F-E77A-B7EFB404D577}"/>
              </a:ext>
            </a:extLst>
          </p:cNvPr>
          <p:cNvSpPr/>
          <p:nvPr/>
        </p:nvSpPr>
        <p:spPr>
          <a:xfrm>
            <a:off x="2683287" y="4446201"/>
            <a:ext cx="2188994" cy="983531"/>
          </a:xfrm>
          <a:prstGeom prst="roundRect">
            <a:avLst>
              <a:gd name="adj" fmla="val 9898"/>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四角形: 角を丸くする 8">
            <a:extLst>
              <a:ext uri="{FF2B5EF4-FFF2-40B4-BE49-F238E27FC236}">
                <a16:creationId xmlns:a16="http://schemas.microsoft.com/office/drawing/2014/main" id="{04CAE521-DF34-C7D3-CE5E-BEC9733B04AA}"/>
              </a:ext>
            </a:extLst>
          </p:cNvPr>
          <p:cNvSpPr/>
          <p:nvPr/>
        </p:nvSpPr>
        <p:spPr>
          <a:xfrm>
            <a:off x="368297" y="4446201"/>
            <a:ext cx="2123443" cy="983531"/>
          </a:xfrm>
          <a:prstGeom prst="roundRect">
            <a:avLst>
              <a:gd name="adj" fmla="val 9898"/>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a:extLst>
              <a:ext uri="{FF2B5EF4-FFF2-40B4-BE49-F238E27FC236}">
                <a16:creationId xmlns:a16="http://schemas.microsoft.com/office/drawing/2014/main" id="{4E00C64A-7835-7EDB-72A9-44FB666168A7}"/>
              </a:ext>
            </a:extLst>
          </p:cNvPr>
          <p:cNvGrpSpPr/>
          <p:nvPr/>
        </p:nvGrpSpPr>
        <p:grpSpPr>
          <a:xfrm>
            <a:off x="261937" y="328910"/>
            <a:ext cx="4615208" cy="375934"/>
            <a:chOff x="185737" y="195560"/>
            <a:chExt cx="4519612" cy="375934"/>
          </a:xfrm>
        </p:grpSpPr>
        <p:sp>
          <p:nvSpPr>
            <p:cNvPr id="7" name="テキスト ボックス 6">
              <a:extLst>
                <a:ext uri="{FF2B5EF4-FFF2-40B4-BE49-F238E27FC236}">
                  <a16:creationId xmlns:a16="http://schemas.microsoft.com/office/drawing/2014/main" id="{9FC93601-063D-39D7-A261-1DE7737A6E67}"/>
                </a:ext>
              </a:extLst>
            </p:cNvPr>
            <p:cNvSpPr txBox="1"/>
            <p:nvPr/>
          </p:nvSpPr>
          <p:spPr>
            <a:xfrm>
              <a:off x="190500" y="214612"/>
              <a:ext cx="4514849" cy="338554"/>
            </a:xfrm>
            <a:prstGeom prst="rect">
              <a:avLst/>
            </a:prstGeom>
            <a:noFill/>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材料と加工の技術による問題の解決</a:t>
              </a:r>
              <a:endParaRPr kumimoji="1" lang="en-US" altLang="ja-JP" sz="1600" dirty="0">
                <a:latin typeface="ＭＳ ゴシック" panose="020B0609070205080204" pitchFamily="49" charset="-128"/>
                <a:ea typeface="ＭＳ ゴシック" panose="020B0609070205080204" pitchFamily="49" charset="-128"/>
              </a:endParaRPr>
            </a:p>
          </p:txBody>
        </p:sp>
        <p:cxnSp>
          <p:nvCxnSpPr>
            <p:cNvPr id="12" name="直線コネクタ 11">
              <a:extLst>
                <a:ext uri="{FF2B5EF4-FFF2-40B4-BE49-F238E27FC236}">
                  <a16:creationId xmlns:a16="http://schemas.microsoft.com/office/drawing/2014/main" id="{819582AA-673F-D2C4-35C3-2DC0505D57A1}"/>
                </a:ext>
              </a:extLst>
            </p:cNvPr>
            <p:cNvCxnSpPr/>
            <p:nvPr/>
          </p:nvCxnSpPr>
          <p:spPr>
            <a:xfrm>
              <a:off x="185738" y="195560"/>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0729F026-6AB7-5A58-BA72-465EF41E8915}"/>
                </a:ext>
              </a:extLst>
            </p:cNvPr>
            <p:cNvCxnSpPr/>
            <p:nvPr/>
          </p:nvCxnSpPr>
          <p:spPr>
            <a:xfrm>
              <a:off x="185737" y="571494"/>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grpSp>
      <p:grpSp>
        <p:nvGrpSpPr>
          <p:cNvPr id="48" name="グループ化 47">
            <a:extLst>
              <a:ext uri="{FF2B5EF4-FFF2-40B4-BE49-F238E27FC236}">
                <a16:creationId xmlns:a16="http://schemas.microsoft.com/office/drawing/2014/main" id="{93B8A937-741C-B5FD-5B35-42F0BE055CC9}"/>
              </a:ext>
            </a:extLst>
          </p:cNvPr>
          <p:cNvGrpSpPr/>
          <p:nvPr/>
        </p:nvGrpSpPr>
        <p:grpSpPr>
          <a:xfrm>
            <a:off x="261000" y="813188"/>
            <a:ext cx="4826318" cy="354394"/>
            <a:chOff x="261937" y="879094"/>
            <a:chExt cx="4649983" cy="354394"/>
          </a:xfrm>
        </p:grpSpPr>
        <p:grpSp>
          <p:nvGrpSpPr>
            <p:cNvPr id="17" name="グループ化 16">
              <a:extLst>
                <a:ext uri="{FF2B5EF4-FFF2-40B4-BE49-F238E27FC236}">
                  <a16:creationId xmlns:a16="http://schemas.microsoft.com/office/drawing/2014/main" id="{CD83EC9D-1E37-A29C-CEEB-752F23C72A32}"/>
                </a:ext>
              </a:extLst>
            </p:cNvPr>
            <p:cNvGrpSpPr/>
            <p:nvPr/>
          </p:nvGrpSpPr>
          <p:grpSpPr>
            <a:xfrm>
              <a:off x="261937" y="879094"/>
              <a:ext cx="4457760" cy="354394"/>
              <a:chOff x="261937" y="1004889"/>
              <a:chExt cx="4457760" cy="366710"/>
            </a:xfrm>
          </p:grpSpPr>
          <p:sp>
            <p:nvSpPr>
              <p:cNvPr id="15" name="正方形/長方形 14">
                <a:extLst>
                  <a:ext uri="{FF2B5EF4-FFF2-40B4-BE49-F238E27FC236}">
                    <a16:creationId xmlns:a16="http://schemas.microsoft.com/office/drawing/2014/main" id="{21B3FE35-68CD-12DF-69C6-FBB90F4B5E10}"/>
                  </a:ext>
                </a:extLst>
              </p:cNvPr>
              <p:cNvSpPr/>
              <p:nvPr/>
            </p:nvSpPr>
            <p:spPr>
              <a:xfrm>
                <a:off x="261937" y="1004889"/>
                <a:ext cx="116682" cy="36671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6E3FE255-490C-C879-B9FF-A864ADF6375A}"/>
                  </a:ext>
                </a:extLst>
              </p:cNvPr>
              <p:cNvSpPr/>
              <p:nvPr/>
            </p:nvSpPr>
            <p:spPr>
              <a:xfrm>
                <a:off x="378619" y="1004889"/>
                <a:ext cx="4341078" cy="36671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a:extLst>
                <a:ext uri="{FF2B5EF4-FFF2-40B4-BE49-F238E27FC236}">
                  <a16:creationId xmlns:a16="http://schemas.microsoft.com/office/drawing/2014/main" id="{C551180C-9EE6-AC22-EAAE-E715248E4C1E}"/>
                </a:ext>
              </a:extLst>
            </p:cNvPr>
            <p:cNvSpPr txBox="1"/>
            <p:nvPr/>
          </p:nvSpPr>
          <p:spPr>
            <a:xfrm>
              <a:off x="378618" y="925486"/>
              <a:ext cx="4533302"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生成ＡＩを上手に使うためには、どうすればよいか</a:t>
              </a:r>
              <a:endParaRPr kumimoji="1" lang="en-US" altLang="ja-JP" sz="1100" dirty="0">
                <a:latin typeface="ＭＳ ゴシック" panose="020B0609070205080204" pitchFamily="49" charset="-128"/>
                <a:ea typeface="ＭＳ ゴシック" panose="020B0609070205080204" pitchFamily="49" charset="-128"/>
              </a:endParaRPr>
            </a:p>
          </p:txBody>
        </p:sp>
      </p:grpSp>
      <p:sp>
        <p:nvSpPr>
          <p:cNvPr id="19" name="テキスト ボックス 18">
            <a:extLst>
              <a:ext uri="{FF2B5EF4-FFF2-40B4-BE49-F238E27FC236}">
                <a16:creationId xmlns:a16="http://schemas.microsoft.com/office/drawing/2014/main" id="{920D8477-6FE6-9D04-7B5D-EB800C004683}"/>
              </a:ext>
            </a:extLst>
          </p:cNvPr>
          <p:cNvSpPr txBox="1"/>
          <p:nvPr/>
        </p:nvSpPr>
        <p:spPr>
          <a:xfrm>
            <a:off x="7725723" y="327280"/>
            <a:ext cx="1948460" cy="246221"/>
          </a:xfrm>
          <a:prstGeom prst="rect">
            <a:avLst/>
          </a:prstGeom>
          <a:noFill/>
          <a:ln>
            <a:solidFill>
              <a:schemeClr val="tx1"/>
            </a:solidFill>
          </a:ln>
        </p:spPr>
        <p:txBody>
          <a:bodyPr wrap="square">
            <a:spAutoFit/>
          </a:bodyPr>
          <a:lstStyle/>
          <a:p>
            <a:pPr algn="ctr"/>
            <a:r>
              <a:rPr kumimoji="1" lang="ja-JP" altLang="en-US" sz="1000" dirty="0">
                <a:latin typeface="ＭＳ ゴシック" panose="020B0609070205080204" pitchFamily="49" charset="-128"/>
                <a:ea typeface="ＭＳ ゴシック" panose="020B0609070205080204" pitchFamily="49" charset="-128"/>
              </a:rPr>
              <a:t>技術分野ワークシート </a:t>
            </a:r>
            <a:r>
              <a:rPr kumimoji="1" lang="en-US" altLang="ja-JP" sz="1000" dirty="0">
                <a:latin typeface="ＭＳ ゴシック" panose="020B0609070205080204" pitchFamily="49" charset="-128"/>
                <a:ea typeface="ＭＳ ゴシック" panose="020B0609070205080204" pitchFamily="49" charset="-128"/>
              </a:rPr>
              <a:t>No.</a:t>
            </a:r>
            <a:r>
              <a:rPr kumimoji="1" lang="ja-JP" altLang="en-US" sz="1000" dirty="0">
                <a:latin typeface="ＭＳ ゴシック" panose="020B0609070205080204" pitchFamily="49" charset="-128"/>
                <a:ea typeface="ＭＳ ゴシック" panose="020B0609070205080204" pitchFamily="49" charset="-128"/>
              </a:rPr>
              <a:t>７</a:t>
            </a:r>
            <a:endParaRPr lang="ja-JP" altLang="en-US" sz="1000" dirty="0"/>
          </a:p>
        </p:txBody>
      </p:sp>
      <p:grpSp>
        <p:nvGrpSpPr>
          <p:cNvPr id="20" name="グループ化 19">
            <a:extLst>
              <a:ext uri="{FF2B5EF4-FFF2-40B4-BE49-F238E27FC236}">
                <a16:creationId xmlns:a16="http://schemas.microsoft.com/office/drawing/2014/main" id="{BFB75DE6-5C84-4DC7-E961-32FA182E4FDD}"/>
              </a:ext>
            </a:extLst>
          </p:cNvPr>
          <p:cNvGrpSpPr/>
          <p:nvPr/>
        </p:nvGrpSpPr>
        <p:grpSpPr>
          <a:xfrm>
            <a:off x="344703" y="1194779"/>
            <a:ext cx="4543103" cy="270188"/>
            <a:chOff x="378619" y="1814778"/>
            <a:chExt cx="4543103" cy="270188"/>
          </a:xfrm>
        </p:grpSpPr>
        <p:sp>
          <p:nvSpPr>
            <p:cNvPr id="29" name="テキスト ボックス 28">
              <a:extLst>
                <a:ext uri="{FF2B5EF4-FFF2-40B4-BE49-F238E27FC236}">
                  <a16:creationId xmlns:a16="http://schemas.microsoft.com/office/drawing/2014/main" id="{A5960C0D-16D2-CA35-DF09-C5CD28788A63}"/>
                </a:ext>
              </a:extLst>
            </p:cNvPr>
            <p:cNvSpPr txBox="1"/>
            <p:nvPr/>
          </p:nvSpPr>
          <p:spPr>
            <a:xfrm>
              <a:off x="578134" y="1814778"/>
              <a:ext cx="4343588"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生成ＡＩとは</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47" name="グループ化 46">
              <a:extLst>
                <a:ext uri="{FF2B5EF4-FFF2-40B4-BE49-F238E27FC236}">
                  <a16:creationId xmlns:a16="http://schemas.microsoft.com/office/drawing/2014/main" id="{31A63F9C-DD13-ED0A-DCFF-0765B7DF9234}"/>
                </a:ext>
              </a:extLst>
            </p:cNvPr>
            <p:cNvGrpSpPr/>
            <p:nvPr/>
          </p:nvGrpSpPr>
          <p:grpSpPr>
            <a:xfrm>
              <a:off x="378619" y="1850805"/>
              <a:ext cx="228634" cy="234161"/>
              <a:chOff x="76528" y="1464665"/>
              <a:chExt cx="299679" cy="306924"/>
            </a:xfrm>
          </p:grpSpPr>
          <p:sp>
            <p:nvSpPr>
              <p:cNvPr id="55" name="正方形/長方形 54">
                <a:extLst>
                  <a:ext uri="{FF2B5EF4-FFF2-40B4-BE49-F238E27FC236}">
                    <a16:creationId xmlns:a16="http://schemas.microsoft.com/office/drawing/2014/main" id="{CB98CDAB-4E8A-461D-559D-C34675579719}"/>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94290ECC-3BB9-4191-C946-41451D56DC86}"/>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grpSp>
        <p:nvGrpSpPr>
          <p:cNvPr id="88" name="グループ化 87">
            <a:extLst>
              <a:ext uri="{FF2B5EF4-FFF2-40B4-BE49-F238E27FC236}">
                <a16:creationId xmlns:a16="http://schemas.microsoft.com/office/drawing/2014/main" id="{A23AC2A8-B43E-8F2C-F465-ABD56BBB8D51}"/>
              </a:ext>
            </a:extLst>
          </p:cNvPr>
          <p:cNvGrpSpPr/>
          <p:nvPr/>
        </p:nvGrpSpPr>
        <p:grpSpPr>
          <a:xfrm>
            <a:off x="5146315" y="576306"/>
            <a:ext cx="4650535" cy="430887"/>
            <a:chOff x="378619" y="1814778"/>
            <a:chExt cx="4650535" cy="430887"/>
          </a:xfrm>
        </p:grpSpPr>
        <p:sp>
          <p:nvSpPr>
            <p:cNvPr id="91" name="テキスト ボックス 90">
              <a:extLst>
                <a:ext uri="{FF2B5EF4-FFF2-40B4-BE49-F238E27FC236}">
                  <a16:creationId xmlns:a16="http://schemas.microsoft.com/office/drawing/2014/main" id="{54D86341-A0FF-3169-4AED-ACED3941D5DD}"/>
                </a:ext>
              </a:extLst>
            </p:cNvPr>
            <p:cNvSpPr txBox="1"/>
            <p:nvPr/>
          </p:nvSpPr>
          <p:spPr>
            <a:xfrm>
              <a:off x="578133" y="1814778"/>
              <a:ext cx="4451021" cy="430887"/>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「最も解決すべき問題に絞り込む」指示文（プロンプト）と生成された回答を貼り付けましょう。</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92" name="グループ化 91">
              <a:extLst>
                <a:ext uri="{FF2B5EF4-FFF2-40B4-BE49-F238E27FC236}">
                  <a16:creationId xmlns:a16="http://schemas.microsoft.com/office/drawing/2014/main" id="{8ECEA365-3F55-A147-EFBB-7A165887B2C6}"/>
                </a:ext>
              </a:extLst>
            </p:cNvPr>
            <p:cNvGrpSpPr/>
            <p:nvPr/>
          </p:nvGrpSpPr>
          <p:grpSpPr>
            <a:xfrm>
              <a:off x="378619" y="1850805"/>
              <a:ext cx="228634" cy="234161"/>
              <a:chOff x="76528" y="1464665"/>
              <a:chExt cx="299679" cy="306924"/>
            </a:xfrm>
          </p:grpSpPr>
          <p:sp>
            <p:nvSpPr>
              <p:cNvPr id="93" name="正方形/長方形 92">
                <a:extLst>
                  <a:ext uri="{FF2B5EF4-FFF2-40B4-BE49-F238E27FC236}">
                    <a16:creationId xmlns:a16="http://schemas.microsoft.com/office/drawing/2014/main" id="{BE236279-14D4-2CBB-74F9-43D921E9F6F3}"/>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a:extLst>
                  <a:ext uri="{FF2B5EF4-FFF2-40B4-BE49-F238E27FC236}">
                    <a16:creationId xmlns:a16="http://schemas.microsoft.com/office/drawing/2014/main" id="{E5A88CCF-0722-2893-BD6D-2011198881B3}"/>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23" name="四角形: 角を丸くする 22">
            <a:extLst>
              <a:ext uri="{FF2B5EF4-FFF2-40B4-BE49-F238E27FC236}">
                <a16:creationId xmlns:a16="http://schemas.microsoft.com/office/drawing/2014/main" id="{834E2577-5F2E-0EF6-CA63-D88F3CE8A808}"/>
              </a:ext>
            </a:extLst>
          </p:cNvPr>
          <p:cNvSpPr/>
          <p:nvPr/>
        </p:nvSpPr>
        <p:spPr>
          <a:xfrm>
            <a:off x="5143838" y="1007193"/>
            <a:ext cx="4527578" cy="1997053"/>
          </a:xfrm>
          <a:prstGeom prst="roundRect">
            <a:avLst>
              <a:gd name="adj" fmla="val 6640"/>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四角形: 角を丸くする 3">
            <a:extLst>
              <a:ext uri="{FF2B5EF4-FFF2-40B4-BE49-F238E27FC236}">
                <a16:creationId xmlns:a16="http://schemas.microsoft.com/office/drawing/2014/main" id="{D9E52CEC-8396-0388-E8D6-0EFF55AEEC7B}"/>
              </a:ext>
            </a:extLst>
          </p:cNvPr>
          <p:cNvSpPr/>
          <p:nvPr/>
        </p:nvSpPr>
        <p:spPr>
          <a:xfrm>
            <a:off x="368297" y="1535566"/>
            <a:ext cx="4489837" cy="2630034"/>
          </a:xfrm>
          <a:prstGeom prst="roundRect">
            <a:avLst>
              <a:gd name="adj" fmla="val 4862"/>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6" name="グループ化 25">
            <a:extLst>
              <a:ext uri="{FF2B5EF4-FFF2-40B4-BE49-F238E27FC236}">
                <a16:creationId xmlns:a16="http://schemas.microsoft.com/office/drawing/2014/main" id="{D45EA9DD-00F0-FCA1-365B-8923B9995369}"/>
              </a:ext>
            </a:extLst>
          </p:cNvPr>
          <p:cNvGrpSpPr/>
          <p:nvPr/>
        </p:nvGrpSpPr>
        <p:grpSpPr>
          <a:xfrm>
            <a:off x="5143837" y="5623828"/>
            <a:ext cx="4527578" cy="959683"/>
            <a:chOff x="5141649" y="5699336"/>
            <a:chExt cx="4477724" cy="822894"/>
          </a:xfrm>
        </p:grpSpPr>
        <p:sp>
          <p:nvSpPr>
            <p:cNvPr id="27" name="四角形: 角を丸くする 26">
              <a:extLst>
                <a:ext uri="{FF2B5EF4-FFF2-40B4-BE49-F238E27FC236}">
                  <a16:creationId xmlns:a16="http://schemas.microsoft.com/office/drawing/2014/main" id="{EB3DE4E3-5497-7623-A382-C4B2AC7A77C2}"/>
                </a:ext>
              </a:extLst>
            </p:cNvPr>
            <p:cNvSpPr/>
            <p:nvPr/>
          </p:nvSpPr>
          <p:spPr>
            <a:xfrm>
              <a:off x="5141649" y="5699336"/>
              <a:ext cx="4477724" cy="822894"/>
            </a:xfrm>
            <a:prstGeom prst="roundRect">
              <a:avLst>
                <a:gd name="adj" fmla="val 18080"/>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56F58E6E-573A-91B2-14C9-B073D07750C4}"/>
                </a:ext>
              </a:extLst>
            </p:cNvPr>
            <p:cNvSpPr txBox="1"/>
            <p:nvPr/>
          </p:nvSpPr>
          <p:spPr>
            <a:xfrm>
              <a:off x="5172825" y="5728981"/>
              <a:ext cx="3474636" cy="184736"/>
            </a:xfrm>
            <a:prstGeom prst="rect">
              <a:avLst/>
            </a:prstGeom>
            <a:noFill/>
          </p:spPr>
          <p:txBody>
            <a:bodyPr wrap="square" rtlCol="0">
              <a:spAutoFit/>
            </a:bodyPr>
            <a:lstStyle/>
            <a:p>
              <a:r>
                <a:rPr kumimoji="1" lang="ja-JP" altLang="en-US" sz="800" dirty="0">
                  <a:latin typeface="ＭＳ ゴシック" panose="020B0609070205080204" pitchFamily="49" charset="-128"/>
                  <a:ea typeface="ＭＳ ゴシック" panose="020B0609070205080204" pitchFamily="49" charset="-128"/>
                </a:rPr>
                <a:t>生成ＡＩを上手に使うためには、どうすればよいか</a:t>
              </a:r>
              <a:endParaRPr kumimoji="1" lang="en-US" altLang="ja-JP" sz="800" dirty="0">
                <a:latin typeface="ＭＳ ゴシック" panose="020B0609070205080204" pitchFamily="49" charset="-128"/>
                <a:ea typeface="ＭＳ ゴシック" panose="020B0609070205080204" pitchFamily="49" charset="-128"/>
              </a:endParaRPr>
            </a:p>
          </p:txBody>
        </p:sp>
      </p:grpSp>
      <p:pic>
        <p:nvPicPr>
          <p:cNvPr id="3" name="図 2">
            <a:extLst>
              <a:ext uri="{FF2B5EF4-FFF2-40B4-BE49-F238E27FC236}">
                <a16:creationId xmlns:a16="http://schemas.microsoft.com/office/drawing/2014/main" id="{29083E1D-FB07-50A6-EC4D-970E3BE81603}"/>
              </a:ext>
            </a:extLst>
          </p:cNvPr>
          <p:cNvPicPr>
            <a:picLocks noChangeAspect="1"/>
          </p:cNvPicPr>
          <p:nvPr/>
        </p:nvPicPr>
        <p:blipFill>
          <a:blip r:embed="rId3"/>
          <a:stretch>
            <a:fillRect/>
          </a:stretch>
        </p:blipFill>
        <p:spPr>
          <a:xfrm>
            <a:off x="705821" y="1561560"/>
            <a:ext cx="3789409" cy="2549442"/>
          </a:xfrm>
          <a:prstGeom prst="rect">
            <a:avLst/>
          </a:prstGeom>
        </p:spPr>
      </p:pic>
      <p:sp>
        <p:nvSpPr>
          <p:cNvPr id="5" name="テキスト ボックス 4">
            <a:extLst>
              <a:ext uri="{FF2B5EF4-FFF2-40B4-BE49-F238E27FC236}">
                <a16:creationId xmlns:a16="http://schemas.microsoft.com/office/drawing/2014/main" id="{CC6F2C60-B708-C0A3-BFF6-C77C3067B865}"/>
              </a:ext>
            </a:extLst>
          </p:cNvPr>
          <p:cNvSpPr txBox="1"/>
          <p:nvPr/>
        </p:nvSpPr>
        <p:spPr>
          <a:xfrm>
            <a:off x="368297" y="4212891"/>
            <a:ext cx="2204132" cy="1169551"/>
          </a:xfrm>
          <a:prstGeom prst="rect">
            <a:avLst/>
          </a:prstGeom>
          <a:noFill/>
        </p:spPr>
        <p:txBody>
          <a:bodyPr wrap="square">
            <a:spAutoFit/>
          </a:bodyPr>
          <a:lstStyle/>
          <a:p>
            <a:r>
              <a:rPr kumimoji="1" lang="ja-JP" altLang="en-US" sz="1000" dirty="0">
                <a:latin typeface="ＭＳ ゴシック" panose="020B0609070205080204" pitchFamily="49" charset="-128"/>
                <a:ea typeface="ＭＳ ゴシック" panose="020B0609070205080204" pitchFamily="49" charset="-128"/>
              </a:rPr>
              <a:t>生成ＡＩが得意なこと</a:t>
            </a:r>
            <a:endParaRPr kumimoji="1" lang="en-US" altLang="ja-JP" sz="1000" dirty="0">
              <a:latin typeface="ＭＳ ゴシック" panose="020B0609070205080204" pitchFamily="49" charset="-128"/>
              <a:ea typeface="ＭＳ ゴシック" panose="020B0609070205080204" pitchFamily="49" charset="-128"/>
            </a:endParaRPr>
          </a:p>
          <a:p>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　文章、画像、動画の生成</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　検索や翻訳</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　文書の要約やリライト</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　文章の校正</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　プログラミング</a:t>
            </a:r>
            <a:endParaRPr kumimoji="1" lang="en-US" altLang="ja-JP" sz="1000"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7F725E6E-713B-9535-A5EE-3A321D538DEB}"/>
              </a:ext>
            </a:extLst>
          </p:cNvPr>
          <p:cNvSpPr txBox="1"/>
          <p:nvPr/>
        </p:nvSpPr>
        <p:spPr>
          <a:xfrm>
            <a:off x="2600526" y="4212891"/>
            <a:ext cx="2257608" cy="1015663"/>
          </a:xfrm>
          <a:prstGeom prst="rect">
            <a:avLst/>
          </a:prstGeom>
          <a:noFill/>
        </p:spPr>
        <p:txBody>
          <a:bodyPr wrap="square">
            <a:spAutoFit/>
          </a:bodyPr>
          <a:lstStyle/>
          <a:p>
            <a:r>
              <a:rPr kumimoji="1" lang="ja-JP" altLang="en-US" sz="1000" dirty="0">
                <a:latin typeface="ＭＳ ゴシック" panose="020B0609070205080204" pitchFamily="49" charset="-128"/>
                <a:ea typeface="ＭＳ ゴシック" panose="020B0609070205080204" pitchFamily="49" charset="-128"/>
              </a:rPr>
              <a:t>生成ＡＩが苦手なこと</a:t>
            </a:r>
            <a:endParaRPr kumimoji="1" lang="en-US" altLang="ja-JP" sz="1000" dirty="0">
              <a:latin typeface="ＭＳ ゴシック" panose="020B0609070205080204" pitchFamily="49" charset="-128"/>
              <a:ea typeface="ＭＳ ゴシック" panose="020B0609070205080204" pitchFamily="49" charset="-128"/>
            </a:endParaRPr>
          </a:p>
          <a:p>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　インターネットに情報がない</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ローカルな話題</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　ＡＩが学習したデータ以降の</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出来事</a:t>
            </a:r>
            <a:endParaRPr kumimoji="1" lang="en-US" altLang="ja-JP" sz="1000"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E53F8F0E-F05D-64D7-2475-FD671C5E7E2D}"/>
              </a:ext>
            </a:extLst>
          </p:cNvPr>
          <p:cNvSpPr txBox="1"/>
          <p:nvPr/>
        </p:nvSpPr>
        <p:spPr>
          <a:xfrm>
            <a:off x="368297" y="5429733"/>
            <a:ext cx="4503984" cy="1015663"/>
          </a:xfrm>
          <a:prstGeom prst="rect">
            <a:avLst/>
          </a:prstGeom>
          <a:noFill/>
        </p:spPr>
        <p:txBody>
          <a:bodyPr wrap="square">
            <a:spAutoFit/>
          </a:bodyPr>
          <a:lstStyle/>
          <a:p>
            <a:r>
              <a:rPr kumimoji="1" lang="ja-JP" altLang="en-US" sz="1000" dirty="0">
                <a:latin typeface="ＭＳ ゴシック" panose="020B0609070205080204" pitchFamily="49" charset="-128"/>
                <a:ea typeface="ＭＳ ゴシック" panose="020B0609070205080204" pitchFamily="49" charset="-128"/>
              </a:rPr>
              <a:t>生成ＡＩの問題点</a:t>
            </a:r>
            <a:endParaRPr kumimoji="1" lang="en-US" altLang="ja-JP" sz="1000" dirty="0">
              <a:latin typeface="ＭＳ ゴシック" panose="020B0609070205080204" pitchFamily="49" charset="-128"/>
              <a:ea typeface="ＭＳ ゴシック" panose="020B0609070205080204" pitchFamily="49" charset="-128"/>
            </a:endParaRPr>
          </a:p>
          <a:p>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　生成ＡＩが作った文章に書かれている内容が真実であるという保証は</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ないこと</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　学習元データに著作物が含まれている可能性があること</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　○　生成した内容が既存の著作物に似ている場合、著作権侵害になること</a:t>
            </a:r>
            <a:endParaRPr kumimoji="1" lang="en-US" altLang="ja-JP" sz="1000" dirty="0">
              <a:latin typeface="ＭＳ ゴシック" panose="020B0609070205080204" pitchFamily="49" charset="-128"/>
              <a:ea typeface="ＭＳ ゴシック" panose="020B0609070205080204" pitchFamily="49" charset="-128"/>
            </a:endParaRPr>
          </a:p>
        </p:txBody>
      </p:sp>
      <p:grpSp>
        <p:nvGrpSpPr>
          <p:cNvPr id="22" name="グループ化 21">
            <a:extLst>
              <a:ext uri="{FF2B5EF4-FFF2-40B4-BE49-F238E27FC236}">
                <a16:creationId xmlns:a16="http://schemas.microsoft.com/office/drawing/2014/main" id="{2811674E-FDF9-BEE7-B054-974ED16021FB}"/>
              </a:ext>
            </a:extLst>
          </p:cNvPr>
          <p:cNvGrpSpPr/>
          <p:nvPr/>
        </p:nvGrpSpPr>
        <p:grpSpPr>
          <a:xfrm>
            <a:off x="5146315" y="3056141"/>
            <a:ext cx="4650535" cy="430887"/>
            <a:chOff x="378619" y="1814778"/>
            <a:chExt cx="4650535" cy="430887"/>
          </a:xfrm>
        </p:grpSpPr>
        <p:sp>
          <p:nvSpPr>
            <p:cNvPr id="24" name="テキスト ボックス 23">
              <a:extLst>
                <a:ext uri="{FF2B5EF4-FFF2-40B4-BE49-F238E27FC236}">
                  <a16:creationId xmlns:a16="http://schemas.microsoft.com/office/drawing/2014/main" id="{730D56BA-C928-5B5E-9104-E042DCEADB08}"/>
                </a:ext>
              </a:extLst>
            </p:cNvPr>
            <p:cNvSpPr txBox="1"/>
            <p:nvPr/>
          </p:nvSpPr>
          <p:spPr>
            <a:xfrm>
              <a:off x="578133" y="1814778"/>
              <a:ext cx="4451021" cy="430887"/>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「絞り込んだ問題を解決するための課題を設定する」指示文（プロンプト）と生成された回答を貼り付けましょう。</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25" name="グループ化 24">
              <a:extLst>
                <a:ext uri="{FF2B5EF4-FFF2-40B4-BE49-F238E27FC236}">
                  <a16:creationId xmlns:a16="http://schemas.microsoft.com/office/drawing/2014/main" id="{C91A3E39-ABD3-61A8-C695-11A43412DEF1}"/>
                </a:ext>
              </a:extLst>
            </p:cNvPr>
            <p:cNvGrpSpPr/>
            <p:nvPr/>
          </p:nvGrpSpPr>
          <p:grpSpPr>
            <a:xfrm>
              <a:off x="378619" y="1850805"/>
              <a:ext cx="228634" cy="234161"/>
              <a:chOff x="76528" y="1464665"/>
              <a:chExt cx="299679" cy="306924"/>
            </a:xfrm>
          </p:grpSpPr>
          <p:sp>
            <p:nvSpPr>
              <p:cNvPr id="30" name="正方形/長方形 29">
                <a:extLst>
                  <a:ext uri="{FF2B5EF4-FFF2-40B4-BE49-F238E27FC236}">
                    <a16:creationId xmlns:a16="http://schemas.microsoft.com/office/drawing/2014/main" id="{2B37DCE5-6E70-62C7-CDE1-E23116E05A98}"/>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9C0E4977-54E7-B6C1-8379-F9EFF5BB9848}"/>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32" name="四角形: 角を丸くする 31">
            <a:extLst>
              <a:ext uri="{FF2B5EF4-FFF2-40B4-BE49-F238E27FC236}">
                <a16:creationId xmlns:a16="http://schemas.microsoft.com/office/drawing/2014/main" id="{42225D0C-B624-54DE-FBC1-FAD16BD8C58B}"/>
              </a:ext>
            </a:extLst>
          </p:cNvPr>
          <p:cNvSpPr/>
          <p:nvPr/>
        </p:nvSpPr>
        <p:spPr>
          <a:xfrm>
            <a:off x="5150473" y="3521600"/>
            <a:ext cx="4527578" cy="1997053"/>
          </a:xfrm>
          <a:prstGeom prst="roundRect">
            <a:avLst>
              <a:gd name="adj" fmla="val 6640"/>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67393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四角形: 角を丸くする 7">
            <a:extLst>
              <a:ext uri="{FF2B5EF4-FFF2-40B4-BE49-F238E27FC236}">
                <a16:creationId xmlns:a16="http://schemas.microsoft.com/office/drawing/2014/main" id="{A2F3C356-9FB6-F0AC-4D55-133400735918}"/>
              </a:ext>
            </a:extLst>
          </p:cNvPr>
          <p:cNvSpPr/>
          <p:nvPr/>
        </p:nvSpPr>
        <p:spPr>
          <a:xfrm>
            <a:off x="344704" y="5030702"/>
            <a:ext cx="4527578" cy="1552810"/>
          </a:xfrm>
          <a:prstGeom prst="roundRect">
            <a:avLst>
              <a:gd name="adj" fmla="val 9954"/>
            </a:avLst>
          </a:prstGeom>
          <a:solidFill>
            <a:srgbClr val="FFCCC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四角形: 角を丸くする 127">
            <a:extLst>
              <a:ext uri="{FF2B5EF4-FFF2-40B4-BE49-F238E27FC236}">
                <a16:creationId xmlns:a16="http://schemas.microsoft.com/office/drawing/2014/main" id="{31E25B48-17A3-CF6B-5B5B-112A48BB39D5}"/>
              </a:ext>
            </a:extLst>
          </p:cNvPr>
          <p:cNvSpPr/>
          <p:nvPr/>
        </p:nvSpPr>
        <p:spPr>
          <a:xfrm>
            <a:off x="344704" y="1566046"/>
            <a:ext cx="4527578" cy="1552810"/>
          </a:xfrm>
          <a:prstGeom prst="roundRect">
            <a:avLst>
              <a:gd name="adj" fmla="val 9954"/>
            </a:avLst>
          </a:prstGeom>
          <a:solidFill>
            <a:srgbClr val="FFCC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吹き出し: 角を丸めた四角形 83">
            <a:extLst>
              <a:ext uri="{FF2B5EF4-FFF2-40B4-BE49-F238E27FC236}">
                <a16:creationId xmlns:a16="http://schemas.microsoft.com/office/drawing/2014/main" id="{3C2B95B1-D992-C93A-DFE7-5BD5BB57D1D3}"/>
              </a:ext>
            </a:extLst>
          </p:cNvPr>
          <p:cNvSpPr/>
          <p:nvPr/>
        </p:nvSpPr>
        <p:spPr>
          <a:xfrm>
            <a:off x="3829620" y="3750426"/>
            <a:ext cx="1077938" cy="633611"/>
          </a:xfrm>
          <a:prstGeom prst="wedgeRoundRectCallout">
            <a:avLst>
              <a:gd name="adj1" fmla="val -59852"/>
              <a:gd name="adj2" fmla="val 14394"/>
              <a:gd name="adj3" fmla="val 16667"/>
            </a:avLst>
          </a:prstGeom>
          <a:solidFill>
            <a:srgbClr val="FFCC66"/>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3" name="吹き出し: 角を丸めた四角形 82">
            <a:extLst>
              <a:ext uri="{FF2B5EF4-FFF2-40B4-BE49-F238E27FC236}">
                <a16:creationId xmlns:a16="http://schemas.microsoft.com/office/drawing/2014/main" id="{9BF80726-DF97-DAB5-2D22-DA377EA30554}"/>
              </a:ext>
            </a:extLst>
          </p:cNvPr>
          <p:cNvSpPr/>
          <p:nvPr/>
        </p:nvSpPr>
        <p:spPr>
          <a:xfrm>
            <a:off x="241630" y="3590680"/>
            <a:ext cx="1788372" cy="638779"/>
          </a:xfrm>
          <a:prstGeom prst="wedgeRoundRectCallout">
            <a:avLst>
              <a:gd name="adj1" fmla="val 56129"/>
              <a:gd name="adj2" fmla="val 32199"/>
              <a:gd name="adj3" fmla="val 16667"/>
            </a:avLst>
          </a:prstGeom>
          <a:solidFill>
            <a:srgbClr val="FFCCCC"/>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a:extLst>
              <a:ext uri="{FF2B5EF4-FFF2-40B4-BE49-F238E27FC236}">
                <a16:creationId xmlns:a16="http://schemas.microsoft.com/office/drawing/2014/main" id="{4E00C64A-7835-7EDB-72A9-44FB666168A7}"/>
              </a:ext>
            </a:extLst>
          </p:cNvPr>
          <p:cNvGrpSpPr/>
          <p:nvPr/>
        </p:nvGrpSpPr>
        <p:grpSpPr>
          <a:xfrm>
            <a:off x="261937" y="328910"/>
            <a:ext cx="4615208" cy="375934"/>
            <a:chOff x="185737" y="195560"/>
            <a:chExt cx="4519612" cy="375934"/>
          </a:xfrm>
        </p:grpSpPr>
        <p:sp>
          <p:nvSpPr>
            <p:cNvPr id="7" name="テキスト ボックス 6">
              <a:extLst>
                <a:ext uri="{FF2B5EF4-FFF2-40B4-BE49-F238E27FC236}">
                  <a16:creationId xmlns:a16="http://schemas.microsoft.com/office/drawing/2014/main" id="{9FC93601-063D-39D7-A261-1DE7737A6E67}"/>
                </a:ext>
              </a:extLst>
            </p:cNvPr>
            <p:cNvSpPr txBox="1"/>
            <p:nvPr/>
          </p:nvSpPr>
          <p:spPr>
            <a:xfrm>
              <a:off x="190500" y="214612"/>
              <a:ext cx="4514849" cy="338554"/>
            </a:xfrm>
            <a:prstGeom prst="rect">
              <a:avLst/>
            </a:prstGeom>
            <a:noFill/>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材料と加工の技術による問題の解決</a:t>
              </a:r>
              <a:endParaRPr kumimoji="1" lang="en-US" altLang="ja-JP" sz="1600" dirty="0">
                <a:latin typeface="ＭＳ ゴシック" panose="020B0609070205080204" pitchFamily="49" charset="-128"/>
                <a:ea typeface="ＭＳ ゴシック" panose="020B0609070205080204" pitchFamily="49" charset="-128"/>
              </a:endParaRPr>
            </a:p>
          </p:txBody>
        </p:sp>
        <p:cxnSp>
          <p:nvCxnSpPr>
            <p:cNvPr id="12" name="直線コネクタ 11">
              <a:extLst>
                <a:ext uri="{FF2B5EF4-FFF2-40B4-BE49-F238E27FC236}">
                  <a16:creationId xmlns:a16="http://schemas.microsoft.com/office/drawing/2014/main" id="{819582AA-673F-D2C4-35C3-2DC0505D57A1}"/>
                </a:ext>
              </a:extLst>
            </p:cNvPr>
            <p:cNvCxnSpPr/>
            <p:nvPr/>
          </p:nvCxnSpPr>
          <p:spPr>
            <a:xfrm>
              <a:off x="185738" y="195560"/>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0729F026-6AB7-5A58-BA72-465EF41E8915}"/>
                </a:ext>
              </a:extLst>
            </p:cNvPr>
            <p:cNvCxnSpPr/>
            <p:nvPr/>
          </p:nvCxnSpPr>
          <p:spPr>
            <a:xfrm>
              <a:off x="185737" y="571494"/>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grpSp>
      <p:grpSp>
        <p:nvGrpSpPr>
          <p:cNvPr id="48" name="グループ化 47">
            <a:extLst>
              <a:ext uri="{FF2B5EF4-FFF2-40B4-BE49-F238E27FC236}">
                <a16:creationId xmlns:a16="http://schemas.microsoft.com/office/drawing/2014/main" id="{93B8A937-741C-B5FD-5B35-42F0BE055CC9}"/>
              </a:ext>
            </a:extLst>
          </p:cNvPr>
          <p:cNvGrpSpPr/>
          <p:nvPr/>
        </p:nvGrpSpPr>
        <p:grpSpPr>
          <a:xfrm>
            <a:off x="261000" y="813188"/>
            <a:ext cx="4826318" cy="354394"/>
            <a:chOff x="261937" y="879094"/>
            <a:chExt cx="4649983" cy="354394"/>
          </a:xfrm>
        </p:grpSpPr>
        <p:grpSp>
          <p:nvGrpSpPr>
            <p:cNvPr id="17" name="グループ化 16">
              <a:extLst>
                <a:ext uri="{FF2B5EF4-FFF2-40B4-BE49-F238E27FC236}">
                  <a16:creationId xmlns:a16="http://schemas.microsoft.com/office/drawing/2014/main" id="{CD83EC9D-1E37-A29C-CEEB-752F23C72A32}"/>
                </a:ext>
              </a:extLst>
            </p:cNvPr>
            <p:cNvGrpSpPr/>
            <p:nvPr/>
          </p:nvGrpSpPr>
          <p:grpSpPr>
            <a:xfrm>
              <a:off x="261937" y="879094"/>
              <a:ext cx="4457760" cy="354394"/>
              <a:chOff x="261937" y="1004889"/>
              <a:chExt cx="4457760" cy="366710"/>
            </a:xfrm>
          </p:grpSpPr>
          <p:sp>
            <p:nvSpPr>
              <p:cNvPr id="15" name="正方形/長方形 14">
                <a:extLst>
                  <a:ext uri="{FF2B5EF4-FFF2-40B4-BE49-F238E27FC236}">
                    <a16:creationId xmlns:a16="http://schemas.microsoft.com/office/drawing/2014/main" id="{21B3FE35-68CD-12DF-69C6-FBB90F4B5E10}"/>
                  </a:ext>
                </a:extLst>
              </p:cNvPr>
              <p:cNvSpPr/>
              <p:nvPr/>
            </p:nvSpPr>
            <p:spPr>
              <a:xfrm>
                <a:off x="261937" y="1004889"/>
                <a:ext cx="116682" cy="36671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6E3FE255-490C-C879-B9FF-A864ADF6375A}"/>
                  </a:ext>
                </a:extLst>
              </p:cNvPr>
              <p:cNvSpPr/>
              <p:nvPr/>
            </p:nvSpPr>
            <p:spPr>
              <a:xfrm>
                <a:off x="378619" y="1004889"/>
                <a:ext cx="4341078" cy="36671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a:extLst>
                <a:ext uri="{FF2B5EF4-FFF2-40B4-BE49-F238E27FC236}">
                  <a16:creationId xmlns:a16="http://schemas.microsoft.com/office/drawing/2014/main" id="{C551180C-9EE6-AC22-EAAE-E715248E4C1E}"/>
                </a:ext>
              </a:extLst>
            </p:cNvPr>
            <p:cNvSpPr txBox="1"/>
            <p:nvPr/>
          </p:nvSpPr>
          <p:spPr>
            <a:xfrm>
              <a:off x="378618" y="925486"/>
              <a:ext cx="4533302"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設定した課題の解決策を具体化（構想）しよう</a:t>
              </a:r>
              <a:endParaRPr kumimoji="1" lang="en-US" altLang="ja-JP" sz="1100" dirty="0">
                <a:latin typeface="ＭＳ ゴシック" panose="020B0609070205080204" pitchFamily="49" charset="-128"/>
                <a:ea typeface="ＭＳ ゴシック" panose="020B0609070205080204" pitchFamily="49" charset="-128"/>
              </a:endParaRPr>
            </a:p>
          </p:txBody>
        </p:sp>
      </p:grpSp>
      <p:sp>
        <p:nvSpPr>
          <p:cNvPr id="19" name="テキスト ボックス 18">
            <a:extLst>
              <a:ext uri="{FF2B5EF4-FFF2-40B4-BE49-F238E27FC236}">
                <a16:creationId xmlns:a16="http://schemas.microsoft.com/office/drawing/2014/main" id="{920D8477-6FE6-9D04-7B5D-EB800C004683}"/>
              </a:ext>
            </a:extLst>
          </p:cNvPr>
          <p:cNvSpPr txBox="1"/>
          <p:nvPr/>
        </p:nvSpPr>
        <p:spPr>
          <a:xfrm>
            <a:off x="7725723" y="327280"/>
            <a:ext cx="1948460" cy="246221"/>
          </a:xfrm>
          <a:prstGeom prst="rect">
            <a:avLst/>
          </a:prstGeom>
          <a:noFill/>
          <a:ln>
            <a:solidFill>
              <a:schemeClr val="tx1"/>
            </a:solidFill>
          </a:ln>
        </p:spPr>
        <p:txBody>
          <a:bodyPr wrap="square">
            <a:spAutoFit/>
          </a:bodyPr>
          <a:lstStyle/>
          <a:p>
            <a:pPr algn="ctr"/>
            <a:r>
              <a:rPr kumimoji="1" lang="ja-JP" altLang="en-US" sz="1000" dirty="0">
                <a:latin typeface="ＭＳ ゴシック" panose="020B0609070205080204" pitchFamily="49" charset="-128"/>
                <a:ea typeface="ＭＳ ゴシック" panose="020B0609070205080204" pitchFamily="49" charset="-128"/>
              </a:rPr>
              <a:t>技術分野ワークシート </a:t>
            </a:r>
            <a:r>
              <a:rPr kumimoji="1" lang="en-US" altLang="ja-JP" sz="1000" dirty="0">
                <a:latin typeface="ＭＳ ゴシック" panose="020B0609070205080204" pitchFamily="49" charset="-128"/>
                <a:ea typeface="ＭＳ ゴシック" panose="020B0609070205080204" pitchFamily="49" charset="-128"/>
              </a:rPr>
              <a:t>No.</a:t>
            </a:r>
            <a:r>
              <a:rPr kumimoji="1" lang="ja-JP" altLang="en-US" sz="1000" dirty="0">
                <a:latin typeface="ＭＳ ゴシック" panose="020B0609070205080204" pitchFamily="49" charset="-128"/>
                <a:ea typeface="ＭＳ ゴシック" panose="020B0609070205080204" pitchFamily="49" charset="-128"/>
              </a:rPr>
              <a:t>８</a:t>
            </a:r>
            <a:endParaRPr lang="ja-JP" altLang="en-US" sz="1000" dirty="0"/>
          </a:p>
        </p:txBody>
      </p:sp>
      <p:grpSp>
        <p:nvGrpSpPr>
          <p:cNvPr id="20" name="グループ化 19">
            <a:extLst>
              <a:ext uri="{FF2B5EF4-FFF2-40B4-BE49-F238E27FC236}">
                <a16:creationId xmlns:a16="http://schemas.microsoft.com/office/drawing/2014/main" id="{BFB75DE6-5C84-4DC7-E961-32FA182E4FDD}"/>
              </a:ext>
            </a:extLst>
          </p:cNvPr>
          <p:cNvGrpSpPr/>
          <p:nvPr/>
        </p:nvGrpSpPr>
        <p:grpSpPr>
          <a:xfrm>
            <a:off x="344703" y="1194779"/>
            <a:ext cx="4675659" cy="270188"/>
            <a:chOff x="378619" y="1814778"/>
            <a:chExt cx="4675659" cy="270188"/>
          </a:xfrm>
        </p:grpSpPr>
        <p:sp>
          <p:nvSpPr>
            <p:cNvPr id="29" name="テキスト ボックス 28">
              <a:extLst>
                <a:ext uri="{FF2B5EF4-FFF2-40B4-BE49-F238E27FC236}">
                  <a16:creationId xmlns:a16="http://schemas.microsoft.com/office/drawing/2014/main" id="{A5960C0D-16D2-CA35-DF09-C5CD28788A63}"/>
                </a:ext>
              </a:extLst>
            </p:cNvPr>
            <p:cNvSpPr txBox="1"/>
            <p:nvPr/>
          </p:nvSpPr>
          <p:spPr>
            <a:xfrm>
              <a:off x="578134" y="1814778"/>
              <a:ext cx="4476144"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「見いだした</a:t>
              </a:r>
              <a:r>
                <a:rPr kumimoji="1" lang="ja-JP" altLang="en-US" sz="1100" b="1" dirty="0">
                  <a:solidFill>
                    <a:srgbClr val="FF0000"/>
                  </a:solidFill>
                  <a:latin typeface="ＭＳ ゴシック" panose="020B0609070205080204" pitchFamily="49" charset="-128"/>
                  <a:ea typeface="ＭＳ ゴシック" panose="020B0609070205080204" pitchFamily="49" charset="-128"/>
                </a:rPr>
                <a:t>問題</a:t>
              </a:r>
              <a:r>
                <a:rPr kumimoji="1" lang="ja-JP" altLang="en-US" sz="1100" dirty="0">
                  <a:latin typeface="ＭＳ ゴシック" panose="020B0609070205080204" pitchFamily="49" charset="-128"/>
                  <a:ea typeface="ＭＳ ゴシック" panose="020B0609070205080204" pitchFamily="49" charset="-128"/>
                </a:rPr>
                <a:t>」と「設定した</a:t>
              </a:r>
              <a:r>
                <a:rPr kumimoji="1" lang="ja-JP" altLang="en-US" sz="1100" b="1" dirty="0">
                  <a:solidFill>
                    <a:srgbClr val="FF0000"/>
                  </a:solidFill>
                  <a:latin typeface="ＭＳ ゴシック" panose="020B0609070205080204" pitchFamily="49" charset="-128"/>
                  <a:ea typeface="ＭＳ ゴシック" panose="020B0609070205080204" pitchFamily="49" charset="-128"/>
                </a:rPr>
                <a:t>課題</a:t>
              </a:r>
              <a:r>
                <a:rPr kumimoji="1" lang="ja-JP" altLang="en-US" sz="1100" dirty="0">
                  <a:latin typeface="ＭＳ ゴシック" panose="020B0609070205080204" pitchFamily="49" charset="-128"/>
                  <a:ea typeface="ＭＳ ゴシック" panose="020B0609070205080204" pitchFamily="49" charset="-128"/>
                </a:rPr>
                <a:t>」を整理しましょう。</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47" name="グループ化 46">
              <a:extLst>
                <a:ext uri="{FF2B5EF4-FFF2-40B4-BE49-F238E27FC236}">
                  <a16:creationId xmlns:a16="http://schemas.microsoft.com/office/drawing/2014/main" id="{31A63F9C-DD13-ED0A-DCFF-0765B7DF9234}"/>
                </a:ext>
              </a:extLst>
            </p:cNvPr>
            <p:cNvGrpSpPr/>
            <p:nvPr/>
          </p:nvGrpSpPr>
          <p:grpSpPr>
            <a:xfrm>
              <a:off x="378619" y="1850805"/>
              <a:ext cx="228634" cy="234161"/>
              <a:chOff x="76528" y="1464665"/>
              <a:chExt cx="299679" cy="306924"/>
            </a:xfrm>
          </p:grpSpPr>
          <p:sp>
            <p:nvSpPr>
              <p:cNvPr id="55" name="正方形/長方形 54">
                <a:extLst>
                  <a:ext uri="{FF2B5EF4-FFF2-40B4-BE49-F238E27FC236}">
                    <a16:creationId xmlns:a16="http://schemas.microsoft.com/office/drawing/2014/main" id="{CB98CDAB-4E8A-461D-559D-C34675579719}"/>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94290ECC-3BB9-4191-C946-41451D56DC86}"/>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cxnSp>
        <p:nvCxnSpPr>
          <p:cNvPr id="71" name="直線コネクタ 70">
            <a:extLst>
              <a:ext uri="{FF2B5EF4-FFF2-40B4-BE49-F238E27FC236}">
                <a16:creationId xmlns:a16="http://schemas.microsoft.com/office/drawing/2014/main" id="{D1B82D96-44C5-C882-A11B-69B4583805B8}"/>
              </a:ext>
            </a:extLst>
          </p:cNvPr>
          <p:cNvCxnSpPr/>
          <p:nvPr/>
        </p:nvCxnSpPr>
        <p:spPr>
          <a:xfrm>
            <a:off x="709613" y="3552782"/>
            <a:ext cx="3619500" cy="0"/>
          </a:xfrm>
          <a:prstGeom prst="line">
            <a:avLst/>
          </a:prstGeom>
        </p:spPr>
        <p:style>
          <a:lnRef idx="2">
            <a:schemeClr val="accent5"/>
          </a:lnRef>
          <a:fillRef idx="0">
            <a:schemeClr val="accent5"/>
          </a:fillRef>
          <a:effectRef idx="1">
            <a:schemeClr val="accent5"/>
          </a:effectRef>
          <a:fontRef idx="minor">
            <a:schemeClr val="tx1"/>
          </a:fontRef>
        </p:style>
      </p:cxnSp>
      <p:cxnSp>
        <p:nvCxnSpPr>
          <p:cNvPr id="72" name="直線コネクタ 71">
            <a:extLst>
              <a:ext uri="{FF2B5EF4-FFF2-40B4-BE49-F238E27FC236}">
                <a16:creationId xmlns:a16="http://schemas.microsoft.com/office/drawing/2014/main" id="{98849033-ABB7-C063-27B5-70A1290D9A0E}"/>
              </a:ext>
            </a:extLst>
          </p:cNvPr>
          <p:cNvCxnSpPr/>
          <p:nvPr/>
        </p:nvCxnSpPr>
        <p:spPr>
          <a:xfrm>
            <a:off x="709613" y="4586446"/>
            <a:ext cx="3619500" cy="0"/>
          </a:xfrm>
          <a:prstGeom prst="line">
            <a:avLst/>
          </a:prstGeom>
        </p:spPr>
        <p:style>
          <a:lnRef idx="2">
            <a:schemeClr val="accent5"/>
          </a:lnRef>
          <a:fillRef idx="0">
            <a:schemeClr val="accent5"/>
          </a:fillRef>
          <a:effectRef idx="1">
            <a:schemeClr val="accent5"/>
          </a:effectRef>
          <a:fontRef idx="minor">
            <a:schemeClr val="tx1"/>
          </a:fontRef>
        </p:style>
      </p:cxnSp>
      <p:sp>
        <p:nvSpPr>
          <p:cNvPr id="69" name="楕円 68">
            <a:extLst>
              <a:ext uri="{FF2B5EF4-FFF2-40B4-BE49-F238E27FC236}">
                <a16:creationId xmlns:a16="http://schemas.microsoft.com/office/drawing/2014/main" id="{8BBE2074-F82E-CF85-D880-3AD918E96BE4}"/>
              </a:ext>
            </a:extLst>
          </p:cNvPr>
          <p:cNvSpPr/>
          <p:nvPr/>
        </p:nvSpPr>
        <p:spPr>
          <a:xfrm>
            <a:off x="949369" y="4238986"/>
            <a:ext cx="685391" cy="685391"/>
          </a:xfrm>
          <a:prstGeom prst="ellipse">
            <a:avLst/>
          </a:prstGeom>
          <a:solidFill>
            <a:schemeClr val="accent4">
              <a:lumMod val="20000"/>
              <a:lumOff val="80000"/>
            </a:schemeClr>
          </a:solidFill>
          <a:ln>
            <a:solidFill>
              <a:schemeClr val="accent4">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0" name="楕円 59">
            <a:extLst>
              <a:ext uri="{FF2B5EF4-FFF2-40B4-BE49-F238E27FC236}">
                <a16:creationId xmlns:a16="http://schemas.microsoft.com/office/drawing/2014/main" id="{E9CE76A1-D7CA-24FF-4846-8629876B0D21}"/>
              </a:ext>
            </a:extLst>
          </p:cNvPr>
          <p:cNvSpPr/>
          <p:nvPr/>
        </p:nvSpPr>
        <p:spPr>
          <a:xfrm>
            <a:off x="2884487" y="3210086"/>
            <a:ext cx="685391" cy="685391"/>
          </a:xfrm>
          <a:prstGeom prst="ellipse">
            <a:avLst/>
          </a:prstGeom>
          <a:solidFill>
            <a:schemeClr val="accent5">
              <a:lumMod val="20000"/>
              <a:lumOff val="80000"/>
            </a:schemeClr>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4" name="直線矢印コネクタ 73">
            <a:extLst>
              <a:ext uri="{FF2B5EF4-FFF2-40B4-BE49-F238E27FC236}">
                <a16:creationId xmlns:a16="http://schemas.microsoft.com/office/drawing/2014/main" id="{57D86CB2-5724-E5BB-A33F-147E2FA8E970}"/>
              </a:ext>
            </a:extLst>
          </p:cNvPr>
          <p:cNvCxnSpPr>
            <a:stCxn id="69" idx="6"/>
            <a:endCxn id="60" idx="2"/>
          </p:cNvCxnSpPr>
          <p:nvPr/>
        </p:nvCxnSpPr>
        <p:spPr>
          <a:xfrm flipV="1">
            <a:off x="1634760" y="3552782"/>
            <a:ext cx="1249727" cy="1028900"/>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77" name="直線矢印コネクタ 76">
            <a:extLst>
              <a:ext uri="{FF2B5EF4-FFF2-40B4-BE49-F238E27FC236}">
                <a16:creationId xmlns:a16="http://schemas.microsoft.com/office/drawing/2014/main" id="{32A08C02-AC17-D54D-51B9-49BE12B532AD}"/>
              </a:ext>
            </a:extLst>
          </p:cNvPr>
          <p:cNvCxnSpPr>
            <a:cxnSpLocks/>
          </p:cNvCxnSpPr>
          <p:nvPr/>
        </p:nvCxnSpPr>
        <p:spPr>
          <a:xfrm>
            <a:off x="3690930" y="3552782"/>
            <a:ext cx="0" cy="1028901"/>
          </a:xfrm>
          <a:prstGeom prst="straightConnector1">
            <a:avLst/>
          </a:prstGeom>
          <a:ln w="57150">
            <a:solidFill>
              <a:srgbClr val="FFCC66"/>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78" name="テキスト ボックス 77">
            <a:extLst>
              <a:ext uri="{FF2B5EF4-FFF2-40B4-BE49-F238E27FC236}">
                <a16:creationId xmlns:a16="http://schemas.microsoft.com/office/drawing/2014/main" id="{63BC40EA-A855-33E5-FEBC-5ABD874BDDD8}"/>
              </a:ext>
            </a:extLst>
          </p:cNvPr>
          <p:cNvSpPr txBox="1"/>
          <p:nvPr/>
        </p:nvSpPr>
        <p:spPr>
          <a:xfrm>
            <a:off x="2884487" y="3402035"/>
            <a:ext cx="685391" cy="307777"/>
          </a:xfrm>
          <a:prstGeom prst="rect">
            <a:avLst/>
          </a:prstGeom>
          <a:noFill/>
        </p:spPr>
        <p:txBody>
          <a:bodyPr wrap="square">
            <a:spAutoFit/>
          </a:bodyPr>
          <a:lstStyle/>
          <a:p>
            <a:pPr algn="ctr"/>
            <a:r>
              <a:rPr kumimoji="1" lang="ja-JP" altLang="en-US" sz="1400" b="1" dirty="0">
                <a:latin typeface="ＭＳ ゴシック" panose="020B0609070205080204" pitchFamily="49" charset="-128"/>
                <a:ea typeface="ＭＳ ゴシック" panose="020B0609070205080204" pitchFamily="49" charset="-128"/>
              </a:rPr>
              <a:t>理想</a:t>
            </a:r>
            <a:endParaRPr kumimoji="1" lang="en-US" altLang="ja-JP" sz="1400" b="1" dirty="0">
              <a:latin typeface="ＭＳ ゴシック" panose="020B0609070205080204" pitchFamily="49" charset="-128"/>
              <a:ea typeface="ＭＳ ゴシック" panose="020B0609070205080204" pitchFamily="49" charset="-128"/>
            </a:endParaRPr>
          </a:p>
        </p:txBody>
      </p:sp>
      <p:sp>
        <p:nvSpPr>
          <p:cNvPr id="80" name="テキスト ボックス 79">
            <a:extLst>
              <a:ext uri="{FF2B5EF4-FFF2-40B4-BE49-F238E27FC236}">
                <a16:creationId xmlns:a16="http://schemas.microsoft.com/office/drawing/2014/main" id="{CFC9C044-FA4F-5202-FE0A-EA6BCDC1F793}"/>
              </a:ext>
            </a:extLst>
          </p:cNvPr>
          <p:cNvSpPr txBox="1"/>
          <p:nvPr/>
        </p:nvSpPr>
        <p:spPr>
          <a:xfrm>
            <a:off x="949368" y="4434755"/>
            <a:ext cx="685391" cy="307777"/>
          </a:xfrm>
          <a:prstGeom prst="rect">
            <a:avLst/>
          </a:prstGeom>
          <a:noFill/>
        </p:spPr>
        <p:txBody>
          <a:bodyPr wrap="square">
            <a:spAutoFit/>
          </a:bodyPr>
          <a:lstStyle/>
          <a:p>
            <a:pPr algn="ctr"/>
            <a:r>
              <a:rPr kumimoji="1" lang="ja-JP" altLang="en-US" sz="1400" b="1" dirty="0">
                <a:latin typeface="ＭＳ ゴシック" panose="020B0609070205080204" pitchFamily="49" charset="-128"/>
                <a:ea typeface="ＭＳ ゴシック" panose="020B0609070205080204" pitchFamily="49" charset="-128"/>
              </a:rPr>
              <a:t>現状</a:t>
            </a:r>
            <a:endParaRPr kumimoji="1" lang="en-US" altLang="ja-JP" sz="1400" b="1" dirty="0">
              <a:latin typeface="ＭＳ ゴシック" panose="020B0609070205080204" pitchFamily="49" charset="-128"/>
              <a:ea typeface="ＭＳ ゴシック" panose="020B0609070205080204" pitchFamily="49" charset="-128"/>
            </a:endParaRPr>
          </a:p>
        </p:txBody>
      </p:sp>
      <p:sp>
        <p:nvSpPr>
          <p:cNvPr id="81" name="テキスト ボックス 80">
            <a:extLst>
              <a:ext uri="{FF2B5EF4-FFF2-40B4-BE49-F238E27FC236}">
                <a16:creationId xmlns:a16="http://schemas.microsoft.com/office/drawing/2014/main" id="{AAF082E7-B080-5516-0184-E44D06C97195}"/>
              </a:ext>
            </a:extLst>
          </p:cNvPr>
          <p:cNvSpPr txBox="1"/>
          <p:nvPr/>
        </p:nvSpPr>
        <p:spPr>
          <a:xfrm>
            <a:off x="3832394" y="3750426"/>
            <a:ext cx="1077940" cy="646331"/>
          </a:xfrm>
          <a:prstGeom prst="rect">
            <a:avLst/>
          </a:prstGeom>
          <a:noFill/>
        </p:spPr>
        <p:txBody>
          <a:bodyPr wrap="square">
            <a:spAutoFit/>
          </a:bodyPr>
          <a:lstStyle/>
          <a:p>
            <a:r>
              <a:rPr kumimoji="1" lang="ja-JP" altLang="en-US" sz="1600" b="1" dirty="0">
                <a:solidFill>
                  <a:srgbClr val="FF0000"/>
                </a:solidFill>
                <a:latin typeface="ＭＳ ゴシック" panose="020B0609070205080204" pitchFamily="49" charset="-128"/>
                <a:ea typeface="ＭＳ ゴシック" panose="020B0609070205080204" pitchFamily="49" charset="-128"/>
              </a:rPr>
              <a:t>問題</a:t>
            </a:r>
            <a:endParaRPr kumimoji="1" lang="en-US" altLang="ja-JP" sz="1600" b="1" dirty="0">
              <a:solidFill>
                <a:srgbClr val="FF0000"/>
              </a:solidFill>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（現状と理想のギャップ）</a:t>
            </a:r>
            <a:endParaRPr kumimoji="1" lang="en-US" altLang="ja-JP" sz="1000" dirty="0">
              <a:latin typeface="ＭＳ ゴシック" panose="020B0609070205080204" pitchFamily="49" charset="-128"/>
              <a:ea typeface="ＭＳ ゴシック" panose="020B0609070205080204" pitchFamily="49" charset="-128"/>
            </a:endParaRPr>
          </a:p>
        </p:txBody>
      </p:sp>
      <p:sp>
        <p:nvSpPr>
          <p:cNvPr id="82" name="テキスト ボックス 81">
            <a:extLst>
              <a:ext uri="{FF2B5EF4-FFF2-40B4-BE49-F238E27FC236}">
                <a16:creationId xmlns:a16="http://schemas.microsoft.com/office/drawing/2014/main" id="{86952BC0-0B72-6910-FEDB-3F749A22EE42}"/>
              </a:ext>
            </a:extLst>
          </p:cNvPr>
          <p:cNvSpPr txBox="1"/>
          <p:nvPr/>
        </p:nvSpPr>
        <p:spPr>
          <a:xfrm>
            <a:off x="244109" y="3591875"/>
            <a:ext cx="1843460" cy="646331"/>
          </a:xfrm>
          <a:prstGeom prst="rect">
            <a:avLst/>
          </a:prstGeom>
          <a:noFill/>
        </p:spPr>
        <p:txBody>
          <a:bodyPr wrap="square">
            <a:spAutoFit/>
          </a:bodyPr>
          <a:lstStyle/>
          <a:p>
            <a:r>
              <a:rPr kumimoji="1" lang="ja-JP" altLang="en-US" sz="1600" b="1" dirty="0">
                <a:solidFill>
                  <a:srgbClr val="FF0000"/>
                </a:solidFill>
                <a:latin typeface="ＭＳ ゴシック" panose="020B0609070205080204" pitchFamily="49" charset="-128"/>
                <a:ea typeface="ＭＳ ゴシック" panose="020B0609070205080204" pitchFamily="49" charset="-128"/>
              </a:rPr>
              <a:t>課題</a:t>
            </a:r>
            <a:endParaRPr kumimoji="1" lang="en-US" altLang="ja-JP" sz="1600" b="1" dirty="0">
              <a:solidFill>
                <a:srgbClr val="FF0000"/>
              </a:solidFill>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（現状と理想のギャップを</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埋めるためにやるべきこと）</a:t>
            </a:r>
            <a:endParaRPr kumimoji="1" lang="en-US" altLang="ja-JP" sz="1000" dirty="0">
              <a:latin typeface="ＭＳ ゴシック" panose="020B0609070205080204" pitchFamily="49" charset="-128"/>
              <a:ea typeface="ＭＳ ゴシック" panose="020B0609070205080204" pitchFamily="49" charset="-128"/>
            </a:endParaRPr>
          </a:p>
        </p:txBody>
      </p:sp>
      <p:sp>
        <p:nvSpPr>
          <p:cNvPr id="85" name="テキスト ボックス 84">
            <a:extLst>
              <a:ext uri="{FF2B5EF4-FFF2-40B4-BE49-F238E27FC236}">
                <a16:creationId xmlns:a16="http://schemas.microsoft.com/office/drawing/2014/main" id="{2F7F4A8F-3937-6951-DA0B-3923073B9E11}"/>
              </a:ext>
            </a:extLst>
          </p:cNvPr>
          <p:cNvSpPr txBox="1"/>
          <p:nvPr/>
        </p:nvSpPr>
        <p:spPr>
          <a:xfrm>
            <a:off x="344703" y="1560936"/>
            <a:ext cx="4540937" cy="1415772"/>
          </a:xfrm>
          <a:prstGeom prst="rect">
            <a:avLst/>
          </a:prstGeom>
          <a:noFill/>
        </p:spPr>
        <p:txBody>
          <a:bodyPr wrap="square">
            <a:spAutoFit/>
          </a:bodyPr>
          <a:lstStyle/>
          <a:p>
            <a:r>
              <a:rPr kumimoji="1" lang="ja-JP" altLang="en-US" sz="1600" b="1" dirty="0">
                <a:solidFill>
                  <a:srgbClr val="FF0000"/>
                </a:solidFill>
                <a:latin typeface="ＭＳ ゴシック" panose="020B0609070205080204" pitchFamily="49" charset="-128"/>
                <a:ea typeface="ＭＳ ゴシック" panose="020B0609070205080204" pitchFamily="49" charset="-128"/>
              </a:rPr>
              <a:t>問題</a:t>
            </a:r>
            <a:r>
              <a:rPr kumimoji="1" lang="ja-JP" altLang="en-US" sz="1100" dirty="0">
                <a:latin typeface="ＭＳ ゴシック" panose="020B0609070205080204" pitchFamily="49" charset="-128"/>
                <a:ea typeface="ＭＳ ゴシック" panose="020B0609070205080204" pitchFamily="49" charset="-128"/>
              </a:rPr>
              <a:t>（現状と理想のギャップ）</a:t>
            </a:r>
            <a:endParaRPr kumimoji="1" lang="en-US" altLang="ja-JP" sz="11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（現状・誰の・どんな困りごと）</a:t>
            </a:r>
            <a:endParaRPr kumimoji="1" lang="en-US" altLang="ja-JP" sz="1000" dirty="0">
              <a:latin typeface="ＭＳ ゴシック" panose="020B0609070205080204" pitchFamily="49" charset="-128"/>
              <a:ea typeface="ＭＳ ゴシック" panose="020B0609070205080204" pitchFamily="49" charset="-128"/>
            </a:endParaRPr>
          </a:p>
          <a:p>
            <a:endParaRPr kumimoji="1" lang="en-US" altLang="ja-JP" sz="1000" dirty="0">
              <a:latin typeface="ＭＳ ゴシック" panose="020B0609070205080204" pitchFamily="49" charset="-128"/>
              <a:ea typeface="ＭＳ ゴシック" panose="020B0609070205080204" pitchFamily="49" charset="-128"/>
            </a:endParaRPr>
          </a:p>
          <a:p>
            <a:endParaRPr kumimoji="1" lang="en-US" altLang="ja-JP" sz="1000" dirty="0">
              <a:latin typeface="ＭＳ ゴシック" panose="020B0609070205080204" pitchFamily="49" charset="-128"/>
              <a:ea typeface="ＭＳ ゴシック" panose="020B0609070205080204" pitchFamily="49" charset="-128"/>
            </a:endParaRPr>
          </a:p>
          <a:p>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（理想・願いや要求）</a:t>
            </a:r>
            <a:endParaRPr kumimoji="1" lang="en-US" altLang="ja-JP" sz="1000" dirty="0">
              <a:latin typeface="ＭＳ ゴシック" panose="020B0609070205080204" pitchFamily="49" charset="-128"/>
              <a:ea typeface="ＭＳ ゴシック" panose="020B0609070205080204" pitchFamily="49" charset="-128"/>
            </a:endParaRPr>
          </a:p>
          <a:p>
            <a:endParaRPr kumimoji="1" lang="en-US" altLang="ja-JP" sz="1000" dirty="0">
              <a:latin typeface="ＭＳ ゴシック" panose="020B0609070205080204" pitchFamily="49" charset="-128"/>
              <a:ea typeface="ＭＳ ゴシック" panose="020B0609070205080204" pitchFamily="49" charset="-128"/>
            </a:endParaRPr>
          </a:p>
          <a:p>
            <a:endParaRPr kumimoji="1" lang="en-US" altLang="ja-JP" sz="1000" dirty="0">
              <a:latin typeface="ＭＳ ゴシック" panose="020B0609070205080204" pitchFamily="49" charset="-128"/>
              <a:ea typeface="ＭＳ ゴシック" panose="020B0609070205080204" pitchFamily="49" charset="-128"/>
            </a:endParaRPr>
          </a:p>
        </p:txBody>
      </p:sp>
      <p:grpSp>
        <p:nvGrpSpPr>
          <p:cNvPr id="88" name="グループ化 87">
            <a:extLst>
              <a:ext uri="{FF2B5EF4-FFF2-40B4-BE49-F238E27FC236}">
                <a16:creationId xmlns:a16="http://schemas.microsoft.com/office/drawing/2014/main" id="{A23AC2A8-B43E-8F2C-F465-ABD56BBB8D51}"/>
              </a:ext>
            </a:extLst>
          </p:cNvPr>
          <p:cNvGrpSpPr/>
          <p:nvPr/>
        </p:nvGrpSpPr>
        <p:grpSpPr>
          <a:xfrm>
            <a:off x="5146315" y="576306"/>
            <a:ext cx="4668904" cy="430887"/>
            <a:chOff x="378619" y="1814778"/>
            <a:chExt cx="4668904" cy="430887"/>
          </a:xfrm>
        </p:grpSpPr>
        <p:sp>
          <p:nvSpPr>
            <p:cNvPr id="91" name="テキスト ボックス 90">
              <a:extLst>
                <a:ext uri="{FF2B5EF4-FFF2-40B4-BE49-F238E27FC236}">
                  <a16:creationId xmlns:a16="http://schemas.microsoft.com/office/drawing/2014/main" id="{54D86341-A0FF-3169-4AED-ACED3941D5DD}"/>
                </a:ext>
              </a:extLst>
            </p:cNvPr>
            <p:cNvSpPr txBox="1"/>
            <p:nvPr/>
          </p:nvSpPr>
          <p:spPr>
            <a:xfrm>
              <a:off x="501576" y="1814778"/>
              <a:ext cx="4545947" cy="430887"/>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「設定した課題の解決策を具体化する」指示文（プロンプト）と生成された回答を貼り付けましょう。</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92" name="グループ化 91">
              <a:extLst>
                <a:ext uri="{FF2B5EF4-FFF2-40B4-BE49-F238E27FC236}">
                  <a16:creationId xmlns:a16="http://schemas.microsoft.com/office/drawing/2014/main" id="{8ECEA365-3F55-A147-EFBB-7A165887B2C6}"/>
                </a:ext>
              </a:extLst>
            </p:cNvPr>
            <p:cNvGrpSpPr/>
            <p:nvPr/>
          </p:nvGrpSpPr>
          <p:grpSpPr>
            <a:xfrm>
              <a:off x="378619" y="1850805"/>
              <a:ext cx="228634" cy="234161"/>
              <a:chOff x="76528" y="1464665"/>
              <a:chExt cx="299679" cy="306924"/>
            </a:xfrm>
          </p:grpSpPr>
          <p:sp>
            <p:nvSpPr>
              <p:cNvPr id="93" name="正方形/長方形 92">
                <a:extLst>
                  <a:ext uri="{FF2B5EF4-FFF2-40B4-BE49-F238E27FC236}">
                    <a16:creationId xmlns:a16="http://schemas.microsoft.com/office/drawing/2014/main" id="{BE236279-14D4-2CBB-74F9-43D921E9F6F3}"/>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a:extLst>
                  <a:ext uri="{FF2B5EF4-FFF2-40B4-BE49-F238E27FC236}">
                    <a16:creationId xmlns:a16="http://schemas.microsoft.com/office/drawing/2014/main" id="{E5A88CCF-0722-2893-BD6D-2011198881B3}"/>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6" name="テキスト ボックス 5">
            <a:extLst>
              <a:ext uri="{FF2B5EF4-FFF2-40B4-BE49-F238E27FC236}">
                <a16:creationId xmlns:a16="http://schemas.microsoft.com/office/drawing/2014/main" id="{15DAD04D-9D60-D4FC-2C8B-B8079DCE5DFB}"/>
              </a:ext>
            </a:extLst>
          </p:cNvPr>
          <p:cNvSpPr txBox="1"/>
          <p:nvPr/>
        </p:nvSpPr>
        <p:spPr>
          <a:xfrm>
            <a:off x="344703" y="5025592"/>
            <a:ext cx="4540937" cy="338554"/>
          </a:xfrm>
          <a:prstGeom prst="rect">
            <a:avLst/>
          </a:prstGeom>
          <a:noFill/>
        </p:spPr>
        <p:txBody>
          <a:bodyPr wrap="square">
            <a:spAutoFit/>
          </a:bodyPr>
          <a:lstStyle/>
          <a:p>
            <a:r>
              <a:rPr kumimoji="1" lang="ja-JP" altLang="en-US" sz="1600" b="1" dirty="0">
                <a:solidFill>
                  <a:srgbClr val="FF0000"/>
                </a:solidFill>
                <a:latin typeface="ＭＳ ゴシック" panose="020B0609070205080204" pitchFamily="49" charset="-128"/>
                <a:ea typeface="ＭＳ ゴシック" panose="020B0609070205080204" pitchFamily="49" charset="-128"/>
              </a:rPr>
              <a:t>課題</a:t>
            </a:r>
            <a:r>
              <a:rPr kumimoji="1" lang="ja-JP" altLang="en-US" sz="1100" dirty="0">
                <a:latin typeface="ＭＳ ゴシック" panose="020B0609070205080204" pitchFamily="49" charset="-128"/>
                <a:ea typeface="ＭＳ ゴシック" panose="020B0609070205080204" pitchFamily="49" charset="-128"/>
              </a:rPr>
              <a:t>（現状と理想のギャップを埋めるためにやるべきこと）</a:t>
            </a:r>
            <a:endParaRPr kumimoji="1" lang="en-US" altLang="ja-JP" sz="1000" dirty="0">
              <a:latin typeface="ＭＳ ゴシック" panose="020B0609070205080204" pitchFamily="49" charset="-128"/>
              <a:ea typeface="ＭＳ ゴシック" panose="020B0609070205080204" pitchFamily="49" charset="-128"/>
            </a:endParaRPr>
          </a:p>
        </p:txBody>
      </p:sp>
      <p:sp>
        <p:nvSpPr>
          <p:cNvPr id="2" name="四角形: 角を丸くする 1">
            <a:extLst>
              <a:ext uri="{FF2B5EF4-FFF2-40B4-BE49-F238E27FC236}">
                <a16:creationId xmlns:a16="http://schemas.microsoft.com/office/drawing/2014/main" id="{2A884879-A2C3-E8CD-FBBE-11E843BC1497}"/>
              </a:ext>
            </a:extLst>
          </p:cNvPr>
          <p:cNvSpPr/>
          <p:nvPr/>
        </p:nvSpPr>
        <p:spPr>
          <a:xfrm>
            <a:off x="5143838" y="1007193"/>
            <a:ext cx="4527578" cy="2621895"/>
          </a:xfrm>
          <a:prstGeom prst="roundRect">
            <a:avLst>
              <a:gd name="adj" fmla="val 5401"/>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四角形: 角を丸くする 3">
            <a:extLst>
              <a:ext uri="{FF2B5EF4-FFF2-40B4-BE49-F238E27FC236}">
                <a16:creationId xmlns:a16="http://schemas.microsoft.com/office/drawing/2014/main" id="{4A60FB22-15E7-CDF9-4161-F69043F09233}"/>
              </a:ext>
            </a:extLst>
          </p:cNvPr>
          <p:cNvSpPr/>
          <p:nvPr/>
        </p:nvSpPr>
        <p:spPr>
          <a:xfrm>
            <a:off x="5139560" y="4051603"/>
            <a:ext cx="4527578" cy="1523288"/>
          </a:xfrm>
          <a:prstGeom prst="roundRect">
            <a:avLst>
              <a:gd name="adj" fmla="val 7522"/>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a:extLst>
              <a:ext uri="{FF2B5EF4-FFF2-40B4-BE49-F238E27FC236}">
                <a16:creationId xmlns:a16="http://schemas.microsoft.com/office/drawing/2014/main" id="{E5CADFB3-2E8B-DEE9-7E70-9A728040B929}"/>
              </a:ext>
            </a:extLst>
          </p:cNvPr>
          <p:cNvGrpSpPr/>
          <p:nvPr/>
        </p:nvGrpSpPr>
        <p:grpSpPr>
          <a:xfrm>
            <a:off x="5139560" y="3719394"/>
            <a:ext cx="4675659" cy="270188"/>
            <a:chOff x="378619" y="1814778"/>
            <a:chExt cx="4675659" cy="270188"/>
          </a:xfrm>
        </p:grpSpPr>
        <p:sp>
          <p:nvSpPr>
            <p:cNvPr id="11" name="テキスト ボックス 10">
              <a:extLst>
                <a:ext uri="{FF2B5EF4-FFF2-40B4-BE49-F238E27FC236}">
                  <a16:creationId xmlns:a16="http://schemas.microsoft.com/office/drawing/2014/main" id="{C5CE76E7-F353-7E33-ACAB-F85735A5A637}"/>
                </a:ext>
              </a:extLst>
            </p:cNvPr>
            <p:cNvSpPr txBox="1"/>
            <p:nvPr/>
          </p:nvSpPr>
          <p:spPr>
            <a:xfrm>
              <a:off x="578134" y="1814778"/>
              <a:ext cx="4476144"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アイデアスケッチを等角図でかき表し、写真を貼り付けましょう。</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21" name="グループ化 20">
              <a:extLst>
                <a:ext uri="{FF2B5EF4-FFF2-40B4-BE49-F238E27FC236}">
                  <a16:creationId xmlns:a16="http://schemas.microsoft.com/office/drawing/2014/main" id="{F49EC49E-81EA-20AA-3DDA-7042210DC157}"/>
                </a:ext>
              </a:extLst>
            </p:cNvPr>
            <p:cNvGrpSpPr/>
            <p:nvPr/>
          </p:nvGrpSpPr>
          <p:grpSpPr>
            <a:xfrm>
              <a:off x="378619" y="1850805"/>
              <a:ext cx="228634" cy="234161"/>
              <a:chOff x="76528" y="1464665"/>
              <a:chExt cx="299679" cy="306924"/>
            </a:xfrm>
          </p:grpSpPr>
          <p:sp>
            <p:nvSpPr>
              <p:cNvPr id="22" name="正方形/長方形 21">
                <a:extLst>
                  <a:ext uri="{FF2B5EF4-FFF2-40B4-BE49-F238E27FC236}">
                    <a16:creationId xmlns:a16="http://schemas.microsoft.com/office/drawing/2014/main" id="{2AF58F6C-4B22-8529-4D5F-9A4D4F67FBB9}"/>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0474EB19-1315-C8E8-290E-288069C4C9ED}"/>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grpSp>
        <p:nvGrpSpPr>
          <p:cNvPr id="26" name="グループ化 25">
            <a:extLst>
              <a:ext uri="{FF2B5EF4-FFF2-40B4-BE49-F238E27FC236}">
                <a16:creationId xmlns:a16="http://schemas.microsoft.com/office/drawing/2014/main" id="{AD44B767-1249-B078-A9F3-826C1CA2D25A}"/>
              </a:ext>
            </a:extLst>
          </p:cNvPr>
          <p:cNvGrpSpPr/>
          <p:nvPr/>
        </p:nvGrpSpPr>
        <p:grpSpPr>
          <a:xfrm>
            <a:off x="5139560" y="5696324"/>
            <a:ext cx="4527578" cy="887193"/>
            <a:chOff x="5941144" y="5638800"/>
            <a:chExt cx="4477724" cy="760736"/>
          </a:xfrm>
        </p:grpSpPr>
        <p:sp>
          <p:nvSpPr>
            <p:cNvPr id="27" name="四角形: 角を丸くする 26">
              <a:extLst>
                <a:ext uri="{FF2B5EF4-FFF2-40B4-BE49-F238E27FC236}">
                  <a16:creationId xmlns:a16="http://schemas.microsoft.com/office/drawing/2014/main" id="{96443727-AB93-F663-7458-4BDFC66AEBF6}"/>
                </a:ext>
              </a:extLst>
            </p:cNvPr>
            <p:cNvSpPr/>
            <p:nvPr/>
          </p:nvSpPr>
          <p:spPr>
            <a:xfrm>
              <a:off x="5941144" y="5638800"/>
              <a:ext cx="4477724" cy="760736"/>
            </a:xfrm>
            <a:prstGeom prst="roundRect">
              <a:avLst>
                <a:gd name="adj" fmla="val 16121"/>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C82CBEFE-421F-B254-CB3A-D2C0FBB5EBD0}"/>
                </a:ext>
              </a:extLst>
            </p:cNvPr>
            <p:cNvSpPr txBox="1"/>
            <p:nvPr/>
          </p:nvSpPr>
          <p:spPr>
            <a:xfrm>
              <a:off x="5941144" y="5641424"/>
              <a:ext cx="3474636" cy="184736"/>
            </a:xfrm>
            <a:prstGeom prst="rect">
              <a:avLst/>
            </a:prstGeom>
            <a:noFill/>
          </p:spPr>
          <p:txBody>
            <a:bodyPr wrap="square" rtlCol="0">
              <a:spAutoFit/>
            </a:bodyPr>
            <a:lstStyle/>
            <a:p>
              <a:r>
                <a:rPr kumimoji="1" lang="ja-JP" altLang="en-US" sz="800" dirty="0">
                  <a:latin typeface="ＭＳ ゴシック" panose="020B0609070205080204" pitchFamily="49" charset="-128"/>
                  <a:ea typeface="ＭＳ ゴシック" panose="020B0609070205080204" pitchFamily="49" charset="-128"/>
                </a:rPr>
                <a:t>対象とする使用者（　　　　　　　　）からのコメント</a:t>
              </a:r>
              <a:endParaRPr kumimoji="1" lang="en-US" altLang="ja-JP" sz="800" dirty="0">
                <a:latin typeface="ＭＳ ゴシック" panose="020B0609070205080204" pitchFamily="49" charset="-128"/>
                <a:ea typeface="ＭＳ ゴシック" panose="020B0609070205080204" pitchFamily="49" charset="-128"/>
              </a:endParaRPr>
            </a:p>
          </p:txBody>
        </p:sp>
      </p:grpSp>
      <p:cxnSp>
        <p:nvCxnSpPr>
          <p:cNvPr id="31" name="直線コネクタ 30">
            <a:extLst>
              <a:ext uri="{FF2B5EF4-FFF2-40B4-BE49-F238E27FC236}">
                <a16:creationId xmlns:a16="http://schemas.microsoft.com/office/drawing/2014/main" id="{427EACE1-C454-0E88-94ED-D3580174FF6A}"/>
              </a:ext>
            </a:extLst>
          </p:cNvPr>
          <p:cNvCxnSpPr/>
          <p:nvPr/>
        </p:nvCxnSpPr>
        <p:spPr>
          <a:xfrm>
            <a:off x="573337" y="4229459"/>
            <a:ext cx="0" cy="796133"/>
          </a:xfrm>
          <a:prstGeom prst="line">
            <a:avLst/>
          </a:prstGeom>
          <a:ln w="38100">
            <a:solidFill>
              <a:srgbClr val="FF9999"/>
            </a:solidFill>
          </a:ln>
        </p:spPr>
        <p:style>
          <a:lnRef idx="2">
            <a:schemeClr val="accent1"/>
          </a:lnRef>
          <a:fillRef idx="0">
            <a:schemeClr val="accent1"/>
          </a:fillRef>
          <a:effectRef idx="1">
            <a:schemeClr val="accent1"/>
          </a:effectRef>
          <a:fontRef idx="minor">
            <a:schemeClr val="tx1"/>
          </a:fontRef>
        </p:style>
      </p:cxnSp>
      <p:cxnSp>
        <p:nvCxnSpPr>
          <p:cNvPr id="32" name="直線コネクタ 31">
            <a:extLst>
              <a:ext uri="{FF2B5EF4-FFF2-40B4-BE49-F238E27FC236}">
                <a16:creationId xmlns:a16="http://schemas.microsoft.com/office/drawing/2014/main" id="{7551C732-BE96-F28D-E4B4-77140A4570F5}"/>
              </a:ext>
            </a:extLst>
          </p:cNvPr>
          <p:cNvCxnSpPr>
            <a:cxnSpLocks/>
          </p:cNvCxnSpPr>
          <p:nvPr/>
        </p:nvCxnSpPr>
        <p:spPr>
          <a:xfrm>
            <a:off x="4611937" y="3103518"/>
            <a:ext cx="0" cy="646908"/>
          </a:xfrm>
          <a:prstGeom prst="line">
            <a:avLst/>
          </a:prstGeom>
          <a:ln w="38100">
            <a:solidFill>
              <a:srgbClr val="FFCC6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61070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7BBC25-A66F-A241-1D3F-5093C8DB734C}"/>
            </a:ext>
          </a:extLst>
        </p:cNvPr>
        <p:cNvGrpSpPr/>
        <p:nvPr/>
      </p:nvGrpSpPr>
      <p:grpSpPr>
        <a:xfrm>
          <a:off x="0" y="0"/>
          <a:ext cx="0" cy="0"/>
          <a:chOff x="0" y="0"/>
          <a:chExt cx="0" cy="0"/>
        </a:xfrm>
      </p:grpSpPr>
      <p:sp>
        <p:nvSpPr>
          <p:cNvPr id="45" name="吹き出し: 四角形 44">
            <a:extLst>
              <a:ext uri="{FF2B5EF4-FFF2-40B4-BE49-F238E27FC236}">
                <a16:creationId xmlns:a16="http://schemas.microsoft.com/office/drawing/2014/main" id="{41F6E95B-FB74-2E8E-C3DE-D310C00157FB}"/>
              </a:ext>
            </a:extLst>
          </p:cNvPr>
          <p:cNvSpPr/>
          <p:nvPr/>
        </p:nvSpPr>
        <p:spPr>
          <a:xfrm>
            <a:off x="5167432" y="657291"/>
            <a:ext cx="3645472" cy="454225"/>
          </a:xfrm>
          <a:prstGeom prst="wedgeRectCallout">
            <a:avLst>
              <a:gd name="adj1" fmla="val 55422"/>
              <a:gd name="adj2" fmla="val 32065"/>
            </a:avLst>
          </a:prstGeom>
          <a:solidFill>
            <a:schemeClr val="accent5">
              <a:lumMod val="20000"/>
              <a:lumOff val="80000"/>
            </a:schemeClr>
          </a:solidFill>
          <a:ln>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4" name="グループ化 13">
            <a:extLst>
              <a:ext uri="{FF2B5EF4-FFF2-40B4-BE49-F238E27FC236}">
                <a16:creationId xmlns:a16="http://schemas.microsoft.com/office/drawing/2014/main" id="{28FC2BB8-A30D-B4F2-8D78-781203763CF3}"/>
              </a:ext>
            </a:extLst>
          </p:cNvPr>
          <p:cNvGrpSpPr/>
          <p:nvPr/>
        </p:nvGrpSpPr>
        <p:grpSpPr>
          <a:xfrm>
            <a:off x="261937" y="328910"/>
            <a:ext cx="4615208" cy="375934"/>
            <a:chOff x="185737" y="195560"/>
            <a:chExt cx="4519612" cy="375934"/>
          </a:xfrm>
        </p:grpSpPr>
        <p:sp>
          <p:nvSpPr>
            <p:cNvPr id="7" name="テキスト ボックス 6">
              <a:extLst>
                <a:ext uri="{FF2B5EF4-FFF2-40B4-BE49-F238E27FC236}">
                  <a16:creationId xmlns:a16="http://schemas.microsoft.com/office/drawing/2014/main" id="{048A1910-417F-A58A-80A6-B7A6A5E979DE}"/>
                </a:ext>
              </a:extLst>
            </p:cNvPr>
            <p:cNvSpPr txBox="1"/>
            <p:nvPr/>
          </p:nvSpPr>
          <p:spPr>
            <a:xfrm>
              <a:off x="190500" y="214612"/>
              <a:ext cx="4514849" cy="338554"/>
            </a:xfrm>
            <a:prstGeom prst="rect">
              <a:avLst/>
            </a:prstGeom>
            <a:noFill/>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材料と加工の技術による問題の解決</a:t>
              </a:r>
              <a:endParaRPr kumimoji="1" lang="en-US" altLang="ja-JP" sz="1600" dirty="0">
                <a:latin typeface="ＭＳ ゴシック" panose="020B0609070205080204" pitchFamily="49" charset="-128"/>
                <a:ea typeface="ＭＳ ゴシック" panose="020B0609070205080204" pitchFamily="49" charset="-128"/>
              </a:endParaRPr>
            </a:p>
          </p:txBody>
        </p:sp>
        <p:cxnSp>
          <p:nvCxnSpPr>
            <p:cNvPr id="12" name="直線コネクタ 11">
              <a:extLst>
                <a:ext uri="{FF2B5EF4-FFF2-40B4-BE49-F238E27FC236}">
                  <a16:creationId xmlns:a16="http://schemas.microsoft.com/office/drawing/2014/main" id="{757698D6-4B22-34BD-0D31-F29EA14145EE}"/>
                </a:ext>
              </a:extLst>
            </p:cNvPr>
            <p:cNvCxnSpPr/>
            <p:nvPr/>
          </p:nvCxnSpPr>
          <p:spPr>
            <a:xfrm>
              <a:off x="185738" y="195560"/>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 name="直線コネクタ 12">
              <a:extLst>
                <a:ext uri="{FF2B5EF4-FFF2-40B4-BE49-F238E27FC236}">
                  <a16:creationId xmlns:a16="http://schemas.microsoft.com/office/drawing/2014/main" id="{BEBFC2B5-FE72-BDBD-CB81-A14E6F44478E}"/>
                </a:ext>
              </a:extLst>
            </p:cNvPr>
            <p:cNvCxnSpPr/>
            <p:nvPr/>
          </p:nvCxnSpPr>
          <p:spPr>
            <a:xfrm>
              <a:off x="185737" y="571494"/>
              <a:ext cx="4514849" cy="0"/>
            </a:xfrm>
            <a:prstGeom prst="line">
              <a:avLst/>
            </a:prstGeom>
            <a:ln w="44450" cmpd="dbl">
              <a:solidFill>
                <a:srgbClr val="FF0000"/>
              </a:solidFill>
            </a:ln>
          </p:spPr>
          <p:style>
            <a:lnRef idx="2">
              <a:schemeClr val="accent1"/>
            </a:lnRef>
            <a:fillRef idx="0">
              <a:schemeClr val="accent1"/>
            </a:fillRef>
            <a:effectRef idx="1">
              <a:schemeClr val="accent1"/>
            </a:effectRef>
            <a:fontRef idx="minor">
              <a:schemeClr val="tx1"/>
            </a:fontRef>
          </p:style>
        </p:cxnSp>
      </p:grpSp>
      <p:grpSp>
        <p:nvGrpSpPr>
          <p:cNvPr id="48" name="グループ化 47">
            <a:extLst>
              <a:ext uri="{FF2B5EF4-FFF2-40B4-BE49-F238E27FC236}">
                <a16:creationId xmlns:a16="http://schemas.microsoft.com/office/drawing/2014/main" id="{78197C5A-FE07-EC50-E050-429C78254B0E}"/>
              </a:ext>
            </a:extLst>
          </p:cNvPr>
          <p:cNvGrpSpPr/>
          <p:nvPr/>
        </p:nvGrpSpPr>
        <p:grpSpPr>
          <a:xfrm>
            <a:off x="261000" y="813188"/>
            <a:ext cx="4826318" cy="354394"/>
            <a:chOff x="261937" y="879094"/>
            <a:chExt cx="4649983" cy="354394"/>
          </a:xfrm>
        </p:grpSpPr>
        <p:grpSp>
          <p:nvGrpSpPr>
            <p:cNvPr id="17" name="グループ化 16">
              <a:extLst>
                <a:ext uri="{FF2B5EF4-FFF2-40B4-BE49-F238E27FC236}">
                  <a16:creationId xmlns:a16="http://schemas.microsoft.com/office/drawing/2014/main" id="{74EB3437-C130-130B-6034-9A3F35450473}"/>
                </a:ext>
              </a:extLst>
            </p:cNvPr>
            <p:cNvGrpSpPr/>
            <p:nvPr/>
          </p:nvGrpSpPr>
          <p:grpSpPr>
            <a:xfrm>
              <a:off x="261937" y="879094"/>
              <a:ext cx="4457760" cy="354394"/>
              <a:chOff x="261937" y="1004889"/>
              <a:chExt cx="4457760" cy="366710"/>
            </a:xfrm>
          </p:grpSpPr>
          <p:sp>
            <p:nvSpPr>
              <p:cNvPr id="15" name="正方形/長方形 14">
                <a:extLst>
                  <a:ext uri="{FF2B5EF4-FFF2-40B4-BE49-F238E27FC236}">
                    <a16:creationId xmlns:a16="http://schemas.microsoft.com/office/drawing/2014/main" id="{54B8A0A5-2FE2-ABFD-518C-08F4AF1ACB76}"/>
                  </a:ext>
                </a:extLst>
              </p:cNvPr>
              <p:cNvSpPr/>
              <p:nvPr/>
            </p:nvSpPr>
            <p:spPr>
              <a:xfrm>
                <a:off x="261937" y="1004889"/>
                <a:ext cx="116682" cy="36671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4DD5F86C-4413-DAC7-C13E-61584B678162}"/>
                  </a:ext>
                </a:extLst>
              </p:cNvPr>
              <p:cNvSpPr/>
              <p:nvPr/>
            </p:nvSpPr>
            <p:spPr>
              <a:xfrm>
                <a:off x="378619" y="1004889"/>
                <a:ext cx="4341078" cy="36671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a:extLst>
                <a:ext uri="{FF2B5EF4-FFF2-40B4-BE49-F238E27FC236}">
                  <a16:creationId xmlns:a16="http://schemas.microsoft.com/office/drawing/2014/main" id="{9F5A1CB3-2BFA-DCB7-2E7E-E492D6C4DAEF}"/>
                </a:ext>
              </a:extLst>
            </p:cNvPr>
            <p:cNvSpPr txBox="1"/>
            <p:nvPr/>
          </p:nvSpPr>
          <p:spPr>
            <a:xfrm>
              <a:off x="378618" y="925486"/>
              <a:ext cx="4533302"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使用場所や加工方法などの制約条件に基づいて、設計を見直そう</a:t>
              </a:r>
              <a:endParaRPr kumimoji="1" lang="en-US" altLang="ja-JP" sz="1100" dirty="0">
                <a:latin typeface="ＭＳ ゴシック" panose="020B0609070205080204" pitchFamily="49" charset="-128"/>
                <a:ea typeface="ＭＳ ゴシック" panose="020B0609070205080204" pitchFamily="49" charset="-128"/>
              </a:endParaRPr>
            </a:p>
          </p:txBody>
        </p:sp>
      </p:grpSp>
      <p:sp>
        <p:nvSpPr>
          <p:cNvPr id="19" name="テキスト ボックス 18">
            <a:extLst>
              <a:ext uri="{FF2B5EF4-FFF2-40B4-BE49-F238E27FC236}">
                <a16:creationId xmlns:a16="http://schemas.microsoft.com/office/drawing/2014/main" id="{DDA88285-A444-7B7E-A7B1-76F843EE4DE0}"/>
              </a:ext>
            </a:extLst>
          </p:cNvPr>
          <p:cNvSpPr txBox="1"/>
          <p:nvPr/>
        </p:nvSpPr>
        <p:spPr>
          <a:xfrm>
            <a:off x="7725723" y="327280"/>
            <a:ext cx="1948460" cy="246221"/>
          </a:xfrm>
          <a:prstGeom prst="rect">
            <a:avLst/>
          </a:prstGeom>
          <a:noFill/>
          <a:ln>
            <a:solidFill>
              <a:schemeClr val="tx1"/>
            </a:solidFill>
          </a:ln>
        </p:spPr>
        <p:txBody>
          <a:bodyPr wrap="square">
            <a:spAutoFit/>
          </a:bodyPr>
          <a:lstStyle/>
          <a:p>
            <a:pPr algn="ctr"/>
            <a:r>
              <a:rPr kumimoji="1" lang="ja-JP" altLang="en-US" sz="1000" dirty="0">
                <a:latin typeface="ＭＳ ゴシック" panose="020B0609070205080204" pitchFamily="49" charset="-128"/>
                <a:ea typeface="ＭＳ ゴシック" panose="020B0609070205080204" pitchFamily="49" charset="-128"/>
              </a:rPr>
              <a:t>技術分野ワークシート </a:t>
            </a:r>
            <a:r>
              <a:rPr kumimoji="1" lang="en-US" altLang="ja-JP" sz="1000" dirty="0">
                <a:latin typeface="ＭＳ ゴシック" panose="020B0609070205080204" pitchFamily="49" charset="-128"/>
                <a:ea typeface="ＭＳ ゴシック" panose="020B0609070205080204" pitchFamily="49" charset="-128"/>
              </a:rPr>
              <a:t>No.</a:t>
            </a:r>
            <a:r>
              <a:rPr kumimoji="1" lang="ja-JP" altLang="en-US" sz="1000" dirty="0">
                <a:latin typeface="ＭＳ ゴシック" panose="020B0609070205080204" pitchFamily="49" charset="-128"/>
                <a:ea typeface="ＭＳ ゴシック" panose="020B0609070205080204" pitchFamily="49" charset="-128"/>
              </a:rPr>
              <a:t>９</a:t>
            </a:r>
            <a:endParaRPr lang="ja-JP" altLang="en-US" sz="1000" dirty="0"/>
          </a:p>
        </p:txBody>
      </p:sp>
      <p:grpSp>
        <p:nvGrpSpPr>
          <p:cNvPr id="88" name="グループ化 87">
            <a:extLst>
              <a:ext uri="{FF2B5EF4-FFF2-40B4-BE49-F238E27FC236}">
                <a16:creationId xmlns:a16="http://schemas.microsoft.com/office/drawing/2014/main" id="{500D9142-911B-79E1-2AFA-BB155A78D215}"/>
              </a:ext>
            </a:extLst>
          </p:cNvPr>
          <p:cNvGrpSpPr/>
          <p:nvPr/>
        </p:nvGrpSpPr>
        <p:grpSpPr>
          <a:xfrm>
            <a:off x="344703" y="3796026"/>
            <a:ext cx="4650535" cy="270188"/>
            <a:chOff x="378619" y="1814778"/>
            <a:chExt cx="4650535" cy="270188"/>
          </a:xfrm>
        </p:grpSpPr>
        <p:sp>
          <p:nvSpPr>
            <p:cNvPr id="91" name="テキスト ボックス 90">
              <a:extLst>
                <a:ext uri="{FF2B5EF4-FFF2-40B4-BE49-F238E27FC236}">
                  <a16:creationId xmlns:a16="http://schemas.microsoft.com/office/drawing/2014/main" id="{CEA03A8A-4093-414C-5C03-23E7C3590D66}"/>
                </a:ext>
              </a:extLst>
            </p:cNvPr>
            <p:cNvSpPr txBox="1"/>
            <p:nvPr/>
          </p:nvSpPr>
          <p:spPr>
            <a:xfrm>
              <a:off x="578133" y="1814778"/>
              <a:ext cx="4451021"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３Ｄプリンタで成形した試作品をもとに考えた修正点</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92" name="グループ化 91">
              <a:extLst>
                <a:ext uri="{FF2B5EF4-FFF2-40B4-BE49-F238E27FC236}">
                  <a16:creationId xmlns:a16="http://schemas.microsoft.com/office/drawing/2014/main" id="{3FA9D1E4-3575-9F69-9686-C77F3C90AB43}"/>
                </a:ext>
              </a:extLst>
            </p:cNvPr>
            <p:cNvGrpSpPr/>
            <p:nvPr/>
          </p:nvGrpSpPr>
          <p:grpSpPr>
            <a:xfrm>
              <a:off x="378619" y="1850805"/>
              <a:ext cx="228634" cy="234161"/>
              <a:chOff x="76528" y="1464665"/>
              <a:chExt cx="299679" cy="306924"/>
            </a:xfrm>
          </p:grpSpPr>
          <p:sp>
            <p:nvSpPr>
              <p:cNvPr id="93" name="正方形/長方形 92">
                <a:extLst>
                  <a:ext uri="{FF2B5EF4-FFF2-40B4-BE49-F238E27FC236}">
                    <a16:creationId xmlns:a16="http://schemas.microsoft.com/office/drawing/2014/main" id="{48228A61-AF25-C13F-2BBC-AF70FA6C1CA9}"/>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a:extLst>
                  <a:ext uri="{FF2B5EF4-FFF2-40B4-BE49-F238E27FC236}">
                    <a16:creationId xmlns:a16="http://schemas.microsoft.com/office/drawing/2014/main" id="{CD4EFC91-0D59-EF69-01DF-D2B7379E71EA}"/>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2" name="四角形: 角を丸くする 1">
            <a:extLst>
              <a:ext uri="{FF2B5EF4-FFF2-40B4-BE49-F238E27FC236}">
                <a16:creationId xmlns:a16="http://schemas.microsoft.com/office/drawing/2014/main" id="{80E3C973-F1B0-CD54-FCB3-65EBFA9B9129}"/>
              </a:ext>
            </a:extLst>
          </p:cNvPr>
          <p:cNvSpPr/>
          <p:nvPr/>
        </p:nvSpPr>
        <p:spPr>
          <a:xfrm>
            <a:off x="344704" y="1557397"/>
            <a:ext cx="4527578" cy="2083178"/>
          </a:xfrm>
          <a:prstGeom prst="roundRect">
            <a:avLst>
              <a:gd name="adj" fmla="val 8070"/>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a:extLst>
              <a:ext uri="{FF2B5EF4-FFF2-40B4-BE49-F238E27FC236}">
                <a16:creationId xmlns:a16="http://schemas.microsoft.com/office/drawing/2014/main" id="{BDD5911C-CFF5-947A-5924-D8E3B92D4E36}"/>
              </a:ext>
            </a:extLst>
          </p:cNvPr>
          <p:cNvGrpSpPr/>
          <p:nvPr/>
        </p:nvGrpSpPr>
        <p:grpSpPr>
          <a:xfrm>
            <a:off x="344703" y="1217660"/>
            <a:ext cx="4650535" cy="270188"/>
            <a:chOff x="378619" y="1814778"/>
            <a:chExt cx="4650535" cy="270188"/>
          </a:xfrm>
        </p:grpSpPr>
        <p:sp>
          <p:nvSpPr>
            <p:cNvPr id="23" name="テキスト ボックス 22">
              <a:extLst>
                <a:ext uri="{FF2B5EF4-FFF2-40B4-BE49-F238E27FC236}">
                  <a16:creationId xmlns:a16="http://schemas.microsoft.com/office/drawing/2014/main" id="{57D1DB44-8178-92C5-B960-84A40B789A8E}"/>
                </a:ext>
              </a:extLst>
            </p:cNvPr>
            <p:cNvSpPr txBox="1"/>
            <p:nvPr/>
          </p:nvSpPr>
          <p:spPr>
            <a:xfrm>
              <a:off x="578133" y="1814778"/>
              <a:ext cx="4451021"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構想図と材料取り図（現時点）</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24" name="グループ化 23">
              <a:extLst>
                <a:ext uri="{FF2B5EF4-FFF2-40B4-BE49-F238E27FC236}">
                  <a16:creationId xmlns:a16="http://schemas.microsoft.com/office/drawing/2014/main" id="{0EAF3398-B20A-A72E-9655-8DBC79CC1C41}"/>
                </a:ext>
              </a:extLst>
            </p:cNvPr>
            <p:cNvGrpSpPr/>
            <p:nvPr/>
          </p:nvGrpSpPr>
          <p:grpSpPr>
            <a:xfrm>
              <a:off x="378619" y="1850805"/>
              <a:ext cx="228634" cy="234161"/>
              <a:chOff x="76528" y="1464665"/>
              <a:chExt cx="299679" cy="306924"/>
            </a:xfrm>
          </p:grpSpPr>
          <p:sp>
            <p:nvSpPr>
              <p:cNvPr id="25" name="正方形/長方形 24">
                <a:extLst>
                  <a:ext uri="{FF2B5EF4-FFF2-40B4-BE49-F238E27FC236}">
                    <a16:creationId xmlns:a16="http://schemas.microsoft.com/office/drawing/2014/main" id="{8A14F0BB-7AAD-E5A0-E13A-324FCAE9E508}"/>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80615420-952B-3452-6773-E1F2AB690BEB}"/>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27" name="テキスト ボックス 26">
            <a:extLst>
              <a:ext uri="{FF2B5EF4-FFF2-40B4-BE49-F238E27FC236}">
                <a16:creationId xmlns:a16="http://schemas.microsoft.com/office/drawing/2014/main" id="{BA257F76-8144-CEF7-B0F7-F54465AF48B4}"/>
              </a:ext>
            </a:extLst>
          </p:cNvPr>
          <p:cNvSpPr txBox="1"/>
          <p:nvPr/>
        </p:nvSpPr>
        <p:spPr>
          <a:xfrm>
            <a:off x="461052" y="2365394"/>
            <a:ext cx="2012483" cy="430887"/>
          </a:xfrm>
          <a:prstGeom prst="rect">
            <a:avLst/>
          </a:prstGeom>
          <a:noFill/>
        </p:spPr>
        <p:txBody>
          <a:bodyPr wrap="square">
            <a:spAutoFit/>
          </a:bodyPr>
          <a:lstStyle/>
          <a:p>
            <a:r>
              <a:rPr kumimoji="1" lang="ja-JP" altLang="en-US" sz="1100" dirty="0">
                <a:solidFill>
                  <a:schemeClr val="bg1">
                    <a:lumMod val="75000"/>
                  </a:schemeClr>
                </a:solidFill>
                <a:latin typeface="ＭＳ ゴシック" panose="020B0609070205080204" pitchFamily="49" charset="-128"/>
                <a:ea typeface="ＭＳ ゴシック" panose="020B0609070205080204" pitchFamily="49" charset="-128"/>
              </a:rPr>
              <a:t>３ＤＣＡＤで作成した構想図を貼り付けましょう。</a:t>
            </a:r>
            <a:endParaRPr kumimoji="1" lang="en-US" altLang="ja-JP" sz="1100" dirty="0">
              <a:solidFill>
                <a:schemeClr val="bg1">
                  <a:lumMod val="75000"/>
                </a:schemeClr>
              </a:solidFill>
              <a:latin typeface="ＭＳ ゴシック" panose="020B0609070205080204" pitchFamily="49" charset="-128"/>
              <a:ea typeface="ＭＳ ゴシック" panose="020B0609070205080204" pitchFamily="49" charset="-128"/>
            </a:endParaRPr>
          </a:p>
        </p:txBody>
      </p:sp>
      <p:sp>
        <p:nvSpPr>
          <p:cNvPr id="28" name="四角形: 角を丸くする 27">
            <a:extLst>
              <a:ext uri="{FF2B5EF4-FFF2-40B4-BE49-F238E27FC236}">
                <a16:creationId xmlns:a16="http://schemas.microsoft.com/office/drawing/2014/main" id="{2977C2D7-A945-50D7-EBD7-5BD3911DD518}"/>
              </a:ext>
            </a:extLst>
          </p:cNvPr>
          <p:cNvSpPr/>
          <p:nvPr/>
        </p:nvSpPr>
        <p:spPr>
          <a:xfrm>
            <a:off x="344702" y="4141310"/>
            <a:ext cx="9342545" cy="2387780"/>
          </a:xfrm>
          <a:prstGeom prst="roundRect">
            <a:avLst>
              <a:gd name="adj" fmla="val 12508"/>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B5D657CB-B728-DA00-2DFF-A29316810585}"/>
              </a:ext>
            </a:extLst>
          </p:cNvPr>
          <p:cNvSpPr txBox="1"/>
          <p:nvPr/>
        </p:nvSpPr>
        <p:spPr>
          <a:xfrm>
            <a:off x="770723" y="4781202"/>
            <a:ext cx="8449029" cy="1107996"/>
          </a:xfrm>
          <a:prstGeom prst="rect">
            <a:avLst/>
          </a:prstGeom>
          <a:noFill/>
        </p:spPr>
        <p:txBody>
          <a:bodyPr wrap="square">
            <a:spAutoFit/>
          </a:bodyPr>
          <a:lstStyle/>
          <a:p>
            <a:r>
              <a:rPr kumimoji="1" lang="ja-JP" altLang="en-US" sz="1100" dirty="0">
                <a:solidFill>
                  <a:schemeClr val="bg1">
                    <a:lumMod val="75000"/>
                  </a:schemeClr>
                </a:solidFill>
                <a:latin typeface="ＭＳ ゴシック" panose="020B0609070205080204" pitchFamily="49" charset="-128"/>
                <a:ea typeface="ＭＳ ゴシック" panose="020B0609070205080204" pitchFamily="49" charset="-128"/>
              </a:rPr>
              <a:t>３Ｄプリンタで成形した試作品の写真を貼り付け、修正箇所を○で囲み、文章で説明しましょう。</a:t>
            </a:r>
            <a:endParaRPr kumimoji="1" lang="en-US" altLang="ja-JP" sz="1100" dirty="0">
              <a:solidFill>
                <a:schemeClr val="bg1">
                  <a:lumMod val="75000"/>
                </a:schemeClr>
              </a:solidFill>
              <a:latin typeface="ＭＳ ゴシック" panose="020B0609070205080204" pitchFamily="49" charset="-128"/>
              <a:ea typeface="ＭＳ ゴシック" panose="020B0609070205080204" pitchFamily="49" charset="-128"/>
            </a:endParaRPr>
          </a:p>
          <a:p>
            <a:r>
              <a:rPr kumimoji="1" lang="ja-JP" altLang="en-US" sz="1100" dirty="0">
                <a:solidFill>
                  <a:schemeClr val="bg1">
                    <a:lumMod val="75000"/>
                  </a:schemeClr>
                </a:solidFill>
                <a:latin typeface="ＭＳ ゴシック" panose="020B0609070205080204" pitchFamily="49" charset="-128"/>
                <a:ea typeface="ＭＳ ゴシック" panose="020B0609070205080204" pitchFamily="49" charset="-128"/>
              </a:rPr>
              <a:t>（説明の書き方）</a:t>
            </a:r>
            <a:endParaRPr kumimoji="1" lang="en-US" altLang="ja-JP" sz="1100" dirty="0">
              <a:solidFill>
                <a:schemeClr val="bg1">
                  <a:lumMod val="75000"/>
                </a:schemeClr>
              </a:solidFill>
              <a:latin typeface="ＭＳ ゴシック" panose="020B0609070205080204" pitchFamily="49" charset="-128"/>
              <a:ea typeface="ＭＳ ゴシック" panose="020B0609070205080204" pitchFamily="49" charset="-128"/>
            </a:endParaRPr>
          </a:p>
          <a:p>
            <a:r>
              <a:rPr kumimoji="1" lang="ja-JP" altLang="en-US" sz="1100" dirty="0">
                <a:solidFill>
                  <a:schemeClr val="bg1">
                    <a:lumMod val="75000"/>
                  </a:schemeClr>
                </a:solidFill>
                <a:latin typeface="ＭＳ ゴシック" panose="020B0609070205080204" pitchFamily="49" charset="-128"/>
                <a:ea typeface="ＭＳ ゴシック" panose="020B0609070205080204" pitchFamily="49" charset="-128"/>
              </a:rPr>
              <a:t>　・（修正の目的）＋（具体的な修正案）</a:t>
            </a:r>
            <a:endParaRPr kumimoji="1" lang="en-US" altLang="ja-JP" sz="1100" dirty="0">
              <a:solidFill>
                <a:schemeClr val="bg1">
                  <a:lumMod val="75000"/>
                </a:schemeClr>
              </a:solidFill>
              <a:latin typeface="ＭＳ ゴシック" panose="020B0609070205080204" pitchFamily="49" charset="-128"/>
              <a:ea typeface="ＭＳ ゴシック" panose="020B0609070205080204" pitchFamily="49" charset="-128"/>
            </a:endParaRPr>
          </a:p>
          <a:p>
            <a:r>
              <a:rPr kumimoji="1" lang="ja-JP" altLang="en-US" sz="1100" dirty="0">
                <a:solidFill>
                  <a:schemeClr val="bg1">
                    <a:lumMod val="75000"/>
                  </a:schemeClr>
                </a:solidFill>
                <a:latin typeface="ＭＳ ゴシック" panose="020B0609070205080204" pitchFamily="49" charset="-128"/>
                <a:ea typeface="ＭＳ ゴシック" panose="020B0609070205080204" pitchFamily="49" charset="-128"/>
              </a:rPr>
              <a:t>（記述例）</a:t>
            </a:r>
            <a:endParaRPr kumimoji="1" lang="en-US" altLang="ja-JP" sz="1100" dirty="0">
              <a:solidFill>
                <a:schemeClr val="bg1">
                  <a:lumMod val="75000"/>
                </a:schemeClr>
              </a:solidFill>
              <a:latin typeface="ＭＳ ゴシック" panose="020B0609070205080204" pitchFamily="49" charset="-128"/>
              <a:ea typeface="ＭＳ ゴシック" panose="020B0609070205080204" pitchFamily="49" charset="-128"/>
            </a:endParaRPr>
          </a:p>
          <a:p>
            <a:r>
              <a:rPr kumimoji="1" lang="ja-JP" altLang="en-US" sz="1100" dirty="0">
                <a:solidFill>
                  <a:schemeClr val="bg1">
                    <a:lumMod val="75000"/>
                  </a:schemeClr>
                </a:solidFill>
                <a:latin typeface="ＭＳ ゴシック" panose="020B0609070205080204" pitchFamily="49" charset="-128"/>
                <a:ea typeface="ＭＳ ゴシック" panose="020B0609070205080204" pitchFamily="49" charset="-128"/>
              </a:rPr>
              <a:t>　・使用者の安全性を高めるため、角をとって丸みのある形状にする。</a:t>
            </a:r>
            <a:endParaRPr kumimoji="1" lang="en-US" altLang="ja-JP" sz="1100" dirty="0">
              <a:solidFill>
                <a:schemeClr val="bg1">
                  <a:lumMod val="75000"/>
                </a:schemeClr>
              </a:solidFill>
              <a:latin typeface="ＭＳ ゴシック" panose="020B0609070205080204" pitchFamily="49" charset="-128"/>
              <a:ea typeface="ＭＳ ゴシック" panose="020B0609070205080204" pitchFamily="49" charset="-128"/>
            </a:endParaRPr>
          </a:p>
          <a:p>
            <a:r>
              <a:rPr kumimoji="1" lang="ja-JP" altLang="en-US" sz="1100" dirty="0">
                <a:solidFill>
                  <a:schemeClr val="bg1">
                    <a:lumMod val="75000"/>
                  </a:schemeClr>
                </a:solidFill>
                <a:latin typeface="ＭＳ ゴシック" panose="020B0609070205080204" pitchFamily="49" charset="-128"/>
                <a:ea typeface="ＭＳ ゴシック" panose="020B0609070205080204" pitchFamily="49" charset="-128"/>
              </a:rPr>
              <a:t>　・軽くて丈夫な構造にするため、全面に貼ろうとしていた背板を繊維方向に長くとった細長い材料に変更する。</a:t>
            </a:r>
            <a:endParaRPr kumimoji="1" lang="en-US" altLang="ja-JP" sz="1100" dirty="0">
              <a:solidFill>
                <a:schemeClr val="bg1">
                  <a:lumMod val="75000"/>
                </a:schemeClr>
              </a:solidFill>
              <a:latin typeface="ＭＳ ゴシック" panose="020B0609070205080204" pitchFamily="49" charset="-128"/>
              <a:ea typeface="ＭＳ ゴシック" panose="020B0609070205080204" pitchFamily="49" charset="-128"/>
            </a:endParaRPr>
          </a:p>
        </p:txBody>
      </p:sp>
      <p:sp>
        <p:nvSpPr>
          <p:cNvPr id="31" name="四角形: 角を丸くする 30">
            <a:extLst>
              <a:ext uri="{FF2B5EF4-FFF2-40B4-BE49-F238E27FC236}">
                <a16:creationId xmlns:a16="http://schemas.microsoft.com/office/drawing/2014/main" id="{7EC89642-6E56-DA13-5AA7-6FC159C50C4A}"/>
              </a:ext>
            </a:extLst>
          </p:cNvPr>
          <p:cNvSpPr/>
          <p:nvPr/>
        </p:nvSpPr>
        <p:spPr>
          <a:xfrm>
            <a:off x="5159670" y="1555372"/>
            <a:ext cx="4527578" cy="2083178"/>
          </a:xfrm>
          <a:prstGeom prst="roundRect">
            <a:avLst>
              <a:gd name="adj" fmla="val 8070"/>
            </a:avLst>
          </a:prstGeom>
          <a:no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2" name="グループ化 31">
            <a:extLst>
              <a:ext uri="{FF2B5EF4-FFF2-40B4-BE49-F238E27FC236}">
                <a16:creationId xmlns:a16="http://schemas.microsoft.com/office/drawing/2014/main" id="{6A2B93F5-E6AD-94BF-46E6-AE4DDE2BDD69}"/>
              </a:ext>
            </a:extLst>
          </p:cNvPr>
          <p:cNvGrpSpPr/>
          <p:nvPr/>
        </p:nvGrpSpPr>
        <p:grpSpPr>
          <a:xfrm>
            <a:off x="5146314" y="1215636"/>
            <a:ext cx="4650535" cy="270188"/>
            <a:chOff x="378619" y="1814778"/>
            <a:chExt cx="4650535" cy="270188"/>
          </a:xfrm>
        </p:grpSpPr>
        <p:sp>
          <p:nvSpPr>
            <p:cNvPr id="33" name="テキスト ボックス 32">
              <a:extLst>
                <a:ext uri="{FF2B5EF4-FFF2-40B4-BE49-F238E27FC236}">
                  <a16:creationId xmlns:a16="http://schemas.microsoft.com/office/drawing/2014/main" id="{E80A40E0-C1D5-C817-C126-6C4A28F90E36}"/>
                </a:ext>
              </a:extLst>
            </p:cNvPr>
            <p:cNvSpPr txBox="1"/>
            <p:nvPr/>
          </p:nvSpPr>
          <p:spPr>
            <a:xfrm>
              <a:off x="578133" y="1814778"/>
              <a:ext cx="4451021" cy="261610"/>
            </a:xfrm>
            <a:prstGeom prst="rect">
              <a:avLst/>
            </a:prstGeom>
            <a:noFill/>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構想図と材料取り図（修正後）</a:t>
              </a:r>
              <a:endParaRPr kumimoji="1" lang="en-US" altLang="ja-JP" sz="1100" dirty="0">
                <a:latin typeface="ＭＳ ゴシック" panose="020B0609070205080204" pitchFamily="49" charset="-128"/>
                <a:ea typeface="ＭＳ ゴシック" panose="020B0609070205080204" pitchFamily="49" charset="-128"/>
              </a:endParaRPr>
            </a:p>
          </p:txBody>
        </p:sp>
        <p:grpSp>
          <p:nvGrpSpPr>
            <p:cNvPr id="34" name="グループ化 33">
              <a:extLst>
                <a:ext uri="{FF2B5EF4-FFF2-40B4-BE49-F238E27FC236}">
                  <a16:creationId xmlns:a16="http://schemas.microsoft.com/office/drawing/2014/main" id="{973D219B-C7E3-FE83-EF2A-385E209848E7}"/>
                </a:ext>
              </a:extLst>
            </p:cNvPr>
            <p:cNvGrpSpPr/>
            <p:nvPr/>
          </p:nvGrpSpPr>
          <p:grpSpPr>
            <a:xfrm>
              <a:off x="378619" y="1850805"/>
              <a:ext cx="228634" cy="234161"/>
              <a:chOff x="76528" y="1464665"/>
              <a:chExt cx="299679" cy="306924"/>
            </a:xfrm>
          </p:grpSpPr>
          <p:sp>
            <p:nvSpPr>
              <p:cNvPr id="35" name="正方形/長方形 34">
                <a:extLst>
                  <a:ext uri="{FF2B5EF4-FFF2-40B4-BE49-F238E27FC236}">
                    <a16:creationId xmlns:a16="http://schemas.microsoft.com/office/drawing/2014/main" id="{53632BE6-1CF6-6C03-C4BE-62220261C9CE}"/>
                  </a:ext>
                </a:extLst>
              </p:cNvPr>
              <p:cNvSpPr/>
              <p:nvPr/>
            </p:nvSpPr>
            <p:spPr>
              <a:xfrm>
                <a:off x="114598" y="1509980"/>
                <a:ext cx="261609" cy="26160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31CC8728-53AB-8364-8AC4-2E83C28C9412}"/>
                  </a:ext>
                </a:extLst>
              </p:cNvPr>
              <p:cNvSpPr/>
              <p:nvPr/>
            </p:nvSpPr>
            <p:spPr>
              <a:xfrm>
                <a:off x="76528" y="1464665"/>
                <a:ext cx="261609" cy="261609"/>
              </a:xfrm>
              <a:prstGeom prst="rect">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38" name="テキスト ボックス 37">
            <a:extLst>
              <a:ext uri="{FF2B5EF4-FFF2-40B4-BE49-F238E27FC236}">
                <a16:creationId xmlns:a16="http://schemas.microsoft.com/office/drawing/2014/main" id="{CA8B9F37-373E-57EE-1C14-89AFE8EBBA34}"/>
              </a:ext>
            </a:extLst>
          </p:cNvPr>
          <p:cNvSpPr txBox="1"/>
          <p:nvPr/>
        </p:nvSpPr>
        <p:spPr>
          <a:xfrm>
            <a:off x="2734712" y="2389029"/>
            <a:ext cx="2012483" cy="430887"/>
          </a:xfrm>
          <a:prstGeom prst="rect">
            <a:avLst/>
          </a:prstGeom>
          <a:noFill/>
        </p:spPr>
        <p:txBody>
          <a:bodyPr wrap="square">
            <a:spAutoFit/>
          </a:bodyPr>
          <a:lstStyle/>
          <a:p>
            <a:r>
              <a:rPr kumimoji="1" lang="ja-JP" altLang="en-US" sz="1100" dirty="0">
                <a:solidFill>
                  <a:schemeClr val="bg1">
                    <a:lumMod val="75000"/>
                  </a:schemeClr>
                </a:solidFill>
                <a:latin typeface="ＭＳ ゴシック" panose="020B0609070205080204" pitchFamily="49" charset="-128"/>
                <a:ea typeface="ＭＳ ゴシック" panose="020B0609070205080204" pitchFamily="49" charset="-128"/>
              </a:rPr>
              <a:t>３ＤＣＡＤで作成した材料取り図を貼り付けましょう。</a:t>
            </a:r>
            <a:endParaRPr kumimoji="1" lang="en-US" altLang="ja-JP" sz="1100" dirty="0">
              <a:solidFill>
                <a:schemeClr val="bg1">
                  <a:lumMod val="75000"/>
                </a:schemeClr>
              </a:solidFill>
              <a:latin typeface="ＭＳ ゴシック" panose="020B0609070205080204" pitchFamily="49" charset="-128"/>
              <a:ea typeface="ＭＳ ゴシック" panose="020B0609070205080204" pitchFamily="49" charset="-128"/>
            </a:endParaRPr>
          </a:p>
        </p:txBody>
      </p:sp>
      <p:sp>
        <p:nvSpPr>
          <p:cNvPr id="39" name="テキスト ボックス 38">
            <a:extLst>
              <a:ext uri="{FF2B5EF4-FFF2-40B4-BE49-F238E27FC236}">
                <a16:creationId xmlns:a16="http://schemas.microsoft.com/office/drawing/2014/main" id="{11F1E5E8-FE69-92D2-3469-50CC14587B40}"/>
              </a:ext>
            </a:extLst>
          </p:cNvPr>
          <p:cNvSpPr txBox="1"/>
          <p:nvPr/>
        </p:nvSpPr>
        <p:spPr>
          <a:xfrm>
            <a:off x="5275153" y="2365910"/>
            <a:ext cx="2012483" cy="430887"/>
          </a:xfrm>
          <a:prstGeom prst="rect">
            <a:avLst/>
          </a:prstGeom>
          <a:noFill/>
        </p:spPr>
        <p:txBody>
          <a:bodyPr wrap="square">
            <a:spAutoFit/>
          </a:bodyPr>
          <a:lstStyle/>
          <a:p>
            <a:r>
              <a:rPr kumimoji="1" lang="ja-JP" altLang="en-US" sz="1100" dirty="0">
                <a:solidFill>
                  <a:schemeClr val="bg1">
                    <a:lumMod val="75000"/>
                  </a:schemeClr>
                </a:solidFill>
                <a:latin typeface="ＭＳ ゴシック" panose="020B0609070205080204" pitchFamily="49" charset="-128"/>
                <a:ea typeface="ＭＳ ゴシック" panose="020B0609070205080204" pitchFamily="49" charset="-128"/>
              </a:rPr>
              <a:t>３ＤＣＡＤで作成した構想図を貼り付けましょう。</a:t>
            </a:r>
            <a:endParaRPr kumimoji="1" lang="en-US" altLang="ja-JP" sz="1100" dirty="0">
              <a:solidFill>
                <a:schemeClr val="bg1">
                  <a:lumMod val="75000"/>
                </a:schemeClr>
              </a:solidFill>
              <a:latin typeface="ＭＳ ゴシック" panose="020B0609070205080204" pitchFamily="49" charset="-128"/>
              <a:ea typeface="ＭＳ ゴシック" panose="020B0609070205080204" pitchFamily="49" charset="-128"/>
            </a:endParaRPr>
          </a:p>
        </p:txBody>
      </p:sp>
      <p:sp>
        <p:nvSpPr>
          <p:cNvPr id="40" name="テキスト ボックス 39">
            <a:extLst>
              <a:ext uri="{FF2B5EF4-FFF2-40B4-BE49-F238E27FC236}">
                <a16:creationId xmlns:a16="http://schemas.microsoft.com/office/drawing/2014/main" id="{6C0C119E-AFF4-6A3E-2BB4-453608A73EC6}"/>
              </a:ext>
            </a:extLst>
          </p:cNvPr>
          <p:cNvSpPr txBox="1"/>
          <p:nvPr/>
        </p:nvSpPr>
        <p:spPr>
          <a:xfrm>
            <a:off x="7548813" y="2365394"/>
            <a:ext cx="2012483" cy="430887"/>
          </a:xfrm>
          <a:prstGeom prst="rect">
            <a:avLst/>
          </a:prstGeom>
          <a:noFill/>
        </p:spPr>
        <p:txBody>
          <a:bodyPr wrap="square">
            <a:spAutoFit/>
          </a:bodyPr>
          <a:lstStyle/>
          <a:p>
            <a:r>
              <a:rPr kumimoji="1" lang="ja-JP" altLang="en-US" sz="1100" dirty="0">
                <a:solidFill>
                  <a:schemeClr val="bg1">
                    <a:lumMod val="75000"/>
                  </a:schemeClr>
                </a:solidFill>
                <a:latin typeface="ＭＳ ゴシック" panose="020B0609070205080204" pitchFamily="49" charset="-128"/>
                <a:ea typeface="ＭＳ ゴシック" panose="020B0609070205080204" pitchFamily="49" charset="-128"/>
              </a:rPr>
              <a:t>３ＤＣＡＤで作成した材料取り図を貼り付けましょう。</a:t>
            </a:r>
            <a:endParaRPr kumimoji="1" lang="en-US" altLang="ja-JP" sz="1100" dirty="0">
              <a:solidFill>
                <a:schemeClr val="bg1">
                  <a:lumMod val="75000"/>
                </a:schemeClr>
              </a:solidFill>
              <a:latin typeface="ＭＳ ゴシック" panose="020B0609070205080204" pitchFamily="49" charset="-128"/>
              <a:ea typeface="ＭＳ ゴシック" panose="020B0609070205080204" pitchFamily="49" charset="-128"/>
            </a:endParaRPr>
          </a:p>
        </p:txBody>
      </p:sp>
      <p:pic>
        <p:nvPicPr>
          <p:cNvPr id="42" name="図 41" descr="挿絵 が含まれている画像&#10;&#10;自動的に生成された説明">
            <a:extLst>
              <a:ext uri="{FF2B5EF4-FFF2-40B4-BE49-F238E27FC236}">
                <a16:creationId xmlns:a16="http://schemas.microsoft.com/office/drawing/2014/main" id="{91D8D487-7099-F680-BA98-5B1A7523E7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28099" y="792757"/>
            <a:ext cx="669161" cy="738631"/>
          </a:xfrm>
          <a:prstGeom prst="rect">
            <a:avLst/>
          </a:prstGeom>
        </p:spPr>
      </p:pic>
      <p:sp>
        <p:nvSpPr>
          <p:cNvPr id="43" name="テキスト ボックス 42">
            <a:extLst>
              <a:ext uri="{FF2B5EF4-FFF2-40B4-BE49-F238E27FC236}">
                <a16:creationId xmlns:a16="http://schemas.microsoft.com/office/drawing/2014/main" id="{A9383333-380A-3BE0-762B-934DFA8621F0}"/>
              </a:ext>
            </a:extLst>
          </p:cNvPr>
          <p:cNvSpPr txBox="1"/>
          <p:nvPr/>
        </p:nvSpPr>
        <p:spPr>
          <a:xfrm>
            <a:off x="5202513" y="704844"/>
            <a:ext cx="3629947" cy="338554"/>
          </a:xfrm>
          <a:prstGeom prst="rect">
            <a:avLst/>
          </a:prstGeom>
          <a:noFill/>
        </p:spPr>
        <p:txBody>
          <a:bodyPr wrap="square" rtlCol="0">
            <a:spAutoFit/>
          </a:bodyPr>
          <a:lstStyle/>
          <a:p>
            <a:r>
              <a:rPr kumimoji="1" lang="ja-JP" altLang="en-US" sz="800" dirty="0">
                <a:latin typeface="UD デジタル 教科書体 N-B" panose="02020700000000000000" pitchFamily="17" charset="-128"/>
                <a:ea typeface="UD デジタル 教科書体 N-B" panose="02020700000000000000" pitchFamily="17" charset="-128"/>
              </a:rPr>
              <a:t>使用場所や加工方法などの制約条件のもとで、材料、大きさ、形状、構造などをどのようにしていくことが最適なのか考えてみよう！</a:t>
            </a:r>
            <a:endParaRPr kumimoji="1" lang="en-US" altLang="ja-JP" sz="800" dirty="0">
              <a:latin typeface="UD デジタル 教科書体 N-B" panose="02020700000000000000" pitchFamily="17" charset="-128"/>
              <a:ea typeface="UD デジタル 教科書体 N-B" panose="02020700000000000000" pitchFamily="17" charset="-128"/>
            </a:endParaRPr>
          </a:p>
        </p:txBody>
      </p:sp>
      <p:sp>
        <p:nvSpPr>
          <p:cNvPr id="46" name="矢印: 右 45">
            <a:extLst>
              <a:ext uri="{FF2B5EF4-FFF2-40B4-BE49-F238E27FC236}">
                <a16:creationId xmlns:a16="http://schemas.microsoft.com/office/drawing/2014/main" id="{595562B7-BD9C-E08B-F03C-7AEBE3C95E7C}"/>
              </a:ext>
            </a:extLst>
          </p:cNvPr>
          <p:cNvSpPr/>
          <p:nvPr/>
        </p:nvSpPr>
        <p:spPr>
          <a:xfrm>
            <a:off x="4769741" y="2255061"/>
            <a:ext cx="527958" cy="651551"/>
          </a:xfrm>
          <a:prstGeom prst="rightArrow">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矢印: 右 48">
            <a:extLst>
              <a:ext uri="{FF2B5EF4-FFF2-40B4-BE49-F238E27FC236}">
                <a16:creationId xmlns:a16="http://schemas.microsoft.com/office/drawing/2014/main" id="{C27F1011-321D-1E52-08ED-25BA424E7AFF}"/>
              </a:ext>
            </a:extLst>
          </p:cNvPr>
          <p:cNvSpPr/>
          <p:nvPr/>
        </p:nvSpPr>
        <p:spPr>
          <a:xfrm rot="16200000">
            <a:off x="4731259" y="3503587"/>
            <a:ext cx="527958" cy="651551"/>
          </a:xfrm>
          <a:prstGeom prst="rightArrow">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13875163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83390223-ac78-471d-8b94-490f93f3d6a2" xsi:nil="true"/>
    <lcf76f155ced4ddcb4097134ff3c332f xmlns="1c19836c-4d06-4b18-b425-cf54d4379231">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3AEAF6D7EADDCC46B7F1658E00A3F8A6" ma:contentTypeVersion="16" ma:contentTypeDescription="新しいドキュメントを作成します。" ma:contentTypeScope="" ma:versionID="f612c491930c07f4355b3a9dfc32addb">
  <xsd:schema xmlns:xsd="http://www.w3.org/2001/XMLSchema" xmlns:xs="http://www.w3.org/2001/XMLSchema" xmlns:p="http://schemas.microsoft.com/office/2006/metadata/properties" xmlns:ns2="83390223-ac78-471d-8b94-490f93f3d6a2" xmlns:ns3="1c19836c-4d06-4b18-b425-cf54d4379231" targetNamespace="http://schemas.microsoft.com/office/2006/metadata/properties" ma:root="true" ma:fieldsID="efdb2a86ef7655e69d2dbc35c8cd3821" ns2:_="" ns3:_="">
    <xsd:import namespace="83390223-ac78-471d-8b94-490f93f3d6a2"/>
    <xsd:import namespace="1c19836c-4d06-4b18-b425-cf54d437923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Location" minOccurs="0"/>
                <xsd:element ref="ns3:MediaServiceGenerationTime" minOccurs="0"/>
                <xsd:element ref="ns3:MediaServiceEventHashCode" minOccurs="0"/>
                <xsd:element ref="ns3:MediaServiceOCR"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390223-ac78-471d-8b94-490f93f3d6a2"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7d985537-120d-4a01-ab56-b8dba2d4c8f5}" ma:internalName="TaxCatchAll" ma:showField="CatchAllData" ma:web="83390223-ac78-471d-8b94-490f93f3d6a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c19836c-4d06-4b18-b425-cf54d437923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2fa0fa3f-70e1-4769-a1b2-7e42ce768019" ma:termSetId="09814cd3-568e-fe90-9814-8d621ff8fb84" ma:anchorId="fba54fb3-c3e1-fe81-a776-ca4b69148c4d" ma:open="true" ma:isKeyword="false">
      <xsd:complexType>
        <xsd:sequence>
          <xsd:element ref="pc:Terms" minOccurs="0" maxOccurs="1"/>
        </xsd:sequence>
      </xsd:complexType>
    </xsd:element>
    <xsd:element name="MediaServiceLocation" ma:index="17" nillable="true" ma:displayName="Location" ma:indexed="true"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3440DA-F4E5-492F-AFD5-6ADACC897219}">
  <ds:schemaRefs>
    <ds:schemaRef ds:uri="http://schemas.microsoft.com/sharepoint/v3/contenttype/forms"/>
  </ds:schemaRefs>
</ds:datastoreItem>
</file>

<file path=customXml/itemProps2.xml><?xml version="1.0" encoding="utf-8"?>
<ds:datastoreItem xmlns:ds="http://schemas.openxmlformats.org/officeDocument/2006/customXml" ds:itemID="{C9A01ABE-CDDE-44BA-B5D4-F98587BDCF1C}">
  <ds:schemaRefs>
    <ds:schemaRef ds:uri="http://purl.org/dc/elements/1.1/"/>
    <ds:schemaRef ds:uri="http://schemas.openxmlformats.org/package/2006/metadata/core-properties"/>
    <ds:schemaRef ds:uri="http://purl.org/dc/terms/"/>
    <ds:schemaRef ds:uri="83390223-ac78-471d-8b94-490f93f3d6a2"/>
    <ds:schemaRef ds:uri="http://schemas.microsoft.com/office/2006/metadata/properties"/>
    <ds:schemaRef ds:uri="http://schemas.microsoft.com/office/infopath/2007/PartnerControls"/>
    <ds:schemaRef ds:uri="1c19836c-4d06-4b18-b425-cf54d4379231"/>
    <ds:schemaRef ds:uri="http://purl.org/dc/dcmitype/"/>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45698B7D-8892-4608-A34D-DF364D3401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390223-ac78-471d-8b94-490f93f3d6a2"/>
    <ds:schemaRef ds:uri="1c19836c-4d06-4b18-b425-cf54d43792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2473</TotalTime>
  <Words>3334</Words>
  <Application>Microsoft Office PowerPoint</Application>
  <PresentationFormat>A4 210 x 297 mm</PresentationFormat>
  <Paragraphs>375</Paragraphs>
  <Slides>12</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12</vt:i4>
      </vt:variant>
    </vt:vector>
  </HeadingPairs>
  <TitlesOfParts>
    <vt:vector size="21" baseType="lpstr">
      <vt:lpstr>HG丸ｺﾞｼｯｸM-PRO</vt:lpstr>
      <vt:lpstr>ＭＳ ゴシック</vt:lpstr>
      <vt:lpstr>UD デジタル 教科書体 N-B</vt:lpstr>
      <vt:lpstr>游ゴシック</vt:lpstr>
      <vt:lpstr>Aptos</vt:lpstr>
      <vt:lpstr>Aptos Display</vt:lpstr>
      <vt:lpstr>Arial</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内容「Ａ材料と加工の技術」　ワークシート</dc:title>
  <dc:creator>岩手県立総合教育センター　情報・産業教育担当</dc:creator>
  <cp:lastModifiedBy>加藤 佳昭</cp:lastModifiedBy>
  <cp:revision>40</cp:revision>
  <cp:lastPrinted>2025-01-08T06:44:30Z</cp:lastPrinted>
  <dcterms:created xsi:type="dcterms:W3CDTF">2024-04-04T13:46:53Z</dcterms:created>
  <dcterms:modified xsi:type="dcterms:W3CDTF">2025-03-24T23:56:58Z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0x0101003AEAF6D7EADDCC46B7F1658E00A3F8A6</vt:lpwstr>
  </property>
  <property fmtid="{D5CDD505-2E9C-101B-9397-08002B2CF9AE}" pid="3" name="MediaServiceImageTags">
    <vt:lpwstr/>
  </property>
</Properties>
</file>