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8" r:id="rId2"/>
    <p:sldMasterId id="2147483812" r:id="rId3"/>
    <p:sldMasterId id="2147484066" r:id="rId4"/>
    <p:sldMasterId id="2147484361" r:id="rId5"/>
  </p:sldMasterIdLst>
  <p:notesMasterIdLst>
    <p:notesMasterId r:id="rId69"/>
  </p:notesMasterIdLst>
  <p:handoutMasterIdLst>
    <p:handoutMasterId r:id="rId70"/>
  </p:handoutMasterIdLst>
  <p:sldIdLst>
    <p:sldId id="256" r:id="rId6"/>
    <p:sldId id="318" r:id="rId7"/>
    <p:sldId id="323" r:id="rId8"/>
    <p:sldId id="319" r:id="rId9"/>
    <p:sldId id="341" r:id="rId10"/>
    <p:sldId id="257" r:id="rId11"/>
    <p:sldId id="380" r:id="rId12"/>
    <p:sldId id="273" r:id="rId13"/>
    <p:sldId id="383" r:id="rId14"/>
    <p:sldId id="384" r:id="rId15"/>
    <p:sldId id="333" r:id="rId16"/>
    <p:sldId id="382" r:id="rId17"/>
    <p:sldId id="295" r:id="rId18"/>
    <p:sldId id="302" r:id="rId19"/>
    <p:sldId id="343" r:id="rId20"/>
    <p:sldId id="335" r:id="rId21"/>
    <p:sldId id="336" r:id="rId22"/>
    <p:sldId id="337" r:id="rId23"/>
    <p:sldId id="338" r:id="rId24"/>
    <p:sldId id="334" r:id="rId25"/>
    <p:sldId id="278" r:id="rId26"/>
    <p:sldId id="329" r:id="rId27"/>
    <p:sldId id="390" r:id="rId28"/>
    <p:sldId id="391" r:id="rId29"/>
    <p:sldId id="392" r:id="rId30"/>
    <p:sldId id="393" r:id="rId31"/>
    <p:sldId id="394" r:id="rId32"/>
    <p:sldId id="395" r:id="rId33"/>
    <p:sldId id="396" r:id="rId34"/>
    <p:sldId id="272" r:id="rId35"/>
    <p:sldId id="300" r:id="rId36"/>
    <p:sldId id="364" r:id="rId37"/>
    <p:sldId id="365" r:id="rId38"/>
    <p:sldId id="330" r:id="rId39"/>
    <p:sldId id="275" r:id="rId40"/>
    <p:sldId id="276" r:id="rId41"/>
    <p:sldId id="397" r:id="rId42"/>
    <p:sldId id="398" r:id="rId43"/>
    <p:sldId id="399" r:id="rId44"/>
    <p:sldId id="389" r:id="rId45"/>
    <p:sldId id="363" r:id="rId46"/>
    <p:sldId id="369" r:id="rId47"/>
    <p:sldId id="331" r:id="rId48"/>
    <p:sldId id="282" r:id="rId49"/>
    <p:sldId id="287" r:id="rId50"/>
    <p:sldId id="284" r:id="rId51"/>
    <p:sldId id="344" r:id="rId52"/>
    <p:sldId id="345" r:id="rId53"/>
    <p:sldId id="386" r:id="rId54"/>
    <p:sldId id="388" r:id="rId55"/>
    <p:sldId id="371" r:id="rId56"/>
    <p:sldId id="375" r:id="rId57"/>
    <p:sldId id="372" r:id="rId58"/>
    <p:sldId id="373" r:id="rId59"/>
    <p:sldId id="374" r:id="rId60"/>
    <p:sldId id="376" r:id="rId61"/>
    <p:sldId id="357" r:id="rId62"/>
    <p:sldId id="354" r:id="rId63"/>
    <p:sldId id="356" r:id="rId64"/>
    <p:sldId id="358" r:id="rId65"/>
    <p:sldId id="355" r:id="rId66"/>
    <p:sldId id="350" r:id="rId67"/>
    <p:sldId id="381" r:id="rId68"/>
  </p:sldIdLst>
  <p:sldSz cx="9144000" cy="6858000" type="screen4x3"/>
  <p:notesSz cx="9869488" cy="6735763"/>
  <p:defaultTextStyle>
    <a:defPPr>
      <a:defRPr lang="ja-JP"/>
    </a:defPPr>
    <a:lvl1pPr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40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40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40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4000" kern="1200">
        <a:solidFill>
          <a:schemeClr val="tx1"/>
        </a:solidFill>
        <a:latin typeface="Arial"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2AC"/>
    <a:srgbClr val="FF6600"/>
    <a:srgbClr val="FF3399"/>
    <a:srgbClr val="33CC33"/>
    <a:srgbClr val="FF33CC"/>
    <a:srgbClr val="00CCFF"/>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45" autoAdjust="0"/>
    <p:restoredTop sz="88075" autoAdjust="0"/>
  </p:normalViewPr>
  <p:slideViewPr>
    <p:cSldViewPr>
      <p:cViewPr varScale="1">
        <p:scale>
          <a:sx n="65" d="100"/>
          <a:sy n="65" d="100"/>
        </p:scale>
        <p:origin x="-540"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0256"/>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image" Target="../media/image21.pn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 Id="rId5" Type="http://schemas.openxmlformats.org/officeDocument/2006/relationships/image" Target="../media/image68.png"/><Relationship Id="rId4" Type="http://schemas.openxmlformats.org/officeDocument/2006/relationships/image" Target="../media/image67.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 Id="rId4" Type="http://schemas.openxmlformats.org/officeDocument/2006/relationships/image" Target="../media/image33.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 Id="rId5" Type="http://schemas.openxmlformats.org/officeDocument/2006/relationships/image" Target="../media/image38.png"/><Relationship Id="rId4" Type="http://schemas.openxmlformats.org/officeDocument/2006/relationships/image" Target="../media/image31.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image" Target="../media/image40.png"/><Relationship Id="rId5" Type="http://schemas.openxmlformats.org/officeDocument/2006/relationships/image" Target="../media/image41.png"/><Relationship Id="rId4" Type="http://schemas.openxmlformats.org/officeDocument/2006/relationships/image" Target="../media/image31.png"/></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drawings/_rels/vmlDrawing7.v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image" Target="../media/image44.png"/><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4276725" cy="336550"/>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 2"/>
          <p:cNvSpPr>
            <a:spLocks noGrp="1"/>
          </p:cNvSpPr>
          <p:nvPr>
            <p:ph type="dt" sz="quarter" idx="1"/>
          </p:nvPr>
        </p:nvSpPr>
        <p:spPr>
          <a:xfrm>
            <a:off x="5591175" y="0"/>
            <a:ext cx="4276725" cy="336550"/>
          </a:xfrm>
          <a:prstGeom prst="rect">
            <a:avLst/>
          </a:prstGeom>
        </p:spPr>
        <p:txBody>
          <a:bodyPr vert="horz" lIns="91440" tIns="45720" rIns="91440" bIns="45720" rtlCol="0"/>
          <a:lstStyle>
            <a:lvl1pPr algn="r">
              <a:defRPr sz="1200"/>
            </a:lvl1pPr>
          </a:lstStyle>
          <a:p>
            <a:pPr>
              <a:defRPr/>
            </a:pPr>
            <a:fld id="{92F156C9-7D09-4054-BFB6-ACC0EBB45AF6}" type="datetimeFigureOut">
              <a:rPr lang="ja-JP" altLang="en-US"/>
              <a:pPr>
                <a:defRPr/>
              </a:pPr>
              <a:t>2012/2/9</a:t>
            </a:fld>
            <a:endParaRPr lang="ja-JP" altLang="en-US"/>
          </a:p>
        </p:txBody>
      </p:sp>
      <p:sp>
        <p:nvSpPr>
          <p:cNvPr id="4" name="フッター プレースホルダ 3"/>
          <p:cNvSpPr>
            <a:spLocks noGrp="1"/>
          </p:cNvSpPr>
          <p:nvPr>
            <p:ph type="ftr" sz="quarter" idx="2"/>
          </p:nvPr>
        </p:nvSpPr>
        <p:spPr>
          <a:xfrm>
            <a:off x="0" y="6397625"/>
            <a:ext cx="4276725" cy="336550"/>
          </a:xfrm>
          <a:prstGeom prst="rect">
            <a:avLst/>
          </a:prstGeom>
        </p:spPr>
        <p:txBody>
          <a:bodyPr vert="horz" lIns="91440" tIns="45720" rIns="91440" bIns="45720" rtlCol="0" anchor="b"/>
          <a:lstStyle>
            <a:lvl1pPr algn="l">
              <a:defRPr sz="1200"/>
            </a:lvl1pPr>
          </a:lstStyle>
          <a:p>
            <a:pPr>
              <a:defRPr/>
            </a:pPr>
            <a:endParaRPr lang="ja-JP" altLang="en-US"/>
          </a:p>
        </p:txBody>
      </p:sp>
      <p:sp>
        <p:nvSpPr>
          <p:cNvPr id="5" name="スライド番号プレースホルダ 4"/>
          <p:cNvSpPr>
            <a:spLocks noGrp="1"/>
          </p:cNvSpPr>
          <p:nvPr>
            <p:ph type="sldNum" sz="quarter" idx="3"/>
          </p:nvPr>
        </p:nvSpPr>
        <p:spPr>
          <a:xfrm>
            <a:off x="5591175" y="6397625"/>
            <a:ext cx="4276725" cy="336550"/>
          </a:xfrm>
          <a:prstGeom prst="rect">
            <a:avLst/>
          </a:prstGeom>
        </p:spPr>
        <p:txBody>
          <a:bodyPr vert="horz" lIns="91440" tIns="45720" rIns="91440" bIns="45720" rtlCol="0" anchor="b"/>
          <a:lstStyle>
            <a:lvl1pPr algn="r">
              <a:defRPr sz="1200"/>
            </a:lvl1pPr>
          </a:lstStyle>
          <a:p>
            <a:pPr>
              <a:defRPr/>
            </a:pPr>
            <a:fld id="{AB59E699-4F59-4FCE-896B-38EEDD8F6EAD}" type="slidenum">
              <a:rPr lang="ja-JP" altLang="en-US"/>
              <a:pPr>
                <a:defRPr/>
              </a:pPr>
              <a:t>‹#›</a:t>
            </a:fld>
            <a:endParaRPr lang="ja-JP" altLang="en-US"/>
          </a:p>
        </p:txBody>
      </p:sp>
    </p:spTree>
    <p:extLst>
      <p:ext uri="{BB962C8B-B14F-4D97-AF65-F5344CB8AC3E}">
        <p14:creationId xmlns:p14="http://schemas.microsoft.com/office/powerpoint/2010/main" val="2284779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4276725" cy="336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ltLang="ja-JP"/>
          </a:p>
        </p:txBody>
      </p:sp>
      <p:sp>
        <p:nvSpPr>
          <p:cNvPr id="56323" name="Rectangle 3"/>
          <p:cNvSpPr>
            <a:spLocks noGrp="1" noChangeArrowheads="1"/>
          </p:cNvSpPr>
          <p:nvPr>
            <p:ph type="dt" idx="1"/>
          </p:nvPr>
        </p:nvSpPr>
        <p:spPr bwMode="auto">
          <a:xfrm>
            <a:off x="5591175" y="0"/>
            <a:ext cx="4276725" cy="336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B945AEA4-180D-485B-96CA-700E94ED30F0}" type="datetimeFigureOut">
              <a:rPr lang="ja-JP" altLang="en-US"/>
              <a:pPr>
                <a:defRPr/>
              </a:pPr>
              <a:t>2012/2/9</a:t>
            </a:fld>
            <a:endParaRPr lang="en-US" altLang="ja-JP"/>
          </a:p>
        </p:txBody>
      </p:sp>
      <p:sp>
        <p:nvSpPr>
          <p:cNvPr id="76804" name="Rectangle 4"/>
          <p:cNvSpPr>
            <a:spLocks noGrp="1" noRot="1" noChangeAspect="1" noChangeArrowheads="1" noTextEdit="1"/>
          </p:cNvSpPr>
          <p:nvPr>
            <p:ph type="sldImg" idx="2"/>
          </p:nvPr>
        </p:nvSpPr>
        <p:spPr bwMode="auto">
          <a:xfrm>
            <a:off x="3249613" y="504825"/>
            <a:ext cx="3370262" cy="2527300"/>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987425" y="3198813"/>
            <a:ext cx="7894638" cy="303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56326" name="Rectangle 6"/>
          <p:cNvSpPr>
            <a:spLocks noGrp="1" noChangeArrowheads="1"/>
          </p:cNvSpPr>
          <p:nvPr>
            <p:ph type="ftr" sz="quarter" idx="4"/>
          </p:nvPr>
        </p:nvSpPr>
        <p:spPr bwMode="auto">
          <a:xfrm>
            <a:off x="0" y="6397625"/>
            <a:ext cx="4276725" cy="336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ltLang="ja-JP"/>
          </a:p>
        </p:txBody>
      </p:sp>
      <p:sp>
        <p:nvSpPr>
          <p:cNvPr id="56327" name="Rectangle 7"/>
          <p:cNvSpPr>
            <a:spLocks noGrp="1" noChangeArrowheads="1"/>
          </p:cNvSpPr>
          <p:nvPr>
            <p:ph type="sldNum" sz="quarter" idx="5"/>
          </p:nvPr>
        </p:nvSpPr>
        <p:spPr bwMode="auto">
          <a:xfrm>
            <a:off x="5591175" y="6397625"/>
            <a:ext cx="4276725" cy="336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C99E5E87-A0F5-41AD-8D39-807D7B96886E}" type="slidenum">
              <a:rPr lang="ja-JP" altLang="en-US"/>
              <a:pPr>
                <a:defRPr/>
              </a:pPr>
              <a:t>‹#›</a:t>
            </a:fld>
            <a:endParaRPr lang="en-US" altLang="ja-JP"/>
          </a:p>
        </p:txBody>
      </p:sp>
    </p:spTree>
    <p:extLst>
      <p:ext uri="{BB962C8B-B14F-4D97-AF65-F5344CB8AC3E}">
        <p14:creationId xmlns:p14="http://schemas.microsoft.com/office/powerpoint/2010/main" val="2783182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ankei.jp/inquiry_use.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atomin.go.jp/atomin/data/img/contents/diagrams_src/pdf/29.pdf"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atomin.go.jp/termofuse/" TargetMode="External"/><Relationship Id="rId4" Type="http://schemas.openxmlformats.org/officeDocument/2006/relationships/hyperlink" Target="http://www.atomin.go.jp/atomin/data/img/contents/diagrams_src/jpg/31.jpg"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p:spPr>
        <p:txBody>
          <a:bodyPr/>
          <a:lstStyle/>
          <a:p>
            <a:r>
              <a:rPr lang="en-US" altLang="ja-JP" smtClean="0"/>
              <a:t>【</a:t>
            </a:r>
            <a:r>
              <a:rPr lang="ja-JP" altLang="en-US" smtClean="0"/>
              <a:t>パワーポイントの流れについて</a:t>
            </a:r>
            <a:r>
              <a:rPr lang="en-US" altLang="ja-JP" smtClean="0"/>
              <a:t>】</a:t>
            </a:r>
          </a:p>
          <a:p>
            <a:r>
              <a:rPr lang="ja-JP" altLang="en-US" smtClean="0"/>
              <a:t>　スムーズな流れになるように検討した結果、生徒用副読本の順番と一致していません。</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 イメージ プレースホルダー 1"/>
          <p:cNvSpPr>
            <a:spLocks noGrp="1" noRot="1" noChangeAspect="1" noTextEdit="1"/>
          </p:cNvSpPr>
          <p:nvPr>
            <p:ph type="sldImg"/>
          </p:nvPr>
        </p:nvSpPr>
        <p:spPr>
          <a:ln/>
        </p:spPr>
      </p:sp>
      <p:sp>
        <p:nvSpPr>
          <p:cNvPr id="87043" name="ノート プレースホルダー 2"/>
          <p:cNvSpPr>
            <a:spLocks noGrp="1"/>
          </p:cNvSpPr>
          <p:nvPr>
            <p:ph type="body" idx="1"/>
          </p:nvPr>
        </p:nvSpPr>
        <p:spPr>
          <a:noFill/>
          <a:ln/>
        </p:spPr>
        <p:txBody>
          <a:bodyPr/>
          <a:lstStyle/>
          <a:p>
            <a:endParaRPr lang="ja-JP" altLang="en-US" smtClean="0"/>
          </a:p>
        </p:txBody>
      </p:sp>
      <p:sp>
        <p:nvSpPr>
          <p:cNvPr id="87044" name="スライド番号プレースホルダー 3"/>
          <p:cNvSpPr>
            <a:spLocks noGrp="1"/>
          </p:cNvSpPr>
          <p:nvPr>
            <p:ph type="sldNum" sz="quarter" idx="5"/>
          </p:nvPr>
        </p:nvSpPr>
        <p:spPr>
          <a:noFill/>
        </p:spPr>
        <p:txBody>
          <a:bodyPr/>
          <a:lstStyle/>
          <a:p>
            <a:pPr eaLnBrk="1" hangingPunct="1"/>
            <a:fld id="{7DEC0998-CA05-476A-9409-0FDAE0B89F79}" type="slidenum">
              <a:rPr lang="ja-JP" altLang="en-US" smtClean="0">
                <a:solidFill>
                  <a:srgbClr val="000000"/>
                </a:solidFill>
                <a:latin typeface="Calibri" pitchFamily="34" charset="0"/>
              </a:rPr>
              <a:pPr eaLnBrk="1" hangingPunct="1"/>
              <a:t>10</a:t>
            </a:fld>
            <a:endParaRPr lang="en-US" altLang="ja-JP" smtClean="0">
              <a:solidFill>
                <a:srgbClr val="000000"/>
              </a:solidFill>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P.19】</a:t>
            </a:r>
          </a:p>
          <a:p>
            <a:r>
              <a:rPr lang="ja-JP" altLang="en-US" smtClean="0"/>
              <a:t>色々な放射線測定器</a:t>
            </a:r>
          </a:p>
          <a:p>
            <a:r>
              <a:rPr lang="ja-JP" altLang="en-US" smtClean="0"/>
              <a:t>　放射線は、人間の五感で感じることはできませんが、目的に合わせて適切な測定器を利用することによって数値や画像として確かめることができます。</a:t>
            </a:r>
          </a:p>
          <a:p>
            <a:r>
              <a:rPr lang="ja-JP" altLang="en-US" smtClean="0"/>
              <a:t>　測定の方法は、大きく三つに分類されます。</a:t>
            </a:r>
          </a:p>
          <a:p>
            <a:r>
              <a:rPr lang="ja-JP" altLang="en-US" smtClean="0"/>
              <a:t>　</a:t>
            </a:r>
            <a:r>
              <a:rPr lang="en-US" altLang="ja-JP" smtClean="0"/>
              <a:t>①</a:t>
            </a:r>
            <a:r>
              <a:rPr lang="ja-JP" altLang="en-US" smtClean="0"/>
              <a:t>放射性物質の有無を調べるもの</a:t>
            </a:r>
          </a:p>
          <a:p>
            <a:r>
              <a:rPr lang="ja-JP" altLang="en-US" smtClean="0"/>
              <a:t>　</a:t>
            </a:r>
            <a:r>
              <a:rPr lang="en-US" altLang="ja-JP" smtClean="0"/>
              <a:t>②</a:t>
            </a:r>
            <a:r>
              <a:rPr lang="ja-JP" altLang="en-US" smtClean="0"/>
              <a:t>空間の放射線量を調べるもの（自然放射線や人工放射線を含めた空間の放射線量を測定）</a:t>
            </a:r>
          </a:p>
          <a:p>
            <a:r>
              <a:rPr lang="ja-JP" altLang="en-US" smtClean="0"/>
              <a:t>　</a:t>
            </a:r>
            <a:r>
              <a:rPr lang="en-US" altLang="ja-JP" smtClean="0"/>
              <a:t>③</a:t>
            </a:r>
            <a:r>
              <a:rPr lang="ja-JP" altLang="en-US" smtClean="0"/>
              <a:t>個人の被ばく線量を調べるもの</a:t>
            </a:r>
          </a:p>
          <a:p>
            <a:r>
              <a:rPr lang="ja-JP" altLang="en-US" smtClean="0"/>
              <a:t>です。</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スライド イメージ プレースホルダー 1"/>
          <p:cNvSpPr>
            <a:spLocks noGrp="1" noRot="1" noChangeAspect="1" noTextEdit="1"/>
          </p:cNvSpPr>
          <p:nvPr>
            <p:ph type="sldImg"/>
          </p:nvPr>
        </p:nvSpPr>
        <p:spPr>
          <a:ln/>
        </p:spPr>
      </p:sp>
      <p:sp>
        <p:nvSpPr>
          <p:cNvPr id="89091" name="ノート プレースホルダー 2"/>
          <p:cNvSpPr>
            <a:spLocks noGrp="1"/>
          </p:cNvSpPr>
          <p:nvPr>
            <p:ph type="body" idx="1"/>
          </p:nvPr>
        </p:nvSpPr>
        <p:spPr>
          <a:noFill/>
          <a:ln/>
        </p:spPr>
        <p:txBody>
          <a:bodyPr/>
          <a:lstStyle/>
          <a:p>
            <a:r>
              <a:rPr lang="en-US" altLang="ja-JP" smtClean="0"/>
              <a:t>【</a:t>
            </a:r>
            <a:r>
              <a:rPr lang="ja-JP" altLang="en-US" smtClean="0"/>
              <a:t>教師用副読本</a:t>
            </a:r>
            <a:r>
              <a:rPr lang="en-US" altLang="ja-JP" smtClean="0"/>
              <a:t>P.25】■</a:t>
            </a:r>
            <a:r>
              <a:rPr lang="ja-JP" altLang="en-US" smtClean="0"/>
              <a:t>飛跡が見える仕組み</a:t>
            </a:r>
          </a:p>
          <a:p>
            <a:r>
              <a:rPr lang="ja-JP" altLang="en-US" smtClean="0"/>
              <a:t>　霧は、空気中の水蒸気が寄り集まって小さな水滴になったものである。この時、空気中のちりなどが寄り集まって中心となる。空気中の水蒸気が急に冷やされ、限界（飽和水蒸気圧）以上に水蒸気を含んでいる不安定な状態（過飽和）であると霧はできやすくなる。</a:t>
            </a:r>
          </a:p>
          <a:p>
            <a:r>
              <a:rPr lang="ja-JP" altLang="en-US" smtClean="0"/>
              <a:t>　霧箱の中では、過飽和な状態を作りやすくするために、水蒸気の代わりにアルコール（エタノール）の蒸気を利用する。室温とドライアイスとの温度差から、容器の中に過飽和状態を作る。</a:t>
            </a:r>
          </a:p>
          <a:p>
            <a:r>
              <a:rPr lang="ja-JP" altLang="en-US" smtClean="0"/>
              <a:t>　容器の中の線源から出るアルファ線の飛んだ道に沿ってイオンができ、それが中心となってアルコール蒸気が凝集して飛行機雲のような水滴または氷の粒（氷晶）ができ、それが筋となって見える。これを</a:t>
            </a:r>
            <a:r>
              <a:rPr lang="en-US" altLang="ja-JP" smtClean="0"/>
              <a:t>｢</a:t>
            </a:r>
            <a:r>
              <a:rPr lang="ja-JP" altLang="en-US" smtClean="0"/>
              <a:t>放射線の飛跡</a:t>
            </a:r>
            <a:r>
              <a:rPr lang="en-US" altLang="ja-JP" smtClean="0"/>
              <a:t>｣</a:t>
            </a:r>
            <a:r>
              <a:rPr lang="ja-JP" altLang="en-US" smtClean="0"/>
              <a:t>と呼んでいる。</a:t>
            </a:r>
          </a:p>
        </p:txBody>
      </p:sp>
      <p:sp>
        <p:nvSpPr>
          <p:cNvPr id="89092" name="スライド番号プレースホルダー 3"/>
          <p:cNvSpPr>
            <a:spLocks noGrp="1"/>
          </p:cNvSpPr>
          <p:nvPr>
            <p:ph type="sldNum" sz="quarter" idx="5"/>
          </p:nvPr>
        </p:nvSpPr>
        <p:spPr>
          <a:noFill/>
        </p:spPr>
        <p:txBody>
          <a:bodyPr/>
          <a:lstStyle/>
          <a:p>
            <a:pPr eaLnBrk="1" hangingPunct="1"/>
            <a:fld id="{23EE5EA6-988A-4B89-A4A3-66A010CFBC47}" type="slidenum">
              <a:rPr lang="ja-JP" altLang="en-US" smtClean="0">
                <a:solidFill>
                  <a:srgbClr val="000000"/>
                </a:solidFill>
                <a:latin typeface="Calibri" pitchFamily="34" charset="0"/>
              </a:rPr>
              <a:pPr eaLnBrk="1" hangingPunct="1"/>
              <a:t>12</a:t>
            </a:fld>
            <a:endParaRPr lang="en-US" altLang="ja-JP" smtClean="0">
              <a:solidFill>
                <a:srgbClr val="000000"/>
              </a:solidFill>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r>
              <a:rPr lang="en-US" altLang="ja-JP" smtClean="0"/>
              <a:t>【</a:t>
            </a:r>
            <a:r>
              <a:rPr lang="ja-JP" altLang="en-US" smtClean="0"/>
              <a:t>教師用副読本</a:t>
            </a:r>
            <a:r>
              <a:rPr lang="en-US" altLang="ja-JP" smtClean="0"/>
              <a:t>P.24】</a:t>
            </a:r>
          </a:p>
          <a:p>
            <a:r>
              <a:rPr lang="ja-JP" altLang="en-US" smtClean="0"/>
              <a:t>　ガイガー・ミュラーカウンタ（ＧＭ計数管）は、放射線の電離作用を利用したもので管に高電圧を掛けて放射線の数を測る装置である。</a:t>
            </a:r>
            <a:endParaRPr lang="en-US" altLang="ja-JP" smtClean="0"/>
          </a:p>
          <a:p>
            <a:endParaRPr lang="ja-JP"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r>
              <a:rPr lang="en-US" altLang="ja-JP" smtClean="0"/>
              <a:t>【</a:t>
            </a:r>
            <a:r>
              <a:rPr lang="ja-JP" altLang="en-US" smtClean="0"/>
              <a:t>教師用副読本</a:t>
            </a:r>
            <a:r>
              <a:rPr lang="en-US" altLang="ja-JP" smtClean="0"/>
              <a:t>P.24】</a:t>
            </a:r>
          </a:p>
          <a:p>
            <a:r>
              <a:rPr lang="ja-JP" altLang="en-US" smtClean="0"/>
              <a:t>　シンチレーション式の測定器は、放射線の蛍光作用を利用したものでガンマ（</a:t>
            </a:r>
            <a:r>
              <a:rPr lang="en-US" altLang="ja-JP" smtClean="0"/>
              <a:t>γ</a:t>
            </a:r>
            <a:r>
              <a:rPr lang="ja-JP" altLang="en-US" smtClean="0"/>
              <a:t>）線のエネルギーや線量を測定する</a:t>
            </a:r>
            <a:r>
              <a:rPr lang="en-US" altLang="ja-JP" smtClean="0"/>
              <a:t>Na</a:t>
            </a:r>
            <a:r>
              <a:rPr lang="ja-JP" altLang="en-US" smtClean="0"/>
              <a:t>（</a:t>
            </a:r>
            <a:r>
              <a:rPr lang="en-US" altLang="ja-JP" smtClean="0"/>
              <a:t>I </a:t>
            </a:r>
            <a:r>
              <a:rPr lang="ja-JP" altLang="en-US" smtClean="0"/>
              <a:t>ヨウ化ナトリウム）や</a:t>
            </a:r>
            <a:r>
              <a:rPr lang="en-US" altLang="ja-JP" smtClean="0"/>
              <a:t>Cs</a:t>
            </a:r>
            <a:r>
              <a:rPr lang="ja-JP" altLang="en-US" smtClean="0"/>
              <a:t>（</a:t>
            </a:r>
            <a:r>
              <a:rPr lang="en-US" altLang="ja-JP" smtClean="0"/>
              <a:t>I </a:t>
            </a:r>
            <a:r>
              <a:rPr lang="ja-JP" altLang="en-US" smtClean="0"/>
              <a:t>ヨウ化セシウム）の結晶を用いた測定器などがある。</a:t>
            </a:r>
          </a:p>
          <a:p>
            <a:endParaRPr lang="ja-JP"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r>
              <a:rPr lang="en-US" altLang="ja-JP" smtClean="0"/>
              <a:t>【</a:t>
            </a:r>
            <a:r>
              <a:rPr lang="ja-JP" altLang="en-US" smtClean="0"/>
              <a:t>補足</a:t>
            </a:r>
            <a:r>
              <a:rPr lang="en-US" altLang="ja-JP" smtClean="0"/>
              <a:t>】</a:t>
            </a:r>
          </a:p>
          <a:p>
            <a:r>
              <a:rPr lang="ja-JP" altLang="en-US" smtClean="0"/>
              <a:t>　例として、中学校科学部の計測データを掲載しました。</a:t>
            </a:r>
          </a:p>
          <a:p>
            <a:r>
              <a:rPr lang="ja-JP" altLang="en-US" smtClean="0"/>
              <a:t>　総合教育センターのシンチレーションカウンターを使い、部活動として校地内の放射線量を計測しています。</a:t>
            </a:r>
          </a:p>
          <a:p>
            <a:r>
              <a:rPr lang="ja-JP" altLang="en-US" smtClean="0"/>
              <a:t>　事故前にも放射線量が測定されていることから、次のスライドからの自然放射線の話題につなげます。</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スライド イメージ プレースホルダー 1"/>
          <p:cNvSpPr>
            <a:spLocks noGrp="1" noRot="1" noChangeAspect="1" noTextEdit="1"/>
          </p:cNvSpPr>
          <p:nvPr>
            <p:ph type="sldImg"/>
          </p:nvPr>
        </p:nvSpPr>
        <p:spPr>
          <a:ln/>
        </p:spPr>
      </p:sp>
      <p:sp>
        <p:nvSpPr>
          <p:cNvPr id="93187" name="ノート プレースホルダー 2"/>
          <p:cNvSpPr>
            <a:spLocks noGrp="1"/>
          </p:cNvSpPr>
          <p:nvPr>
            <p:ph type="body" idx="1"/>
          </p:nvPr>
        </p:nvSpPr>
        <p:spPr>
          <a:noFill/>
          <a:ln/>
        </p:spPr>
        <p:txBody>
          <a:bodyPr/>
          <a:lstStyle/>
          <a:p>
            <a:r>
              <a:rPr lang="en-US" altLang="ja-JP" smtClean="0"/>
              <a:t>【</a:t>
            </a:r>
            <a:r>
              <a:rPr lang="ja-JP" altLang="en-US" smtClean="0"/>
              <a:t>生徒用副読本</a:t>
            </a:r>
            <a:r>
              <a:rPr lang="en-US" altLang="ja-JP" smtClean="0"/>
              <a:t>P.11】</a:t>
            </a:r>
          </a:p>
          <a:p>
            <a:r>
              <a:rPr lang="ja-JP" altLang="en-US" smtClean="0"/>
              <a:t>　私たちは、宇宙から地球に降り注ぐ宇宙線を受けていて、この宇宙線は放射線の一種です。高度の高い位置に行くほど、より多くの宇宙線を受けることになります。</a:t>
            </a:r>
          </a:p>
          <a:p>
            <a:r>
              <a:rPr lang="ja-JP" altLang="en-US" smtClean="0"/>
              <a:t>　例えば、ジェット機で東京－ニューヨーク間を往復（約２０時間）した時の宇宙線から受ける放射線量は、約０．２ミリシーベルトとなります。</a:t>
            </a:r>
          </a:p>
        </p:txBody>
      </p:sp>
      <p:sp>
        <p:nvSpPr>
          <p:cNvPr id="93188" name="スライド番号プレースホルダー 3"/>
          <p:cNvSpPr>
            <a:spLocks noGrp="1"/>
          </p:cNvSpPr>
          <p:nvPr>
            <p:ph type="sldNum" sz="quarter" idx="5"/>
          </p:nvPr>
        </p:nvSpPr>
        <p:spPr>
          <a:noFill/>
        </p:spPr>
        <p:txBody>
          <a:bodyPr/>
          <a:lstStyle/>
          <a:p>
            <a:fld id="{0E18D4C6-3448-423C-8A72-2EC5CF03BC28}" type="slidenum">
              <a:rPr lang="ja-JP" altLang="en-US" smtClean="0"/>
              <a:pPr/>
              <a:t>16</a:t>
            </a:fld>
            <a:endParaRPr lang="en-US" altLang="ja-JP"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スライド イメージ プレースホルダー 1"/>
          <p:cNvSpPr>
            <a:spLocks noGrp="1" noRot="1" noChangeAspect="1" noTextEdit="1"/>
          </p:cNvSpPr>
          <p:nvPr>
            <p:ph type="sldImg"/>
          </p:nvPr>
        </p:nvSpPr>
        <p:spPr>
          <a:ln/>
        </p:spPr>
      </p:sp>
      <p:sp>
        <p:nvSpPr>
          <p:cNvPr id="94211" name="ノート プレースホルダー 2"/>
          <p:cNvSpPr>
            <a:spLocks noGrp="1"/>
          </p:cNvSpPr>
          <p:nvPr>
            <p:ph type="body" idx="1"/>
          </p:nvPr>
        </p:nvSpPr>
        <p:spPr>
          <a:noFill/>
          <a:ln/>
        </p:spPr>
        <p:txBody>
          <a:bodyPr/>
          <a:lstStyle/>
          <a:p>
            <a:r>
              <a:rPr lang="en-US" altLang="ja-JP" smtClean="0"/>
              <a:t>【</a:t>
            </a:r>
            <a:r>
              <a:rPr lang="ja-JP" altLang="en-US" smtClean="0"/>
              <a:t>生徒用副読本</a:t>
            </a:r>
            <a:r>
              <a:rPr lang="en-US" altLang="ja-JP" smtClean="0"/>
              <a:t>P.11】</a:t>
            </a:r>
          </a:p>
          <a:p>
            <a:r>
              <a:rPr lang="ja-JP" altLang="en-US" smtClean="0"/>
              <a:t>　大地の岩石や土などに放射性物質が含まれているため、大地からも放射線を受けています。</a:t>
            </a:r>
          </a:p>
          <a:p>
            <a:r>
              <a:rPr lang="ja-JP" altLang="en-US" smtClean="0"/>
              <a:t>　関東地方と関西地方を比べると、関西地方の方が年間で２～３割ほど自然放射線の量が高くなっています。このような地域差があるのは、関西地方は、大地に放射性物質を比較的多く含む花こう岩が多く存在しているからです。</a:t>
            </a:r>
          </a:p>
        </p:txBody>
      </p:sp>
      <p:sp>
        <p:nvSpPr>
          <p:cNvPr id="94212" name="スライド番号プレースホルダー 3"/>
          <p:cNvSpPr>
            <a:spLocks noGrp="1"/>
          </p:cNvSpPr>
          <p:nvPr>
            <p:ph type="sldNum" sz="quarter" idx="5"/>
          </p:nvPr>
        </p:nvSpPr>
        <p:spPr>
          <a:noFill/>
        </p:spPr>
        <p:txBody>
          <a:bodyPr/>
          <a:lstStyle/>
          <a:p>
            <a:fld id="{95F42F2B-D5DB-4E83-9E38-BBBF42F5FBED}" type="slidenum">
              <a:rPr lang="ja-JP" altLang="en-US" smtClean="0"/>
              <a:pPr/>
              <a:t>17</a:t>
            </a:fld>
            <a:endParaRPr lang="en-US" altLang="ja-JP"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スライド イメージ プレースホルダー 1"/>
          <p:cNvSpPr>
            <a:spLocks noGrp="1" noRot="1" noChangeAspect="1" noTextEdit="1"/>
          </p:cNvSpPr>
          <p:nvPr>
            <p:ph type="sldImg"/>
          </p:nvPr>
        </p:nvSpPr>
        <p:spPr>
          <a:ln/>
        </p:spPr>
      </p:sp>
      <p:sp>
        <p:nvSpPr>
          <p:cNvPr id="95235" name="ノート プレースホルダー 2"/>
          <p:cNvSpPr>
            <a:spLocks noGrp="1"/>
          </p:cNvSpPr>
          <p:nvPr>
            <p:ph type="body" idx="1"/>
          </p:nvPr>
        </p:nvSpPr>
        <p:spPr>
          <a:noFill/>
          <a:ln/>
        </p:spPr>
        <p:txBody>
          <a:bodyPr/>
          <a:lstStyle/>
          <a:p>
            <a:pPr eaLnBrk="1" hangingPunct="1">
              <a:spcBef>
                <a:spcPct val="0"/>
              </a:spcBef>
            </a:pPr>
            <a:endParaRPr lang="ja-JP" altLang="en-US" smtClean="0"/>
          </a:p>
        </p:txBody>
      </p:sp>
      <p:sp>
        <p:nvSpPr>
          <p:cNvPr id="95236" name="スライド番号プレースホルダー 3"/>
          <p:cNvSpPr>
            <a:spLocks noGrp="1"/>
          </p:cNvSpPr>
          <p:nvPr>
            <p:ph type="sldNum" sz="quarter" idx="5"/>
          </p:nvPr>
        </p:nvSpPr>
        <p:spPr>
          <a:noFill/>
        </p:spPr>
        <p:txBody>
          <a:bodyPr/>
          <a:lstStyle/>
          <a:p>
            <a:fld id="{685F2431-5D9F-49D7-BD26-300F77E958E2}" type="slidenum">
              <a:rPr lang="ja-JP" altLang="en-US" smtClean="0"/>
              <a:pPr/>
              <a:t>18</a:t>
            </a:fld>
            <a:endParaRPr lang="en-US" altLang="ja-JP"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スライド イメージ プレースホルダー 1"/>
          <p:cNvSpPr>
            <a:spLocks noGrp="1" noRot="1" noChangeAspect="1" noTextEdit="1"/>
          </p:cNvSpPr>
          <p:nvPr>
            <p:ph type="sldImg"/>
          </p:nvPr>
        </p:nvSpPr>
        <p:spPr>
          <a:ln/>
        </p:spPr>
      </p:sp>
      <p:sp>
        <p:nvSpPr>
          <p:cNvPr id="96259" name="ノート プレースホルダー 2"/>
          <p:cNvSpPr>
            <a:spLocks noGrp="1"/>
          </p:cNvSpPr>
          <p:nvPr>
            <p:ph type="body" idx="1"/>
          </p:nvPr>
        </p:nvSpPr>
        <p:spPr>
          <a:noFill/>
          <a:ln/>
        </p:spPr>
        <p:txBody>
          <a:bodyPr/>
          <a:lstStyle/>
          <a:p>
            <a:pPr eaLnBrk="1" hangingPunct="1">
              <a:spcBef>
                <a:spcPct val="0"/>
              </a:spcBef>
            </a:pPr>
            <a:r>
              <a:rPr lang="en-US" altLang="ja-JP" smtClean="0"/>
              <a:t>【</a:t>
            </a:r>
            <a:r>
              <a:rPr lang="ja-JP" altLang="en-US" smtClean="0"/>
              <a:t>生徒用副読本</a:t>
            </a:r>
            <a:r>
              <a:rPr lang="en-US" altLang="ja-JP" smtClean="0"/>
              <a:t>P.11】</a:t>
            </a:r>
          </a:p>
          <a:p>
            <a:pPr eaLnBrk="1" hangingPunct="1">
              <a:spcBef>
                <a:spcPct val="0"/>
              </a:spcBef>
            </a:pPr>
            <a:r>
              <a:rPr lang="ja-JP" altLang="en-US" smtClean="0"/>
              <a:t>　私たちは、食べ物や飲み物、呼吸によって体に取り込んだ放射性物質から放射線を受けています。</a:t>
            </a:r>
          </a:p>
          <a:p>
            <a:r>
              <a:rPr lang="ja-JP" altLang="en-US" smtClean="0"/>
              <a:t>　例えば、カリウムは自然界に存在するミネラル成分の一元素であり、人間の体内の塩分を低下させ血圧の上昇を制御するなど健康を保つために必要不可欠な元素です。</a:t>
            </a:r>
          </a:p>
          <a:p>
            <a:r>
              <a:rPr lang="ja-JP" altLang="en-US" smtClean="0"/>
              <a:t>　このカリウムには、カリウム４０という放射性物質がごく僅か（</a:t>
            </a:r>
            <a:r>
              <a:rPr lang="en-US" altLang="ja-JP" smtClean="0"/>
              <a:t>0.01</a:t>
            </a:r>
            <a:r>
              <a:rPr lang="ja-JP" altLang="en-US" smtClean="0"/>
              <a:t>２％程度）含まれていて、カリウム４０は食べ物と一緒に体内に取り込まれます。こうした放射性物質は、時間の経過によって少なくなり、また、新陳代謝されるため、体内でほぼ一定の割合に保たれています。</a:t>
            </a:r>
          </a:p>
          <a:p>
            <a:pPr eaLnBrk="1" hangingPunct="1">
              <a:spcBef>
                <a:spcPct val="0"/>
              </a:spcBef>
            </a:pPr>
            <a:endParaRPr lang="en-US" altLang="ja-JP" smtClean="0"/>
          </a:p>
          <a:p>
            <a:pPr eaLnBrk="1" hangingPunct="1">
              <a:spcBef>
                <a:spcPct val="0"/>
              </a:spcBef>
            </a:pPr>
            <a:r>
              <a:rPr lang="en-US" altLang="ja-JP" smtClean="0"/>
              <a:t>【</a:t>
            </a:r>
            <a:r>
              <a:rPr lang="ja-JP" altLang="en-US" smtClean="0"/>
              <a:t>カリウム４０</a:t>
            </a:r>
            <a:r>
              <a:rPr lang="en-US" altLang="ja-JP" smtClean="0"/>
              <a:t>】</a:t>
            </a:r>
            <a:r>
              <a:rPr lang="ja-JP" altLang="en-US" smtClean="0"/>
              <a:t>　今回の事故とは無関係に、もともと自然に存在するもの。</a:t>
            </a:r>
          </a:p>
        </p:txBody>
      </p:sp>
      <p:sp>
        <p:nvSpPr>
          <p:cNvPr id="96260" name="スライド番号プレースホルダー 3"/>
          <p:cNvSpPr>
            <a:spLocks noGrp="1"/>
          </p:cNvSpPr>
          <p:nvPr>
            <p:ph type="sldNum" sz="quarter" idx="5"/>
          </p:nvPr>
        </p:nvSpPr>
        <p:spPr>
          <a:noFill/>
        </p:spPr>
        <p:txBody>
          <a:bodyPr/>
          <a:lstStyle/>
          <a:p>
            <a:fld id="{954A6BB2-E1A5-40C2-B2CE-4919518B965D}" type="slidenum">
              <a:rPr lang="ja-JP" altLang="en-US" smtClean="0"/>
              <a:pPr/>
              <a:t>19</a:t>
            </a:fld>
            <a:endParaRPr lang="en-US" altLang="ja-JP"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１</a:t>
            </a:r>
            <a:r>
              <a:rPr lang="en-US" altLang="ja-JP" smtClean="0"/>
              <a:t>】</a:t>
            </a:r>
          </a:p>
          <a:p>
            <a:r>
              <a:rPr lang="ja-JP" altLang="en-US" smtClean="0"/>
              <a:t>　平成</a:t>
            </a:r>
            <a:r>
              <a:rPr lang="en-US" altLang="ja-JP" smtClean="0"/>
              <a:t>23</a:t>
            </a:r>
            <a:r>
              <a:rPr lang="ja-JP" altLang="en-US" smtClean="0"/>
              <a:t>年</a:t>
            </a:r>
            <a:r>
              <a:rPr lang="en-US" altLang="ja-JP" smtClean="0"/>
              <a:t>3</a:t>
            </a:r>
            <a:r>
              <a:rPr lang="ja-JP" altLang="en-US" smtClean="0"/>
              <a:t>月</a:t>
            </a:r>
            <a:r>
              <a:rPr lang="en-US" altLang="ja-JP" smtClean="0"/>
              <a:t>11</a:t>
            </a:r>
            <a:r>
              <a:rPr lang="ja-JP" altLang="en-US" smtClean="0"/>
              <a:t>日に発生した東北地方太平洋沖地震（マグニチュード</a:t>
            </a:r>
            <a:r>
              <a:rPr lang="en-US" altLang="ja-JP" smtClean="0"/>
              <a:t>9</a:t>
            </a:r>
            <a:r>
              <a:rPr lang="ja-JP" altLang="en-US" smtClean="0"/>
              <a:t>）によって東京電力（株）福島第一原子力発電所で事故が起こり、放射性物質（ヨウ素、セシウムなど）が大気中や海中に放出されました。</a:t>
            </a:r>
          </a:p>
          <a:p>
            <a:r>
              <a:rPr lang="ja-JP" altLang="en-US" smtClean="0"/>
              <a:t>　この発電所の周辺地域では、放射線を受ける量が一定の水準を超える恐れがある方々が避難することとなり、東日本の一部の地域では、水道水の摂取や一部の食品の摂取・出荷が制限されました。</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P.11】</a:t>
            </a:r>
          </a:p>
          <a:p>
            <a:r>
              <a:rPr lang="ja-JP" altLang="en-US" smtClean="0"/>
              <a:t>　私たちの生活環境には、自然から受ける放射線と人工的に作られた放射線があります。</a:t>
            </a:r>
          </a:p>
          <a:p>
            <a:r>
              <a:rPr lang="ja-JP" altLang="en-US" smtClean="0"/>
              <a:t>　人類は、地球の誕生以来、宇宙から地球に降り注いでいる宇宙線や大地、飲食物などからの放射線を受けてきました。</a:t>
            </a:r>
          </a:p>
          <a:p>
            <a:r>
              <a:rPr lang="ja-JP" altLang="en-US" smtClean="0"/>
              <a:t>　これらを「自然放射線」といい、私たちは、年間一人当たり約</a:t>
            </a:r>
            <a:r>
              <a:rPr lang="en-US" altLang="ja-JP" smtClean="0"/>
              <a:t>1.5</a:t>
            </a:r>
            <a:r>
              <a:rPr lang="ja-JP" altLang="en-US" smtClean="0"/>
              <a:t>ミリシーベルト（日本平均）の自然放射線を受けています。</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P.12】</a:t>
            </a:r>
          </a:p>
          <a:p>
            <a:r>
              <a:rPr lang="ja-JP" altLang="en-US" smtClean="0"/>
              <a:t>　放射性物質が体の外部にあり、体外から被ばくする（放射線を受ける）ことを「外部被ばく」といいます。一方、放射性物質が体の内部にあり、体内から被ばくすることを「内部被ばく」といいます。</a:t>
            </a:r>
          </a:p>
          <a:p>
            <a:r>
              <a:rPr lang="ja-JP" altLang="en-US" smtClean="0"/>
              <a:t>　外部被ばくは、大地からの放射線や宇宙線などの自然放射線とエックス（Ｘ）線撮影などの人工放射線を受けたり、着ている服や体の表面（皮膚）に放射性物質が付着（汚染）して放射線を受けたりすることです。</a:t>
            </a:r>
          </a:p>
          <a:p>
            <a:r>
              <a:rPr lang="ja-JP" altLang="en-US" smtClean="0"/>
              <a:t>　放射線は、体を通り抜けるため、体にとどまることはなく、放射線を受けたことが原因で人やものが放射線を出すようになることはありません。</a:t>
            </a:r>
          </a:p>
          <a:p>
            <a:r>
              <a:rPr lang="ja-JP" altLang="en-US" smtClean="0"/>
              <a:t>　万一、汚染してしまった場合は、シャワーを浴びたり洗濯をしたりすれば洗い流すことができます。</a:t>
            </a:r>
          </a:p>
          <a:p>
            <a:r>
              <a:rPr lang="ja-JP" altLang="en-US" smtClean="0"/>
              <a:t>　内部被ばくは、空気を吸ったり、水や食物などを摂取したりすることにより、それに含まれている放射性物質が体内に取り込まれることによって起こります。</a:t>
            </a:r>
          </a:p>
          <a:p>
            <a:r>
              <a:rPr lang="ja-JP" altLang="en-US" smtClean="0"/>
              <a:t>　内部被ばくを防ぐには、放射性物質を体内に取り込まないようにすることが大切です。</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４</a:t>
            </a:r>
            <a:r>
              <a:rPr lang="en-US" altLang="ja-JP" smtClean="0"/>
              <a:t>】</a:t>
            </a:r>
            <a:r>
              <a:rPr lang="ja-JP" altLang="en-US" smtClean="0"/>
              <a:t>原子と原子核</a:t>
            </a:r>
          </a:p>
          <a:p>
            <a:r>
              <a:rPr lang="ja-JP" altLang="en-US" smtClean="0"/>
              <a:t>　世の中には、およそ</a:t>
            </a:r>
            <a:r>
              <a:rPr lang="en-US" altLang="ja-JP" smtClean="0"/>
              <a:t>110</a:t>
            </a:r>
            <a:r>
              <a:rPr lang="ja-JP" altLang="en-US" smtClean="0"/>
              <a:t>種類ほどの元素</a:t>
            </a:r>
            <a:r>
              <a:rPr lang="en-US" altLang="ja-JP" smtClean="0"/>
              <a:t>※</a:t>
            </a:r>
            <a:r>
              <a:rPr lang="ja-JP" altLang="en-US" smtClean="0"/>
              <a:t>があります。</a:t>
            </a:r>
          </a:p>
          <a:p>
            <a:r>
              <a:rPr lang="ja-JP" altLang="en-US" smtClean="0"/>
              <a:t>　水素（原子番号</a:t>
            </a:r>
            <a:r>
              <a:rPr lang="en-US" altLang="ja-JP" smtClean="0"/>
              <a:t>1</a:t>
            </a:r>
            <a:r>
              <a:rPr lang="ja-JP" altLang="en-US" smtClean="0"/>
              <a:t>）からウラン（原子番号</a:t>
            </a:r>
            <a:r>
              <a:rPr lang="en-US" altLang="ja-JP" smtClean="0"/>
              <a:t>92</a:t>
            </a:r>
            <a:r>
              <a:rPr lang="ja-JP" altLang="en-US" smtClean="0"/>
              <a:t>）までの</a:t>
            </a:r>
            <a:r>
              <a:rPr lang="en-US" altLang="ja-JP" smtClean="0"/>
              <a:t>92</a:t>
            </a:r>
            <a:r>
              <a:rPr lang="ja-JP" altLang="en-US" smtClean="0"/>
              <a:t>種類は、ほとんどが自然界で発見されましたが、ネプツニウム（原子番号</a:t>
            </a:r>
            <a:r>
              <a:rPr lang="en-US" altLang="ja-JP" smtClean="0"/>
              <a:t>93</a:t>
            </a:r>
            <a:r>
              <a:rPr lang="ja-JP" altLang="en-US" smtClean="0"/>
              <a:t>）以降は人工的に作り出された元素です。</a:t>
            </a:r>
          </a:p>
          <a:p>
            <a:r>
              <a:rPr lang="ja-JP" altLang="en-US" smtClean="0"/>
              <a:t>　原子の構造は、中心にある原子核とその周囲に存在する電子からなります。</a:t>
            </a:r>
          </a:p>
          <a:p>
            <a:r>
              <a:rPr lang="ja-JP" altLang="en-US" smtClean="0"/>
              <a:t>　原子核は、正の電荷をもつ陽子と電荷をもたない中性子から成り立っています。</a:t>
            </a:r>
          </a:p>
          <a:p>
            <a:r>
              <a:rPr lang="ja-JP" altLang="en-US" smtClean="0"/>
              <a:t>　原子番号は陽子の数を表し、陽子の数と中性子の数を合わせたものが質量数となります。</a:t>
            </a:r>
          </a:p>
          <a:p>
            <a:r>
              <a:rPr lang="ja-JP" altLang="en-US" smtClean="0"/>
              <a:t>　陽子の質量は、電子の質量のおよそ１８４０倍です。</a:t>
            </a:r>
          </a:p>
          <a:p>
            <a:r>
              <a:rPr lang="en-US" altLang="ja-JP" smtClean="0"/>
              <a:t>※</a:t>
            </a:r>
            <a:r>
              <a:rPr lang="ja-JP" altLang="en-US" smtClean="0"/>
              <a:t>元素は、原子の種類。原子核中の陽子の数（原子番号）で決まります。</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５</a:t>
            </a:r>
            <a:r>
              <a:rPr lang="en-US" altLang="ja-JP" smtClean="0"/>
              <a:t>】</a:t>
            </a:r>
          </a:p>
          <a:p>
            <a:r>
              <a:rPr lang="ja-JP" altLang="en-US" smtClean="0"/>
              <a:t>　放射線を出す物質を「放射性物質」、</a:t>
            </a:r>
          </a:p>
          <a:p>
            <a:r>
              <a:rPr lang="ja-JP" altLang="en-US" smtClean="0"/>
              <a:t>　放射線を出す能力を「放射能」といい、</a:t>
            </a:r>
          </a:p>
          <a:p>
            <a:r>
              <a:rPr lang="ja-JP" altLang="en-US" smtClean="0"/>
              <a:t>　電球に例えると、放射性物質が電球、</a:t>
            </a:r>
          </a:p>
          <a:p>
            <a:r>
              <a:rPr lang="ja-JP" altLang="en-US" smtClean="0"/>
              <a:t>　　　　　　　　　放射能が光を出す能力、</a:t>
            </a:r>
          </a:p>
          <a:p>
            <a:r>
              <a:rPr lang="ja-JP" altLang="en-US" smtClean="0"/>
              <a:t>　　　　　　　　　放射線が光といえます。</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５</a:t>
            </a:r>
            <a:r>
              <a:rPr lang="en-US" altLang="ja-JP" smtClean="0"/>
              <a:t>】</a:t>
            </a:r>
          </a:p>
          <a:p>
            <a:r>
              <a:rPr lang="ja-JP" altLang="en-US" smtClean="0"/>
              <a:t>　放射線は、大きく二つの種類に分けられます。「高速の粒子」と</a:t>
            </a:r>
            <a:r>
              <a:rPr lang="en-US" altLang="ja-JP" smtClean="0"/>
              <a:t>｢</a:t>
            </a:r>
            <a:r>
              <a:rPr lang="ja-JP" altLang="en-US" smtClean="0"/>
              <a:t>波長が短い電磁波</a:t>
            </a:r>
            <a:r>
              <a:rPr lang="en-US" altLang="ja-JP" smtClean="0"/>
              <a:t>｣</a:t>
            </a:r>
            <a:r>
              <a:rPr lang="ja-JP" altLang="en-US" smtClean="0"/>
              <a:t>です。</a:t>
            </a:r>
          </a:p>
          <a:p>
            <a:r>
              <a:rPr lang="ja-JP" altLang="en-US" smtClean="0"/>
              <a:t>　原子核には、不安定で自然に放射線を放出して別の原子核に変わっていくものがあります。原子核が壊れるこの現象を壊変（崩壊）といい、放射線は、その時に放出される高速の粒子と高いエネルギーをもった電磁波のことです。</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r>
              <a:rPr lang="en-US" altLang="ja-JP" smtClean="0"/>
              <a:t>【</a:t>
            </a:r>
            <a:r>
              <a:rPr lang="ja-JP" altLang="en-US" smtClean="0"/>
              <a:t>教師用副読本</a:t>
            </a:r>
            <a:r>
              <a:rPr lang="en-US" altLang="ja-JP" smtClean="0"/>
              <a:t>P.</a:t>
            </a:r>
            <a:r>
              <a:rPr lang="ja-JP" altLang="en-US" smtClean="0"/>
              <a:t>８</a:t>
            </a:r>
            <a:r>
              <a:rPr lang="en-US" altLang="ja-JP" smtClean="0"/>
              <a:t>】</a:t>
            </a:r>
          </a:p>
          <a:p>
            <a:r>
              <a:rPr lang="ja-JP" altLang="en-US" smtClean="0"/>
              <a:t>　アルファ壊変（崩壊）</a:t>
            </a:r>
          </a:p>
          <a:p>
            <a:r>
              <a:rPr lang="ja-JP" altLang="en-US" smtClean="0"/>
              <a:t>　原子核の中から陽子２個、中性子２個が一団となって飛び出して来るものをアルファ粒子という。これは、ヘリウム（Ｈｅ）原子核と同じ構造をもつプラスの粒子である。放射線の中では重い粒子のため、短い距離で、空気中の物質の電子を電離・励起してエネルギーを失って止まる。アルファ線を出す壊変をアルファ壊変という。アルファ線は、ウラン、ラジウムなど大きい原子核から出る。</a:t>
            </a:r>
          </a:p>
          <a:p>
            <a:r>
              <a:rPr lang="ja-JP" altLang="en-US" smtClean="0"/>
              <a:t>　原子核から陽子</a:t>
            </a:r>
            <a:r>
              <a:rPr lang="en-US" altLang="ja-JP" smtClean="0"/>
              <a:t>2</a:t>
            </a:r>
            <a:r>
              <a:rPr lang="ja-JP" altLang="en-US" smtClean="0"/>
              <a:t>個と中性子</a:t>
            </a:r>
            <a:r>
              <a:rPr lang="en-US" altLang="ja-JP" smtClean="0"/>
              <a:t>2</a:t>
            </a:r>
            <a:r>
              <a:rPr lang="ja-JP" altLang="en-US" smtClean="0"/>
              <a:t>個が放出されるので質量が減る。</a:t>
            </a:r>
            <a:endParaRPr lang="en-US" altLang="ja-JP"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altLang="ja-JP" smtClean="0"/>
              <a:t>【</a:t>
            </a:r>
            <a:r>
              <a:rPr lang="ja-JP" altLang="en-US" smtClean="0"/>
              <a:t>教師用副読本</a:t>
            </a:r>
            <a:r>
              <a:rPr lang="en-US" altLang="ja-JP" smtClean="0"/>
              <a:t>P.</a:t>
            </a:r>
            <a:r>
              <a:rPr lang="ja-JP" altLang="en-US" smtClean="0"/>
              <a:t>８</a:t>
            </a:r>
            <a:r>
              <a:rPr lang="en-US" altLang="ja-JP" smtClean="0"/>
              <a:t>】</a:t>
            </a:r>
          </a:p>
          <a:p>
            <a:r>
              <a:rPr lang="ja-JP" altLang="en-US" smtClean="0"/>
              <a:t>ベータ壊変（崩壊）</a:t>
            </a:r>
          </a:p>
          <a:p>
            <a:r>
              <a:rPr lang="ja-JP" altLang="en-US" smtClean="0"/>
              <a:t>　原子核の中の１個の中性子が陽子に変わる時、原子核の中から出て来る高速の電子である。この電子をベータ線といい、ベータ線を出す壊変をベータ壊変という。ベータ壊変では、マイナスの電子が原子核から飛び出す。ベータ線もアルファ線と同様に、物質に当たり電離や励起をしながらエネルギーを失って止まる。</a:t>
            </a:r>
          </a:p>
          <a:p>
            <a:r>
              <a:rPr lang="ja-JP" altLang="en-US" smtClean="0"/>
              <a:t>　原子核から電子が放出されると、中性子</a:t>
            </a:r>
            <a:r>
              <a:rPr lang="en-US" altLang="ja-JP" smtClean="0"/>
              <a:t>1</a:t>
            </a:r>
            <a:r>
              <a:rPr lang="ja-JP" altLang="en-US" smtClean="0"/>
              <a:t>個が陽子と電子に変わるので原子番号が</a:t>
            </a:r>
            <a:r>
              <a:rPr lang="en-US" altLang="ja-JP" smtClean="0"/>
              <a:t>1</a:t>
            </a:r>
            <a:r>
              <a:rPr lang="ja-JP" altLang="en-US" smtClean="0"/>
              <a:t>増加するが、質量数は変わらない。</a:t>
            </a:r>
            <a:endParaRPr lang="en-US" altLang="ja-JP" smtClean="0"/>
          </a:p>
          <a:p>
            <a:endParaRPr lang="ja-JP"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altLang="ja-JP" smtClean="0"/>
              <a:t>【</a:t>
            </a:r>
            <a:r>
              <a:rPr lang="ja-JP" altLang="en-US" smtClean="0"/>
              <a:t>教師用副読本</a:t>
            </a:r>
            <a:r>
              <a:rPr lang="en-US" altLang="ja-JP" smtClean="0"/>
              <a:t>P.</a:t>
            </a:r>
            <a:r>
              <a:rPr lang="ja-JP" altLang="en-US" smtClean="0"/>
              <a:t>８</a:t>
            </a:r>
            <a:r>
              <a:rPr lang="en-US" altLang="ja-JP" smtClean="0"/>
              <a:t>】</a:t>
            </a:r>
          </a:p>
          <a:p>
            <a:r>
              <a:rPr lang="ja-JP" altLang="en-US" smtClean="0"/>
              <a:t>ガンマ線の放出</a:t>
            </a:r>
          </a:p>
          <a:p>
            <a:r>
              <a:rPr lang="ja-JP" altLang="en-US" smtClean="0"/>
              <a:t>　アルファ線やベータ線を出した原子核の多くは、不安定な状態（励起状態）になる。その励起状態の原子核は、安定な状態になる時にエネルギーを外へ放出する。その放出されたエネルギーがガンマ線である。ガンマ線を放出しても原子核の種類は変わらない。</a:t>
            </a:r>
            <a:endParaRPr lang="en-US" altLang="ja-JP" smtClean="0"/>
          </a:p>
          <a:p>
            <a:endParaRPr lang="ja-JP"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７</a:t>
            </a:r>
            <a:r>
              <a:rPr lang="en-US" altLang="ja-JP" smtClean="0"/>
              <a:t>】</a:t>
            </a:r>
          </a:p>
          <a:p>
            <a:r>
              <a:rPr lang="ja-JP" altLang="en-US" smtClean="0"/>
              <a:t>　放射線には、アルファ（</a:t>
            </a:r>
            <a:r>
              <a:rPr lang="en-US" altLang="ja-JP" smtClean="0"/>
              <a:t>α</a:t>
            </a:r>
            <a:r>
              <a:rPr lang="ja-JP" altLang="en-US" smtClean="0"/>
              <a:t>）線、ベータ（</a:t>
            </a:r>
            <a:r>
              <a:rPr lang="en-US" altLang="ja-JP" smtClean="0"/>
              <a:t>β</a:t>
            </a:r>
            <a:r>
              <a:rPr lang="ja-JP" altLang="en-US" smtClean="0"/>
              <a:t>）線、ガンマ（</a:t>
            </a:r>
            <a:r>
              <a:rPr lang="en-US" altLang="ja-JP" smtClean="0"/>
              <a:t>γ</a:t>
            </a:r>
            <a:r>
              <a:rPr lang="ja-JP" altLang="en-US" smtClean="0"/>
              <a:t>）線、エックス（Ｘ）線、中性子線などの種類があり、どれも物質を透過する能力をもっていますが、その能力は放射線の種類によって違います。</a:t>
            </a:r>
          </a:p>
          <a:p>
            <a:r>
              <a:rPr lang="ja-JP" altLang="en-US" smtClean="0"/>
              <a:t>　アルファ（</a:t>
            </a:r>
            <a:r>
              <a:rPr lang="en-US" altLang="ja-JP" smtClean="0"/>
              <a:t>α</a:t>
            </a:r>
            <a:r>
              <a:rPr lang="ja-JP" altLang="en-US" smtClean="0"/>
              <a:t>）線は紙１枚、ベータ（</a:t>
            </a:r>
            <a:r>
              <a:rPr lang="en-US" altLang="ja-JP" smtClean="0"/>
              <a:t>β</a:t>
            </a:r>
            <a:r>
              <a:rPr lang="ja-JP" altLang="en-US" smtClean="0"/>
              <a:t>）線はアルミニウム板など、材料や厚さを選ぶことにより遮ることができます。</a:t>
            </a:r>
          </a:p>
          <a:p>
            <a:r>
              <a:rPr lang="ja-JP" altLang="en-US" smtClean="0"/>
              <a:t>　放射線を遮ることを遮へいといいます。</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８</a:t>
            </a:r>
            <a:r>
              <a:rPr lang="en-US" altLang="ja-JP" smtClean="0"/>
              <a:t>】</a:t>
            </a:r>
          </a:p>
          <a:p>
            <a:r>
              <a:rPr lang="ja-JP" altLang="en-US" smtClean="0"/>
              <a:t>　放射線には、物質を通り抜ける作用があります。</a:t>
            </a:r>
          </a:p>
          <a:p>
            <a:r>
              <a:rPr lang="ja-JP" altLang="en-US" smtClean="0"/>
              <a:t>　病院のエックス（Ｘ）線撮影は、この透過作用を利用したものです。また、物質を通った後に放射線の量が減っていることを利用して、水位や鉄板、紙などの厚さを測ることができます。</a:t>
            </a:r>
            <a:endParaRPr lang="en-US" altLang="ja-JP" smtClean="0"/>
          </a:p>
          <a:p>
            <a:endParaRPr lang="ja-JP"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a:lnSpc>
                <a:spcPct val="90000"/>
              </a:lnSpc>
            </a:pPr>
            <a:r>
              <a:rPr lang="ja-JP" altLang="en-US" smtClean="0"/>
              <a:t>本資料の</a:t>
            </a:r>
            <a:r>
              <a:rPr lang="en-US" altLang="ja-JP" smtClean="0"/>
              <a:t>Web</a:t>
            </a:r>
            <a:r>
              <a:rPr lang="ja-JP" altLang="en-US" smtClean="0"/>
              <a:t>公開にあたり、産経新聞社　並びに　岩手日報社　に　新聞紙面の２次利用について申請し、許諾をいただいた上で公開しています。</a:t>
            </a:r>
            <a:endParaRPr lang="en-US" altLang="ja-JP" smtClean="0"/>
          </a:p>
          <a:p>
            <a:pPr>
              <a:lnSpc>
                <a:spcPct val="90000"/>
              </a:lnSpc>
            </a:pPr>
            <a:endParaRPr lang="en-US" altLang="ja-JP" smtClean="0"/>
          </a:p>
          <a:p>
            <a:pPr>
              <a:lnSpc>
                <a:spcPct val="90000"/>
              </a:lnSpc>
            </a:pPr>
            <a:r>
              <a:rPr lang="en-US" altLang="ja-JP" smtClean="0"/>
              <a:t>【</a:t>
            </a:r>
            <a:r>
              <a:rPr lang="ja-JP" altLang="en-US" smtClean="0"/>
              <a:t>産経新聞のホームページ</a:t>
            </a:r>
            <a:r>
              <a:rPr lang="en-US" altLang="ja-JP" smtClean="0">
                <a:hlinkClick r:id="rId3"/>
              </a:rPr>
              <a:t>http://sankei.jp/inquiry_use.html</a:t>
            </a:r>
            <a:r>
              <a:rPr lang="ja-JP" altLang="en-US" smtClean="0"/>
              <a:t>より２次利用の条件</a:t>
            </a:r>
            <a:r>
              <a:rPr lang="en-US" altLang="ja-JP" smtClean="0"/>
              <a:t>】</a:t>
            </a:r>
          </a:p>
          <a:p>
            <a:pPr>
              <a:lnSpc>
                <a:spcPct val="90000"/>
              </a:lnSpc>
            </a:pPr>
            <a:r>
              <a:rPr lang="ja-JP" altLang="en-US" smtClean="0"/>
              <a:t>　産経新聞社発行の産経新聞・サンケイスポーツ・夕刊フジ・</a:t>
            </a:r>
            <a:r>
              <a:rPr lang="en-US" altLang="ja-JP" smtClean="0"/>
              <a:t>SANKEI EXPRESS</a:t>
            </a:r>
            <a:r>
              <a:rPr lang="ja-JP" altLang="en-US" smtClean="0"/>
              <a:t>の各紙記事・写真等の著作物は著作権法で保護されています。掲載記事等の、出版・放送・ホームページ・クリッピング等への複写・転載使用には産経新聞社の許諾及び契約が必要です。ご使用の際は産経新聞社所定の申請書でのお申し込みと使用条件の遵守をお願い致します。申請書の請求及びお問い合わせは下記の著作権担当までご連絡ください。 </a:t>
            </a:r>
          </a:p>
          <a:p>
            <a:pPr>
              <a:lnSpc>
                <a:spcPct val="90000"/>
              </a:lnSpc>
            </a:pPr>
            <a:r>
              <a:rPr lang="ja-JP" altLang="en-US" smtClean="0"/>
              <a:t>・許諾を必要としない場合</a:t>
            </a:r>
          </a:p>
          <a:p>
            <a:pPr>
              <a:lnSpc>
                <a:spcPct val="90000"/>
              </a:lnSpc>
            </a:pPr>
            <a:r>
              <a:rPr lang="ja-JP" altLang="en-US" b="1" smtClean="0"/>
              <a:t>教育現場での活用</a:t>
            </a:r>
            <a:r>
              <a:rPr lang="ja-JP" altLang="en-US" smtClean="0"/>
              <a:t>　小、中、高校、またそれらに準じる学校（盲学校、養護学校等）で授業のための教材や試験問題等に使用する場合（ただし出所は必ず明示してください）。全校生徒に配布するお知らせ等の印刷物は「授業での使用」に該当しませんのでご注意下さい。</a:t>
            </a:r>
          </a:p>
          <a:p>
            <a:pPr>
              <a:lnSpc>
                <a:spcPct val="90000"/>
              </a:lnSpc>
            </a:pPr>
            <a:endParaRPr lang="ja-JP" altLang="en-US" smtClean="0"/>
          </a:p>
          <a:p>
            <a:pPr>
              <a:lnSpc>
                <a:spcPct val="90000"/>
              </a:lnSpc>
            </a:pPr>
            <a:r>
              <a:rPr lang="en-US" altLang="ja-JP" smtClean="0"/>
              <a:t>【</a:t>
            </a:r>
            <a:r>
              <a:rPr lang="ja-JP" altLang="en-US" smtClean="0"/>
              <a:t>岩手日報の２次利用</a:t>
            </a:r>
            <a:r>
              <a:rPr lang="en-US" altLang="ja-JP" smtClean="0"/>
              <a:t>】</a:t>
            </a:r>
            <a:r>
              <a:rPr lang="ja-JP" altLang="en-US" smtClean="0"/>
              <a:t>電話で利用について許可を得ています。</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P.10】</a:t>
            </a:r>
          </a:p>
          <a:p>
            <a:r>
              <a:rPr lang="ja-JP" altLang="en-US" smtClean="0"/>
              <a:t>　放射性物質は、壊変（崩壊）を繰り返し、最終的に安定した物質へ変化すると放射線を放出しなくなります。</a:t>
            </a:r>
          </a:p>
          <a:p>
            <a:r>
              <a:rPr lang="ja-JP" altLang="en-US" smtClean="0"/>
              <a:t>原子核の壊変には、規則性があり、放射能の量はある一定の時間が経過すると半分になり、さらにその同じ一定の時間が経過するとまたその半分になります。</a:t>
            </a:r>
          </a:p>
          <a:p>
            <a:r>
              <a:rPr lang="ja-JP" altLang="en-US" smtClean="0"/>
              <a:t>　壊変によって始めの原子核の数が半分になるまでの時間を半減期といいます。</a:t>
            </a:r>
          </a:p>
          <a:p>
            <a:r>
              <a:rPr lang="ja-JP" altLang="en-US" smtClean="0"/>
              <a:t>　半減期は、放射性物質によって違い、数秒のものから</a:t>
            </a:r>
            <a:r>
              <a:rPr lang="en-US" altLang="ja-JP" smtClean="0"/>
              <a:t>100</a:t>
            </a:r>
            <a:r>
              <a:rPr lang="ja-JP" altLang="en-US" smtClean="0"/>
              <a:t>億年を超えるものまであります。</a:t>
            </a:r>
          </a:p>
          <a:p>
            <a:r>
              <a:rPr lang="ja-JP" altLang="en-US" smtClean="0"/>
              <a:t>　厳密には、これを</a:t>
            </a:r>
            <a:r>
              <a:rPr lang="en-US" altLang="ja-JP" smtClean="0"/>
              <a:t>｢</a:t>
            </a:r>
            <a:r>
              <a:rPr lang="ja-JP" altLang="en-US" smtClean="0"/>
              <a:t>物理学的半減期</a:t>
            </a:r>
            <a:r>
              <a:rPr lang="en-US" altLang="ja-JP" smtClean="0"/>
              <a:t>｣</a:t>
            </a:r>
            <a:r>
              <a:rPr lang="ja-JP" altLang="en-US" smtClean="0"/>
              <a:t>といい、これに対して体内に取り込まれた放射性物質の量が代謝や排泄により体の外へ排出されて半分になるまでの時間を</a:t>
            </a:r>
            <a:r>
              <a:rPr lang="en-US" altLang="ja-JP" smtClean="0"/>
              <a:t>｢</a:t>
            </a:r>
            <a:r>
              <a:rPr lang="ja-JP" altLang="en-US" smtClean="0"/>
              <a:t>生物学的半減期</a:t>
            </a:r>
            <a:r>
              <a:rPr lang="en-US" altLang="ja-JP" smtClean="0"/>
              <a:t>｣</a:t>
            </a:r>
            <a:r>
              <a:rPr lang="ja-JP" altLang="en-US" smtClean="0"/>
              <a:t>といいます。また、物理学的・生物学的半減期の両方を考慮したものを</a:t>
            </a:r>
            <a:r>
              <a:rPr lang="en-US" altLang="ja-JP" smtClean="0"/>
              <a:t>｢</a:t>
            </a:r>
            <a:r>
              <a:rPr lang="ja-JP" altLang="en-US" smtClean="0"/>
              <a:t>実効半減期</a:t>
            </a:r>
            <a:r>
              <a:rPr lang="en-US" altLang="ja-JP" smtClean="0"/>
              <a:t>｣</a:t>
            </a:r>
            <a:r>
              <a:rPr lang="ja-JP" altLang="en-US" smtClean="0"/>
              <a:t>といい、例えば、ヨウ素１３１は約７．３日、セシウム１３７は約９９日となります。</a:t>
            </a:r>
            <a:endParaRPr lang="en-US" altLang="ja-JP" smtClean="0"/>
          </a:p>
          <a:p>
            <a:endParaRPr lang="ja-JP"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P.10】</a:t>
            </a:r>
          </a:p>
          <a:p>
            <a:endParaRPr lang="ja-JP"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P.10】</a:t>
            </a:r>
          </a:p>
          <a:p>
            <a:endParaRPr lang="ja-JP"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P.11】</a:t>
            </a:r>
          </a:p>
          <a:p>
            <a:endParaRPr lang="ja-JP"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P.11】</a:t>
            </a:r>
          </a:p>
          <a:p>
            <a:endParaRPr lang="ja-JP"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r>
              <a:rPr lang="en-US" altLang="ja-JP" smtClean="0"/>
              <a:t>【</a:t>
            </a:r>
            <a:r>
              <a:rPr lang="ja-JP" altLang="en-US" smtClean="0"/>
              <a:t>図の見方について</a:t>
            </a:r>
            <a:r>
              <a:rPr lang="en-US" altLang="ja-JP" smtClean="0"/>
              <a:t>】</a:t>
            </a:r>
            <a:r>
              <a:rPr lang="ja-JP" altLang="en-US" smtClean="0"/>
              <a:t>よく目にする図ですが、縦の目盛間隔が対数目盛のようになっている点の確認をお願いします。</a:t>
            </a:r>
          </a:p>
          <a:p>
            <a:r>
              <a:rPr lang="en-US" altLang="ja-JP" smtClean="0"/>
              <a:t>【</a:t>
            </a:r>
            <a:r>
              <a:rPr lang="ja-JP" altLang="en-US" smtClean="0"/>
              <a:t>生徒用副読本</a:t>
            </a:r>
            <a:r>
              <a:rPr lang="en-US" altLang="ja-JP" smtClean="0"/>
              <a:t>P.13】</a:t>
            </a:r>
          </a:p>
          <a:p>
            <a:r>
              <a:rPr lang="ja-JP" altLang="en-US" smtClean="0"/>
              <a:t>　放射線の発見以降、研究や利用による研究者や医師などの過剰な被ばくや広島・長崎の原爆被災者の追跡調査などの積み重ねにより、放射線による人体への影響が明らかになってきています。</a:t>
            </a:r>
          </a:p>
          <a:p>
            <a:r>
              <a:rPr lang="ja-JP" altLang="en-US" smtClean="0"/>
              <a:t>　放射線が人体へ及ぼす影響の一つは、被ばくをした人の体に現れる身体的影響です。</a:t>
            </a:r>
          </a:p>
          <a:p>
            <a:r>
              <a:rPr lang="ja-JP" altLang="en-US" smtClean="0"/>
              <a:t>　身体的影響は、急性障害、胎児発生の障害及び晩発性障害</a:t>
            </a:r>
            <a:r>
              <a:rPr lang="en-US" altLang="ja-JP" smtClean="0"/>
              <a:t>※</a:t>
            </a:r>
            <a:r>
              <a:rPr lang="ja-JP" altLang="en-US" smtClean="0"/>
              <a:t>などに分類されます。また、被ばくをした本人には現れず、その子孫に現れる遺伝性影響についても研究されていますが、遺伝性影響が人に現れたとする証拠は、これまでのところ報告されていません。</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r>
              <a:rPr lang="en-US" altLang="ja-JP" smtClean="0"/>
              <a:t>【</a:t>
            </a:r>
            <a:r>
              <a:rPr lang="ja-JP" altLang="en-US" smtClean="0"/>
              <a:t>図について</a:t>
            </a:r>
            <a:r>
              <a:rPr lang="en-US" altLang="ja-JP" smtClean="0"/>
              <a:t>】</a:t>
            </a:r>
            <a:r>
              <a:rPr lang="ja-JP" altLang="en-US" smtClean="0"/>
              <a:t>対数目盛を等間隔の目盛に置き換えた図で表しています。</a:t>
            </a:r>
          </a:p>
          <a:p>
            <a:r>
              <a:rPr lang="en-US" altLang="ja-JP" smtClean="0"/>
              <a:t>【</a:t>
            </a:r>
            <a:r>
              <a:rPr lang="ja-JP" altLang="en-US" smtClean="0"/>
              <a:t>生徒用副読本</a:t>
            </a:r>
            <a:r>
              <a:rPr lang="en-US" altLang="ja-JP" smtClean="0"/>
              <a:t>P.13】</a:t>
            </a:r>
          </a:p>
          <a:p>
            <a:r>
              <a:rPr lang="ja-JP" altLang="en-US" smtClean="0"/>
              <a: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P.13】</a:t>
            </a:r>
          </a:p>
          <a:p>
            <a:r>
              <a:rPr lang="ja-JP" altLang="en-US" smtClean="0"/>
              <a:t>　国際的な機関である国際放射線防護委員会（</a:t>
            </a:r>
            <a:r>
              <a:rPr lang="en-US" altLang="ja-JP" smtClean="0"/>
              <a:t>ICRP</a:t>
            </a:r>
            <a:r>
              <a:rPr lang="ja-JP" altLang="en-US" smtClean="0"/>
              <a:t>）は、一度に</a:t>
            </a:r>
            <a:r>
              <a:rPr lang="en-US" altLang="ja-JP" smtClean="0"/>
              <a:t>100</a:t>
            </a:r>
            <a:r>
              <a:rPr lang="ja-JP" altLang="en-US" smtClean="0"/>
              <a:t>ミリシーベルトまで、あるいは</a:t>
            </a:r>
            <a:r>
              <a:rPr lang="en-US" altLang="ja-JP" smtClean="0"/>
              <a:t>1</a:t>
            </a:r>
            <a:r>
              <a:rPr lang="ja-JP" altLang="en-US" smtClean="0"/>
              <a:t>年間に</a:t>
            </a:r>
            <a:r>
              <a:rPr lang="en-US" altLang="ja-JP" smtClean="0"/>
              <a:t>100</a:t>
            </a:r>
            <a:r>
              <a:rPr lang="ja-JP" altLang="en-US" smtClean="0"/>
              <a:t>ミリシーベルトまでの放射線量を積算として受けた場合でも、線量とがんの死亡率との間に比例関係があると考えて、達成できる範囲で線量を低く保つように勧告しています。また、色々な研究の成果から、このような低い線量やゆっくりと放射線を受ける場合について、がんになる人の割合が原爆の放射線のように急激に受けた場合と比べて</a:t>
            </a:r>
            <a:r>
              <a:rPr lang="en-US" altLang="ja-JP" smtClean="0"/>
              <a:t>2</a:t>
            </a:r>
            <a:r>
              <a:rPr lang="ja-JP" altLang="en-US" smtClean="0"/>
              <a:t>分の</a:t>
            </a:r>
            <a:r>
              <a:rPr lang="en-US" altLang="ja-JP" smtClean="0"/>
              <a:t>1</a:t>
            </a:r>
            <a:r>
              <a:rPr lang="ja-JP" altLang="en-US" smtClean="0"/>
              <a:t>になるとしています。</a:t>
            </a:r>
          </a:p>
          <a:p>
            <a:r>
              <a:rPr lang="ja-JP" altLang="en-US" smtClean="0"/>
              <a:t>　</a:t>
            </a:r>
            <a:r>
              <a:rPr lang="en-US" altLang="ja-JP" smtClean="0"/>
              <a:t>ICRP</a:t>
            </a:r>
            <a:r>
              <a:rPr lang="ja-JP" altLang="en-US" smtClean="0"/>
              <a:t>では、仮に蓄積で</a:t>
            </a:r>
            <a:r>
              <a:rPr lang="en-US" altLang="ja-JP" smtClean="0"/>
              <a:t>100</a:t>
            </a:r>
            <a:r>
              <a:rPr lang="ja-JP" altLang="en-US" smtClean="0"/>
              <a:t>ミリシーベルトを</a:t>
            </a:r>
            <a:r>
              <a:rPr lang="en-US" altLang="ja-JP" smtClean="0"/>
              <a:t>1000</a:t>
            </a:r>
            <a:r>
              <a:rPr lang="ja-JP" altLang="en-US" smtClean="0"/>
              <a:t>人が受けたとすると、およそ</a:t>
            </a:r>
            <a:r>
              <a:rPr lang="en-US" altLang="ja-JP" smtClean="0"/>
              <a:t>5</a:t>
            </a:r>
            <a:r>
              <a:rPr lang="ja-JP" altLang="en-US" smtClean="0"/>
              <a:t>人ががんで亡くなる可能性があると計算しています。現在の日本人は、およそ</a:t>
            </a:r>
            <a:r>
              <a:rPr lang="en-US" altLang="ja-JP" smtClean="0"/>
              <a:t>30</a:t>
            </a:r>
            <a:r>
              <a:rPr lang="ja-JP" altLang="en-US" smtClean="0"/>
              <a:t>％の人が生涯でがんにより亡くなっていますから、</a:t>
            </a:r>
            <a:r>
              <a:rPr lang="en-US" altLang="ja-JP" smtClean="0"/>
              <a:t>1000</a:t>
            </a:r>
            <a:r>
              <a:rPr lang="ja-JP" altLang="en-US" smtClean="0"/>
              <a:t>人のうちおよそ</a:t>
            </a:r>
            <a:r>
              <a:rPr lang="en-US" altLang="ja-JP" smtClean="0"/>
              <a:t>300</a:t>
            </a:r>
            <a:r>
              <a:rPr lang="ja-JP" altLang="en-US" smtClean="0"/>
              <a:t>人ですが、</a:t>
            </a:r>
            <a:r>
              <a:rPr lang="en-US" altLang="ja-JP" smtClean="0"/>
              <a:t>100</a:t>
            </a:r>
            <a:r>
              <a:rPr lang="ja-JP" altLang="en-US" smtClean="0"/>
              <a:t>ミリシーベルトを受けると</a:t>
            </a:r>
            <a:r>
              <a:rPr lang="en-US" altLang="ja-JP" smtClean="0"/>
              <a:t>300</a:t>
            </a:r>
            <a:r>
              <a:rPr lang="ja-JP" altLang="en-US" smtClean="0"/>
              <a:t>人がおよそ</a:t>
            </a:r>
            <a:r>
              <a:rPr lang="en-US" altLang="ja-JP" smtClean="0"/>
              <a:t>5</a:t>
            </a:r>
            <a:r>
              <a:rPr lang="ja-JP" altLang="en-US" smtClean="0"/>
              <a:t>人増えて、</a:t>
            </a:r>
            <a:r>
              <a:rPr lang="en-US" altLang="ja-JP" smtClean="0"/>
              <a:t>305</a:t>
            </a:r>
            <a:r>
              <a:rPr lang="ja-JP" altLang="en-US" smtClean="0"/>
              <a:t>人ががんで亡くなると計算されます。</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 イメージ プレースホルダー 1"/>
          <p:cNvSpPr>
            <a:spLocks noGrp="1" noRot="1" noChangeAspect="1" noTextEdit="1"/>
          </p:cNvSpPr>
          <p:nvPr>
            <p:ph type="sldImg"/>
          </p:nvPr>
        </p:nvSpPr>
        <p:spPr>
          <a:ln/>
        </p:spPr>
      </p:sp>
      <p:sp>
        <p:nvSpPr>
          <p:cNvPr id="115715" name="ノート プレースホルダー 2"/>
          <p:cNvSpPr>
            <a:spLocks noGrp="1"/>
          </p:cNvSpPr>
          <p:nvPr>
            <p:ph type="body" idx="1"/>
          </p:nvPr>
        </p:nvSpPr>
        <p:spPr>
          <a:noFill/>
          <a:ln/>
        </p:spPr>
        <p:txBody>
          <a:bodyPr/>
          <a:lstStyle/>
          <a:p>
            <a:pPr>
              <a:spcBef>
                <a:spcPct val="0"/>
              </a:spcBef>
            </a:pPr>
            <a:endParaRPr lang="ja-JP" altLang="en-US" smtClean="0"/>
          </a:p>
        </p:txBody>
      </p:sp>
      <p:sp>
        <p:nvSpPr>
          <p:cNvPr id="115716"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anchor="b"/>
          <a:lstStyle/>
          <a:p>
            <a:pPr algn="r"/>
            <a:fld id="{5A6DF69A-5FAD-4738-9F70-D50EA37C0C73}" type="slidenum">
              <a:rPr lang="ja-JP" altLang="en-US" sz="1200">
                <a:solidFill>
                  <a:srgbClr val="000000"/>
                </a:solidFill>
                <a:latin typeface="Calibri" pitchFamily="34" charset="0"/>
              </a:rPr>
              <a:pPr algn="r"/>
              <a:t>40</a:t>
            </a:fld>
            <a:endParaRPr lang="en-US" altLang="ja-JP" sz="1200">
              <a:solidFill>
                <a:srgbClr val="000000"/>
              </a:solidFill>
              <a:latin typeface="Calibri"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P.14】</a:t>
            </a:r>
          </a:p>
          <a:p>
            <a:r>
              <a:rPr lang="ja-JP" altLang="en-US" smtClean="0"/>
              <a:t>　私たちの体を形づくる細胞は、</a:t>
            </a:r>
            <a:r>
              <a:rPr lang="en-US" altLang="ja-JP" smtClean="0"/>
              <a:t>DNA</a:t>
            </a:r>
            <a:r>
              <a:rPr lang="ja-JP" altLang="en-US" smtClean="0"/>
              <a:t>（デオキシリボ核酸）に記録された遺伝情報を使って生きています。</a:t>
            </a:r>
          </a:p>
          <a:p>
            <a:r>
              <a:rPr lang="ja-JP" altLang="en-US" smtClean="0"/>
              <a:t>　</a:t>
            </a:r>
            <a:r>
              <a:rPr lang="en-US" altLang="ja-JP" smtClean="0"/>
              <a:t>DNA</a:t>
            </a:r>
            <a:r>
              <a:rPr lang="ja-JP" altLang="en-US" smtClean="0"/>
              <a:t>は、物理的な原因や化学的な原因などで傷付けられますが、放射線も</a:t>
            </a:r>
            <a:r>
              <a:rPr lang="en-US" altLang="ja-JP" smtClean="0"/>
              <a:t>DNA</a:t>
            </a:r>
            <a:r>
              <a:rPr lang="ja-JP" altLang="en-US" smtClean="0"/>
              <a:t>を傷付ける原因の一つです。しかし、細胞には傷付いた</a:t>
            </a:r>
            <a:r>
              <a:rPr lang="en-US" altLang="ja-JP" smtClean="0"/>
              <a:t>DNA</a:t>
            </a:r>
            <a:r>
              <a:rPr lang="ja-JP" altLang="en-US" smtClean="0"/>
              <a:t>を修復する能力があるため、細胞の中では、常に</a:t>
            </a:r>
            <a:r>
              <a:rPr lang="en-US" altLang="ja-JP" smtClean="0"/>
              <a:t>DNA</a:t>
            </a:r>
            <a:r>
              <a:rPr lang="ja-JP" altLang="en-US" smtClean="0"/>
              <a:t>の損傷と修復が繰り返されています。</a:t>
            </a:r>
          </a:p>
          <a:p>
            <a:r>
              <a:rPr lang="ja-JP" altLang="en-US" smtClean="0"/>
              <a:t>　</a:t>
            </a:r>
            <a:r>
              <a:rPr lang="en-US" altLang="ja-JP" smtClean="0"/>
              <a:t>DNA</a:t>
            </a:r>
            <a:r>
              <a:rPr lang="ja-JP" altLang="en-US" smtClean="0"/>
              <a:t>が傷付くと遺伝情報が誤って伝えられることがあり、誤った遺伝情報をきちんと修復できなかった細胞は死んでしまいますが、ごくまれに生き残る変異細胞の中から、さらに変異を繰り返したものががん細胞に変わることがあります。</a:t>
            </a:r>
          </a:p>
          <a:p>
            <a:r>
              <a:rPr lang="ja-JP" altLang="en-US" smtClean="0"/>
              <a:t>　がんは、色々な原因で起こることが分かっています。喫煙、食事・食習慣、ウイルス、大気汚染などについて注意することが大事ですが、これらと同様に原因の一つと考えられる放射線についても受ける量をできるだけ少なくすることが大切です。</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 </a:t>
            </a:r>
            <a:r>
              <a:rPr lang="ja-JP" altLang="en-US" smtClean="0"/>
              <a:t>１（つづき）</a:t>
            </a:r>
            <a:r>
              <a:rPr lang="en-US" altLang="ja-JP" smtClean="0"/>
              <a:t>】</a:t>
            </a:r>
          </a:p>
          <a:p>
            <a:r>
              <a:rPr lang="ja-JP" altLang="en-US" smtClean="0"/>
              <a:t>　このようなことから、皆さんの中にも、放射線への関心や放射線による人体への影響などについての不安を抱いている人が多いと考え、放射線について解説・説明した副読本を作成しました。</a:t>
            </a:r>
          </a:p>
          <a:p>
            <a:r>
              <a:rPr lang="ja-JP" altLang="en-US" smtClean="0"/>
              <a:t>　この副読本では、放射線の基礎知識から放射線による人体への影響、目的に合わせた測定器の利用方法、事故が起きた時の心構え、さらには、色々な分野で利用されている放射線の一面などについて解説・説明をしています。</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r>
              <a:rPr lang="en-US" altLang="ja-JP" smtClean="0"/>
              <a:t>【</a:t>
            </a:r>
            <a:r>
              <a:rPr lang="ja-JP" altLang="en-US" smtClean="0"/>
              <a:t>教師用副読本</a:t>
            </a:r>
            <a:r>
              <a:rPr lang="en-US" altLang="ja-JP" smtClean="0"/>
              <a:t>P.16】</a:t>
            </a:r>
          </a:p>
          <a:p>
            <a:r>
              <a:rPr lang="ja-JP" altLang="en-US" smtClean="0"/>
              <a:t>　表は、国立がん研究センターが発表した調査結果である。がんになるリスクの数値は、喫煙なら、非喫煙者など基準となるグループと比べ、何倍がんになるリスクが高くなるか（相対リスク）を示している。</a:t>
            </a:r>
          </a:p>
          <a:p>
            <a:r>
              <a:rPr lang="en-US" altLang="ja-JP" smtClean="0"/>
              <a:t>●</a:t>
            </a:r>
            <a:r>
              <a:rPr lang="ja-JP" altLang="en-US" smtClean="0"/>
              <a:t>放射線は、広島・長崎の原爆による瞬間的な被ばくを分析したデータ（固形がんのみ）であり、長期にわたる被ばくの影響を観察したものではない。</a:t>
            </a:r>
          </a:p>
          <a:p>
            <a:r>
              <a:rPr lang="en-US" altLang="ja-JP" smtClean="0"/>
              <a:t>●</a:t>
            </a:r>
            <a:r>
              <a:rPr lang="ja-JP" altLang="en-US" smtClean="0"/>
              <a:t>その他は、国立がん研究センターの分析したデータである。</a:t>
            </a:r>
          </a:p>
          <a:p>
            <a:r>
              <a:rPr lang="en-US" altLang="ja-JP" smtClean="0"/>
              <a:t>※</a:t>
            </a:r>
            <a:r>
              <a:rPr lang="ja-JP" altLang="en-US" smtClean="0"/>
              <a:t>対象：</a:t>
            </a:r>
            <a:r>
              <a:rPr lang="en-US" altLang="ja-JP" smtClean="0"/>
              <a:t>40</a:t>
            </a:r>
            <a:r>
              <a:rPr lang="ja-JP" altLang="en-US" smtClean="0"/>
              <a:t>～</a:t>
            </a:r>
            <a:r>
              <a:rPr lang="en-US" altLang="ja-JP" smtClean="0"/>
              <a:t>69</a:t>
            </a:r>
            <a:r>
              <a:rPr lang="ja-JP" altLang="en-US" smtClean="0"/>
              <a:t>歳の日本人</a:t>
            </a:r>
          </a:p>
          <a:p>
            <a:r>
              <a:rPr lang="ja-JP" altLang="en-US" smtClean="0"/>
              <a:t>　運動不足：身体活動の量が非常に少ない</a:t>
            </a:r>
          </a:p>
          <a:p>
            <a:r>
              <a:rPr lang="ja-JP" altLang="en-US" smtClean="0"/>
              <a:t>　野菜不足：野菜摂取量が非常に少ない</a:t>
            </a:r>
          </a:p>
          <a:p>
            <a:r>
              <a:rPr lang="ja-JP" altLang="en-US" smtClean="0"/>
              <a:t>出典：（独）国立がん研究センター調べ</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P.15】◆</a:t>
            </a:r>
            <a:r>
              <a:rPr lang="ja-JP" altLang="en-US" smtClean="0"/>
              <a:t>医療・・・病気の診断、治療</a:t>
            </a:r>
            <a:endParaRPr lang="en-US" altLang="ja-JP" smtClean="0"/>
          </a:p>
          <a:p>
            <a:r>
              <a:rPr lang="ja-JP" altLang="en-US" smtClean="0"/>
              <a:t>　エックス（Ｘ）線撮影は、今や病気の診断に欠かせないものとなっています。</a:t>
            </a:r>
          </a:p>
          <a:p>
            <a:r>
              <a:rPr lang="ja-JP" altLang="en-US" smtClean="0"/>
              <a:t>　その歴史は古く、物理学者のキュリー夫人は、車に積んだエックス（</a:t>
            </a:r>
            <a:r>
              <a:rPr lang="en-US" altLang="ja-JP" smtClean="0"/>
              <a:t>X</a:t>
            </a:r>
            <a:r>
              <a:rPr lang="ja-JP" altLang="en-US" smtClean="0"/>
              <a:t>）線装置で負傷した兵士の骨折などを診断し、人命救助のために働きました。</a:t>
            </a:r>
          </a:p>
          <a:p>
            <a:r>
              <a:rPr lang="ja-JP" altLang="en-US" smtClean="0"/>
              <a:t>　この他、ＣＴ（コンピュータ断層撮影）やＰＥＴ（陽電子放射断層撮影）など放射線を利用して病気の診断を行う検査方法があります。</a:t>
            </a:r>
          </a:p>
          <a:p>
            <a:r>
              <a:rPr lang="ja-JP" altLang="en-US" smtClean="0"/>
              <a:t>　ＣＴは、体の外からエックス（</a:t>
            </a:r>
            <a:r>
              <a:rPr lang="en-US" altLang="ja-JP" smtClean="0"/>
              <a:t>X</a:t>
            </a:r>
            <a:r>
              <a:rPr lang="ja-JP" altLang="en-US" smtClean="0"/>
              <a:t>）線を当てて、エックス線の透過度の差を臓器の</a:t>
            </a:r>
            <a:r>
              <a:rPr lang="en-US" altLang="ja-JP" smtClean="0"/>
              <a:t>｢</a:t>
            </a:r>
            <a:r>
              <a:rPr lang="ja-JP" altLang="en-US" smtClean="0"/>
              <a:t>形</a:t>
            </a:r>
            <a:r>
              <a:rPr lang="en-US" altLang="ja-JP" smtClean="0"/>
              <a:t>｣</a:t>
            </a:r>
            <a:r>
              <a:rPr lang="ja-JP" altLang="en-US" smtClean="0"/>
              <a:t>に画像化する検査です。</a:t>
            </a:r>
          </a:p>
          <a:p>
            <a:r>
              <a:rPr lang="ja-JP" altLang="en-US" smtClean="0"/>
              <a:t>　ＰＥＴは、放射性物質を含む薬を投与して、病気の正確な位置やその程度を調べます。</a:t>
            </a:r>
          </a:p>
          <a:p>
            <a:r>
              <a:rPr lang="ja-JP" altLang="en-US" smtClean="0"/>
              <a:t>　また、放射線は注射器、手術用メスなどの医療品の滅菌やがんの治療にも利用されています。</a:t>
            </a:r>
          </a:p>
          <a:p>
            <a:r>
              <a:rPr lang="ja-JP" altLang="en-US" smtClean="0"/>
              <a:t>　最新の治療では、がんに集中的に放射線を当てて、周りの正常部位（細胞）のダメージを少なくし、がん細胞を消滅させることが可能になっています。</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P.16】</a:t>
            </a:r>
          </a:p>
          <a:p>
            <a:r>
              <a:rPr lang="ja-JP" altLang="en-US" smtClean="0"/>
              <a:t>　放射線治療では、メスを使わず、臓器の機能や身体の形を保ったまま治療を行うことができます。</a:t>
            </a:r>
          </a:p>
          <a:p>
            <a:r>
              <a:rPr lang="ja-JP" altLang="en-US" smtClean="0"/>
              <a:t>　特に重粒子線治療では、がんの位置や大きさ、形状に合わせ、がん病巣に重粒子線を集中的に当てて、がん細胞を消滅させます。</a:t>
            </a:r>
          </a:p>
          <a:p>
            <a:r>
              <a:rPr lang="ja-JP" altLang="en-US" smtClean="0"/>
              <a:t>　正常な臓器への影響をより少なくすることができる最先端治療として注目されています。</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P.15】◆</a:t>
            </a:r>
            <a:r>
              <a:rPr lang="ja-JP" altLang="en-US" smtClean="0"/>
              <a:t>農業・・・品種改良</a:t>
            </a:r>
          </a:p>
          <a:p>
            <a:r>
              <a:rPr lang="ja-JP" altLang="en-US" smtClean="0"/>
              <a:t>　品種改良は、放射線を当てることによって意図的に突然変異を起こさせ、病気に強い新品種や寒冷地に適した品種（変種）を得たりする技術です。</a:t>
            </a:r>
          </a:p>
          <a:p>
            <a:r>
              <a:rPr lang="ja-JP" altLang="en-US" smtClean="0"/>
              <a:t>　病気を防ぐ農薬の使用回数を減らすことができ、また、色々な色や形のキクやカーネーションなどが作られています。</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pPr>
              <a:lnSpc>
                <a:spcPct val="80000"/>
              </a:lnSpc>
            </a:pPr>
            <a:r>
              <a:rPr lang="en-US" altLang="ja-JP" sz="1000" smtClean="0"/>
              <a:t>【</a:t>
            </a:r>
            <a:r>
              <a:rPr lang="ja-JP" altLang="en-US" sz="1000" smtClean="0"/>
              <a:t>このページのねらい</a:t>
            </a:r>
            <a:r>
              <a:rPr lang="en-US" altLang="ja-JP" sz="1000" smtClean="0"/>
              <a:t>】</a:t>
            </a:r>
            <a:r>
              <a:rPr lang="ja-JP" altLang="en-US" sz="1000" smtClean="0"/>
              <a:t>　火力発電と原子力発電は炉の部分だけが大きく異なり、他は同じような構造をしています。</a:t>
            </a:r>
          </a:p>
          <a:p>
            <a:pPr>
              <a:lnSpc>
                <a:spcPct val="80000"/>
              </a:lnSpc>
            </a:pPr>
            <a:endParaRPr lang="en-US" altLang="ja-JP" sz="1000" smtClean="0"/>
          </a:p>
          <a:p>
            <a:pPr>
              <a:lnSpc>
                <a:spcPct val="80000"/>
              </a:lnSpc>
            </a:pPr>
            <a:r>
              <a:rPr lang="en-US" altLang="ja-JP" sz="1000" smtClean="0"/>
              <a:t>【</a:t>
            </a:r>
            <a:r>
              <a:rPr lang="ja-JP" altLang="en-US" sz="1000" smtClean="0"/>
              <a:t>もとデータの所在</a:t>
            </a:r>
            <a:r>
              <a:rPr lang="en-US" altLang="ja-JP" sz="1000" smtClean="0"/>
              <a:t>】</a:t>
            </a:r>
            <a:r>
              <a:rPr lang="ja-JP" altLang="en-US" sz="1000" b="1" smtClean="0"/>
              <a:t>あとみん</a:t>
            </a:r>
            <a:r>
              <a:rPr lang="en-US" altLang="ja-JP" sz="1000" b="1" smtClean="0"/>
              <a:t>(</a:t>
            </a:r>
            <a:r>
              <a:rPr lang="ja-JP" altLang="en-US" sz="1000" b="1" smtClean="0"/>
              <a:t>原子力・エネルギー教育支援情報提供サイト</a:t>
            </a:r>
            <a:r>
              <a:rPr lang="en-US" altLang="ja-JP" sz="1000" b="1" smtClean="0"/>
              <a:t>)</a:t>
            </a:r>
            <a:r>
              <a:rPr lang="ja-JP" altLang="en-US" sz="1000" b="1" smtClean="0"/>
              <a:t>運営事務局</a:t>
            </a:r>
          </a:p>
          <a:p>
            <a:pPr lvl="1">
              <a:lnSpc>
                <a:spcPct val="80000"/>
              </a:lnSpc>
            </a:pPr>
            <a:r>
              <a:rPr lang="en-US" altLang="ja-JP" sz="1000" smtClean="0"/>
              <a:t>(</a:t>
            </a:r>
            <a:r>
              <a:rPr lang="ja-JP" altLang="en-US" sz="1000" smtClean="0"/>
              <a:t>財</a:t>
            </a:r>
            <a:r>
              <a:rPr lang="en-US" altLang="ja-JP" sz="1000" smtClean="0"/>
              <a:t>)</a:t>
            </a:r>
            <a:r>
              <a:rPr lang="ja-JP" altLang="en-US" sz="1000" smtClean="0"/>
              <a:t>日本原子力文化振興財団 科学文化部 教育支援センター</a:t>
            </a:r>
          </a:p>
          <a:p>
            <a:pPr lvl="1">
              <a:lnSpc>
                <a:spcPct val="80000"/>
              </a:lnSpc>
            </a:pPr>
            <a:endParaRPr lang="en-US" altLang="ja-JP" sz="1000" smtClean="0"/>
          </a:p>
          <a:p>
            <a:pPr>
              <a:lnSpc>
                <a:spcPct val="80000"/>
              </a:lnSpc>
            </a:pPr>
            <a:r>
              <a:rPr lang="ja-JP" altLang="en-US" sz="1000" smtClean="0"/>
              <a:t>火力発電のしくみ　　</a:t>
            </a:r>
            <a:r>
              <a:rPr lang="en-US" altLang="ja-JP" sz="1000" smtClean="0">
                <a:hlinkClick r:id="rId3"/>
              </a:rPr>
              <a:t>http://www.atomin.go.jp/atomin/data/img/contents/diagrams_src/pdf/29.pdf</a:t>
            </a:r>
            <a:endParaRPr lang="en-US" altLang="ja-JP" sz="1000" smtClean="0"/>
          </a:p>
          <a:p>
            <a:pPr>
              <a:lnSpc>
                <a:spcPct val="80000"/>
              </a:lnSpc>
            </a:pPr>
            <a:r>
              <a:rPr lang="ja-JP" altLang="en-US" sz="1000" smtClean="0"/>
              <a:t>原子力発電のしくみ　</a:t>
            </a:r>
            <a:r>
              <a:rPr lang="en-US" altLang="ja-JP" sz="1000" smtClean="0">
                <a:hlinkClick r:id="rId4"/>
              </a:rPr>
              <a:t>http://www.atomin.go.jp/atomin/data/img/contents/diagrams_src/jpg/31.jpg</a:t>
            </a:r>
            <a:endParaRPr lang="en-US" altLang="ja-JP" sz="1000" smtClean="0"/>
          </a:p>
          <a:p>
            <a:pPr>
              <a:lnSpc>
                <a:spcPct val="80000"/>
              </a:lnSpc>
            </a:pPr>
            <a:r>
              <a:rPr lang="en-US" altLang="ja-JP" sz="1000" smtClean="0"/>
              <a:t> ※</a:t>
            </a:r>
            <a:r>
              <a:rPr lang="ja-JP" altLang="en-US" sz="1000" smtClean="0"/>
              <a:t>パワーポイントの画面に収め、アニメーション化する必要上、トリミングしています。</a:t>
            </a:r>
          </a:p>
          <a:p>
            <a:pPr>
              <a:lnSpc>
                <a:spcPct val="80000"/>
              </a:lnSpc>
            </a:pPr>
            <a:endParaRPr lang="en-US" altLang="ja-JP" sz="1000" smtClean="0"/>
          </a:p>
          <a:p>
            <a:pPr>
              <a:lnSpc>
                <a:spcPct val="80000"/>
              </a:lnSpc>
            </a:pPr>
            <a:r>
              <a:rPr lang="ja-JP" altLang="en-US" sz="1000" smtClean="0"/>
              <a:t>もとデータの</a:t>
            </a:r>
            <a:r>
              <a:rPr lang="ja-JP" altLang="en-US" sz="1000" b="1" smtClean="0"/>
              <a:t>利用規約</a:t>
            </a:r>
            <a:r>
              <a:rPr lang="ja-JP" altLang="en-US" sz="1000" smtClean="0"/>
              <a:t>（一部を掲載）　</a:t>
            </a:r>
            <a:r>
              <a:rPr lang="en-US" altLang="ja-JP" sz="1000" smtClean="0">
                <a:hlinkClick r:id="rId5"/>
              </a:rPr>
              <a:t>http://www.atomin.go.jp/termofuse/</a:t>
            </a:r>
            <a:r>
              <a:rPr lang="en-US" altLang="ja-JP" sz="1000" smtClean="0"/>
              <a:t> </a:t>
            </a:r>
          </a:p>
          <a:p>
            <a:pPr>
              <a:lnSpc>
                <a:spcPct val="80000"/>
              </a:lnSpc>
            </a:pPr>
            <a:r>
              <a:rPr lang="ja-JP" altLang="en-US" sz="1000" smtClean="0"/>
              <a:t>　本規約は、文部科学省の委託で財団法人日本原子力文化振興財団が運営するあとみん</a:t>
            </a:r>
            <a:r>
              <a:rPr lang="en-US" altLang="ja-JP" sz="1000" smtClean="0"/>
              <a:t>(</a:t>
            </a:r>
            <a:r>
              <a:rPr lang="ja-JP" altLang="en-US" sz="1000" smtClean="0"/>
              <a:t>原子力・エネルギー教育支援情報提供サイト</a:t>
            </a:r>
            <a:r>
              <a:rPr lang="en-US" altLang="ja-JP" sz="1000" smtClean="0"/>
              <a:t>) </a:t>
            </a:r>
            <a:r>
              <a:rPr lang="ja-JP" altLang="en-US" sz="1000" smtClean="0"/>
              <a:t>の利用を規定したものです。</a:t>
            </a:r>
          </a:p>
          <a:p>
            <a:pPr>
              <a:lnSpc>
                <a:spcPct val="80000"/>
              </a:lnSpc>
            </a:pPr>
            <a:r>
              <a:rPr lang="ja-JP" altLang="en-US" sz="1000" b="1" smtClean="0"/>
              <a:t>著作権について</a:t>
            </a:r>
          </a:p>
          <a:p>
            <a:pPr>
              <a:lnSpc>
                <a:spcPct val="80000"/>
              </a:lnSpc>
            </a:pPr>
            <a:r>
              <a:rPr lang="ja-JP" altLang="en-US" sz="1000" smtClean="0"/>
              <a:t>　当サイトに掲載されている、画像、音声、プログラム、文章等、 すべての情報は、著作物として保護されています。</a:t>
            </a:r>
            <a:br>
              <a:rPr lang="ja-JP" altLang="en-US" sz="1000" smtClean="0"/>
            </a:br>
            <a:r>
              <a:rPr lang="ja-JP" altLang="en-US" sz="1000" smtClean="0"/>
              <a:t>　また各掲載情報の著作権は情報提供各企業、各団体、各個人に帰属します。</a:t>
            </a:r>
            <a:br>
              <a:rPr lang="ja-JP" altLang="en-US" sz="1000" smtClean="0"/>
            </a:br>
            <a:r>
              <a:rPr lang="ja-JP" altLang="en-US" sz="1000" smtClean="0"/>
              <a:t>　提供されるこれらの情報を、権利者の許可なく使用、転載など、二次利用する事を禁じます。</a:t>
            </a:r>
          </a:p>
          <a:p>
            <a:pPr>
              <a:lnSpc>
                <a:spcPct val="80000"/>
              </a:lnSpc>
            </a:pPr>
            <a:r>
              <a:rPr lang="ja-JP" altLang="en-US" sz="1000" smtClean="0"/>
              <a:t> 「イラスト・写真・図表」メニューで提供しているイラスト・写真は、</a:t>
            </a:r>
            <a:r>
              <a:rPr lang="ja-JP" altLang="en-US" sz="1000" b="1" smtClean="0"/>
              <a:t>教育目的</a:t>
            </a:r>
            <a:r>
              <a:rPr lang="ja-JP" altLang="en-US" sz="1000" smtClean="0"/>
              <a:t>及び営利目的でない場合には、あとみんサイトからご自由にダウンロードしてお使いになることができます</a:t>
            </a:r>
            <a:r>
              <a:rPr lang="en-US" altLang="ja-JP" sz="1000" smtClean="0"/>
              <a:t>(</a:t>
            </a:r>
            <a:r>
              <a:rPr lang="ja-JP" altLang="en-US" sz="1000" smtClean="0"/>
              <a:t>要出典明記</a:t>
            </a:r>
            <a:r>
              <a:rPr lang="en-US" altLang="ja-JP" sz="1000" smtClean="0"/>
              <a:t>)</a:t>
            </a:r>
            <a:r>
              <a:rPr lang="ja-JP" altLang="en-US" sz="1000" smtClean="0"/>
              <a:t>。 </a:t>
            </a:r>
            <a:endParaRPr lang="en-US" altLang="ja-JP" sz="100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p:spPr>
        <p:txBody>
          <a:bodyPr/>
          <a:lstStyle/>
          <a:p>
            <a:endParaRPr lang="ja-JP"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スライド イメージ プレースホルダー 1"/>
          <p:cNvSpPr>
            <a:spLocks noGrp="1" noRot="1" noChangeAspect="1" noTextEdit="1"/>
          </p:cNvSpPr>
          <p:nvPr>
            <p:ph type="sldImg"/>
          </p:nvPr>
        </p:nvSpPr>
        <p:spPr>
          <a:xfrm>
            <a:off x="3249613" y="503238"/>
            <a:ext cx="3370262" cy="2527300"/>
          </a:xfrm>
          <a:ln/>
        </p:spPr>
      </p:sp>
      <p:sp>
        <p:nvSpPr>
          <p:cNvPr id="123907" name="ノート プレースホルダー 2"/>
          <p:cNvSpPr>
            <a:spLocks noGrp="1"/>
          </p:cNvSpPr>
          <p:nvPr>
            <p:ph type="body" idx="1"/>
          </p:nvPr>
        </p:nvSpPr>
        <p:spPr>
          <a:xfrm>
            <a:off x="987425" y="3198813"/>
            <a:ext cx="7894638" cy="3033712"/>
          </a:xfrm>
          <a:noFill/>
          <a:ln/>
        </p:spPr>
        <p:txBody>
          <a:bodyPr lIns="96604" tIns="48301" rIns="96604" bIns="48301"/>
          <a:lstStyle/>
          <a:p>
            <a:r>
              <a:rPr lang="en-US" altLang="ja-JP" smtClean="0"/>
              <a:t>【</a:t>
            </a:r>
            <a:r>
              <a:rPr lang="ja-JP" altLang="en-US" smtClean="0"/>
              <a:t>生徒用副読本</a:t>
            </a:r>
            <a:r>
              <a:rPr lang="en-US" altLang="ja-JP" smtClean="0"/>
              <a:t>P.18】</a:t>
            </a:r>
            <a:r>
              <a:rPr lang="ja-JP" altLang="en-US" smtClean="0"/>
              <a:t>非常時における放射性物質に対する防護</a:t>
            </a:r>
          </a:p>
          <a:p>
            <a:r>
              <a:rPr lang="ja-JP" altLang="en-US" smtClean="0"/>
              <a:t>　原子力発電所や放射性物質を扱う施設などの事故により、放射性物質が風に乗って飛んで来ることもあります。</a:t>
            </a:r>
          </a:p>
          <a:p>
            <a:r>
              <a:rPr lang="ja-JP" altLang="en-US" smtClean="0"/>
              <a:t>　その際、長袖の服を着たりマスクをしたりすることにより、体に付いたり吸い込んだりすることを防ぐことができます。屋内へ入り、ドアや窓を閉めたりエアコン（外気導入型）や換気扇の使用を控えたりすることも大切です。なお、放射性物質は、顔や手に付いても洗い流すことができます。</a:t>
            </a:r>
          </a:p>
          <a:p>
            <a:r>
              <a:rPr lang="ja-JP" altLang="en-US" smtClean="0"/>
              <a:t>　その後、時間がたてば放射性物質は地面に落ちるなどして、空気中に含まれる量が少なくなっていきます。そうすれば、マスクをしなくてもよくなります。</a:t>
            </a:r>
            <a:endParaRPr lang="en-US" altLang="ja-JP" smtClean="0"/>
          </a:p>
        </p:txBody>
      </p:sp>
      <p:sp>
        <p:nvSpPr>
          <p:cNvPr id="123908"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lIns="96604" tIns="48301" rIns="96604" bIns="48301" anchor="b"/>
          <a:lstStyle/>
          <a:p>
            <a:pPr algn="r"/>
            <a:fld id="{EE186998-5147-4099-A8FC-92D74E7341FB}" type="slidenum">
              <a:rPr lang="ja-JP" altLang="en-US" sz="1300">
                <a:latin typeface="Calibri" pitchFamily="34" charset="0"/>
              </a:rPr>
              <a:pPr algn="r"/>
              <a:t>51</a:t>
            </a:fld>
            <a:endParaRPr lang="en-US" altLang="ja-JP" sz="1300">
              <a:latin typeface="Calibri"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スライド イメージ プレースホルダー 1"/>
          <p:cNvSpPr>
            <a:spLocks noGrp="1" noRot="1" noChangeAspect="1" noTextEdit="1"/>
          </p:cNvSpPr>
          <p:nvPr>
            <p:ph type="sldImg"/>
          </p:nvPr>
        </p:nvSpPr>
        <p:spPr>
          <a:xfrm>
            <a:off x="3249613" y="503238"/>
            <a:ext cx="3370262" cy="2527300"/>
          </a:xfrm>
          <a:ln/>
        </p:spPr>
      </p:sp>
      <p:sp>
        <p:nvSpPr>
          <p:cNvPr id="124931" name="ノート プレースホルダー 2"/>
          <p:cNvSpPr>
            <a:spLocks noGrp="1"/>
          </p:cNvSpPr>
          <p:nvPr>
            <p:ph type="body" idx="1"/>
          </p:nvPr>
        </p:nvSpPr>
        <p:spPr>
          <a:xfrm>
            <a:off x="987425" y="3198813"/>
            <a:ext cx="7894638" cy="3033712"/>
          </a:xfrm>
          <a:noFill/>
          <a:ln/>
        </p:spPr>
        <p:txBody>
          <a:bodyPr lIns="96604" tIns="48301" rIns="96604" bIns="48301"/>
          <a:lstStyle/>
          <a:p>
            <a:r>
              <a:rPr lang="en-US" altLang="ja-JP" smtClean="0"/>
              <a:t>【</a:t>
            </a:r>
            <a:r>
              <a:rPr lang="ja-JP" altLang="en-US" smtClean="0"/>
              <a:t>生徒用副読本</a:t>
            </a:r>
            <a:r>
              <a:rPr lang="en-US" altLang="ja-JP" smtClean="0"/>
              <a:t>P.14】</a:t>
            </a:r>
          </a:p>
          <a:p>
            <a:r>
              <a:rPr lang="ja-JP" altLang="en-US" smtClean="0"/>
              <a:t>　外部からの放射線から身を守るには、放射性物質から距離をとる、放射線を受ける時間を短くする、放射線を遮る方法があります。</a:t>
            </a:r>
          </a:p>
          <a:p>
            <a:r>
              <a:rPr lang="ja-JP" altLang="en-US" smtClean="0"/>
              <a:t>　放射線の量は、放射性物質からの距離によっても大きく異なり、放射性物質から離れれば放射線量も減ります。</a:t>
            </a:r>
          </a:p>
          <a:p>
            <a:r>
              <a:rPr lang="ja-JP" altLang="en-US" smtClean="0"/>
              <a:t>　例えば、距離が２倍になれば放射線量は、４分の１になります。</a:t>
            </a:r>
          </a:p>
          <a:p>
            <a:r>
              <a:rPr lang="ja-JP" altLang="en-US" smtClean="0"/>
              <a:t>　その他、被ばくする時間を減らしたり遮へい物を置いたりすることにより放射線量を減らすことができます。</a:t>
            </a:r>
          </a:p>
        </p:txBody>
      </p:sp>
      <p:sp>
        <p:nvSpPr>
          <p:cNvPr id="124932"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lIns="96604" tIns="48301" rIns="96604" bIns="48301" anchor="b"/>
          <a:lstStyle/>
          <a:p>
            <a:pPr algn="r"/>
            <a:fld id="{47E92CA3-7C66-435A-B5FA-5DC0150B6B7C}" type="slidenum">
              <a:rPr lang="ja-JP" altLang="en-US" sz="1300">
                <a:latin typeface="Calibri" pitchFamily="34" charset="0"/>
              </a:rPr>
              <a:pPr algn="r"/>
              <a:t>52</a:t>
            </a:fld>
            <a:endParaRPr lang="en-US" altLang="ja-JP" sz="1300">
              <a:latin typeface="Calibri"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a:xfrm>
            <a:off x="3249613" y="503238"/>
            <a:ext cx="3370262" cy="2527300"/>
          </a:xfrm>
          <a:ln/>
        </p:spPr>
      </p:sp>
      <p:sp>
        <p:nvSpPr>
          <p:cNvPr id="125955" name="ノート プレースホルダー 2"/>
          <p:cNvSpPr>
            <a:spLocks noGrp="1"/>
          </p:cNvSpPr>
          <p:nvPr>
            <p:ph type="body" idx="1"/>
          </p:nvPr>
        </p:nvSpPr>
        <p:spPr>
          <a:xfrm>
            <a:off x="987425" y="3198813"/>
            <a:ext cx="7894638" cy="3033712"/>
          </a:xfrm>
          <a:noFill/>
          <a:ln/>
        </p:spPr>
        <p:txBody>
          <a:bodyPr lIns="96604" tIns="48301" rIns="96604" bIns="48301"/>
          <a:lstStyle/>
          <a:p>
            <a:r>
              <a:rPr lang="en-US" altLang="ja-JP" smtClean="0"/>
              <a:t>【</a:t>
            </a:r>
            <a:r>
              <a:rPr lang="ja-JP" altLang="en-US" smtClean="0"/>
              <a:t>生徒用副読本</a:t>
            </a:r>
            <a:r>
              <a:rPr lang="en-US" altLang="ja-JP" smtClean="0"/>
              <a:t>P.18】</a:t>
            </a:r>
          </a:p>
          <a:p>
            <a:r>
              <a:rPr lang="ja-JP" altLang="en-US" smtClean="0"/>
              <a:t>　原子力発電所や放射性物質を扱う施設などの事故により、放射性物質が風に乗って飛んで来ることもあります。</a:t>
            </a:r>
          </a:p>
          <a:p>
            <a:r>
              <a:rPr lang="ja-JP" altLang="en-US" smtClean="0"/>
              <a:t>　その際、長袖の服を着たりマスクをしたりすることにより、体に付いたり吸い込んだりすることを防ぐことが</a:t>
            </a:r>
          </a:p>
          <a:p>
            <a:r>
              <a:rPr lang="ja-JP" altLang="en-US" smtClean="0"/>
              <a:t>できます。屋内へ入り、ドアや窓を閉めたりエアコン（外気導入型）や換気扇の使用を控えたりすることも大切</a:t>
            </a:r>
          </a:p>
          <a:p>
            <a:r>
              <a:rPr lang="ja-JP" altLang="en-US" smtClean="0"/>
              <a:t>です。なお、放射性物質は、顔や手に付いても洗い流すことができます。</a:t>
            </a:r>
          </a:p>
          <a:p>
            <a:r>
              <a:rPr lang="ja-JP" altLang="en-US" smtClean="0"/>
              <a:t>　その後、時間がたてば放射性物質は地面に落ちるなどして、空気中に含まれる量が少なくなっていきます。</a:t>
            </a:r>
          </a:p>
          <a:p>
            <a:r>
              <a:rPr lang="ja-JP" altLang="en-US" smtClean="0"/>
              <a:t>そうすれば、マスクをしなくてもよくなります。</a:t>
            </a:r>
          </a:p>
        </p:txBody>
      </p:sp>
      <p:sp>
        <p:nvSpPr>
          <p:cNvPr id="125956"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lIns="96604" tIns="48301" rIns="96604" bIns="48301" anchor="b"/>
          <a:lstStyle/>
          <a:p>
            <a:pPr algn="r"/>
            <a:fld id="{011C4BD1-310C-4500-98BD-579386219ED5}" type="slidenum">
              <a:rPr lang="ja-JP" altLang="en-US" sz="1300">
                <a:latin typeface="Calibri" pitchFamily="34" charset="0"/>
              </a:rPr>
              <a:pPr algn="r"/>
              <a:t>53</a:t>
            </a:fld>
            <a:endParaRPr lang="en-US" altLang="ja-JP" sz="1300">
              <a:latin typeface="Calibri"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スライド イメージ プレースホルダー 1"/>
          <p:cNvSpPr>
            <a:spLocks noGrp="1" noRot="1" noChangeAspect="1" noTextEdit="1"/>
          </p:cNvSpPr>
          <p:nvPr>
            <p:ph type="sldImg"/>
          </p:nvPr>
        </p:nvSpPr>
        <p:spPr>
          <a:xfrm>
            <a:off x="3249613" y="503238"/>
            <a:ext cx="3370262" cy="2527300"/>
          </a:xfrm>
          <a:ln/>
        </p:spPr>
      </p:sp>
      <p:sp>
        <p:nvSpPr>
          <p:cNvPr id="126979" name="ノート プレースホルダー 2"/>
          <p:cNvSpPr>
            <a:spLocks noGrp="1"/>
          </p:cNvSpPr>
          <p:nvPr>
            <p:ph type="body" idx="1"/>
          </p:nvPr>
        </p:nvSpPr>
        <p:spPr>
          <a:xfrm>
            <a:off x="987425" y="3198813"/>
            <a:ext cx="7894638" cy="3033712"/>
          </a:xfrm>
          <a:noFill/>
          <a:ln/>
        </p:spPr>
        <p:txBody>
          <a:bodyPr lIns="96604" tIns="48301" rIns="96604" bIns="48301"/>
          <a:lstStyle/>
          <a:p>
            <a:r>
              <a:rPr lang="en-US" altLang="ja-JP" smtClean="0"/>
              <a:t>【</a:t>
            </a:r>
            <a:r>
              <a:rPr lang="ja-JP" altLang="en-US" smtClean="0"/>
              <a:t>生徒用副読本</a:t>
            </a:r>
            <a:r>
              <a:rPr lang="en-US" altLang="ja-JP" smtClean="0"/>
              <a:t>P.18】</a:t>
            </a:r>
          </a:p>
          <a:p>
            <a:pPr eaLnBrk="1" hangingPunct="1">
              <a:spcBef>
                <a:spcPct val="0"/>
              </a:spcBef>
            </a:pPr>
            <a:endParaRPr lang="ja-JP" altLang="en-US" smtClean="0"/>
          </a:p>
        </p:txBody>
      </p:sp>
      <p:sp>
        <p:nvSpPr>
          <p:cNvPr id="126980"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lIns="96604" tIns="48301" rIns="96604" bIns="48301" anchor="b"/>
          <a:lstStyle/>
          <a:p>
            <a:pPr algn="r"/>
            <a:fld id="{4F2CC891-6B53-4467-BA95-CD49BBFF3CCB}" type="slidenum">
              <a:rPr lang="ja-JP" altLang="en-US" sz="1300">
                <a:latin typeface="Calibri" pitchFamily="34" charset="0"/>
              </a:rPr>
              <a:pPr algn="r"/>
              <a:t>54</a:t>
            </a:fld>
            <a:endParaRPr lang="en-US" altLang="ja-JP" sz="13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P.3】◆</a:t>
            </a:r>
            <a:r>
              <a:rPr lang="ja-JP" altLang="en-US" smtClean="0"/>
              <a:t>放射線の世界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スライド イメージ プレースホルダー 1"/>
          <p:cNvSpPr>
            <a:spLocks noGrp="1" noRot="1" noChangeAspect="1" noTextEdit="1"/>
          </p:cNvSpPr>
          <p:nvPr>
            <p:ph type="sldImg"/>
          </p:nvPr>
        </p:nvSpPr>
        <p:spPr>
          <a:xfrm>
            <a:off x="3249613" y="503238"/>
            <a:ext cx="3370262" cy="2527300"/>
          </a:xfrm>
          <a:ln/>
        </p:spPr>
      </p:sp>
      <p:sp>
        <p:nvSpPr>
          <p:cNvPr id="128003" name="ノート プレースホルダー 2"/>
          <p:cNvSpPr>
            <a:spLocks noGrp="1"/>
          </p:cNvSpPr>
          <p:nvPr>
            <p:ph type="body" idx="1"/>
          </p:nvPr>
        </p:nvSpPr>
        <p:spPr>
          <a:xfrm>
            <a:off x="987425" y="3198813"/>
            <a:ext cx="7894638" cy="3033712"/>
          </a:xfrm>
          <a:noFill/>
          <a:ln/>
        </p:spPr>
        <p:txBody>
          <a:bodyPr lIns="96604" tIns="48301" rIns="96604" bIns="48301"/>
          <a:lstStyle/>
          <a:p>
            <a:r>
              <a:rPr lang="en-US" altLang="ja-JP" smtClean="0"/>
              <a:t>【</a:t>
            </a:r>
            <a:r>
              <a:rPr lang="ja-JP" altLang="en-US" smtClean="0"/>
              <a:t>生徒用副読本</a:t>
            </a:r>
            <a:r>
              <a:rPr lang="en-US" altLang="ja-JP" smtClean="0"/>
              <a:t>P.18】</a:t>
            </a:r>
          </a:p>
          <a:p>
            <a:pPr eaLnBrk="1" hangingPunct="1">
              <a:spcBef>
                <a:spcPct val="0"/>
              </a:spcBef>
            </a:pPr>
            <a:endParaRPr lang="ja-JP" altLang="en-US" smtClean="0"/>
          </a:p>
        </p:txBody>
      </p:sp>
      <p:sp>
        <p:nvSpPr>
          <p:cNvPr id="128004"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lIns="96604" tIns="48301" rIns="96604" bIns="48301" anchor="b"/>
          <a:lstStyle/>
          <a:p>
            <a:pPr algn="r"/>
            <a:fld id="{19967ACF-BC05-4916-B9D4-144400EAE9AF}" type="slidenum">
              <a:rPr lang="ja-JP" altLang="en-US" sz="1300">
                <a:latin typeface="Calibri" pitchFamily="34" charset="0"/>
              </a:rPr>
              <a:pPr algn="r"/>
              <a:t>55</a:t>
            </a:fld>
            <a:endParaRPr lang="en-US" altLang="ja-JP" sz="1300">
              <a:latin typeface="Calibri"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スライド イメージ プレースホルダー 1"/>
          <p:cNvSpPr>
            <a:spLocks noGrp="1" noRot="1" noChangeAspect="1" noTextEdit="1"/>
          </p:cNvSpPr>
          <p:nvPr>
            <p:ph type="sldImg"/>
          </p:nvPr>
        </p:nvSpPr>
        <p:spPr>
          <a:xfrm>
            <a:off x="3249613" y="503238"/>
            <a:ext cx="3370262" cy="2527300"/>
          </a:xfrm>
          <a:ln/>
        </p:spPr>
      </p:sp>
      <p:sp>
        <p:nvSpPr>
          <p:cNvPr id="129027" name="ノート プレースホルダー 2"/>
          <p:cNvSpPr>
            <a:spLocks noGrp="1"/>
          </p:cNvSpPr>
          <p:nvPr>
            <p:ph type="body" idx="1"/>
          </p:nvPr>
        </p:nvSpPr>
        <p:spPr>
          <a:xfrm>
            <a:off x="987425" y="3198813"/>
            <a:ext cx="7894638" cy="3033712"/>
          </a:xfrm>
          <a:noFill/>
          <a:ln/>
        </p:spPr>
        <p:txBody>
          <a:bodyPr lIns="96604" tIns="48301" rIns="96604" bIns="48301"/>
          <a:lstStyle/>
          <a:p>
            <a:r>
              <a:rPr lang="en-US" altLang="ja-JP" smtClean="0"/>
              <a:t>【</a:t>
            </a:r>
            <a:r>
              <a:rPr lang="ja-JP" altLang="en-US" smtClean="0"/>
              <a:t>生徒用副読本</a:t>
            </a:r>
            <a:r>
              <a:rPr lang="en-US" altLang="ja-JP" smtClean="0"/>
              <a:t>P.18】</a:t>
            </a:r>
            <a:r>
              <a:rPr lang="ja-JP" altLang="en-US" b="1" smtClean="0"/>
              <a:t>退避・避難する時の注意点</a:t>
            </a:r>
          </a:p>
          <a:p>
            <a:r>
              <a:rPr lang="ja-JP" altLang="en-US" smtClean="0"/>
              <a:t>　放射性物質を扱う施設で事故が起こり、周辺への影響が心配される時には、市役所、町や村の役場、あるいは県や国から避難などの指示が出されます。</a:t>
            </a:r>
          </a:p>
          <a:p>
            <a:r>
              <a:rPr lang="ja-JP" altLang="en-US" smtClean="0"/>
              <a:t>　周辺のデマなどに惑わされず、混乱しないようにすることが大切です。</a:t>
            </a:r>
          </a:p>
          <a:p>
            <a:r>
              <a:rPr lang="ja-JP" altLang="en-US" smtClean="0"/>
              <a:t>　家族や先生の話、テレビやラジオなどで正確な情報を得ること、家族や先生などの指示をよく聞き落ち着いて行動することが大切です。</a:t>
            </a:r>
          </a:p>
          <a:p>
            <a:r>
              <a:rPr lang="ja-JP" altLang="en-US" smtClean="0"/>
              <a:t>　事故後の状況に応じて、指示の内容も変わってくるので注意が必要です。</a:t>
            </a:r>
          </a:p>
          <a:p>
            <a:pPr eaLnBrk="1" hangingPunct="1">
              <a:spcBef>
                <a:spcPct val="0"/>
              </a:spcBef>
            </a:pPr>
            <a:endParaRPr lang="ja-JP" altLang="en-US" smtClean="0"/>
          </a:p>
        </p:txBody>
      </p:sp>
      <p:sp>
        <p:nvSpPr>
          <p:cNvPr id="129028" name="スライド番号プレースホルダー 3"/>
          <p:cNvSpPr txBox="1">
            <a:spLocks noGrp="1"/>
          </p:cNvSpPr>
          <p:nvPr/>
        </p:nvSpPr>
        <p:spPr bwMode="auto">
          <a:xfrm>
            <a:off x="5591175" y="6397625"/>
            <a:ext cx="4276725" cy="336550"/>
          </a:xfrm>
          <a:prstGeom prst="rect">
            <a:avLst/>
          </a:prstGeom>
          <a:noFill/>
          <a:ln w="9525">
            <a:noFill/>
            <a:miter lim="800000"/>
            <a:headEnd/>
            <a:tailEnd/>
          </a:ln>
        </p:spPr>
        <p:txBody>
          <a:bodyPr lIns="96604" tIns="48301" rIns="96604" bIns="48301" anchor="b"/>
          <a:lstStyle/>
          <a:p>
            <a:pPr algn="r"/>
            <a:fld id="{398417FE-C66A-42A6-B8D9-558E01FF4258}" type="slidenum">
              <a:rPr lang="ja-JP" altLang="en-US" sz="1300">
                <a:latin typeface="Calibri" pitchFamily="34" charset="0"/>
              </a:rPr>
              <a:pPr algn="r"/>
              <a:t>56</a:t>
            </a:fld>
            <a:endParaRPr lang="en-US" altLang="ja-JP" sz="1300">
              <a:latin typeface="Calibri"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r>
              <a:rPr lang="en-US" altLang="ja-JP" smtClean="0"/>
              <a:t>【</a:t>
            </a:r>
            <a:r>
              <a:rPr lang="ja-JP" altLang="en-US" smtClean="0"/>
              <a:t>もとの資料</a:t>
            </a:r>
            <a:r>
              <a:rPr lang="en-US" altLang="ja-JP" smtClean="0"/>
              <a:t>】</a:t>
            </a:r>
          </a:p>
          <a:p>
            <a:r>
              <a:rPr lang="ja-JP" altLang="en-US" smtClean="0"/>
              <a:t>　岩手県環境生活部環境保全課から出された「</a:t>
            </a:r>
            <a:r>
              <a:rPr lang="ja-JP" altLang="en-US" sz="1000" b="1" smtClean="0"/>
              <a:t>放射線について正しく理解するために</a:t>
            </a:r>
            <a:r>
              <a:rPr lang="ja-JP" altLang="en-US" smtClean="0"/>
              <a:t>」から引用しています。</a:t>
            </a:r>
          </a:p>
          <a:p>
            <a:r>
              <a:rPr lang="ja-JP" altLang="en-US" smtClean="0"/>
              <a:t>　このパンフレットは平成</a:t>
            </a:r>
            <a:r>
              <a:rPr lang="en-US" altLang="ja-JP" smtClean="0"/>
              <a:t>23</a:t>
            </a:r>
            <a:r>
              <a:rPr lang="ja-JP" altLang="en-US" smtClean="0"/>
              <a:t>年</a:t>
            </a:r>
            <a:r>
              <a:rPr lang="en-US" altLang="ja-JP" smtClean="0"/>
              <a:t>11</a:t>
            </a:r>
            <a:r>
              <a:rPr lang="ja-JP" altLang="en-US" smtClean="0"/>
              <a:t>月時点で、次の</a:t>
            </a:r>
            <a:r>
              <a:rPr lang="en-US" altLang="ja-JP" smtClean="0"/>
              <a:t>URL</a:t>
            </a:r>
            <a:r>
              <a:rPr lang="ja-JP" altLang="en-US" smtClean="0"/>
              <a:t>からダウンロードできます。</a:t>
            </a:r>
          </a:p>
          <a:p>
            <a:r>
              <a:rPr lang="en-US" altLang="ja-JP" smtClean="0"/>
              <a:t>　</a:t>
            </a:r>
            <a:r>
              <a:rPr lang="ja-JP" altLang="en-US" smtClean="0"/>
              <a:t>　</a:t>
            </a:r>
            <a:r>
              <a:rPr lang="en-US" altLang="en-US" smtClean="0"/>
              <a:t>http://ftp.www.pref.iwate.jp/download.rbz?cmd=50&amp;cd=35096&amp;tg=3</a:t>
            </a:r>
            <a:endParaRPr lang="ja-JP"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p:spPr>
        <p:txBody>
          <a:bodyPr/>
          <a:lstStyle/>
          <a:p>
            <a:pPr>
              <a:lnSpc>
                <a:spcPct val="95000"/>
              </a:lnSpc>
            </a:pPr>
            <a:endParaRPr lang="ja-JP"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スライド イメージ プレースホルダー 1"/>
          <p:cNvSpPr>
            <a:spLocks noGrp="1" noRot="1" noChangeAspect="1" noTextEdit="1"/>
          </p:cNvSpPr>
          <p:nvPr>
            <p:ph type="sldImg"/>
          </p:nvPr>
        </p:nvSpPr>
        <p:spPr>
          <a:ln/>
        </p:spPr>
      </p:sp>
      <p:sp>
        <p:nvSpPr>
          <p:cNvPr id="132099" name="ノート プレースホルダー 2"/>
          <p:cNvSpPr>
            <a:spLocks noGrp="1"/>
          </p:cNvSpPr>
          <p:nvPr>
            <p:ph type="body" idx="1"/>
          </p:nvPr>
        </p:nvSpPr>
        <p:spPr>
          <a:noFill/>
          <a:ln/>
        </p:spPr>
        <p:txBody>
          <a:bodyPr/>
          <a:lstStyle/>
          <a:p>
            <a:endParaRPr lang="ja-JP" altLang="en-US" smtClean="0"/>
          </a:p>
        </p:txBody>
      </p:sp>
      <p:sp>
        <p:nvSpPr>
          <p:cNvPr id="132100" name="スライド番号プレースホルダー 3"/>
          <p:cNvSpPr>
            <a:spLocks noGrp="1"/>
          </p:cNvSpPr>
          <p:nvPr>
            <p:ph type="sldNum" sz="quarter" idx="5"/>
          </p:nvPr>
        </p:nvSpPr>
        <p:spPr>
          <a:noFill/>
        </p:spPr>
        <p:txBody>
          <a:bodyPr/>
          <a:lstStyle/>
          <a:p>
            <a:fld id="{503A29F5-3BDB-4183-B836-AB5CC77A9595}" type="slidenum">
              <a:rPr lang="ja-JP" altLang="en-US" smtClean="0">
                <a:solidFill>
                  <a:srgbClr val="000000"/>
                </a:solidFill>
              </a:rPr>
              <a:pPr/>
              <a:t>63</a:t>
            </a:fld>
            <a:endParaRPr lang="en-US" altLang="ja-JP"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p:spPr>
        <p:txBody>
          <a:bodyPr/>
          <a:lstStyle/>
          <a:p>
            <a:r>
              <a:rPr lang="en-US" altLang="ja-JP" smtClean="0"/>
              <a:t>【</a:t>
            </a:r>
            <a:r>
              <a:rPr lang="ja-JP" altLang="en-US" smtClean="0"/>
              <a:t>生徒用副読本</a:t>
            </a:r>
            <a:r>
              <a:rPr lang="en-US" altLang="ja-JP" smtClean="0"/>
              <a:t>P.</a:t>
            </a:r>
            <a:r>
              <a:rPr lang="ja-JP" altLang="en-US" smtClean="0"/>
              <a:t>３</a:t>
            </a:r>
            <a:r>
              <a:rPr lang="en-US" altLang="ja-JP" smtClean="0"/>
              <a:t>】</a:t>
            </a:r>
          </a:p>
          <a:p>
            <a:r>
              <a:rPr lang="ja-JP" altLang="en-US" smtClean="0"/>
              <a:t>　右の画像は、スイセンから出ている自然放射線を写したものです。</a:t>
            </a:r>
          </a:p>
          <a:p>
            <a:r>
              <a:rPr lang="ja-JP" altLang="en-US" smtClean="0"/>
              <a:t>　色の明るい部分は、スイセンの中に含まれるカリウム４０</a:t>
            </a:r>
            <a:r>
              <a:rPr lang="en-US" altLang="ja-JP" smtClean="0"/>
              <a:t>※</a:t>
            </a:r>
            <a:r>
              <a:rPr lang="ja-JP" altLang="en-US" smtClean="0"/>
              <a:t>によるものです。色の明るい部分ほど放射線が多く出ています。</a:t>
            </a:r>
          </a:p>
          <a:p>
            <a:r>
              <a:rPr lang="ja-JP" altLang="en-US" smtClean="0"/>
              <a:t>　画像は、放射線を受けると蛍光を発する物質を塗った特殊な板にスイセンを挟むなどして、外部からの自然放射線を遮る厚い鉛の箱の中に数日から２か月程度入れておくと、スイセンのカリウム</a:t>
            </a:r>
            <a:r>
              <a:rPr lang="en-US" altLang="ja-JP" smtClean="0"/>
              <a:t>40</a:t>
            </a:r>
            <a:r>
              <a:rPr lang="ja-JP" altLang="en-US" smtClean="0"/>
              <a:t>からの放射線が板に写し出されます。</a:t>
            </a:r>
          </a:p>
          <a:p>
            <a:r>
              <a:rPr lang="ja-JP" altLang="en-US" smtClean="0"/>
              <a:t>　なお、カリウムは、生物が生きていくために重要な元素で植物や動物に含まれています。</a:t>
            </a:r>
          </a:p>
          <a:p>
            <a:r>
              <a:rPr lang="en-US" altLang="ja-JP" smtClean="0"/>
              <a:t>※</a:t>
            </a:r>
            <a:r>
              <a:rPr lang="ja-JP" altLang="en-US" smtClean="0"/>
              <a:t>カリウムの中には、放射線を出すカリウム</a:t>
            </a:r>
            <a:r>
              <a:rPr lang="en-US" altLang="ja-JP" smtClean="0"/>
              <a:t>40</a:t>
            </a:r>
            <a:r>
              <a:rPr lang="ja-JP" altLang="en-US" smtClean="0"/>
              <a:t>と呼ばれる物質が微量に含まれています。</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 イメージ プレースホルダー 1"/>
          <p:cNvSpPr>
            <a:spLocks noGrp="1" noRot="1" noChangeAspect="1" noTextEdit="1"/>
          </p:cNvSpPr>
          <p:nvPr>
            <p:ph type="sldImg"/>
          </p:nvPr>
        </p:nvSpPr>
        <p:spPr>
          <a:ln/>
        </p:spPr>
      </p:sp>
      <p:sp>
        <p:nvSpPr>
          <p:cNvPr id="83971" name="ノート プレースホルダー 2"/>
          <p:cNvSpPr>
            <a:spLocks noGrp="1"/>
          </p:cNvSpPr>
          <p:nvPr>
            <p:ph type="body" idx="1"/>
          </p:nvPr>
        </p:nvSpPr>
        <p:spPr>
          <a:noFill/>
          <a:ln/>
        </p:spPr>
        <p:txBody>
          <a:bodyPr/>
          <a:lstStyle/>
          <a:p>
            <a:r>
              <a:rPr lang="en-US" altLang="ja-JP" smtClean="0"/>
              <a:t>【</a:t>
            </a:r>
            <a:r>
              <a:rPr lang="ja-JP" altLang="en-US" smtClean="0"/>
              <a:t>動画について</a:t>
            </a:r>
            <a:r>
              <a:rPr lang="en-US" altLang="ja-JP" smtClean="0"/>
              <a:t>】</a:t>
            </a:r>
          </a:p>
          <a:p>
            <a:r>
              <a:rPr lang="ja-JP" altLang="en-US" smtClean="0"/>
              <a:t>　ホームセンターで購入したカリウム肥料から出る自然放射線を、総合教育センターのシンチレーションカウンター（ホリバ製：価格１８万円）で計測したものです。今回の事故前に生産された肥料からも放射線は出ていること、距離をおくと数値が下がることなどをご説明下さい。</a:t>
            </a:r>
          </a:p>
        </p:txBody>
      </p:sp>
      <p:sp>
        <p:nvSpPr>
          <p:cNvPr id="83972" name="スライド番号プレースホルダー 3"/>
          <p:cNvSpPr>
            <a:spLocks noGrp="1"/>
          </p:cNvSpPr>
          <p:nvPr>
            <p:ph type="sldNum" sz="quarter" idx="5"/>
          </p:nvPr>
        </p:nvSpPr>
        <p:spPr>
          <a:noFill/>
        </p:spPr>
        <p:txBody>
          <a:bodyPr/>
          <a:lstStyle/>
          <a:p>
            <a:fld id="{C6C47409-87E5-4AC6-8516-28C988853AF9}" type="slidenum">
              <a:rPr lang="ja-JP" altLang="en-US" smtClean="0"/>
              <a:pPr/>
              <a:t>7</a:t>
            </a:fld>
            <a:endParaRPr lang="en-US" altLang="ja-JP"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a:lnSpc>
                <a:spcPct val="80000"/>
              </a:lnSpc>
            </a:pPr>
            <a:r>
              <a:rPr lang="en-US" altLang="ja-JP" sz="800" smtClean="0"/>
              <a:t>【</a:t>
            </a:r>
            <a:r>
              <a:rPr lang="ja-JP" altLang="en-US" sz="800" smtClean="0"/>
              <a:t>生徒用副読本</a:t>
            </a:r>
            <a:r>
              <a:rPr lang="en-US" altLang="ja-JP" sz="800" smtClean="0"/>
              <a:t>P.</a:t>
            </a:r>
            <a:r>
              <a:rPr lang="ja-JP" altLang="en-US" sz="800" smtClean="0"/>
              <a:t>９</a:t>
            </a:r>
            <a:r>
              <a:rPr lang="en-US" altLang="ja-JP" sz="800" smtClean="0"/>
              <a:t>】</a:t>
            </a:r>
          </a:p>
          <a:p>
            <a:pPr>
              <a:lnSpc>
                <a:spcPct val="80000"/>
              </a:lnSpc>
            </a:pPr>
            <a:r>
              <a:rPr lang="ja-JP" altLang="en-US" sz="800" smtClean="0"/>
              <a:t>　放射線は、ある特定の原子核が別の原子核に変化（壊変または崩壊）する際に放出されます。</a:t>
            </a:r>
          </a:p>
          <a:p>
            <a:pPr>
              <a:lnSpc>
                <a:spcPct val="80000"/>
              </a:lnSpc>
            </a:pPr>
            <a:r>
              <a:rPr lang="ja-JP" altLang="en-US" sz="800" smtClean="0"/>
              <a:t>　「ベクレル（</a:t>
            </a:r>
            <a:r>
              <a:rPr lang="en-US" altLang="ja-JP" sz="800" smtClean="0"/>
              <a:t>Bq</a:t>
            </a:r>
            <a:r>
              <a:rPr lang="ja-JP" altLang="en-US" sz="800" smtClean="0"/>
              <a:t>）」は、</a:t>
            </a:r>
            <a:r>
              <a:rPr lang="en-US" altLang="ja-JP" sz="800" smtClean="0"/>
              <a:t>1</a:t>
            </a:r>
            <a:r>
              <a:rPr lang="ja-JP" altLang="en-US" sz="800" smtClean="0"/>
              <a:t>秒間に壊変（崩壊）する原子核の数のことで、放射性物質が放射線を出す能力を表す単位をいいます。</a:t>
            </a:r>
          </a:p>
          <a:p>
            <a:pPr>
              <a:lnSpc>
                <a:spcPct val="80000"/>
              </a:lnSpc>
            </a:pPr>
            <a:r>
              <a:rPr lang="ja-JP" altLang="en-US" sz="800" smtClean="0"/>
              <a:t>　数値が大きいほど放射線を放出して壊変する原子核の数が多いことになります。</a:t>
            </a:r>
          </a:p>
          <a:p>
            <a:pPr>
              <a:lnSpc>
                <a:spcPct val="80000"/>
              </a:lnSpc>
            </a:pPr>
            <a:r>
              <a:rPr lang="ja-JP" altLang="en-US" sz="800" smtClean="0"/>
              <a:t>　人体が受けた放射線による影響の度合いを表す単位を「シーベルト（</a:t>
            </a:r>
            <a:r>
              <a:rPr lang="en-US" altLang="ja-JP" sz="800" smtClean="0"/>
              <a:t>Sv</a:t>
            </a:r>
            <a:r>
              <a:rPr lang="ja-JP" altLang="en-US" sz="800" smtClean="0"/>
              <a:t>）」といい、放射線のエネルギーが物質や人体の組織に吸収された量を表す単位を「グレイ（</a:t>
            </a:r>
            <a:r>
              <a:rPr lang="en-US" altLang="ja-JP" sz="800" smtClean="0"/>
              <a:t>Gy</a:t>
            </a:r>
            <a:r>
              <a:rPr lang="ja-JP" altLang="en-US" sz="800" smtClean="0"/>
              <a:t>）」といいます。</a:t>
            </a:r>
          </a:p>
          <a:p>
            <a:pPr>
              <a:lnSpc>
                <a:spcPct val="80000"/>
              </a:lnSpc>
            </a:pPr>
            <a:r>
              <a:rPr lang="ja-JP" altLang="en-US" sz="800" smtClean="0"/>
              <a:t>　このため、放射線が人体に与える影響は、放射性物質の放射能の強さ（ベクレル）の大小を比較するのではなく、放射線の種類やエネルギーの大きさ、放射線を受けた身体の部位なども考慮した数値（シーベルト）で比較する必要があります。</a:t>
            </a:r>
          </a:p>
          <a:p>
            <a:pPr>
              <a:lnSpc>
                <a:spcPct val="80000"/>
              </a:lnSpc>
            </a:pPr>
            <a:r>
              <a:rPr lang="ja-JP" altLang="en-US" sz="800" smtClean="0"/>
              <a:t>　放射性物質の種類によって放出される放射線の種類やエネルギーが異なるので、同じ</a:t>
            </a:r>
            <a:r>
              <a:rPr lang="en-US" altLang="ja-JP" sz="800" smtClean="0"/>
              <a:t>1000</a:t>
            </a:r>
            <a:r>
              <a:rPr lang="ja-JP" altLang="en-US" sz="800" smtClean="0"/>
              <a:t>ベクレルの放射能であっても放射性物質が違えば、人体に与える影響の度合い（シーベルト）の大きさは異なります。</a:t>
            </a:r>
          </a:p>
          <a:p>
            <a:pPr>
              <a:lnSpc>
                <a:spcPct val="80000"/>
              </a:lnSpc>
            </a:pPr>
            <a:endParaRPr lang="ja-JP" altLang="en-US" sz="800" b="1" smtClean="0"/>
          </a:p>
          <a:p>
            <a:pPr>
              <a:lnSpc>
                <a:spcPct val="80000"/>
              </a:lnSpc>
            </a:pPr>
            <a:r>
              <a:rPr lang="ja-JP" altLang="en-US" sz="800" b="1" smtClean="0"/>
              <a:t>ベクレル</a:t>
            </a:r>
            <a:r>
              <a:rPr lang="ja-JP" altLang="en-US" sz="800" smtClean="0"/>
              <a:t>（Ｂｑ）</a:t>
            </a:r>
          </a:p>
          <a:p>
            <a:pPr>
              <a:lnSpc>
                <a:spcPct val="80000"/>
              </a:lnSpc>
            </a:pPr>
            <a:r>
              <a:rPr lang="ja-JP" altLang="en-US" sz="800" b="1" smtClean="0"/>
              <a:t>放射性物質が放射線を出す能力を表す単位</a:t>
            </a:r>
          </a:p>
          <a:p>
            <a:pPr>
              <a:lnSpc>
                <a:spcPct val="80000"/>
              </a:lnSpc>
            </a:pPr>
            <a:r>
              <a:rPr lang="ja-JP" altLang="en-US" sz="800" smtClean="0"/>
              <a:t>　１ベクレルとは、１秒間に一つの原子核が壊変（崩壊）</a:t>
            </a:r>
            <a:r>
              <a:rPr lang="en-US" altLang="ja-JP" sz="800" smtClean="0"/>
              <a:t>※</a:t>
            </a:r>
            <a:r>
              <a:rPr lang="ja-JP" altLang="en-US" sz="800" smtClean="0"/>
              <a:t>することを表します。例えば、３７０ベクレルの放射性カリウムは、毎秒３７０個の原子核が壊変して放射線を出しカルシウムに変わります。</a:t>
            </a:r>
          </a:p>
          <a:p>
            <a:pPr>
              <a:lnSpc>
                <a:spcPct val="80000"/>
              </a:lnSpc>
            </a:pPr>
            <a:r>
              <a:rPr lang="en-US" altLang="ja-JP" sz="800" smtClean="0"/>
              <a:t>※</a:t>
            </a:r>
            <a:r>
              <a:rPr lang="ja-JP" altLang="en-US" sz="800" smtClean="0"/>
              <a:t>壊変（崩壊）とは原子核が放射線を出して別の原子核に変わる現象のことです。</a:t>
            </a:r>
          </a:p>
          <a:p>
            <a:pPr>
              <a:lnSpc>
                <a:spcPct val="80000"/>
              </a:lnSpc>
            </a:pPr>
            <a:endParaRPr lang="ja-JP" altLang="en-US" sz="800" b="1" smtClean="0"/>
          </a:p>
          <a:p>
            <a:pPr>
              <a:lnSpc>
                <a:spcPct val="80000"/>
              </a:lnSpc>
            </a:pPr>
            <a:r>
              <a:rPr lang="ja-JP" altLang="en-US" sz="800" b="1" smtClean="0"/>
              <a:t>グレイ</a:t>
            </a:r>
            <a:r>
              <a:rPr lang="ja-JP" altLang="en-US" sz="800" smtClean="0"/>
              <a:t>（Ｇｙ）</a:t>
            </a:r>
          </a:p>
          <a:p>
            <a:pPr>
              <a:lnSpc>
                <a:spcPct val="80000"/>
              </a:lnSpc>
            </a:pPr>
            <a:r>
              <a:rPr lang="ja-JP" altLang="en-US" sz="800" b="1" smtClean="0"/>
              <a:t>放射線のエネルギーが物質や人体の組織に吸収された量を表す単位</a:t>
            </a:r>
          </a:p>
          <a:p>
            <a:pPr>
              <a:lnSpc>
                <a:spcPct val="80000"/>
              </a:lnSpc>
            </a:pPr>
            <a:r>
              <a:rPr lang="ja-JP" altLang="en-US" sz="800" smtClean="0"/>
              <a:t>　放射線が物質や人体に当たるともっているエネルギーを物質に与えます。１グレイとは、１キログラムの物質が放射線により１ジュールのエネルギーを受けることを表します。</a:t>
            </a:r>
          </a:p>
          <a:p>
            <a:pPr>
              <a:lnSpc>
                <a:spcPct val="80000"/>
              </a:lnSpc>
            </a:pPr>
            <a:endParaRPr lang="ja-JP" altLang="en-US" sz="800" b="1" smtClean="0"/>
          </a:p>
          <a:p>
            <a:pPr>
              <a:lnSpc>
                <a:spcPct val="80000"/>
              </a:lnSpc>
            </a:pPr>
            <a:r>
              <a:rPr lang="ja-JP" altLang="en-US" sz="800" b="1" smtClean="0"/>
              <a:t>シーベルト</a:t>
            </a:r>
            <a:r>
              <a:rPr lang="ja-JP" altLang="en-US" sz="800" smtClean="0"/>
              <a:t>（Ｓｖ）</a:t>
            </a:r>
          </a:p>
          <a:p>
            <a:pPr>
              <a:lnSpc>
                <a:spcPct val="80000"/>
              </a:lnSpc>
            </a:pPr>
            <a:r>
              <a:rPr lang="ja-JP" altLang="en-US" sz="800" b="1" smtClean="0"/>
              <a:t>人体が受けた放射線による影響の度合いを表す単位</a:t>
            </a:r>
          </a:p>
          <a:p>
            <a:pPr>
              <a:lnSpc>
                <a:spcPct val="80000"/>
              </a:lnSpc>
            </a:pPr>
            <a:r>
              <a:rPr lang="ja-JP" altLang="en-US" sz="800" smtClean="0"/>
              <a:t>　放射線を安全に管理するための指標として用いられます。</a:t>
            </a:r>
            <a:endParaRPr lang="en-US" altLang="ja-JP" sz="8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スライド イメージ プレースホルダー 1"/>
          <p:cNvSpPr>
            <a:spLocks noGrp="1" noRot="1" noChangeAspect="1" noTextEdit="1"/>
          </p:cNvSpPr>
          <p:nvPr>
            <p:ph type="sldImg"/>
          </p:nvPr>
        </p:nvSpPr>
        <p:spPr>
          <a:ln/>
        </p:spPr>
      </p:sp>
      <p:sp>
        <p:nvSpPr>
          <p:cNvPr id="86019" name="ノート プレースホルダー 2"/>
          <p:cNvSpPr>
            <a:spLocks noGrp="1"/>
          </p:cNvSpPr>
          <p:nvPr>
            <p:ph type="body" idx="1"/>
          </p:nvPr>
        </p:nvSpPr>
        <p:spPr>
          <a:noFill/>
          <a:ln/>
        </p:spPr>
        <p:txBody>
          <a:bodyPr/>
          <a:lstStyle/>
          <a:p>
            <a:pPr eaLnBrk="1" hangingPunct="1">
              <a:spcBef>
                <a:spcPct val="0"/>
              </a:spcBef>
            </a:pPr>
            <a:endParaRPr lang="ja-JP" altLang="en-US" smtClean="0"/>
          </a:p>
        </p:txBody>
      </p:sp>
      <p:sp>
        <p:nvSpPr>
          <p:cNvPr id="86020" name="スライド番号プレースホルダー 3"/>
          <p:cNvSpPr>
            <a:spLocks noGrp="1"/>
          </p:cNvSpPr>
          <p:nvPr>
            <p:ph type="sldNum" sz="quarter" idx="5"/>
          </p:nvPr>
        </p:nvSpPr>
        <p:spPr>
          <a:noFill/>
        </p:spPr>
        <p:txBody>
          <a:bodyPr/>
          <a:lstStyle/>
          <a:p>
            <a:pPr eaLnBrk="1" hangingPunct="1"/>
            <a:fld id="{E85402D5-9525-48E7-9DE6-0E549A48E97A}" type="slidenum">
              <a:rPr lang="ja-JP" altLang="en-US" smtClean="0">
                <a:solidFill>
                  <a:srgbClr val="000000"/>
                </a:solidFill>
                <a:latin typeface="Calibri" pitchFamily="34" charset="0"/>
              </a:rPr>
              <a:pPr eaLnBrk="1" hangingPunct="1"/>
              <a:t>9</a:t>
            </a:fld>
            <a:endParaRPr lang="en-US" altLang="ja-JP" smtClean="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0AED5FA6-1241-4A8F-9BB1-5B12BD5BA955}"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AE9FAF5-208C-41BD-B57A-D349C1FF4BF6}"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9B4EDFC-86F9-4E33-B3A1-810460C77CA6}"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D2745C76-17AA-4A29-92B8-F971E4BAEFAC}"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CFDC538-49E8-4E0A-9FD1-3F982B802AE9}"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C2541FA8-BD42-41A0-B4E9-11DB46DA3189}" type="slidenum">
              <a:rPr lang="en-US" altLang="ja-JP"/>
              <a:pPr>
                <a:defRPr/>
              </a:pPr>
              <a:t>‹#›</a:t>
            </a:fld>
            <a:endParaRPr lang="en-US" altLang="ja-JP"/>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ACB02F5C-D87D-41D7-8942-934C892572A3}" type="slidenum">
              <a:rPr lang="en-US" altLang="ja-JP"/>
              <a:pPr>
                <a:defRPr/>
              </a:pPr>
              <a:t>‹#›</a:t>
            </a:fld>
            <a:endParaRPr lang="en-US" altLang="ja-JP"/>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49563743-A2E1-4142-BB18-59C395DAAEAF}"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3E964A13-374A-4E00-AFFE-FB1463E5D815}" type="slidenum">
              <a:rPr lang="ja-JP" altLang="en-US"/>
              <a:pPr>
                <a:defRPr/>
              </a:pPr>
              <a:t>‹#›</a:t>
            </a:fld>
            <a:endParaRPr lang="ja-JP"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84DD9477-ACA3-478C-AF76-529C3C294DA1}"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AFC0857D-7760-449E-AD34-3BAA14F07BBC}" type="slidenum">
              <a:rPr lang="ja-JP" altLang="en-US"/>
              <a:pPr>
                <a:defRPr/>
              </a:pPr>
              <a:t>‹#›</a:t>
            </a:fld>
            <a:endParaRPr lang="ja-JP"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CC946FCD-AFBE-4CDA-B7C7-36B7384BB6DC}"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B2ED0880-B596-4154-9E42-A17B3C157EED}" type="slidenum">
              <a:rPr lang="ja-JP" altLang="en-US"/>
              <a:pPr>
                <a:defRPr/>
              </a:pPr>
              <a:t>‹#›</a:t>
            </a:fld>
            <a:endParaRPr lang="ja-JP"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D4EEF8B6-8CCC-450F-BCC7-602876E55E0D}"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82A01091-8E42-4BEF-8A7A-06C8AF7611D0}"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4C8921F-6212-4398-B44E-402B65DFE0D0}"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E350A529-EF97-4EEF-9C58-B8E4829A7F39}" type="datetime1">
              <a:rPr lang="ja-JP" altLang="en-US"/>
              <a:pPr>
                <a:defRPr/>
              </a:pPr>
              <a:t>2012/2/9</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B556551E-4453-4350-BB5A-4785F1CE0436}" type="slidenum">
              <a:rPr lang="ja-JP" altLang="en-US"/>
              <a:pPr>
                <a:defRPr/>
              </a:pPr>
              <a:t>‹#›</a:t>
            </a:fld>
            <a:endParaRPr lang="ja-JP"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9E6CEACB-8602-4570-B511-0D2F80286CAF}" type="datetime1">
              <a:rPr lang="ja-JP" altLang="en-US"/>
              <a:pPr>
                <a:defRPr/>
              </a:pPr>
              <a:t>2012/2/9</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B8F5F828-284F-412C-AA3C-4C9550607C8E}" type="slidenum">
              <a:rPr lang="ja-JP" altLang="en-US"/>
              <a:pPr>
                <a:defRPr/>
              </a:pPr>
              <a:t>‹#›</a:t>
            </a:fld>
            <a:endParaRPr lang="ja-JP"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0113CEC7-B1B4-4442-91BC-C719D65799ED}" type="datetime1">
              <a:rPr lang="ja-JP" altLang="en-US"/>
              <a:pPr>
                <a:defRPr/>
              </a:pPr>
              <a:t>2012/2/9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D7652438-1846-4636-83B0-833200C4A226}" type="slidenum">
              <a:rPr lang="ja-JP" altLang="en-US"/>
              <a:pPr>
                <a:defRPr/>
              </a:pPr>
              <a:t>‹#›</a:t>
            </a:fld>
            <a:endParaRPr lang="ja-JP"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ABB96E09-E3D1-4745-B73F-177EBDC47CAD}"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5D61F745-075E-43E7-8D62-BD8D4547AA91}" type="slidenum">
              <a:rPr lang="ja-JP" altLang="en-US"/>
              <a:pPr>
                <a:defRPr/>
              </a:pPr>
              <a:t>‹#›</a:t>
            </a:fld>
            <a:endParaRPr lang="ja-JP"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850BBBB8-CC36-45D6-B318-20D27844195C}"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7F9C20A5-33CB-4EAF-B472-8ACD6FAA4F60}" type="slidenum">
              <a:rPr lang="ja-JP" altLang="en-US"/>
              <a:pPr>
                <a:defRPr/>
              </a:pPr>
              <a:t>‹#›</a:t>
            </a:fld>
            <a:endParaRPr lang="ja-JP"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2560760E-4D56-4F5D-A680-02C02D01609A}"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F805EC93-A9FA-4433-821E-1996566A41E0}" type="slidenum">
              <a:rPr lang="ja-JP" altLang="en-US"/>
              <a:pPr>
                <a:defRPr/>
              </a:pPr>
              <a:t>‹#›</a:t>
            </a:fld>
            <a:endParaRPr lang="ja-JP"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118E7CF7-5E16-44FF-80EB-1BF0776732A8}"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B3CB5A50-3BE5-4EFC-9338-FF4FCBAEF6B0}" type="slidenum">
              <a:rPr lang="ja-JP" altLang="en-US"/>
              <a:pPr>
                <a:defRPr/>
              </a:pPr>
              <a:t>‹#›</a:t>
            </a:fld>
            <a:endParaRPr lang="ja-JP"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p:txBody>
          <a:bodyPr/>
          <a:lstStyle>
            <a:lvl1pPr>
              <a:defRPr/>
            </a:lvl1pPr>
          </a:lstStyle>
          <a:p>
            <a:pPr>
              <a:defRPr/>
            </a:pPr>
            <a:fld id="{51B80ECD-846E-4858-B100-158921AAC561}" type="datetime1">
              <a:rPr lang="ja-JP" altLang="en-US"/>
              <a:pPr>
                <a:defRPr/>
              </a:pPr>
              <a:t>2012/2/9</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pPr>
              <a:defRPr/>
            </a:pPr>
            <a:fld id="{D63511EF-1338-4E59-AD8D-619F9D7DE1FC}" type="slidenum">
              <a:rPr lang="en-US" altLang="ja-JP"/>
              <a:pPr>
                <a:defRPr/>
              </a:pPr>
              <a:t>‹#›</a:t>
            </a:fld>
            <a:endParaRPr lang="en-US" altLang="ja-JP"/>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fld id="{62E83145-9669-4ED5-81FB-D53F853314B5}" type="datetime1">
              <a:rPr lang="ja-JP" altLang="en-US"/>
              <a:pPr>
                <a:defRPr/>
              </a:pPr>
              <a:t>2012/2/9</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CDDFC58E-31B8-4009-8F0F-0B112E59C91B}" type="slidenum">
              <a:rPr lang="en-US" altLang="ja-JP"/>
              <a:pPr>
                <a:defRPr/>
              </a:pPr>
              <a:t>‹#›</a:t>
            </a:fld>
            <a:endParaRPr lang="en-US" altLang="ja-JP"/>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9EA028C5-6592-49C0-B9FD-C77C8382861D}"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0140188D-6B11-4923-A49D-E10F60E49548}"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F9E8D62-A53B-428A-910D-757476938851}"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40289C3A-96FD-453C-B42D-CEB25607C742}"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56E0B303-5D68-49C8-874F-98D94D4BD3C4}" type="slidenum">
              <a:rPr lang="ja-JP" altLang="en-US"/>
              <a:pPr>
                <a:defRPr/>
              </a:pPr>
              <a:t>‹#›</a:t>
            </a:fld>
            <a:endParaRPr lang="ja-JP"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7F5D5A97-17BD-42EA-B291-3A774F96A8F3}"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58FF3027-2722-4123-BF0E-2029E65B0245}" type="slidenum">
              <a:rPr lang="ja-JP" altLang="en-US"/>
              <a:pPr>
                <a:defRPr/>
              </a:pPr>
              <a:t>‹#›</a:t>
            </a:fld>
            <a:endParaRPr lang="ja-JP"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1B5CDA4A-B3E3-45EC-B26D-5E3283AFA6DE}"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15949C55-F50F-4F97-BC4C-52BB33458FDC}" type="slidenum">
              <a:rPr lang="ja-JP" altLang="en-US"/>
              <a:pPr>
                <a:defRPr/>
              </a:pPr>
              <a:t>‹#›</a:t>
            </a:fld>
            <a:endParaRPr lang="ja-JP"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73B4A82A-C88F-4397-A580-A0D290D02F56}" type="datetime1">
              <a:rPr lang="ja-JP" altLang="en-US"/>
              <a:pPr>
                <a:defRPr/>
              </a:pPr>
              <a:t>2012/2/9</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7876504F-536D-4ED5-A33B-AB601C2AC71E}" type="slidenum">
              <a:rPr lang="ja-JP" altLang="en-US"/>
              <a:pPr>
                <a:defRPr/>
              </a:pPr>
              <a:t>‹#›</a:t>
            </a:fld>
            <a:endParaRPr lang="ja-JP"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9FA67F4B-7788-4783-8B0B-1E4DB201E5E9}" type="datetime1">
              <a:rPr lang="ja-JP" altLang="en-US"/>
              <a:pPr>
                <a:defRPr/>
              </a:pPr>
              <a:t>2012/2/9</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B40D0EC5-3B08-4A98-A021-3AAD629A0A1E}" type="slidenum">
              <a:rPr lang="ja-JP" altLang="en-US"/>
              <a:pPr>
                <a:defRPr/>
              </a:pPr>
              <a:t>‹#›</a:t>
            </a:fld>
            <a:endParaRPr lang="ja-JP"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A10CA7A5-6608-4512-AB1A-08F7E70AE39C}" type="datetime1">
              <a:rPr lang="ja-JP" altLang="en-US"/>
              <a:pPr>
                <a:defRPr/>
              </a:pPr>
              <a:t>2012/2/9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5B1404B2-750D-4B00-A0CF-96914D72D02B}" type="slidenum">
              <a:rPr lang="ja-JP" altLang="en-US"/>
              <a:pPr>
                <a:defRPr/>
              </a:pPr>
              <a:t>‹#›</a:t>
            </a:fld>
            <a:endParaRPr lang="ja-JP"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86E1DA40-33D5-4CB7-A997-F58FFCE0229B}"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351FAFE4-0297-4ADD-8FF3-0E5E679819AB}" type="slidenum">
              <a:rPr lang="ja-JP" altLang="en-US"/>
              <a:pPr>
                <a:defRPr/>
              </a:pPr>
              <a:t>‹#›</a:t>
            </a:fld>
            <a:endParaRPr lang="ja-JP"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31787631-83CC-49AA-BE9D-CEDC306BDCA8}"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A0E47BCE-C68C-4179-89FB-3CA79D48C659}" type="slidenum">
              <a:rPr lang="ja-JP" altLang="en-US"/>
              <a:pPr>
                <a:defRPr/>
              </a:pPr>
              <a:t>‹#›</a:t>
            </a:fld>
            <a:endParaRPr lang="ja-JP"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D9A850D0-3A36-4523-B770-6F86AE91AD73}"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07F063D9-F2EA-42F2-8BE3-EB920D341A05}" type="slidenum">
              <a:rPr lang="ja-JP" altLang="en-US"/>
              <a:pPr>
                <a:defRPr/>
              </a:pPr>
              <a:t>‹#›</a:t>
            </a:fld>
            <a:endParaRPr lang="ja-JP"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59A1EB89-D02A-4259-812A-058C799D58AA}"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D4E2B2C6-A710-4F48-A2A7-8A738A871295}" type="slidenum">
              <a:rPr lang="ja-JP" altLang="en-US"/>
              <a:pPr>
                <a:defRPr/>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ACF424F-A304-41FF-8540-B7808078105C}"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p:txBody>
          <a:bodyPr/>
          <a:lstStyle>
            <a:lvl1pPr>
              <a:defRPr/>
            </a:lvl1pPr>
          </a:lstStyle>
          <a:p>
            <a:pPr>
              <a:defRPr/>
            </a:pPr>
            <a:fld id="{0EC84E01-7213-4E12-A88C-4406869B0765}" type="datetime1">
              <a:rPr lang="ja-JP" altLang="en-US"/>
              <a:pPr>
                <a:defRPr/>
              </a:pPr>
              <a:t>2012/2/9</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pPr>
              <a:defRPr/>
            </a:pPr>
            <a:fld id="{59DFCCDE-1B6C-4791-976C-7E393967DEE4}" type="slidenum">
              <a:rPr lang="en-US" altLang="ja-JP"/>
              <a:pPr>
                <a:defRPr/>
              </a:pPr>
              <a:t>‹#›</a:t>
            </a:fld>
            <a:endParaRPr lang="en-US" altLang="ja-JP"/>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fld id="{55FE6266-B79D-4FB3-8D9F-787FAFC144D4}" type="datetime1">
              <a:rPr lang="ja-JP" altLang="en-US"/>
              <a:pPr>
                <a:defRPr/>
              </a:pPr>
              <a:t>2012/2/9</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B2EA7462-4D2B-4592-8620-3C2EFF33FDB1}" type="slidenum">
              <a:rPr lang="en-US" altLang="ja-JP"/>
              <a:pPr>
                <a:defRPr/>
              </a:pPr>
              <a:t>‹#›</a:t>
            </a:fld>
            <a:endParaRPr lang="en-US" altLang="ja-JP"/>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B03480F5-4381-4833-9CE5-5B81CF91654C}"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5E05F215-7AAD-44AE-9640-19E6D94AA1E3}" type="slidenum">
              <a:rPr lang="ja-JP" altLang="en-US"/>
              <a:pPr>
                <a:defRPr/>
              </a:pPr>
              <a:t>‹#›</a:t>
            </a:fld>
            <a:endParaRPr lang="ja-JP"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C5D920D0-B4FA-4945-BBF7-5787D5D9E8DA}"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EF3C92AD-CFBD-44F6-A0E2-FB4C6D4DC84B}" type="slidenum">
              <a:rPr lang="ja-JP" altLang="en-US"/>
              <a:pPr>
                <a:defRPr/>
              </a:pPr>
              <a:t>‹#›</a:t>
            </a:fld>
            <a:endParaRPr lang="ja-JP"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E5276013-66CD-45E3-8ED8-197062FA4FD2}"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E71A6429-6FE5-4100-B307-A8597C685410}" type="slidenum">
              <a:rPr lang="ja-JP" altLang="en-US"/>
              <a:pPr>
                <a:defRPr/>
              </a:pPr>
              <a:t>‹#›</a:t>
            </a:fld>
            <a:endParaRPr lang="ja-JP"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0B367174-51F0-4331-B720-C7CA40939926}"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02F67A2F-539F-4250-AD10-DAA7BECE434F}" type="slidenum">
              <a:rPr lang="ja-JP" altLang="en-US"/>
              <a:pPr>
                <a:defRPr/>
              </a:pPr>
              <a:t>‹#›</a:t>
            </a:fld>
            <a:endParaRPr lang="ja-JP"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CD596F3E-70BC-4C51-89BF-C69C23BBD74A}" type="datetime1">
              <a:rPr lang="ja-JP" altLang="en-US"/>
              <a:pPr>
                <a:defRPr/>
              </a:pPr>
              <a:t>2012/2/9</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E2EAFBFE-103F-4A6F-BBB6-2B6C707EF574}" type="slidenum">
              <a:rPr lang="ja-JP" altLang="en-US"/>
              <a:pPr>
                <a:defRPr/>
              </a:pPr>
              <a:t>‹#›</a:t>
            </a:fld>
            <a:endParaRPr lang="ja-JP"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05BFF5D8-AF19-4226-9C99-3A75DCBB635B}" type="datetime1">
              <a:rPr lang="ja-JP" altLang="en-US"/>
              <a:pPr>
                <a:defRPr/>
              </a:pPr>
              <a:t>2012/2/9</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F8FDE92A-81F0-43F1-8D11-05D4922DAB19}" type="slidenum">
              <a:rPr lang="ja-JP" altLang="en-US"/>
              <a:pPr>
                <a:defRPr/>
              </a:pPr>
              <a:t>‹#›</a:t>
            </a:fld>
            <a:endParaRPr lang="ja-JP"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1F8B38FA-BA1C-4E6C-8129-E8A9D684BF54}" type="datetime1">
              <a:rPr lang="ja-JP" altLang="en-US"/>
              <a:pPr>
                <a:defRPr/>
              </a:pPr>
              <a:t>2012/2/9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B9119433-7E91-4784-AF92-4E896B45D10E}" type="slidenum">
              <a:rPr lang="ja-JP" altLang="en-US"/>
              <a:pPr>
                <a:defRPr/>
              </a:pPr>
              <a:t>‹#›</a:t>
            </a:fld>
            <a:endParaRPr lang="ja-JP"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74491496-AB09-4C3D-8D28-A40F98F0D7D2}"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2C92799D-B285-4205-943B-6FCE7EC55E36}" type="slidenum">
              <a:rPr lang="ja-JP" altLang="en-US"/>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924749A2-954F-4EA8-92A1-F9D87174535D}" type="slidenum">
              <a:rPr lang="en-US" altLang="ja-JP"/>
              <a:pPr>
                <a:defRPr/>
              </a:pPr>
              <a:t>‹#›</a:t>
            </a:fld>
            <a:endParaRPr lang="en-US" altLang="ja-JP"/>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87B41AA2-CAE2-4C8F-A377-26450384C16B}"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D103E9BE-02AF-4896-A099-DF477952B808}" type="slidenum">
              <a:rPr lang="ja-JP" altLang="en-US"/>
              <a:pPr>
                <a:defRPr/>
              </a:pPr>
              <a:t>‹#›</a:t>
            </a:fld>
            <a:endParaRPr lang="ja-JP"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AF2369E1-77EA-4707-8540-C48DFD9C72F1}"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2D0C38A3-6375-4743-B54E-41D5E7A04828}" type="slidenum">
              <a:rPr lang="ja-JP" altLang="en-US"/>
              <a:pPr>
                <a:defRPr/>
              </a:pPr>
              <a:t>‹#›</a:t>
            </a:fld>
            <a:endParaRPr lang="ja-JP"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F548348D-7D58-40C2-A103-A0C1F793BA98}"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F883A9BD-6F48-424C-9FD9-C5869AA2BEA2}" type="slidenum">
              <a:rPr lang="ja-JP" altLang="en-US"/>
              <a:pPr>
                <a:defRPr/>
              </a:pPr>
              <a:t>‹#›</a:t>
            </a:fld>
            <a:endParaRPr lang="ja-JP"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p:txBody>
          <a:bodyPr/>
          <a:lstStyle>
            <a:lvl1pPr>
              <a:defRPr/>
            </a:lvl1pPr>
          </a:lstStyle>
          <a:p>
            <a:pPr>
              <a:defRPr/>
            </a:pPr>
            <a:fld id="{742D9AE3-48F8-4B16-81AF-86A007B280C6}" type="datetime1">
              <a:rPr lang="ja-JP" altLang="en-US"/>
              <a:pPr>
                <a:defRPr/>
              </a:pPr>
              <a:t>2012/2/9</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pPr>
              <a:defRPr/>
            </a:pPr>
            <a:fld id="{2C1FFCD6-87D4-48CF-A040-BB99D6F8157D}" type="slidenum">
              <a:rPr lang="en-US" altLang="ja-JP"/>
              <a:pPr>
                <a:defRPr/>
              </a:pPr>
              <a:t>‹#›</a:t>
            </a:fld>
            <a:endParaRPr lang="en-US" altLang="ja-JP"/>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fld id="{30C24C12-FD75-4718-BEFA-3A6741866390}" type="datetime1">
              <a:rPr lang="ja-JP" altLang="en-US"/>
              <a:pPr>
                <a:defRPr/>
              </a:pPr>
              <a:t>2012/2/9</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1CC0621D-6AC9-4F3C-8279-28FFCFE20B04}" type="slidenum">
              <a:rPr lang="en-US" altLang="ja-JP"/>
              <a:pPr>
                <a:defRPr/>
              </a:pPr>
              <a:t>‹#›</a:t>
            </a:fld>
            <a:endParaRPr lang="en-US" altLang="ja-JP"/>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p:txBody>
          <a:bodyPr/>
          <a:lstStyle>
            <a:lvl1pPr>
              <a:defRPr/>
            </a:lvl1pPr>
          </a:lstStyle>
          <a:p>
            <a:pPr>
              <a:defRPr/>
            </a:pPr>
            <a:fld id="{D52CEB53-CF6B-4A5C-8DAB-1605FE55ED6C}" type="datetime1">
              <a:rPr lang="ja-JP" altLang="en-US"/>
              <a:pPr>
                <a:defRPr/>
              </a:pPr>
              <a:t>2012/2/9</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pPr>
              <a:defRPr/>
            </a:pPr>
            <a:fld id="{56131531-F238-48D8-A7E7-297FD6D4D866}" type="slidenum">
              <a:rPr lang="en-US" altLang="ja-JP"/>
              <a:pPr>
                <a:defRPr/>
              </a:pPr>
              <a:t>‹#›</a:t>
            </a:fld>
            <a:endParaRPr lang="en-US" altLang="ja-JP"/>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fld id="{CE6C23D4-F4B6-446C-B323-7AE966DF2AB4}" type="datetime1">
              <a:rPr lang="ja-JP" altLang="en-US"/>
              <a:pPr>
                <a:defRPr/>
              </a:pPr>
              <a:t>2012/2/9</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AB4A074F-FD25-4D21-9930-9AF1D6DAE64B}"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70663F15-144F-4637-B2D2-98F328417FEC}"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E196A2E1-A17D-471C-8E7A-7E589F529C70}"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F78C7E3-C22C-47D2-A00E-DEACD8CB553C}"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624988C-A3F0-4537-87D5-A171C2350430}"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434B5FBA-EE0C-4AAA-9E65-570CF42F2EFB}"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4810" r:id="rId1"/>
    <p:sldLayoutId id="2147484811" r:id="rId2"/>
    <p:sldLayoutId id="2147484812" r:id="rId3"/>
    <p:sldLayoutId id="2147484813" r:id="rId4"/>
    <p:sldLayoutId id="2147484814" r:id="rId5"/>
    <p:sldLayoutId id="2147484815" r:id="rId6"/>
    <p:sldLayoutId id="2147484816" r:id="rId7"/>
    <p:sldLayoutId id="2147484817" r:id="rId8"/>
    <p:sldLayoutId id="2147484818" r:id="rId9"/>
    <p:sldLayoutId id="2147484819" r:id="rId10"/>
    <p:sldLayoutId id="2147484820" r:id="rId11"/>
    <p:sldLayoutId id="2147484821" r:id="rId12"/>
    <p:sldLayoutId id="2147484822" r:id="rId13"/>
    <p:sldLayoutId id="2147484823" r:id="rId14"/>
    <p:sldLayoutId id="2147484824" r:id="rId15"/>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2051"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40785F1D-CF6F-4243-A258-4ADC885A4721}" type="datetime1">
              <a:rPr lang="ja-JP" altLang="en-US"/>
              <a:pPr>
                <a:defRPr/>
              </a:pPr>
              <a:t>2012/2/9</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1BBCDF5D-4FA0-4544-9F26-6994C4999DC4}"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4825" r:id="rId1"/>
    <p:sldLayoutId id="2147484826" r:id="rId2"/>
    <p:sldLayoutId id="2147484827" r:id="rId3"/>
    <p:sldLayoutId id="2147484828" r:id="rId4"/>
    <p:sldLayoutId id="2147484829" r:id="rId5"/>
    <p:sldLayoutId id="2147484830" r:id="rId6"/>
    <p:sldLayoutId id="2147484831" r:id="rId7"/>
    <p:sldLayoutId id="2147484832" r:id="rId8"/>
    <p:sldLayoutId id="2147484833" r:id="rId9"/>
    <p:sldLayoutId id="2147484834" r:id="rId10"/>
    <p:sldLayoutId id="2147484835" r:id="rId11"/>
    <p:sldLayoutId id="2147484860" r:id="rId12"/>
    <p:sldLayoutId id="2147484861" r:id="rId13"/>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3075"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7434732A-1312-4508-9F07-DF0A44309296}" type="datetime1">
              <a:rPr lang="ja-JP" altLang="en-US"/>
              <a:pPr>
                <a:defRPr/>
              </a:pPr>
              <a:t>2012/2/9</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9B0A98A4-B37A-4216-99BD-71DEA0298A7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4836" r:id="rId1"/>
    <p:sldLayoutId id="2147484837" r:id="rId2"/>
    <p:sldLayoutId id="2147484838" r:id="rId3"/>
    <p:sldLayoutId id="2147484839" r:id="rId4"/>
    <p:sldLayoutId id="2147484840" r:id="rId5"/>
    <p:sldLayoutId id="2147484841" r:id="rId6"/>
    <p:sldLayoutId id="2147484842" r:id="rId7"/>
    <p:sldLayoutId id="2147484843" r:id="rId8"/>
    <p:sldLayoutId id="2147484844" r:id="rId9"/>
    <p:sldLayoutId id="2147484845" r:id="rId10"/>
    <p:sldLayoutId id="2147484846" r:id="rId11"/>
    <p:sldLayoutId id="2147484862" r:id="rId12"/>
    <p:sldLayoutId id="2147484863" r:id="rId13"/>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4099"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D6F3D402-10CA-4140-BC2F-FC0B88AC2EBB}" type="datetime1">
              <a:rPr lang="ja-JP" altLang="en-US"/>
              <a:pPr>
                <a:defRPr/>
              </a:pPr>
              <a:t>2012/2/9</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87112710-239B-435E-9FC2-F0B3BBD08876}"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4847" r:id="rId1"/>
    <p:sldLayoutId id="2147484848" r:id="rId2"/>
    <p:sldLayoutId id="2147484849" r:id="rId3"/>
    <p:sldLayoutId id="2147484850" r:id="rId4"/>
    <p:sldLayoutId id="2147484851" r:id="rId5"/>
    <p:sldLayoutId id="2147484852" r:id="rId6"/>
    <p:sldLayoutId id="2147484853" r:id="rId7"/>
    <p:sldLayoutId id="2147484854" r:id="rId8"/>
    <p:sldLayoutId id="2147484855" r:id="rId9"/>
    <p:sldLayoutId id="2147484856" r:id="rId10"/>
    <p:sldLayoutId id="2147484857" r:id="rId11"/>
    <p:sldLayoutId id="2147484864" r:id="rId12"/>
    <p:sldLayoutId id="2147484865" r:id="rId13"/>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5123"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7" name="Rectangle 4"/>
          <p:cNvSpPr>
            <a:spLocks noGrp="1" noChangeArrowheads="1"/>
          </p:cNvSpPr>
          <p:nvPr>
            <p:ph type="dt" sz="half" idx="2"/>
          </p:nvPr>
        </p:nvSpPr>
        <p:spPr>
          <a:xfrm>
            <a:off x="457200" y="6356350"/>
            <a:ext cx="2133600" cy="365125"/>
          </a:xfrm>
          <a:prstGeom prst="rect">
            <a:avLst/>
          </a:prstGeom>
        </p:spPr>
        <p:txBody>
          <a:bodyPr vert="horz" lIns="91440" tIns="45720" rIns="91440" bIns="45720" rtlCol="0" anchor="ctr"/>
          <a:lstStyle>
            <a:lvl1pPr fontAlgn="auto">
              <a:spcBef>
                <a:spcPts val="0"/>
              </a:spcBef>
              <a:spcAft>
                <a:spcPts val="0"/>
              </a:spcAft>
              <a:defRPr sz="1200">
                <a:solidFill>
                  <a:prstClr val="black">
                    <a:tint val="75000"/>
                  </a:prstClr>
                </a:solidFill>
                <a:latin typeface="+mn-lt"/>
                <a:ea typeface="+mn-ea"/>
              </a:defRPr>
            </a:lvl1pPr>
          </a:lstStyle>
          <a:p>
            <a:pPr>
              <a:defRPr/>
            </a:pPr>
            <a:fld id="{9ACC9878-8257-4C0B-83A6-F3A6BC53995E}" type="datetime1">
              <a:rPr lang="ja-JP" altLang="en-US"/>
              <a:pPr>
                <a:defRPr/>
              </a:pPr>
              <a:t>2012/2/9</a:t>
            </a:fld>
            <a:endParaRPr lang="en-US" altLang="ja-JP"/>
          </a:p>
        </p:txBody>
      </p:sp>
      <p:sp>
        <p:nvSpPr>
          <p:cNvPr id="8" name="Rectangle 5"/>
          <p:cNvSpPr>
            <a:spLocks noGrp="1" noChangeArrowheads="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en-US" altLang="ja-JP"/>
          </a:p>
        </p:txBody>
      </p:sp>
      <p:sp>
        <p:nvSpPr>
          <p:cNvPr id="9" name="Rectangle 6"/>
          <p:cNvSpPr>
            <a:spLocks noGrp="1" noChangeArrowheads="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B5EF03A9-3BF8-420B-89C3-C73D0AC89DBB}"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4858" r:id="rId1"/>
    <p:sldLayoutId id="2147484859" r:id="rId2"/>
  </p:sldLayoutIdLst>
  <p:hf sldNum="0" hdr="0" ftr="0" dt="0"/>
  <p:txStyles>
    <p:titleStyle>
      <a:lvl1pPr algn="ctr" rtl="0" eaLnBrk="0" fontAlgn="base" hangingPunct="0">
        <a:spcBef>
          <a:spcPct val="0"/>
        </a:spcBef>
        <a:spcAft>
          <a:spcPct val="0"/>
        </a:spcAft>
        <a:defRPr kumimoji="1" sz="4400" kern="1200">
          <a:solidFill>
            <a:schemeClr val="tx1"/>
          </a:solidFill>
          <a:latin typeface="Arial" pitchFamily="34" charset="0"/>
          <a:ea typeface="+mj-ea"/>
          <a:cs typeface="+mj-cs"/>
        </a:defRPr>
      </a:lvl1pPr>
      <a:lvl2pPr algn="ctr"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Arial"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Arial"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Arial"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0.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1.png"/><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27.png"/><Relationship Id="rId3" Type="http://schemas.openxmlformats.org/officeDocument/2006/relationships/notesSlide" Target="../notesSlides/notesSlide23.xml"/><Relationship Id="rId7" Type="http://schemas.openxmlformats.org/officeDocument/2006/relationships/image" Target="../media/image24.png"/><Relationship Id="rId12" Type="http://schemas.openxmlformats.org/officeDocument/2006/relationships/oleObject" Target="../embeddings/oleObject7.bin"/><Relationship Id="rId17" Type="http://schemas.openxmlformats.org/officeDocument/2006/relationships/image" Target="../media/image29.png"/><Relationship Id="rId2" Type="http://schemas.openxmlformats.org/officeDocument/2006/relationships/slideLayout" Target="../slideLayouts/slideLayout7.xml"/><Relationship Id="rId16" Type="http://schemas.openxmlformats.org/officeDocument/2006/relationships/oleObject" Target="../embeddings/oleObject9.bin"/><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26.png"/><Relationship Id="rId5" Type="http://schemas.openxmlformats.org/officeDocument/2006/relationships/image" Target="../media/image23.png"/><Relationship Id="rId15" Type="http://schemas.openxmlformats.org/officeDocument/2006/relationships/image" Target="../media/image28.png"/><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25.png"/><Relationship Id="rId14" Type="http://schemas.openxmlformats.org/officeDocument/2006/relationships/oleObject" Target="../embeddings/oleObject8.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33.png"/><Relationship Id="rId3" Type="http://schemas.openxmlformats.org/officeDocument/2006/relationships/notesSlide" Target="../notesSlides/notesSlide24.xml"/><Relationship Id="rId7" Type="http://schemas.openxmlformats.org/officeDocument/2006/relationships/image" Target="../media/image31.png"/><Relationship Id="rId12"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1.bin"/><Relationship Id="rId11" Type="http://schemas.openxmlformats.org/officeDocument/2006/relationships/image" Target="../media/image34.png"/><Relationship Id="rId5" Type="http://schemas.openxmlformats.org/officeDocument/2006/relationships/image" Target="../media/image30.png"/><Relationship Id="rId10" Type="http://schemas.openxmlformats.org/officeDocument/2006/relationships/image" Target="../media/image32.png"/><Relationship Id="rId4" Type="http://schemas.openxmlformats.org/officeDocument/2006/relationships/oleObject" Target="../embeddings/oleObject10.bin"/><Relationship Id="rId9" Type="http://schemas.openxmlformats.org/officeDocument/2006/relationships/oleObject" Target="../embeddings/oleObject13.bin"/></Relationships>
</file>

<file path=ppt/slides/_rels/slide2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oleObject" Target="../embeddings/oleObject19.bin"/><Relationship Id="rId3" Type="http://schemas.openxmlformats.org/officeDocument/2006/relationships/notesSlide" Target="../notesSlides/notesSlide25.xml"/><Relationship Id="rId7" Type="http://schemas.openxmlformats.org/officeDocument/2006/relationships/oleObject" Target="../embeddings/oleObject16.bin"/><Relationship Id="rId12"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9.png"/><Relationship Id="rId11" Type="http://schemas.openxmlformats.org/officeDocument/2006/relationships/oleObject" Target="../embeddings/oleObject18.bin"/><Relationship Id="rId5" Type="http://schemas.openxmlformats.org/officeDocument/2006/relationships/image" Target="../media/image35.png"/><Relationship Id="rId15" Type="http://schemas.openxmlformats.org/officeDocument/2006/relationships/image" Target="../media/image38.png"/><Relationship Id="rId10" Type="http://schemas.openxmlformats.org/officeDocument/2006/relationships/image" Target="../media/image37.png"/><Relationship Id="rId4" Type="http://schemas.openxmlformats.org/officeDocument/2006/relationships/oleObject" Target="../embeddings/oleObject15.bin"/><Relationship Id="rId9" Type="http://schemas.openxmlformats.org/officeDocument/2006/relationships/oleObject" Target="../embeddings/oleObject17.bin"/><Relationship Id="rId14" Type="http://schemas.openxmlformats.org/officeDocument/2006/relationships/oleObject" Target="../embeddings/oleObject20.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oleObject" Target="../embeddings/oleObject26.bin"/><Relationship Id="rId3" Type="http://schemas.openxmlformats.org/officeDocument/2006/relationships/notesSlide" Target="../notesSlides/notesSlide26.xml"/><Relationship Id="rId7" Type="http://schemas.openxmlformats.org/officeDocument/2006/relationships/image" Target="../media/image35.png"/><Relationship Id="rId12" Type="http://schemas.openxmlformats.org/officeDocument/2006/relationships/oleObject" Target="../embeddings/oleObject25.bin"/><Relationship Id="rId2" Type="http://schemas.openxmlformats.org/officeDocument/2006/relationships/slideLayout" Target="../slideLayouts/slideLayout7.xml"/><Relationship Id="rId16" Type="http://schemas.openxmlformats.org/officeDocument/2006/relationships/image" Target="../media/image34.png"/><Relationship Id="rId1" Type="http://schemas.openxmlformats.org/officeDocument/2006/relationships/vmlDrawing" Target="../drawings/vmlDrawing5.vml"/><Relationship Id="rId6" Type="http://schemas.openxmlformats.org/officeDocument/2006/relationships/oleObject" Target="../embeddings/oleObject22.bin"/><Relationship Id="rId11" Type="http://schemas.openxmlformats.org/officeDocument/2006/relationships/image" Target="../media/image31.png"/><Relationship Id="rId5" Type="http://schemas.openxmlformats.org/officeDocument/2006/relationships/image" Target="../media/image40.png"/><Relationship Id="rId15" Type="http://schemas.openxmlformats.org/officeDocument/2006/relationships/image" Target="../media/image42.png"/><Relationship Id="rId10" Type="http://schemas.openxmlformats.org/officeDocument/2006/relationships/oleObject" Target="../embeddings/oleObject24.bin"/><Relationship Id="rId4" Type="http://schemas.openxmlformats.org/officeDocument/2006/relationships/oleObject" Target="../embeddings/oleObject21.bin"/><Relationship Id="rId9" Type="http://schemas.openxmlformats.org/officeDocument/2006/relationships/image" Target="../media/image37.png"/><Relationship Id="rId14" Type="http://schemas.openxmlformats.org/officeDocument/2006/relationships/image" Target="../media/image41.png"/></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notesSlide" Target="../notesSlides/notesSlide27.xml"/><Relationship Id="rId7"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5.png"/><Relationship Id="rId11" Type="http://schemas.openxmlformats.org/officeDocument/2006/relationships/image" Target="../media/image37.png"/><Relationship Id="rId5" Type="http://schemas.openxmlformats.org/officeDocument/2006/relationships/oleObject" Target="../embeddings/oleObject27.bin"/><Relationship Id="rId10" Type="http://schemas.openxmlformats.org/officeDocument/2006/relationships/oleObject" Target="../embeddings/oleObject29.bin"/><Relationship Id="rId4" Type="http://schemas.openxmlformats.org/officeDocument/2006/relationships/image" Target="../media/image43.png"/><Relationship Id="rId9" Type="http://schemas.openxmlformats.org/officeDocument/2006/relationships/image" Target="../media/image36.png"/></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oleObject" Target="../embeddings/oleObject34.bin"/><Relationship Id="rId18" Type="http://schemas.openxmlformats.org/officeDocument/2006/relationships/image" Target="../media/image50.png"/><Relationship Id="rId3" Type="http://schemas.openxmlformats.org/officeDocument/2006/relationships/notesSlide" Target="../notesSlides/notesSlide28.xml"/><Relationship Id="rId21" Type="http://schemas.openxmlformats.org/officeDocument/2006/relationships/oleObject" Target="../embeddings/oleObject38.bin"/><Relationship Id="rId7" Type="http://schemas.openxmlformats.org/officeDocument/2006/relationships/image" Target="../media/image45.png"/><Relationship Id="rId12" Type="http://schemas.openxmlformats.org/officeDocument/2006/relationships/image" Target="../media/image52.png"/><Relationship Id="rId17" Type="http://schemas.openxmlformats.org/officeDocument/2006/relationships/oleObject" Target="../embeddings/oleObject36.bin"/><Relationship Id="rId2" Type="http://schemas.openxmlformats.org/officeDocument/2006/relationships/slideLayout" Target="../slideLayouts/slideLayout7.xml"/><Relationship Id="rId16" Type="http://schemas.openxmlformats.org/officeDocument/2006/relationships/image" Target="../media/image49.png"/><Relationship Id="rId20" Type="http://schemas.openxmlformats.org/officeDocument/2006/relationships/image" Target="../media/image51.png"/><Relationship Id="rId1" Type="http://schemas.openxmlformats.org/officeDocument/2006/relationships/vmlDrawing" Target="../drawings/vmlDrawing7.vml"/><Relationship Id="rId6" Type="http://schemas.openxmlformats.org/officeDocument/2006/relationships/oleObject" Target="../embeddings/oleObject31.bin"/><Relationship Id="rId11" Type="http://schemas.openxmlformats.org/officeDocument/2006/relationships/image" Target="../media/image47.png"/><Relationship Id="rId5" Type="http://schemas.openxmlformats.org/officeDocument/2006/relationships/image" Target="../media/image44.png"/><Relationship Id="rId15" Type="http://schemas.openxmlformats.org/officeDocument/2006/relationships/oleObject" Target="../embeddings/oleObject35.bin"/><Relationship Id="rId10" Type="http://schemas.openxmlformats.org/officeDocument/2006/relationships/oleObject" Target="../embeddings/oleObject33.bin"/><Relationship Id="rId19" Type="http://schemas.openxmlformats.org/officeDocument/2006/relationships/oleObject" Target="../embeddings/oleObject37.bin"/><Relationship Id="rId4" Type="http://schemas.openxmlformats.org/officeDocument/2006/relationships/oleObject" Target="../embeddings/oleObject30.bin"/><Relationship Id="rId9" Type="http://schemas.openxmlformats.org/officeDocument/2006/relationships/image" Target="../media/image46.png"/><Relationship Id="rId1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oleObject" Target="../embeddings/oleObject39.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63.png"/><Relationship Id="rId4" Type="http://schemas.openxmlformats.org/officeDocument/2006/relationships/oleObject" Target="../embeddings/oleObject40.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43.bin"/><Relationship Id="rId13" Type="http://schemas.openxmlformats.org/officeDocument/2006/relationships/image" Target="../media/image68.png"/><Relationship Id="rId3" Type="http://schemas.openxmlformats.org/officeDocument/2006/relationships/notesSlide" Target="../notesSlides/notesSlide36.xml"/><Relationship Id="rId7" Type="http://schemas.openxmlformats.org/officeDocument/2006/relationships/image" Target="../media/image65.png"/><Relationship Id="rId12"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42.bin"/><Relationship Id="rId11" Type="http://schemas.openxmlformats.org/officeDocument/2006/relationships/image" Target="../media/image67.png"/><Relationship Id="rId5" Type="http://schemas.openxmlformats.org/officeDocument/2006/relationships/image" Target="../media/image64.png"/><Relationship Id="rId10" Type="http://schemas.openxmlformats.org/officeDocument/2006/relationships/oleObject" Target="../embeddings/oleObject44.bin"/><Relationship Id="rId4" Type="http://schemas.openxmlformats.org/officeDocument/2006/relationships/oleObject" Target="../embeddings/oleObject41.bin"/><Relationship Id="rId9"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68.png"/><Relationship Id="rId4" Type="http://schemas.openxmlformats.org/officeDocument/2006/relationships/oleObject" Target="../embeddings/oleObject46.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48.bin"/><Relationship Id="rId5" Type="http://schemas.openxmlformats.org/officeDocument/2006/relationships/image" Target="../media/image31.png"/><Relationship Id="rId4" Type="http://schemas.openxmlformats.org/officeDocument/2006/relationships/oleObject" Target="../embeddings/oleObject47.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w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ideo" Target="file:///C:\Users\kasan3\Desktop\highschool&#8545;_pptx\Potassium%20in%20manure.wmv"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755650" y="404813"/>
            <a:ext cx="7772400" cy="1008062"/>
          </a:xfrm>
        </p:spPr>
        <p:txBody>
          <a:bodyPr/>
          <a:lstStyle/>
          <a:p>
            <a:pPr eaLnBrk="1" hangingPunct="1"/>
            <a:r>
              <a:rPr lang="ja-JP" altLang="en-US" b="1" smtClean="0"/>
              <a:t>知っておきたい放射線のこと</a:t>
            </a:r>
          </a:p>
        </p:txBody>
      </p:sp>
      <p:sp>
        <p:nvSpPr>
          <p:cNvPr id="12291" name="Rectangle 3"/>
          <p:cNvSpPr>
            <a:spLocks noGrp="1" noChangeArrowheads="1"/>
          </p:cNvSpPr>
          <p:nvPr>
            <p:ph type="subTitle" idx="1"/>
          </p:nvPr>
        </p:nvSpPr>
        <p:spPr/>
        <p:txBody>
          <a:bodyPr/>
          <a:lstStyle/>
          <a:p>
            <a:pPr eaLnBrk="1" hangingPunct="1"/>
            <a:endParaRPr lang="ja-JP" altLang="ja-JP" smtClean="0"/>
          </a:p>
        </p:txBody>
      </p:sp>
      <p:pic>
        <p:nvPicPr>
          <p:cNvPr id="12292" name="Picture 6"/>
          <p:cNvPicPr>
            <a:picLocks noChangeAspect="1" noChangeArrowheads="1"/>
          </p:cNvPicPr>
          <p:nvPr/>
        </p:nvPicPr>
        <p:blipFill>
          <a:blip r:embed="rId3" cstate="print"/>
          <a:srcRect/>
          <a:stretch>
            <a:fillRect/>
          </a:stretch>
        </p:blipFill>
        <p:spPr bwMode="auto">
          <a:xfrm>
            <a:off x="1331913" y="1304925"/>
            <a:ext cx="6480175" cy="4684713"/>
          </a:xfrm>
          <a:prstGeom prst="rect">
            <a:avLst/>
          </a:prstGeom>
          <a:noFill/>
          <a:ln w="9525">
            <a:noFill/>
            <a:miter lim="800000"/>
            <a:headEnd/>
            <a:tailEnd/>
          </a:ln>
        </p:spPr>
      </p:pic>
      <p:sp>
        <p:nvSpPr>
          <p:cNvPr id="12293" name="正方形/長方形 1"/>
          <p:cNvSpPr>
            <a:spLocks noChangeArrowheads="1"/>
          </p:cNvSpPr>
          <p:nvPr/>
        </p:nvSpPr>
        <p:spPr bwMode="auto">
          <a:xfrm>
            <a:off x="323850" y="6165850"/>
            <a:ext cx="8532813" cy="430213"/>
          </a:xfrm>
          <a:prstGeom prst="rect">
            <a:avLst/>
          </a:prstGeom>
          <a:noFill/>
          <a:ln w="9525">
            <a:noFill/>
            <a:miter lim="800000"/>
            <a:headEnd/>
            <a:tailEnd/>
          </a:ln>
        </p:spPr>
        <p:txBody>
          <a:bodyPr>
            <a:spAutoFit/>
          </a:bodyPr>
          <a:lstStyle/>
          <a:p>
            <a:r>
              <a:rPr lang="ja-JP" altLang="en-US" sz="2200"/>
              <a:t>この教材は、文部科学省作成放射線副読本をもとに作成したものです。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98"/>
          <p:cNvSpPr txBox="1">
            <a:spLocks noChangeArrowheads="1"/>
          </p:cNvSpPr>
          <p:nvPr/>
        </p:nvSpPr>
        <p:spPr bwMode="auto">
          <a:xfrm>
            <a:off x="0" y="0"/>
            <a:ext cx="9144000" cy="1662113"/>
          </a:xfrm>
          <a:prstGeom prst="rect">
            <a:avLst/>
          </a:prstGeom>
          <a:solidFill>
            <a:srgbClr val="33CC33"/>
          </a:solidFill>
          <a:ln w="9525">
            <a:solidFill>
              <a:schemeClr val="tx1"/>
            </a:solidFill>
            <a:miter lim="800000"/>
            <a:headEnd/>
            <a:tailEnd/>
          </a:ln>
        </p:spPr>
        <p:txBody>
          <a:bodyPr>
            <a:spAutoFit/>
          </a:bodyPr>
          <a:lstStyle/>
          <a:p>
            <a:pPr>
              <a:spcBef>
                <a:spcPct val="50000"/>
              </a:spcBef>
            </a:pPr>
            <a:r>
              <a:rPr lang="ja-JP" altLang="en-US" sz="2800">
                <a:solidFill>
                  <a:srgbClr val="000000"/>
                </a:solidFill>
              </a:rPr>
              <a:t>　　　　　　</a:t>
            </a:r>
            <a:r>
              <a:rPr lang="ja-JP" altLang="en-US" sz="5400">
                <a:solidFill>
                  <a:srgbClr val="000000"/>
                </a:solidFill>
              </a:rPr>
              <a:t>違いがわかるかな</a:t>
            </a:r>
            <a:endParaRPr lang="en-US" altLang="ja-JP" sz="5400">
              <a:solidFill>
                <a:srgbClr val="000000"/>
              </a:solidFill>
            </a:endParaRPr>
          </a:p>
          <a:p>
            <a:pPr algn="ctr">
              <a:spcBef>
                <a:spcPct val="50000"/>
              </a:spcBef>
            </a:pPr>
            <a:r>
              <a:rPr lang="en-US" altLang="ja-JP" sz="3200">
                <a:solidFill>
                  <a:srgbClr val="000000"/>
                </a:solidFill>
                <a:latin typeface="ＭＳ Ｐゴシック" pitchFamily="50" charset="-128"/>
              </a:rPr>
              <a:t>Sv(</a:t>
            </a:r>
            <a:r>
              <a:rPr lang="ja-JP" altLang="en-US" sz="3200">
                <a:solidFill>
                  <a:srgbClr val="000000"/>
                </a:solidFill>
                <a:latin typeface="ＭＳ Ｐゴシック" pitchFamily="50" charset="-128"/>
              </a:rPr>
              <a:t>ｼｰﾍﾞﾙﾄ</a:t>
            </a:r>
            <a:r>
              <a:rPr lang="en-US" altLang="ja-JP" sz="3200">
                <a:solidFill>
                  <a:srgbClr val="000000"/>
                </a:solidFill>
                <a:latin typeface="ＭＳ Ｐゴシック" pitchFamily="50" charset="-128"/>
              </a:rPr>
              <a:t>)</a:t>
            </a:r>
            <a:r>
              <a:rPr lang="ja-JP" altLang="en-US" sz="3200">
                <a:solidFill>
                  <a:srgbClr val="000000"/>
                </a:solidFill>
                <a:latin typeface="ＭＳ Ｐゴシック" pitchFamily="50" charset="-128"/>
              </a:rPr>
              <a:t> 、 </a:t>
            </a:r>
            <a:r>
              <a:rPr lang="en-US" altLang="ja-JP" sz="3200">
                <a:solidFill>
                  <a:srgbClr val="000000"/>
                </a:solidFill>
                <a:latin typeface="ＭＳ Ｐゴシック" pitchFamily="50" charset="-128"/>
              </a:rPr>
              <a:t>mSv(</a:t>
            </a:r>
            <a:r>
              <a:rPr lang="ja-JP" altLang="en-US" sz="3200">
                <a:solidFill>
                  <a:srgbClr val="000000"/>
                </a:solidFill>
                <a:latin typeface="ＭＳ Ｐゴシック" pitchFamily="50" charset="-128"/>
              </a:rPr>
              <a:t>ﾐﾘｼｰﾍﾞﾙﾄ</a:t>
            </a:r>
            <a:r>
              <a:rPr lang="en-US" altLang="ja-JP" sz="3200">
                <a:solidFill>
                  <a:srgbClr val="000000"/>
                </a:solidFill>
                <a:latin typeface="ＭＳ Ｐゴシック" pitchFamily="50" charset="-128"/>
              </a:rPr>
              <a:t>)</a:t>
            </a:r>
            <a:r>
              <a:rPr lang="ja-JP" altLang="en-US" sz="3200">
                <a:solidFill>
                  <a:srgbClr val="000000"/>
                </a:solidFill>
                <a:latin typeface="ＭＳ Ｐゴシック" pitchFamily="50" charset="-128"/>
              </a:rPr>
              <a:t> 、</a:t>
            </a:r>
            <a:r>
              <a:rPr lang="en-US" altLang="ja-JP" sz="3200">
                <a:solidFill>
                  <a:srgbClr val="000000"/>
                </a:solidFill>
                <a:latin typeface="ＭＳ Ｐゴシック" pitchFamily="50" charset="-128"/>
              </a:rPr>
              <a:t>μSv(</a:t>
            </a:r>
            <a:r>
              <a:rPr lang="ja-JP" altLang="en-US" sz="3200">
                <a:solidFill>
                  <a:srgbClr val="000000"/>
                </a:solidFill>
                <a:latin typeface="ＭＳ Ｐゴシック" pitchFamily="50" charset="-128"/>
              </a:rPr>
              <a:t>ﾏｲｸﾛｼｰﾍﾞﾙﾄ</a:t>
            </a:r>
            <a:r>
              <a:rPr lang="en-US" altLang="ja-JP" sz="3200">
                <a:solidFill>
                  <a:srgbClr val="000000"/>
                </a:solidFill>
                <a:latin typeface="ＭＳ Ｐゴシック" pitchFamily="50" charset="-128"/>
              </a:rPr>
              <a:t>)</a:t>
            </a:r>
            <a:endParaRPr lang="ja-JP" altLang="en-US" sz="3200">
              <a:solidFill>
                <a:srgbClr val="000000"/>
              </a:solidFill>
              <a:latin typeface="ＭＳ Ｐゴシック" pitchFamily="50" charset="-128"/>
            </a:endParaRPr>
          </a:p>
        </p:txBody>
      </p:sp>
      <p:sp>
        <p:nvSpPr>
          <p:cNvPr id="21507" name="テキスト ボックス 32"/>
          <p:cNvSpPr txBox="1">
            <a:spLocks noChangeArrowheads="1"/>
          </p:cNvSpPr>
          <p:nvPr/>
        </p:nvSpPr>
        <p:spPr bwMode="auto">
          <a:xfrm>
            <a:off x="566738" y="2270125"/>
            <a:ext cx="8337550" cy="523875"/>
          </a:xfrm>
          <a:prstGeom prst="rect">
            <a:avLst/>
          </a:prstGeom>
          <a:noFill/>
          <a:ln w="9525">
            <a:noFill/>
            <a:miter lim="800000"/>
            <a:headEnd/>
            <a:tailEnd/>
          </a:ln>
        </p:spPr>
        <p:txBody>
          <a:bodyPr>
            <a:spAutoFit/>
          </a:bodyPr>
          <a:lstStyle/>
          <a:p>
            <a:r>
              <a:rPr lang="ja-JP" altLang="en-US" sz="2800">
                <a:solidFill>
                  <a:srgbClr val="000000"/>
                </a:solidFill>
                <a:latin typeface="ＭＳ Ｐゴシック" pitchFamily="50" charset="-128"/>
              </a:rPr>
              <a:t>１</a:t>
            </a:r>
            <a:r>
              <a:rPr lang="en-US" altLang="ja-JP" sz="2800">
                <a:solidFill>
                  <a:srgbClr val="000000"/>
                </a:solidFill>
                <a:latin typeface="ＭＳ Ｐゴシック" pitchFamily="50" charset="-128"/>
              </a:rPr>
              <a:t>S</a:t>
            </a:r>
            <a:r>
              <a:rPr lang="ja-JP" altLang="en-US" sz="2800">
                <a:solidFill>
                  <a:srgbClr val="000000"/>
                </a:solidFill>
                <a:latin typeface="ＭＳ Ｐゴシック" pitchFamily="50" charset="-128"/>
              </a:rPr>
              <a:t>ｖ（ｼｰﾍﾞﾙﾄ）＝　　　　　　　　　　　　ｍ</a:t>
            </a:r>
            <a:r>
              <a:rPr lang="en-US" altLang="ja-JP" sz="2800">
                <a:solidFill>
                  <a:srgbClr val="000000"/>
                </a:solidFill>
                <a:latin typeface="ＭＳ Ｐゴシック" pitchFamily="50" charset="-128"/>
              </a:rPr>
              <a:t>Sv</a:t>
            </a:r>
            <a:r>
              <a:rPr lang="ja-JP" altLang="en-US" sz="2800">
                <a:solidFill>
                  <a:srgbClr val="000000"/>
                </a:solidFill>
                <a:latin typeface="ＭＳ Ｐゴシック" pitchFamily="50" charset="-128"/>
              </a:rPr>
              <a:t>（ﾐﾘｼｰﾍﾞﾙﾄ</a:t>
            </a:r>
            <a:r>
              <a:rPr lang="en-US" altLang="ja-JP" sz="2800">
                <a:solidFill>
                  <a:srgbClr val="000000"/>
                </a:solidFill>
                <a:latin typeface="ＭＳ Ｐゴシック" pitchFamily="50" charset="-128"/>
              </a:rPr>
              <a:t>)</a:t>
            </a:r>
            <a:endParaRPr lang="ja-JP" altLang="en-US" sz="2800">
              <a:solidFill>
                <a:srgbClr val="000000"/>
              </a:solidFill>
              <a:latin typeface="ＭＳ ゴシック" pitchFamily="49" charset="-128"/>
              <a:ea typeface="ＭＳ ゴシック" pitchFamily="49" charset="-128"/>
            </a:endParaRPr>
          </a:p>
        </p:txBody>
      </p:sp>
      <p:sp>
        <p:nvSpPr>
          <p:cNvPr id="21508" name="テキスト ボックス 34"/>
          <p:cNvSpPr txBox="1">
            <a:spLocks noChangeArrowheads="1"/>
          </p:cNvSpPr>
          <p:nvPr/>
        </p:nvSpPr>
        <p:spPr bwMode="auto">
          <a:xfrm>
            <a:off x="485775" y="4297363"/>
            <a:ext cx="7740650" cy="584200"/>
          </a:xfrm>
          <a:prstGeom prst="rect">
            <a:avLst/>
          </a:prstGeom>
          <a:noFill/>
          <a:ln w="9525">
            <a:noFill/>
            <a:miter lim="800000"/>
            <a:headEnd/>
            <a:tailEnd/>
          </a:ln>
        </p:spPr>
        <p:txBody>
          <a:bodyPr>
            <a:spAutoFit/>
          </a:bodyPr>
          <a:lstStyle/>
          <a:p>
            <a:r>
              <a:rPr lang="ja-JP" altLang="en-US" sz="3200">
                <a:solidFill>
                  <a:srgbClr val="000000"/>
                </a:solidFill>
                <a:latin typeface="ＭＳ Ｐゴシック" pitchFamily="50" charset="-128"/>
              </a:rPr>
              <a:t>ちょっと難しいが</a:t>
            </a:r>
            <a:endParaRPr lang="en-US" altLang="ja-JP" sz="3200">
              <a:solidFill>
                <a:srgbClr val="000000"/>
              </a:solidFill>
              <a:latin typeface="ＭＳ Ｐゴシック" pitchFamily="50" charset="-128"/>
            </a:endParaRPr>
          </a:p>
        </p:txBody>
      </p:sp>
      <p:sp>
        <p:nvSpPr>
          <p:cNvPr id="21509" name="テキスト ボックス 32"/>
          <p:cNvSpPr txBox="1">
            <a:spLocks noChangeArrowheads="1"/>
          </p:cNvSpPr>
          <p:nvPr/>
        </p:nvSpPr>
        <p:spPr bwMode="auto">
          <a:xfrm>
            <a:off x="341313" y="3533775"/>
            <a:ext cx="8724900" cy="523875"/>
          </a:xfrm>
          <a:prstGeom prst="rect">
            <a:avLst/>
          </a:prstGeom>
          <a:noFill/>
          <a:ln w="9525">
            <a:noFill/>
            <a:miter lim="800000"/>
            <a:headEnd/>
            <a:tailEnd/>
          </a:ln>
        </p:spPr>
        <p:txBody>
          <a:bodyPr>
            <a:spAutoFit/>
          </a:bodyPr>
          <a:lstStyle/>
          <a:p>
            <a:r>
              <a:rPr lang="ja-JP" altLang="en-US" sz="2800">
                <a:solidFill>
                  <a:srgbClr val="000000"/>
                </a:solidFill>
                <a:latin typeface="ＭＳ Ｐゴシック" pitchFamily="50" charset="-128"/>
              </a:rPr>
              <a:t>１ｍ</a:t>
            </a:r>
            <a:r>
              <a:rPr lang="en-US" altLang="ja-JP" sz="2800">
                <a:solidFill>
                  <a:srgbClr val="000000"/>
                </a:solidFill>
                <a:latin typeface="ＭＳ Ｐゴシック" pitchFamily="50" charset="-128"/>
              </a:rPr>
              <a:t>Sv</a:t>
            </a:r>
            <a:r>
              <a:rPr lang="ja-JP" altLang="en-US" sz="2800">
                <a:solidFill>
                  <a:srgbClr val="000000"/>
                </a:solidFill>
                <a:latin typeface="ＭＳ Ｐゴシック" pitchFamily="50" charset="-128"/>
              </a:rPr>
              <a:t>（ﾐﾘｼｰﾍﾞﾙﾄ</a:t>
            </a:r>
            <a:r>
              <a:rPr lang="en-US" altLang="ja-JP" sz="2800">
                <a:solidFill>
                  <a:srgbClr val="000000"/>
                </a:solidFill>
                <a:latin typeface="ＭＳ Ｐゴシック" pitchFamily="50" charset="-128"/>
              </a:rPr>
              <a:t>)</a:t>
            </a:r>
            <a:r>
              <a:rPr lang="ja-JP" altLang="en-US" sz="2800">
                <a:solidFill>
                  <a:srgbClr val="000000"/>
                </a:solidFill>
                <a:latin typeface="ＭＳ Ｐゴシック" pitchFamily="50" charset="-128"/>
              </a:rPr>
              <a:t>＝　　　　　　　　　　</a:t>
            </a:r>
            <a:r>
              <a:rPr lang="en-US" altLang="ja-JP" sz="2800">
                <a:solidFill>
                  <a:srgbClr val="000000"/>
                </a:solidFill>
                <a:latin typeface="ＭＳ Ｐゴシック" pitchFamily="50" charset="-128"/>
              </a:rPr>
              <a:t>μSv</a:t>
            </a:r>
            <a:r>
              <a:rPr lang="ja-JP" altLang="en-US" sz="2800">
                <a:solidFill>
                  <a:srgbClr val="000000"/>
                </a:solidFill>
                <a:latin typeface="ＭＳ Ｐゴシック" pitchFamily="50" charset="-128"/>
              </a:rPr>
              <a:t>（ﾏｲｸﾛｼｰﾍﾞﾙﾄ）</a:t>
            </a:r>
            <a:endParaRPr lang="ja-JP" altLang="en-US" sz="2800">
              <a:solidFill>
                <a:srgbClr val="000000"/>
              </a:solidFill>
              <a:latin typeface="ＭＳ ゴシック" pitchFamily="49" charset="-128"/>
              <a:ea typeface="ＭＳ ゴシック" pitchFamily="49" charset="-128"/>
            </a:endParaRPr>
          </a:p>
        </p:txBody>
      </p:sp>
      <p:sp>
        <p:nvSpPr>
          <p:cNvPr id="21510" name="テキスト ボックス 32"/>
          <p:cNvSpPr txBox="1">
            <a:spLocks noChangeArrowheads="1"/>
          </p:cNvSpPr>
          <p:nvPr/>
        </p:nvSpPr>
        <p:spPr bwMode="auto">
          <a:xfrm>
            <a:off x="341313" y="5191125"/>
            <a:ext cx="8724900" cy="522288"/>
          </a:xfrm>
          <a:prstGeom prst="rect">
            <a:avLst/>
          </a:prstGeom>
          <a:noFill/>
          <a:ln w="9525">
            <a:noFill/>
            <a:miter lim="800000"/>
            <a:headEnd/>
            <a:tailEnd/>
          </a:ln>
        </p:spPr>
        <p:txBody>
          <a:bodyPr>
            <a:spAutoFit/>
          </a:bodyPr>
          <a:lstStyle/>
          <a:p>
            <a:r>
              <a:rPr lang="ja-JP" altLang="en-US" sz="2800">
                <a:solidFill>
                  <a:srgbClr val="000000"/>
                </a:solidFill>
                <a:latin typeface="ＭＳ Ｐゴシック" pitchFamily="50" charset="-128"/>
              </a:rPr>
              <a:t>１</a:t>
            </a:r>
            <a:r>
              <a:rPr lang="en-US" altLang="ja-JP" sz="2800">
                <a:solidFill>
                  <a:srgbClr val="000000"/>
                </a:solidFill>
                <a:latin typeface="ＭＳ Ｐゴシック" pitchFamily="50" charset="-128"/>
              </a:rPr>
              <a:t>S</a:t>
            </a:r>
            <a:r>
              <a:rPr lang="ja-JP" altLang="en-US" sz="2800">
                <a:solidFill>
                  <a:srgbClr val="000000"/>
                </a:solidFill>
                <a:latin typeface="ＭＳ Ｐゴシック" pitchFamily="50" charset="-128"/>
              </a:rPr>
              <a:t>ｖ（ｼｰﾍﾞﾙﾄ）＝　　　　　　　　　　　　</a:t>
            </a:r>
            <a:r>
              <a:rPr lang="en-US" altLang="ja-JP" sz="2800">
                <a:solidFill>
                  <a:srgbClr val="000000"/>
                </a:solidFill>
                <a:latin typeface="ＭＳ Ｐゴシック" pitchFamily="50" charset="-128"/>
              </a:rPr>
              <a:t>μSv</a:t>
            </a:r>
            <a:r>
              <a:rPr lang="ja-JP" altLang="en-US" sz="2800">
                <a:solidFill>
                  <a:srgbClr val="000000"/>
                </a:solidFill>
                <a:latin typeface="ＭＳ Ｐゴシック" pitchFamily="50" charset="-128"/>
              </a:rPr>
              <a:t>（ﾏｲｸﾛｼｰﾍﾞﾙﾄ</a:t>
            </a:r>
            <a:r>
              <a:rPr lang="en-US" altLang="ja-JP" sz="2800">
                <a:solidFill>
                  <a:srgbClr val="000000"/>
                </a:solidFill>
                <a:latin typeface="ＭＳ Ｐゴシック" pitchFamily="50" charset="-128"/>
              </a:rPr>
              <a:t>)</a:t>
            </a:r>
            <a:endParaRPr lang="ja-JP" altLang="en-US" sz="2800">
              <a:solidFill>
                <a:srgbClr val="000000"/>
              </a:solidFill>
              <a:latin typeface="ＭＳ ゴシック" pitchFamily="49" charset="-128"/>
              <a:ea typeface="ＭＳ ゴシック" pitchFamily="49" charset="-128"/>
            </a:endParaRPr>
          </a:p>
        </p:txBody>
      </p:sp>
      <p:sp>
        <p:nvSpPr>
          <p:cNvPr id="2" name="正方形/長方形 1"/>
          <p:cNvSpPr/>
          <p:nvPr/>
        </p:nvSpPr>
        <p:spPr>
          <a:xfrm>
            <a:off x="3617913" y="1992313"/>
            <a:ext cx="2136775" cy="9382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10" name="正方形/長方形 9"/>
          <p:cNvSpPr/>
          <p:nvPr/>
        </p:nvSpPr>
        <p:spPr>
          <a:xfrm>
            <a:off x="3635375" y="3276600"/>
            <a:ext cx="2136775" cy="93821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11" name="正方形/長方形 10"/>
          <p:cNvSpPr/>
          <p:nvPr/>
        </p:nvSpPr>
        <p:spPr>
          <a:xfrm>
            <a:off x="2916238" y="4983163"/>
            <a:ext cx="2811462" cy="9382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3" name="テキスト ボックス 2"/>
          <p:cNvSpPr txBox="1">
            <a:spLocks noChangeArrowheads="1"/>
          </p:cNvSpPr>
          <p:nvPr/>
        </p:nvSpPr>
        <p:spPr bwMode="auto">
          <a:xfrm>
            <a:off x="3703638" y="2076450"/>
            <a:ext cx="1947862" cy="762000"/>
          </a:xfrm>
          <a:prstGeom prst="rect">
            <a:avLst/>
          </a:prstGeom>
          <a:noFill/>
          <a:ln w="9525">
            <a:noFill/>
            <a:miter lim="800000"/>
            <a:headEnd/>
            <a:tailEnd/>
          </a:ln>
        </p:spPr>
        <p:txBody>
          <a:bodyPr>
            <a:spAutoFit/>
          </a:bodyPr>
          <a:lstStyle/>
          <a:p>
            <a:pPr algn="ctr"/>
            <a:r>
              <a:rPr lang="ja-JP" altLang="en-US" sz="4400">
                <a:solidFill>
                  <a:srgbClr val="000000"/>
                </a:solidFill>
                <a:latin typeface="Calibri" pitchFamily="34" charset="0"/>
              </a:rPr>
              <a:t>１</a:t>
            </a:r>
            <a:r>
              <a:rPr lang="en-US" altLang="ja-JP" sz="4400">
                <a:solidFill>
                  <a:srgbClr val="000000"/>
                </a:solidFill>
                <a:latin typeface="Calibri" pitchFamily="34" charset="0"/>
              </a:rPr>
              <a:t>,</a:t>
            </a:r>
            <a:r>
              <a:rPr lang="ja-JP" altLang="en-US" sz="4400">
                <a:solidFill>
                  <a:srgbClr val="000000"/>
                </a:solidFill>
                <a:latin typeface="Calibri" pitchFamily="34" charset="0"/>
              </a:rPr>
              <a:t>０００</a:t>
            </a:r>
          </a:p>
        </p:txBody>
      </p:sp>
      <p:sp>
        <p:nvSpPr>
          <p:cNvPr id="13" name="テキスト ボックス 12"/>
          <p:cNvSpPr txBox="1">
            <a:spLocks noChangeArrowheads="1"/>
          </p:cNvSpPr>
          <p:nvPr/>
        </p:nvSpPr>
        <p:spPr bwMode="auto">
          <a:xfrm>
            <a:off x="3697288" y="3360738"/>
            <a:ext cx="1947862" cy="762000"/>
          </a:xfrm>
          <a:prstGeom prst="rect">
            <a:avLst/>
          </a:prstGeom>
          <a:noFill/>
          <a:ln w="9525">
            <a:noFill/>
            <a:miter lim="800000"/>
            <a:headEnd/>
            <a:tailEnd/>
          </a:ln>
        </p:spPr>
        <p:txBody>
          <a:bodyPr>
            <a:spAutoFit/>
          </a:bodyPr>
          <a:lstStyle/>
          <a:p>
            <a:pPr algn="ctr"/>
            <a:r>
              <a:rPr lang="ja-JP" altLang="en-US" sz="4400">
                <a:solidFill>
                  <a:srgbClr val="000000"/>
                </a:solidFill>
                <a:latin typeface="Calibri" pitchFamily="34" charset="0"/>
              </a:rPr>
              <a:t>１</a:t>
            </a:r>
            <a:r>
              <a:rPr lang="en-US" altLang="ja-JP" sz="4400">
                <a:solidFill>
                  <a:srgbClr val="000000"/>
                </a:solidFill>
                <a:latin typeface="Calibri" pitchFamily="34" charset="0"/>
              </a:rPr>
              <a:t>,</a:t>
            </a:r>
            <a:r>
              <a:rPr lang="ja-JP" altLang="en-US" sz="4400">
                <a:solidFill>
                  <a:srgbClr val="000000"/>
                </a:solidFill>
                <a:latin typeface="Calibri" pitchFamily="34" charset="0"/>
              </a:rPr>
              <a:t>０００</a:t>
            </a:r>
          </a:p>
        </p:txBody>
      </p:sp>
      <p:sp>
        <p:nvSpPr>
          <p:cNvPr id="14" name="テキスト ボックス 13"/>
          <p:cNvSpPr txBox="1">
            <a:spLocks noChangeArrowheads="1"/>
          </p:cNvSpPr>
          <p:nvPr/>
        </p:nvSpPr>
        <p:spPr bwMode="auto">
          <a:xfrm>
            <a:off x="2914650" y="5103813"/>
            <a:ext cx="2844800" cy="701675"/>
          </a:xfrm>
          <a:prstGeom prst="rect">
            <a:avLst/>
          </a:prstGeom>
          <a:noFill/>
          <a:ln w="9525">
            <a:noFill/>
            <a:miter lim="800000"/>
            <a:headEnd/>
            <a:tailEnd/>
          </a:ln>
        </p:spPr>
        <p:txBody>
          <a:bodyPr lIns="0" rIns="0" anchor="ctr">
            <a:spAutoFit/>
          </a:bodyPr>
          <a:lstStyle/>
          <a:p>
            <a:pPr algn="ctr"/>
            <a:r>
              <a:rPr lang="ja-JP" altLang="en-US">
                <a:solidFill>
                  <a:srgbClr val="000000"/>
                </a:solidFill>
                <a:latin typeface="Calibri" pitchFamily="34" charset="0"/>
              </a:rPr>
              <a:t>１</a:t>
            </a:r>
            <a:r>
              <a:rPr lang="en-US" altLang="ja-JP">
                <a:solidFill>
                  <a:srgbClr val="000000"/>
                </a:solidFill>
                <a:latin typeface="Calibri" pitchFamily="34" charset="0"/>
              </a:rPr>
              <a:t>,</a:t>
            </a:r>
            <a:r>
              <a:rPr lang="ja-JP" altLang="en-US">
                <a:solidFill>
                  <a:srgbClr val="000000"/>
                </a:solidFill>
                <a:latin typeface="Calibri" pitchFamily="34" charset="0"/>
              </a:rPr>
              <a:t>０００</a:t>
            </a:r>
            <a:r>
              <a:rPr lang="en-US" altLang="ja-JP">
                <a:solidFill>
                  <a:srgbClr val="000000"/>
                </a:solidFill>
                <a:latin typeface="Calibri" pitchFamily="34" charset="0"/>
              </a:rPr>
              <a:t>,</a:t>
            </a:r>
            <a:r>
              <a:rPr lang="ja-JP" altLang="en-US">
                <a:solidFill>
                  <a:srgbClr val="000000"/>
                </a:solidFill>
                <a:latin typeface="Calibri" pitchFamily="34" charset="0"/>
              </a:rPr>
              <a:t>０００</a:t>
            </a:r>
          </a:p>
        </p:txBody>
      </p:sp>
      <p:sp>
        <p:nvSpPr>
          <p:cNvPr id="16" name="テキスト ボックス 14"/>
          <p:cNvSpPr txBox="1">
            <a:spLocks noChangeArrowheads="1"/>
          </p:cNvSpPr>
          <p:nvPr/>
        </p:nvSpPr>
        <p:spPr bwMode="auto">
          <a:xfrm>
            <a:off x="0" y="6149975"/>
            <a:ext cx="9144000" cy="708025"/>
          </a:xfrm>
          <a:prstGeom prst="rect">
            <a:avLst/>
          </a:prstGeom>
          <a:solidFill>
            <a:srgbClr val="333399"/>
          </a:solidFill>
          <a:ln w="9525">
            <a:noFill/>
            <a:miter lim="800000"/>
            <a:headEnd/>
            <a:tailEnd/>
          </a:ln>
        </p:spPr>
        <p:txBody>
          <a:bodyPr>
            <a:spAutoFit/>
          </a:bodyPr>
          <a:lstStyle/>
          <a:p>
            <a:pPr fontAlgn="auto">
              <a:spcBef>
                <a:spcPts val="0"/>
              </a:spcBef>
              <a:spcAft>
                <a:spcPts val="0"/>
              </a:spcAft>
              <a:defRPr/>
            </a:pPr>
            <a:r>
              <a:rPr kumimoji="0" lang="ja-JP" altLang="en-US" kern="0" dirty="0">
                <a:solidFill>
                  <a:srgbClr val="FFFFFF"/>
                </a:solidFill>
              </a:rPr>
              <a:t>参考    ｍ 　ｍｍ　</a:t>
            </a:r>
            <a:r>
              <a:rPr kumimoji="0" lang="en-US" altLang="ja-JP" kern="0" dirty="0">
                <a:solidFill>
                  <a:srgbClr val="FFFFFF"/>
                </a:solidFill>
              </a:rPr>
              <a:t>µ</a:t>
            </a:r>
            <a:r>
              <a:rPr kumimoji="0" lang="ja-JP" altLang="en-US" kern="0" dirty="0">
                <a:solidFill>
                  <a:srgbClr val="FFFFFF"/>
                </a:solidFill>
              </a:rPr>
              <a:t>ｍ（ﾏｲｸﾛﾒｰﾄﾙ、ﾐｸﾛﾝ）</a:t>
            </a:r>
          </a:p>
        </p:txBody>
      </p:sp>
      <p:sp>
        <p:nvSpPr>
          <p:cNvPr id="21518" name="Text Box 6"/>
          <p:cNvSpPr txBox="1">
            <a:spLocks noChangeArrowheads="1"/>
          </p:cNvSpPr>
          <p:nvPr/>
        </p:nvSpPr>
        <p:spPr bwMode="auto">
          <a:xfrm>
            <a:off x="8689975" y="5805488"/>
            <a:ext cx="449263" cy="30797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3click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ctrTitle"/>
          </p:nvPr>
        </p:nvSpPr>
        <p:spPr/>
        <p:txBody>
          <a:bodyPr/>
          <a:lstStyle/>
          <a:p>
            <a:r>
              <a:rPr lang="ja-JP" altLang="en-US" smtClean="0"/>
              <a:t>身の回りの放射線の測定</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タイトル 4"/>
          <p:cNvSpPr>
            <a:spLocks noGrp="1"/>
          </p:cNvSpPr>
          <p:nvPr>
            <p:ph type="title"/>
          </p:nvPr>
        </p:nvSpPr>
        <p:spPr/>
        <p:txBody>
          <a:bodyPr/>
          <a:lstStyle/>
          <a:p>
            <a:r>
              <a:rPr lang="ja-JP" altLang="en-US" smtClean="0"/>
              <a:t>「霧箱」による放射線の観察</a:t>
            </a:r>
          </a:p>
        </p:txBody>
      </p:sp>
      <p:sp>
        <p:nvSpPr>
          <p:cNvPr id="23555" name="テキスト ボックス 7"/>
          <p:cNvSpPr txBox="1">
            <a:spLocks noChangeArrowheads="1"/>
          </p:cNvSpPr>
          <p:nvPr/>
        </p:nvSpPr>
        <p:spPr bwMode="auto">
          <a:xfrm>
            <a:off x="179388" y="5732463"/>
            <a:ext cx="8964612" cy="1077912"/>
          </a:xfrm>
          <a:prstGeom prst="rect">
            <a:avLst/>
          </a:prstGeom>
          <a:noFill/>
          <a:ln w="9525">
            <a:noFill/>
            <a:miter lim="800000"/>
            <a:headEnd/>
            <a:tailEnd/>
          </a:ln>
        </p:spPr>
        <p:txBody>
          <a:bodyPr>
            <a:spAutoFit/>
          </a:bodyPr>
          <a:lstStyle/>
          <a:p>
            <a:pPr algn="ctr"/>
            <a:r>
              <a:rPr lang="ja-JP" altLang="en-US" sz="3200" b="1">
                <a:solidFill>
                  <a:srgbClr val="000000"/>
                </a:solidFill>
                <a:latin typeface="Calibri" pitchFamily="34" charset="0"/>
              </a:rPr>
              <a:t>キャンプなどで使うランプの</a:t>
            </a:r>
            <a:endParaRPr lang="en-US" altLang="ja-JP" sz="3200" b="1">
              <a:solidFill>
                <a:srgbClr val="000000"/>
              </a:solidFill>
              <a:latin typeface="Calibri" pitchFamily="34" charset="0"/>
            </a:endParaRPr>
          </a:p>
          <a:p>
            <a:pPr algn="ctr"/>
            <a:r>
              <a:rPr lang="ja-JP" altLang="en-US" sz="3200" b="1">
                <a:solidFill>
                  <a:srgbClr val="000000"/>
                </a:solidFill>
                <a:latin typeface="Calibri" pitchFamily="34" charset="0"/>
              </a:rPr>
              <a:t>マントルから出る放射線</a:t>
            </a:r>
          </a:p>
        </p:txBody>
      </p:sp>
      <p:sp>
        <p:nvSpPr>
          <p:cNvPr id="23557" name="正方形/長方形 2"/>
          <p:cNvSpPr>
            <a:spLocks noChangeArrowheads="1"/>
          </p:cNvSpPr>
          <p:nvPr/>
        </p:nvSpPr>
        <p:spPr bwMode="auto">
          <a:xfrm>
            <a:off x="8240713" y="6540500"/>
            <a:ext cx="903287" cy="307975"/>
          </a:xfrm>
          <a:prstGeom prst="rect">
            <a:avLst/>
          </a:prstGeom>
          <a:noFill/>
          <a:ln w="9525">
            <a:noFill/>
            <a:miter lim="800000"/>
            <a:headEnd/>
            <a:tailEnd/>
          </a:ln>
        </p:spPr>
        <p:txBody>
          <a:bodyPr wrap="none">
            <a:spAutoFit/>
          </a:bodyPr>
          <a:lstStyle/>
          <a:p>
            <a:r>
              <a:rPr lang="ja-JP" altLang="en-US" sz="1400"/>
              <a:t>関向撮影</a:t>
            </a:r>
          </a:p>
        </p:txBody>
      </p:sp>
      <p:pic>
        <p:nvPicPr>
          <p:cNvPr id="4" name="cloud chamb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0" y="1143000"/>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2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sz="quarter"/>
          </p:nvPr>
        </p:nvSpPr>
        <p:spPr/>
        <p:txBody>
          <a:bodyPr/>
          <a:lstStyle/>
          <a:p>
            <a:pPr eaLnBrk="1" hangingPunct="1"/>
            <a:r>
              <a:rPr lang="ja-JP" altLang="en-US" smtClean="0"/>
              <a:t>放射性物質の有無を調べるもの</a:t>
            </a:r>
          </a:p>
        </p:txBody>
      </p:sp>
      <p:pic>
        <p:nvPicPr>
          <p:cNvPr id="24579" name="Picture 4"/>
          <p:cNvPicPr>
            <a:picLocks noGrp="1" noChangeAspect="1" noChangeArrowheads="1"/>
          </p:cNvPicPr>
          <p:nvPr>
            <p:ph sz="quarter" idx="1"/>
          </p:nvPr>
        </p:nvPicPr>
        <p:blipFill>
          <a:blip r:embed="rId3" cstate="print"/>
          <a:srcRect/>
          <a:stretch>
            <a:fillRect/>
          </a:stretch>
        </p:blipFill>
        <p:spPr>
          <a:xfrm>
            <a:off x="1368425" y="1484313"/>
            <a:ext cx="6418263" cy="4148137"/>
          </a:xfrm>
          <a:noFill/>
        </p:spPr>
      </p:pic>
      <p:sp>
        <p:nvSpPr>
          <p:cNvPr id="24580" name="Rectangle 6"/>
          <p:cNvSpPr>
            <a:spLocks noChangeArrowheads="1"/>
          </p:cNvSpPr>
          <p:nvPr/>
        </p:nvSpPr>
        <p:spPr bwMode="auto">
          <a:xfrm>
            <a:off x="539750" y="5805488"/>
            <a:ext cx="7993063" cy="641350"/>
          </a:xfrm>
          <a:prstGeom prst="rect">
            <a:avLst/>
          </a:prstGeom>
          <a:noFill/>
          <a:ln w="9525">
            <a:noFill/>
            <a:miter lim="800000"/>
            <a:headEnd/>
            <a:tailEnd/>
          </a:ln>
        </p:spPr>
        <p:txBody>
          <a:bodyPr>
            <a:spAutoFit/>
          </a:bodyPr>
          <a:lstStyle/>
          <a:p>
            <a:r>
              <a:rPr lang="ja-JP" altLang="en-US" sz="3600" b="1">
                <a:solidFill>
                  <a:srgbClr val="FF6600"/>
                </a:solidFill>
              </a:rPr>
              <a:t>ガイガー・ミュラー・カウンタ（ＧＭ計数管）</a:t>
            </a:r>
          </a:p>
        </p:txBody>
      </p:sp>
      <p:sp>
        <p:nvSpPr>
          <p:cNvPr id="58374" name="Rectangle 6"/>
          <p:cNvSpPr>
            <a:spLocks noChangeArrowheads="1"/>
          </p:cNvSpPr>
          <p:nvPr/>
        </p:nvSpPr>
        <p:spPr bwMode="auto">
          <a:xfrm>
            <a:off x="1008063" y="4400550"/>
            <a:ext cx="7488237" cy="1311275"/>
          </a:xfrm>
          <a:prstGeom prst="rect">
            <a:avLst/>
          </a:prstGeom>
          <a:solidFill>
            <a:srgbClr val="FFFF99"/>
          </a:solidFill>
          <a:ln w="9525">
            <a:noFill/>
            <a:miter lim="800000"/>
            <a:headEnd/>
            <a:tailEnd/>
          </a:ln>
        </p:spPr>
        <p:txBody>
          <a:bodyPr>
            <a:spAutoFit/>
          </a:bodyPr>
          <a:lstStyle/>
          <a:p>
            <a:r>
              <a:rPr lang="ja-JP" altLang="en-US"/>
              <a:t>１分間に計測された放射線の数を表示する</a:t>
            </a:r>
          </a:p>
        </p:txBody>
      </p:sp>
      <p:sp>
        <p:nvSpPr>
          <p:cNvPr id="24582" name="Text Box 6"/>
          <p:cNvSpPr txBox="1">
            <a:spLocks noChangeArrowheads="1"/>
          </p:cNvSpPr>
          <p:nvPr/>
        </p:nvSpPr>
        <p:spPr bwMode="auto">
          <a:xfrm>
            <a:off x="8689975" y="6543675"/>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24583" name="正方形/長方形 1"/>
          <p:cNvSpPr>
            <a:spLocks noChangeArrowheads="1"/>
          </p:cNvSpPr>
          <p:nvPr/>
        </p:nvSpPr>
        <p:spPr bwMode="auto">
          <a:xfrm>
            <a:off x="5432425" y="6543675"/>
            <a:ext cx="3257550" cy="338138"/>
          </a:xfrm>
          <a:prstGeom prst="rect">
            <a:avLst/>
          </a:prstGeom>
          <a:noFill/>
          <a:ln w="9525">
            <a:noFill/>
            <a:miter lim="800000"/>
            <a:headEnd/>
            <a:tailEnd/>
          </a:ln>
        </p:spPr>
        <p:txBody>
          <a:bodyPr>
            <a:spAutoFit/>
          </a:bodyPr>
          <a:lstStyle/>
          <a:p>
            <a:pPr algn="r"/>
            <a:r>
              <a:rPr lang="ja-JP" altLang="en-US" sz="1600"/>
              <a:t>文部科学省副読本 </a:t>
            </a:r>
            <a:r>
              <a:rPr lang="en-US" altLang="ja-JP" sz="1600"/>
              <a:t>P.19 </a:t>
            </a:r>
            <a:r>
              <a:rPr lang="ja-JP" altLang="en-US" sz="16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8"/>
          <p:cNvPicPr>
            <a:picLocks noChangeAspect="1" noChangeArrowheads="1"/>
          </p:cNvPicPr>
          <p:nvPr/>
        </p:nvPicPr>
        <p:blipFill>
          <a:blip r:embed="rId3" cstate="print"/>
          <a:srcRect/>
          <a:stretch>
            <a:fillRect/>
          </a:stretch>
        </p:blipFill>
        <p:spPr bwMode="auto">
          <a:xfrm>
            <a:off x="1368425" y="1268413"/>
            <a:ext cx="6448425" cy="4167187"/>
          </a:xfrm>
          <a:prstGeom prst="rect">
            <a:avLst/>
          </a:prstGeom>
          <a:noFill/>
          <a:ln w="9525">
            <a:noFill/>
            <a:miter lim="800000"/>
            <a:headEnd/>
            <a:tailEnd/>
          </a:ln>
        </p:spPr>
      </p:pic>
      <p:sp>
        <p:nvSpPr>
          <p:cNvPr id="25603" name="Rectangle 2"/>
          <p:cNvSpPr>
            <a:spLocks noGrp="1" noChangeArrowheads="1"/>
          </p:cNvSpPr>
          <p:nvPr>
            <p:ph type="title"/>
          </p:nvPr>
        </p:nvSpPr>
        <p:spPr>
          <a:xfrm>
            <a:off x="468313" y="260350"/>
            <a:ext cx="8229600" cy="1143000"/>
          </a:xfrm>
        </p:spPr>
        <p:txBody>
          <a:bodyPr/>
          <a:lstStyle/>
          <a:p>
            <a:pPr eaLnBrk="1" hangingPunct="1"/>
            <a:r>
              <a:rPr lang="ja-JP" altLang="en-US" smtClean="0"/>
              <a:t>空間の放射線量を調べるもの</a:t>
            </a:r>
          </a:p>
        </p:txBody>
      </p:sp>
      <p:sp>
        <p:nvSpPr>
          <p:cNvPr id="25604" name="Rectangle 6"/>
          <p:cNvSpPr>
            <a:spLocks noChangeArrowheads="1"/>
          </p:cNvSpPr>
          <p:nvPr/>
        </p:nvSpPr>
        <p:spPr bwMode="auto">
          <a:xfrm>
            <a:off x="792163" y="5589588"/>
            <a:ext cx="7489825" cy="641350"/>
          </a:xfrm>
          <a:prstGeom prst="rect">
            <a:avLst/>
          </a:prstGeom>
          <a:noFill/>
          <a:ln w="9525">
            <a:noFill/>
            <a:miter lim="800000"/>
            <a:headEnd/>
            <a:tailEnd/>
          </a:ln>
        </p:spPr>
        <p:txBody>
          <a:bodyPr>
            <a:spAutoFit/>
          </a:bodyPr>
          <a:lstStyle/>
          <a:p>
            <a:pPr algn="ctr"/>
            <a:r>
              <a:rPr lang="ja-JP" altLang="en-US" sz="3600" b="1">
                <a:solidFill>
                  <a:srgbClr val="FF9933"/>
                </a:solidFill>
              </a:rPr>
              <a:t>シンチレーション式サーベイメータ</a:t>
            </a:r>
          </a:p>
        </p:txBody>
      </p:sp>
      <p:sp>
        <p:nvSpPr>
          <p:cNvPr id="59398" name="Rectangle 6"/>
          <p:cNvSpPr>
            <a:spLocks noChangeArrowheads="1"/>
          </p:cNvSpPr>
          <p:nvPr/>
        </p:nvSpPr>
        <p:spPr bwMode="auto">
          <a:xfrm>
            <a:off x="468313" y="4170363"/>
            <a:ext cx="8316912" cy="1311275"/>
          </a:xfrm>
          <a:prstGeom prst="rect">
            <a:avLst/>
          </a:prstGeom>
          <a:solidFill>
            <a:srgbClr val="FFFF99"/>
          </a:solidFill>
          <a:ln w="9525">
            <a:noFill/>
            <a:miter lim="800000"/>
            <a:headEnd/>
            <a:tailEnd/>
          </a:ln>
        </p:spPr>
        <p:txBody>
          <a:bodyPr>
            <a:spAutoFit/>
          </a:bodyPr>
          <a:lstStyle/>
          <a:p>
            <a:r>
              <a:rPr lang="ja-JP" altLang="en-US"/>
              <a:t>単位：</a:t>
            </a:r>
            <a:r>
              <a:rPr lang="en-US" altLang="ja-JP"/>
              <a:t>μ</a:t>
            </a:r>
            <a:r>
              <a:rPr lang="ja-JP" altLang="en-US"/>
              <a:t>Ｓｖ</a:t>
            </a:r>
            <a:r>
              <a:rPr lang="en-US" altLang="ja-JP"/>
              <a:t>/</a:t>
            </a:r>
            <a:r>
              <a:rPr lang="ja-JP" altLang="en-US"/>
              <a:t>時</a:t>
            </a:r>
            <a:endParaRPr lang="en-US" altLang="ja-JP"/>
          </a:p>
          <a:p>
            <a:r>
              <a:rPr lang="ja-JP" altLang="en-US"/>
              <a:t>放射線による人体への影響を調べる</a:t>
            </a:r>
          </a:p>
        </p:txBody>
      </p:sp>
      <p:sp>
        <p:nvSpPr>
          <p:cNvPr id="25606" name="Text Box 6"/>
          <p:cNvSpPr txBox="1">
            <a:spLocks noChangeArrowheads="1"/>
          </p:cNvSpPr>
          <p:nvPr/>
        </p:nvSpPr>
        <p:spPr bwMode="auto">
          <a:xfrm>
            <a:off x="8677275" y="6518275"/>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25607" name="正方形/長方形 6"/>
          <p:cNvSpPr>
            <a:spLocks noChangeArrowheads="1"/>
          </p:cNvSpPr>
          <p:nvPr/>
        </p:nvSpPr>
        <p:spPr bwMode="auto">
          <a:xfrm>
            <a:off x="5432425" y="6543675"/>
            <a:ext cx="3257550" cy="338138"/>
          </a:xfrm>
          <a:prstGeom prst="rect">
            <a:avLst/>
          </a:prstGeom>
          <a:noFill/>
          <a:ln w="9525">
            <a:noFill/>
            <a:miter lim="800000"/>
            <a:headEnd/>
            <a:tailEnd/>
          </a:ln>
        </p:spPr>
        <p:txBody>
          <a:bodyPr>
            <a:spAutoFit/>
          </a:bodyPr>
          <a:lstStyle/>
          <a:p>
            <a:pPr algn="r"/>
            <a:r>
              <a:rPr lang="ja-JP" altLang="en-US" sz="1600"/>
              <a:t>文部科学省副読本 </a:t>
            </a:r>
            <a:r>
              <a:rPr lang="en-US" altLang="ja-JP" sz="1600"/>
              <a:t>P.19 </a:t>
            </a:r>
            <a:r>
              <a:rPr lang="ja-JP" altLang="en-US" sz="16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8"/>
                                        </p:tgtEl>
                                        <p:attrNameLst>
                                          <p:attrName>style.visibility</p:attrName>
                                        </p:attrNameLst>
                                      </p:cBhvr>
                                      <p:to>
                                        <p:strVal val="visible"/>
                                      </p:to>
                                    </p:set>
                                    <p:anim calcmode="lin" valueType="num">
                                      <p:cBhvr additive="base">
                                        <p:cTn id="7" dur="500" fill="hold"/>
                                        <p:tgtEl>
                                          <p:spTgt spid="59398"/>
                                        </p:tgtEl>
                                        <p:attrNameLst>
                                          <p:attrName>ppt_x</p:attrName>
                                        </p:attrNameLst>
                                      </p:cBhvr>
                                      <p:tavLst>
                                        <p:tav tm="0">
                                          <p:val>
                                            <p:strVal val="#ppt_x"/>
                                          </p:val>
                                        </p:tav>
                                        <p:tav tm="100000">
                                          <p:val>
                                            <p:strVal val="#ppt_x"/>
                                          </p:val>
                                        </p:tav>
                                      </p:tavLst>
                                    </p:anim>
                                    <p:anim calcmode="lin" valueType="num">
                                      <p:cBhvr additive="base">
                                        <p:cTn id="8" dur="500" fill="hold"/>
                                        <p:tgtEl>
                                          <p:spTgt spid="593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11"/>
          <p:cNvSpPr>
            <a:spLocks noChangeArrowheads="1"/>
          </p:cNvSpPr>
          <p:nvPr/>
        </p:nvSpPr>
        <p:spPr bwMode="auto">
          <a:xfrm>
            <a:off x="1295400" y="6237288"/>
            <a:ext cx="2446338"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４</a:t>
            </a:r>
          </a:p>
        </p:txBody>
      </p:sp>
      <p:pic>
        <p:nvPicPr>
          <p:cNvPr id="26627" name="コンテンツ プレースホルダ 3"/>
          <p:cNvPicPr>
            <a:picLocks noChangeArrowheads="1"/>
          </p:cNvPicPr>
          <p:nvPr/>
        </p:nvPicPr>
        <p:blipFill>
          <a:blip r:embed="rId3" cstate="print"/>
          <a:srcRect/>
          <a:stretch>
            <a:fillRect/>
          </a:stretch>
        </p:blipFill>
        <p:spPr bwMode="auto">
          <a:xfrm>
            <a:off x="3600450" y="1408113"/>
            <a:ext cx="5148263" cy="5449887"/>
          </a:xfrm>
          <a:prstGeom prst="rect">
            <a:avLst/>
          </a:prstGeom>
          <a:noFill/>
          <a:ln w="9525">
            <a:noFill/>
            <a:miter lim="800000"/>
            <a:headEnd/>
            <a:tailEnd/>
          </a:ln>
        </p:spPr>
      </p:pic>
      <p:sp>
        <p:nvSpPr>
          <p:cNvPr id="26628" name="タイトル 1"/>
          <p:cNvSpPr>
            <a:spLocks noGrp="1"/>
          </p:cNvSpPr>
          <p:nvPr>
            <p:ph type="title"/>
          </p:nvPr>
        </p:nvSpPr>
        <p:spPr>
          <a:xfrm>
            <a:off x="468313" y="260350"/>
            <a:ext cx="8229600" cy="1044575"/>
          </a:xfrm>
        </p:spPr>
        <p:txBody>
          <a:bodyPr/>
          <a:lstStyle/>
          <a:p>
            <a:r>
              <a:rPr lang="ja-JP" altLang="en-US" sz="3600" smtClean="0"/>
              <a:t>本県中学生が部活動で計測した</a:t>
            </a:r>
            <a:r>
              <a:rPr lang="ja-JP" altLang="en-US" sz="4000" smtClean="0"/>
              <a:t/>
            </a:r>
            <a:br>
              <a:rPr lang="ja-JP" altLang="en-US" sz="4000" smtClean="0"/>
            </a:br>
            <a:r>
              <a:rPr lang="ja-JP" altLang="en-US" sz="4000" smtClean="0"/>
              <a:t>校庭での放射線量</a:t>
            </a:r>
          </a:p>
        </p:txBody>
      </p:sp>
      <p:sp>
        <p:nvSpPr>
          <p:cNvPr id="26629" name="テキスト ボックス 1"/>
          <p:cNvSpPr txBox="1">
            <a:spLocks noChangeArrowheads="1"/>
          </p:cNvSpPr>
          <p:nvPr/>
        </p:nvSpPr>
        <p:spPr bwMode="auto">
          <a:xfrm>
            <a:off x="5724525" y="1412875"/>
            <a:ext cx="2627313" cy="828675"/>
          </a:xfrm>
          <a:prstGeom prst="rect">
            <a:avLst/>
          </a:prstGeom>
          <a:noFill/>
          <a:ln w="9525">
            <a:noFill/>
            <a:miter lim="800000"/>
            <a:headEnd/>
            <a:tailEnd/>
          </a:ln>
        </p:spPr>
        <p:txBody>
          <a:bodyPr/>
          <a:lstStyle/>
          <a:p>
            <a:r>
              <a:rPr lang="ja-JP" altLang="en-US" sz="2400"/>
              <a:t>事故後の平均値</a:t>
            </a:r>
            <a:endParaRPr lang="en-US" altLang="ja-JP" sz="2000"/>
          </a:p>
          <a:p>
            <a:r>
              <a:rPr lang="en-US" altLang="ja-JP" sz="3200"/>
              <a:t>0.038μSv/</a:t>
            </a:r>
            <a:r>
              <a:rPr lang="ja-JP" altLang="en-US" sz="3200"/>
              <a:t>時</a:t>
            </a:r>
          </a:p>
        </p:txBody>
      </p:sp>
      <p:sp>
        <p:nvSpPr>
          <p:cNvPr id="30729" name="AutoShape 9"/>
          <p:cNvSpPr>
            <a:spLocks noChangeArrowheads="1"/>
          </p:cNvSpPr>
          <p:nvPr/>
        </p:nvSpPr>
        <p:spPr bwMode="auto">
          <a:xfrm>
            <a:off x="6300788" y="4113213"/>
            <a:ext cx="2376487" cy="1331912"/>
          </a:xfrm>
          <a:prstGeom prst="wedgeRoundRectCallout">
            <a:avLst>
              <a:gd name="adj1" fmla="val -42583"/>
              <a:gd name="adj2" fmla="val 93741"/>
              <a:gd name="adj3" fmla="val 16667"/>
            </a:avLst>
          </a:prstGeom>
          <a:solidFill>
            <a:schemeClr val="bg1"/>
          </a:solidFill>
          <a:ln w="9525">
            <a:solidFill>
              <a:schemeClr val="tx1"/>
            </a:solidFill>
            <a:miter lim="800000"/>
            <a:headEnd/>
            <a:tailEnd/>
          </a:ln>
        </p:spPr>
        <p:txBody>
          <a:bodyPr/>
          <a:lstStyle/>
          <a:p>
            <a:r>
              <a:rPr lang="ja-JP" altLang="en-US" sz="2400"/>
              <a:t>測定しない日は</a:t>
            </a:r>
          </a:p>
          <a:p>
            <a:r>
              <a:rPr lang="ja-JP" altLang="en-US" sz="2400"/>
              <a:t>棒グラフがありません。</a:t>
            </a:r>
          </a:p>
        </p:txBody>
      </p:sp>
      <p:sp>
        <p:nvSpPr>
          <p:cNvPr id="26631"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pic>
        <p:nvPicPr>
          <p:cNvPr id="25608" name="コンテンツ プレースホルダ 3"/>
          <p:cNvPicPr>
            <a:picLocks noGrp="1" noChangeArrowheads="1"/>
          </p:cNvPicPr>
          <p:nvPr>
            <p:ph idx="1"/>
          </p:nvPr>
        </p:nvPicPr>
        <p:blipFill>
          <a:blip r:embed="rId4" cstate="print"/>
          <a:srcRect/>
          <a:stretch>
            <a:fillRect/>
          </a:stretch>
        </p:blipFill>
        <p:spPr>
          <a:xfrm>
            <a:off x="468313" y="1328738"/>
            <a:ext cx="3673475" cy="5529262"/>
          </a:xfrm>
          <a:solidFill>
            <a:schemeClr val="bg1"/>
          </a:solidFill>
        </p:spPr>
      </p:pic>
      <p:sp>
        <p:nvSpPr>
          <p:cNvPr id="10" name="テキスト ボックス 1"/>
          <p:cNvSpPr txBox="1">
            <a:spLocks noChangeArrowheads="1"/>
          </p:cNvSpPr>
          <p:nvPr/>
        </p:nvSpPr>
        <p:spPr bwMode="auto">
          <a:xfrm>
            <a:off x="1295400" y="1520825"/>
            <a:ext cx="2952750" cy="1260475"/>
          </a:xfrm>
          <a:prstGeom prst="rect">
            <a:avLst/>
          </a:prstGeom>
          <a:solidFill>
            <a:schemeClr val="accent3"/>
          </a:solidFill>
          <a:ln w="9525">
            <a:noFill/>
            <a:miter lim="800000"/>
            <a:headEnd/>
            <a:tailEnd/>
          </a:ln>
        </p:spPr>
        <p:txBody>
          <a:bodyPr/>
          <a:lstStyle/>
          <a:p>
            <a:pPr>
              <a:defRPr/>
            </a:pPr>
            <a:r>
              <a:rPr lang="ja-JP" altLang="en-US" sz="2400"/>
              <a:t>事故前の平均値</a:t>
            </a:r>
            <a:endParaRPr lang="en-US" altLang="ja-JP" sz="2000"/>
          </a:p>
          <a:p>
            <a:pPr>
              <a:defRPr/>
            </a:pPr>
            <a:r>
              <a:rPr lang="en-US" altLang="ja-JP" sz="3200"/>
              <a:t>0.022μSv/</a:t>
            </a:r>
            <a:r>
              <a:rPr lang="ja-JP" altLang="en-US" sz="3200"/>
              <a:t>時</a:t>
            </a:r>
          </a:p>
        </p:txBody>
      </p:sp>
      <p:sp>
        <p:nvSpPr>
          <p:cNvPr id="26634" name="テキスト ボックス 1"/>
          <p:cNvSpPr txBox="1">
            <a:spLocks noChangeArrowheads="1"/>
          </p:cNvSpPr>
          <p:nvPr/>
        </p:nvSpPr>
        <p:spPr bwMode="auto">
          <a:xfrm>
            <a:off x="3995738" y="2312988"/>
            <a:ext cx="828675" cy="1584325"/>
          </a:xfrm>
          <a:prstGeom prst="rect">
            <a:avLst/>
          </a:prstGeom>
          <a:noFill/>
          <a:ln w="9525">
            <a:solidFill>
              <a:srgbClr val="00B050"/>
            </a:solidFill>
            <a:miter lim="800000"/>
            <a:headEnd/>
            <a:tailEnd/>
          </a:ln>
        </p:spPr>
        <p:txBody>
          <a:bodyPr/>
          <a:lstStyle/>
          <a:p>
            <a:pPr algn="ctr"/>
            <a:r>
              <a:rPr lang="ja-JP" altLang="en-US" sz="2000"/>
              <a:t>事故</a:t>
            </a:r>
            <a:endParaRPr lang="en-US" altLang="ja-JP" sz="2000"/>
          </a:p>
          <a:p>
            <a:pPr algn="ctr"/>
            <a:r>
              <a:rPr lang="ja-JP" altLang="en-US" sz="2000"/>
              <a:t>発生</a:t>
            </a:r>
            <a:endParaRPr lang="en-US" altLang="ja-JP" sz="2000"/>
          </a:p>
          <a:p>
            <a:pPr algn="ctr"/>
            <a:r>
              <a:rPr lang="ja-JP" altLang="en-US" sz="2000"/>
              <a:t>３月</a:t>
            </a:r>
            <a:endParaRPr lang="en-US" altLang="ja-JP" sz="2000"/>
          </a:p>
          <a:p>
            <a:pPr algn="ctr"/>
            <a:r>
              <a:rPr lang="ja-JP" altLang="en-US" sz="2000"/>
              <a:t>１２日</a:t>
            </a:r>
            <a:endParaRPr lang="ja-JP" altLang="en-US" sz="2800"/>
          </a:p>
        </p:txBody>
      </p:sp>
      <p:sp>
        <p:nvSpPr>
          <p:cNvPr id="26635" name="正方形/長方形 2"/>
          <p:cNvSpPr>
            <a:spLocks noChangeArrowheads="1"/>
          </p:cNvSpPr>
          <p:nvPr/>
        </p:nvSpPr>
        <p:spPr bwMode="auto">
          <a:xfrm>
            <a:off x="3038475" y="6591300"/>
            <a:ext cx="3221038" cy="277813"/>
          </a:xfrm>
          <a:prstGeom prst="rect">
            <a:avLst/>
          </a:prstGeom>
          <a:noFill/>
          <a:ln w="9525">
            <a:noFill/>
            <a:miter lim="800000"/>
            <a:headEnd/>
            <a:tailEnd/>
          </a:ln>
        </p:spPr>
        <p:txBody>
          <a:bodyPr>
            <a:spAutoFit/>
          </a:bodyPr>
          <a:lstStyle/>
          <a:p>
            <a:pPr algn="ctr"/>
            <a:r>
              <a:rPr lang="ja-JP" altLang="en-US" sz="1200"/>
              <a:t>岩手県立総合教育センターで作成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wipe(down)">
                                      <p:cBhvr>
                                        <p:cTn id="7" dur="500"/>
                                        <p:tgtEl>
                                          <p:spTgt spid="307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5608"/>
                                        </p:tgtEl>
                                        <p:attrNameLst>
                                          <p:attrName>style.visibility</p:attrName>
                                        </p:attrNameLst>
                                      </p:cBhvr>
                                      <p:to>
                                        <p:strVal val="visible"/>
                                      </p:to>
                                    </p:set>
                                    <p:anim calcmode="lin" valueType="num">
                                      <p:cBhvr additive="base">
                                        <p:cTn id="16" dur="500" fill="hold"/>
                                        <p:tgtEl>
                                          <p:spTgt spid="25608"/>
                                        </p:tgtEl>
                                        <p:attrNameLst>
                                          <p:attrName>ppt_x</p:attrName>
                                        </p:attrNameLst>
                                      </p:cBhvr>
                                      <p:tavLst>
                                        <p:tav tm="0">
                                          <p:val>
                                            <p:strVal val="1+#ppt_w/2"/>
                                          </p:val>
                                        </p:tav>
                                        <p:tav tm="100000">
                                          <p:val>
                                            <p:strVal val="#ppt_x"/>
                                          </p:val>
                                        </p:tav>
                                      </p:tavLst>
                                    </p:anim>
                                    <p:anim calcmode="lin" valueType="num">
                                      <p:cBhvr additive="base">
                                        <p:cTn id="17" dur="500" fill="hold"/>
                                        <p:tgtEl>
                                          <p:spTgt spid="25608"/>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10" presetClass="exit" presetSubtype="0" fill="hold" grpId="1" nodeType="afterEffect">
                                  <p:stCondLst>
                                    <p:cond delay="0"/>
                                  </p:stCondLst>
                                  <p:childTnLst>
                                    <p:animEffect transition="out" filter="fade">
                                      <p:cBhvr>
                                        <p:cTn id="20" dur="2000"/>
                                        <p:tgtEl>
                                          <p:spTgt spid="30729"/>
                                        </p:tgtEl>
                                      </p:cBhvr>
                                    </p:animEffect>
                                    <p:set>
                                      <p:cBhvr>
                                        <p:cTn id="21" dur="1" fill="hold">
                                          <p:stCondLst>
                                            <p:cond delay="1999"/>
                                          </p:stCondLst>
                                        </p:cTn>
                                        <p:tgtEl>
                                          <p:spTgt spid="307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9" grpId="0" animBg="1"/>
      <p:bldP spid="30729" grpId="1"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C:\Users\kasan6\Desktop\放射線セミナー\images(1副読本・小学生８・２６)\1副読本・小学生８・２６_img_17.jpg"/>
          <p:cNvPicPr>
            <a:picLocks noChangeAspect="1" noChangeArrowheads="1"/>
          </p:cNvPicPr>
          <p:nvPr/>
        </p:nvPicPr>
        <p:blipFill>
          <a:blip r:embed="rId3" cstate="print"/>
          <a:srcRect/>
          <a:stretch>
            <a:fillRect/>
          </a:stretch>
        </p:blipFill>
        <p:spPr bwMode="auto">
          <a:xfrm>
            <a:off x="4192588" y="1844675"/>
            <a:ext cx="4392612" cy="4287838"/>
          </a:xfrm>
          <a:prstGeom prst="rect">
            <a:avLst/>
          </a:prstGeom>
          <a:noFill/>
          <a:ln w="9525">
            <a:noFill/>
            <a:miter lim="800000"/>
            <a:headEnd/>
            <a:tailEnd/>
          </a:ln>
        </p:spPr>
      </p:pic>
      <p:sp>
        <p:nvSpPr>
          <p:cNvPr id="27651" name="タイトル 1"/>
          <p:cNvSpPr txBox="1">
            <a:spLocks/>
          </p:cNvSpPr>
          <p:nvPr/>
        </p:nvSpPr>
        <p:spPr bwMode="auto">
          <a:xfrm>
            <a:off x="457200" y="274638"/>
            <a:ext cx="8229600" cy="1143000"/>
          </a:xfrm>
          <a:prstGeom prst="rect">
            <a:avLst/>
          </a:prstGeom>
          <a:noFill/>
          <a:ln w="9525">
            <a:noFill/>
            <a:miter lim="800000"/>
            <a:headEnd/>
            <a:tailEnd/>
          </a:ln>
        </p:spPr>
        <p:txBody>
          <a:bodyPr anchor="ctr"/>
          <a:lstStyle/>
          <a:p>
            <a:pPr algn="ctr"/>
            <a:r>
              <a:rPr lang="ja-JP" altLang="en-US" sz="4400"/>
              <a:t>太古の昔から</a:t>
            </a:r>
            <a:r>
              <a:rPr lang="en-US" altLang="ja-JP" sz="4400"/>
              <a:t/>
            </a:r>
            <a:br>
              <a:rPr lang="en-US" altLang="ja-JP" sz="4400"/>
            </a:br>
            <a:r>
              <a:rPr lang="ja-JP" altLang="en-US" sz="4400"/>
              <a:t>自然界に存在する放射線 ①</a:t>
            </a:r>
          </a:p>
        </p:txBody>
      </p:sp>
      <p:sp>
        <p:nvSpPr>
          <p:cNvPr id="27652" name="テキスト ボックス 1"/>
          <p:cNvSpPr txBox="1">
            <a:spLocks noChangeArrowheads="1"/>
          </p:cNvSpPr>
          <p:nvPr/>
        </p:nvSpPr>
        <p:spPr bwMode="auto">
          <a:xfrm>
            <a:off x="395288" y="1989138"/>
            <a:ext cx="4103687" cy="1570037"/>
          </a:xfrm>
          <a:prstGeom prst="rect">
            <a:avLst/>
          </a:prstGeom>
          <a:noFill/>
          <a:ln w="9525">
            <a:noFill/>
            <a:miter lim="800000"/>
            <a:headEnd/>
            <a:tailEnd/>
          </a:ln>
        </p:spPr>
        <p:txBody>
          <a:bodyPr>
            <a:spAutoFit/>
          </a:bodyPr>
          <a:lstStyle/>
          <a:p>
            <a:r>
              <a:rPr lang="ja-JP" altLang="en-US" sz="6000">
                <a:solidFill>
                  <a:srgbClr val="FF0000"/>
                </a:solidFill>
              </a:rPr>
              <a:t>宇宙</a:t>
            </a:r>
            <a:r>
              <a:rPr lang="ja-JP" altLang="en-US" sz="3600"/>
              <a:t>から</a:t>
            </a:r>
            <a:endParaRPr lang="en-US" altLang="ja-JP" sz="3600"/>
          </a:p>
          <a:p>
            <a:r>
              <a:rPr lang="ja-JP" altLang="en-US" sz="3600"/>
              <a:t>常に降り注ぐ宇宙線</a:t>
            </a:r>
            <a:endParaRPr lang="en-US" altLang="ja-JP" sz="3600"/>
          </a:p>
        </p:txBody>
      </p:sp>
      <p:sp>
        <p:nvSpPr>
          <p:cNvPr id="3" name="テキスト ボックス 2"/>
          <p:cNvSpPr txBox="1">
            <a:spLocks noChangeArrowheads="1"/>
          </p:cNvSpPr>
          <p:nvPr/>
        </p:nvSpPr>
        <p:spPr bwMode="auto">
          <a:xfrm>
            <a:off x="539750" y="4760913"/>
            <a:ext cx="3887788" cy="1108075"/>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defRPr/>
            </a:pPr>
            <a:r>
              <a:rPr lang="en-US" altLang="ja-JP" sz="6600" dirty="0">
                <a:solidFill>
                  <a:srgbClr val="FF0000"/>
                </a:solidFill>
              </a:rPr>
              <a:t>0.3</a:t>
            </a:r>
            <a:r>
              <a:rPr lang="en-US" altLang="ja-JP" sz="4800" dirty="0"/>
              <a:t>mSv</a:t>
            </a:r>
            <a:r>
              <a:rPr lang="ja-JP" altLang="en-US" sz="4800" dirty="0"/>
              <a:t>／年</a:t>
            </a:r>
          </a:p>
        </p:txBody>
      </p:sp>
      <p:sp>
        <p:nvSpPr>
          <p:cNvPr id="5" name="下矢印 4"/>
          <p:cNvSpPr/>
          <p:nvPr/>
        </p:nvSpPr>
        <p:spPr>
          <a:xfrm>
            <a:off x="1871663" y="3644900"/>
            <a:ext cx="1008062" cy="9493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7655"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27656" name="正方形/長方形 1"/>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文部科学省中学校副読本 </a:t>
            </a:r>
            <a:r>
              <a:rPr lang="en-US" altLang="ja-JP" sz="1400"/>
              <a:t>P.5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タイトル 1"/>
          <p:cNvSpPr txBox="1">
            <a:spLocks/>
          </p:cNvSpPr>
          <p:nvPr/>
        </p:nvSpPr>
        <p:spPr bwMode="auto">
          <a:xfrm>
            <a:off x="457200" y="274638"/>
            <a:ext cx="8229600" cy="1143000"/>
          </a:xfrm>
          <a:prstGeom prst="rect">
            <a:avLst/>
          </a:prstGeom>
          <a:noFill/>
          <a:ln w="9525">
            <a:noFill/>
            <a:miter lim="800000"/>
            <a:headEnd/>
            <a:tailEnd/>
          </a:ln>
        </p:spPr>
        <p:txBody>
          <a:bodyPr anchor="ctr"/>
          <a:lstStyle/>
          <a:p>
            <a:pPr algn="ctr"/>
            <a:r>
              <a:rPr lang="ja-JP" altLang="en-US" sz="4400"/>
              <a:t>太古の昔から</a:t>
            </a:r>
            <a:r>
              <a:rPr lang="en-US" altLang="ja-JP" sz="4400"/>
              <a:t/>
            </a:r>
            <a:br>
              <a:rPr lang="en-US" altLang="ja-JP" sz="4400"/>
            </a:br>
            <a:r>
              <a:rPr lang="ja-JP" altLang="en-US" sz="4400"/>
              <a:t>自然界に存在する放射線 ②</a:t>
            </a:r>
          </a:p>
        </p:txBody>
      </p:sp>
      <p:sp>
        <p:nvSpPr>
          <p:cNvPr id="5" name="下矢印 4"/>
          <p:cNvSpPr/>
          <p:nvPr/>
        </p:nvSpPr>
        <p:spPr>
          <a:xfrm>
            <a:off x="1800225" y="3824288"/>
            <a:ext cx="1008063"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28676" name="Picture 2" descr="C:\Users\kasan6\Desktop\放射線セミナー\images(1副読本・小学生８・２６)\1副読本・小学生８・２６_img_19.jpg"/>
          <p:cNvPicPr>
            <a:picLocks noChangeAspect="1" noChangeArrowheads="1"/>
          </p:cNvPicPr>
          <p:nvPr/>
        </p:nvPicPr>
        <p:blipFill>
          <a:blip r:embed="rId3" cstate="print"/>
          <a:srcRect/>
          <a:stretch>
            <a:fillRect/>
          </a:stretch>
        </p:blipFill>
        <p:spPr bwMode="auto">
          <a:xfrm>
            <a:off x="3476625" y="2228850"/>
            <a:ext cx="5222875" cy="3773488"/>
          </a:xfrm>
          <a:prstGeom prst="rect">
            <a:avLst/>
          </a:prstGeom>
          <a:noFill/>
          <a:ln w="9525">
            <a:noFill/>
            <a:miter lim="800000"/>
            <a:headEnd/>
            <a:tailEnd/>
          </a:ln>
        </p:spPr>
      </p:pic>
      <p:sp>
        <p:nvSpPr>
          <p:cNvPr id="28677" name="テキスト ボックス 1"/>
          <p:cNvSpPr txBox="1">
            <a:spLocks noChangeArrowheads="1"/>
          </p:cNvSpPr>
          <p:nvPr/>
        </p:nvSpPr>
        <p:spPr bwMode="auto">
          <a:xfrm>
            <a:off x="539750" y="1557338"/>
            <a:ext cx="3389313" cy="2122487"/>
          </a:xfrm>
          <a:prstGeom prst="rect">
            <a:avLst/>
          </a:prstGeom>
          <a:noFill/>
          <a:ln w="9525">
            <a:noFill/>
            <a:miter lim="800000"/>
            <a:headEnd/>
            <a:tailEnd/>
          </a:ln>
        </p:spPr>
        <p:txBody>
          <a:bodyPr>
            <a:spAutoFit/>
          </a:bodyPr>
          <a:lstStyle/>
          <a:p>
            <a:r>
              <a:rPr lang="ja-JP" altLang="en-US" sz="6000">
                <a:solidFill>
                  <a:srgbClr val="FF0000"/>
                </a:solidFill>
              </a:rPr>
              <a:t>岩石</a:t>
            </a:r>
            <a:r>
              <a:rPr lang="ja-JP" altLang="en-US" sz="3600"/>
              <a:t>に</a:t>
            </a:r>
            <a:endParaRPr lang="en-US" altLang="ja-JP" sz="3600"/>
          </a:p>
          <a:p>
            <a:r>
              <a:rPr lang="ja-JP" altLang="en-US" sz="3600"/>
              <a:t>含まれる</a:t>
            </a:r>
            <a:endParaRPr lang="en-US" altLang="ja-JP" sz="3600"/>
          </a:p>
          <a:p>
            <a:r>
              <a:rPr lang="ja-JP" altLang="en-US" sz="3600"/>
              <a:t>放射性物質から</a:t>
            </a:r>
          </a:p>
        </p:txBody>
      </p:sp>
      <p:sp>
        <p:nvSpPr>
          <p:cNvPr id="3" name="テキスト ボックス 2"/>
          <p:cNvSpPr txBox="1">
            <a:spLocks noChangeArrowheads="1"/>
          </p:cNvSpPr>
          <p:nvPr/>
        </p:nvSpPr>
        <p:spPr bwMode="auto">
          <a:xfrm>
            <a:off x="358775" y="4581525"/>
            <a:ext cx="3817938" cy="101600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en-US" altLang="ja-JP" sz="6000" dirty="0">
                <a:solidFill>
                  <a:srgbClr val="FF0000"/>
                </a:solidFill>
              </a:rPr>
              <a:t>0.4</a:t>
            </a:r>
            <a:r>
              <a:rPr lang="en-US" altLang="ja-JP" sz="4800" dirty="0"/>
              <a:t>mSv</a:t>
            </a:r>
            <a:r>
              <a:rPr lang="ja-JP" altLang="en-US" sz="4800" dirty="0"/>
              <a:t>／年</a:t>
            </a:r>
          </a:p>
        </p:txBody>
      </p:sp>
      <p:sp>
        <p:nvSpPr>
          <p:cNvPr id="28679"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28680" name="正方形/長方形 7"/>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文部科学省中学校副読本 </a:t>
            </a:r>
            <a:r>
              <a:rPr lang="en-US" altLang="ja-JP" sz="1400"/>
              <a:t>P.5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p:cNvSpPr txBox="1">
            <a:spLocks/>
          </p:cNvSpPr>
          <p:nvPr/>
        </p:nvSpPr>
        <p:spPr bwMode="auto">
          <a:xfrm>
            <a:off x="457200" y="274638"/>
            <a:ext cx="8229600" cy="1143000"/>
          </a:xfrm>
          <a:prstGeom prst="rect">
            <a:avLst/>
          </a:prstGeom>
          <a:noFill/>
          <a:ln w="9525">
            <a:noFill/>
            <a:miter lim="800000"/>
            <a:headEnd/>
            <a:tailEnd/>
          </a:ln>
        </p:spPr>
        <p:txBody>
          <a:bodyPr anchor="ctr"/>
          <a:lstStyle/>
          <a:p>
            <a:pPr algn="ctr"/>
            <a:r>
              <a:rPr lang="ja-JP" altLang="en-US" sz="4400"/>
              <a:t>太古の昔から</a:t>
            </a:r>
            <a:r>
              <a:rPr lang="en-US" altLang="ja-JP" sz="4400"/>
              <a:t/>
            </a:r>
            <a:br>
              <a:rPr lang="en-US" altLang="ja-JP" sz="4400"/>
            </a:br>
            <a:r>
              <a:rPr lang="ja-JP" altLang="en-US" sz="4400"/>
              <a:t>自然界に存在する放射線 ③</a:t>
            </a:r>
          </a:p>
        </p:txBody>
      </p:sp>
      <p:sp>
        <p:nvSpPr>
          <p:cNvPr id="5" name="下矢印 4"/>
          <p:cNvSpPr/>
          <p:nvPr/>
        </p:nvSpPr>
        <p:spPr>
          <a:xfrm>
            <a:off x="1763713" y="4149725"/>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29700" name="Picture 2" descr="C:\Users\kasan6\Desktop\放射線セミナー\images(1副読本・小学生８・２６)\1副読本・小学生８・２６_img_21b.jpg"/>
          <p:cNvPicPr>
            <a:picLocks noChangeAspect="1" noChangeArrowheads="1"/>
          </p:cNvPicPr>
          <p:nvPr/>
        </p:nvPicPr>
        <p:blipFill>
          <a:blip r:embed="rId3" cstate="print"/>
          <a:srcRect/>
          <a:stretch>
            <a:fillRect/>
          </a:stretch>
        </p:blipFill>
        <p:spPr bwMode="auto">
          <a:xfrm>
            <a:off x="3713163" y="1647825"/>
            <a:ext cx="5232400" cy="4678363"/>
          </a:xfrm>
          <a:prstGeom prst="rect">
            <a:avLst/>
          </a:prstGeom>
          <a:noFill/>
          <a:ln w="9525">
            <a:noFill/>
            <a:miter lim="800000"/>
            <a:headEnd/>
            <a:tailEnd/>
          </a:ln>
        </p:spPr>
      </p:pic>
      <p:sp>
        <p:nvSpPr>
          <p:cNvPr id="29701" name="テキスト ボックス 11"/>
          <p:cNvSpPr txBox="1">
            <a:spLocks noChangeArrowheads="1"/>
          </p:cNvSpPr>
          <p:nvPr/>
        </p:nvSpPr>
        <p:spPr bwMode="auto">
          <a:xfrm>
            <a:off x="677863" y="1808163"/>
            <a:ext cx="3641725" cy="2124075"/>
          </a:xfrm>
          <a:prstGeom prst="rect">
            <a:avLst/>
          </a:prstGeom>
          <a:noFill/>
          <a:ln w="9525">
            <a:noFill/>
            <a:miter lim="800000"/>
            <a:headEnd/>
            <a:tailEnd/>
          </a:ln>
        </p:spPr>
        <p:txBody>
          <a:bodyPr>
            <a:spAutoFit/>
          </a:bodyPr>
          <a:lstStyle/>
          <a:p>
            <a:r>
              <a:rPr lang="ja-JP" altLang="en-US" sz="6000">
                <a:solidFill>
                  <a:srgbClr val="FF0000"/>
                </a:solidFill>
              </a:rPr>
              <a:t>空気</a:t>
            </a:r>
            <a:r>
              <a:rPr lang="ja-JP" altLang="en-US" sz="3600"/>
              <a:t>中の</a:t>
            </a:r>
            <a:endParaRPr lang="en-US" altLang="ja-JP" sz="3600"/>
          </a:p>
          <a:p>
            <a:r>
              <a:rPr lang="ja-JP" altLang="en-US" sz="3600"/>
              <a:t>放射性物質</a:t>
            </a:r>
            <a:endParaRPr lang="en-US" altLang="ja-JP" sz="3600"/>
          </a:p>
          <a:p>
            <a:r>
              <a:rPr lang="ja-JP" altLang="en-US" sz="3600"/>
              <a:t>ラドンから</a:t>
            </a:r>
          </a:p>
        </p:txBody>
      </p:sp>
      <p:sp>
        <p:nvSpPr>
          <p:cNvPr id="3" name="テキスト ボックス 2"/>
          <p:cNvSpPr txBox="1">
            <a:spLocks noChangeArrowheads="1"/>
          </p:cNvSpPr>
          <p:nvPr/>
        </p:nvSpPr>
        <p:spPr bwMode="auto">
          <a:xfrm>
            <a:off x="539750" y="5172075"/>
            <a:ext cx="3887788" cy="101600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a:defRPr/>
            </a:pPr>
            <a:r>
              <a:rPr lang="en-US" altLang="ja-JP" sz="6000" dirty="0">
                <a:solidFill>
                  <a:srgbClr val="FF0000"/>
                </a:solidFill>
              </a:rPr>
              <a:t>0.6</a:t>
            </a:r>
            <a:r>
              <a:rPr lang="en-US" altLang="ja-JP" sz="4800" dirty="0"/>
              <a:t>mSv</a:t>
            </a:r>
            <a:r>
              <a:rPr lang="ja-JP" altLang="en-US" sz="4800" dirty="0"/>
              <a:t>／年</a:t>
            </a:r>
          </a:p>
        </p:txBody>
      </p:sp>
      <p:sp>
        <p:nvSpPr>
          <p:cNvPr id="29703"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29704" name="正方形/長方形 7"/>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文部科学省中学校副読本 </a:t>
            </a:r>
            <a:r>
              <a:rPr lang="en-US" altLang="ja-JP" sz="1400"/>
              <a:t>P.6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タイトル 1"/>
          <p:cNvSpPr txBox="1">
            <a:spLocks/>
          </p:cNvSpPr>
          <p:nvPr/>
        </p:nvSpPr>
        <p:spPr bwMode="auto">
          <a:xfrm>
            <a:off x="457200" y="274638"/>
            <a:ext cx="8229600" cy="1143000"/>
          </a:xfrm>
          <a:prstGeom prst="rect">
            <a:avLst/>
          </a:prstGeom>
          <a:noFill/>
          <a:ln w="9525">
            <a:noFill/>
            <a:miter lim="800000"/>
            <a:headEnd/>
            <a:tailEnd/>
          </a:ln>
        </p:spPr>
        <p:txBody>
          <a:bodyPr anchor="ctr"/>
          <a:lstStyle/>
          <a:p>
            <a:pPr algn="ctr"/>
            <a:r>
              <a:rPr lang="ja-JP" altLang="en-US" sz="4400"/>
              <a:t>太古の昔から</a:t>
            </a:r>
            <a:r>
              <a:rPr lang="en-US" altLang="ja-JP" sz="4400"/>
              <a:t/>
            </a:r>
            <a:br>
              <a:rPr lang="en-US" altLang="ja-JP" sz="4400"/>
            </a:br>
            <a:r>
              <a:rPr lang="ja-JP" altLang="en-US" sz="4400"/>
              <a:t>自然界に存在する放射線 ④</a:t>
            </a:r>
          </a:p>
        </p:txBody>
      </p:sp>
      <p:sp>
        <p:nvSpPr>
          <p:cNvPr id="5" name="下矢印 4"/>
          <p:cNvSpPr/>
          <p:nvPr/>
        </p:nvSpPr>
        <p:spPr>
          <a:xfrm>
            <a:off x="1511300" y="4365625"/>
            <a:ext cx="1008063"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30724" name="Picture 2" descr="C:\Users\kasan6\Desktop\放射線セミナー\images(1副読本・小学生８・２６)\1副読本・小学生８・２６_img_21c.jpg"/>
          <p:cNvPicPr>
            <a:picLocks noChangeAspect="1" noChangeArrowheads="1"/>
          </p:cNvPicPr>
          <p:nvPr/>
        </p:nvPicPr>
        <p:blipFill>
          <a:blip r:embed="rId3" cstate="print"/>
          <a:srcRect/>
          <a:stretch>
            <a:fillRect/>
          </a:stretch>
        </p:blipFill>
        <p:spPr bwMode="auto">
          <a:xfrm>
            <a:off x="3924300" y="1957388"/>
            <a:ext cx="4470400" cy="4314825"/>
          </a:xfrm>
          <a:prstGeom prst="rect">
            <a:avLst/>
          </a:prstGeom>
          <a:noFill/>
          <a:ln w="9525">
            <a:noFill/>
            <a:miter lim="800000"/>
            <a:headEnd/>
            <a:tailEnd/>
          </a:ln>
        </p:spPr>
      </p:pic>
      <p:sp>
        <p:nvSpPr>
          <p:cNvPr id="30725" name="テキスト ボックス 1"/>
          <p:cNvSpPr txBox="1">
            <a:spLocks noChangeArrowheads="1"/>
          </p:cNvSpPr>
          <p:nvPr/>
        </p:nvSpPr>
        <p:spPr bwMode="auto">
          <a:xfrm>
            <a:off x="503238" y="1952625"/>
            <a:ext cx="3382962" cy="2105025"/>
          </a:xfrm>
          <a:prstGeom prst="rect">
            <a:avLst/>
          </a:prstGeom>
          <a:noFill/>
          <a:ln w="9525">
            <a:noFill/>
            <a:miter lim="800000"/>
            <a:headEnd/>
            <a:tailEnd/>
          </a:ln>
        </p:spPr>
        <p:txBody>
          <a:bodyPr>
            <a:spAutoFit/>
          </a:bodyPr>
          <a:lstStyle/>
          <a:p>
            <a:r>
              <a:rPr lang="ja-JP" altLang="en-US" sz="6000">
                <a:solidFill>
                  <a:srgbClr val="FF0000"/>
                </a:solidFill>
              </a:rPr>
              <a:t>食品</a:t>
            </a:r>
            <a:r>
              <a:rPr lang="ja-JP" altLang="en-US" sz="3600"/>
              <a:t>中の</a:t>
            </a:r>
            <a:endParaRPr lang="en-US" altLang="ja-JP" sz="3600"/>
          </a:p>
          <a:p>
            <a:r>
              <a:rPr lang="ja-JP" altLang="en-US" sz="3600"/>
              <a:t>放射性物質</a:t>
            </a:r>
            <a:endParaRPr lang="en-US" altLang="ja-JP" sz="3600"/>
          </a:p>
          <a:p>
            <a:r>
              <a:rPr lang="ja-JP" altLang="en-US" sz="3600">
                <a:solidFill>
                  <a:srgbClr val="FF0000"/>
                </a:solidFill>
              </a:rPr>
              <a:t>カリウム４０ </a:t>
            </a:r>
            <a:r>
              <a:rPr lang="ja-JP" altLang="en-US" sz="3600"/>
              <a:t>から</a:t>
            </a:r>
          </a:p>
        </p:txBody>
      </p:sp>
      <p:sp>
        <p:nvSpPr>
          <p:cNvPr id="3" name="テキスト ボックス 2"/>
          <p:cNvSpPr txBox="1">
            <a:spLocks noChangeArrowheads="1"/>
          </p:cNvSpPr>
          <p:nvPr/>
        </p:nvSpPr>
        <p:spPr bwMode="auto">
          <a:xfrm>
            <a:off x="323850" y="5121275"/>
            <a:ext cx="4032250" cy="101600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en-US" altLang="ja-JP" sz="6000" dirty="0">
                <a:solidFill>
                  <a:srgbClr val="FF0000"/>
                </a:solidFill>
              </a:rPr>
              <a:t>0.2</a:t>
            </a:r>
            <a:r>
              <a:rPr lang="en-US" altLang="ja-JP" sz="4800" dirty="0"/>
              <a:t>mSv</a:t>
            </a:r>
            <a:r>
              <a:rPr lang="ja-JP" altLang="en-US" sz="4800" dirty="0"/>
              <a:t>／年</a:t>
            </a:r>
          </a:p>
        </p:txBody>
      </p:sp>
      <p:sp>
        <p:nvSpPr>
          <p:cNvPr id="39945" name="AutoShape 9"/>
          <p:cNvSpPr>
            <a:spLocks noChangeArrowheads="1"/>
          </p:cNvSpPr>
          <p:nvPr/>
        </p:nvSpPr>
        <p:spPr bwMode="auto">
          <a:xfrm>
            <a:off x="490538" y="3465513"/>
            <a:ext cx="2411412" cy="576262"/>
          </a:xfrm>
          <a:prstGeom prst="roundRect">
            <a:avLst>
              <a:gd name="adj" fmla="val 16667"/>
            </a:avLst>
          </a:prstGeom>
          <a:noFill/>
          <a:ln w="38100">
            <a:solidFill>
              <a:srgbClr val="FF0000"/>
            </a:solidFill>
            <a:round/>
            <a:headEnd/>
            <a:tailEnd/>
          </a:ln>
        </p:spPr>
        <p:txBody>
          <a:bodyPr wrap="none" anchor="ctr"/>
          <a:lstStyle/>
          <a:p>
            <a:pPr algn="ctr"/>
            <a:endParaRPr lang="ja-JP" altLang="en-US">
              <a:solidFill>
                <a:srgbClr val="FF0000"/>
              </a:solidFill>
            </a:endParaRPr>
          </a:p>
        </p:txBody>
      </p:sp>
      <p:sp>
        <p:nvSpPr>
          <p:cNvPr id="30728"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30729" name="正方形/長方形 8"/>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文部科学省中学校副読本 </a:t>
            </a:r>
            <a:r>
              <a:rPr lang="en-US" altLang="ja-JP" sz="1400"/>
              <a:t>P.6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9945"/>
                                        </p:tgtEl>
                                        <p:attrNameLst>
                                          <p:attrName>style.visibility</p:attrName>
                                        </p:attrNameLst>
                                      </p:cBhvr>
                                      <p:to>
                                        <p:strVal val="visible"/>
                                      </p:to>
                                    </p:set>
                                    <p:animEffect transition="in" filter="wipe(left)">
                                      <p:cBhvr>
                                        <p:cTn id="16" dur="500"/>
                                        <p:tgtEl>
                                          <p:spTgt spid="3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399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68313" y="260350"/>
            <a:ext cx="8229600" cy="1143000"/>
          </a:xfrm>
        </p:spPr>
        <p:txBody>
          <a:bodyPr/>
          <a:lstStyle/>
          <a:p>
            <a:r>
              <a:rPr lang="ja-JP" altLang="en-US" smtClean="0"/>
              <a:t>はじめに　①</a:t>
            </a:r>
          </a:p>
        </p:txBody>
      </p:sp>
      <p:sp>
        <p:nvSpPr>
          <p:cNvPr id="13315" name="Rectangle 3"/>
          <p:cNvSpPr>
            <a:spLocks noGrp="1" noChangeArrowheads="1"/>
          </p:cNvSpPr>
          <p:nvPr>
            <p:ph type="body" idx="1"/>
          </p:nvPr>
        </p:nvSpPr>
        <p:spPr>
          <a:xfrm>
            <a:off x="935038" y="1916113"/>
            <a:ext cx="7237412" cy="4213225"/>
          </a:xfrm>
        </p:spPr>
        <p:txBody>
          <a:bodyPr/>
          <a:lstStyle/>
          <a:p>
            <a:pPr marL="0" indent="0">
              <a:buFontTx/>
              <a:buNone/>
            </a:pPr>
            <a:r>
              <a:rPr lang="ja-JP" altLang="en-US" sz="4000" smtClean="0">
                <a:latin typeface="ＭＳ ゴシック" pitchFamily="49" charset="-128"/>
                <a:ea typeface="ＭＳ ゴシック" pitchFamily="49" charset="-128"/>
              </a:rPr>
              <a:t>　平成</a:t>
            </a:r>
            <a:r>
              <a:rPr lang="en-US" altLang="ja-JP" sz="4000" smtClean="0">
                <a:latin typeface="ＭＳ ゴシック" pitchFamily="49" charset="-128"/>
                <a:ea typeface="ＭＳ ゴシック" pitchFamily="49" charset="-128"/>
              </a:rPr>
              <a:t>23</a:t>
            </a:r>
            <a:r>
              <a:rPr lang="ja-JP" altLang="en-US" sz="4000" smtClean="0">
                <a:latin typeface="ＭＳ ゴシック" pitchFamily="49" charset="-128"/>
                <a:ea typeface="ＭＳ ゴシック" pitchFamily="49" charset="-128"/>
              </a:rPr>
              <a:t>年３月</a:t>
            </a:r>
            <a:r>
              <a:rPr lang="en-US" altLang="ja-JP" sz="4000" smtClean="0">
                <a:latin typeface="ＭＳ ゴシック" pitchFamily="49" charset="-128"/>
                <a:ea typeface="ＭＳ ゴシック" pitchFamily="49" charset="-128"/>
              </a:rPr>
              <a:t>11</a:t>
            </a:r>
            <a:r>
              <a:rPr lang="ja-JP" altLang="en-US" sz="4000" smtClean="0">
                <a:latin typeface="ＭＳ ゴシック" pitchFamily="49" charset="-128"/>
                <a:ea typeface="ＭＳ ゴシック" pitchFamily="49" charset="-128"/>
              </a:rPr>
              <a:t>日の</a:t>
            </a:r>
            <a:r>
              <a:rPr lang="ja-JP" altLang="en-US" sz="4000" smtClean="0">
                <a:solidFill>
                  <a:srgbClr val="FF0000"/>
                </a:solidFill>
                <a:latin typeface="ＭＳ ゴシック" pitchFamily="49" charset="-128"/>
                <a:ea typeface="ＭＳ ゴシック" pitchFamily="49" charset="-128"/>
              </a:rPr>
              <a:t>東日本大震災</a:t>
            </a:r>
            <a:r>
              <a:rPr lang="ja-JP" altLang="en-US" sz="4000" smtClean="0">
                <a:latin typeface="ＭＳ ゴシック" pitchFamily="49" charset="-128"/>
                <a:ea typeface="ＭＳ ゴシック" pitchFamily="49" charset="-128"/>
              </a:rPr>
              <a:t>によって東京電力福島第一原子力発電所で事故が起こり、放射性物質（</a:t>
            </a:r>
            <a:r>
              <a:rPr lang="ja-JP" altLang="en-US" sz="4000" b="1" smtClean="0">
                <a:latin typeface="ＭＳ ゴシック" pitchFamily="49" charset="-128"/>
                <a:ea typeface="ＭＳ ゴシック" pitchFamily="49" charset="-128"/>
              </a:rPr>
              <a:t>ヨウ素</a:t>
            </a:r>
            <a:r>
              <a:rPr lang="ja-JP" altLang="en-US" sz="4000" smtClean="0">
                <a:latin typeface="ＭＳ ゴシック" pitchFamily="49" charset="-128"/>
                <a:ea typeface="ＭＳ ゴシック" pitchFamily="49" charset="-128"/>
              </a:rPr>
              <a:t>、</a:t>
            </a:r>
            <a:r>
              <a:rPr lang="ja-JP" altLang="en-US" sz="4000" b="1" smtClean="0">
                <a:latin typeface="ＭＳ ゴシック" pitchFamily="49" charset="-128"/>
                <a:ea typeface="ＭＳ ゴシック" pitchFamily="49" charset="-128"/>
              </a:rPr>
              <a:t>セシウム</a:t>
            </a:r>
            <a:r>
              <a:rPr lang="ja-JP" altLang="en-US" sz="4000" smtClean="0">
                <a:latin typeface="ＭＳ ゴシック" pitchFamily="49" charset="-128"/>
                <a:ea typeface="ＭＳ ゴシック" pitchFamily="49" charset="-128"/>
              </a:rPr>
              <a:t>など）が大気中や海中に放出されました。</a:t>
            </a:r>
          </a:p>
        </p:txBody>
      </p:sp>
      <p:sp>
        <p:nvSpPr>
          <p:cNvPr id="13316" name="AutoShape 6"/>
          <p:cNvSpPr>
            <a:spLocks noChangeArrowheads="1"/>
          </p:cNvSpPr>
          <p:nvPr/>
        </p:nvSpPr>
        <p:spPr bwMode="auto">
          <a:xfrm>
            <a:off x="6697663" y="6450013"/>
            <a:ext cx="2446337"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２</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コンテンツ プレースホルダ 3"/>
          <p:cNvSpPr>
            <a:spLocks noGrp="1"/>
          </p:cNvSpPr>
          <p:nvPr>
            <p:ph sz="half" idx="2"/>
          </p:nvPr>
        </p:nvSpPr>
        <p:spPr>
          <a:xfrm>
            <a:off x="4643438" y="1844675"/>
            <a:ext cx="4038600" cy="2663825"/>
          </a:xfrm>
        </p:spPr>
        <p:txBody>
          <a:bodyPr/>
          <a:lstStyle/>
          <a:p>
            <a:r>
              <a:rPr lang="ja-JP" altLang="en-US" smtClean="0"/>
              <a:t>自然放射線の合計は</a:t>
            </a:r>
            <a:endParaRPr lang="en-US" altLang="ja-JP" smtClean="0"/>
          </a:p>
          <a:p>
            <a:endParaRPr lang="en-US" altLang="ja-JP" smtClean="0"/>
          </a:p>
          <a:p>
            <a:endParaRPr lang="en-US" altLang="ja-JP" smtClean="0"/>
          </a:p>
          <a:p>
            <a:endParaRPr lang="en-US" altLang="ja-JP" smtClean="0"/>
          </a:p>
          <a:p>
            <a:pPr>
              <a:buFontTx/>
              <a:buNone/>
            </a:pPr>
            <a:r>
              <a:rPr lang="ja-JP" altLang="en-US" smtClean="0"/>
              <a:t>　　　　　　（日本の場合）</a:t>
            </a:r>
            <a:endParaRPr lang="en-US" altLang="ja-JP" smtClean="0"/>
          </a:p>
        </p:txBody>
      </p:sp>
      <p:sp>
        <p:nvSpPr>
          <p:cNvPr id="31747" name="タイトル 1"/>
          <p:cNvSpPr>
            <a:spLocks noGrp="1"/>
          </p:cNvSpPr>
          <p:nvPr>
            <p:ph type="title"/>
          </p:nvPr>
        </p:nvSpPr>
        <p:spPr>
          <a:noFill/>
        </p:spPr>
        <p:txBody>
          <a:bodyPr/>
          <a:lstStyle/>
          <a:p>
            <a:r>
              <a:rPr lang="ja-JP" altLang="en-US" smtClean="0"/>
              <a:t>太古の昔から</a:t>
            </a:r>
            <a:r>
              <a:rPr lang="en-US" altLang="ja-JP" smtClean="0"/>
              <a:t/>
            </a:r>
            <a:br>
              <a:rPr lang="en-US" altLang="ja-JP" smtClean="0"/>
            </a:br>
            <a:r>
              <a:rPr lang="ja-JP" altLang="en-US" smtClean="0"/>
              <a:t>自然界に存在する放射線 ⑤</a:t>
            </a:r>
          </a:p>
        </p:txBody>
      </p:sp>
      <p:sp>
        <p:nvSpPr>
          <p:cNvPr id="7" name="テキスト ボックス 6"/>
          <p:cNvSpPr txBox="1">
            <a:spLocks noChangeArrowheads="1"/>
          </p:cNvSpPr>
          <p:nvPr/>
        </p:nvSpPr>
        <p:spPr bwMode="auto">
          <a:xfrm>
            <a:off x="503238" y="2960688"/>
            <a:ext cx="3959225" cy="10096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ja-JP" altLang="en-US" sz="4800" dirty="0"/>
              <a:t>岩石</a:t>
            </a:r>
            <a:r>
              <a:rPr lang="en-US" altLang="ja-JP" sz="6000" dirty="0">
                <a:solidFill>
                  <a:srgbClr val="FF0000"/>
                </a:solidFill>
              </a:rPr>
              <a:t>0.4</a:t>
            </a:r>
            <a:r>
              <a:rPr lang="en-US" altLang="ja-JP" sz="2900" dirty="0"/>
              <a:t>mSv</a:t>
            </a:r>
            <a:r>
              <a:rPr lang="ja-JP" altLang="en-US" sz="2900" dirty="0"/>
              <a:t>／年</a:t>
            </a:r>
          </a:p>
        </p:txBody>
      </p:sp>
      <p:sp>
        <p:nvSpPr>
          <p:cNvPr id="9" name="テキスト ボックス 8"/>
          <p:cNvSpPr txBox="1">
            <a:spLocks noChangeArrowheads="1"/>
          </p:cNvSpPr>
          <p:nvPr/>
        </p:nvSpPr>
        <p:spPr bwMode="auto">
          <a:xfrm>
            <a:off x="468313" y="1808163"/>
            <a:ext cx="3959225" cy="10096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ja-JP" altLang="en-US" sz="4800"/>
              <a:t>宇宙</a:t>
            </a:r>
            <a:r>
              <a:rPr lang="en-US" altLang="ja-JP" sz="6000">
                <a:solidFill>
                  <a:srgbClr val="FF0000"/>
                </a:solidFill>
              </a:rPr>
              <a:t>0.3</a:t>
            </a:r>
            <a:r>
              <a:rPr lang="en-US" altLang="ja-JP" sz="2900"/>
              <a:t>mSv</a:t>
            </a:r>
            <a:r>
              <a:rPr lang="ja-JP" altLang="en-US" sz="2900"/>
              <a:t>／年</a:t>
            </a:r>
          </a:p>
        </p:txBody>
      </p:sp>
      <p:sp>
        <p:nvSpPr>
          <p:cNvPr id="10" name="テキスト ボックス 9"/>
          <p:cNvSpPr txBox="1">
            <a:spLocks noChangeArrowheads="1"/>
          </p:cNvSpPr>
          <p:nvPr/>
        </p:nvSpPr>
        <p:spPr bwMode="auto">
          <a:xfrm>
            <a:off x="468313" y="4184650"/>
            <a:ext cx="3959225" cy="100965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a:defRPr/>
            </a:pPr>
            <a:r>
              <a:rPr lang="ja-JP" altLang="en-US"/>
              <a:t>空気</a:t>
            </a:r>
            <a:r>
              <a:rPr lang="en-US" altLang="ja-JP" sz="6000">
                <a:solidFill>
                  <a:srgbClr val="FF0000"/>
                </a:solidFill>
              </a:rPr>
              <a:t>0.6</a:t>
            </a:r>
            <a:r>
              <a:rPr lang="en-US" altLang="ja-JP" sz="2900"/>
              <a:t>mSv</a:t>
            </a:r>
            <a:r>
              <a:rPr lang="ja-JP" altLang="en-US" sz="2900"/>
              <a:t>／年</a:t>
            </a:r>
          </a:p>
        </p:txBody>
      </p:sp>
      <p:sp>
        <p:nvSpPr>
          <p:cNvPr id="11" name="テキスト ボックス 10"/>
          <p:cNvSpPr txBox="1">
            <a:spLocks noChangeArrowheads="1"/>
          </p:cNvSpPr>
          <p:nvPr/>
        </p:nvSpPr>
        <p:spPr bwMode="auto">
          <a:xfrm>
            <a:off x="503238" y="5337175"/>
            <a:ext cx="3960812" cy="10096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ja-JP" altLang="en-US"/>
              <a:t>食品</a:t>
            </a:r>
            <a:r>
              <a:rPr lang="en-US" altLang="ja-JP" sz="6000">
                <a:solidFill>
                  <a:srgbClr val="FF0000"/>
                </a:solidFill>
              </a:rPr>
              <a:t>0.2</a:t>
            </a:r>
            <a:r>
              <a:rPr lang="en-US" altLang="ja-JP" sz="2900"/>
              <a:t>mSv</a:t>
            </a:r>
            <a:r>
              <a:rPr lang="ja-JP" altLang="en-US" sz="2900"/>
              <a:t>／年</a:t>
            </a:r>
          </a:p>
        </p:txBody>
      </p:sp>
      <p:sp>
        <p:nvSpPr>
          <p:cNvPr id="12" name="テキスト ボックス 11"/>
          <p:cNvSpPr txBox="1">
            <a:spLocks noChangeArrowheads="1"/>
          </p:cNvSpPr>
          <p:nvPr/>
        </p:nvSpPr>
        <p:spPr bwMode="auto">
          <a:xfrm>
            <a:off x="4787900" y="2636838"/>
            <a:ext cx="3960813" cy="1016000"/>
          </a:xfrm>
          <a:prstGeom prst="rect">
            <a:avLst/>
          </a:prstGeom>
          <a:solidFill>
            <a:srgbClr val="FFFF00"/>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en-US" altLang="ja-JP" sz="6000" dirty="0">
                <a:solidFill>
                  <a:srgbClr val="FF0000"/>
                </a:solidFill>
              </a:rPr>
              <a:t>1.5</a:t>
            </a:r>
            <a:r>
              <a:rPr lang="en-US" altLang="ja-JP" sz="4800" dirty="0"/>
              <a:t>mSv</a:t>
            </a:r>
            <a:r>
              <a:rPr lang="ja-JP" altLang="en-US" sz="4800" dirty="0"/>
              <a:t>／年</a:t>
            </a:r>
          </a:p>
        </p:txBody>
      </p:sp>
      <p:sp>
        <p:nvSpPr>
          <p:cNvPr id="13" name="コンテンツ プレースホルダ 3"/>
          <p:cNvSpPr>
            <a:spLocks noGrp="1"/>
          </p:cNvSpPr>
          <p:nvPr>
            <p:ph sz="half" idx="2"/>
          </p:nvPr>
        </p:nvSpPr>
        <p:spPr>
          <a:xfrm>
            <a:off x="4679950" y="4689475"/>
            <a:ext cx="4038600" cy="1284288"/>
          </a:xfrm>
        </p:spPr>
        <p:txBody>
          <a:bodyPr/>
          <a:lstStyle/>
          <a:p>
            <a:r>
              <a:rPr lang="ja-JP" altLang="en-US" smtClean="0"/>
              <a:t>世界の平均は</a:t>
            </a:r>
            <a:endParaRPr lang="en-US" altLang="ja-JP" smtClean="0"/>
          </a:p>
          <a:p>
            <a:pPr>
              <a:buFontTx/>
              <a:buNone/>
            </a:pPr>
            <a:r>
              <a:rPr lang="ja-JP" altLang="en-US" smtClean="0"/>
              <a:t>　</a:t>
            </a:r>
            <a:r>
              <a:rPr lang="en-US" altLang="ja-JP" sz="6000" b="1" smtClean="0"/>
              <a:t>2.4</a:t>
            </a:r>
            <a:r>
              <a:rPr lang="en-US" altLang="ja-JP" sz="4400" b="1" smtClean="0"/>
              <a:t>mSv</a:t>
            </a:r>
            <a:r>
              <a:rPr lang="ja-JP" altLang="en-US" sz="4400" b="1" smtClean="0"/>
              <a:t>／年</a:t>
            </a:r>
          </a:p>
        </p:txBody>
      </p:sp>
      <p:sp>
        <p:nvSpPr>
          <p:cNvPr id="31754"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3click</a:t>
            </a:r>
          </a:p>
        </p:txBody>
      </p:sp>
      <p:sp>
        <p:nvSpPr>
          <p:cNvPr id="31755" name="AutoShape 21"/>
          <p:cNvSpPr>
            <a:spLocks noChangeArrowheads="1"/>
          </p:cNvSpPr>
          <p:nvPr/>
        </p:nvSpPr>
        <p:spPr bwMode="auto">
          <a:xfrm>
            <a:off x="6143625" y="6402388"/>
            <a:ext cx="2446338"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 calcmode="lin" valueType="num">
                                      <p:cBhvr additive="base">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anim calcmode="lin" valueType="num">
                                      <p:cBhvr additive="base">
                                        <p:cTn id="35"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5"/>
          <p:cNvPicPr>
            <a:picLocks noChangeAspect="1" noChangeArrowheads="1"/>
          </p:cNvPicPr>
          <p:nvPr/>
        </p:nvPicPr>
        <p:blipFill>
          <a:blip r:embed="rId3" cstate="print"/>
          <a:srcRect/>
          <a:stretch>
            <a:fillRect/>
          </a:stretch>
        </p:blipFill>
        <p:spPr bwMode="auto">
          <a:xfrm>
            <a:off x="7164388" y="3429000"/>
            <a:ext cx="1274762" cy="2952750"/>
          </a:xfrm>
          <a:prstGeom prst="rect">
            <a:avLst/>
          </a:prstGeom>
          <a:noFill/>
          <a:ln w="9525">
            <a:noFill/>
            <a:miter lim="800000"/>
            <a:headEnd/>
            <a:tailEnd/>
          </a:ln>
        </p:spPr>
      </p:pic>
      <p:pic>
        <p:nvPicPr>
          <p:cNvPr id="32771" name="Picture 14"/>
          <p:cNvPicPr>
            <a:picLocks noChangeAspect="1" noChangeArrowheads="1"/>
          </p:cNvPicPr>
          <p:nvPr/>
        </p:nvPicPr>
        <p:blipFill>
          <a:blip r:embed="rId4" cstate="print"/>
          <a:srcRect/>
          <a:stretch>
            <a:fillRect/>
          </a:stretch>
        </p:blipFill>
        <p:spPr bwMode="auto">
          <a:xfrm>
            <a:off x="611188" y="1268413"/>
            <a:ext cx="2836862" cy="4824412"/>
          </a:xfrm>
          <a:prstGeom prst="rect">
            <a:avLst/>
          </a:prstGeom>
          <a:noFill/>
          <a:ln w="9525">
            <a:noFill/>
            <a:miter lim="800000"/>
            <a:headEnd/>
            <a:tailEnd/>
          </a:ln>
        </p:spPr>
      </p:pic>
      <p:sp>
        <p:nvSpPr>
          <p:cNvPr id="32772" name="Rectangle 7"/>
          <p:cNvSpPr>
            <a:spLocks noGrp="1" noChangeArrowheads="1"/>
          </p:cNvSpPr>
          <p:nvPr>
            <p:ph type="title"/>
          </p:nvPr>
        </p:nvSpPr>
        <p:spPr/>
        <p:txBody>
          <a:bodyPr/>
          <a:lstStyle/>
          <a:p>
            <a:pPr eaLnBrk="1" hangingPunct="1"/>
            <a:r>
              <a:rPr lang="ja-JP" altLang="en-US" smtClean="0"/>
              <a:t>外部被ばくと内部被ばく</a:t>
            </a:r>
          </a:p>
        </p:txBody>
      </p:sp>
      <p:sp>
        <p:nvSpPr>
          <p:cNvPr id="32773" name="Rectangle 7"/>
          <p:cNvSpPr>
            <a:spLocks noChangeArrowheads="1"/>
          </p:cNvSpPr>
          <p:nvPr/>
        </p:nvSpPr>
        <p:spPr bwMode="auto">
          <a:xfrm>
            <a:off x="2411413" y="4976813"/>
            <a:ext cx="2214562" cy="1403350"/>
          </a:xfrm>
          <a:prstGeom prst="rect">
            <a:avLst/>
          </a:prstGeom>
          <a:noFill/>
          <a:ln w="9525">
            <a:noFill/>
            <a:miter lim="800000"/>
            <a:headEnd/>
            <a:tailEnd/>
          </a:ln>
        </p:spPr>
        <p:txBody>
          <a:bodyPr>
            <a:spAutoFit/>
          </a:bodyPr>
          <a:lstStyle/>
          <a:p>
            <a:r>
              <a:rPr lang="ja-JP" altLang="en-US" sz="3200" b="1"/>
              <a:t>外部被ばく</a:t>
            </a:r>
          </a:p>
          <a:p>
            <a:r>
              <a:rPr lang="ja-JP" altLang="en-US" sz="1800"/>
              <a:t>体の外にある放射性</a:t>
            </a:r>
          </a:p>
          <a:p>
            <a:r>
              <a:rPr lang="ja-JP" altLang="en-US" sz="1800"/>
              <a:t>物質から出る放射線</a:t>
            </a:r>
          </a:p>
          <a:p>
            <a:r>
              <a:rPr lang="ja-JP" altLang="en-US" sz="1800"/>
              <a:t>を受けることです。</a:t>
            </a:r>
          </a:p>
        </p:txBody>
      </p:sp>
      <p:sp>
        <p:nvSpPr>
          <p:cNvPr id="32774" name="Rectangle 8"/>
          <p:cNvSpPr>
            <a:spLocks noChangeArrowheads="1"/>
          </p:cNvSpPr>
          <p:nvPr/>
        </p:nvSpPr>
        <p:spPr bwMode="auto">
          <a:xfrm>
            <a:off x="5364163" y="1628775"/>
            <a:ext cx="2160587" cy="2776538"/>
          </a:xfrm>
          <a:prstGeom prst="rect">
            <a:avLst/>
          </a:prstGeom>
          <a:noFill/>
          <a:ln w="9525">
            <a:noFill/>
            <a:miter lim="800000"/>
            <a:headEnd/>
            <a:tailEnd/>
          </a:ln>
        </p:spPr>
        <p:txBody>
          <a:bodyPr>
            <a:spAutoFit/>
          </a:bodyPr>
          <a:lstStyle/>
          <a:p>
            <a:r>
              <a:rPr lang="ja-JP" altLang="en-US" sz="3200" b="1"/>
              <a:t>内部被ばく</a:t>
            </a:r>
          </a:p>
          <a:p>
            <a:r>
              <a:rPr lang="ja-JP" altLang="en-US" sz="1800"/>
              <a:t>放射性物質が含まれる空気や飲食物を吸ったり摂取したりすることによって、放射性物質が体の中に入り、体の中から放射線を受けることです。</a:t>
            </a:r>
          </a:p>
        </p:txBody>
      </p:sp>
      <p:sp>
        <p:nvSpPr>
          <p:cNvPr id="32775" name="Line 9"/>
          <p:cNvSpPr>
            <a:spLocks noChangeShapeType="1"/>
          </p:cNvSpPr>
          <p:nvPr/>
        </p:nvSpPr>
        <p:spPr bwMode="auto">
          <a:xfrm>
            <a:off x="4859338" y="1449388"/>
            <a:ext cx="0" cy="4608512"/>
          </a:xfrm>
          <a:prstGeom prst="line">
            <a:avLst/>
          </a:prstGeom>
          <a:noFill/>
          <a:ln w="9525">
            <a:solidFill>
              <a:srgbClr val="33CC33"/>
            </a:solidFill>
            <a:round/>
            <a:headEnd/>
            <a:tailEnd/>
          </a:ln>
        </p:spPr>
        <p:txBody>
          <a:bodyPr/>
          <a:lstStyle/>
          <a:p>
            <a:endParaRPr lang="ja-JP" altLang="en-US"/>
          </a:p>
        </p:txBody>
      </p:sp>
      <p:sp>
        <p:nvSpPr>
          <p:cNvPr id="7" name="テキスト ボックス 6"/>
          <p:cNvSpPr txBox="1">
            <a:spLocks noChangeArrowheads="1"/>
          </p:cNvSpPr>
          <p:nvPr/>
        </p:nvSpPr>
        <p:spPr bwMode="auto">
          <a:xfrm>
            <a:off x="468313" y="2241550"/>
            <a:ext cx="3959225" cy="10096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ja-JP" altLang="en-US" sz="4800" dirty="0"/>
              <a:t>岩石</a:t>
            </a:r>
            <a:r>
              <a:rPr lang="en-US" altLang="ja-JP" sz="6000" dirty="0">
                <a:solidFill>
                  <a:srgbClr val="FF0000"/>
                </a:solidFill>
              </a:rPr>
              <a:t>0.4</a:t>
            </a:r>
            <a:r>
              <a:rPr lang="en-US" altLang="ja-JP" sz="2900" dirty="0"/>
              <a:t>mSv</a:t>
            </a:r>
            <a:r>
              <a:rPr lang="ja-JP" altLang="en-US" sz="2900" dirty="0"/>
              <a:t>／年</a:t>
            </a:r>
          </a:p>
        </p:txBody>
      </p:sp>
      <p:sp>
        <p:nvSpPr>
          <p:cNvPr id="9" name="テキスト ボックス 8"/>
          <p:cNvSpPr txBox="1">
            <a:spLocks noChangeArrowheads="1"/>
          </p:cNvSpPr>
          <p:nvPr/>
        </p:nvSpPr>
        <p:spPr bwMode="auto">
          <a:xfrm>
            <a:off x="468313" y="1196975"/>
            <a:ext cx="3959225" cy="10096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ja-JP" altLang="en-US" sz="4800"/>
              <a:t>宇宙</a:t>
            </a:r>
            <a:r>
              <a:rPr lang="en-US" altLang="ja-JP" sz="6000">
                <a:solidFill>
                  <a:srgbClr val="FF0000"/>
                </a:solidFill>
              </a:rPr>
              <a:t>0.3</a:t>
            </a:r>
            <a:r>
              <a:rPr lang="en-US" altLang="ja-JP" sz="2900"/>
              <a:t>mSv</a:t>
            </a:r>
            <a:r>
              <a:rPr lang="ja-JP" altLang="en-US" sz="2900"/>
              <a:t>／年</a:t>
            </a:r>
          </a:p>
        </p:txBody>
      </p:sp>
      <p:sp>
        <p:nvSpPr>
          <p:cNvPr id="11" name="テキスト ボックス 10"/>
          <p:cNvSpPr txBox="1">
            <a:spLocks noChangeArrowheads="1"/>
          </p:cNvSpPr>
          <p:nvPr/>
        </p:nvSpPr>
        <p:spPr bwMode="auto">
          <a:xfrm>
            <a:off x="5003800" y="5480050"/>
            <a:ext cx="3960813" cy="10096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a:spAutoFit/>
          </a:bodyPr>
          <a:lstStyle/>
          <a:p>
            <a:pPr algn="ctr">
              <a:defRPr/>
            </a:pPr>
            <a:r>
              <a:rPr lang="ja-JP" altLang="en-US"/>
              <a:t>食品</a:t>
            </a:r>
            <a:r>
              <a:rPr lang="en-US" altLang="ja-JP" sz="6000">
                <a:solidFill>
                  <a:srgbClr val="FF0000"/>
                </a:solidFill>
              </a:rPr>
              <a:t>0.2</a:t>
            </a:r>
            <a:r>
              <a:rPr lang="en-US" altLang="ja-JP" sz="2900"/>
              <a:t>mSv</a:t>
            </a:r>
            <a:r>
              <a:rPr lang="ja-JP" altLang="en-US" sz="2900"/>
              <a:t>／年</a:t>
            </a:r>
          </a:p>
        </p:txBody>
      </p:sp>
      <p:sp>
        <p:nvSpPr>
          <p:cNvPr id="10" name="テキスト ボックス 9"/>
          <p:cNvSpPr txBox="1">
            <a:spLocks noChangeArrowheads="1"/>
          </p:cNvSpPr>
          <p:nvPr/>
        </p:nvSpPr>
        <p:spPr bwMode="auto">
          <a:xfrm>
            <a:off x="5003800" y="4435475"/>
            <a:ext cx="3959225" cy="100965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a:defRPr/>
            </a:pPr>
            <a:r>
              <a:rPr lang="ja-JP" altLang="en-US"/>
              <a:t>空気</a:t>
            </a:r>
            <a:r>
              <a:rPr lang="en-US" altLang="ja-JP" sz="6000">
                <a:solidFill>
                  <a:srgbClr val="FF0000"/>
                </a:solidFill>
              </a:rPr>
              <a:t>0.6</a:t>
            </a:r>
            <a:r>
              <a:rPr lang="en-US" altLang="ja-JP" sz="2900"/>
              <a:t>mSv</a:t>
            </a:r>
            <a:r>
              <a:rPr lang="ja-JP" altLang="en-US" sz="2900"/>
              <a:t>／年</a:t>
            </a:r>
          </a:p>
        </p:txBody>
      </p:sp>
      <p:sp>
        <p:nvSpPr>
          <p:cNvPr id="32780"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32781" name="正方形/長方形 12"/>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P.12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par>
                          <p:cTn id="17" fill="hold" nodeType="afterGroup">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ctrTitle"/>
          </p:nvPr>
        </p:nvSpPr>
        <p:spPr/>
        <p:txBody>
          <a:bodyPr/>
          <a:lstStyle/>
          <a:p>
            <a:r>
              <a:rPr lang="ja-JP" altLang="en-US" smtClean="0"/>
              <a:t>放射線の基礎知識</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pPr eaLnBrk="1" hangingPunct="1"/>
            <a:r>
              <a:rPr lang="ja-JP" altLang="en-US" smtClean="0"/>
              <a:t>原子と原子核</a:t>
            </a:r>
          </a:p>
        </p:txBody>
      </p:sp>
      <p:graphicFrame>
        <p:nvGraphicFramePr>
          <p:cNvPr id="34819" name="Object 3"/>
          <p:cNvGraphicFramePr>
            <a:graphicFrameLocks noGrp="1" noChangeAspect="1"/>
          </p:cNvGraphicFramePr>
          <p:nvPr>
            <p:ph idx="1"/>
          </p:nvPr>
        </p:nvGraphicFramePr>
        <p:xfrm>
          <a:off x="468313" y="2420938"/>
          <a:ext cx="8229600" cy="2879725"/>
        </p:xfrm>
        <a:graphic>
          <a:graphicData uri="http://schemas.openxmlformats.org/presentationml/2006/ole">
            <mc:AlternateContent xmlns:mc="http://schemas.openxmlformats.org/markup-compatibility/2006">
              <mc:Choice xmlns:v="urn:schemas-microsoft-com:vml" Requires="v">
                <p:oleObj spid="_x0000_s34823" name="ビットマップ イメージ" r:id="rId4" imgW="11650701" imgH="4076190" progId="Paint.Picture">
                  <p:embed/>
                </p:oleObj>
              </mc:Choice>
              <mc:Fallback>
                <p:oleObj name="ビットマップ イメージ" r:id="rId4" imgW="11650701" imgH="4076190"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2420938"/>
                        <a:ext cx="8229600" cy="287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5" name="Object 7"/>
          <p:cNvGraphicFramePr>
            <a:graphicFrameLocks noChangeAspect="1"/>
          </p:cNvGraphicFramePr>
          <p:nvPr/>
        </p:nvGraphicFramePr>
        <p:xfrm>
          <a:off x="3132138" y="2986088"/>
          <a:ext cx="2339975" cy="2266950"/>
        </p:xfrm>
        <a:graphic>
          <a:graphicData uri="http://schemas.openxmlformats.org/presentationml/2006/ole">
            <mc:AlternateContent xmlns:mc="http://schemas.openxmlformats.org/markup-compatibility/2006">
              <mc:Choice xmlns:v="urn:schemas-microsoft-com:vml" Requires="v">
                <p:oleObj spid="_x0000_s34824" name="ビットマップ イメージ" r:id="rId6" imgW="6335009" imgH="6200000" progId="Paint.Picture">
                  <p:embed/>
                </p:oleObj>
              </mc:Choice>
              <mc:Fallback>
                <p:oleObj name="ビットマップ イメージ" r:id="rId6" imgW="6335009" imgH="6200000" progId="Paint.Picture">
                  <p:embed/>
                  <p:pic>
                    <p:nvPicPr>
                      <p:cNvPr id="0" name="Object 7"/>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32138" y="2986088"/>
                        <a:ext cx="2339975"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2"/>
          <p:cNvGrpSpPr>
            <a:grpSpLocks/>
          </p:cNvGrpSpPr>
          <p:nvPr/>
        </p:nvGrpSpPr>
        <p:grpSpPr bwMode="auto">
          <a:xfrm>
            <a:off x="4932363" y="2889250"/>
            <a:ext cx="3940175" cy="2700338"/>
            <a:chOff x="3129" y="1837"/>
            <a:chExt cx="2482" cy="1701"/>
          </a:xfrm>
        </p:grpSpPr>
        <p:sp>
          <p:nvSpPr>
            <p:cNvPr id="34827" name="Rectangle 10"/>
            <p:cNvSpPr>
              <a:spLocks noChangeArrowheads="1"/>
            </p:cNvSpPr>
            <p:nvPr/>
          </p:nvSpPr>
          <p:spPr bwMode="auto">
            <a:xfrm>
              <a:off x="3433" y="1837"/>
              <a:ext cx="2178" cy="1701"/>
            </a:xfrm>
            <a:prstGeom prst="rect">
              <a:avLst/>
            </a:prstGeom>
            <a:solidFill>
              <a:schemeClr val="bg1"/>
            </a:solidFill>
            <a:ln w="9525">
              <a:noFill/>
              <a:miter lim="800000"/>
              <a:headEnd/>
              <a:tailEnd/>
            </a:ln>
          </p:spPr>
          <p:txBody>
            <a:bodyPr wrap="none" anchor="ctr"/>
            <a:lstStyle/>
            <a:p>
              <a:endParaRPr lang="ja-JP" altLang="en-US" sz="3200"/>
            </a:p>
          </p:txBody>
        </p:sp>
        <p:sp>
          <p:nvSpPr>
            <p:cNvPr id="34828" name="AutoShape 11"/>
            <p:cNvSpPr>
              <a:spLocks noChangeArrowheads="1"/>
            </p:cNvSpPr>
            <p:nvPr/>
          </p:nvSpPr>
          <p:spPr bwMode="auto">
            <a:xfrm flipH="1">
              <a:off x="3129" y="2024"/>
              <a:ext cx="479" cy="1157"/>
            </a:xfrm>
            <a:prstGeom prst="moon">
              <a:avLst>
                <a:gd name="adj" fmla="val 36324"/>
              </a:avLst>
            </a:prstGeom>
            <a:solidFill>
              <a:schemeClr val="bg1"/>
            </a:solidFill>
            <a:ln w="9525">
              <a:noFill/>
              <a:miter lim="800000"/>
              <a:headEnd/>
              <a:tailEnd/>
            </a:ln>
          </p:spPr>
          <p:txBody>
            <a:bodyPr wrap="none" anchor="ctr"/>
            <a:lstStyle/>
            <a:p>
              <a:endParaRPr lang="ja-JP" altLang="en-US" sz="3200"/>
            </a:p>
          </p:txBody>
        </p:sp>
      </p:grpSp>
      <p:sp>
        <p:nvSpPr>
          <p:cNvPr id="2062" name="Rectangle 14"/>
          <p:cNvSpPr>
            <a:spLocks noChangeArrowheads="1"/>
          </p:cNvSpPr>
          <p:nvPr/>
        </p:nvSpPr>
        <p:spPr bwMode="auto">
          <a:xfrm>
            <a:off x="1979613" y="2889250"/>
            <a:ext cx="3492500" cy="2700338"/>
          </a:xfrm>
          <a:prstGeom prst="rect">
            <a:avLst/>
          </a:prstGeom>
          <a:solidFill>
            <a:schemeClr val="bg1"/>
          </a:solidFill>
          <a:ln w="9525">
            <a:noFill/>
            <a:miter lim="800000"/>
            <a:headEnd/>
            <a:tailEnd/>
          </a:ln>
        </p:spPr>
        <p:txBody>
          <a:bodyPr wrap="none" anchor="ctr"/>
          <a:lstStyle/>
          <a:p>
            <a:endParaRPr lang="ja-JP" altLang="en-US" sz="3200"/>
          </a:p>
        </p:txBody>
      </p:sp>
      <p:sp>
        <p:nvSpPr>
          <p:cNvPr id="2064" name="Rectangle 16"/>
          <p:cNvSpPr>
            <a:spLocks noChangeArrowheads="1"/>
          </p:cNvSpPr>
          <p:nvPr/>
        </p:nvSpPr>
        <p:spPr bwMode="auto">
          <a:xfrm rot="-1030554">
            <a:off x="1584325" y="3752850"/>
            <a:ext cx="720725" cy="179388"/>
          </a:xfrm>
          <a:prstGeom prst="rect">
            <a:avLst/>
          </a:prstGeom>
          <a:solidFill>
            <a:schemeClr val="bg1"/>
          </a:solidFill>
          <a:ln w="9525">
            <a:noFill/>
            <a:miter lim="800000"/>
            <a:headEnd/>
            <a:tailEnd/>
          </a:ln>
        </p:spPr>
        <p:txBody>
          <a:bodyPr wrap="none" anchor="ctr"/>
          <a:lstStyle/>
          <a:p>
            <a:endParaRPr lang="ja-JP" altLang="en-US" sz="3200"/>
          </a:p>
        </p:txBody>
      </p:sp>
      <p:sp>
        <p:nvSpPr>
          <p:cNvPr id="2065" name="Rectangle 17"/>
          <p:cNvSpPr>
            <a:spLocks noChangeArrowheads="1"/>
          </p:cNvSpPr>
          <p:nvPr/>
        </p:nvSpPr>
        <p:spPr bwMode="auto">
          <a:xfrm rot="1465746" flipV="1">
            <a:off x="1627188" y="4302125"/>
            <a:ext cx="720725" cy="179388"/>
          </a:xfrm>
          <a:prstGeom prst="rect">
            <a:avLst/>
          </a:prstGeom>
          <a:solidFill>
            <a:schemeClr val="bg1"/>
          </a:solidFill>
          <a:ln w="9525">
            <a:noFill/>
            <a:miter lim="800000"/>
            <a:headEnd/>
            <a:tailEnd/>
          </a:ln>
        </p:spPr>
        <p:txBody>
          <a:bodyPr wrap="none" anchor="ctr"/>
          <a:lstStyle/>
          <a:p>
            <a:endParaRPr lang="ja-JP" altLang="en-US" sz="3200"/>
          </a:p>
        </p:txBody>
      </p:sp>
      <p:sp>
        <p:nvSpPr>
          <p:cNvPr id="34825" name="Text Box 12"/>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34826" name="正方形/長方形 11"/>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P.4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2065"/>
                                        </p:tgtEl>
                                      </p:cBhvr>
                                    </p:animEffect>
                                    <p:set>
                                      <p:cBhvr>
                                        <p:cTn id="7" dur="1" fill="hold">
                                          <p:stCondLst>
                                            <p:cond delay="499"/>
                                          </p:stCondLst>
                                        </p:cTn>
                                        <p:tgtEl>
                                          <p:spTgt spid="2065"/>
                                        </p:tgtEl>
                                        <p:attrNameLst>
                                          <p:attrName>style.visibility</p:attrName>
                                        </p:attrNameLst>
                                      </p:cBhvr>
                                      <p:to>
                                        <p:strVal val="hidden"/>
                                      </p:to>
                                    </p:set>
                                  </p:childTnLst>
                                </p:cTn>
                              </p:par>
                              <p:par>
                                <p:cTn id="8" presetID="4" presetClass="exit" presetSubtype="16" fill="hold" grpId="0" nodeType="withEffect">
                                  <p:stCondLst>
                                    <p:cond delay="0"/>
                                  </p:stCondLst>
                                  <p:childTnLst>
                                    <p:animEffect transition="out" filter="box(in)">
                                      <p:cBhvr>
                                        <p:cTn id="9" dur="500"/>
                                        <p:tgtEl>
                                          <p:spTgt spid="2064"/>
                                        </p:tgtEl>
                                      </p:cBhvr>
                                    </p:animEffect>
                                    <p:set>
                                      <p:cBhvr>
                                        <p:cTn id="10" dur="1" fill="hold">
                                          <p:stCondLst>
                                            <p:cond delay="499"/>
                                          </p:stCondLst>
                                        </p:cTn>
                                        <p:tgtEl>
                                          <p:spTgt spid="2064"/>
                                        </p:tgtEl>
                                        <p:attrNameLst>
                                          <p:attrName>style.visibility</p:attrName>
                                        </p:attrNameLst>
                                      </p:cBhvr>
                                      <p:to>
                                        <p:strVal val="hidden"/>
                                      </p:to>
                                    </p:set>
                                  </p:childTnLst>
                                </p:cTn>
                              </p:par>
                            </p:childTnLst>
                          </p:cTn>
                        </p:par>
                        <p:par>
                          <p:cTn id="11" fill="hold" nodeType="afterGroup">
                            <p:stCondLst>
                              <p:cond delay="500"/>
                            </p:stCondLst>
                            <p:childTnLst>
                              <p:par>
                                <p:cTn id="12" presetID="2" presetClass="exit" presetSubtype="2" fill="hold" grpId="0" nodeType="afterEffect">
                                  <p:stCondLst>
                                    <p:cond delay="0"/>
                                  </p:stCondLst>
                                  <p:childTnLst>
                                    <p:anim calcmode="lin" valueType="num">
                                      <p:cBhvr additive="base">
                                        <p:cTn id="13" dur="500"/>
                                        <p:tgtEl>
                                          <p:spTgt spid="2062"/>
                                        </p:tgtEl>
                                        <p:attrNameLst>
                                          <p:attrName>ppt_x</p:attrName>
                                        </p:attrNameLst>
                                      </p:cBhvr>
                                      <p:tavLst>
                                        <p:tav tm="0">
                                          <p:val>
                                            <p:strVal val="ppt_x"/>
                                          </p:val>
                                        </p:tav>
                                        <p:tav tm="100000">
                                          <p:val>
                                            <p:strVal val="1+ppt_w/2"/>
                                          </p:val>
                                        </p:tav>
                                      </p:tavLst>
                                    </p:anim>
                                    <p:anim calcmode="lin" valueType="num">
                                      <p:cBhvr additive="base">
                                        <p:cTn id="14" dur="500"/>
                                        <p:tgtEl>
                                          <p:spTgt spid="2062"/>
                                        </p:tgtEl>
                                        <p:attrNameLst>
                                          <p:attrName>ppt_y</p:attrName>
                                        </p:attrNameLst>
                                      </p:cBhvr>
                                      <p:tavLst>
                                        <p:tav tm="0">
                                          <p:val>
                                            <p:strVal val="ppt_y"/>
                                          </p:val>
                                        </p:tav>
                                        <p:tav tm="100000">
                                          <p:val>
                                            <p:strVal val="ppt_y"/>
                                          </p:val>
                                        </p:tav>
                                      </p:tavLst>
                                    </p:anim>
                                    <p:set>
                                      <p:cBhvr>
                                        <p:cTn id="15" dur="1" fill="hold">
                                          <p:stCondLst>
                                            <p:cond delay="499"/>
                                          </p:stCondLst>
                                        </p:cTn>
                                        <p:tgtEl>
                                          <p:spTgt spid="2062"/>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xit" presetSubtype="32" fill="hold" nodeType="clickEffect">
                                  <p:stCondLst>
                                    <p:cond delay="0"/>
                                  </p:stCondLst>
                                  <p:childTnLst>
                                    <p:animEffect transition="out" filter="box(out)">
                                      <p:cBhvr>
                                        <p:cTn id="19" dur="500"/>
                                        <p:tgtEl>
                                          <p:spTgt spid="2055"/>
                                        </p:tgtEl>
                                      </p:cBhvr>
                                    </p:animEffect>
                                    <p:set>
                                      <p:cBhvr>
                                        <p:cTn id="20" dur="1" fill="hold">
                                          <p:stCondLst>
                                            <p:cond delay="499"/>
                                          </p:stCondLst>
                                        </p:cTn>
                                        <p:tgtEl>
                                          <p:spTgt spid="2055"/>
                                        </p:tgtEl>
                                        <p:attrNameLst>
                                          <p:attrName>style.visibility</p:attrName>
                                        </p:attrNameLst>
                                      </p:cBhvr>
                                      <p:to>
                                        <p:strVal val="hidden"/>
                                      </p:to>
                                    </p:set>
                                  </p:childTnLst>
                                </p:cTn>
                              </p:par>
                            </p:childTnLst>
                          </p:cTn>
                        </p:par>
                        <p:par>
                          <p:cTn id="21" fill="hold" nodeType="afterGroup">
                            <p:stCondLst>
                              <p:cond delay="500"/>
                            </p:stCondLst>
                            <p:childTnLst>
                              <p:par>
                                <p:cTn id="22" presetID="2" presetClass="exit" presetSubtype="2" fill="hold" nodeType="afterEffect">
                                  <p:stCondLst>
                                    <p:cond delay="0"/>
                                  </p:stCondLst>
                                  <p:childTnLst>
                                    <p:anim calcmode="lin" valueType="num">
                                      <p:cBhvr additive="base">
                                        <p:cTn id="23" dur="500"/>
                                        <p:tgtEl>
                                          <p:spTgt spid="2"/>
                                        </p:tgtEl>
                                        <p:attrNameLst>
                                          <p:attrName>ppt_x</p:attrName>
                                        </p:attrNameLst>
                                      </p:cBhvr>
                                      <p:tavLst>
                                        <p:tav tm="0">
                                          <p:val>
                                            <p:strVal val="ppt_x"/>
                                          </p:val>
                                        </p:tav>
                                        <p:tav tm="100000">
                                          <p:val>
                                            <p:strVal val="1+ppt_w/2"/>
                                          </p:val>
                                        </p:tav>
                                      </p:tavLst>
                                    </p:anim>
                                    <p:anim calcmode="lin" valueType="num">
                                      <p:cBhvr additive="base">
                                        <p:cTn id="24" dur="500"/>
                                        <p:tgtEl>
                                          <p:spTgt spid="2"/>
                                        </p:tgtEl>
                                        <p:attrNameLst>
                                          <p:attrName>ppt_y</p:attrName>
                                        </p:attrNameLst>
                                      </p:cBhvr>
                                      <p:tavLst>
                                        <p:tav tm="0">
                                          <p:val>
                                            <p:strVal val="ppt_y"/>
                                          </p:val>
                                        </p:tav>
                                        <p:tav tm="100000">
                                          <p:val>
                                            <p:strVal val="ppt_y"/>
                                          </p:val>
                                        </p:tav>
                                      </p:tavLst>
                                    </p:anim>
                                    <p:set>
                                      <p:cBhvr>
                                        <p:cTn id="2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2" grpId="0" animBg="1"/>
      <p:bldP spid="2064" grpId="0" animBg="1"/>
      <p:bldP spid="20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idx="4294967295"/>
          </p:nvPr>
        </p:nvSpPr>
        <p:spPr/>
        <p:txBody>
          <a:bodyPr/>
          <a:lstStyle/>
          <a:p>
            <a:pPr eaLnBrk="1" hangingPunct="1"/>
            <a:r>
              <a:rPr lang="ja-JP" altLang="en-US" smtClean="0"/>
              <a:t>放射性物質と放射能、放射線</a:t>
            </a:r>
          </a:p>
        </p:txBody>
      </p:sp>
      <p:sp>
        <p:nvSpPr>
          <p:cNvPr id="35843" name="AutoShape 6"/>
          <p:cNvSpPr>
            <a:spLocks noChangeAspect="1" noChangeArrowheads="1"/>
          </p:cNvSpPr>
          <p:nvPr/>
        </p:nvSpPr>
        <p:spPr bwMode="auto">
          <a:xfrm rot="-5400000">
            <a:off x="4217194" y="3926681"/>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44" name="AutoShape 7"/>
          <p:cNvSpPr>
            <a:spLocks noChangeAspect="1" noChangeArrowheads="1"/>
          </p:cNvSpPr>
          <p:nvPr/>
        </p:nvSpPr>
        <p:spPr bwMode="auto">
          <a:xfrm rot="10800000">
            <a:off x="2268538" y="1958975"/>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45" name="AutoShape 8"/>
          <p:cNvSpPr>
            <a:spLocks noChangeAspect="1" noChangeArrowheads="1"/>
          </p:cNvSpPr>
          <p:nvPr/>
        </p:nvSpPr>
        <p:spPr bwMode="auto">
          <a:xfrm rot="5400000" flipH="1">
            <a:off x="365919" y="3926681"/>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46" name="AutoShape 9"/>
          <p:cNvSpPr>
            <a:spLocks noChangeAspect="1" noChangeArrowheads="1"/>
          </p:cNvSpPr>
          <p:nvPr/>
        </p:nvSpPr>
        <p:spPr bwMode="auto">
          <a:xfrm rot="-7200000">
            <a:off x="4001294" y="2991644"/>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47" name="AutoShape 13"/>
          <p:cNvSpPr>
            <a:spLocks noChangeAspect="1" noChangeArrowheads="1"/>
          </p:cNvSpPr>
          <p:nvPr/>
        </p:nvSpPr>
        <p:spPr bwMode="auto">
          <a:xfrm rot="-9000000">
            <a:off x="3276600" y="2219325"/>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48" name="AutoShape 14"/>
          <p:cNvSpPr>
            <a:spLocks noChangeAspect="1" noChangeArrowheads="1"/>
          </p:cNvSpPr>
          <p:nvPr/>
        </p:nvSpPr>
        <p:spPr bwMode="auto">
          <a:xfrm rot="7200000" flipH="1">
            <a:off x="616744" y="2918619"/>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49" name="AutoShape 15"/>
          <p:cNvSpPr>
            <a:spLocks noChangeAspect="1" noChangeArrowheads="1"/>
          </p:cNvSpPr>
          <p:nvPr/>
        </p:nvSpPr>
        <p:spPr bwMode="auto">
          <a:xfrm rot="9000000" flipH="1">
            <a:off x="1331913" y="2276475"/>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50" name="AutoShape 16"/>
          <p:cNvSpPr>
            <a:spLocks noChangeAspect="1" noChangeArrowheads="1"/>
          </p:cNvSpPr>
          <p:nvPr/>
        </p:nvSpPr>
        <p:spPr bwMode="auto">
          <a:xfrm rot="-7200000">
            <a:off x="4001294" y="2991644"/>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51" name="AutoShape 17"/>
          <p:cNvSpPr>
            <a:spLocks noChangeAspect="1" noChangeArrowheads="1"/>
          </p:cNvSpPr>
          <p:nvPr/>
        </p:nvSpPr>
        <p:spPr bwMode="auto">
          <a:xfrm rot="7200000" flipH="1">
            <a:off x="616744" y="2918619"/>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52" name="AutoShape 18"/>
          <p:cNvSpPr>
            <a:spLocks noChangeAspect="1" noChangeArrowheads="1"/>
          </p:cNvSpPr>
          <p:nvPr/>
        </p:nvSpPr>
        <p:spPr bwMode="auto">
          <a:xfrm rot="7200000" flipV="1">
            <a:off x="3858419" y="4863306"/>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sp>
        <p:nvSpPr>
          <p:cNvPr id="35853" name="AutoShape 19"/>
          <p:cNvSpPr>
            <a:spLocks noChangeAspect="1" noChangeArrowheads="1"/>
          </p:cNvSpPr>
          <p:nvPr/>
        </p:nvSpPr>
        <p:spPr bwMode="auto">
          <a:xfrm rot="-7200000" flipH="1" flipV="1">
            <a:off x="592931" y="4849020"/>
            <a:ext cx="733425" cy="1465262"/>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graphicFrame>
        <p:nvGraphicFramePr>
          <p:cNvPr id="54297" name="Object 25"/>
          <p:cNvGraphicFramePr>
            <a:graphicFrameLocks noChangeAspect="1"/>
          </p:cNvGraphicFramePr>
          <p:nvPr/>
        </p:nvGraphicFramePr>
        <p:xfrm>
          <a:off x="1547813" y="1412875"/>
          <a:ext cx="2303462" cy="539750"/>
        </p:xfrm>
        <a:graphic>
          <a:graphicData uri="http://schemas.openxmlformats.org/presentationml/2006/ole">
            <mc:AlternateContent xmlns:mc="http://schemas.openxmlformats.org/markup-compatibility/2006">
              <mc:Choice xmlns:v="urn:schemas-microsoft-com:vml" Requires="v">
                <p:oleObj spid="_x0000_s35870" name="ビットマップ イメージ" r:id="rId4" imgW="5323810" imgH="1247619" progId="Paint.Picture">
                  <p:embed/>
                </p:oleObj>
              </mc:Choice>
              <mc:Fallback>
                <p:oleObj name="ビットマップ イメージ" r:id="rId4" imgW="5323810" imgH="1247619" progId="Paint.Picture">
                  <p:embed/>
                  <p:pic>
                    <p:nvPicPr>
                      <p:cNvPr id="0" name="Object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813" y="1412875"/>
                        <a:ext cx="2303462"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19" name="Object 47"/>
          <p:cNvGraphicFramePr>
            <a:graphicFrameLocks noChangeAspect="1"/>
          </p:cNvGraphicFramePr>
          <p:nvPr/>
        </p:nvGraphicFramePr>
        <p:xfrm>
          <a:off x="1547813" y="1412875"/>
          <a:ext cx="2265362" cy="539750"/>
        </p:xfrm>
        <a:graphic>
          <a:graphicData uri="http://schemas.openxmlformats.org/presentationml/2006/ole">
            <mc:AlternateContent xmlns:mc="http://schemas.openxmlformats.org/markup-compatibility/2006">
              <mc:Choice xmlns:v="urn:schemas-microsoft-com:vml" Requires="v">
                <p:oleObj spid="_x0000_s35871" name="ビットマップ イメージ" r:id="rId6" imgW="5401429" imgH="1286055" progId="Paint.Picture">
                  <p:embed/>
                </p:oleObj>
              </mc:Choice>
              <mc:Fallback>
                <p:oleObj name="ビットマップ イメージ" r:id="rId6" imgW="5401429" imgH="1286055" progId="Paint.Picture">
                  <p:embed/>
                  <p:pic>
                    <p:nvPicPr>
                      <p:cNvPr id="0" name="Object 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813" y="1412875"/>
                        <a:ext cx="2265362"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0" name="Object 48"/>
          <p:cNvGraphicFramePr>
            <a:graphicFrameLocks noChangeAspect="1"/>
          </p:cNvGraphicFramePr>
          <p:nvPr/>
        </p:nvGraphicFramePr>
        <p:xfrm>
          <a:off x="1476375" y="3141663"/>
          <a:ext cx="2230438" cy="539750"/>
        </p:xfrm>
        <a:graphic>
          <a:graphicData uri="http://schemas.openxmlformats.org/presentationml/2006/ole">
            <mc:AlternateContent xmlns:mc="http://schemas.openxmlformats.org/markup-compatibility/2006">
              <mc:Choice xmlns:v="urn:schemas-microsoft-com:vml" Requires="v">
                <p:oleObj spid="_x0000_s35872" name="ビットマップ イメージ" r:id="rId8" imgW="5353797" imgH="1295238" progId="Paint.Picture">
                  <p:embed/>
                </p:oleObj>
              </mc:Choice>
              <mc:Fallback>
                <p:oleObj name="ビットマップ イメージ" r:id="rId8" imgW="5353797" imgH="1295238" progId="Paint.Picture">
                  <p:embed/>
                  <p:pic>
                    <p:nvPicPr>
                      <p:cNvPr id="0" name="Object 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6375" y="3141663"/>
                        <a:ext cx="2230438"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1" name="Object 49"/>
          <p:cNvGraphicFramePr>
            <a:graphicFrameLocks noChangeAspect="1"/>
          </p:cNvGraphicFramePr>
          <p:nvPr/>
        </p:nvGraphicFramePr>
        <p:xfrm>
          <a:off x="1547813" y="5876925"/>
          <a:ext cx="2279650" cy="539750"/>
        </p:xfrm>
        <a:graphic>
          <a:graphicData uri="http://schemas.openxmlformats.org/presentationml/2006/ole">
            <mc:AlternateContent xmlns:mc="http://schemas.openxmlformats.org/markup-compatibility/2006">
              <mc:Choice xmlns:v="urn:schemas-microsoft-com:vml" Requires="v">
                <p:oleObj spid="_x0000_s35873" name="ビットマップ イメージ" r:id="rId10" imgW="5361905" imgH="1267002" progId="Paint.Picture">
                  <p:embed/>
                </p:oleObj>
              </mc:Choice>
              <mc:Fallback>
                <p:oleObj name="ビットマップ イメージ" r:id="rId10" imgW="5361905" imgH="1267002" progId="Paint.Picture">
                  <p:embed/>
                  <p:pic>
                    <p:nvPicPr>
                      <p:cNvPr id="0" name="Object 4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7813" y="5876925"/>
                        <a:ext cx="2279650"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5" name="Litebulb"/>
          <p:cNvSpPr>
            <a:spLocks noEditPoints="1" noChangeArrowheads="1"/>
          </p:cNvSpPr>
          <p:nvPr/>
        </p:nvSpPr>
        <p:spPr bwMode="auto">
          <a:xfrm>
            <a:off x="1763713" y="3573463"/>
            <a:ext cx="1727200" cy="259238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ja-JP" altLang="en-US"/>
          </a:p>
        </p:txBody>
      </p:sp>
      <p:graphicFrame>
        <p:nvGraphicFramePr>
          <p:cNvPr id="54322" name="Object 50"/>
          <p:cNvGraphicFramePr>
            <a:graphicFrameLocks noChangeAspect="1"/>
          </p:cNvGraphicFramePr>
          <p:nvPr/>
        </p:nvGraphicFramePr>
        <p:xfrm>
          <a:off x="1619250" y="3933825"/>
          <a:ext cx="2071688" cy="1341438"/>
        </p:xfrm>
        <a:graphic>
          <a:graphicData uri="http://schemas.openxmlformats.org/presentationml/2006/ole">
            <mc:AlternateContent xmlns:mc="http://schemas.openxmlformats.org/markup-compatibility/2006">
              <mc:Choice xmlns:v="urn:schemas-microsoft-com:vml" Requires="v">
                <p:oleObj spid="_x0000_s35874" name="ビットマップ イメージ" r:id="rId12" imgW="7163800" imgH="4638095" progId="Paint.Picture">
                  <p:embed/>
                </p:oleObj>
              </mc:Choice>
              <mc:Fallback>
                <p:oleObj name="ビットマップ イメージ" r:id="rId12" imgW="7163800" imgH="4638095" progId="Paint.Picture">
                  <p:embed/>
                  <p:pic>
                    <p:nvPicPr>
                      <p:cNvPr id="0" name="Object 5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19250" y="3933825"/>
                        <a:ext cx="2071688"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60" name="AutoShape 52"/>
          <p:cNvSpPr>
            <a:spLocks noChangeAspect="1" noChangeArrowheads="1"/>
          </p:cNvSpPr>
          <p:nvPr/>
        </p:nvSpPr>
        <p:spPr bwMode="auto">
          <a:xfrm rot="7200000" flipV="1">
            <a:off x="3858419" y="4863306"/>
            <a:ext cx="733425" cy="1465263"/>
          </a:xfrm>
          <a:prstGeom prst="downArrow">
            <a:avLst>
              <a:gd name="adj1" fmla="val 40593"/>
              <a:gd name="adj2" fmla="val 91734"/>
            </a:avLst>
          </a:prstGeom>
          <a:gradFill rotWithShape="1">
            <a:gsLst>
              <a:gs pos="0">
                <a:srgbClr val="FFFF00"/>
              </a:gs>
              <a:gs pos="100000">
                <a:srgbClr val="FF3300"/>
              </a:gs>
            </a:gsLst>
            <a:lin ang="5400000" scaled="1"/>
          </a:gradFill>
          <a:ln w="9525">
            <a:noFill/>
            <a:miter lim="800000"/>
            <a:headEnd/>
            <a:tailEnd/>
          </a:ln>
        </p:spPr>
        <p:txBody>
          <a:bodyPr vert="eaVert" wrap="none" anchor="ctr"/>
          <a:lstStyle/>
          <a:p>
            <a:endParaRPr lang="ja-JP" altLang="en-US" sz="3200"/>
          </a:p>
        </p:txBody>
      </p:sp>
      <p:graphicFrame>
        <p:nvGraphicFramePr>
          <p:cNvPr id="54326" name="Object 54"/>
          <p:cNvGraphicFramePr>
            <a:graphicFrameLocks noChangeAspect="1"/>
          </p:cNvGraphicFramePr>
          <p:nvPr/>
        </p:nvGraphicFramePr>
        <p:xfrm>
          <a:off x="1604963" y="5876925"/>
          <a:ext cx="2159000" cy="517525"/>
        </p:xfrm>
        <a:graphic>
          <a:graphicData uri="http://schemas.openxmlformats.org/presentationml/2006/ole">
            <mc:AlternateContent xmlns:mc="http://schemas.openxmlformats.org/markup-compatibility/2006">
              <mc:Choice xmlns:v="urn:schemas-microsoft-com:vml" Requires="v">
                <p:oleObj spid="_x0000_s35875" name="ビットマップ イメージ" r:id="rId14" imgW="5372850" imgH="1286055" progId="Paint.Picture">
                  <p:embed/>
                </p:oleObj>
              </mc:Choice>
              <mc:Fallback>
                <p:oleObj name="ビットマップ イメージ" r:id="rId14" imgW="5372850" imgH="1286055" progId="Paint.Picture">
                  <p:embed/>
                  <p:pic>
                    <p:nvPicPr>
                      <p:cNvPr id="0" name="Object 5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04963" y="5876925"/>
                        <a:ext cx="2159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296" name="Object 24"/>
          <p:cNvGraphicFramePr>
            <a:graphicFrameLocks noChangeAspect="1"/>
          </p:cNvGraphicFramePr>
          <p:nvPr/>
        </p:nvGraphicFramePr>
        <p:xfrm>
          <a:off x="1547813" y="3141663"/>
          <a:ext cx="2159000" cy="525462"/>
        </p:xfrm>
        <a:graphic>
          <a:graphicData uri="http://schemas.openxmlformats.org/presentationml/2006/ole">
            <mc:AlternateContent xmlns:mc="http://schemas.openxmlformats.org/markup-compatibility/2006">
              <mc:Choice xmlns:v="urn:schemas-microsoft-com:vml" Requires="v">
                <p:oleObj spid="_x0000_s35876" name="ビットマップ イメージ" r:id="rId16" imgW="5323810" imgH="1295238" progId="Paint.Picture">
                  <p:embed/>
                </p:oleObj>
              </mc:Choice>
              <mc:Fallback>
                <p:oleObj name="ビットマップ イメージ" r:id="rId16" imgW="5323810" imgH="1295238" progId="Paint.Picture">
                  <p:embed/>
                  <p:pic>
                    <p:nvPicPr>
                      <p:cNvPr id="0" name="Object 2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47813" y="3141663"/>
                        <a:ext cx="2159000" cy="52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8" name="AutoShape 56"/>
          <p:cNvSpPr>
            <a:spLocks noChangeArrowheads="1"/>
          </p:cNvSpPr>
          <p:nvPr/>
        </p:nvSpPr>
        <p:spPr bwMode="auto">
          <a:xfrm>
            <a:off x="3995738" y="1484313"/>
            <a:ext cx="2017712" cy="360362"/>
          </a:xfrm>
          <a:prstGeom prst="leftRightArrow">
            <a:avLst>
              <a:gd name="adj1" fmla="val 34806"/>
              <a:gd name="adj2" fmla="val 89016"/>
            </a:avLst>
          </a:prstGeom>
          <a:solidFill>
            <a:schemeClr val="accent1"/>
          </a:solidFill>
          <a:ln w="9525">
            <a:solidFill>
              <a:schemeClr val="tx1"/>
            </a:solidFill>
            <a:miter lim="800000"/>
            <a:headEnd/>
            <a:tailEnd/>
          </a:ln>
        </p:spPr>
        <p:txBody>
          <a:bodyPr wrap="none" anchor="ctr"/>
          <a:lstStyle/>
          <a:p>
            <a:endParaRPr lang="ja-JP" altLang="en-US" sz="3200"/>
          </a:p>
        </p:txBody>
      </p:sp>
      <p:sp>
        <p:nvSpPr>
          <p:cNvPr id="54329" name="AutoShape 57"/>
          <p:cNvSpPr>
            <a:spLocks noChangeArrowheads="1"/>
          </p:cNvSpPr>
          <p:nvPr/>
        </p:nvSpPr>
        <p:spPr bwMode="auto">
          <a:xfrm>
            <a:off x="3995738" y="3213100"/>
            <a:ext cx="2017712" cy="360363"/>
          </a:xfrm>
          <a:prstGeom prst="leftRightArrow">
            <a:avLst>
              <a:gd name="adj1" fmla="val 34806"/>
              <a:gd name="adj2" fmla="val 89015"/>
            </a:avLst>
          </a:prstGeom>
          <a:solidFill>
            <a:schemeClr val="accent1"/>
          </a:solidFill>
          <a:ln w="9525">
            <a:solidFill>
              <a:schemeClr val="tx1"/>
            </a:solidFill>
            <a:miter lim="800000"/>
            <a:headEnd/>
            <a:tailEnd/>
          </a:ln>
        </p:spPr>
        <p:txBody>
          <a:bodyPr wrap="none" anchor="ctr"/>
          <a:lstStyle/>
          <a:p>
            <a:endParaRPr lang="ja-JP" altLang="en-US" sz="3200"/>
          </a:p>
        </p:txBody>
      </p:sp>
      <p:sp>
        <p:nvSpPr>
          <p:cNvPr id="54330" name="AutoShape 58"/>
          <p:cNvSpPr>
            <a:spLocks noChangeArrowheads="1"/>
          </p:cNvSpPr>
          <p:nvPr/>
        </p:nvSpPr>
        <p:spPr bwMode="auto">
          <a:xfrm>
            <a:off x="4067175" y="5949950"/>
            <a:ext cx="2017713" cy="360363"/>
          </a:xfrm>
          <a:prstGeom prst="leftRightArrow">
            <a:avLst>
              <a:gd name="adj1" fmla="val 34806"/>
              <a:gd name="adj2" fmla="val 89016"/>
            </a:avLst>
          </a:prstGeom>
          <a:solidFill>
            <a:schemeClr val="accent1"/>
          </a:solidFill>
          <a:ln w="9525">
            <a:solidFill>
              <a:schemeClr val="tx1"/>
            </a:solidFill>
            <a:miter lim="800000"/>
            <a:headEnd/>
            <a:tailEnd/>
          </a:ln>
        </p:spPr>
        <p:txBody>
          <a:bodyPr wrap="none" anchor="ctr"/>
          <a:lstStyle/>
          <a:p>
            <a:endParaRPr lang="ja-JP" altLang="en-US" sz="3200"/>
          </a:p>
        </p:txBody>
      </p:sp>
      <p:sp>
        <p:nvSpPr>
          <p:cNvPr id="35866" name="Text Box 27"/>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5click</a:t>
            </a:r>
          </a:p>
        </p:txBody>
      </p:sp>
      <p:sp>
        <p:nvSpPr>
          <p:cNvPr id="35867" name="AutoShape 24"/>
          <p:cNvSpPr>
            <a:spLocks noChangeArrowheads="1"/>
          </p:cNvSpPr>
          <p:nvPr/>
        </p:nvSpPr>
        <p:spPr bwMode="auto">
          <a:xfrm>
            <a:off x="6119813" y="6450013"/>
            <a:ext cx="2446337"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６</a:t>
            </a:r>
          </a:p>
        </p:txBody>
      </p:sp>
      <p:sp>
        <p:nvSpPr>
          <p:cNvPr id="35868" name="正方形/長方形 27"/>
          <p:cNvSpPr>
            <a:spLocks noChangeArrowheads="1"/>
          </p:cNvSpPr>
          <p:nvPr/>
        </p:nvSpPr>
        <p:spPr bwMode="auto">
          <a:xfrm>
            <a:off x="2806700" y="6554788"/>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P.5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54326"/>
                                        </p:tgtEl>
                                        <p:attrNameLst>
                                          <p:attrName>style.visibility</p:attrName>
                                        </p:attrNameLst>
                                      </p:cBhvr>
                                      <p:to>
                                        <p:strVal val="visible"/>
                                      </p:to>
                                    </p:set>
                                    <p:animEffect transition="in" filter="box(out)">
                                      <p:cBhvr>
                                        <p:cTn id="7" dur="500"/>
                                        <p:tgtEl>
                                          <p:spTgt spid="543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54297"/>
                                        </p:tgtEl>
                                        <p:attrNameLst>
                                          <p:attrName>style.visibility</p:attrName>
                                        </p:attrNameLst>
                                      </p:cBhvr>
                                      <p:to>
                                        <p:strVal val="visible"/>
                                      </p:to>
                                    </p:set>
                                    <p:animEffect transition="in" filter="box(out)">
                                      <p:cBhvr>
                                        <p:cTn id="12" dur="500"/>
                                        <p:tgtEl>
                                          <p:spTgt spid="542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54296"/>
                                        </p:tgtEl>
                                        <p:attrNameLst>
                                          <p:attrName>style.visibility</p:attrName>
                                        </p:attrNameLst>
                                      </p:cBhvr>
                                      <p:to>
                                        <p:strVal val="visible"/>
                                      </p:to>
                                    </p:set>
                                    <p:animEffect transition="in" filter="box(out)">
                                      <p:cBhvr>
                                        <p:cTn id="17" dur="500"/>
                                        <p:tgtEl>
                                          <p:spTgt spid="542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3" presetClass="path" presetSubtype="0" accel="50000" decel="50000" fill="hold" nodeType="clickEffect">
                                  <p:stCondLst>
                                    <p:cond delay="0"/>
                                  </p:stCondLst>
                                  <p:childTnLst>
                                    <p:animMotion origin="layout" path="M -2.5E-6 4.07407E-6 L 0.5099 4.07407E-6 " pathEditMode="relative" rAng="0" ptsTypes="AA">
                                      <p:cBhvr>
                                        <p:cTn id="21" dur="500" fill="hold"/>
                                        <p:tgtEl>
                                          <p:spTgt spid="54326"/>
                                        </p:tgtEl>
                                        <p:attrNameLst>
                                          <p:attrName>ppt_x</p:attrName>
                                          <p:attrName>ppt_y</p:attrName>
                                        </p:attrNameLst>
                                      </p:cBhvr>
                                      <p:rCtr x="255" y="0"/>
                                    </p:animMotion>
                                  </p:childTnLst>
                                </p:cTn>
                              </p:par>
                              <p:par>
                                <p:cTn id="22" presetID="63" presetClass="path" presetSubtype="0" accel="50000" decel="50000" fill="hold" grpId="0" nodeType="withEffect">
                                  <p:stCondLst>
                                    <p:cond delay="0"/>
                                  </p:stCondLst>
                                  <p:childTnLst>
                                    <p:animMotion origin="layout" path="M 3.61111E-6 0.00023 L 0.51198 0.00023 " pathEditMode="relative" rAng="0" ptsTypes="AA">
                                      <p:cBhvr>
                                        <p:cTn id="23" dur="500" fill="hold"/>
                                        <p:tgtEl>
                                          <p:spTgt spid="54325"/>
                                        </p:tgtEl>
                                        <p:attrNameLst>
                                          <p:attrName>ppt_x</p:attrName>
                                          <p:attrName>ppt_y</p:attrName>
                                        </p:attrNameLst>
                                      </p:cBhvr>
                                      <p:rCtr x="256" y="0"/>
                                    </p:animMotion>
                                  </p:childTnLst>
                                </p:cTn>
                              </p:par>
                              <p:par>
                                <p:cTn id="24" presetID="63" presetClass="path" presetSubtype="0" accel="50000" decel="50000" fill="hold" nodeType="withEffect">
                                  <p:stCondLst>
                                    <p:cond delay="0"/>
                                  </p:stCondLst>
                                  <p:childTnLst>
                                    <p:animMotion origin="layout" path="M 3.61111E-6 3.7037E-6 L 0.51198 3.7037E-6 " pathEditMode="relative" rAng="0" ptsTypes="AA">
                                      <p:cBhvr>
                                        <p:cTn id="25" dur="500" fill="hold"/>
                                        <p:tgtEl>
                                          <p:spTgt spid="54296"/>
                                        </p:tgtEl>
                                        <p:attrNameLst>
                                          <p:attrName>ppt_x</p:attrName>
                                          <p:attrName>ppt_y</p:attrName>
                                        </p:attrNameLst>
                                      </p:cBhvr>
                                      <p:rCtr x="256" y="0"/>
                                    </p:animMotion>
                                  </p:childTnLst>
                                </p:cTn>
                              </p:par>
                              <p:par>
                                <p:cTn id="26" presetID="63" presetClass="path" presetSubtype="0" accel="50000" decel="50000" fill="hold" nodeType="withEffect">
                                  <p:stCondLst>
                                    <p:cond delay="0"/>
                                  </p:stCondLst>
                                  <p:childTnLst>
                                    <p:animMotion origin="layout" path="M 1.11111E-6 -3.7037E-7 L 0.49618 -3.7037E-7 " pathEditMode="relative" rAng="0" ptsTypes="AA">
                                      <p:cBhvr>
                                        <p:cTn id="27" dur="500" fill="hold"/>
                                        <p:tgtEl>
                                          <p:spTgt spid="54297"/>
                                        </p:tgtEl>
                                        <p:attrNameLst>
                                          <p:attrName>ppt_x</p:attrName>
                                          <p:attrName>ppt_y</p:attrName>
                                        </p:attrNameLst>
                                      </p:cBhvr>
                                      <p:rCtr x="248" y="0"/>
                                    </p:animMotion>
                                  </p:childTnLst>
                                </p:cTn>
                              </p:par>
                            </p:childTnLst>
                          </p:cTn>
                        </p:par>
                        <p:par>
                          <p:cTn id="28" fill="hold" nodeType="afterGroup">
                            <p:stCondLst>
                              <p:cond delay="500"/>
                            </p:stCondLst>
                            <p:childTnLst>
                              <p:par>
                                <p:cTn id="29" presetID="2" presetClass="entr" presetSubtype="4" fill="hold" nodeType="afterEffect">
                                  <p:stCondLst>
                                    <p:cond delay="0"/>
                                  </p:stCondLst>
                                  <p:childTnLst>
                                    <p:set>
                                      <p:cBhvr>
                                        <p:cTn id="30" dur="1" fill="hold">
                                          <p:stCondLst>
                                            <p:cond delay="0"/>
                                          </p:stCondLst>
                                        </p:cTn>
                                        <p:tgtEl>
                                          <p:spTgt spid="54322"/>
                                        </p:tgtEl>
                                        <p:attrNameLst>
                                          <p:attrName>style.visibility</p:attrName>
                                        </p:attrNameLst>
                                      </p:cBhvr>
                                      <p:to>
                                        <p:strVal val="visible"/>
                                      </p:to>
                                    </p:set>
                                    <p:anim calcmode="lin" valueType="num">
                                      <p:cBhvr additive="base">
                                        <p:cTn id="31" dur="500" fill="hold"/>
                                        <p:tgtEl>
                                          <p:spTgt spid="54322"/>
                                        </p:tgtEl>
                                        <p:attrNameLst>
                                          <p:attrName>ppt_x</p:attrName>
                                        </p:attrNameLst>
                                      </p:cBhvr>
                                      <p:tavLst>
                                        <p:tav tm="0">
                                          <p:val>
                                            <p:strVal val="#ppt_x"/>
                                          </p:val>
                                        </p:tav>
                                        <p:tav tm="100000">
                                          <p:val>
                                            <p:strVal val="#ppt_x"/>
                                          </p:val>
                                        </p:tav>
                                      </p:tavLst>
                                    </p:anim>
                                    <p:anim calcmode="lin" valueType="num">
                                      <p:cBhvr additive="base">
                                        <p:cTn id="32" dur="500" fill="hold"/>
                                        <p:tgtEl>
                                          <p:spTgt spid="54322"/>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
                            </p:stCondLst>
                            <p:childTnLst>
                              <p:par>
                                <p:cTn id="34" presetID="4" presetClass="entr" presetSubtype="32" fill="hold" nodeType="afterEffect">
                                  <p:stCondLst>
                                    <p:cond delay="0"/>
                                  </p:stCondLst>
                                  <p:childTnLst>
                                    <p:set>
                                      <p:cBhvr>
                                        <p:cTn id="35" dur="1" fill="hold">
                                          <p:stCondLst>
                                            <p:cond delay="0"/>
                                          </p:stCondLst>
                                        </p:cTn>
                                        <p:tgtEl>
                                          <p:spTgt spid="54321"/>
                                        </p:tgtEl>
                                        <p:attrNameLst>
                                          <p:attrName>style.visibility</p:attrName>
                                        </p:attrNameLst>
                                      </p:cBhvr>
                                      <p:to>
                                        <p:strVal val="visible"/>
                                      </p:to>
                                    </p:set>
                                    <p:animEffect transition="in" filter="box(out)">
                                      <p:cBhvr>
                                        <p:cTn id="36" dur="500"/>
                                        <p:tgtEl>
                                          <p:spTgt spid="5432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nodeType="clickEffect">
                                  <p:stCondLst>
                                    <p:cond delay="0"/>
                                  </p:stCondLst>
                                  <p:childTnLst>
                                    <p:set>
                                      <p:cBhvr>
                                        <p:cTn id="40" dur="1" fill="hold">
                                          <p:stCondLst>
                                            <p:cond delay="0"/>
                                          </p:stCondLst>
                                        </p:cTn>
                                        <p:tgtEl>
                                          <p:spTgt spid="54319"/>
                                        </p:tgtEl>
                                        <p:attrNameLst>
                                          <p:attrName>style.visibility</p:attrName>
                                        </p:attrNameLst>
                                      </p:cBhvr>
                                      <p:to>
                                        <p:strVal val="visible"/>
                                      </p:to>
                                    </p:set>
                                    <p:animEffect transition="in" filter="box(out)">
                                      <p:cBhvr>
                                        <p:cTn id="41" dur="500"/>
                                        <p:tgtEl>
                                          <p:spTgt spid="5431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32" fill="hold" nodeType="clickEffect">
                                  <p:stCondLst>
                                    <p:cond delay="0"/>
                                  </p:stCondLst>
                                  <p:childTnLst>
                                    <p:set>
                                      <p:cBhvr>
                                        <p:cTn id="45" dur="1" fill="hold">
                                          <p:stCondLst>
                                            <p:cond delay="0"/>
                                          </p:stCondLst>
                                        </p:cTn>
                                        <p:tgtEl>
                                          <p:spTgt spid="54320"/>
                                        </p:tgtEl>
                                        <p:attrNameLst>
                                          <p:attrName>style.visibility</p:attrName>
                                        </p:attrNameLst>
                                      </p:cBhvr>
                                      <p:to>
                                        <p:strVal val="visible"/>
                                      </p:to>
                                    </p:set>
                                    <p:animEffect transition="in" filter="box(out)">
                                      <p:cBhvr>
                                        <p:cTn id="46" dur="500"/>
                                        <p:tgtEl>
                                          <p:spTgt spid="54320"/>
                                        </p:tgtEl>
                                      </p:cBhvr>
                                    </p:animEffect>
                                  </p:childTnLst>
                                </p:cTn>
                              </p:par>
                            </p:childTnLst>
                          </p:cTn>
                        </p:par>
                        <p:par>
                          <p:cTn id="47" fill="hold" nodeType="afterGroup">
                            <p:stCondLst>
                              <p:cond delay="500"/>
                            </p:stCondLst>
                            <p:childTnLst>
                              <p:par>
                                <p:cTn id="48" presetID="4" presetClass="entr" presetSubtype="32" fill="hold" grpId="0" nodeType="afterEffect">
                                  <p:stCondLst>
                                    <p:cond delay="0"/>
                                  </p:stCondLst>
                                  <p:childTnLst>
                                    <p:set>
                                      <p:cBhvr>
                                        <p:cTn id="49" dur="1" fill="hold">
                                          <p:stCondLst>
                                            <p:cond delay="0"/>
                                          </p:stCondLst>
                                        </p:cTn>
                                        <p:tgtEl>
                                          <p:spTgt spid="54330"/>
                                        </p:tgtEl>
                                        <p:attrNameLst>
                                          <p:attrName>style.visibility</p:attrName>
                                        </p:attrNameLst>
                                      </p:cBhvr>
                                      <p:to>
                                        <p:strVal val="visible"/>
                                      </p:to>
                                    </p:set>
                                    <p:animEffect transition="in" filter="box(out)">
                                      <p:cBhvr>
                                        <p:cTn id="50" dur="500"/>
                                        <p:tgtEl>
                                          <p:spTgt spid="54330"/>
                                        </p:tgtEl>
                                      </p:cBhvr>
                                    </p:animEffect>
                                  </p:childTnLst>
                                </p:cTn>
                              </p:par>
                              <p:par>
                                <p:cTn id="51" presetID="4" presetClass="entr" presetSubtype="32" fill="hold" grpId="0" nodeType="withEffect">
                                  <p:stCondLst>
                                    <p:cond delay="0"/>
                                  </p:stCondLst>
                                  <p:childTnLst>
                                    <p:set>
                                      <p:cBhvr>
                                        <p:cTn id="52" dur="1" fill="hold">
                                          <p:stCondLst>
                                            <p:cond delay="0"/>
                                          </p:stCondLst>
                                        </p:cTn>
                                        <p:tgtEl>
                                          <p:spTgt spid="54329"/>
                                        </p:tgtEl>
                                        <p:attrNameLst>
                                          <p:attrName>style.visibility</p:attrName>
                                        </p:attrNameLst>
                                      </p:cBhvr>
                                      <p:to>
                                        <p:strVal val="visible"/>
                                      </p:to>
                                    </p:set>
                                    <p:animEffect transition="in" filter="box(out)">
                                      <p:cBhvr>
                                        <p:cTn id="53" dur="500"/>
                                        <p:tgtEl>
                                          <p:spTgt spid="54329"/>
                                        </p:tgtEl>
                                      </p:cBhvr>
                                    </p:animEffect>
                                  </p:childTnLst>
                                </p:cTn>
                              </p:par>
                              <p:par>
                                <p:cTn id="54" presetID="4" presetClass="entr" presetSubtype="32" fill="hold" grpId="0" nodeType="withEffect">
                                  <p:stCondLst>
                                    <p:cond delay="0"/>
                                  </p:stCondLst>
                                  <p:childTnLst>
                                    <p:set>
                                      <p:cBhvr>
                                        <p:cTn id="55" dur="1" fill="hold">
                                          <p:stCondLst>
                                            <p:cond delay="0"/>
                                          </p:stCondLst>
                                        </p:cTn>
                                        <p:tgtEl>
                                          <p:spTgt spid="54328"/>
                                        </p:tgtEl>
                                        <p:attrNameLst>
                                          <p:attrName>style.visibility</p:attrName>
                                        </p:attrNameLst>
                                      </p:cBhvr>
                                      <p:to>
                                        <p:strVal val="visible"/>
                                      </p:to>
                                    </p:set>
                                    <p:animEffect transition="in" filter="box(out)">
                                      <p:cBhvr>
                                        <p:cTn id="56" dur="500"/>
                                        <p:tgtEl>
                                          <p:spTgt spid="54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25" grpId="0" animBg="1"/>
      <p:bldP spid="54328" grpId="0" animBg="1"/>
      <p:bldP spid="54329" grpId="0" animBg="1"/>
      <p:bldP spid="543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a:xfrm>
            <a:off x="468313" y="260350"/>
            <a:ext cx="8229600" cy="1143000"/>
          </a:xfrm>
        </p:spPr>
        <p:txBody>
          <a:bodyPr/>
          <a:lstStyle/>
          <a:p>
            <a:pPr eaLnBrk="1" hangingPunct="1"/>
            <a:r>
              <a:rPr lang="ja-JP" altLang="en-US" sz="4000" smtClean="0"/>
              <a:t>主な放射線の正体</a:t>
            </a:r>
          </a:p>
        </p:txBody>
      </p:sp>
      <p:graphicFrame>
        <p:nvGraphicFramePr>
          <p:cNvPr id="36867" name="Object 12"/>
          <p:cNvGraphicFramePr>
            <a:graphicFrameLocks noChangeAspect="1"/>
          </p:cNvGraphicFramePr>
          <p:nvPr/>
        </p:nvGraphicFramePr>
        <p:xfrm>
          <a:off x="900113" y="2708275"/>
          <a:ext cx="2771775" cy="2409825"/>
        </p:xfrm>
        <a:graphic>
          <a:graphicData uri="http://schemas.openxmlformats.org/presentationml/2006/ole">
            <mc:AlternateContent xmlns:mc="http://schemas.openxmlformats.org/markup-compatibility/2006">
              <mc:Choice xmlns:v="urn:schemas-microsoft-com:vml" Requires="v">
                <p:oleObj spid="_x0000_s36879" name="ビットマップ イメージ" r:id="rId4" imgW="2771429" imgH="2409524" progId="Paint.Picture">
                  <p:embed/>
                </p:oleObj>
              </mc:Choice>
              <mc:Fallback>
                <p:oleObj name="ビットマップ イメージ" r:id="rId4" imgW="2771429" imgH="2409524" progId="Paint.Picture">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2708275"/>
                        <a:ext cx="277177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868" name="Object 6"/>
          <p:cNvGraphicFramePr>
            <a:graphicFrameLocks noChangeAspect="1"/>
          </p:cNvGraphicFramePr>
          <p:nvPr/>
        </p:nvGraphicFramePr>
        <p:xfrm>
          <a:off x="1800225" y="1412875"/>
          <a:ext cx="1619250" cy="576263"/>
        </p:xfrm>
        <a:graphic>
          <a:graphicData uri="http://schemas.openxmlformats.org/presentationml/2006/ole">
            <mc:AlternateContent xmlns:mc="http://schemas.openxmlformats.org/markup-compatibility/2006">
              <mc:Choice xmlns:v="urn:schemas-microsoft-com:vml" Requires="v">
                <p:oleObj spid="_x0000_s36880" name="ビットマップ イメージ" r:id="rId6" imgW="1619476" imgH="1352381" progId="Paint.Picture">
                  <p:embed/>
                </p:oleObj>
              </mc:Choice>
              <mc:Fallback>
                <p:oleObj name="ビットマップ イメージ" r:id="rId6" imgW="1619476" imgH="1352381" progId="Paint.Picture">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b="57394"/>
                      <a:stretch>
                        <a:fillRect/>
                      </a:stretch>
                    </p:blipFill>
                    <p:spPr bwMode="auto">
                      <a:xfrm>
                        <a:off x="1800225" y="1412875"/>
                        <a:ext cx="16192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869" name="Object 9"/>
          <p:cNvGraphicFramePr>
            <a:graphicFrameLocks noChangeAspect="1"/>
          </p:cNvGraphicFramePr>
          <p:nvPr/>
        </p:nvGraphicFramePr>
        <p:xfrm>
          <a:off x="3744913" y="1412875"/>
          <a:ext cx="1619250" cy="550863"/>
        </p:xfrm>
        <a:graphic>
          <a:graphicData uri="http://schemas.openxmlformats.org/presentationml/2006/ole">
            <mc:AlternateContent xmlns:mc="http://schemas.openxmlformats.org/markup-compatibility/2006">
              <mc:Choice xmlns:v="urn:schemas-microsoft-com:vml" Requires="v">
                <p:oleObj spid="_x0000_s36881" name="ビットマップ イメージ" r:id="rId8" imgW="1619476" imgH="1352381" progId="Paint.Picture">
                  <p:embed/>
                </p:oleObj>
              </mc:Choice>
              <mc:Fallback>
                <p:oleObj name="ビットマップ イメージ" r:id="rId8" imgW="1619476" imgH="1352381" progId="Paint.Picture">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t="59273"/>
                      <a:stretch>
                        <a:fillRect/>
                      </a:stretch>
                    </p:blipFill>
                    <p:spPr bwMode="auto">
                      <a:xfrm>
                        <a:off x="3744913" y="1412875"/>
                        <a:ext cx="1619250" cy="55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870" name="Object 16"/>
          <p:cNvGraphicFramePr>
            <a:graphicFrameLocks noChangeAspect="1"/>
          </p:cNvGraphicFramePr>
          <p:nvPr/>
        </p:nvGraphicFramePr>
        <p:xfrm>
          <a:off x="4140200" y="3213100"/>
          <a:ext cx="1439863" cy="1417638"/>
        </p:xfrm>
        <a:graphic>
          <a:graphicData uri="http://schemas.openxmlformats.org/presentationml/2006/ole">
            <mc:AlternateContent xmlns:mc="http://schemas.openxmlformats.org/markup-compatibility/2006">
              <mc:Choice xmlns:v="urn:schemas-microsoft-com:vml" Requires="v">
                <p:oleObj spid="_x0000_s36882" name="ビットマップ イメージ" r:id="rId9" imgW="3742857" imgH="3685714" progId="Paint.Picture">
                  <p:embed/>
                </p:oleObj>
              </mc:Choice>
              <mc:Fallback>
                <p:oleObj name="ビットマップ イメージ" r:id="rId9" imgW="3742857" imgH="3685714" progId="Paint.Picture">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0200" y="3213100"/>
                        <a:ext cx="1439863" cy="141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6871" name="Picture 18"/>
          <p:cNvPicPr>
            <a:picLocks noChangeAspect="1" noChangeArrowheads="1"/>
          </p:cNvPicPr>
          <p:nvPr/>
        </p:nvPicPr>
        <p:blipFill>
          <a:blip r:embed="rId11" cstate="print"/>
          <a:srcRect/>
          <a:stretch>
            <a:fillRect/>
          </a:stretch>
        </p:blipFill>
        <p:spPr bwMode="auto">
          <a:xfrm>
            <a:off x="6156325" y="1557338"/>
            <a:ext cx="288925" cy="284162"/>
          </a:xfrm>
          <a:prstGeom prst="rect">
            <a:avLst/>
          </a:prstGeom>
          <a:noFill/>
          <a:ln w="9525">
            <a:noFill/>
            <a:miter lim="800000"/>
            <a:headEnd/>
            <a:tailEnd/>
          </a:ln>
        </p:spPr>
      </p:pic>
      <p:sp>
        <p:nvSpPr>
          <p:cNvPr id="36872" name="Text Box 19"/>
          <p:cNvSpPr txBox="1">
            <a:spLocks noChangeArrowheads="1"/>
          </p:cNvSpPr>
          <p:nvPr/>
        </p:nvSpPr>
        <p:spPr bwMode="auto">
          <a:xfrm>
            <a:off x="6373813" y="1412875"/>
            <a:ext cx="935037" cy="519113"/>
          </a:xfrm>
          <a:prstGeom prst="rect">
            <a:avLst/>
          </a:prstGeom>
          <a:noFill/>
          <a:ln w="9525">
            <a:noFill/>
            <a:miter lim="800000"/>
            <a:headEnd/>
            <a:tailEnd/>
          </a:ln>
        </p:spPr>
        <p:txBody>
          <a:bodyPr>
            <a:spAutoFit/>
          </a:bodyPr>
          <a:lstStyle/>
          <a:p>
            <a:pPr>
              <a:spcBef>
                <a:spcPct val="50000"/>
              </a:spcBef>
            </a:pPr>
            <a:r>
              <a:rPr lang="ja-JP" altLang="en-US" sz="2800" b="1"/>
              <a:t>電子</a:t>
            </a:r>
          </a:p>
        </p:txBody>
      </p:sp>
      <p:graphicFrame>
        <p:nvGraphicFramePr>
          <p:cNvPr id="36873" name="Object 20"/>
          <p:cNvGraphicFramePr>
            <a:graphicFrameLocks noChangeAspect="1"/>
          </p:cNvGraphicFramePr>
          <p:nvPr/>
        </p:nvGraphicFramePr>
        <p:xfrm>
          <a:off x="6084888" y="3357563"/>
          <a:ext cx="2300287" cy="990600"/>
        </p:xfrm>
        <a:graphic>
          <a:graphicData uri="http://schemas.openxmlformats.org/presentationml/2006/ole">
            <mc:AlternateContent xmlns:mc="http://schemas.openxmlformats.org/markup-compatibility/2006">
              <mc:Choice xmlns:v="urn:schemas-microsoft-com:vml" Requires="v">
                <p:oleObj spid="_x0000_s36883" name="ビットマップ イメージ" r:id="rId12" imgW="7647619" imgH="3296110" progId="Paint.Picture">
                  <p:embed/>
                </p:oleObj>
              </mc:Choice>
              <mc:Fallback>
                <p:oleObj name="ビットマップ イメージ" r:id="rId12" imgW="7647619" imgH="3296110" progId="Paint.Picture">
                  <p:embed/>
                  <p:pic>
                    <p:nvPicPr>
                      <p:cNvPr id="0" name="Object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84888" y="3357563"/>
                        <a:ext cx="2300287"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735" name="Group 39"/>
          <p:cNvGraphicFramePr>
            <a:graphicFrameLocks noGrp="1"/>
          </p:cNvGraphicFramePr>
          <p:nvPr/>
        </p:nvGraphicFramePr>
        <p:xfrm>
          <a:off x="611188" y="2276475"/>
          <a:ext cx="7920037" cy="3889375"/>
        </p:xfrm>
        <a:graphic>
          <a:graphicData uri="http://schemas.openxmlformats.org/drawingml/2006/table">
            <a:tbl>
              <a:tblPr/>
              <a:tblGrid>
                <a:gridCol w="3168650"/>
                <a:gridCol w="2014537"/>
                <a:gridCol w="2736850"/>
              </a:tblGrid>
              <a:tr h="38893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rPr>
                        <a:t>アルファ線</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rPr>
                        <a:t>ベータ線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rPr>
                        <a:t>ガンマ線</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テキスト ボックス 1"/>
          <p:cNvSpPr txBox="1">
            <a:spLocks noChangeArrowheads="1"/>
          </p:cNvSpPr>
          <p:nvPr/>
        </p:nvSpPr>
        <p:spPr bwMode="auto">
          <a:xfrm>
            <a:off x="1042988" y="4292600"/>
            <a:ext cx="4513262" cy="1098550"/>
          </a:xfrm>
          <a:prstGeom prst="rect">
            <a:avLst/>
          </a:prstGeom>
          <a:solidFill>
            <a:srgbClr val="FFFF00">
              <a:alpha val="61960"/>
            </a:srgbClr>
          </a:solidFill>
          <a:ln w="9525">
            <a:noFill/>
            <a:miter lim="800000"/>
            <a:headEnd/>
            <a:tailEnd/>
          </a:ln>
        </p:spPr>
        <p:txBody>
          <a:bodyPr>
            <a:spAutoFit/>
          </a:bodyPr>
          <a:lstStyle/>
          <a:p>
            <a:pPr algn="ctr"/>
            <a:r>
              <a:rPr lang="ja-JP" altLang="en-US" sz="6600">
                <a:latin typeface="Calibri" pitchFamily="34" charset="0"/>
              </a:rPr>
              <a:t>高速の粒子</a:t>
            </a:r>
          </a:p>
        </p:txBody>
      </p:sp>
      <p:sp>
        <p:nvSpPr>
          <p:cNvPr id="12" name="テキスト ボックス 11"/>
          <p:cNvSpPr txBox="1">
            <a:spLocks noChangeArrowheads="1"/>
          </p:cNvSpPr>
          <p:nvPr/>
        </p:nvSpPr>
        <p:spPr bwMode="auto">
          <a:xfrm>
            <a:off x="5867400" y="4292600"/>
            <a:ext cx="2592388" cy="1085850"/>
          </a:xfrm>
          <a:prstGeom prst="rect">
            <a:avLst/>
          </a:prstGeom>
          <a:solidFill>
            <a:srgbClr val="FFFF00">
              <a:alpha val="61960"/>
            </a:srgbClr>
          </a:solidFill>
          <a:ln w="9525">
            <a:noFill/>
            <a:miter lim="800000"/>
            <a:headEnd/>
            <a:tailEnd/>
          </a:ln>
        </p:spPr>
        <p:txBody>
          <a:bodyPr/>
          <a:lstStyle/>
          <a:p>
            <a:pPr algn="ctr"/>
            <a:r>
              <a:rPr lang="ja-JP" altLang="en-US" sz="6000">
                <a:latin typeface="Calibri" pitchFamily="34" charset="0"/>
              </a:rPr>
              <a:t>電磁波</a:t>
            </a:r>
          </a:p>
        </p:txBody>
      </p:sp>
      <p:sp>
        <p:nvSpPr>
          <p:cNvPr id="36886" name="Text Box 23"/>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36887" name="AutoShape 24"/>
          <p:cNvSpPr>
            <a:spLocks noChangeArrowheads="1"/>
          </p:cNvSpPr>
          <p:nvPr/>
        </p:nvSpPr>
        <p:spPr bwMode="auto">
          <a:xfrm>
            <a:off x="6116638" y="6399213"/>
            <a:ext cx="2446337"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７</a:t>
            </a:r>
          </a:p>
        </p:txBody>
      </p:sp>
      <p:sp>
        <p:nvSpPr>
          <p:cNvPr id="36888" name="正方形/長方形 14"/>
          <p:cNvSpPr>
            <a:spLocks noChangeArrowheads="1"/>
          </p:cNvSpPr>
          <p:nvPr/>
        </p:nvSpPr>
        <p:spPr bwMode="auto">
          <a:xfrm>
            <a:off x="27860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P.7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6" name="Object 2"/>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37907" name="ビットマップ イメージ" r:id="rId4" imgW="5706272" imgH="4896533" progId="Paint.Picture">
                  <p:embed/>
                </p:oleObj>
              </mc:Choice>
              <mc:Fallback>
                <p:oleObj name="ビットマップ イメージ" r:id="rId4" imgW="5706272" imgH="4896533" progId="Paint.Picture">
                  <p:embed/>
                  <p:pic>
                    <p:nvPicPr>
                      <p:cNvPr id="0" name="Object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7347" name="Picture 3"/>
          <p:cNvPicPr>
            <a:picLocks noChangeAspect="1" noChangeArrowheads="1"/>
          </p:cNvPicPr>
          <p:nvPr/>
        </p:nvPicPr>
        <p:blipFill>
          <a:blip r:embed="rId6" cstate="print"/>
          <a:srcRect/>
          <a:stretch>
            <a:fillRect/>
          </a:stretch>
        </p:blipFill>
        <p:spPr bwMode="auto">
          <a:xfrm>
            <a:off x="1692275" y="3716338"/>
            <a:ext cx="788988" cy="936625"/>
          </a:xfrm>
          <a:prstGeom prst="rect">
            <a:avLst/>
          </a:prstGeom>
          <a:noFill/>
          <a:ln w="9525">
            <a:noFill/>
            <a:miter lim="800000"/>
            <a:headEnd/>
            <a:tailEnd/>
          </a:ln>
        </p:spPr>
      </p:pic>
      <p:sp>
        <p:nvSpPr>
          <p:cNvPr id="37892" name="Rectangle 4"/>
          <p:cNvSpPr>
            <a:spLocks noGrp="1" noChangeArrowheads="1"/>
          </p:cNvSpPr>
          <p:nvPr>
            <p:ph type="title" idx="4294967295"/>
          </p:nvPr>
        </p:nvSpPr>
        <p:spPr>
          <a:xfrm>
            <a:off x="468313" y="260350"/>
            <a:ext cx="8229600" cy="1143000"/>
          </a:xfrm>
        </p:spPr>
        <p:txBody>
          <a:bodyPr/>
          <a:lstStyle/>
          <a:p>
            <a:pPr eaLnBrk="1" hangingPunct="1"/>
            <a:r>
              <a:rPr lang="en-US" altLang="ja-JP" smtClean="0"/>
              <a:t>■</a:t>
            </a:r>
            <a:r>
              <a:rPr lang="ja-JP" altLang="en-US" smtClean="0"/>
              <a:t>アルファ線</a:t>
            </a:r>
          </a:p>
        </p:txBody>
      </p:sp>
      <p:graphicFrame>
        <p:nvGraphicFramePr>
          <p:cNvPr id="57349" name="Object 5"/>
          <p:cNvGraphicFramePr>
            <a:graphicFrameLocks noChangeAspect="1"/>
          </p:cNvGraphicFramePr>
          <p:nvPr/>
        </p:nvGraphicFramePr>
        <p:xfrm>
          <a:off x="1331913" y="3429000"/>
          <a:ext cx="1216025" cy="1268413"/>
        </p:xfrm>
        <a:graphic>
          <a:graphicData uri="http://schemas.openxmlformats.org/presentationml/2006/ole">
            <mc:AlternateContent xmlns:mc="http://schemas.openxmlformats.org/markup-compatibility/2006">
              <mc:Choice xmlns:v="urn:schemas-microsoft-com:vml" Requires="v">
                <p:oleObj spid="_x0000_s37908" name="ビットマップ イメージ" r:id="rId7" imgW="5706272" imgH="5952381" progId="Paint.Picture">
                  <p:embed/>
                </p:oleObj>
              </mc:Choice>
              <mc:Fallback>
                <p:oleObj name="ビットマップ イメージ" r:id="rId7" imgW="5706272" imgH="5952381" progId="Paint.Picture">
                  <p:embed/>
                  <p:pic>
                    <p:nvPicPr>
                      <p:cNvPr id="0" name="Object 5"/>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3429000"/>
                        <a:ext cx="12160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7351" name="Object 7"/>
          <p:cNvGraphicFramePr>
            <a:graphicFrameLocks noChangeAspect="1"/>
          </p:cNvGraphicFramePr>
          <p:nvPr/>
        </p:nvGraphicFramePr>
        <p:xfrm>
          <a:off x="1116013" y="3321050"/>
          <a:ext cx="1655762" cy="1612900"/>
        </p:xfrm>
        <a:graphic>
          <a:graphicData uri="http://schemas.openxmlformats.org/presentationml/2006/ole">
            <mc:AlternateContent xmlns:mc="http://schemas.openxmlformats.org/markup-compatibility/2006">
              <mc:Choice xmlns:v="urn:schemas-microsoft-com:vml" Requires="v">
                <p:oleObj spid="_x0000_s37909" name="ビットマップ イメージ" r:id="rId9" imgW="5961905" imgH="5811061" progId="Paint.Picture">
                  <p:embed/>
                </p:oleObj>
              </mc:Choice>
              <mc:Fallback>
                <p:oleObj name="ビットマップ イメージ" r:id="rId9" imgW="5961905" imgH="5811061" progId="Paint.Picture">
                  <p:embed/>
                  <p:pic>
                    <p:nvPicPr>
                      <p:cNvPr id="0" name="Object 7"/>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21050"/>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52" name="Line 8"/>
          <p:cNvSpPr>
            <a:spLocks noChangeShapeType="1"/>
          </p:cNvSpPr>
          <p:nvPr/>
        </p:nvSpPr>
        <p:spPr bwMode="auto">
          <a:xfrm>
            <a:off x="2916238" y="4076700"/>
            <a:ext cx="3024187" cy="0"/>
          </a:xfrm>
          <a:prstGeom prst="line">
            <a:avLst/>
          </a:prstGeom>
          <a:noFill/>
          <a:ln w="88900">
            <a:solidFill>
              <a:schemeClr val="tx1"/>
            </a:solidFill>
            <a:round/>
            <a:headEnd/>
            <a:tailEnd type="triangle" w="lg" len="lg"/>
          </a:ln>
        </p:spPr>
        <p:txBody>
          <a:bodyPr/>
          <a:lstStyle/>
          <a:p>
            <a:endParaRPr lang="ja-JP" altLang="en-US"/>
          </a:p>
        </p:txBody>
      </p:sp>
      <p:sp>
        <p:nvSpPr>
          <p:cNvPr id="57353" name="Line 9"/>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p:spPr>
        <p:txBody>
          <a:bodyPr/>
          <a:lstStyle/>
          <a:p>
            <a:endParaRPr lang="ja-JP" altLang="en-US"/>
          </a:p>
        </p:txBody>
      </p:sp>
      <p:sp>
        <p:nvSpPr>
          <p:cNvPr id="57357" name="Text Box 13"/>
          <p:cNvSpPr txBox="1">
            <a:spLocks noChangeArrowheads="1"/>
          </p:cNvSpPr>
          <p:nvPr/>
        </p:nvSpPr>
        <p:spPr bwMode="auto">
          <a:xfrm>
            <a:off x="4211638" y="1700213"/>
            <a:ext cx="2665412" cy="641350"/>
          </a:xfrm>
          <a:prstGeom prst="rect">
            <a:avLst/>
          </a:prstGeom>
          <a:noFill/>
          <a:ln w="9525">
            <a:noFill/>
            <a:miter lim="800000"/>
            <a:headEnd/>
            <a:tailEnd/>
          </a:ln>
        </p:spPr>
        <p:txBody>
          <a:bodyPr>
            <a:spAutoFit/>
          </a:bodyPr>
          <a:lstStyle/>
          <a:p>
            <a:pPr>
              <a:spcBef>
                <a:spcPct val="50000"/>
              </a:spcBef>
            </a:pPr>
            <a:r>
              <a:rPr lang="ja-JP" altLang="en-US" sz="3600" b="1">
                <a:solidFill>
                  <a:srgbClr val="FF3300"/>
                </a:solidFill>
                <a:ea typeface="ＭＳ ゴシック" pitchFamily="49" charset="-128"/>
              </a:rPr>
              <a:t>アルファ線</a:t>
            </a:r>
          </a:p>
        </p:txBody>
      </p:sp>
      <p:graphicFrame>
        <p:nvGraphicFramePr>
          <p:cNvPr id="37898" name="Object 6"/>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37910" name="ビットマップ イメージ" r:id="rId11" imgW="1619476" imgH="1352381" progId="Paint.Picture">
                  <p:embed/>
                </p:oleObj>
              </mc:Choice>
              <mc:Fallback>
                <p:oleObj name="ビットマップ イメージ" r:id="rId11" imgW="1619476" imgH="1352381" progId="Paint.Picture">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899" name="Object 9"/>
          <p:cNvGraphicFramePr>
            <a:graphicFrameLocks noChangeAspect="1"/>
          </p:cNvGraphicFramePr>
          <p:nvPr/>
        </p:nvGraphicFramePr>
        <p:xfrm>
          <a:off x="2520950" y="1484313"/>
          <a:ext cx="1619250" cy="550862"/>
        </p:xfrm>
        <a:graphic>
          <a:graphicData uri="http://schemas.openxmlformats.org/presentationml/2006/ole">
            <mc:AlternateContent xmlns:mc="http://schemas.openxmlformats.org/markup-compatibility/2006">
              <mc:Choice xmlns:v="urn:schemas-microsoft-com:vml" Requires="v">
                <p:oleObj spid="_x0000_s37911" name="ビットマップ イメージ" r:id="rId13" imgW="1619476" imgH="1352381" progId="Paint.Picture">
                  <p:embed/>
                </p:oleObj>
              </mc:Choice>
              <mc:Fallback>
                <p:oleObj name="ビットマップ イメージ" r:id="rId13" imgW="1619476" imgH="1352381" progId="Paint.Picture">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t="59273"/>
                      <a:stretch>
                        <a:fillRect/>
                      </a:stretch>
                    </p:blipFill>
                    <p:spPr bwMode="auto">
                      <a:xfrm>
                        <a:off x="2520950"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7362" name="Object 18"/>
          <p:cNvGraphicFramePr>
            <a:graphicFrameLocks noChangeAspect="1"/>
          </p:cNvGraphicFramePr>
          <p:nvPr/>
        </p:nvGraphicFramePr>
        <p:xfrm>
          <a:off x="1150938" y="5049838"/>
          <a:ext cx="6096000" cy="1009650"/>
        </p:xfrm>
        <a:graphic>
          <a:graphicData uri="http://schemas.openxmlformats.org/presentationml/2006/ole">
            <mc:AlternateContent xmlns:mc="http://schemas.openxmlformats.org/markup-compatibility/2006">
              <mc:Choice xmlns:v="urn:schemas-microsoft-com:vml" Requires="v">
                <p:oleObj spid="_x0000_s37912" name="ビットマップ イメージ" r:id="rId14" imgW="11104762" imgH="1838095" progId="Paint.Picture">
                  <p:embed/>
                </p:oleObj>
              </mc:Choice>
              <mc:Fallback>
                <p:oleObj name="ビットマップ イメージ" r:id="rId14" imgW="11104762" imgH="1838095" progId="Paint.Picture">
                  <p:embed/>
                  <p:pic>
                    <p:nvPicPr>
                      <p:cNvPr id="0" name="Object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50938" y="5049838"/>
                        <a:ext cx="609600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36" name="Text Box 16"/>
          <p:cNvSpPr txBox="1">
            <a:spLocks noChangeArrowheads="1"/>
          </p:cNvSpPr>
          <p:nvPr/>
        </p:nvSpPr>
        <p:spPr bwMode="auto">
          <a:xfrm>
            <a:off x="5903913" y="4797425"/>
            <a:ext cx="2736850" cy="762000"/>
          </a:xfrm>
          <a:prstGeom prst="rect">
            <a:avLst/>
          </a:prstGeom>
          <a:noFill/>
          <a:ln w="9525">
            <a:noFill/>
            <a:miter lim="800000"/>
            <a:headEnd/>
            <a:tailEnd/>
          </a:ln>
        </p:spPr>
        <p:txBody>
          <a:bodyPr>
            <a:spAutoFit/>
          </a:bodyPr>
          <a:lstStyle/>
          <a:p>
            <a:pPr>
              <a:spcBef>
                <a:spcPct val="50000"/>
              </a:spcBef>
            </a:pPr>
            <a:r>
              <a:rPr lang="ja-JP" altLang="en-US" sz="4400"/>
              <a:t>ラドン</a:t>
            </a:r>
            <a:r>
              <a:rPr lang="ja-JP" altLang="en-US" sz="3200"/>
              <a:t>原子核</a:t>
            </a:r>
          </a:p>
        </p:txBody>
      </p:sp>
      <p:sp>
        <p:nvSpPr>
          <p:cNvPr id="5137" name="Text Box 17"/>
          <p:cNvSpPr txBox="1">
            <a:spLocks noChangeArrowheads="1"/>
          </p:cNvSpPr>
          <p:nvPr/>
        </p:nvSpPr>
        <p:spPr bwMode="auto">
          <a:xfrm>
            <a:off x="358775" y="2312988"/>
            <a:ext cx="3600450" cy="762000"/>
          </a:xfrm>
          <a:prstGeom prst="rect">
            <a:avLst/>
          </a:prstGeom>
          <a:noFill/>
          <a:ln w="9525">
            <a:noFill/>
            <a:miter lim="800000"/>
            <a:headEnd/>
            <a:tailEnd/>
          </a:ln>
        </p:spPr>
        <p:txBody>
          <a:bodyPr>
            <a:spAutoFit/>
          </a:bodyPr>
          <a:lstStyle/>
          <a:p>
            <a:pPr>
              <a:spcBef>
                <a:spcPct val="50000"/>
              </a:spcBef>
            </a:pPr>
            <a:r>
              <a:rPr lang="ja-JP" altLang="en-US" sz="4400"/>
              <a:t>ラジウム</a:t>
            </a:r>
            <a:r>
              <a:rPr lang="ja-JP" altLang="en-US" sz="3200"/>
              <a:t>原子核</a:t>
            </a:r>
          </a:p>
        </p:txBody>
      </p:sp>
      <p:sp>
        <p:nvSpPr>
          <p:cNvPr id="37903"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37904" name="正方形/長方形 15"/>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P.7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p:cTn id="7" dur="500" fill="hold"/>
                                        <p:tgtEl>
                                          <p:spTgt spid="57346"/>
                                        </p:tgtEl>
                                        <p:attrNameLst>
                                          <p:attrName>ppt_w</p:attrName>
                                        </p:attrNameLst>
                                      </p:cBhvr>
                                      <p:tavLst>
                                        <p:tav tm="0">
                                          <p:val>
                                            <p:strVal val="#ppt_w*0.70"/>
                                          </p:val>
                                        </p:tav>
                                        <p:tav tm="100000">
                                          <p:val>
                                            <p:strVal val="#ppt_w"/>
                                          </p:val>
                                        </p:tav>
                                      </p:tavLst>
                                    </p:anim>
                                    <p:anim calcmode="lin" valueType="num">
                                      <p:cBhvr>
                                        <p:cTn id="8" dur="500" fill="hold"/>
                                        <p:tgtEl>
                                          <p:spTgt spid="57346"/>
                                        </p:tgtEl>
                                        <p:attrNameLst>
                                          <p:attrName>ppt_h</p:attrName>
                                        </p:attrNameLst>
                                      </p:cBhvr>
                                      <p:tavLst>
                                        <p:tav tm="0">
                                          <p:val>
                                            <p:strVal val="#ppt_h"/>
                                          </p:val>
                                        </p:tav>
                                        <p:tav tm="100000">
                                          <p:val>
                                            <p:strVal val="#ppt_h"/>
                                          </p:val>
                                        </p:tav>
                                      </p:tavLst>
                                    </p:anim>
                                    <p:animEffect transition="in" filter="fade">
                                      <p:cBhvr>
                                        <p:cTn id="9" dur="500"/>
                                        <p:tgtEl>
                                          <p:spTgt spid="57346"/>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57351"/>
                                        </p:tgtEl>
                                        <p:attrNameLst>
                                          <p:attrName>ppt_x</p:attrName>
                                          <p:attrName>ppt_y</p:attrName>
                                        </p:attrNameLst>
                                      </p:cBhvr>
                                    </p:animMotion>
                                  </p:childTnLst>
                                </p:cTn>
                              </p:par>
                              <p:par>
                                <p:cTn id="13" presetID="10" presetClass="exit" presetSubtype="0" fill="hold" nodeType="withEffect">
                                  <p:stCondLst>
                                    <p:cond delay="0"/>
                                  </p:stCondLst>
                                  <p:childTnLst>
                                    <p:animEffect transition="out" filter="fade">
                                      <p:cBhvr>
                                        <p:cTn id="14" dur="2000"/>
                                        <p:tgtEl>
                                          <p:spTgt spid="57346"/>
                                        </p:tgtEl>
                                      </p:cBhvr>
                                    </p:animEffect>
                                    <p:set>
                                      <p:cBhvr>
                                        <p:cTn id="15" dur="1" fill="hold">
                                          <p:stCondLst>
                                            <p:cond delay="1999"/>
                                          </p:stCondLst>
                                        </p:cTn>
                                        <p:tgtEl>
                                          <p:spTgt spid="57346"/>
                                        </p:tgtEl>
                                        <p:attrNameLst>
                                          <p:attrName>style.visibility</p:attrName>
                                        </p:attrNameLst>
                                      </p:cBhvr>
                                      <p:to>
                                        <p:strVal val="hidden"/>
                                      </p:to>
                                    </p:set>
                                  </p:childTnLst>
                                </p:cTn>
                              </p:par>
                            </p:childTnLst>
                          </p:cTn>
                        </p:par>
                        <p:par>
                          <p:cTn id="16" fill="hold" nodeType="afterGroup">
                            <p:stCondLst>
                              <p:cond delay="2500"/>
                            </p:stCondLst>
                            <p:childTnLst>
                              <p:par>
                                <p:cTn id="17" presetID="4" presetClass="exit" presetSubtype="16" fill="hold" grpId="0" nodeType="afterEffect">
                                  <p:stCondLst>
                                    <p:cond delay="0"/>
                                  </p:stCondLst>
                                  <p:childTnLst>
                                    <p:animEffect transition="out" filter="box(in)">
                                      <p:cBhvr>
                                        <p:cTn id="18" dur="500"/>
                                        <p:tgtEl>
                                          <p:spTgt spid="5137"/>
                                        </p:tgtEl>
                                      </p:cBhvr>
                                    </p:animEffect>
                                    <p:set>
                                      <p:cBhvr>
                                        <p:cTn id="19" dur="1" fill="hold">
                                          <p:stCondLst>
                                            <p:cond delay="499"/>
                                          </p:stCondLst>
                                        </p:cTn>
                                        <p:tgtEl>
                                          <p:spTgt spid="5137"/>
                                        </p:tgtEl>
                                        <p:attrNameLst>
                                          <p:attrName>style.visibility</p:attrName>
                                        </p:attrNameLst>
                                      </p:cBhvr>
                                      <p:to>
                                        <p:strVal val="hidden"/>
                                      </p:to>
                                    </p:set>
                                  </p:childTnLst>
                                </p:cTn>
                              </p:par>
                            </p:childTnLst>
                          </p:cTn>
                        </p:par>
                        <p:par>
                          <p:cTn id="20" fill="hold" nodeType="afterGroup">
                            <p:stCondLst>
                              <p:cond delay="3000"/>
                            </p:stCondLst>
                            <p:childTnLst>
                              <p:par>
                                <p:cTn id="21" presetID="10" presetClass="exit" presetSubtype="0" fill="hold" nodeType="afterEffect">
                                  <p:stCondLst>
                                    <p:cond delay="0"/>
                                  </p:stCondLst>
                                  <p:childTnLst>
                                    <p:animEffect transition="out" filter="fade">
                                      <p:cBhvr>
                                        <p:cTn id="22" dur="500"/>
                                        <p:tgtEl>
                                          <p:spTgt spid="57351"/>
                                        </p:tgtEl>
                                      </p:cBhvr>
                                    </p:animEffect>
                                    <p:set>
                                      <p:cBhvr>
                                        <p:cTn id="23" dur="1" fill="hold">
                                          <p:stCondLst>
                                            <p:cond delay="499"/>
                                          </p:stCondLst>
                                        </p:cTn>
                                        <p:tgtEl>
                                          <p:spTgt spid="57351"/>
                                        </p:tgtEl>
                                        <p:attrNameLst>
                                          <p:attrName>style.visibility</p:attrName>
                                        </p:attrNameLst>
                                      </p:cBhvr>
                                      <p:to>
                                        <p:strVal val="hidden"/>
                                      </p:to>
                                    </p:set>
                                  </p:childTnLst>
                                  <p:subTnLst>
                                    <p:set>
                                      <p:cBhvr override="childStyle">
                                        <p:cTn dur="1" fill="hold" display="0" masterRel="sameClick" afterEffect="1">
                                          <p:stCondLst>
                                            <p:cond evt="end" delay="0">
                                              <p:tn val="21"/>
                                            </p:cond>
                                          </p:stCondLst>
                                        </p:cTn>
                                        <p:tgtEl>
                                          <p:spTgt spid="57351"/>
                                        </p:tgtEl>
                                        <p:attrNameLst>
                                          <p:attrName>style.visibility</p:attrName>
                                        </p:attrNameLst>
                                      </p:cBhvr>
                                      <p:to>
                                        <p:strVal val="hidden"/>
                                      </p:to>
                                    </p:set>
                                  </p:subTnLst>
                                </p:cTn>
                              </p:par>
                              <p:par>
                                <p:cTn id="24" presetID="4" presetClass="entr" presetSubtype="32" fill="hold" nodeType="withEffect">
                                  <p:stCondLst>
                                    <p:cond delay="0"/>
                                  </p:stCondLst>
                                  <p:childTnLst>
                                    <p:set>
                                      <p:cBhvr>
                                        <p:cTn id="25" dur="1" fill="hold">
                                          <p:stCondLst>
                                            <p:cond delay="0"/>
                                          </p:stCondLst>
                                        </p:cTn>
                                        <p:tgtEl>
                                          <p:spTgt spid="57349"/>
                                        </p:tgtEl>
                                        <p:attrNameLst>
                                          <p:attrName>style.visibility</p:attrName>
                                        </p:attrNameLst>
                                      </p:cBhvr>
                                      <p:to>
                                        <p:strVal val="visible"/>
                                      </p:to>
                                    </p:set>
                                    <p:animEffect transition="in" filter="box(out)">
                                      <p:cBhvr>
                                        <p:cTn id="26" dur="500"/>
                                        <p:tgtEl>
                                          <p:spTgt spid="57349"/>
                                        </p:tgtEl>
                                      </p:cBhvr>
                                    </p:animEffect>
                                  </p:childTnLst>
                                </p:cTn>
                              </p:par>
                              <p:par>
                                <p:cTn id="27" presetID="56" presetClass="path" presetSubtype="0" accel="50000" decel="50000" fill="hold" nodeType="withEffect">
                                  <p:stCondLst>
                                    <p:cond delay="0"/>
                                  </p:stCondLst>
                                  <p:childTnLst>
                                    <p:animMotion origin="layout" path="M 0.01563 -0.01042 L 0.3033 -0.20463 " pathEditMode="relative" rAng="0" ptsTypes="AA">
                                      <p:cBhvr>
                                        <p:cTn id="28" dur="500" fill="hold"/>
                                        <p:tgtEl>
                                          <p:spTgt spid="57347"/>
                                        </p:tgtEl>
                                        <p:attrNameLst>
                                          <p:attrName>ppt_x</p:attrName>
                                          <p:attrName>ppt_y</p:attrName>
                                        </p:attrNameLst>
                                      </p:cBhvr>
                                      <p:rCtr x="14400" y="-9700"/>
                                    </p:animMotion>
                                  </p:childTnLst>
                                </p:cTn>
                              </p:par>
                              <p:par>
                                <p:cTn id="29" presetID="63" presetClass="path" presetSubtype="0" accel="50000" decel="50000" fill="hold" nodeType="withEffect">
                                  <p:stCondLst>
                                    <p:cond delay="0"/>
                                  </p:stCondLst>
                                  <p:childTnLst>
                                    <p:animMotion origin="layout" path="M 0.03593 0.01042 L 0.52413 -1.11111E-6 " pathEditMode="relative" rAng="0" ptsTypes="AA">
                                      <p:cBhvr>
                                        <p:cTn id="30" dur="500" fill="hold"/>
                                        <p:tgtEl>
                                          <p:spTgt spid="57349"/>
                                        </p:tgtEl>
                                        <p:attrNameLst>
                                          <p:attrName>ppt_x</p:attrName>
                                          <p:attrName>ppt_y</p:attrName>
                                        </p:attrNameLst>
                                      </p:cBhvr>
                                      <p:rCtr x="24400" y="-500"/>
                                    </p:animMotion>
                                  </p:childTnLst>
                                </p:cTn>
                              </p:par>
                              <p:par>
                                <p:cTn id="31" presetID="22" presetClass="entr" presetSubtype="4" fill="hold" grpId="0" nodeType="withEffect">
                                  <p:stCondLst>
                                    <p:cond delay="0"/>
                                  </p:stCondLst>
                                  <p:childTnLst>
                                    <p:set>
                                      <p:cBhvr>
                                        <p:cTn id="32" dur="1" fill="hold">
                                          <p:stCondLst>
                                            <p:cond delay="0"/>
                                          </p:stCondLst>
                                        </p:cTn>
                                        <p:tgtEl>
                                          <p:spTgt spid="57353"/>
                                        </p:tgtEl>
                                        <p:attrNameLst>
                                          <p:attrName>style.visibility</p:attrName>
                                        </p:attrNameLst>
                                      </p:cBhvr>
                                      <p:to>
                                        <p:strVal val="visible"/>
                                      </p:to>
                                    </p:set>
                                    <p:animEffect transition="in" filter="wipe(down)">
                                      <p:cBhvr>
                                        <p:cTn id="33" dur="500"/>
                                        <p:tgtEl>
                                          <p:spTgt spid="5735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7352"/>
                                        </p:tgtEl>
                                        <p:attrNameLst>
                                          <p:attrName>style.visibility</p:attrName>
                                        </p:attrNameLst>
                                      </p:cBhvr>
                                      <p:to>
                                        <p:strVal val="visible"/>
                                      </p:to>
                                    </p:set>
                                    <p:animEffect transition="in" filter="wipe(left)">
                                      <p:cBhvr>
                                        <p:cTn id="36" dur="500"/>
                                        <p:tgtEl>
                                          <p:spTgt spid="5735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7357"/>
                                        </p:tgtEl>
                                        <p:attrNameLst>
                                          <p:attrName>style.visibility</p:attrName>
                                        </p:attrNameLst>
                                      </p:cBhvr>
                                      <p:to>
                                        <p:strVal val="visible"/>
                                      </p:to>
                                    </p:set>
                                    <p:animEffect transition="in" filter="wipe(left)">
                                      <p:cBhvr>
                                        <p:cTn id="39" dur="500"/>
                                        <p:tgtEl>
                                          <p:spTgt spid="57357"/>
                                        </p:tgtEl>
                                      </p:cBhvr>
                                    </p:animEffect>
                                  </p:childTnLst>
                                </p:cTn>
                              </p:par>
                              <p:par>
                                <p:cTn id="40" presetID="4" presetClass="entr" presetSubtype="32" fill="hold" grpId="0" nodeType="withEffect">
                                  <p:stCondLst>
                                    <p:cond delay="0"/>
                                  </p:stCondLst>
                                  <p:childTnLst>
                                    <p:set>
                                      <p:cBhvr>
                                        <p:cTn id="41" dur="1" fill="hold">
                                          <p:stCondLst>
                                            <p:cond delay="0"/>
                                          </p:stCondLst>
                                        </p:cTn>
                                        <p:tgtEl>
                                          <p:spTgt spid="5136"/>
                                        </p:tgtEl>
                                        <p:attrNameLst>
                                          <p:attrName>style.visibility</p:attrName>
                                        </p:attrNameLst>
                                      </p:cBhvr>
                                      <p:to>
                                        <p:strVal val="visible"/>
                                      </p:to>
                                    </p:set>
                                    <p:animEffect transition="in" filter="box(out)">
                                      <p:cBhvr>
                                        <p:cTn id="42" dur="500"/>
                                        <p:tgtEl>
                                          <p:spTgt spid="513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xit" presetSubtype="0" fill="hold" grpId="1" nodeType="clickEffect">
                                  <p:stCondLst>
                                    <p:cond delay="0"/>
                                  </p:stCondLst>
                                  <p:childTnLst>
                                    <p:animEffect transition="out" filter="fade">
                                      <p:cBhvr>
                                        <p:cTn id="46" dur="500"/>
                                        <p:tgtEl>
                                          <p:spTgt spid="5136"/>
                                        </p:tgtEl>
                                      </p:cBhvr>
                                    </p:animEffect>
                                    <p:set>
                                      <p:cBhvr>
                                        <p:cTn id="47" dur="1" fill="hold">
                                          <p:stCondLst>
                                            <p:cond delay="499"/>
                                          </p:stCondLst>
                                        </p:cTn>
                                        <p:tgtEl>
                                          <p:spTgt spid="5136"/>
                                        </p:tgtEl>
                                        <p:attrNameLst>
                                          <p:attrName>style.visibility</p:attrName>
                                        </p:attrNameLst>
                                      </p:cBhvr>
                                      <p:to>
                                        <p:strVal val="hidden"/>
                                      </p:to>
                                    </p:set>
                                  </p:childTnLst>
                                </p:cTn>
                              </p:par>
                            </p:childTnLst>
                          </p:cTn>
                        </p:par>
                        <p:par>
                          <p:cTn id="48" fill="hold" nodeType="afterGroup">
                            <p:stCondLst>
                              <p:cond delay="500"/>
                            </p:stCondLst>
                            <p:childTnLst>
                              <p:par>
                                <p:cTn id="49" presetID="4" presetClass="entr" presetSubtype="32" fill="hold" nodeType="afterEffect">
                                  <p:stCondLst>
                                    <p:cond delay="0"/>
                                  </p:stCondLst>
                                  <p:childTnLst>
                                    <p:set>
                                      <p:cBhvr>
                                        <p:cTn id="50" dur="1" fill="hold">
                                          <p:stCondLst>
                                            <p:cond delay="0"/>
                                          </p:stCondLst>
                                        </p:cTn>
                                        <p:tgtEl>
                                          <p:spTgt spid="57351"/>
                                        </p:tgtEl>
                                        <p:attrNameLst>
                                          <p:attrName>style.visibility</p:attrName>
                                        </p:attrNameLst>
                                      </p:cBhvr>
                                      <p:to>
                                        <p:strVal val="visible"/>
                                      </p:to>
                                    </p:set>
                                    <p:animEffect transition="in" filter="box(out)">
                                      <p:cBhvr>
                                        <p:cTn id="51" dur="500"/>
                                        <p:tgtEl>
                                          <p:spTgt spid="57351"/>
                                        </p:tgtEl>
                                      </p:cBhvr>
                                    </p:animEffect>
                                  </p:childTnLst>
                                </p:cTn>
                              </p:par>
                            </p:childTnLst>
                          </p:cTn>
                        </p:par>
                        <p:par>
                          <p:cTn id="52" fill="hold" nodeType="afterGroup">
                            <p:stCondLst>
                              <p:cond delay="1000"/>
                            </p:stCondLst>
                            <p:childTnLst>
                              <p:par>
                                <p:cTn id="53" presetID="22" presetClass="entr" presetSubtype="8" fill="hold" nodeType="afterEffect">
                                  <p:stCondLst>
                                    <p:cond delay="0"/>
                                  </p:stCondLst>
                                  <p:childTnLst>
                                    <p:set>
                                      <p:cBhvr>
                                        <p:cTn id="54" dur="1" fill="hold">
                                          <p:stCondLst>
                                            <p:cond delay="0"/>
                                          </p:stCondLst>
                                        </p:cTn>
                                        <p:tgtEl>
                                          <p:spTgt spid="57362"/>
                                        </p:tgtEl>
                                        <p:attrNameLst>
                                          <p:attrName>style.visibility</p:attrName>
                                        </p:attrNameLst>
                                      </p:cBhvr>
                                      <p:to>
                                        <p:strVal val="visible"/>
                                      </p:to>
                                    </p:set>
                                    <p:animEffect transition="in" filter="wipe(left)">
                                      <p:cBhvr>
                                        <p:cTn id="55" dur="500"/>
                                        <p:tgtEl>
                                          <p:spTgt spid="57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animBg="1"/>
      <p:bldP spid="57353" grpId="0" animBg="1"/>
      <p:bldP spid="57357" grpId="0"/>
      <p:bldP spid="5136" grpId="0"/>
      <p:bldP spid="5136" grpId="1"/>
      <p:bldP spid="51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83" name="Object 15"/>
          <p:cNvGraphicFramePr>
            <a:graphicFrameLocks noChangeAspect="1"/>
          </p:cNvGraphicFramePr>
          <p:nvPr/>
        </p:nvGraphicFramePr>
        <p:xfrm>
          <a:off x="1692275" y="3860800"/>
          <a:ext cx="617538" cy="627063"/>
        </p:xfrm>
        <a:graphic>
          <a:graphicData uri="http://schemas.openxmlformats.org/presentationml/2006/ole">
            <mc:AlternateContent xmlns:mc="http://schemas.openxmlformats.org/markup-compatibility/2006">
              <mc:Choice xmlns:v="urn:schemas-microsoft-com:vml" Requires="v">
                <p:oleObj spid="_x0000_s38930" name="ビットマップ イメージ" r:id="rId4" imgW="1800476" imgH="1828571" progId="Paint.Picture">
                  <p:embed/>
                </p:oleObj>
              </mc:Choice>
              <mc:Fallback>
                <p:oleObj name="ビットマップ イメージ" r:id="rId4" imgW="1800476" imgH="1828571" progId="Paint.Picture">
                  <p:embed/>
                  <p:pic>
                    <p:nvPicPr>
                      <p:cNvPr id="0" name="Object 1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3860800"/>
                        <a:ext cx="617538" cy="62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370" name="Object 2"/>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38931" name="ビットマップ イメージ" r:id="rId6" imgW="5706272" imgH="4896533" progId="Paint.Picture">
                  <p:embed/>
                </p:oleObj>
              </mc:Choice>
              <mc:Fallback>
                <p:oleObj name="ビットマップ イメージ" r:id="rId6" imgW="5706272" imgH="4896533" progId="Paint.Picture">
                  <p:embed/>
                  <p:pic>
                    <p:nvPicPr>
                      <p:cNvPr id="0" name="Object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916" name="Rectangle 4"/>
          <p:cNvSpPr>
            <a:spLocks noGrp="1" noChangeArrowheads="1"/>
          </p:cNvSpPr>
          <p:nvPr>
            <p:ph type="title" idx="4294967295"/>
          </p:nvPr>
        </p:nvSpPr>
        <p:spPr>
          <a:xfrm>
            <a:off x="468313" y="260350"/>
            <a:ext cx="8229600" cy="1143000"/>
          </a:xfrm>
        </p:spPr>
        <p:txBody>
          <a:bodyPr/>
          <a:lstStyle/>
          <a:p>
            <a:pPr eaLnBrk="1" hangingPunct="1"/>
            <a:r>
              <a:rPr lang="en-US" altLang="ja-JP" smtClean="0"/>
              <a:t>■</a:t>
            </a:r>
            <a:r>
              <a:rPr lang="ja-JP" altLang="en-US" smtClean="0"/>
              <a:t>ベータ線</a:t>
            </a:r>
          </a:p>
        </p:txBody>
      </p:sp>
      <p:graphicFrame>
        <p:nvGraphicFramePr>
          <p:cNvPr id="58374" name="Object 6"/>
          <p:cNvGraphicFramePr>
            <a:graphicFrameLocks noChangeAspect="1"/>
          </p:cNvGraphicFramePr>
          <p:nvPr/>
        </p:nvGraphicFramePr>
        <p:xfrm>
          <a:off x="1116013" y="3357563"/>
          <a:ext cx="1655762" cy="1612900"/>
        </p:xfrm>
        <a:graphic>
          <a:graphicData uri="http://schemas.openxmlformats.org/presentationml/2006/ole">
            <mc:AlternateContent xmlns:mc="http://schemas.openxmlformats.org/markup-compatibility/2006">
              <mc:Choice xmlns:v="urn:schemas-microsoft-com:vml" Requires="v">
                <p:oleObj spid="_x0000_s38932" name="ビットマップ イメージ" r:id="rId8" imgW="5961905" imgH="5811061" progId="Paint.Picture">
                  <p:embed/>
                </p:oleObj>
              </mc:Choice>
              <mc:Fallback>
                <p:oleObj name="ビットマップ イメージ" r:id="rId8" imgW="5961905" imgH="5811061" progId="Paint.Picture">
                  <p:embed/>
                  <p:pic>
                    <p:nvPicPr>
                      <p:cNvPr id="0" name="Object 6"/>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57563"/>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375" name="Line 7"/>
          <p:cNvSpPr>
            <a:spLocks noChangeShapeType="1"/>
          </p:cNvSpPr>
          <p:nvPr/>
        </p:nvSpPr>
        <p:spPr bwMode="auto">
          <a:xfrm>
            <a:off x="2916238" y="4076700"/>
            <a:ext cx="3024187" cy="0"/>
          </a:xfrm>
          <a:prstGeom prst="line">
            <a:avLst/>
          </a:prstGeom>
          <a:noFill/>
          <a:ln w="88900">
            <a:solidFill>
              <a:schemeClr val="tx1"/>
            </a:solidFill>
            <a:round/>
            <a:headEnd/>
            <a:tailEnd type="triangle" w="lg" len="lg"/>
          </a:ln>
        </p:spPr>
        <p:txBody>
          <a:bodyPr/>
          <a:lstStyle/>
          <a:p>
            <a:endParaRPr lang="ja-JP" altLang="en-US"/>
          </a:p>
        </p:txBody>
      </p:sp>
      <p:sp>
        <p:nvSpPr>
          <p:cNvPr id="58376" name="Line 8"/>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p:spPr>
        <p:txBody>
          <a:bodyPr/>
          <a:lstStyle/>
          <a:p>
            <a:endParaRPr lang="ja-JP" altLang="en-US"/>
          </a:p>
        </p:txBody>
      </p:sp>
      <p:sp>
        <p:nvSpPr>
          <p:cNvPr id="58379" name="Text Box 11"/>
          <p:cNvSpPr txBox="1">
            <a:spLocks noChangeArrowheads="1"/>
          </p:cNvSpPr>
          <p:nvPr/>
        </p:nvSpPr>
        <p:spPr bwMode="auto">
          <a:xfrm>
            <a:off x="4859338" y="1700213"/>
            <a:ext cx="2125662" cy="549275"/>
          </a:xfrm>
          <a:prstGeom prst="rect">
            <a:avLst/>
          </a:prstGeom>
          <a:noFill/>
          <a:ln w="9525">
            <a:noFill/>
            <a:miter lim="800000"/>
            <a:headEnd/>
            <a:tailEnd/>
          </a:ln>
        </p:spPr>
        <p:txBody>
          <a:bodyPr lIns="0" tIns="0" rIns="0" bIns="0">
            <a:spAutoFit/>
          </a:bodyPr>
          <a:lstStyle/>
          <a:p>
            <a:pPr>
              <a:spcBef>
                <a:spcPct val="50000"/>
              </a:spcBef>
            </a:pPr>
            <a:r>
              <a:rPr lang="ja-JP" altLang="en-US" sz="3600" b="1">
                <a:solidFill>
                  <a:srgbClr val="FF3300"/>
                </a:solidFill>
                <a:ea typeface="ＭＳ ゴシック" pitchFamily="49" charset="-128"/>
              </a:rPr>
              <a:t>ベータ線</a:t>
            </a:r>
          </a:p>
        </p:txBody>
      </p:sp>
      <p:graphicFrame>
        <p:nvGraphicFramePr>
          <p:cNvPr id="38921" name="Object 5"/>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38933" name="ビットマップ イメージ" r:id="rId10" imgW="1619476" imgH="1352381" progId="Paint.Picture">
                  <p:embed/>
                </p:oleObj>
              </mc:Choice>
              <mc:Fallback>
                <p:oleObj name="ビットマップ イメージ" r:id="rId10" imgW="1619476" imgH="1352381" progId="Paint.Picture">
                  <p:embed/>
                  <p:pic>
                    <p:nvPicPr>
                      <p:cNvPr id="0" name="Object 5"/>
                      <p:cNvPicPr>
                        <a:picLocks noChangeAspect="1" noChangeArrowheads="1"/>
                      </p:cNvPicPr>
                      <p:nvPr/>
                    </p:nvPicPr>
                    <p:blipFill>
                      <a:blip r:embed="rId11">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922" name="Object 9"/>
          <p:cNvGraphicFramePr>
            <a:graphicFrameLocks noChangeAspect="1"/>
          </p:cNvGraphicFramePr>
          <p:nvPr/>
        </p:nvGraphicFramePr>
        <p:xfrm>
          <a:off x="2520950" y="1484313"/>
          <a:ext cx="1619250" cy="550862"/>
        </p:xfrm>
        <a:graphic>
          <a:graphicData uri="http://schemas.openxmlformats.org/presentationml/2006/ole">
            <mc:AlternateContent xmlns:mc="http://schemas.openxmlformats.org/markup-compatibility/2006">
              <mc:Choice xmlns:v="urn:schemas-microsoft-com:vml" Requires="v">
                <p:oleObj spid="_x0000_s38934" name="ビットマップ イメージ" r:id="rId12" imgW="1619476" imgH="1352381" progId="Paint.Picture">
                  <p:embed/>
                </p:oleObj>
              </mc:Choice>
              <mc:Fallback>
                <p:oleObj name="ビットマップ イメージ" r:id="rId12" imgW="1619476" imgH="1352381" progId="Paint.Picture">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t="59273"/>
                      <a:stretch>
                        <a:fillRect/>
                      </a:stretch>
                    </p:blipFill>
                    <p:spPr bwMode="auto">
                      <a:xfrm>
                        <a:off x="2520950"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385" name="Object 17"/>
          <p:cNvGraphicFramePr>
            <a:graphicFrameLocks noChangeAspect="1"/>
          </p:cNvGraphicFramePr>
          <p:nvPr/>
        </p:nvGraphicFramePr>
        <p:xfrm>
          <a:off x="1476375" y="5084763"/>
          <a:ext cx="6096000" cy="1289050"/>
        </p:xfrm>
        <a:graphic>
          <a:graphicData uri="http://schemas.openxmlformats.org/presentationml/2006/ole">
            <mc:AlternateContent xmlns:mc="http://schemas.openxmlformats.org/markup-compatibility/2006">
              <mc:Choice xmlns:v="urn:schemas-microsoft-com:vml" Requires="v">
                <p:oleObj spid="_x0000_s38935" name="ビットマップ イメージ" r:id="rId13" imgW="10723810" imgH="2266667" progId="Paint.Picture">
                  <p:embed/>
                </p:oleObj>
              </mc:Choice>
              <mc:Fallback>
                <p:oleObj name="ビットマップ イメージ" r:id="rId13" imgW="10723810" imgH="2266667" progId="Paint.Picture">
                  <p:embed/>
                  <p:pic>
                    <p:nvPicPr>
                      <p:cNvPr id="0" name="Object 17"/>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6375" y="5084763"/>
                        <a:ext cx="6096000" cy="128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8389" name="Picture 21"/>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1116013" y="3362325"/>
            <a:ext cx="1655762" cy="1612900"/>
          </a:xfrm>
          <a:prstGeom prst="rect">
            <a:avLst/>
          </a:prstGeom>
          <a:noFill/>
          <a:ln w="9525">
            <a:noFill/>
            <a:miter lim="800000"/>
            <a:headEnd/>
            <a:tailEnd/>
          </a:ln>
        </p:spPr>
      </p:pic>
      <p:sp>
        <p:nvSpPr>
          <p:cNvPr id="58390" name="Oval 22"/>
          <p:cNvSpPr>
            <a:spLocks noChangeArrowheads="1"/>
          </p:cNvSpPr>
          <p:nvPr/>
        </p:nvSpPr>
        <p:spPr bwMode="auto">
          <a:xfrm>
            <a:off x="7092950" y="3933825"/>
            <a:ext cx="504825" cy="504825"/>
          </a:xfrm>
          <a:prstGeom prst="ellipse">
            <a:avLst/>
          </a:prstGeom>
          <a:solidFill>
            <a:srgbClr val="00CCFF"/>
          </a:solidFill>
          <a:ln w="9525">
            <a:solidFill>
              <a:schemeClr val="tx1"/>
            </a:solidFill>
            <a:round/>
            <a:headEnd/>
            <a:tailEnd/>
          </a:ln>
        </p:spPr>
        <p:txBody>
          <a:bodyPr wrap="none" anchor="ctr"/>
          <a:lstStyle/>
          <a:p>
            <a:endParaRPr lang="ja-JP" altLang="en-US" sz="3200"/>
          </a:p>
        </p:txBody>
      </p:sp>
      <p:sp>
        <p:nvSpPr>
          <p:cNvPr id="58391" name="AutoShape 23"/>
          <p:cNvSpPr>
            <a:spLocks noChangeArrowheads="1"/>
          </p:cNvSpPr>
          <p:nvPr/>
        </p:nvSpPr>
        <p:spPr bwMode="auto">
          <a:xfrm>
            <a:off x="5651500" y="2312988"/>
            <a:ext cx="3492500" cy="1044575"/>
          </a:xfrm>
          <a:prstGeom prst="wedgeRoundRectCallout">
            <a:avLst>
              <a:gd name="adj1" fmla="val 1227"/>
              <a:gd name="adj2" fmla="val 120972"/>
              <a:gd name="adj3" fmla="val 16667"/>
            </a:avLst>
          </a:prstGeom>
          <a:solidFill>
            <a:schemeClr val="bg1"/>
          </a:solidFill>
          <a:ln w="9525">
            <a:solidFill>
              <a:schemeClr val="tx1"/>
            </a:solidFill>
            <a:miter lim="800000"/>
            <a:headEnd/>
            <a:tailEnd/>
          </a:ln>
        </p:spPr>
        <p:txBody>
          <a:bodyPr lIns="0" tIns="0" rIns="0" bIns="0" anchor="ctr"/>
          <a:lstStyle/>
          <a:p>
            <a:pPr algn="ctr"/>
            <a:r>
              <a:rPr lang="ja-JP" altLang="en-US" sz="2400">
                <a:solidFill>
                  <a:srgbClr val="FF3399"/>
                </a:solidFill>
              </a:rPr>
              <a:t>中性子 </a:t>
            </a:r>
            <a:r>
              <a:rPr lang="en-US" altLang="ja-JP" sz="2400"/>
              <a:t>→ </a:t>
            </a:r>
            <a:r>
              <a:rPr lang="ja-JP" altLang="en-US" sz="2400">
                <a:solidFill>
                  <a:schemeClr val="hlink"/>
                </a:solidFill>
              </a:rPr>
              <a:t>陽子</a:t>
            </a:r>
            <a:r>
              <a:rPr lang="ja-JP" altLang="en-US" sz="2400"/>
              <a:t>＋電子</a:t>
            </a:r>
          </a:p>
          <a:p>
            <a:pPr algn="ctr"/>
            <a:endParaRPr lang="ja-JP" altLang="en-US" sz="2400"/>
          </a:p>
        </p:txBody>
      </p:sp>
      <p:sp>
        <p:nvSpPr>
          <p:cNvPr id="6162" name="Text Box 18"/>
          <p:cNvSpPr txBox="1">
            <a:spLocks noChangeArrowheads="1"/>
          </p:cNvSpPr>
          <p:nvPr/>
        </p:nvSpPr>
        <p:spPr bwMode="auto">
          <a:xfrm>
            <a:off x="250825" y="2492375"/>
            <a:ext cx="3816350" cy="762000"/>
          </a:xfrm>
          <a:prstGeom prst="rect">
            <a:avLst/>
          </a:prstGeom>
          <a:noFill/>
          <a:ln w="9525">
            <a:noFill/>
            <a:miter lim="800000"/>
            <a:headEnd/>
            <a:tailEnd/>
          </a:ln>
        </p:spPr>
        <p:txBody>
          <a:bodyPr>
            <a:spAutoFit/>
          </a:bodyPr>
          <a:lstStyle/>
          <a:p>
            <a:pPr>
              <a:spcBef>
                <a:spcPct val="50000"/>
              </a:spcBef>
            </a:pPr>
            <a:r>
              <a:rPr lang="ja-JP" altLang="en-US" sz="4400"/>
              <a:t>ナトリウム</a:t>
            </a:r>
            <a:r>
              <a:rPr lang="ja-JP" altLang="en-US" sz="3200"/>
              <a:t>原子核</a:t>
            </a:r>
          </a:p>
        </p:txBody>
      </p:sp>
      <p:sp>
        <p:nvSpPr>
          <p:cNvPr id="6163" name="Text Box 19"/>
          <p:cNvSpPr txBox="1">
            <a:spLocks noChangeArrowheads="1"/>
          </p:cNvSpPr>
          <p:nvPr/>
        </p:nvSpPr>
        <p:spPr bwMode="auto">
          <a:xfrm>
            <a:off x="4751388" y="4791075"/>
            <a:ext cx="4392612" cy="762000"/>
          </a:xfrm>
          <a:prstGeom prst="rect">
            <a:avLst/>
          </a:prstGeom>
          <a:noFill/>
          <a:ln w="9525">
            <a:noFill/>
            <a:miter lim="800000"/>
            <a:headEnd/>
            <a:tailEnd/>
          </a:ln>
        </p:spPr>
        <p:txBody>
          <a:bodyPr lIns="0" rIns="0">
            <a:spAutoFit/>
          </a:bodyPr>
          <a:lstStyle/>
          <a:p>
            <a:pPr>
              <a:spcBef>
                <a:spcPct val="50000"/>
              </a:spcBef>
            </a:pPr>
            <a:r>
              <a:rPr lang="ja-JP" altLang="en-US" sz="4400"/>
              <a:t>マグネシウム</a:t>
            </a:r>
            <a:r>
              <a:rPr lang="ja-JP" altLang="en-US" sz="3200"/>
              <a:t>原子核</a:t>
            </a:r>
          </a:p>
        </p:txBody>
      </p:sp>
      <p:sp>
        <p:nvSpPr>
          <p:cNvPr id="6164" name="Oval 20"/>
          <p:cNvSpPr>
            <a:spLocks noChangeArrowheads="1"/>
          </p:cNvSpPr>
          <p:nvPr/>
        </p:nvSpPr>
        <p:spPr bwMode="auto">
          <a:xfrm>
            <a:off x="6227763" y="2852738"/>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5" name="Oval 21"/>
          <p:cNvSpPr>
            <a:spLocks noChangeArrowheads="1"/>
          </p:cNvSpPr>
          <p:nvPr/>
        </p:nvSpPr>
        <p:spPr bwMode="auto">
          <a:xfrm>
            <a:off x="7451725" y="2852738"/>
            <a:ext cx="396875" cy="396875"/>
          </a:xfrm>
          <a:prstGeom prst="ellipse">
            <a:avLst/>
          </a:prstGeom>
          <a:solidFill>
            <a:srgbClr val="00CCFF"/>
          </a:solidFill>
          <a:ln w="9525">
            <a:solidFill>
              <a:schemeClr val="tx1"/>
            </a:solidFill>
            <a:round/>
            <a:headEnd/>
            <a:tailEnd/>
          </a:ln>
        </p:spPr>
        <p:txBody>
          <a:bodyPr wrap="none" anchor="ctr"/>
          <a:lstStyle/>
          <a:p>
            <a:endParaRPr lang="ja-JP" altLang="en-US"/>
          </a:p>
        </p:txBody>
      </p:sp>
      <p:pic>
        <p:nvPicPr>
          <p:cNvPr id="6166" name="Picture 18"/>
          <p:cNvPicPr>
            <a:picLocks noChangeAspect="1" noChangeArrowheads="1"/>
          </p:cNvPicPr>
          <p:nvPr/>
        </p:nvPicPr>
        <p:blipFill>
          <a:blip r:embed="rId16" cstate="print"/>
          <a:srcRect/>
          <a:stretch>
            <a:fillRect/>
          </a:stretch>
        </p:blipFill>
        <p:spPr bwMode="auto">
          <a:xfrm>
            <a:off x="8424863" y="2889250"/>
            <a:ext cx="288925" cy="284163"/>
          </a:xfrm>
          <a:prstGeom prst="rect">
            <a:avLst/>
          </a:prstGeom>
          <a:noFill/>
          <a:ln w="9525">
            <a:noFill/>
            <a:miter lim="800000"/>
            <a:headEnd/>
            <a:tailEnd/>
          </a:ln>
        </p:spPr>
      </p:pic>
      <p:sp>
        <p:nvSpPr>
          <p:cNvPr id="38932" name="Text Box 23"/>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2" name="Oval 20"/>
          <p:cNvSpPr>
            <a:spLocks noChangeArrowheads="1"/>
          </p:cNvSpPr>
          <p:nvPr/>
        </p:nvSpPr>
        <p:spPr bwMode="auto">
          <a:xfrm>
            <a:off x="6227763" y="2852738"/>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3" name="Oval 21"/>
          <p:cNvSpPr>
            <a:spLocks noChangeArrowheads="1"/>
          </p:cNvSpPr>
          <p:nvPr/>
        </p:nvSpPr>
        <p:spPr bwMode="auto">
          <a:xfrm>
            <a:off x="7451725" y="2852738"/>
            <a:ext cx="396875" cy="396875"/>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38935" name="正方形/長方形 22"/>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P.7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p:cTn id="7" dur="500" fill="hold"/>
                                        <p:tgtEl>
                                          <p:spTgt spid="58370"/>
                                        </p:tgtEl>
                                        <p:attrNameLst>
                                          <p:attrName>ppt_w</p:attrName>
                                        </p:attrNameLst>
                                      </p:cBhvr>
                                      <p:tavLst>
                                        <p:tav tm="0">
                                          <p:val>
                                            <p:strVal val="#ppt_w*0.70"/>
                                          </p:val>
                                        </p:tav>
                                        <p:tav tm="100000">
                                          <p:val>
                                            <p:strVal val="#ppt_w"/>
                                          </p:val>
                                        </p:tav>
                                      </p:tavLst>
                                    </p:anim>
                                    <p:anim calcmode="lin" valueType="num">
                                      <p:cBhvr>
                                        <p:cTn id="8" dur="500" fill="hold"/>
                                        <p:tgtEl>
                                          <p:spTgt spid="58370"/>
                                        </p:tgtEl>
                                        <p:attrNameLst>
                                          <p:attrName>ppt_h</p:attrName>
                                        </p:attrNameLst>
                                      </p:cBhvr>
                                      <p:tavLst>
                                        <p:tav tm="0">
                                          <p:val>
                                            <p:strVal val="#ppt_h"/>
                                          </p:val>
                                        </p:tav>
                                        <p:tav tm="100000">
                                          <p:val>
                                            <p:strVal val="#ppt_h"/>
                                          </p:val>
                                        </p:tav>
                                      </p:tavLst>
                                    </p:anim>
                                    <p:animEffect transition="in" filter="fade">
                                      <p:cBhvr>
                                        <p:cTn id="9" dur="500"/>
                                        <p:tgtEl>
                                          <p:spTgt spid="58370"/>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58374"/>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2000"/>
                                        <p:tgtEl>
                                          <p:spTgt spid="58370"/>
                                        </p:tgtEl>
                                      </p:cBhvr>
                                    </p:animEffect>
                                    <p:set>
                                      <p:cBhvr>
                                        <p:cTn id="16" dur="1" fill="hold">
                                          <p:stCondLst>
                                            <p:cond delay="1999"/>
                                          </p:stCondLst>
                                        </p:cTn>
                                        <p:tgtEl>
                                          <p:spTgt spid="58370"/>
                                        </p:tgtEl>
                                        <p:attrNameLst>
                                          <p:attrName>style.visibility</p:attrName>
                                        </p:attrNameLst>
                                      </p:cBhvr>
                                      <p:to>
                                        <p:strVal val="hidden"/>
                                      </p:to>
                                    </p:set>
                                  </p:childTnLst>
                                </p:cTn>
                              </p:par>
                              <p:par>
                                <p:cTn id="17" presetID="4" presetClass="exit" presetSubtype="16" fill="hold" grpId="0" nodeType="withEffect">
                                  <p:stCondLst>
                                    <p:cond delay="0"/>
                                  </p:stCondLst>
                                  <p:childTnLst>
                                    <p:animEffect transition="out" filter="box(in)">
                                      <p:cBhvr>
                                        <p:cTn id="18" dur="500"/>
                                        <p:tgtEl>
                                          <p:spTgt spid="6162"/>
                                        </p:tgtEl>
                                      </p:cBhvr>
                                    </p:animEffect>
                                    <p:set>
                                      <p:cBhvr>
                                        <p:cTn id="19" dur="1" fill="hold">
                                          <p:stCondLst>
                                            <p:cond delay="499"/>
                                          </p:stCondLst>
                                        </p:cTn>
                                        <p:tgtEl>
                                          <p:spTgt spid="6162"/>
                                        </p:tgtEl>
                                        <p:attrNameLst>
                                          <p:attrName>style.visibility</p:attrName>
                                        </p:attrNameLst>
                                      </p:cBhvr>
                                      <p:to>
                                        <p:strVal val="hidden"/>
                                      </p:to>
                                    </p:set>
                                  </p:childTnLst>
                                </p:cTn>
                              </p:par>
                              <p:par>
                                <p:cTn id="20" presetID="56" presetClass="path" presetSubtype="0" accel="50000" decel="50000" fill="hold" nodeType="withEffect">
                                  <p:stCondLst>
                                    <p:cond delay="0"/>
                                  </p:stCondLst>
                                  <p:childTnLst>
                                    <p:animMotion origin="layout" path="M 3.33333E-6 4.44444E-6 L 0.33055 -0.22732 " pathEditMode="relative" rAng="0" ptsTypes="AA">
                                      <p:cBhvr>
                                        <p:cTn id="21" dur="500" fill="hold"/>
                                        <p:tgtEl>
                                          <p:spTgt spid="58383"/>
                                        </p:tgtEl>
                                        <p:attrNameLst>
                                          <p:attrName>ppt_x</p:attrName>
                                          <p:attrName>ppt_y</p:attrName>
                                        </p:attrNameLst>
                                      </p:cBhvr>
                                      <p:rCtr x="165" y="-114"/>
                                    </p:animMotion>
                                  </p:childTnLst>
                                </p:cTn>
                              </p:par>
                              <p:par>
                                <p:cTn id="22" presetID="63" presetClass="path" presetSubtype="0" accel="50000" decel="50000" fill="hold" nodeType="withEffect">
                                  <p:stCondLst>
                                    <p:cond delay="0"/>
                                  </p:stCondLst>
                                  <p:childTnLst>
                                    <p:animMotion origin="layout" path="M 3.33333E-6 1.85185E-6 L 0.59045 1.85185E-6 " pathEditMode="relative" rAng="0" ptsTypes="AA">
                                      <p:cBhvr>
                                        <p:cTn id="23" dur="500" fill="hold"/>
                                        <p:tgtEl>
                                          <p:spTgt spid="58374"/>
                                        </p:tgtEl>
                                        <p:attrNameLst>
                                          <p:attrName>ppt_x</p:attrName>
                                          <p:attrName>ppt_y</p:attrName>
                                        </p:attrNameLst>
                                      </p:cBhvr>
                                      <p:rCtr x="295" y="0"/>
                                    </p:animMotion>
                                  </p:childTnLst>
                                </p:cTn>
                              </p:par>
                              <p:par>
                                <p:cTn id="24" presetID="22" presetClass="entr" presetSubtype="4" fill="hold" grpId="0" nodeType="withEffect">
                                  <p:stCondLst>
                                    <p:cond delay="0"/>
                                  </p:stCondLst>
                                  <p:childTnLst>
                                    <p:set>
                                      <p:cBhvr>
                                        <p:cTn id="25" dur="1" fill="hold">
                                          <p:stCondLst>
                                            <p:cond delay="0"/>
                                          </p:stCondLst>
                                        </p:cTn>
                                        <p:tgtEl>
                                          <p:spTgt spid="58376"/>
                                        </p:tgtEl>
                                        <p:attrNameLst>
                                          <p:attrName>style.visibility</p:attrName>
                                        </p:attrNameLst>
                                      </p:cBhvr>
                                      <p:to>
                                        <p:strVal val="visible"/>
                                      </p:to>
                                    </p:set>
                                    <p:animEffect transition="in" filter="wipe(down)">
                                      <p:cBhvr>
                                        <p:cTn id="26" dur="500"/>
                                        <p:tgtEl>
                                          <p:spTgt spid="5837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8375"/>
                                        </p:tgtEl>
                                        <p:attrNameLst>
                                          <p:attrName>style.visibility</p:attrName>
                                        </p:attrNameLst>
                                      </p:cBhvr>
                                      <p:to>
                                        <p:strVal val="visible"/>
                                      </p:to>
                                    </p:set>
                                    <p:animEffect transition="in" filter="wipe(left)">
                                      <p:cBhvr>
                                        <p:cTn id="29" dur="500"/>
                                        <p:tgtEl>
                                          <p:spTgt spid="58375"/>
                                        </p:tgtEl>
                                      </p:cBhvr>
                                    </p:animEffect>
                                  </p:childTnLst>
                                </p:cTn>
                              </p:par>
                            </p:childTnLst>
                          </p:cTn>
                        </p:par>
                        <p:par>
                          <p:cTn id="30" fill="hold" nodeType="afterGroup">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58390"/>
                                        </p:tgtEl>
                                        <p:attrNameLst>
                                          <p:attrName>style.visibility</p:attrName>
                                        </p:attrNameLst>
                                      </p:cBhvr>
                                      <p:to>
                                        <p:strVal val="visible"/>
                                      </p:to>
                                    </p:set>
                                    <p:animEffect transition="in" filter="fade">
                                      <p:cBhvr>
                                        <p:cTn id="33" dur="500"/>
                                        <p:tgtEl>
                                          <p:spTgt spid="5839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8379"/>
                                        </p:tgtEl>
                                        <p:attrNameLst>
                                          <p:attrName>style.visibility</p:attrName>
                                        </p:attrNameLst>
                                      </p:cBhvr>
                                      <p:to>
                                        <p:strVal val="visible"/>
                                      </p:to>
                                    </p:set>
                                    <p:animEffect transition="in" filter="wipe(left)">
                                      <p:cBhvr>
                                        <p:cTn id="36" dur="500"/>
                                        <p:tgtEl>
                                          <p:spTgt spid="58379"/>
                                        </p:tgtEl>
                                      </p:cBhvr>
                                    </p:animEffect>
                                  </p:childTnLst>
                                </p:cTn>
                              </p:par>
                              <p:par>
                                <p:cTn id="37" presetID="4" presetClass="entr" presetSubtype="16" fill="hold" grpId="1" nodeType="withEffect">
                                  <p:stCondLst>
                                    <p:cond delay="0"/>
                                  </p:stCondLst>
                                  <p:childTnLst>
                                    <p:set>
                                      <p:cBhvr>
                                        <p:cTn id="38" dur="1" fill="hold">
                                          <p:stCondLst>
                                            <p:cond delay="0"/>
                                          </p:stCondLst>
                                        </p:cTn>
                                        <p:tgtEl>
                                          <p:spTgt spid="6163"/>
                                        </p:tgtEl>
                                        <p:attrNameLst>
                                          <p:attrName>style.visibility</p:attrName>
                                        </p:attrNameLst>
                                      </p:cBhvr>
                                      <p:to>
                                        <p:strVal val="visible"/>
                                      </p:to>
                                    </p:set>
                                    <p:animEffect transition="in" filter="box(in)">
                                      <p:cBhvr>
                                        <p:cTn id="39" dur="500"/>
                                        <p:tgtEl>
                                          <p:spTgt spid="616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 presetClass="exit" presetSubtype="16" fill="hold" grpId="0" nodeType="clickEffect">
                                  <p:stCondLst>
                                    <p:cond delay="0"/>
                                  </p:stCondLst>
                                  <p:childTnLst>
                                    <p:animEffect transition="out" filter="box(in)">
                                      <p:cBhvr>
                                        <p:cTn id="43" dur="500"/>
                                        <p:tgtEl>
                                          <p:spTgt spid="6163"/>
                                        </p:tgtEl>
                                      </p:cBhvr>
                                    </p:animEffect>
                                    <p:set>
                                      <p:cBhvr>
                                        <p:cTn id="44" dur="1" fill="hold">
                                          <p:stCondLst>
                                            <p:cond delay="499"/>
                                          </p:stCondLst>
                                        </p:cTn>
                                        <p:tgtEl>
                                          <p:spTgt spid="6163"/>
                                        </p:tgtEl>
                                        <p:attrNameLst>
                                          <p:attrName>style.visibility</p:attrName>
                                        </p:attrNameLst>
                                      </p:cBhvr>
                                      <p:to>
                                        <p:strVal val="hidden"/>
                                      </p:to>
                                    </p:set>
                                  </p:childTnLst>
                                </p:cTn>
                              </p:par>
                              <p:par>
                                <p:cTn id="45" presetID="4" presetClass="entr" presetSubtype="32" fill="hold" nodeType="withEffect">
                                  <p:stCondLst>
                                    <p:cond delay="0"/>
                                  </p:stCondLst>
                                  <p:childTnLst>
                                    <p:set>
                                      <p:cBhvr>
                                        <p:cTn id="46" dur="1" fill="hold">
                                          <p:stCondLst>
                                            <p:cond delay="0"/>
                                          </p:stCondLst>
                                        </p:cTn>
                                        <p:tgtEl>
                                          <p:spTgt spid="58389"/>
                                        </p:tgtEl>
                                        <p:attrNameLst>
                                          <p:attrName>style.visibility</p:attrName>
                                        </p:attrNameLst>
                                      </p:cBhvr>
                                      <p:to>
                                        <p:strVal val="visible"/>
                                      </p:to>
                                    </p:set>
                                    <p:animEffect transition="in" filter="box(out)">
                                      <p:cBhvr>
                                        <p:cTn id="47" dur="500"/>
                                        <p:tgtEl>
                                          <p:spTgt spid="58389"/>
                                        </p:tgtEl>
                                      </p:cBhvr>
                                    </p:animEffect>
                                  </p:childTnLst>
                                </p:cTn>
                              </p:par>
                            </p:childTnLst>
                          </p:cTn>
                        </p:par>
                        <p:par>
                          <p:cTn id="48" fill="hold" nodeType="afterGroup">
                            <p:stCondLst>
                              <p:cond delay="500"/>
                            </p:stCondLst>
                            <p:childTnLst>
                              <p:par>
                                <p:cTn id="49" presetID="22" presetClass="entr" presetSubtype="8" fill="hold" nodeType="afterEffect">
                                  <p:stCondLst>
                                    <p:cond delay="0"/>
                                  </p:stCondLst>
                                  <p:childTnLst>
                                    <p:set>
                                      <p:cBhvr>
                                        <p:cTn id="50" dur="1" fill="hold">
                                          <p:stCondLst>
                                            <p:cond delay="0"/>
                                          </p:stCondLst>
                                        </p:cTn>
                                        <p:tgtEl>
                                          <p:spTgt spid="58385"/>
                                        </p:tgtEl>
                                        <p:attrNameLst>
                                          <p:attrName>style.visibility</p:attrName>
                                        </p:attrNameLst>
                                      </p:cBhvr>
                                      <p:to>
                                        <p:strVal val="visible"/>
                                      </p:to>
                                    </p:set>
                                    <p:animEffect transition="in" filter="wipe(left)">
                                      <p:cBhvr>
                                        <p:cTn id="51" dur="500"/>
                                        <p:tgtEl>
                                          <p:spTgt spid="58385"/>
                                        </p:tgtEl>
                                      </p:cBhvr>
                                    </p:animEffect>
                                  </p:childTnLst>
                                </p:cTn>
                              </p:par>
                            </p:childTnLst>
                          </p:cTn>
                        </p:par>
                        <p:par>
                          <p:cTn id="52" fill="hold" nodeType="afterGroup">
                            <p:stCondLst>
                              <p:cond delay="1000"/>
                            </p:stCondLst>
                            <p:childTnLst>
                              <p:par>
                                <p:cTn id="53" presetID="35" presetClass="emph" presetSubtype="0" fill="hold" grpId="1" nodeType="afterEffect">
                                  <p:stCondLst>
                                    <p:cond delay="0"/>
                                  </p:stCondLst>
                                  <p:childTnLst>
                                    <p:anim calcmode="discrete" valueType="str">
                                      <p:cBhvr>
                                        <p:cTn id="54"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55" fill="hold" nodeType="afterGroup">
                            <p:stCondLst>
                              <p:cond delay="1500"/>
                            </p:stCondLst>
                            <p:childTnLst>
                              <p:par>
                                <p:cTn id="56" presetID="35" presetClass="emph" presetSubtype="0" fill="hold" grpId="2" nodeType="afterEffect">
                                  <p:stCondLst>
                                    <p:cond delay="0"/>
                                  </p:stCondLst>
                                  <p:childTnLst>
                                    <p:anim calcmode="discrete" valueType="str">
                                      <p:cBhvr>
                                        <p:cTn id="57"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58" fill="hold" nodeType="afterGroup">
                            <p:stCondLst>
                              <p:cond delay="2000"/>
                            </p:stCondLst>
                            <p:childTnLst>
                              <p:par>
                                <p:cTn id="59" presetID="35" presetClass="emph" presetSubtype="0" fill="hold" grpId="3" nodeType="afterEffect">
                                  <p:stCondLst>
                                    <p:cond delay="0"/>
                                  </p:stCondLst>
                                  <p:childTnLst>
                                    <p:anim calcmode="discrete" valueType="str">
                                      <p:cBhvr>
                                        <p:cTn id="60"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61" fill="hold" nodeType="afterGroup">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58391"/>
                                        </p:tgtEl>
                                        <p:attrNameLst>
                                          <p:attrName>style.visibility</p:attrName>
                                        </p:attrNameLst>
                                      </p:cBhvr>
                                      <p:to>
                                        <p:strVal val="visible"/>
                                      </p:to>
                                    </p:set>
                                    <p:animEffect transition="in" filter="wipe(up)">
                                      <p:cBhvr>
                                        <p:cTn id="64" dur="500"/>
                                        <p:tgtEl>
                                          <p:spTgt spid="58391"/>
                                        </p:tgtEl>
                                      </p:cBhvr>
                                    </p:animEffect>
                                  </p:childTnLst>
                                </p:cTn>
                              </p:par>
                            </p:childTnLst>
                          </p:cTn>
                        </p:par>
                        <p:par>
                          <p:cTn id="65" fill="hold" nodeType="afterGroup">
                            <p:stCondLst>
                              <p:cond delay="3000"/>
                            </p:stCondLst>
                            <p:childTnLst>
                              <p:par>
                                <p:cTn id="66" presetID="22" presetClass="entr" presetSubtype="8" fill="hold" grpId="0" nodeType="afterEffect">
                                  <p:stCondLst>
                                    <p:cond delay="0"/>
                                  </p:stCondLst>
                                  <p:childTnLst>
                                    <p:set>
                                      <p:cBhvr>
                                        <p:cTn id="67" dur="1" fill="hold">
                                          <p:stCondLst>
                                            <p:cond delay="0"/>
                                          </p:stCondLst>
                                        </p:cTn>
                                        <p:tgtEl>
                                          <p:spTgt spid="6164"/>
                                        </p:tgtEl>
                                        <p:attrNameLst>
                                          <p:attrName>style.visibility</p:attrName>
                                        </p:attrNameLst>
                                      </p:cBhvr>
                                      <p:to>
                                        <p:strVal val="visible"/>
                                      </p:to>
                                    </p:set>
                                    <p:animEffect transition="in" filter="wipe(left)">
                                      <p:cBhvr>
                                        <p:cTn id="68" dur="500"/>
                                        <p:tgtEl>
                                          <p:spTgt spid="6164"/>
                                        </p:tgtEl>
                                      </p:cBhvr>
                                    </p:animEffect>
                                  </p:childTnLst>
                                </p:cTn>
                              </p:par>
                            </p:childTnLst>
                          </p:cTn>
                        </p:par>
                        <p:par>
                          <p:cTn id="69" fill="hold" nodeType="afterGroup">
                            <p:stCondLst>
                              <p:cond delay="3500"/>
                            </p:stCondLst>
                            <p:childTnLst>
                              <p:par>
                                <p:cTn id="70" presetID="22" presetClass="entr" presetSubtype="8" fill="hold" grpId="0" nodeType="afterEffect">
                                  <p:stCondLst>
                                    <p:cond delay="0"/>
                                  </p:stCondLst>
                                  <p:childTnLst>
                                    <p:set>
                                      <p:cBhvr>
                                        <p:cTn id="71" dur="1" fill="hold">
                                          <p:stCondLst>
                                            <p:cond delay="0"/>
                                          </p:stCondLst>
                                        </p:cTn>
                                        <p:tgtEl>
                                          <p:spTgt spid="6165"/>
                                        </p:tgtEl>
                                        <p:attrNameLst>
                                          <p:attrName>style.visibility</p:attrName>
                                        </p:attrNameLst>
                                      </p:cBhvr>
                                      <p:to>
                                        <p:strVal val="visible"/>
                                      </p:to>
                                    </p:set>
                                    <p:animEffect transition="in" filter="wipe(left)">
                                      <p:cBhvr>
                                        <p:cTn id="72" dur="500"/>
                                        <p:tgtEl>
                                          <p:spTgt spid="6165"/>
                                        </p:tgtEl>
                                      </p:cBhvr>
                                    </p:animEffect>
                                  </p:childTnLst>
                                </p:cTn>
                              </p:par>
                              <p:par>
                                <p:cTn id="73" presetID="22" presetClass="entr" presetSubtype="8" fill="hold" nodeType="withEffect">
                                  <p:stCondLst>
                                    <p:cond delay="0"/>
                                  </p:stCondLst>
                                  <p:childTnLst>
                                    <p:set>
                                      <p:cBhvr>
                                        <p:cTn id="74" dur="1" fill="hold">
                                          <p:stCondLst>
                                            <p:cond delay="0"/>
                                          </p:stCondLst>
                                        </p:cTn>
                                        <p:tgtEl>
                                          <p:spTgt spid="6166"/>
                                        </p:tgtEl>
                                        <p:attrNameLst>
                                          <p:attrName>style.visibility</p:attrName>
                                        </p:attrNameLst>
                                      </p:cBhvr>
                                      <p:to>
                                        <p:strVal val="visible"/>
                                      </p:to>
                                    </p:set>
                                    <p:animEffect transition="in" filter="wipe(left)">
                                      <p:cBhvr>
                                        <p:cTn id="75" dur="500"/>
                                        <p:tgtEl>
                                          <p:spTgt spid="6166"/>
                                        </p:tgtEl>
                                      </p:cBhvr>
                                    </p:animEffect>
                                  </p:childTnLst>
                                </p:cTn>
                              </p:par>
                            </p:childTnLst>
                          </p:cTn>
                        </p:par>
                        <p:par>
                          <p:cTn id="76" fill="hold" nodeType="afterGroup">
                            <p:stCondLst>
                              <p:cond delay="4000"/>
                            </p:stCondLst>
                            <p:childTnLst>
                              <p:par>
                                <p:cTn id="77" presetID="22" presetClass="entr" presetSubtype="8" fill="hold" grpId="0"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wipe(left)">
                                      <p:cBhvr>
                                        <p:cTn id="79" dur="500"/>
                                        <p:tgtEl>
                                          <p:spTgt spid="2"/>
                                        </p:tgtEl>
                                      </p:cBhvr>
                                    </p:animEffect>
                                  </p:childTnLst>
                                </p:cTn>
                              </p:par>
                            </p:childTnLst>
                          </p:cTn>
                        </p:par>
                        <p:par>
                          <p:cTn id="80" fill="hold" nodeType="afterGroup">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animBg="1"/>
      <p:bldP spid="58376" grpId="0" animBg="1"/>
      <p:bldP spid="58379" grpId="0"/>
      <p:bldP spid="58390" grpId="0" animBg="1"/>
      <p:bldP spid="58390" grpId="1" animBg="1"/>
      <p:bldP spid="58390" grpId="2" animBg="1"/>
      <p:bldP spid="58390" grpId="3" animBg="1"/>
      <p:bldP spid="58391" grpId="0" animBg="1"/>
      <p:bldP spid="6162" grpId="0"/>
      <p:bldP spid="6163" grpId="0"/>
      <p:bldP spid="6163" grpId="1"/>
      <p:bldP spid="6164" grpId="0" animBg="1"/>
      <p:bldP spid="6165" grpId="0" animBg="1"/>
      <p:bldP spid="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p:cNvPicPr>
            <a:picLocks noChangeAspect="1" noChangeArrowheads="1"/>
          </p:cNvPicPr>
          <p:nvPr/>
        </p:nvPicPr>
        <p:blipFill>
          <a:blip r:embed="rId4" cstate="print"/>
          <a:srcRect/>
          <a:stretch>
            <a:fillRect/>
          </a:stretch>
        </p:blipFill>
        <p:spPr bwMode="auto">
          <a:xfrm>
            <a:off x="7451725" y="3500438"/>
            <a:ext cx="1508125" cy="649287"/>
          </a:xfrm>
          <a:prstGeom prst="rect">
            <a:avLst/>
          </a:prstGeom>
          <a:noFill/>
          <a:ln w="9525">
            <a:noFill/>
            <a:miter lim="800000"/>
            <a:headEnd/>
            <a:tailEnd/>
          </a:ln>
        </p:spPr>
      </p:pic>
      <p:graphicFrame>
        <p:nvGraphicFramePr>
          <p:cNvPr id="6158" name="Object 14"/>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39947" name="ビットマップ イメージ" r:id="rId5" imgW="5706272" imgH="4896533" progId="Paint.Picture">
                  <p:embed/>
                </p:oleObj>
              </mc:Choice>
              <mc:Fallback>
                <p:oleObj name="ビットマップ イメージ" r:id="rId5" imgW="5706272" imgH="4896533" progId="Paint.Picture">
                  <p:embed/>
                  <p:pic>
                    <p:nvPicPr>
                      <p:cNvPr id="0" name="Object 1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55" name="Picture 11"/>
          <p:cNvPicPr>
            <a:picLocks noChangeAspect="1" noChangeArrowheads="1"/>
          </p:cNvPicPr>
          <p:nvPr/>
        </p:nvPicPr>
        <p:blipFill>
          <a:blip r:embed="rId7" cstate="print"/>
          <a:srcRect/>
          <a:stretch>
            <a:fillRect/>
          </a:stretch>
        </p:blipFill>
        <p:spPr bwMode="auto">
          <a:xfrm>
            <a:off x="1692275" y="3716338"/>
            <a:ext cx="788988" cy="936625"/>
          </a:xfrm>
          <a:prstGeom prst="rect">
            <a:avLst/>
          </a:prstGeom>
          <a:noFill/>
          <a:ln w="9525">
            <a:noFill/>
            <a:miter lim="800000"/>
            <a:headEnd/>
            <a:tailEnd/>
          </a:ln>
        </p:spPr>
      </p:pic>
      <p:sp>
        <p:nvSpPr>
          <p:cNvPr id="39941" name="Rectangle 4"/>
          <p:cNvSpPr>
            <a:spLocks noGrp="1" noChangeArrowheads="1"/>
          </p:cNvSpPr>
          <p:nvPr>
            <p:ph type="title"/>
          </p:nvPr>
        </p:nvSpPr>
        <p:spPr>
          <a:xfrm>
            <a:off x="468313" y="260350"/>
            <a:ext cx="8229600" cy="1143000"/>
          </a:xfrm>
        </p:spPr>
        <p:txBody>
          <a:bodyPr/>
          <a:lstStyle/>
          <a:p>
            <a:pPr eaLnBrk="1" hangingPunct="1"/>
            <a:r>
              <a:rPr lang="en-US" altLang="ja-JP" smtClean="0"/>
              <a:t>■</a:t>
            </a:r>
            <a:r>
              <a:rPr lang="ja-JP" altLang="en-US" smtClean="0"/>
              <a:t>ガンマ線</a:t>
            </a:r>
          </a:p>
        </p:txBody>
      </p:sp>
      <p:graphicFrame>
        <p:nvGraphicFramePr>
          <p:cNvPr id="6149" name="Object 5"/>
          <p:cNvGraphicFramePr>
            <a:graphicFrameLocks noChangeAspect="1"/>
          </p:cNvGraphicFramePr>
          <p:nvPr/>
        </p:nvGraphicFramePr>
        <p:xfrm>
          <a:off x="1331913" y="3429000"/>
          <a:ext cx="1216025" cy="1268413"/>
        </p:xfrm>
        <a:graphic>
          <a:graphicData uri="http://schemas.openxmlformats.org/presentationml/2006/ole">
            <mc:AlternateContent xmlns:mc="http://schemas.openxmlformats.org/markup-compatibility/2006">
              <mc:Choice xmlns:v="urn:schemas-microsoft-com:vml" Requires="v">
                <p:oleObj spid="_x0000_s39948" name="ビットマップ イメージ" r:id="rId8" imgW="5706272" imgH="5952381" progId="Paint.Picture">
                  <p:embed/>
                </p:oleObj>
              </mc:Choice>
              <mc:Fallback>
                <p:oleObj name="ビットマップ イメージ" r:id="rId8" imgW="5706272" imgH="5952381" progId="Paint.Picture">
                  <p:embed/>
                  <p:pic>
                    <p:nvPicPr>
                      <p:cNvPr id="0" name="Object 5"/>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3429000"/>
                        <a:ext cx="12160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52" name="Object 8"/>
          <p:cNvGraphicFramePr>
            <a:graphicFrameLocks noChangeAspect="1"/>
          </p:cNvGraphicFramePr>
          <p:nvPr/>
        </p:nvGraphicFramePr>
        <p:xfrm>
          <a:off x="1116013" y="3276600"/>
          <a:ext cx="1655762" cy="1612900"/>
        </p:xfrm>
        <a:graphic>
          <a:graphicData uri="http://schemas.openxmlformats.org/presentationml/2006/ole">
            <mc:AlternateContent xmlns:mc="http://schemas.openxmlformats.org/markup-compatibility/2006">
              <mc:Choice xmlns:v="urn:schemas-microsoft-com:vml" Requires="v">
                <p:oleObj spid="_x0000_s39949" name="ビットマップ イメージ" r:id="rId10" imgW="5961905" imgH="5811061" progId="Paint.Picture">
                  <p:embed/>
                </p:oleObj>
              </mc:Choice>
              <mc:Fallback>
                <p:oleObj name="ビットマップ イメージ" r:id="rId10" imgW="5961905" imgH="5811061" progId="Paint.Picture">
                  <p:embed/>
                  <p:pic>
                    <p:nvPicPr>
                      <p:cNvPr id="0" name="Object 8"/>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276600"/>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56" name="Line 12"/>
          <p:cNvSpPr>
            <a:spLocks noChangeShapeType="1"/>
          </p:cNvSpPr>
          <p:nvPr/>
        </p:nvSpPr>
        <p:spPr bwMode="auto">
          <a:xfrm>
            <a:off x="2916238" y="4076700"/>
            <a:ext cx="3024187" cy="0"/>
          </a:xfrm>
          <a:prstGeom prst="line">
            <a:avLst/>
          </a:prstGeom>
          <a:noFill/>
          <a:ln w="88900">
            <a:solidFill>
              <a:schemeClr val="tx1"/>
            </a:solidFill>
            <a:round/>
            <a:headEnd/>
            <a:tailEnd type="triangle" w="lg" len="lg"/>
          </a:ln>
        </p:spPr>
        <p:txBody>
          <a:bodyPr/>
          <a:lstStyle/>
          <a:p>
            <a:endParaRPr lang="ja-JP" altLang="en-US"/>
          </a:p>
        </p:txBody>
      </p:sp>
      <p:sp>
        <p:nvSpPr>
          <p:cNvPr id="6157" name="Line 13"/>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p:spPr>
        <p:txBody>
          <a:bodyPr/>
          <a:lstStyle/>
          <a:p>
            <a:endParaRPr lang="ja-JP" altLang="en-US"/>
          </a:p>
        </p:txBody>
      </p:sp>
      <p:sp>
        <p:nvSpPr>
          <p:cNvPr id="6161" name="Text Box 17"/>
          <p:cNvSpPr txBox="1">
            <a:spLocks noChangeArrowheads="1"/>
          </p:cNvSpPr>
          <p:nvPr/>
        </p:nvSpPr>
        <p:spPr bwMode="auto">
          <a:xfrm>
            <a:off x="7019925" y="2852738"/>
            <a:ext cx="2124075" cy="641350"/>
          </a:xfrm>
          <a:prstGeom prst="rect">
            <a:avLst/>
          </a:prstGeom>
          <a:noFill/>
          <a:ln w="9525">
            <a:noFill/>
            <a:miter lim="800000"/>
            <a:headEnd/>
            <a:tailEnd/>
          </a:ln>
        </p:spPr>
        <p:txBody>
          <a:bodyPr>
            <a:spAutoFit/>
          </a:bodyPr>
          <a:lstStyle/>
          <a:p>
            <a:pPr algn="r">
              <a:spcBef>
                <a:spcPct val="50000"/>
              </a:spcBef>
            </a:pPr>
            <a:r>
              <a:rPr lang="ja-JP" altLang="en-US" sz="3600" b="1">
                <a:solidFill>
                  <a:srgbClr val="FF3300"/>
                </a:solidFill>
                <a:ea typeface="ＭＳ ゴシック" pitchFamily="49" charset="-128"/>
              </a:rPr>
              <a:t>ガンマ線</a:t>
            </a:r>
          </a:p>
        </p:txBody>
      </p:sp>
      <p:sp>
        <p:nvSpPr>
          <p:cNvPr id="6162" name="Text Box 18"/>
          <p:cNvSpPr txBox="1">
            <a:spLocks noChangeArrowheads="1"/>
          </p:cNvSpPr>
          <p:nvPr/>
        </p:nvSpPr>
        <p:spPr bwMode="auto">
          <a:xfrm>
            <a:off x="4211638" y="1700213"/>
            <a:ext cx="2665412" cy="641350"/>
          </a:xfrm>
          <a:prstGeom prst="rect">
            <a:avLst/>
          </a:prstGeom>
          <a:noFill/>
          <a:ln w="9525">
            <a:noFill/>
            <a:miter lim="800000"/>
            <a:headEnd/>
            <a:tailEnd/>
          </a:ln>
        </p:spPr>
        <p:txBody>
          <a:bodyPr>
            <a:spAutoFit/>
          </a:bodyPr>
          <a:lstStyle/>
          <a:p>
            <a:pPr>
              <a:spcBef>
                <a:spcPct val="50000"/>
              </a:spcBef>
            </a:pPr>
            <a:r>
              <a:rPr lang="ja-JP" altLang="en-US" sz="3600" b="1">
                <a:ea typeface="ＭＳ ゴシック" pitchFamily="49" charset="-128"/>
              </a:rPr>
              <a:t>アルファ線</a:t>
            </a:r>
          </a:p>
        </p:txBody>
      </p:sp>
      <p:sp>
        <p:nvSpPr>
          <p:cNvPr id="6163" name="Rectangle 19"/>
          <p:cNvSpPr>
            <a:spLocks noChangeArrowheads="1"/>
          </p:cNvSpPr>
          <p:nvPr/>
        </p:nvSpPr>
        <p:spPr bwMode="auto">
          <a:xfrm>
            <a:off x="576263" y="5084763"/>
            <a:ext cx="5148262" cy="1373187"/>
          </a:xfrm>
          <a:prstGeom prst="rect">
            <a:avLst/>
          </a:prstGeom>
          <a:noFill/>
          <a:ln w="9525">
            <a:noFill/>
            <a:miter lim="800000"/>
            <a:headEnd/>
            <a:tailEnd/>
          </a:ln>
        </p:spPr>
        <p:txBody>
          <a:bodyPr>
            <a:spAutoFit/>
          </a:bodyPr>
          <a:lstStyle/>
          <a:p>
            <a:r>
              <a:rPr lang="ja-JP" altLang="en-US" sz="2800">
                <a:solidFill>
                  <a:srgbClr val="FF6600"/>
                </a:solidFill>
              </a:rPr>
              <a:t>ガンマ線は波長の短い電磁波</a:t>
            </a:r>
          </a:p>
          <a:p>
            <a:r>
              <a:rPr lang="ja-JP" altLang="en-US" sz="2800"/>
              <a:t>アルファ崩壊またはベータ崩壊に伴って放出される</a:t>
            </a:r>
          </a:p>
        </p:txBody>
      </p:sp>
      <p:sp>
        <p:nvSpPr>
          <p:cNvPr id="7184" name="Text Box 16"/>
          <p:cNvSpPr txBox="1">
            <a:spLocks noChangeArrowheads="1"/>
          </p:cNvSpPr>
          <p:nvPr/>
        </p:nvSpPr>
        <p:spPr bwMode="auto">
          <a:xfrm>
            <a:off x="250825" y="2168525"/>
            <a:ext cx="3600450" cy="762000"/>
          </a:xfrm>
          <a:prstGeom prst="rect">
            <a:avLst/>
          </a:prstGeom>
          <a:noFill/>
          <a:ln w="9525">
            <a:noFill/>
            <a:miter lim="800000"/>
            <a:headEnd/>
            <a:tailEnd/>
          </a:ln>
        </p:spPr>
        <p:txBody>
          <a:bodyPr>
            <a:spAutoFit/>
          </a:bodyPr>
          <a:lstStyle/>
          <a:p>
            <a:pPr>
              <a:spcBef>
                <a:spcPct val="50000"/>
              </a:spcBef>
            </a:pPr>
            <a:r>
              <a:rPr lang="ja-JP" altLang="en-US" sz="4400"/>
              <a:t>ラジウム</a:t>
            </a:r>
            <a:r>
              <a:rPr lang="ja-JP" altLang="en-US" sz="3200"/>
              <a:t>原子核</a:t>
            </a:r>
          </a:p>
        </p:txBody>
      </p:sp>
      <p:sp>
        <p:nvSpPr>
          <p:cNvPr id="7185" name="Text Box 17"/>
          <p:cNvSpPr txBox="1">
            <a:spLocks noChangeArrowheads="1"/>
          </p:cNvSpPr>
          <p:nvPr/>
        </p:nvSpPr>
        <p:spPr bwMode="auto">
          <a:xfrm>
            <a:off x="5903913" y="4689475"/>
            <a:ext cx="2736850" cy="762000"/>
          </a:xfrm>
          <a:prstGeom prst="rect">
            <a:avLst/>
          </a:prstGeom>
          <a:noFill/>
          <a:ln w="9525">
            <a:noFill/>
            <a:miter lim="800000"/>
            <a:headEnd/>
            <a:tailEnd/>
          </a:ln>
        </p:spPr>
        <p:txBody>
          <a:bodyPr>
            <a:spAutoFit/>
          </a:bodyPr>
          <a:lstStyle/>
          <a:p>
            <a:pPr>
              <a:spcBef>
                <a:spcPct val="50000"/>
              </a:spcBef>
            </a:pPr>
            <a:r>
              <a:rPr lang="ja-JP" altLang="en-US" sz="4400"/>
              <a:t>ラドン</a:t>
            </a:r>
            <a:r>
              <a:rPr lang="ja-JP" altLang="en-US" sz="3200"/>
              <a:t>原子核</a:t>
            </a:r>
          </a:p>
        </p:txBody>
      </p:sp>
      <p:sp>
        <p:nvSpPr>
          <p:cNvPr id="39951"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39952" name="正方形/長方形 15"/>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P.7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6158"/>
                                        </p:tgtEl>
                                        <p:attrNameLst>
                                          <p:attrName>style.visibility</p:attrName>
                                        </p:attrNameLst>
                                      </p:cBhvr>
                                      <p:to>
                                        <p:strVal val="visible"/>
                                      </p:to>
                                    </p:set>
                                    <p:anim calcmode="lin" valueType="num">
                                      <p:cBhvr>
                                        <p:cTn id="7" dur="500" fill="hold"/>
                                        <p:tgtEl>
                                          <p:spTgt spid="6158"/>
                                        </p:tgtEl>
                                        <p:attrNameLst>
                                          <p:attrName>ppt_w</p:attrName>
                                        </p:attrNameLst>
                                      </p:cBhvr>
                                      <p:tavLst>
                                        <p:tav tm="0">
                                          <p:val>
                                            <p:strVal val="#ppt_w*0.70"/>
                                          </p:val>
                                        </p:tav>
                                        <p:tav tm="100000">
                                          <p:val>
                                            <p:strVal val="#ppt_w"/>
                                          </p:val>
                                        </p:tav>
                                      </p:tavLst>
                                    </p:anim>
                                    <p:anim calcmode="lin" valueType="num">
                                      <p:cBhvr>
                                        <p:cTn id="8" dur="500" fill="hold"/>
                                        <p:tgtEl>
                                          <p:spTgt spid="6158"/>
                                        </p:tgtEl>
                                        <p:attrNameLst>
                                          <p:attrName>ppt_h</p:attrName>
                                        </p:attrNameLst>
                                      </p:cBhvr>
                                      <p:tavLst>
                                        <p:tav tm="0">
                                          <p:val>
                                            <p:strVal val="#ppt_h"/>
                                          </p:val>
                                        </p:tav>
                                        <p:tav tm="100000">
                                          <p:val>
                                            <p:strVal val="#ppt_h"/>
                                          </p:val>
                                        </p:tav>
                                      </p:tavLst>
                                    </p:anim>
                                    <p:animEffect transition="in" filter="fade">
                                      <p:cBhvr>
                                        <p:cTn id="9" dur="500"/>
                                        <p:tgtEl>
                                          <p:spTgt spid="6158"/>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6152"/>
                                        </p:tgtEl>
                                        <p:attrNameLst>
                                          <p:attrName>ppt_x</p:attrName>
                                          <p:attrName>ppt_y</p:attrName>
                                        </p:attrNameLst>
                                      </p:cBhvr>
                                    </p:animMotion>
                                  </p:childTnLst>
                                </p:cTn>
                              </p:par>
                              <p:par>
                                <p:cTn id="13" presetID="10" presetClass="exit" presetSubtype="0" fill="hold" nodeType="withEffect">
                                  <p:stCondLst>
                                    <p:cond delay="0"/>
                                  </p:stCondLst>
                                  <p:childTnLst>
                                    <p:animEffect transition="out" filter="fade">
                                      <p:cBhvr>
                                        <p:cTn id="14" dur="2000"/>
                                        <p:tgtEl>
                                          <p:spTgt spid="6158"/>
                                        </p:tgtEl>
                                      </p:cBhvr>
                                    </p:animEffect>
                                    <p:set>
                                      <p:cBhvr>
                                        <p:cTn id="15" dur="1" fill="hold">
                                          <p:stCondLst>
                                            <p:cond delay="1999"/>
                                          </p:stCondLst>
                                        </p:cTn>
                                        <p:tgtEl>
                                          <p:spTgt spid="6158"/>
                                        </p:tgtEl>
                                        <p:attrNameLst>
                                          <p:attrName>style.visibility</p:attrName>
                                        </p:attrNameLst>
                                      </p:cBhvr>
                                      <p:to>
                                        <p:strVal val="hidden"/>
                                      </p:to>
                                    </p:set>
                                  </p:childTnLst>
                                </p:cTn>
                              </p:par>
                            </p:childTnLst>
                          </p:cTn>
                        </p:par>
                        <p:par>
                          <p:cTn id="16" fill="hold" nodeType="afterGroup">
                            <p:stCondLst>
                              <p:cond delay="2500"/>
                            </p:stCondLst>
                            <p:childTnLst>
                              <p:par>
                                <p:cTn id="17" presetID="4" presetClass="exit" presetSubtype="16" fill="hold" grpId="0" nodeType="afterEffect">
                                  <p:stCondLst>
                                    <p:cond delay="0"/>
                                  </p:stCondLst>
                                  <p:childTnLst>
                                    <p:animEffect transition="out" filter="box(in)">
                                      <p:cBhvr>
                                        <p:cTn id="18" dur="500"/>
                                        <p:tgtEl>
                                          <p:spTgt spid="7184"/>
                                        </p:tgtEl>
                                      </p:cBhvr>
                                    </p:animEffect>
                                    <p:set>
                                      <p:cBhvr>
                                        <p:cTn id="19" dur="1" fill="hold">
                                          <p:stCondLst>
                                            <p:cond delay="499"/>
                                          </p:stCondLst>
                                        </p:cTn>
                                        <p:tgtEl>
                                          <p:spTgt spid="7184"/>
                                        </p:tgtEl>
                                        <p:attrNameLst>
                                          <p:attrName>style.visibility</p:attrName>
                                        </p:attrNameLst>
                                      </p:cBhvr>
                                      <p:to>
                                        <p:strVal val="hidden"/>
                                      </p:to>
                                    </p:set>
                                  </p:childTnLst>
                                </p:cTn>
                              </p:par>
                            </p:childTnLst>
                          </p:cTn>
                        </p:par>
                        <p:par>
                          <p:cTn id="20" fill="hold" nodeType="afterGroup">
                            <p:stCondLst>
                              <p:cond delay="3000"/>
                            </p:stCondLst>
                            <p:childTnLst>
                              <p:par>
                                <p:cTn id="21" presetID="10" presetClass="exit" presetSubtype="0" fill="hold" nodeType="afterEffect">
                                  <p:stCondLst>
                                    <p:cond delay="0"/>
                                  </p:stCondLst>
                                  <p:childTnLst>
                                    <p:animEffect transition="out" filter="fade">
                                      <p:cBhvr>
                                        <p:cTn id="22" dur="2000"/>
                                        <p:tgtEl>
                                          <p:spTgt spid="6152"/>
                                        </p:tgtEl>
                                      </p:cBhvr>
                                    </p:animEffect>
                                    <p:set>
                                      <p:cBhvr>
                                        <p:cTn id="23" dur="1" fill="hold">
                                          <p:stCondLst>
                                            <p:cond delay="1999"/>
                                          </p:stCondLst>
                                        </p:cTn>
                                        <p:tgtEl>
                                          <p:spTgt spid="6152"/>
                                        </p:tgtEl>
                                        <p:attrNameLst>
                                          <p:attrName>style.visibility</p:attrName>
                                        </p:attrNameLst>
                                      </p:cBhvr>
                                      <p:to>
                                        <p:strVal val="hidden"/>
                                      </p:to>
                                    </p:set>
                                  </p:childTnLst>
                                  <p:subTnLst>
                                    <p:set>
                                      <p:cBhvr override="childStyle">
                                        <p:cTn dur="1" fill="hold" display="0" masterRel="sameClick" afterEffect="1">
                                          <p:stCondLst>
                                            <p:cond evt="end" delay="0">
                                              <p:tn val="21"/>
                                            </p:cond>
                                          </p:stCondLst>
                                        </p:cTn>
                                        <p:tgtEl>
                                          <p:spTgt spid="6152"/>
                                        </p:tgtEl>
                                        <p:attrNameLst>
                                          <p:attrName>style.visibility</p:attrName>
                                        </p:attrNameLst>
                                      </p:cBhvr>
                                      <p:to>
                                        <p:strVal val="hidden"/>
                                      </p:to>
                                    </p:set>
                                  </p:subTnLst>
                                </p:cTn>
                              </p:par>
                              <p:par>
                                <p:cTn id="24" presetID="4" presetClass="entr" presetSubtype="32" fill="hold" nodeType="withEffect">
                                  <p:stCondLst>
                                    <p:cond delay="0"/>
                                  </p:stCondLst>
                                  <p:childTnLst>
                                    <p:set>
                                      <p:cBhvr>
                                        <p:cTn id="25" dur="1" fill="hold">
                                          <p:stCondLst>
                                            <p:cond delay="0"/>
                                          </p:stCondLst>
                                        </p:cTn>
                                        <p:tgtEl>
                                          <p:spTgt spid="6149"/>
                                        </p:tgtEl>
                                        <p:attrNameLst>
                                          <p:attrName>style.visibility</p:attrName>
                                        </p:attrNameLst>
                                      </p:cBhvr>
                                      <p:to>
                                        <p:strVal val="visible"/>
                                      </p:to>
                                    </p:set>
                                    <p:animEffect transition="in" filter="box(out)">
                                      <p:cBhvr>
                                        <p:cTn id="26" dur="500"/>
                                        <p:tgtEl>
                                          <p:spTgt spid="6149"/>
                                        </p:tgtEl>
                                      </p:cBhvr>
                                    </p:animEffect>
                                  </p:childTnLst>
                                </p:cTn>
                              </p:par>
                              <p:par>
                                <p:cTn id="27" presetID="56" presetClass="path" presetSubtype="0" accel="50000" decel="50000" fill="hold" nodeType="withEffect">
                                  <p:stCondLst>
                                    <p:cond delay="0"/>
                                  </p:stCondLst>
                                  <p:childTnLst>
                                    <p:animMotion origin="layout" path="M 0.01563 -0.01042 L 0.3033 -0.20463 " pathEditMode="relative" rAng="0" ptsTypes="AA">
                                      <p:cBhvr>
                                        <p:cTn id="28" dur="500" fill="hold"/>
                                        <p:tgtEl>
                                          <p:spTgt spid="6155"/>
                                        </p:tgtEl>
                                        <p:attrNameLst>
                                          <p:attrName>ppt_x</p:attrName>
                                          <p:attrName>ppt_y</p:attrName>
                                        </p:attrNameLst>
                                      </p:cBhvr>
                                      <p:rCtr x="14400" y="-9700"/>
                                    </p:animMotion>
                                  </p:childTnLst>
                                </p:cTn>
                              </p:par>
                              <p:par>
                                <p:cTn id="29" presetID="63" presetClass="path" presetSubtype="0" accel="50000" decel="50000" fill="hold" nodeType="withEffect">
                                  <p:stCondLst>
                                    <p:cond delay="0"/>
                                  </p:stCondLst>
                                  <p:childTnLst>
                                    <p:animMotion origin="layout" path="M 0.03593 0.01042 L 0.52413 -1.11111E-6 " pathEditMode="relative" rAng="0" ptsTypes="AA">
                                      <p:cBhvr>
                                        <p:cTn id="30" dur="500" fill="hold"/>
                                        <p:tgtEl>
                                          <p:spTgt spid="6149"/>
                                        </p:tgtEl>
                                        <p:attrNameLst>
                                          <p:attrName>ppt_x</p:attrName>
                                          <p:attrName>ppt_y</p:attrName>
                                        </p:attrNameLst>
                                      </p:cBhvr>
                                      <p:rCtr x="24400" y="-500"/>
                                    </p:animMotion>
                                  </p:childTnLst>
                                </p:cTn>
                              </p:par>
                              <p:par>
                                <p:cTn id="31" presetID="22" presetClass="entr" presetSubtype="4" fill="hold" grpId="0" nodeType="withEffect">
                                  <p:stCondLst>
                                    <p:cond delay="0"/>
                                  </p:stCondLst>
                                  <p:childTnLst>
                                    <p:set>
                                      <p:cBhvr>
                                        <p:cTn id="32" dur="1" fill="hold">
                                          <p:stCondLst>
                                            <p:cond delay="0"/>
                                          </p:stCondLst>
                                        </p:cTn>
                                        <p:tgtEl>
                                          <p:spTgt spid="6157"/>
                                        </p:tgtEl>
                                        <p:attrNameLst>
                                          <p:attrName>style.visibility</p:attrName>
                                        </p:attrNameLst>
                                      </p:cBhvr>
                                      <p:to>
                                        <p:strVal val="visible"/>
                                      </p:to>
                                    </p:set>
                                    <p:animEffect transition="in" filter="wipe(down)">
                                      <p:cBhvr>
                                        <p:cTn id="33" dur="500"/>
                                        <p:tgtEl>
                                          <p:spTgt spid="615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156"/>
                                        </p:tgtEl>
                                        <p:attrNameLst>
                                          <p:attrName>style.visibility</p:attrName>
                                        </p:attrNameLst>
                                      </p:cBhvr>
                                      <p:to>
                                        <p:strVal val="visible"/>
                                      </p:to>
                                    </p:set>
                                    <p:animEffect transition="in" filter="wipe(left)">
                                      <p:cBhvr>
                                        <p:cTn id="36" dur="500"/>
                                        <p:tgtEl>
                                          <p:spTgt spid="6156"/>
                                        </p:tgtEl>
                                      </p:cBhvr>
                                    </p:animEffect>
                                  </p:childTnLst>
                                </p:cTn>
                              </p:par>
                            </p:childTnLst>
                          </p:cTn>
                        </p:par>
                        <p:par>
                          <p:cTn id="37" fill="hold" nodeType="afterGroup">
                            <p:stCondLst>
                              <p:cond delay="5000"/>
                            </p:stCondLst>
                            <p:childTnLst>
                              <p:par>
                                <p:cTn id="38" presetID="0" presetClass="path" presetSubtype="0" accel="50000" decel="50000" fill="hold" nodeType="afterEffect">
                                  <p:stCondLst>
                                    <p:cond delay="0"/>
                                  </p:stCondLst>
                                  <p:childTnLst>
                                    <p:animMotion origin="layout" path="M 0.52413 4.38369E-6 C 0.53351 -0.00417 0.52587 0.00417 0.52413 0.01135 C 0.52361 0.0095 0.52361 0.00718 0.52275 0.00556 C 0.52049 0.00069 0.51528 0.00046 0.52552 0.0037 C 0.52709 0.00671 0.53056 0.01506 0.53386 0.01506 C 0.53542 0.01506 0.5349 0.01112 0.53542 0.00926 C 0.5349 0.00671 0.53438 0.0044 0.53386 0.00185 C 0.53351 4.38369E-6 0.53386 -0.00371 0.53247 -0.00371 C 0.53073 -0.00371 0.53073 4.38369E-6 0.52969 0.00185 C 0.5283 0.0044 0.52691 0.00671 0.52552 0.00926 C 0.52413 0.00857 0.52222 0.0088 0.52118 0.00741 C 0.52014 0.00602 0.51841 0.00231 0.51979 0.00185 C 0.52726 4.38369E-6 0.5349 0.00185 0.54236 0.00185 " pathEditMode="relative" ptsTypes="ffffffffffffA">
                                      <p:cBhvr>
                                        <p:cTn id="39" dur="500" fill="hold"/>
                                        <p:tgtEl>
                                          <p:spTgt spid="6149"/>
                                        </p:tgtEl>
                                        <p:attrNameLst>
                                          <p:attrName>ppt_x</p:attrName>
                                          <p:attrName>ppt_y</p:attrName>
                                        </p:attrNameLst>
                                      </p:cBhvr>
                                    </p:animMotion>
                                  </p:childTnLst>
                                </p:cTn>
                              </p:par>
                              <p:par>
                                <p:cTn id="40" presetID="22" presetClass="entr" presetSubtype="8" fill="hold" grpId="0" nodeType="withEffect">
                                  <p:stCondLst>
                                    <p:cond delay="0"/>
                                  </p:stCondLst>
                                  <p:childTnLst>
                                    <p:set>
                                      <p:cBhvr>
                                        <p:cTn id="41" dur="1" fill="hold">
                                          <p:stCondLst>
                                            <p:cond delay="0"/>
                                          </p:stCondLst>
                                        </p:cTn>
                                        <p:tgtEl>
                                          <p:spTgt spid="6162"/>
                                        </p:tgtEl>
                                        <p:attrNameLst>
                                          <p:attrName>style.visibility</p:attrName>
                                        </p:attrNameLst>
                                      </p:cBhvr>
                                      <p:to>
                                        <p:strVal val="visible"/>
                                      </p:to>
                                    </p:set>
                                    <p:animEffect transition="in" filter="wipe(left)">
                                      <p:cBhvr>
                                        <p:cTn id="42" dur="500"/>
                                        <p:tgtEl>
                                          <p:spTgt spid="6162"/>
                                        </p:tgtEl>
                                      </p:cBhvr>
                                    </p:animEffect>
                                  </p:childTnLst>
                                </p:cTn>
                              </p:par>
                              <p:par>
                                <p:cTn id="43" presetID="4" presetClass="entr" presetSubtype="32" fill="hold" grpId="0" nodeType="withEffect">
                                  <p:stCondLst>
                                    <p:cond delay="0"/>
                                  </p:stCondLst>
                                  <p:childTnLst>
                                    <p:set>
                                      <p:cBhvr>
                                        <p:cTn id="44" dur="1" fill="hold">
                                          <p:stCondLst>
                                            <p:cond delay="0"/>
                                          </p:stCondLst>
                                        </p:cTn>
                                        <p:tgtEl>
                                          <p:spTgt spid="7185"/>
                                        </p:tgtEl>
                                        <p:attrNameLst>
                                          <p:attrName>style.visibility</p:attrName>
                                        </p:attrNameLst>
                                      </p:cBhvr>
                                      <p:to>
                                        <p:strVal val="visible"/>
                                      </p:to>
                                    </p:set>
                                    <p:animEffect transition="in" filter="box(out)">
                                      <p:cBhvr>
                                        <p:cTn id="45" dur="500"/>
                                        <p:tgtEl>
                                          <p:spTgt spid="7185"/>
                                        </p:tgtEl>
                                      </p:cBhvr>
                                    </p:animEffect>
                                  </p:childTnLst>
                                </p:cTn>
                              </p:par>
                            </p:childTnLst>
                          </p:cTn>
                        </p:par>
                        <p:par>
                          <p:cTn id="46" fill="hold" nodeType="afterGroup">
                            <p:stCondLst>
                              <p:cond delay="5500"/>
                            </p:stCondLst>
                            <p:childTnLst>
                              <p:par>
                                <p:cTn id="47" presetID="22" presetClass="entr" presetSubtype="4" fill="hold" nodeType="afterEffect">
                                  <p:stCondLst>
                                    <p:cond delay="0"/>
                                  </p:stCondLst>
                                  <p:childTnLst>
                                    <p:set>
                                      <p:cBhvr>
                                        <p:cTn id="48" dur="1" fill="hold">
                                          <p:stCondLst>
                                            <p:cond delay="0"/>
                                          </p:stCondLst>
                                        </p:cTn>
                                        <p:tgtEl>
                                          <p:spTgt spid="6151"/>
                                        </p:tgtEl>
                                        <p:attrNameLst>
                                          <p:attrName>style.visibility</p:attrName>
                                        </p:attrNameLst>
                                      </p:cBhvr>
                                      <p:to>
                                        <p:strVal val="visible"/>
                                      </p:to>
                                    </p:set>
                                    <p:animEffect transition="in" filter="wipe(down)">
                                      <p:cBhvr>
                                        <p:cTn id="49" dur="2000"/>
                                        <p:tgtEl>
                                          <p:spTgt spid="6151"/>
                                        </p:tgtEl>
                                      </p:cBhvr>
                                    </p:animEffect>
                                  </p:childTnLst>
                                </p:cTn>
                              </p:par>
                            </p:childTnLst>
                          </p:cTn>
                        </p:par>
                        <p:par>
                          <p:cTn id="50" fill="hold" nodeType="afterGroup">
                            <p:stCondLst>
                              <p:cond delay="7500"/>
                            </p:stCondLst>
                            <p:childTnLst>
                              <p:par>
                                <p:cTn id="51" presetID="22" presetClass="entr" presetSubtype="8" fill="hold" grpId="0" nodeType="afterEffect">
                                  <p:stCondLst>
                                    <p:cond delay="0"/>
                                  </p:stCondLst>
                                  <p:childTnLst>
                                    <p:set>
                                      <p:cBhvr>
                                        <p:cTn id="52" dur="1" fill="hold">
                                          <p:stCondLst>
                                            <p:cond delay="0"/>
                                          </p:stCondLst>
                                        </p:cTn>
                                        <p:tgtEl>
                                          <p:spTgt spid="6161"/>
                                        </p:tgtEl>
                                        <p:attrNameLst>
                                          <p:attrName>style.visibility</p:attrName>
                                        </p:attrNameLst>
                                      </p:cBhvr>
                                      <p:to>
                                        <p:strVal val="visible"/>
                                      </p:to>
                                    </p:set>
                                    <p:animEffect transition="in" filter="wipe(left)">
                                      <p:cBhvr>
                                        <p:cTn id="53" dur="500"/>
                                        <p:tgtEl>
                                          <p:spTgt spid="6161"/>
                                        </p:tgtEl>
                                      </p:cBhvr>
                                    </p:animEffect>
                                  </p:childTnLst>
                                </p:cTn>
                              </p:par>
                            </p:childTnLst>
                          </p:cTn>
                        </p:par>
                        <p:par>
                          <p:cTn id="54" fill="hold" nodeType="afterGroup">
                            <p:stCondLst>
                              <p:cond delay="8000"/>
                            </p:stCondLst>
                            <p:childTnLst>
                              <p:par>
                                <p:cTn id="55" presetID="4" presetClass="entr" presetSubtype="32" fill="hold" nodeType="afterEffect">
                                  <p:stCondLst>
                                    <p:cond delay="0"/>
                                  </p:stCondLst>
                                  <p:childTnLst>
                                    <p:set>
                                      <p:cBhvr>
                                        <p:cTn id="56" dur="1" fill="hold">
                                          <p:stCondLst>
                                            <p:cond delay="0"/>
                                          </p:stCondLst>
                                        </p:cTn>
                                        <p:tgtEl>
                                          <p:spTgt spid="6152"/>
                                        </p:tgtEl>
                                        <p:attrNameLst>
                                          <p:attrName>style.visibility</p:attrName>
                                        </p:attrNameLst>
                                      </p:cBhvr>
                                      <p:to>
                                        <p:strVal val="visible"/>
                                      </p:to>
                                    </p:set>
                                    <p:animEffect transition="in" filter="box(out)">
                                      <p:cBhvr>
                                        <p:cTn id="57" dur="500"/>
                                        <p:tgtEl>
                                          <p:spTgt spid="6152"/>
                                        </p:tgtEl>
                                      </p:cBhvr>
                                    </p:animEffect>
                                  </p:childTnLst>
                                </p:cTn>
                              </p:par>
                            </p:childTnLst>
                          </p:cTn>
                        </p:par>
                        <p:par>
                          <p:cTn id="58" fill="hold" nodeType="afterGroup">
                            <p:stCondLst>
                              <p:cond delay="8500"/>
                            </p:stCondLst>
                            <p:childTnLst>
                              <p:par>
                                <p:cTn id="59" presetID="22" presetClass="entr" presetSubtype="1" fill="hold" grpId="0" nodeType="afterEffect">
                                  <p:stCondLst>
                                    <p:cond delay="0"/>
                                  </p:stCondLst>
                                  <p:childTnLst>
                                    <p:set>
                                      <p:cBhvr>
                                        <p:cTn id="60" dur="1" fill="hold">
                                          <p:stCondLst>
                                            <p:cond delay="0"/>
                                          </p:stCondLst>
                                        </p:cTn>
                                        <p:tgtEl>
                                          <p:spTgt spid="6163"/>
                                        </p:tgtEl>
                                        <p:attrNameLst>
                                          <p:attrName>style.visibility</p:attrName>
                                        </p:attrNameLst>
                                      </p:cBhvr>
                                      <p:to>
                                        <p:strVal val="visible"/>
                                      </p:to>
                                    </p:set>
                                    <p:animEffect transition="in" filter="wipe(up)">
                                      <p:cBhvr>
                                        <p:cTn id="61" dur="500"/>
                                        <p:tgtEl>
                                          <p:spTgt spid="6163"/>
                                        </p:tgtEl>
                                      </p:cBhvr>
                                    </p:animEffect>
                                  </p:childTnLst>
                                </p:cTn>
                              </p:par>
                              <p:par>
                                <p:cTn id="62" presetID="4" presetClass="entr" presetSubtype="32" fill="hold" grpId="1" nodeType="withEffect">
                                  <p:stCondLst>
                                    <p:cond delay="0"/>
                                  </p:stCondLst>
                                  <p:childTnLst>
                                    <p:set>
                                      <p:cBhvr>
                                        <p:cTn id="63" dur="1" fill="hold">
                                          <p:stCondLst>
                                            <p:cond delay="0"/>
                                          </p:stCondLst>
                                        </p:cTn>
                                        <p:tgtEl>
                                          <p:spTgt spid="7184"/>
                                        </p:tgtEl>
                                        <p:attrNameLst>
                                          <p:attrName>style.visibility</p:attrName>
                                        </p:attrNameLst>
                                      </p:cBhvr>
                                      <p:to>
                                        <p:strVal val="visible"/>
                                      </p:to>
                                    </p:set>
                                    <p:animEffect transition="in" filter="box(out)">
                                      <p:cBhvr>
                                        <p:cTn id="64" dur="500"/>
                                        <p:tgtEl>
                                          <p:spTgt spid="7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animBg="1"/>
      <p:bldP spid="6157" grpId="0" animBg="1"/>
      <p:bldP spid="6161" grpId="0"/>
      <p:bldP spid="6162" grpId="0"/>
      <p:bldP spid="6163" grpId="0"/>
      <p:bldP spid="7184" grpId="0"/>
      <p:bldP spid="7184" grpId="1"/>
      <p:bldP spid="718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80" name="Object 60"/>
          <p:cNvGraphicFramePr>
            <a:graphicFrameLocks noChangeAspect="1"/>
          </p:cNvGraphicFramePr>
          <p:nvPr/>
        </p:nvGraphicFramePr>
        <p:xfrm>
          <a:off x="771525" y="4159250"/>
          <a:ext cx="431800" cy="215900"/>
        </p:xfrm>
        <a:graphic>
          <a:graphicData uri="http://schemas.openxmlformats.org/presentationml/2006/ole">
            <mc:AlternateContent xmlns:mc="http://schemas.openxmlformats.org/markup-compatibility/2006">
              <mc:Choice xmlns:v="urn:schemas-microsoft-com:vml" Requires="v">
                <p:oleObj spid="_x0000_s40994" name="ビットマップ イメージ" r:id="rId4" imgW="2104762" imgH="619211" progId="Paint.Picture">
                  <p:embed/>
                </p:oleObj>
              </mc:Choice>
              <mc:Fallback>
                <p:oleObj name="ビットマップ イメージ" r:id="rId4" imgW="2104762" imgH="619211" progId="Paint.Picture">
                  <p:embed/>
                  <p:pic>
                    <p:nvPicPr>
                      <p:cNvPr id="0" name="Object 60"/>
                      <p:cNvPicPr>
                        <a:picLocks noChangeAspect="1" noChangeArrowheads="1"/>
                      </p:cNvPicPr>
                      <p:nvPr/>
                    </p:nvPicPr>
                    <p:blipFill>
                      <a:blip r:embed="rId5">
                        <a:extLst>
                          <a:ext uri="{28A0092B-C50C-407E-A947-70E740481C1C}">
                            <a14:useLocalDpi xmlns:a14="http://schemas.microsoft.com/office/drawing/2010/main" val="0"/>
                          </a:ext>
                        </a:extLst>
                      </a:blip>
                      <a:srcRect r="41125"/>
                      <a:stretch>
                        <a:fillRect/>
                      </a:stretch>
                    </p:blipFill>
                    <p:spPr bwMode="auto">
                      <a:xfrm>
                        <a:off x="771525" y="4159250"/>
                        <a:ext cx="4318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63" name="Object 42"/>
          <p:cNvGraphicFramePr>
            <a:graphicFrameLocks/>
          </p:cNvGraphicFramePr>
          <p:nvPr/>
        </p:nvGraphicFramePr>
        <p:xfrm>
          <a:off x="2206625" y="2063750"/>
          <a:ext cx="1249363" cy="2987675"/>
        </p:xfrm>
        <a:graphic>
          <a:graphicData uri="http://schemas.openxmlformats.org/presentationml/2006/ole">
            <mc:AlternateContent xmlns:mc="http://schemas.openxmlformats.org/markup-compatibility/2006">
              <mc:Choice xmlns:v="urn:schemas-microsoft-com:vml" Requires="v">
                <p:oleObj spid="_x0000_s40995" name="ビットマップ イメージ" r:id="rId6" imgW="1952898" imgH="4667902" progId="Paint.Picture">
                  <p:embed/>
                </p:oleObj>
              </mc:Choice>
              <mc:Fallback>
                <p:oleObj name="ビットマップ イメージ" r:id="rId6" imgW="1952898" imgH="4667902" progId="Paint.Picture">
                  <p:embed/>
                  <p:pic>
                    <p:nvPicPr>
                      <p:cNvPr id="0" name="Object 4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6625" y="2063750"/>
                        <a:ext cx="1249363"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64" name="Object 43"/>
          <p:cNvGraphicFramePr>
            <a:graphicFrameLocks/>
          </p:cNvGraphicFramePr>
          <p:nvPr/>
        </p:nvGraphicFramePr>
        <p:xfrm>
          <a:off x="4486275" y="2136775"/>
          <a:ext cx="1335088" cy="2930525"/>
        </p:xfrm>
        <a:graphic>
          <a:graphicData uri="http://schemas.openxmlformats.org/presentationml/2006/ole">
            <mc:AlternateContent xmlns:mc="http://schemas.openxmlformats.org/markup-compatibility/2006">
              <mc:Choice xmlns:v="urn:schemas-microsoft-com:vml" Requires="v">
                <p:oleObj spid="_x0000_s40996" name="ビットマップ イメージ" r:id="rId8" imgW="2085714" imgH="4580952" progId="Paint.Picture">
                  <p:embed/>
                </p:oleObj>
              </mc:Choice>
              <mc:Fallback>
                <p:oleObj name="ビットマップ イメージ" r:id="rId8" imgW="2085714" imgH="4580952" progId="Paint.Picture">
                  <p:embed/>
                  <p:pic>
                    <p:nvPicPr>
                      <p:cNvPr id="0" name="Object 4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6275" y="2136775"/>
                        <a:ext cx="1335088" cy="293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65" name="Object 45"/>
          <p:cNvGraphicFramePr>
            <a:graphicFrameLocks/>
          </p:cNvGraphicFramePr>
          <p:nvPr/>
        </p:nvGraphicFramePr>
        <p:xfrm>
          <a:off x="6821488" y="2135188"/>
          <a:ext cx="1736725" cy="2919412"/>
        </p:xfrm>
        <a:graphic>
          <a:graphicData uri="http://schemas.openxmlformats.org/presentationml/2006/ole">
            <mc:AlternateContent xmlns:mc="http://schemas.openxmlformats.org/markup-compatibility/2006">
              <mc:Choice xmlns:v="urn:schemas-microsoft-com:vml" Requires="v">
                <p:oleObj spid="_x0000_s40997" name="ビットマップ イメージ" r:id="rId10" imgW="2715004" imgH="4563112" progId="Paint.Picture">
                  <p:embed/>
                </p:oleObj>
              </mc:Choice>
              <mc:Fallback>
                <p:oleObj name="ビットマップ イメージ" r:id="rId10" imgW="2715004" imgH="4563112" progId="Paint.Picture">
                  <p:embed/>
                  <p:pic>
                    <p:nvPicPr>
                      <p:cNvPr id="0" name="Object 4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21488" y="2135188"/>
                        <a:ext cx="1736725" cy="291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66" name="Rectangle 10"/>
          <p:cNvSpPr>
            <a:spLocks noGrp="1" noChangeArrowheads="1"/>
          </p:cNvSpPr>
          <p:nvPr>
            <p:ph type="title" idx="4294967295"/>
          </p:nvPr>
        </p:nvSpPr>
        <p:spPr>
          <a:xfrm>
            <a:off x="468313" y="260350"/>
            <a:ext cx="8229600" cy="1143000"/>
          </a:xfrm>
        </p:spPr>
        <p:txBody>
          <a:bodyPr/>
          <a:lstStyle/>
          <a:p>
            <a:pPr eaLnBrk="1" hangingPunct="1"/>
            <a:r>
              <a:rPr lang="ja-JP" altLang="en-US" smtClean="0"/>
              <a:t>放射線の種類と性質</a:t>
            </a:r>
          </a:p>
        </p:txBody>
      </p:sp>
      <p:sp>
        <p:nvSpPr>
          <p:cNvPr id="56327" name="AutoShape 7"/>
          <p:cNvSpPr>
            <a:spLocks noChangeArrowheads="1"/>
          </p:cNvSpPr>
          <p:nvPr/>
        </p:nvSpPr>
        <p:spPr bwMode="auto">
          <a:xfrm>
            <a:off x="1368425" y="3321050"/>
            <a:ext cx="3492500" cy="638175"/>
          </a:xfrm>
          <a:prstGeom prst="rightArrow">
            <a:avLst>
              <a:gd name="adj1" fmla="val 32343"/>
              <a:gd name="adj2" fmla="val 104766"/>
            </a:avLst>
          </a:prstGeom>
          <a:solidFill>
            <a:srgbClr val="33CC33"/>
          </a:solidFill>
          <a:ln w="9525">
            <a:solidFill>
              <a:srgbClr val="33CC33"/>
            </a:solidFill>
            <a:miter lim="800000"/>
            <a:headEnd/>
            <a:tailEnd/>
          </a:ln>
        </p:spPr>
        <p:txBody>
          <a:bodyPr wrap="none" anchor="ctr"/>
          <a:lstStyle/>
          <a:p>
            <a:pPr algn="ctr"/>
            <a:endParaRPr lang="ja-JP" altLang="en-US" sz="1800"/>
          </a:p>
        </p:txBody>
      </p:sp>
      <p:sp>
        <p:nvSpPr>
          <p:cNvPr id="56331" name="AutoShape 11"/>
          <p:cNvSpPr>
            <a:spLocks noChangeArrowheads="1"/>
          </p:cNvSpPr>
          <p:nvPr/>
        </p:nvSpPr>
        <p:spPr bwMode="auto">
          <a:xfrm>
            <a:off x="1331913" y="2528888"/>
            <a:ext cx="1331912" cy="638175"/>
          </a:xfrm>
          <a:prstGeom prst="rightArrow">
            <a:avLst>
              <a:gd name="adj1" fmla="val 28361"/>
              <a:gd name="adj2" fmla="val 75540"/>
            </a:avLst>
          </a:prstGeom>
          <a:solidFill>
            <a:srgbClr val="FF33CC"/>
          </a:solidFill>
          <a:ln w="9525">
            <a:solidFill>
              <a:srgbClr val="FF33CC"/>
            </a:solidFill>
            <a:miter lim="800000"/>
            <a:headEnd/>
            <a:tailEnd/>
          </a:ln>
        </p:spPr>
        <p:txBody>
          <a:bodyPr wrap="none" anchor="ctr"/>
          <a:lstStyle/>
          <a:p>
            <a:endParaRPr lang="ja-JP" altLang="en-US" sz="3200"/>
          </a:p>
        </p:txBody>
      </p:sp>
      <p:pic>
        <p:nvPicPr>
          <p:cNvPr id="40969" name="Picture 56"/>
          <p:cNvPicPr>
            <a:picLocks noChangeAspect="1" noChangeArrowheads="1"/>
          </p:cNvPicPr>
          <p:nvPr/>
        </p:nvPicPr>
        <p:blipFill>
          <a:blip r:embed="rId12" cstate="print"/>
          <a:srcRect l="47141"/>
          <a:stretch>
            <a:fillRect/>
          </a:stretch>
        </p:blipFill>
        <p:spPr bwMode="auto">
          <a:xfrm>
            <a:off x="2787650" y="2060575"/>
            <a:ext cx="660400" cy="2987675"/>
          </a:xfrm>
          <a:prstGeom prst="rect">
            <a:avLst/>
          </a:prstGeom>
          <a:noFill/>
          <a:ln w="9525">
            <a:noFill/>
            <a:miter lim="800000"/>
            <a:headEnd/>
            <a:tailEnd/>
          </a:ln>
        </p:spPr>
      </p:pic>
      <p:graphicFrame>
        <p:nvGraphicFramePr>
          <p:cNvPr id="56378" name="Object 58"/>
          <p:cNvGraphicFramePr>
            <a:graphicFrameLocks noChangeAspect="1"/>
          </p:cNvGraphicFramePr>
          <p:nvPr/>
        </p:nvGraphicFramePr>
        <p:xfrm>
          <a:off x="771525" y="2636838"/>
          <a:ext cx="500063" cy="425450"/>
        </p:xfrm>
        <a:graphic>
          <a:graphicData uri="http://schemas.openxmlformats.org/presentationml/2006/ole">
            <mc:AlternateContent xmlns:mc="http://schemas.openxmlformats.org/markup-compatibility/2006">
              <mc:Choice xmlns:v="urn:schemas-microsoft-com:vml" Requires="v">
                <p:oleObj spid="_x0000_s40998" name="ビットマップ イメージ" r:id="rId13" imgW="1419048" imgH="1209524" progId="Paint.Picture">
                  <p:embed/>
                </p:oleObj>
              </mc:Choice>
              <mc:Fallback>
                <p:oleObj name="ビットマップ イメージ" r:id="rId13" imgW="1419048" imgH="1209524" progId="Paint.Picture">
                  <p:embed/>
                  <p:pic>
                    <p:nvPicPr>
                      <p:cNvPr id="0" name="Object 5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1525" y="2636838"/>
                        <a:ext cx="500063"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84" name="Object 64"/>
          <p:cNvGraphicFramePr>
            <a:graphicFrameLocks noChangeAspect="1"/>
          </p:cNvGraphicFramePr>
          <p:nvPr/>
        </p:nvGraphicFramePr>
        <p:xfrm>
          <a:off x="5827713" y="4086225"/>
          <a:ext cx="1628775" cy="422275"/>
        </p:xfrm>
        <a:graphic>
          <a:graphicData uri="http://schemas.openxmlformats.org/presentationml/2006/ole">
            <mc:AlternateContent xmlns:mc="http://schemas.openxmlformats.org/markup-compatibility/2006">
              <mc:Choice xmlns:v="urn:schemas-microsoft-com:vml" Requires="v">
                <p:oleObj spid="_x0000_s40999" name="ビットマップ イメージ" r:id="rId15" imgW="7602011" imgH="1628571" progId="Paint.Picture">
                  <p:embed/>
                </p:oleObj>
              </mc:Choice>
              <mc:Fallback>
                <p:oleObj name="ビットマップ イメージ" r:id="rId15" imgW="7602011" imgH="1628571" progId="Paint.Picture">
                  <p:embed/>
                  <p:pic>
                    <p:nvPicPr>
                      <p:cNvPr id="0" name="Object 64"/>
                      <p:cNvPicPr>
                        <a:picLocks noChangeAspect="1" noChangeArrowheads="1"/>
                      </p:cNvPicPr>
                      <p:nvPr/>
                    </p:nvPicPr>
                    <p:blipFill>
                      <a:blip r:embed="rId16">
                        <a:extLst>
                          <a:ext uri="{28A0092B-C50C-407E-A947-70E740481C1C}">
                            <a14:useLocalDpi xmlns:a14="http://schemas.microsoft.com/office/drawing/2010/main" val="0"/>
                          </a:ext>
                        </a:extLst>
                      </a:blip>
                      <a:srcRect l="12218" t="-6410"/>
                      <a:stretch>
                        <a:fillRect/>
                      </a:stretch>
                    </p:blipFill>
                    <p:spPr bwMode="auto">
                      <a:xfrm>
                        <a:off x="5827713" y="4086225"/>
                        <a:ext cx="1628775" cy="42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85" name="Object 65"/>
          <p:cNvGraphicFramePr>
            <a:graphicFrameLocks noChangeAspect="1"/>
          </p:cNvGraphicFramePr>
          <p:nvPr/>
        </p:nvGraphicFramePr>
        <p:xfrm>
          <a:off x="3455988" y="4159250"/>
          <a:ext cx="1485900" cy="250825"/>
        </p:xfrm>
        <a:graphic>
          <a:graphicData uri="http://schemas.openxmlformats.org/presentationml/2006/ole">
            <mc:AlternateContent xmlns:mc="http://schemas.openxmlformats.org/markup-compatibility/2006">
              <mc:Choice xmlns:v="urn:schemas-microsoft-com:vml" Requires="v">
                <p:oleObj spid="_x0000_s41000" name="ビットマップ イメージ" r:id="rId17" imgW="6400000" imgH="828791" progId="Paint.Picture">
                  <p:embed/>
                </p:oleObj>
              </mc:Choice>
              <mc:Fallback>
                <p:oleObj name="ビットマップ イメージ" r:id="rId17" imgW="6400000" imgH="828791" progId="Paint.Picture">
                  <p:embed/>
                  <p:pic>
                    <p:nvPicPr>
                      <p:cNvPr id="0" name="Object 65"/>
                      <p:cNvPicPr>
                        <a:picLocks noChangeAspect="1" noChangeArrowheads="1"/>
                      </p:cNvPicPr>
                      <p:nvPr/>
                    </p:nvPicPr>
                    <p:blipFill>
                      <a:blip r:embed="rId18">
                        <a:extLst>
                          <a:ext uri="{28A0092B-C50C-407E-A947-70E740481C1C}">
                            <a14:useLocalDpi xmlns:a14="http://schemas.microsoft.com/office/drawing/2010/main" val="0"/>
                          </a:ext>
                        </a:extLst>
                      </a:blip>
                      <a:srcRect l="4391" t="-22835" b="-1575"/>
                      <a:stretch>
                        <a:fillRect/>
                      </a:stretch>
                    </p:blipFill>
                    <p:spPr bwMode="auto">
                      <a:xfrm>
                        <a:off x="3455988" y="4159250"/>
                        <a:ext cx="14859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68"/>
          <p:cNvGrpSpPr>
            <a:grpSpLocks/>
          </p:cNvGrpSpPr>
          <p:nvPr/>
        </p:nvGrpSpPr>
        <p:grpSpPr bwMode="auto">
          <a:xfrm>
            <a:off x="1419225" y="4159250"/>
            <a:ext cx="1368425" cy="287338"/>
            <a:chOff x="703" y="2614"/>
            <a:chExt cx="862" cy="181"/>
          </a:xfrm>
        </p:grpSpPr>
        <p:graphicFrame>
          <p:nvGraphicFramePr>
            <p:cNvPr id="40983" name="Object 66"/>
            <p:cNvGraphicFramePr>
              <a:graphicFrameLocks noChangeAspect="1"/>
            </p:cNvGraphicFramePr>
            <p:nvPr/>
          </p:nvGraphicFramePr>
          <p:xfrm>
            <a:off x="703" y="2614"/>
            <a:ext cx="780" cy="147"/>
          </p:xfrm>
          <a:graphic>
            <a:graphicData uri="http://schemas.openxmlformats.org/presentationml/2006/ole">
              <mc:AlternateContent xmlns:mc="http://schemas.openxmlformats.org/markup-compatibility/2006">
                <mc:Choice xmlns:v="urn:schemas-microsoft-com:vml" Requires="v">
                  <p:oleObj spid="_x0000_s41001" name="ビットマップ イメージ" r:id="rId19" imgW="5495238" imgH="809738" progId="Paint.Picture">
                    <p:embed/>
                  </p:oleObj>
                </mc:Choice>
                <mc:Fallback>
                  <p:oleObj name="ビットマップ イメージ" r:id="rId19" imgW="5495238" imgH="809738" progId="Paint.Picture">
                    <p:embed/>
                    <p:pic>
                      <p:nvPicPr>
                        <p:cNvPr id="0" name="Object 66"/>
                        <p:cNvPicPr>
                          <a:picLocks noChangeAspect="1" noChangeArrowheads="1"/>
                        </p:cNvPicPr>
                        <p:nvPr/>
                      </p:nvPicPr>
                      <p:blipFill>
                        <a:blip r:embed="rId20">
                          <a:extLst>
                            <a:ext uri="{28A0092B-C50C-407E-A947-70E740481C1C}">
                              <a14:useLocalDpi xmlns:a14="http://schemas.microsoft.com/office/drawing/2010/main" val="0"/>
                            </a:ext>
                          </a:extLst>
                        </a:blip>
                        <a:srcRect l="6250" t="-19513"/>
                        <a:stretch>
                          <a:fillRect/>
                        </a:stretch>
                      </p:blipFill>
                      <p:spPr bwMode="auto">
                        <a:xfrm>
                          <a:off x="703" y="2614"/>
                          <a:ext cx="780"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84" name="Object 67"/>
            <p:cNvGraphicFramePr>
              <a:graphicFrameLocks noChangeAspect="1"/>
            </p:cNvGraphicFramePr>
            <p:nvPr/>
          </p:nvGraphicFramePr>
          <p:xfrm>
            <a:off x="1247" y="2638"/>
            <a:ext cx="318" cy="157"/>
          </p:xfrm>
          <a:graphic>
            <a:graphicData uri="http://schemas.openxmlformats.org/presentationml/2006/ole">
              <mc:AlternateContent xmlns:mc="http://schemas.openxmlformats.org/markup-compatibility/2006">
                <mc:Choice xmlns:v="urn:schemas-microsoft-com:vml" Requires="v">
                  <p:oleObj spid="_x0000_s41002" name="ビットマップ イメージ" r:id="rId21" imgW="5495238" imgH="809738" progId="Paint.Picture">
                    <p:embed/>
                  </p:oleObj>
                </mc:Choice>
                <mc:Fallback>
                  <p:oleObj name="ビットマップ イメージ" r:id="rId21" imgW="5495238" imgH="809738" progId="Paint.Picture">
                    <p:embed/>
                    <p:pic>
                      <p:nvPicPr>
                        <p:cNvPr id="0" name="Object 67"/>
                        <p:cNvPicPr>
                          <a:picLocks noChangeAspect="1" noChangeArrowheads="1"/>
                        </p:cNvPicPr>
                        <p:nvPr/>
                      </p:nvPicPr>
                      <p:blipFill>
                        <a:blip r:embed="rId20">
                          <a:extLst>
                            <a:ext uri="{28A0092B-C50C-407E-A947-70E740481C1C}">
                              <a14:useLocalDpi xmlns:a14="http://schemas.microsoft.com/office/drawing/2010/main" val="0"/>
                            </a:ext>
                          </a:extLst>
                        </a:blip>
                        <a:srcRect r="61778" b="-27643"/>
                        <a:stretch>
                          <a:fillRect/>
                        </a:stretch>
                      </p:blipFill>
                      <p:spPr bwMode="auto">
                        <a:xfrm>
                          <a:off x="1247" y="2638"/>
                          <a:ext cx="318" cy="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56389" name="Oval 69"/>
          <p:cNvSpPr>
            <a:spLocks noChangeArrowheads="1"/>
          </p:cNvSpPr>
          <p:nvPr/>
        </p:nvSpPr>
        <p:spPr bwMode="auto">
          <a:xfrm>
            <a:off x="935038" y="3536950"/>
            <a:ext cx="142875" cy="142875"/>
          </a:xfrm>
          <a:prstGeom prst="ellipse">
            <a:avLst/>
          </a:prstGeom>
          <a:solidFill>
            <a:srgbClr val="33CC33"/>
          </a:solidFill>
          <a:ln w="9525">
            <a:solidFill>
              <a:srgbClr val="33CC33"/>
            </a:solidFill>
            <a:round/>
            <a:headEnd/>
            <a:tailEnd/>
          </a:ln>
        </p:spPr>
        <p:txBody>
          <a:bodyPr wrap="none" anchor="ctr"/>
          <a:lstStyle/>
          <a:p>
            <a:endParaRPr lang="ja-JP" altLang="en-US" sz="3200"/>
          </a:p>
        </p:txBody>
      </p:sp>
      <p:sp>
        <p:nvSpPr>
          <p:cNvPr id="40975" name="Rectangle 10"/>
          <p:cNvSpPr>
            <a:spLocks noChangeArrowheads="1"/>
          </p:cNvSpPr>
          <p:nvPr/>
        </p:nvSpPr>
        <p:spPr bwMode="auto">
          <a:xfrm>
            <a:off x="2625725" y="5373688"/>
            <a:ext cx="515938" cy="366712"/>
          </a:xfrm>
          <a:prstGeom prst="rect">
            <a:avLst/>
          </a:prstGeom>
          <a:noFill/>
          <a:ln w="9525">
            <a:noFill/>
            <a:miter lim="800000"/>
            <a:headEnd/>
            <a:tailEnd/>
          </a:ln>
        </p:spPr>
        <p:txBody>
          <a:bodyPr anchor="ctr">
            <a:spAutoFit/>
          </a:bodyPr>
          <a:lstStyle/>
          <a:p>
            <a:pPr algn="ctr"/>
            <a:r>
              <a:rPr lang="ja-JP" altLang="en-US" sz="1800" b="1">
                <a:solidFill>
                  <a:schemeClr val="tx2"/>
                </a:solidFill>
              </a:rPr>
              <a:t>紙</a:t>
            </a:r>
          </a:p>
        </p:txBody>
      </p:sp>
      <p:sp>
        <p:nvSpPr>
          <p:cNvPr id="40976" name="Rectangle 10"/>
          <p:cNvSpPr>
            <a:spLocks noChangeArrowheads="1"/>
          </p:cNvSpPr>
          <p:nvPr/>
        </p:nvSpPr>
        <p:spPr bwMode="auto">
          <a:xfrm>
            <a:off x="4667250" y="5084763"/>
            <a:ext cx="1511300" cy="915987"/>
          </a:xfrm>
          <a:prstGeom prst="rect">
            <a:avLst/>
          </a:prstGeom>
          <a:noFill/>
          <a:ln w="9525">
            <a:noFill/>
            <a:miter lim="800000"/>
            <a:headEnd/>
            <a:tailEnd/>
          </a:ln>
        </p:spPr>
        <p:txBody>
          <a:bodyPr anchor="ctr">
            <a:spAutoFit/>
          </a:bodyPr>
          <a:lstStyle/>
          <a:p>
            <a:pPr algn="ctr" eaLnBrk="0" hangingPunct="0"/>
            <a:r>
              <a:rPr lang="ja-JP" altLang="en-US" sz="1800" b="1">
                <a:solidFill>
                  <a:schemeClr val="tx2"/>
                </a:solidFill>
              </a:rPr>
              <a:t>アルミニウム</a:t>
            </a:r>
            <a:br>
              <a:rPr lang="ja-JP" altLang="en-US" sz="1800" b="1">
                <a:solidFill>
                  <a:schemeClr val="tx2"/>
                </a:solidFill>
              </a:rPr>
            </a:br>
            <a:r>
              <a:rPr lang="ja-JP" altLang="en-US" sz="1800" b="1">
                <a:solidFill>
                  <a:schemeClr val="tx2"/>
                </a:solidFill>
              </a:rPr>
              <a:t>などの</a:t>
            </a:r>
            <a:br>
              <a:rPr lang="ja-JP" altLang="en-US" sz="1800" b="1">
                <a:solidFill>
                  <a:schemeClr val="tx2"/>
                </a:solidFill>
              </a:rPr>
            </a:br>
            <a:r>
              <a:rPr lang="ja-JP" altLang="en-US" sz="1800" b="1">
                <a:solidFill>
                  <a:schemeClr val="tx2"/>
                </a:solidFill>
              </a:rPr>
              <a:t>薄い金属板</a:t>
            </a:r>
          </a:p>
        </p:txBody>
      </p:sp>
      <p:sp>
        <p:nvSpPr>
          <p:cNvPr id="40977" name="Rectangle 74"/>
          <p:cNvSpPr>
            <a:spLocks noChangeArrowheads="1"/>
          </p:cNvSpPr>
          <p:nvPr/>
        </p:nvSpPr>
        <p:spPr bwMode="auto">
          <a:xfrm>
            <a:off x="6951663" y="5300663"/>
            <a:ext cx="1473200" cy="641350"/>
          </a:xfrm>
          <a:prstGeom prst="rect">
            <a:avLst/>
          </a:prstGeom>
          <a:noFill/>
          <a:ln w="9525">
            <a:noFill/>
            <a:miter lim="800000"/>
            <a:headEnd/>
            <a:tailEnd/>
          </a:ln>
        </p:spPr>
        <p:txBody>
          <a:bodyPr>
            <a:spAutoFit/>
          </a:bodyPr>
          <a:lstStyle/>
          <a:p>
            <a:pPr algn="ctr"/>
            <a:r>
              <a:rPr lang="ja-JP" altLang="en-US" sz="1800" b="1"/>
              <a:t>鉛や</a:t>
            </a:r>
          </a:p>
          <a:p>
            <a:pPr algn="ctr"/>
            <a:r>
              <a:rPr lang="ja-JP" altLang="en-US" sz="1800" b="1"/>
              <a:t>厚い鉄の板</a:t>
            </a:r>
          </a:p>
        </p:txBody>
      </p:sp>
      <p:sp>
        <p:nvSpPr>
          <p:cNvPr id="56397" name="Rectangle 77"/>
          <p:cNvSpPr>
            <a:spLocks noChangeArrowheads="1"/>
          </p:cNvSpPr>
          <p:nvPr/>
        </p:nvSpPr>
        <p:spPr bwMode="auto">
          <a:xfrm>
            <a:off x="584200" y="4378325"/>
            <a:ext cx="942975" cy="274638"/>
          </a:xfrm>
          <a:prstGeom prst="rect">
            <a:avLst/>
          </a:prstGeom>
          <a:solidFill>
            <a:schemeClr val="bg1"/>
          </a:solidFill>
          <a:ln w="9525">
            <a:noFill/>
            <a:miter lim="800000"/>
            <a:headEnd/>
            <a:tailEnd/>
          </a:ln>
        </p:spPr>
        <p:txBody>
          <a:bodyPr lIns="0" tIns="0" rIns="0" bIns="0">
            <a:spAutoFit/>
          </a:bodyPr>
          <a:lstStyle/>
          <a:p>
            <a:r>
              <a:rPr lang="ja-JP" altLang="en-US" sz="1800" b="1"/>
              <a:t>ガンマ線</a:t>
            </a:r>
          </a:p>
        </p:txBody>
      </p:sp>
      <p:sp>
        <p:nvSpPr>
          <p:cNvPr id="56398" name="Rectangle 78"/>
          <p:cNvSpPr>
            <a:spLocks noChangeArrowheads="1"/>
          </p:cNvSpPr>
          <p:nvPr/>
        </p:nvSpPr>
        <p:spPr bwMode="auto">
          <a:xfrm>
            <a:off x="576263" y="3730625"/>
            <a:ext cx="874712" cy="274638"/>
          </a:xfrm>
          <a:prstGeom prst="rect">
            <a:avLst/>
          </a:prstGeom>
          <a:solidFill>
            <a:schemeClr val="bg1"/>
          </a:solidFill>
          <a:ln w="9525">
            <a:noFill/>
            <a:miter lim="800000"/>
            <a:headEnd/>
            <a:tailEnd/>
          </a:ln>
        </p:spPr>
        <p:txBody>
          <a:bodyPr lIns="0" tIns="0" rIns="0" bIns="0">
            <a:spAutoFit/>
          </a:bodyPr>
          <a:lstStyle/>
          <a:p>
            <a:pPr algn="ctr"/>
            <a:r>
              <a:rPr lang="ja-JP" altLang="en-US" sz="1800" b="1"/>
              <a:t>ベータ線</a:t>
            </a:r>
          </a:p>
        </p:txBody>
      </p:sp>
      <p:sp>
        <p:nvSpPr>
          <p:cNvPr id="56399" name="Rectangle 79"/>
          <p:cNvSpPr>
            <a:spLocks noChangeArrowheads="1"/>
          </p:cNvSpPr>
          <p:nvPr/>
        </p:nvSpPr>
        <p:spPr bwMode="auto">
          <a:xfrm>
            <a:off x="503238" y="3094038"/>
            <a:ext cx="1095375" cy="274637"/>
          </a:xfrm>
          <a:prstGeom prst="rect">
            <a:avLst/>
          </a:prstGeom>
          <a:solidFill>
            <a:schemeClr val="bg1"/>
          </a:solidFill>
          <a:ln w="9525">
            <a:noFill/>
            <a:miter lim="800000"/>
            <a:headEnd/>
            <a:tailEnd/>
          </a:ln>
        </p:spPr>
        <p:txBody>
          <a:bodyPr lIns="0" tIns="0" rIns="0" bIns="0">
            <a:spAutoFit/>
          </a:bodyPr>
          <a:lstStyle/>
          <a:p>
            <a:r>
              <a:rPr lang="ja-JP" altLang="en-US" sz="1800" b="1"/>
              <a:t>アルファ線</a:t>
            </a:r>
          </a:p>
        </p:txBody>
      </p:sp>
      <p:sp>
        <p:nvSpPr>
          <p:cNvPr id="40981" name="Text Box 31"/>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6click</a:t>
            </a:r>
          </a:p>
        </p:txBody>
      </p:sp>
      <p:sp>
        <p:nvSpPr>
          <p:cNvPr id="40982" name="正方形/長方形 23"/>
          <p:cNvSpPr>
            <a:spLocks noChangeArrowheads="1"/>
          </p:cNvSpPr>
          <p:nvPr/>
        </p:nvSpPr>
        <p:spPr bwMode="auto">
          <a:xfrm>
            <a:off x="5338763" y="655161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P.7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56378"/>
                                        </p:tgtEl>
                                        <p:attrNameLst>
                                          <p:attrName>style.visibility</p:attrName>
                                        </p:attrNameLst>
                                      </p:cBhvr>
                                      <p:to>
                                        <p:strVal val="visible"/>
                                      </p:to>
                                    </p:set>
                                    <p:animEffect transition="in" filter="box(out)">
                                      <p:cBhvr>
                                        <p:cTn id="7" dur="500"/>
                                        <p:tgtEl>
                                          <p:spTgt spid="56378"/>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6399"/>
                                        </p:tgtEl>
                                        <p:attrNameLst>
                                          <p:attrName>style.visibility</p:attrName>
                                        </p:attrNameLst>
                                      </p:cBhvr>
                                      <p:to>
                                        <p:strVal val="visible"/>
                                      </p:to>
                                    </p:set>
                                    <p:animEffect transition="in" filter="box(out)">
                                      <p:cBhvr>
                                        <p:cTn id="10" dur="500"/>
                                        <p:tgtEl>
                                          <p:spTgt spid="5639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6331"/>
                                        </p:tgtEl>
                                        <p:attrNameLst>
                                          <p:attrName>style.visibility</p:attrName>
                                        </p:attrNameLst>
                                      </p:cBhvr>
                                      <p:to>
                                        <p:strVal val="visible"/>
                                      </p:to>
                                    </p:set>
                                    <p:animEffect transition="in" filter="wipe(left)">
                                      <p:cBhvr>
                                        <p:cTn id="15" dur="500"/>
                                        <p:tgtEl>
                                          <p:spTgt spid="56331"/>
                                        </p:tgtEl>
                                      </p:cBhvr>
                                    </p:animEffect>
                                  </p:childTnLst>
                                </p:cTn>
                              </p:par>
                            </p:childTnLst>
                          </p:cTn>
                        </p:par>
                        <p:par>
                          <p:cTn id="16" fill="hold" nodeType="afterGroup">
                            <p:stCondLst>
                              <p:cond delay="500"/>
                            </p:stCondLst>
                            <p:childTnLst>
                              <p:par>
                                <p:cTn id="17" presetID="63" presetClass="path" presetSubtype="0" accel="50000" decel="50000" fill="hold" nodeType="afterEffect">
                                  <p:stCondLst>
                                    <p:cond delay="0"/>
                                  </p:stCondLst>
                                  <p:childTnLst>
                                    <p:animMotion origin="layout" path="M -2.22222E-6 1.11111E-6 L 0.20886 1.11111E-6 " pathEditMode="relative" rAng="0" ptsTypes="AA">
                                      <p:cBhvr>
                                        <p:cTn id="18" dur="500" fill="hold"/>
                                        <p:tgtEl>
                                          <p:spTgt spid="56378"/>
                                        </p:tgtEl>
                                        <p:attrNameLst>
                                          <p:attrName>ppt_x</p:attrName>
                                          <p:attrName>ppt_y</p:attrName>
                                        </p:attrNameLst>
                                      </p:cBhvr>
                                      <p:rCtr x="104" y="0"/>
                                    </p:animMotion>
                                  </p:childTnLst>
                                </p:cTn>
                              </p:par>
                              <p:par>
                                <p:cTn id="19" presetID="64" presetClass="path" presetSubtype="0" accel="50000" decel="50000" fill="hold" grpId="1" nodeType="withEffect">
                                  <p:stCondLst>
                                    <p:cond delay="0"/>
                                  </p:stCondLst>
                                  <p:childTnLst>
                                    <p:animMotion origin="layout" path="M 0.00018 0.00185 L 0.00018 -0.05579 " pathEditMode="relative" rAng="0" ptsTypes="AA">
                                      <p:cBhvr>
                                        <p:cTn id="20" dur="500" fill="hold"/>
                                        <p:tgtEl>
                                          <p:spTgt spid="56399"/>
                                        </p:tgtEl>
                                        <p:attrNameLst>
                                          <p:attrName>ppt_x</p:attrName>
                                          <p:attrName>ppt_y</p:attrName>
                                        </p:attrNameLst>
                                      </p:cBhvr>
                                      <p:rCtr x="0" y="-29"/>
                                    </p:animMotion>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56389"/>
                                        </p:tgtEl>
                                        <p:attrNameLst>
                                          <p:attrName>style.visibility</p:attrName>
                                        </p:attrNameLst>
                                      </p:cBhvr>
                                      <p:to>
                                        <p:strVal val="visible"/>
                                      </p:to>
                                    </p:set>
                                    <p:animEffect transition="in" filter="box(out)">
                                      <p:cBhvr>
                                        <p:cTn id="25" dur="500"/>
                                        <p:tgtEl>
                                          <p:spTgt spid="56389"/>
                                        </p:tgtEl>
                                      </p:cBhvr>
                                    </p:animEffect>
                                  </p:childTnLst>
                                </p:cTn>
                              </p:par>
                              <p:par>
                                <p:cTn id="26" presetID="4" presetClass="entr" presetSubtype="32" fill="hold" nodeType="withEffect">
                                  <p:stCondLst>
                                    <p:cond delay="0"/>
                                  </p:stCondLst>
                                  <p:childTnLst>
                                    <p:set>
                                      <p:cBhvr>
                                        <p:cTn id="27" dur="1" fill="hold">
                                          <p:stCondLst>
                                            <p:cond delay="0"/>
                                          </p:stCondLst>
                                        </p:cTn>
                                        <p:tgtEl>
                                          <p:spTgt spid="56398">
                                            <p:txEl>
                                              <p:pRg st="0" end="0"/>
                                            </p:txEl>
                                          </p:spTgt>
                                        </p:tgtEl>
                                        <p:attrNameLst>
                                          <p:attrName>style.visibility</p:attrName>
                                        </p:attrNameLst>
                                      </p:cBhvr>
                                      <p:to>
                                        <p:strVal val="visible"/>
                                      </p:to>
                                    </p:set>
                                    <p:animEffect transition="in" filter="box(out)">
                                      <p:cBhvr>
                                        <p:cTn id="28" dur="500"/>
                                        <p:tgtEl>
                                          <p:spTgt spid="56398">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6327"/>
                                        </p:tgtEl>
                                        <p:attrNameLst>
                                          <p:attrName>style.visibility</p:attrName>
                                        </p:attrNameLst>
                                      </p:cBhvr>
                                      <p:to>
                                        <p:strVal val="visible"/>
                                      </p:to>
                                    </p:set>
                                    <p:animEffect transition="in" filter="wipe(left)">
                                      <p:cBhvr>
                                        <p:cTn id="33" dur="500"/>
                                        <p:tgtEl>
                                          <p:spTgt spid="56327"/>
                                        </p:tgtEl>
                                      </p:cBhvr>
                                    </p:animEffect>
                                  </p:childTnLst>
                                </p:cTn>
                              </p:par>
                            </p:childTnLst>
                          </p:cTn>
                        </p:par>
                        <p:par>
                          <p:cTn id="34" fill="hold" nodeType="afterGroup">
                            <p:stCondLst>
                              <p:cond delay="500"/>
                            </p:stCondLst>
                            <p:childTnLst>
                              <p:par>
                                <p:cTn id="35" presetID="63" presetClass="path" presetSubtype="0" accel="50000" decel="50000" fill="hold" grpId="1" nodeType="afterEffect">
                                  <p:stCondLst>
                                    <p:cond delay="0"/>
                                  </p:stCondLst>
                                  <p:childTnLst>
                                    <p:animMotion origin="layout" path="M 5.55556E-7 0.00555 L 0.43715 0.00555 " pathEditMode="relative" rAng="0" ptsTypes="AA">
                                      <p:cBhvr>
                                        <p:cTn id="36" dur="500" fill="hold"/>
                                        <p:tgtEl>
                                          <p:spTgt spid="56389"/>
                                        </p:tgtEl>
                                        <p:attrNameLst>
                                          <p:attrName>ppt_x</p:attrName>
                                          <p:attrName>ppt_y</p:attrName>
                                        </p:attrNameLst>
                                      </p:cBhvr>
                                      <p:rCtr x="219" y="0"/>
                                    </p:animMotion>
                                  </p:childTnLst>
                                </p:cTn>
                              </p:par>
                              <p:par>
                                <p:cTn id="37" presetID="64" presetClass="path" presetSubtype="0" accel="50000" decel="50000" fill="hold" grpId="0" nodeType="withEffect">
                                  <p:stCondLst>
                                    <p:cond delay="0"/>
                                  </p:stCondLst>
                                  <p:childTnLst>
                                    <p:animMotion origin="layout" path="M 1.38889E-6 1.11111E-6 L 1.38889E-6 -0.03333 " pathEditMode="relative" rAng="0" ptsTypes="AA">
                                      <p:cBhvr>
                                        <p:cTn id="38" dur="500" fill="hold"/>
                                        <p:tgtEl>
                                          <p:spTgt spid="56398">
                                            <p:bg/>
                                          </p:spTgt>
                                        </p:tgtEl>
                                        <p:attrNameLst>
                                          <p:attrName>ppt_x</p:attrName>
                                          <p:attrName>ppt_y</p:attrName>
                                        </p:attrNameLst>
                                      </p:cBhvr>
                                      <p:rCtr x="0" y="-17"/>
                                    </p:animMotion>
                                  </p:childTnLst>
                                </p:cTn>
                              </p:par>
                              <p:par>
                                <p:cTn id="39" presetID="64" presetClass="path" presetSubtype="0" accel="50000" decel="50000" fill="hold" grpId="0" nodeType="withEffect">
                                  <p:stCondLst>
                                    <p:cond delay="0"/>
                                  </p:stCondLst>
                                  <p:childTnLst>
                                    <p:animMotion origin="layout" path="M 1.38889E-6 1.11111E-6 L 1.38889E-6 -0.03333 " pathEditMode="relative" rAng="0" ptsTypes="AA">
                                      <p:cBhvr>
                                        <p:cTn id="40" dur="500" fill="hold"/>
                                        <p:tgtEl>
                                          <p:spTgt spid="56398">
                                            <p:txEl>
                                              <p:pRg st="0" end="0"/>
                                            </p:txEl>
                                          </p:spTgt>
                                        </p:tgtEl>
                                        <p:attrNameLst>
                                          <p:attrName>ppt_x</p:attrName>
                                          <p:attrName>ppt_y</p:attrName>
                                        </p:attrNameLst>
                                      </p:cBhvr>
                                      <p:rCtr x="0" y="-17"/>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32" fill="hold" nodeType="clickEffect">
                                  <p:stCondLst>
                                    <p:cond delay="0"/>
                                  </p:stCondLst>
                                  <p:childTnLst>
                                    <p:set>
                                      <p:cBhvr>
                                        <p:cTn id="44" dur="1" fill="hold">
                                          <p:stCondLst>
                                            <p:cond delay="0"/>
                                          </p:stCondLst>
                                        </p:cTn>
                                        <p:tgtEl>
                                          <p:spTgt spid="56380"/>
                                        </p:tgtEl>
                                        <p:attrNameLst>
                                          <p:attrName>style.visibility</p:attrName>
                                        </p:attrNameLst>
                                      </p:cBhvr>
                                      <p:to>
                                        <p:strVal val="visible"/>
                                      </p:to>
                                    </p:set>
                                    <p:animEffect transition="in" filter="box(out)">
                                      <p:cBhvr>
                                        <p:cTn id="45" dur="500"/>
                                        <p:tgtEl>
                                          <p:spTgt spid="56380"/>
                                        </p:tgtEl>
                                      </p:cBhvr>
                                    </p:animEffect>
                                  </p:childTnLst>
                                </p:cTn>
                              </p:par>
                              <p:par>
                                <p:cTn id="46" presetID="4" presetClass="entr" presetSubtype="32" fill="hold" grpId="0" nodeType="withEffect">
                                  <p:stCondLst>
                                    <p:cond delay="0"/>
                                  </p:stCondLst>
                                  <p:childTnLst>
                                    <p:set>
                                      <p:cBhvr>
                                        <p:cTn id="47" dur="1" fill="hold">
                                          <p:stCondLst>
                                            <p:cond delay="0"/>
                                          </p:stCondLst>
                                        </p:cTn>
                                        <p:tgtEl>
                                          <p:spTgt spid="56397">
                                            <p:bg/>
                                          </p:spTgt>
                                        </p:tgtEl>
                                        <p:attrNameLst>
                                          <p:attrName>style.visibility</p:attrName>
                                        </p:attrNameLst>
                                      </p:cBhvr>
                                      <p:to>
                                        <p:strVal val="visible"/>
                                      </p:to>
                                    </p:set>
                                    <p:animEffect transition="in" filter="box(out)">
                                      <p:cBhvr>
                                        <p:cTn id="48" dur="500"/>
                                        <p:tgtEl>
                                          <p:spTgt spid="56397">
                                            <p:bg/>
                                          </p:spTgt>
                                        </p:tgtEl>
                                      </p:cBhvr>
                                    </p:animEffect>
                                  </p:childTnLst>
                                </p:cTn>
                              </p:par>
                              <p:par>
                                <p:cTn id="49" presetID="4" presetClass="entr" presetSubtype="32" fill="hold" grpId="0" nodeType="withEffect">
                                  <p:stCondLst>
                                    <p:cond delay="0"/>
                                  </p:stCondLst>
                                  <p:childTnLst>
                                    <p:set>
                                      <p:cBhvr>
                                        <p:cTn id="50" dur="1" fill="hold">
                                          <p:stCondLst>
                                            <p:cond delay="0"/>
                                          </p:stCondLst>
                                        </p:cTn>
                                        <p:tgtEl>
                                          <p:spTgt spid="56397">
                                            <p:txEl>
                                              <p:pRg st="0" end="0"/>
                                            </p:txEl>
                                          </p:spTgt>
                                        </p:tgtEl>
                                        <p:attrNameLst>
                                          <p:attrName>style.visibility</p:attrName>
                                        </p:attrNameLst>
                                      </p:cBhvr>
                                      <p:to>
                                        <p:strVal val="visible"/>
                                      </p:to>
                                    </p:set>
                                    <p:animEffect transition="in" filter="box(out)">
                                      <p:cBhvr>
                                        <p:cTn id="51" dur="500"/>
                                        <p:tgtEl>
                                          <p:spTgt spid="56397">
                                            <p:txEl>
                                              <p:pRg st="0" end="0"/>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63" presetClass="path" presetSubtype="0" accel="50000" fill="hold" nodeType="clickEffect">
                                  <p:stCondLst>
                                    <p:cond delay="0"/>
                                  </p:stCondLst>
                                  <p:childTnLst>
                                    <p:animMotion origin="layout" path="M 3.61111E-6 -1.48148E-6 L 0.03923 0.00116 " pathEditMode="relative" rAng="0" ptsTypes="AA">
                                      <p:cBhvr>
                                        <p:cTn id="55" dur="500" fill="hold"/>
                                        <p:tgtEl>
                                          <p:spTgt spid="56380"/>
                                        </p:tgtEl>
                                        <p:attrNameLst>
                                          <p:attrName>ppt_x</p:attrName>
                                          <p:attrName>ppt_y</p:attrName>
                                        </p:attrNameLst>
                                      </p:cBhvr>
                                      <p:rCtr x="20" y="0"/>
                                    </p:animMotion>
                                  </p:childTnLst>
                                  <p:subTnLst>
                                    <p:set>
                                      <p:cBhvr override="childStyle">
                                        <p:cTn dur="1" fill="hold" display="0" masterRel="sameClick" afterEffect="1">
                                          <p:stCondLst>
                                            <p:cond evt="end" delay="0">
                                              <p:tn val="54"/>
                                            </p:cond>
                                          </p:stCondLst>
                                        </p:cTn>
                                        <p:tgtEl>
                                          <p:spTgt spid="56380"/>
                                        </p:tgtEl>
                                        <p:attrNameLst>
                                          <p:attrName>style.visibility</p:attrName>
                                        </p:attrNameLst>
                                      </p:cBhvr>
                                      <p:to>
                                        <p:strVal val="hidden"/>
                                      </p:to>
                                    </p:set>
                                  </p:subTnLst>
                                </p:cTn>
                              </p:par>
                            </p:childTnLst>
                          </p:cTn>
                        </p:par>
                        <p:par>
                          <p:cTn id="56" fill="hold" nodeType="afterGroup">
                            <p:stCondLst>
                              <p:cond delay="500"/>
                            </p:stCondLst>
                            <p:childTnLst>
                              <p:par>
                                <p:cTn id="57" presetID="22" presetClass="entr" presetSubtype="8"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left)">
                                      <p:cBhvr>
                                        <p:cTn id="59" dur="500"/>
                                        <p:tgtEl>
                                          <p:spTgt spid="2"/>
                                        </p:tgtEl>
                                      </p:cBhvr>
                                    </p:animEffect>
                                  </p:childTnLst>
                                </p:cTn>
                              </p:par>
                            </p:childTnLst>
                          </p:cTn>
                        </p:par>
                        <p:par>
                          <p:cTn id="60" fill="hold" nodeType="afterGroup">
                            <p:stCondLst>
                              <p:cond delay="1000"/>
                            </p:stCondLst>
                            <p:childTnLst>
                              <p:par>
                                <p:cTn id="61" presetID="22" presetClass="entr" presetSubtype="8" fill="hold" nodeType="afterEffect">
                                  <p:stCondLst>
                                    <p:cond delay="0"/>
                                  </p:stCondLst>
                                  <p:childTnLst>
                                    <p:set>
                                      <p:cBhvr>
                                        <p:cTn id="62" dur="1" fill="hold">
                                          <p:stCondLst>
                                            <p:cond delay="0"/>
                                          </p:stCondLst>
                                        </p:cTn>
                                        <p:tgtEl>
                                          <p:spTgt spid="56385"/>
                                        </p:tgtEl>
                                        <p:attrNameLst>
                                          <p:attrName>style.visibility</p:attrName>
                                        </p:attrNameLst>
                                      </p:cBhvr>
                                      <p:to>
                                        <p:strVal val="visible"/>
                                      </p:to>
                                    </p:set>
                                    <p:animEffect transition="in" filter="wipe(left)">
                                      <p:cBhvr>
                                        <p:cTn id="63" dur="500"/>
                                        <p:tgtEl>
                                          <p:spTgt spid="56385"/>
                                        </p:tgtEl>
                                      </p:cBhvr>
                                    </p:animEffect>
                                  </p:childTnLst>
                                </p:cTn>
                              </p:par>
                              <p:par>
                                <p:cTn id="64" presetID="64" presetClass="path" presetSubtype="0" accel="50000" decel="50000" fill="hold" nodeType="withEffect">
                                  <p:stCondLst>
                                    <p:cond delay="0"/>
                                  </p:stCondLst>
                                  <p:childTnLst>
                                    <p:animMotion origin="layout" path="M 1.38889E-6 0.00023 L 1.38889E-6 -0.03612 " pathEditMode="relative" rAng="0" ptsTypes="AA">
                                      <p:cBhvr>
                                        <p:cTn id="65" dur="500" fill="hold"/>
                                        <p:tgtEl>
                                          <p:spTgt spid="56397">
                                            <p:txEl>
                                              <p:pRg st="0" end="0"/>
                                            </p:txEl>
                                          </p:spTgt>
                                        </p:tgtEl>
                                        <p:attrNameLst>
                                          <p:attrName>ppt_x</p:attrName>
                                          <p:attrName>ppt_y</p:attrName>
                                        </p:attrNameLst>
                                      </p:cBhvr>
                                      <p:rCtr x="0" y="-18"/>
                                    </p:animMotion>
                                  </p:childTnLst>
                                </p:cTn>
                              </p:par>
                            </p:childTnLst>
                          </p:cTn>
                        </p:par>
                        <p:par>
                          <p:cTn id="66" fill="hold" nodeType="afterGroup">
                            <p:stCondLst>
                              <p:cond delay="1500"/>
                            </p:stCondLst>
                            <p:childTnLst>
                              <p:par>
                                <p:cTn id="67" presetID="22" presetClass="entr" presetSubtype="8" fill="hold" nodeType="afterEffect">
                                  <p:stCondLst>
                                    <p:cond delay="0"/>
                                  </p:stCondLst>
                                  <p:childTnLst>
                                    <p:set>
                                      <p:cBhvr>
                                        <p:cTn id="68" dur="1" fill="hold">
                                          <p:stCondLst>
                                            <p:cond delay="0"/>
                                          </p:stCondLst>
                                        </p:cTn>
                                        <p:tgtEl>
                                          <p:spTgt spid="56384"/>
                                        </p:tgtEl>
                                        <p:attrNameLst>
                                          <p:attrName>style.visibility</p:attrName>
                                        </p:attrNameLst>
                                      </p:cBhvr>
                                      <p:to>
                                        <p:strVal val="visible"/>
                                      </p:to>
                                    </p:set>
                                    <p:animEffect transition="in" filter="wipe(left)">
                                      <p:cBhvr>
                                        <p:cTn id="69" dur="500"/>
                                        <p:tgtEl>
                                          <p:spTgt spid="56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animBg="1"/>
      <p:bldP spid="56331" grpId="0" animBg="1"/>
      <p:bldP spid="56389" grpId="0" animBg="1"/>
      <p:bldP spid="56389" grpId="1" animBg="1"/>
      <p:bldP spid="56397" grpId="0" build="allAtOnce" animBg="1"/>
      <p:bldP spid="56398" grpId="0" build="allAtOnce" animBg="1"/>
      <p:bldP spid="56399" grpId="0" animBg="1"/>
      <p:bldP spid="56399"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0"/>
          <p:cNvPicPr>
            <a:picLocks noChangeAspect="1" noChangeArrowheads="1"/>
          </p:cNvPicPr>
          <p:nvPr/>
        </p:nvPicPr>
        <p:blipFill>
          <a:blip r:embed="rId3" cstate="print"/>
          <a:srcRect/>
          <a:stretch>
            <a:fillRect/>
          </a:stretch>
        </p:blipFill>
        <p:spPr bwMode="auto">
          <a:xfrm>
            <a:off x="576263" y="2673350"/>
            <a:ext cx="4065587" cy="3773488"/>
          </a:xfrm>
          <a:prstGeom prst="rect">
            <a:avLst/>
          </a:prstGeom>
          <a:noFill/>
          <a:ln w="9525">
            <a:noFill/>
            <a:miter lim="800000"/>
            <a:headEnd/>
            <a:tailEnd/>
          </a:ln>
          <a:effectLst/>
        </p:spPr>
      </p:pic>
      <p:pic>
        <p:nvPicPr>
          <p:cNvPr id="2054" name="Picture 6" descr="C:\Users\kasan3\Pictures\2011-03-13\DSC_2404.JPG"/>
          <p:cNvPicPr>
            <a:picLocks noChangeAspect="1" noChangeArrowheads="1"/>
          </p:cNvPicPr>
          <p:nvPr/>
        </p:nvPicPr>
        <p:blipFill>
          <a:blip r:embed="rId4" cstate="print"/>
          <a:srcRect/>
          <a:stretch>
            <a:fillRect/>
          </a:stretch>
        </p:blipFill>
        <p:spPr bwMode="auto">
          <a:xfrm>
            <a:off x="539750" y="1376363"/>
            <a:ext cx="7850188" cy="5094287"/>
          </a:xfrm>
          <a:prstGeom prst="rect">
            <a:avLst/>
          </a:prstGeom>
          <a:noFill/>
          <a:ln w="9525">
            <a:noFill/>
            <a:miter lim="800000"/>
            <a:headEnd/>
            <a:tailEnd/>
          </a:ln>
        </p:spPr>
      </p:pic>
      <p:sp>
        <p:nvSpPr>
          <p:cNvPr id="14340" name="Text Box 6"/>
          <p:cNvSpPr txBox="1">
            <a:spLocks noChangeArrowheads="1"/>
          </p:cNvSpPr>
          <p:nvPr/>
        </p:nvSpPr>
        <p:spPr bwMode="auto">
          <a:xfrm>
            <a:off x="287338" y="368300"/>
            <a:ext cx="8605837" cy="708025"/>
          </a:xfrm>
          <a:prstGeom prst="rect">
            <a:avLst/>
          </a:prstGeom>
          <a:noFill/>
          <a:ln w="9525">
            <a:noFill/>
            <a:miter lim="800000"/>
            <a:headEnd/>
            <a:tailEnd/>
          </a:ln>
        </p:spPr>
        <p:txBody>
          <a:bodyPr>
            <a:spAutoFit/>
          </a:bodyPr>
          <a:lstStyle/>
          <a:p>
            <a:pPr algn="ctr">
              <a:spcBef>
                <a:spcPct val="50000"/>
              </a:spcBef>
            </a:pPr>
            <a:r>
              <a:rPr lang="ja-JP" altLang="en-US"/>
              <a:t>３月１１日・１２日の新聞（産経・日報）</a:t>
            </a:r>
          </a:p>
        </p:txBody>
      </p:sp>
      <p:pic>
        <p:nvPicPr>
          <p:cNvPr id="2059" name="Picture 11"/>
          <p:cNvPicPr>
            <a:picLocks noChangeAspect="1" noChangeArrowheads="1"/>
          </p:cNvPicPr>
          <p:nvPr/>
        </p:nvPicPr>
        <p:blipFill>
          <a:blip r:embed="rId5" cstate="print"/>
          <a:srcRect/>
          <a:stretch>
            <a:fillRect/>
          </a:stretch>
        </p:blipFill>
        <p:spPr bwMode="auto">
          <a:xfrm>
            <a:off x="4500563" y="1412875"/>
            <a:ext cx="4192587" cy="4175125"/>
          </a:xfrm>
          <a:prstGeom prst="rect">
            <a:avLst/>
          </a:prstGeom>
          <a:noFill/>
          <a:ln w="9525">
            <a:noFill/>
            <a:miter lim="800000"/>
            <a:headEnd/>
            <a:tailEnd/>
          </a:ln>
          <a:effectLst/>
        </p:spPr>
      </p:pic>
      <p:sp>
        <p:nvSpPr>
          <p:cNvPr id="14342" name="正方形/長方形 1"/>
          <p:cNvSpPr>
            <a:spLocks noChangeArrowheads="1"/>
          </p:cNvSpPr>
          <p:nvPr/>
        </p:nvSpPr>
        <p:spPr bwMode="auto">
          <a:xfrm>
            <a:off x="5886450" y="6527800"/>
            <a:ext cx="3257550" cy="307975"/>
          </a:xfrm>
          <a:prstGeom prst="rect">
            <a:avLst/>
          </a:prstGeom>
          <a:noFill/>
          <a:ln w="9525">
            <a:noFill/>
            <a:miter lim="800000"/>
            <a:headEnd/>
            <a:tailEnd/>
          </a:ln>
        </p:spPr>
        <p:txBody>
          <a:bodyPr>
            <a:spAutoFit/>
          </a:bodyPr>
          <a:lstStyle/>
          <a:p>
            <a:r>
              <a:rPr lang="ja-JP" altLang="en-US" sz="1400"/>
              <a:t>産経新聞社・岩手日報社 から許諾済み</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additive="base">
                                        <p:cTn id="7" dur="500" fill="hold"/>
                                        <p:tgtEl>
                                          <p:spTgt spid="2054"/>
                                        </p:tgtEl>
                                        <p:attrNameLst>
                                          <p:attrName>ppt_x</p:attrName>
                                        </p:attrNameLst>
                                      </p:cBhvr>
                                      <p:tavLst>
                                        <p:tav tm="0">
                                          <p:val>
                                            <p:strVal val="#ppt_x"/>
                                          </p:val>
                                        </p:tav>
                                        <p:tav tm="100000">
                                          <p:val>
                                            <p:strVal val="#ppt_x"/>
                                          </p:val>
                                        </p:tav>
                                      </p:tavLst>
                                    </p:anim>
                                    <p:anim calcmode="lin" valueType="num">
                                      <p:cBhvr additive="base">
                                        <p:cTn id="8"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xit" presetSubtype="0" fill="hold" nodeType="clickEffect">
                                  <p:stCondLst>
                                    <p:cond delay="0"/>
                                  </p:stCondLst>
                                  <p:childTnLst>
                                    <p:animEffect transition="out" filter="fade">
                                      <p:cBhvr>
                                        <p:cTn id="12" dur="500"/>
                                        <p:tgtEl>
                                          <p:spTgt spid="2054"/>
                                        </p:tgtEl>
                                      </p:cBhvr>
                                    </p:animEffect>
                                    <p:set>
                                      <p:cBhvr>
                                        <p:cTn id="13" dur="1" fill="hold">
                                          <p:stCondLst>
                                            <p:cond delay="499"/>
                                          </p:stCondLst>
                                        </p:cTn>
                                        <p:tgtEl>
                                          <p:spTgt spid="2054"/>
                                        </p:tgtEl>
                                        <p:attrNameLst>
                                          <p:attrName>style.visibility</p:attrName>
                                        </p:attrNameLst>
                                      </p:cBhvr>
                                      <p:to>
                                        <p:strVal val="hidden"/>
                                      </p:to>
                                    </p:set>
                                  </p:childTnLst>
                                </p:cTn>
                              </p:par>
                              <p:par>
                                <p:cTn id="14" presetID="22" presetClass="entr" presetSubtype="2" fill="hold" nodeType="withEffect">
                                  <p:stCondLst>
                                    <p:cond delay="0"/>
                                  </p:stCondLst>
                                  <p:childTnLst>
                                    <p:set>
                                      <p:cBhvr>
                                        <p:cTn id="15" dur="1" fill="hold">
                                          <p:stCondLst>
                                            <p:cond delay="0"/>
                                          </p:stCondLst>
                                        </p:cTn>
                                        <p:tgtEl>
                                          <p:spTgt spid="2059"/>
                                        </p:tgtEl>
                                        <p:attrNameLst>
                                          <p:attrName>style.visibility</p:attrName>
                                        </p:attrNameLst>
                                      </p:cBhvr>
                                      <p:to>
                                        <p:strVal val="visible"/>
                                      </p:to>
                                    </p:set>
                                    <p:animEffect transition="in" filter="wipe(right)">
                                      <p:cBhvr>
                                        <p:cTn id="16"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6"/>
          <p:cNvPicPr>
            <a:picLocks noChangeAspect="1" noChangeArrowheads="1"/>
          </p:cNvPicPr>
          <p:nvPr/>
        </p:nvPicPr>
        <p:blipFill>
          <a:blip r:embed="rId3" cstate="print"/>
          <a:srcRect/>
          <a:stretch>
            <a:fillRect/>
          </a:stretch>
        </p:blipFill>
        <p:spPr bwMode="auto">
          <a:xfrm>
            <a:off x="1584325" y="1592263"/>
            <a:ext cx="5948363" cy="4525962"/>
          </a:xfrm>
          <a:prstGeom prst="rect">
            <a:avLst/>
          </a:prstGeom>
          <a:noFill/>
          <a:ln w="9525">
            <a:noFill/>
            <a:miter lim="800000"/>
            <a:headEnd/>
            <a:tailEnd/>
          </a:ln>
        </p:spPr>
      </p:pic>
      <p:sp>
        <p:nvSpPr>
          <p:cNvPr id="41987" name="Rectangle 4"/>
          <p:cNvSpPr>
            <a:spLocks noGrp="1" noChangeArrowheads="1"/>
          </p:cNvSpPr>
          <p:nvPr>
            <p:ph type="title"/>
          </p:nvPr>
        </p:nvSpPr>
        <p:spPr>
          <a:xfrm>
            <a:off x="468313" y="260350"/>
            <a:ext cx="8229600" cy="1143000"/>
          </a:xfrm>
        </p:spPr>
        <p:txBody>
          <a:bodyPr/>
          <a:lstStyle/>
          <a:p>
            <a:pPr eaLnBrk="1" hangingPunct="1"/>
            <a:r>
              <a:rPr lang="ja-JP" altLang="en-US" smtClean="0"/>
              <a:t>透過作用</a:t>
            </a:r>
          </a:p>
        </p:txBody>
      </p:sp>
      <p:pic>
        <p:nvPicPr>
          <p:cNvPr id="41988" name="Picture 6" descr="ebb0b068"/>
          <p:cNvPicPr>
            <a:picLocks noChangeAspect="1" noChangeArrowheads="1"/>
          </p:cNvPicPr>
          <p:nvPr/>
        </p:nvPicPr>
        <p:blipFill>
          <a:blip r:embed="rId4" cstate="print"/>
          <a:srcRect/>
          <a:stretch>
            <a:fillRect/>
          </a:stretch>
        </p:blipFill>
        <p:spPr bwMode="auto">
          <a:xfrm>
            <a:off x="5400675" y="4184650"/>
            <a:ext cx="3208338" cy="2405063"/>
          </a:xfrm>
          <a:prstGeom prst="rect">
            <a:avLst/>
          </a:prstGeom>
          <a:noFill/>
          <a:ln w="9525">
            <a:noFill/>
            <a:miter lim="800000"/>
            <a:headEnd/>
            <a:tailEnd/>
          </a:ln>
        </p:spPr>
      </p:pic>
      <p:sp>
        <p:nvSpPr>
          <p:cNvPr id="41989" name="正方形/長方形 4"/>
          <p:cNvSpPr>
            <a:spLocks noChangeArrowheads="1"/>
          </p:cNvSpPr>
          <p:nvPr/>
        </p:nvSpPr>
        <p:spPr bwMode="auto">
          <a:xfrm>
            <a:off x="5813425" y="6608763"/>
            <a:ext cx="3330575"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P.8 </a:t>
            </a:r>
            <a:r>
              <a:rPr lang="ja-JP" altLang="en-US" sz="1400"/>
              <a:t>から作成</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531" name="Group 43"/>
          <p:cNvGraphicFramePr>
            <a:graphicFrameLocks noGrp="1"/>
          </p:cNvGraphicFramePr>
          <p:nvPr>
            <p:ph idx="1"/>
          </p:nvPr>
        </p:nvGraphicFramePr>
        <p:xfrm>
          <a:off x="468313" y="1268413"/>
          <a:ext cx="8229600" cy="4635504"/>
        </p:xfrm>
        <a:graphic>
          <a:graphicData uri="http://schemas.openxmlformats.org/drawingml/2006/table">
            <a:tbl>
              <a:tblPr/>
              <a:tblGrid>
                <a:gridCol w="2663825"/>
                <a:gridCol w="3744912"/>
                <a:gridCol w="1820863"/>
              </a:tblGrid>
              <a:tr h="579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200" b="1" i="0" u="none" strike="noStrike" cap="none" normalizeH="0" baseline="0" dirty="0" smtClean="0">
                          <a:ln>
                            <a:noFill/>
                          </a:ln>
                          <a:solidFill>
                            <a:schemeClr val="bg1"/>
                          </a:solidFill>
                          <a:effectLst/>
                          <a:latin typeface="Arial" pitchFamily="34" charset="0"/>
                          <a:ea typeface="ＭＳ Ｐゴシック" pitchFamily="50" charset="-128"/>
                        </a:rPr>
                        <a:t>放射性物質</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200" b="1" i="0" u="none" strike="noStrike" cap="none" normalizeH="0" baseline="0" smtClean="0">
                          <a:ln>
                            <a:noFill/>
                          </a:ln>
                          <a:solidFill>
                            <a:schemeClr val="bg1"/>
                          </a:solidFill>
                          <a:effectLst/>
                          <a:latin typeface="Arial" pitchFamily="34" charset="0"/>
                          <a:ea typeface="ＭＳ Ｐゴシック" pitchFamily="50" charset="-128"/>
                        </a:rPr>
                        <a:t>放出される放射線</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200" b="1" i="0" u="none" strike="noStrike" cap="none" normalizeH="0" baseline="0" smtClean="0">
                          <a:ln>
                            <a:noFill/>
                          </a:ln>
                          <a:solidFill>
                            <a:schemeClr val="bg1"/>
                          </a:solidFill>
                          <a:effectLst/>
                          <a:latin typeface="Arial" pitchFamily="34" charset="0"/>
                          <a:ea typeface="ＭＳ Ｐゴシック" pitchFamily="50" charset="-128"/>
                        </a:rPr>
                        <a:t>半減期</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ウラン</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238</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α</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β</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γ</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45</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億年</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カリウム</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40</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β</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γ</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13</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億年</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炭素</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14</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β</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5730</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年</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セシウム</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137</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β</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γ</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30</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年</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セシウム</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134</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β</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γ</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2.1</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年</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ヨウ素</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131</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β</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γ</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8</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日</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ラドン</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222</a:t>
                      </a:r>
                    </a:p>
                  </a:txBody>
                  <a:tcPr marT="45700" marB="457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α</a:t>
                      </a:r>
                      <a:r>
                        <a:rPr kumimoji="1" lang="ja-JP" altLang="en-US" sz="32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3200" b="0" i="0" u="none" strike="noStrike" cap="none" normalizeH="0" baseline="0" smtClean="0">
                          <a:ln>
                            <a:noFill/>
                          </a:ln>
                          <a:solidFill>
                            <a:schemeClr val="tx1"/>
                          </a:solidFill>
                          <a:effectLst/>
                          <a:latin typeface="Arial" pitchFamily="34" charset="0"/>
                          <a:ea typeface="ＭＳ Ｐゴシック" pitchFamily="50" charset="-128"/>
                        </a:rPr>
                        <a:t>γ</a:t>
                      </a:r>
                    </a:p>
                  </a:txBody>
                  <a:tcPr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200" b="0" i="0" u="none" strike="noStrike" cap="none" normalizeH="0" baseline="0" dirty="0" smtClean="0">
                          <a:ln>
                            <a:noFill/>
                          </a:ln>
                          <a:solidFill>
                            <a:schemeClr val="tx1"/>
                          </a:solidFill>
                          <a:effectLst/>
                          <a:latin typeface="Arial" pitchFamily="34" charset="0"/>
                          <a:ea typeface="ＭＳ Ｐゴシック" pitchFamily="50" charset="-128"/>
                        </a:rPr>
                        <a:t>3.8</a:t>
                      </a:r>
                      <a:r>
                        <a:rPr kumimoji="1" lang="ja-JP" altLang="en-US" sz="3200" b="0" i="0" u="none" strike="noStrike" cap="none" normalizeH="0" baseline="0" dirty="0" smtClean="0">
                          <a:ln>
                            <a:noFill/>
                          </a:ln>
                          <a:solidFill>
                            <a:schemeClr val="tx1"/>
                          </a:solidFill>
                          <a:effectLst/>
                          <a:latin typeface="Arial" pitchFamily="34" charset="0"/>
                          <a:ea typeface="ＭＳ Ｐゴシック" pitchFamily="50" charset="-128"/>
                        </a:rPr>
                        <a:t>日</a:t>
                      </a:r>
                    </a:p>
                  </a:txBody>
                  <a:tcPr marT="45700" marB="457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3048" name="Rectangle 2"/>
          <p:cNvSpPr>
            <a:spLocks noGrp="1" noChangeArrowheads="1"/>
          </p:cNvSpPr>
          <p:nvPr>
            <p:ph type="title"/>
          </p:nvPr>
        </p:nvSpPr>
        <p:spPr>
          <a:xfrm>
            <a:off x="468313" y="260350"/>
            <a:ext cx="8229600" cy="993775"/>
          </a:xfrm>
        </p:spPr>
        <p:txBody>
          <a:bodyPr/>
          <a:lstStyle/>
          <a:p>
            <a:pPr eaLnBrk="1" hangingPunct="1"/>
            <a:r>
              <a:rPr lang="ja-JP" altLang="en-US" smtClean="0"/>
              <a:t>主な放射性物質の半減期</a:t>
            </a:r>
          </a:p>
        </p:txBody>
      </p:sp>
      <p:sp>
        <p:nvSpPr>
          <p:cNvPr id="43049" name="AutoShape 65"/>
          <p:cNvSpPr>
            <a:spLocks noChangeArrowheads="1"/>
          </p:cNvSpPr>
          <p:nvPr/>
        </p:nvSpPr>
        <p:spPr bwMode="auto">
          <a:xfrm>
            <a:off x="6697663" y="6442075"/>
            <a:ext cx="2446337" cy="407988"/>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８</a:t>
            </a:r>
          </a:p>
        </p:txBody>
      </p:sp>
      <p:sp>
        <p:nvSpPr>
          <p:cNvPr id="43050" name="正方形/長方形 4"/>
          <p:cNvSpPr>
            <a:spLocks noChangeArrowheads="1"/>
          </p:cNvSpPr>
          <p:nvPr/>
        </p:nvSpPr>
        <p:spPr bwMode="auto">
          <a:xfrm>
            <a:off x="3924300" y="6492875"/>
            <a:ext cx="2762250" cy="306388"/>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P.10 </a:t>
            </a:r>
            <a:r>
              <a:rPr lang="ja-JP" altLang="en-US" sz="1400"/>
              <a:t>から作成</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7"/>
          <p:cNvPicPr>
            <a:picLocks noChangeAspect="1" noChangeArrowheads="1"/>
          </p:cNvPicPr>
          <p:nvPr/>
        </p:nvPicPr>
        <p:blipFill>
          <a:blip r:embed="rId3" cstate="print"/>
          <a:srcRect/>
          <a:stretch>
            <a:fillRect/>
          </a:stretch>
        </p:blipFill>
        <p:spPr bwMode="auto">
          <a:xfrm>
            <a:off x="0" y="1125538"/>
            <a:ext cx="8713788" cy="5454650"/>
          </a:xfrm>
          <a:prstGeom prst="rect">
            <a:avLst/>
          </a:prstGeom>
          <a:noFill/>
          <a:ln w="9525">
            <a:noFill/>
            <a:miter lim="800000"/>
            <a:headEnd/>
            <a:tailEnd/>
          </a:ln>
        </p:spPr>
      </p:pic>
      <p:sp>
        <p:nvSpPr>
          <p:cNvPr id="44035" name="Rectangle 8"/>
          <p:cNvSpPr>
            <a:spLocks noGrp="1" noChangeArrowheads="1"/>
          </p:cNvSpPr>
          <p:nvPr>
            <p:ph type="title" idx="4294967295"/>
          </p:nvPr>
        </p:nvSpPr>
        <p:spPr>
          <a:xfrm>
            <a:off x="468313" y="188913"/>
            <a:ext cx="4032250" cy="1143000"/>
          </a:xfrm>
        </p:spPr>
        <p:txBody>
          <a:bodyPr/>
          <a:lstStyle/>
          <a:p>
            <a:pPr eaLnBrk="1" hangingPunct="1"/>
            <a:r>
              <a:rPr lang="ja-JP" altLang="en-US" sz="4000" smtClean="0"/>
              <a:t>半減期（</a:t>
            </a:r>
            <a:r>
              <a:rPr lang="ja-JP" altLang="en-US" sz="4000" smtClean="0">
                <a:solidFill>
                  <a:srgbClr val="FF0000"/>
                </a:solidFill>
              </a:rPr>
              <a:t>ヨウ素</a:t>
            </a:r>
            <a:r>
              <a:rPr lang="en-US" altLang="ja-JP" sz="2000" smtClean="0">
                <a:solidFill>
                  <a:srgbClr val="FF0000"/>
                </a:solidFill>
              </a:rPr>
              <a:t>131</a:t>
            </a:r>
            <a:r>
              <a:rPr lang="ja-JP" altLang="en-US" sz="4000" smtClean="0"/>
              <a:t>）</a:t>
            </a:r>
          </a:p>
        </p:txBody>
      </p:sp>
      <p:pic>
        <p:nvPicPr>
          <p:cNvPr id="31756" name="Picture 12"/>
          <p:cNvPicPr>
            <a:picLocks noChangeAspect="1" noChangeArrowheads="1"/>
          </p:cNvPicPr>
          <p:nvPr/>
        </p:nvPicPr>
        <p:blipFill>
          <a:blip r:embed="rId4" cstate="print"/>
          <a:srcRect/>
          <a:stretch>
            <a:fillRect/>
          </a:stretch>
        </p:blipFill>
        <p:spPr bwMode="auto">
          <a:xfrm>
            <a:off x="4643438" y="2924175"/>
            <a:ext cx="3938587" cy="1990725"/>
          </a:xfrm>
          <a:prstGeom prst="rect">
            <a:avLst/>
          </a:prstGeom>
          <a:noFill/>
          <a:ln w="9525">
            <a:noFill/>
            <a:miter lim="800000"/>
            <a:headEnd/>
            <a:tailEnd/>
          </a:ln>
        </p:spPr>
      </p:pic>
      <p:pic>
        <p:nvPicPr>
          <p:cNvPr id="31757" name="Picture 13"/>
          <p:cNvPicPr>
            <a:picLocks noChangeAspect="1" noChangeArrowheads="1"/>
          </p:cNvPicPr>
          <p:nvPr/>
        </p:nvPicPr>
        <p:blipFill>
          <a:blip r:embed="rId5" cstate="print"/>
          <a:srcRect/>
          <a:stretch>
            <a:fillRect/>
          </a:stretch>
        </p:blipFill>
        <p:spPr bwMode="auto">
          <a:xfrm>
            <a:off x="4643438" y="2924175"/>
            <a:ext cx="3933825" cy="1990725"/>
          </a:xfrm>
          <a:prstGeom prst="rect">
            <a:avLst/>
          </a:prstGeom>
          <a:noFill/>
          <a:ln w="9525">
            <a:noFill/>
            <a:miter lim="800000"/>
            <a:headEnd/>
            <a:tailEnd/>
          </a:ln>
        </p:spPr>
      </p:pic>
      <p:pic>
        <p:nvPicPr>
          <p:cNvPr id="31758" name="Picture 14"/>
          <p:cNvPicPr>
            <a:picLocks noChangeAspect="1" noChangeArrowheads="1"/>
          </p:cNvPicPr>
          <p:nvPr/>
        </p:nvPicPr>
        <p:blipFill>
          <a:blip r:embed="rId6" cstate="print"/>
          <a:srcRect/>
          <a:stretch>
            <a:fillRect/>
          </a:stretch>
        </p:blipFill>
        <p:spPr bwMode="auto">
          <a:xfrm>
            <a:off x="4643438" y="2924175"/>
            <a:ext cx="3929062" cy="1981200"/>
          </a:xfrm>
          <a:prstGeom prst="rect">
            <a:avLst/>
          </a:prstGeom>
          <a:noFill/>
          <a:ln w="9525">
            <a:noFill/>
            <a:miter lim="800000"/>
            <a:headEnd/>
            <a:tailEnd/>
          </a:ln>
        </p:spPr>
      </p:pic>
      <p:sp>
        <p:nvSpPr>
          <p:cNvPr id="11" name="下矢印 10"/>
          <p:cNvSpPr/>
          <p:nvPr/>
        </p:nvSpPr>
        <p:spPr>
          <a:xfrm>
            <a:off x="6372225" y="2349500"/>
            <a:ext cx="503238"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p>
        </p:txBody>
      </p:sp>
      <p:cxnSp>
        <p:nvCxnSpPr>
          <p:cNvPr id="13" name="直線矢印コネクタ 12"/>
          <p:cNvCxnSpPr/>
          <p:nvPr/>
        </p:nvCxnSpPr>
        <p:spPr>
          <a:xfrm rot="10800000" flipH="1">
            <a:off x="3059113" y="1412875"/>
            <a:ext cx="144145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直線矢印コネクタ 13"/>
          <p:cNvCxnSpPr/>
          <p:nvPr/>
        </p:nvCxnSpPr>
        <p:spPr>
          <a:xfrm rot="10800000" flipH="1">
            <a:off x="3563938" y="3789363"/>
            <a:ext cx="1439862"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直線矢印コネクタ 14"/>
          <p:cNvCxnSpPr/>
          <p:nvPr/>
        </p:nvCxnSpPr>
        <p:spPr>
          <a:xfrm rot="10800000" flipH="1">
            <a:off x="4716463" y="4365625"/>
            <a:ext cx="1008062" cy="5762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直線矢印コネクタ 16"/>
          <p:cNvCxnSpPr/>
          <p:nvPr/>
        </p:nvCxnSpPr>
        <p:spPr>
          <a:xfrm rot="5400000" flipH="1" flipV="1">
            <a:off x="6011862" y="4797426"/>
            <a:ext cx="1152525" cy="431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31755" name="Picture 11"/>
          <p:cNvPicPr>
            <a:picLocks noChangeAspect="1" noChangeArrowheads="1"/>
          </p:cNvPicPr>
          <p:nvPr/>
        </p:nvPicPr>
        <p:blipFill>
          <a:blip r:embed="rId7" cstate="print"/>
          <a:srcRect/>
          <a:stretch>
            <a:fillRect/>
          </a:stretch>
        </p:blipFill>
        <p:spPr bwMode="auto">
          <a:xfrm>
            <a:off x="4643438" y="260350"/>
            <a:ext cx="3933825" cy="1995488"/>
          </a:xfrm>
          <a:prstGeom prst="rect">
            <a:avLst/>
          </a:prstGeom>
          <a:noFill/>
          <a:ln w="9525">
            <a:noFill/>
            <a:miter lim="800000"/>
            <a:headEnd/>
            <a:tailEnd/>
          </a:ln>
        </p:spPr>
      </p:pic>
      <p:sp>
        <p:nvSpPr>
          <p:cNvPr id="13327" name="Text Box 15"/>
          <p:cNvSpPr txBox="1">
            <a:spLocks noChangeArrowheads="1"/>
          </p:cNvSpPr>
          <p:nvPr/>
        </p:nvSpPr>
        <p:spPr bwMode="auto">
          <a:xfrm>
            <a:off x="5435600" y="944563"/>
            <a:ext cx="2305050" cy="579437"/>
          </a:xfrm>
          <a:prstGeom prst="rect">
            <a:avLst/>
          </a:prstGeom>
          <a:noFill/>
          <a:ln w="9525">
            <a:noFill/>
            <a:miter lim="800000"/>
            <a:headEnd/>
            <a:tailEnd/>
          </a:ln>
        </p:spPr>
        <p:txBody>
          <a:bodyPr>
            <a:spAutoFit/>
          </a:bodyPr>
          <a:lstStyle/>
          <a:p>
            <a:pPr algn="ctr">
              <a:spcBef>
                <a:spcPct val="50000"/>
              </a:spcBef>
            </a:pPr>
            <a:r>
              <a:rPr lang="ja-JP" altLang="en-US" sz="3200"/>
              <a:t>例）</a:t>
            </a:r>
            <a:r>
              <a:rPr lang="en-US" altLang="ja-JP" sz="3200"/>
              <a:t>800</a:t>
            </a:r>
            <a:r>
              <a:rPr lang="ja-JP" altLang="en-US" sz="3200"/>
              <a:t>個</a:t>
            </a:r>
          </a:p>
        </p:txBody>
      </p:sp>
      <p:sp>
        <p:nvSpPr>
          <p:cNvPr id="13328" name="Text Box 16"/>
          <p:cNvSpPr txBox="1">
            <a:spLocks noChangeArrowheads="1"/>
          </p:cNvSpPr>
          <p:nvPr/>
        </p:nvSpPr>
        <p:spPr bwMode="auto">
          <a:xfrm>
            <a:off x="5903913" y="3608388"/>
            <a:ext cx="1620837" cy="579437"/>
          </a:xfrm>
          <a:prstGeom prst="rect">
            <a:avLst/>
          </a:prstGeom>
          <a:noFill/>
          <a:ln w="9525">
            <a:noFill/>
            <a:miter lim="800000"/>
            <a:headEnd/>
            <a:tailEnd/>
          </a:ln>
        </p:spPr>
        <p:txBody>
          <a:bodyPr>
            <a:spAutoFit/>
          </a:bodyPr>
          <a:lstStyle/>
          <a:p>
            <a:pPr algn="ctr">
              <a:spcBef>
                <a:spcPct val="50000"/>
              </a:spcBef>
            </a:pPr>
            <a:r>
              <a:rPr lang="en-US" altLang="ja-JP" sz="3200"/>
              <a:t>400</a:t>
            </a:r>
            <a:r>
              <a:rPr lang="ja-JP" altLang="en-US" sz="3200"/>
              <a:t>個</a:t>
            </a:r>
          </a:p>
        </p:txBody>
      </p:sp>
      <p:sp>
        <p:nvSpPr>
          <p:cNvPr id="13329" name="Text Box 17"/>
          <p:cNvSpPr txBox="1">
            <a:spLocks noChangeArrowheads="1"/>
          </p:cNvSpPr>
          <p:nvPr/>
        </p:nvSpPr>
        <p:spPr bwMode="auto">
          <a:xfrm>
            <a:off x="5940425" y="3644900"/>
            <a:ext cx="1439863" cy="579438"/>
          </a:xfrm>
          <a:prstGeom prst="rect">
            <a:avLst/>
          </a:prstGeom>
          <a:noFill/>
          <a:ln w="9525">
            <a:noFill/>
            <a:miter lim="800000"/>
            <a:headEnd/>
            <a:tailEnd/>
          </a:ln>
        </p:spPr>
        <p:txBody>
          <a:bodyPr>
            <a:spAutoFit/>
          </a:bodyPr>
          <a:lstStyle/>
          <a:p>
            <a:pPr algn="ctr">
              <a:spcBef>
                <a:spcPct val="50000"/>
              </a:spcBef>
            </a:pPr>
            <a:r>
              <a:rPr lang="en-US" altLang="ja-JP" sz="3200"/>
              <a:t>200</a:t>
            </a:r>
            <a:r>
              <a:rPr lang="ja-JP" altLang="en-US" sz="3200"/>
              <a:t>個</a:t>
            </a:r>
          </a:p>
        </p:txBody>
      </p:sp>
      <p:sp>
        <p:nvSpPr>
          <p:cNvPr id="13330" name="Text Box 18"/>
          <p:cNvSpPr txBox="1">
            <a:spLocks noChangeArrowheads="1"/>
          </p:cNvSpPr>
          <p:nvPr/>
        </p:nvSpPr>
        <p:spPr bwMode="auto">
          <a:xfrm>
            <a:off x="5940425" y="3573463"/>
            <a:ext cx="1439863" cy="579437"/>
          </a:xfrm>
          <a:prstGeom prst="rect">
            <a:avLst/>
          </a:prstGeom>
          <a:noFill/>
          <a:ln w="9525">
            <a:noFill/>
            <a:miter lim="800000"/>
            <a:headEnd/>
            <a:tailEnd/>
          </a:ln>
        </p:spPr>
        <p:txBody>
          <a:bodyPr>
            <a:spAutoFit/>
          </a:bodyPr>
          <a:lstStyle/>
          <a:p>
            <a:pPr algn="ctr">
              <a:spcBef>
                <a:spcPct val="50000"/>
              </a:spcBef>
            </a:pPr>
            <a:r>
              <a:rPr lang="en-US" altLang="ja-JP" sz="3200"/>
              <a:t>100</a:t>
            </a:r>
            <a:r>
              <a:rPr lang="ja-JP" altLang="en-US" sz="3200"/>
              <a:t>個</a:t>
            </a:r>
          </a:p>
        </p:txBody>
      </p:sp>
      <p:sp>
        <p:nvSpPr>
          <p:cNvPr id="44049"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3click</a:t>
            </a:r>
          </a:p>
        </p:txBody>
      </p:sp>
      <p:sp>
        <p:nvSpPr>
          <p:cNvPr id="44050" name="Text Box 18"/>
          <p:cNvSpPr txBox="1">
            <a:spLocks noChangeArrowheads="1"/>
          </p:cNvSpPr>
          <p:nvPr/>
        </p:nvSpPr>
        <p:spPr bwMode="auto">
          <a:xfrm>
            <a:off x="385763" y="1125538"/>
            <a:ext cx="549275" cy="2195512"/>
          </a:xfrm>
          <a:prstGeom prst="rect">
            <a:avLst/>
          </a:prstGeom>
          <a:noFill/>
          <a:ln w="9525">
            <a:noFill/>
            <a:miter lim="800000"/>
            <a:headEnd/>
            <a:tailEnd/>
          </a:ln>
        </p:spPr>
        <p:txBody>
          <a:bodyPr vert="eaVert">
            <a:spAutoFit/>
          </a:bodyPr>
          <a:lstStyle/>
          <a:p>
            <a:pPr>
              <a:spcBef>
                <a:spcPct val="50000"/>
              </a:spcBef>
            </a:pPr>
            <a:r>
              <a:rPr lang="ja-JP" altLang="en-US" sz="2400"/>
              <a:t>原子核の数</a:t>
            </a:r>
          </a:p>
        </p:txBody>
      </p:sp>
      <p:sp>
        <p:nvSpPr>
          <p:cNvPr id="92179" name="AutoShape 19"/>
          <p:cNvSpPr>
            <a:spLocks/>
          </p:cNvSpPr>
          <p:nvPr/>
        </p:nvSpPr>
        <p:spPr bwMode="auto">
          <a:xfrm rot="5400000">
            <a:off x="2051051" y="5445125"/>
            <a:ext cx="107950" cy="1692275"/>
          </a:xfrm>
          <a:prstGeom prst="rightBrace">
            <a:avLst>
              <a:gd name="adj1" fmla="val 130637"/>
              <a:gd name="adj2" fmla="val 50000"/>
            </a:avLst>
          </a:prstGeom>
          <a:noFill/>
          <a:ln w="9525">
            <a:solidFill>
              <a:schemeClr val="tx1"/>
            </a:solidFill>
            <a:round/>
            <a:headEnd/>
            <a:tailEnd/>
          </a:ln>
        </p:spPr>
        <p:txBody>
          <a:bodyPr wrap="none" anchor="ctr"/>
          <a:lstStyle/>
          <a:p>
            <a:endParaRPr lang="ja-JP" altLang="en-US"/>
          </a:p>
        </p:txBody>
      </p:sp>
      <p:sp>
        <p:nvSpPr>
          <p:cNvPr id="92180" name="AutoShape 20"/>
          <p:cNvSpPr>
            <a:spLocks/>
          </p:cNvSpPr>
          <p:nvPr/>
        </p:nvSpPr>
        <p:spPr bwMode="auto">
          <a:xfrm rot="5400000">
            <a:off x="3743326" y="5445125"/>
            <a:ext cx="107950" cy="1692275"/>
          </a:xfrm>
          <a:prstGeom prst="rightBrace">
            <a:avLst>
              <a:gd name="adj1" fmla="val 130637"/>
              <a:gd name="adj2" fmla="val 50000"/>
            </a:avLst>
          </a:prstGeom>
          <a:noFill/>
          <a:ln w="9525">
            <a:solidFill>
              <a:schemeClr val="tx1"/>
            </a:solidFill>
            <a:round/>
            <a:headEnd/>
            <a:tailEnd/>
          </a:ln>
        </p:spPr>
        <p:txBody>
          <a:bodyPr wrap="none" anchor="ctr"/>
          <a:lstStyle/>
          <a:p>
            <a:endParaRPr lang="ja-JP" altLang="en-US"/>
          </a:p>
        </p:txBody>
      </p:sp>
      <p:sp>
        <p:nvSpPr>
          <p:cNvPr id="92181" name="AutoShape 21"/>
          <p:cNvSpPr>
            <a:spLocks/>
          </p:cNvSpPr>
          <p:nvPr/>
        </p:nvSpPr>
        <p:spPr bwMode="auto">
          <a:xfrm rot="5400000">
            <a:off x="5472113" y="5445125"/>
            <a:ext cx="107950" cy="1692275"/>
          </a:xfrm>
          <a:prstGeom prst="rightBrace">
            <a:avLst>
              <a:gd name="adj1" fmla="val 130637"/>
              <a:gd name="adj2" fmla="val 50000"/>
            </a:avLst>
          </a:prstGeom>
          <a:noFill/>
          <a:ln w="9525">
            <a:solidFill>
              <a:schemeClr val="tx1"/>
            </a:solidFill>
            <a:round/>
            <a:headEnd/>
            <a:tailEnd/>
          </a:ln>
        </p:spPr>
        <p:txBody>
          <a:bodyPr wrap="none" anchor="ctr"/>
          <a:lstStyle/>
          <a:p>
            <a:endParaRPr lang="ja-JP" altLang="en-US"/>
          </a:p>
        </p:txBody>
      </p:sp>
      <p:sp>
        <p:nvSpPr>
          <p:cNvPr id="92182" name="Text Box 22"/>
          <p:cNvSpPr txBox="1">
            <a:spLocks noChangeArrowheads="1"/>
          </p:cNvSpPr>
          <p:nvPr/>
        </p:nvSpPr>
        <p:spPr bwMode="auto">
          <a:xfrm>
            <a:off x="1695450" y="6267450"/>
            <a:ext cx="973138" cy="579438"/>
          </a:xfrm>
          <a:prstGeom prst="rect">
            <a:avLst/>
          </a:prstGeom>
          <a:noFill/>
          <a:ln w="9525">
            <a:noFill/>
            <a:miter lim="800000"/>
            <a:headEnd/>
            <a:tailEnd/>
          </a:ln>
        </p:spPr>
        <p:txBody>
          <a:bodyPr>
            <a:spAutoFit/>
          </a:bodyPr>
          <a:lstStyle/>
          <a:p>
            <a:pPr>
              <a:spcBef>
                <a:spcPct val="50000"/>
              </a:spcBef>
            </a:pPr>
            <a:r>
              <a:rPr lang="en-US" altLang="ja-JP" sz="3200"/>
              <a:t>8</a:t>
            </a:r>
            <a:r>
              <a:rPr lang="ja-JP" altLang="en-US" sz="3200"/>
              <a:t>日</a:t>
            </a:r>
          </a:p>
        </p:txBody>
      </p:sp>
      <p:sp>
        <p:nvSpPr>
          <p:cNvPr id="92183" name="Text Box 23"/>
          <p:cNvSpPr txBox="1">
            <a:spLocks noChangeArrowheads="1"/>
          </p:cNvSpPr>
          <p:nvPr/>
        </p:nvSpPr>
        <p:spPr bwMode="auto">
          <a:xfrm>
            <a:off x="3454400" y="6273800"/>
            <a:ext cx="973138" cy="579438"/>
          </a:xfrm>
          <a:prstGeom prst="rect">
            <a:avLst/>
          </a:prstGeom>
          <a:noFill/>
          <a:ln w="9525">
            <a:noFill/>
            <a:miter lim="800000"/>
            <a:headEnd/>
            <a:tailEnd/>
          </a:ln>
        </p:spPr>
        <p:txBody>
          <a:bodyPr>
            <a:spAutoFit/>
          </a:bodyPr>
          <a:lstStyle/>
          <a:p>
            <a:pPr>
              <a:spcBef>
                <a:spcPct val="50000"/>
              </a:spcBef>
            </a:pPr>
            <a:r>
              <a:rPr lang="en-US" altLang="ja-JP" sz="3200"/>
              <a:t>8</a:t>
            </a:r>
            <a:r>
              <a:rPr lang="ja-JP" altLang="en-US" sz="3200"/>
              <a:t>日</a:t>
            </a:r>
          </a:p>
        </p:txBody>
      </p:sp>
      <p:sp>
        <p:nvSpPr>
          <p:cNvPr id="92184" name="Text Box 24"/>
          <p:cNvSpPr txBox="1">
            <a:spLocks noChangeArrowheads="1"/>
          </p:cNvSpPr>
          <p:nvPr/>
        </p:nvSpPr>
        <p:spPr bwMode="auto">
          <a:xfrm>
            <a:off x="5111750" y="6273800"/>
            <a:ext cx="973138" cy="579438"/>
          </a:xfrm>
          <a:prstGeom prst="rect">
            <a:avLst/>
          </a:prstGeom>
          <a:noFill/>
          <a:ln w="9525">
            <a:noFill/>
            <a:miter lim="800000"/>
            <a:headEnd/>
            <a:tailEnd/>
          </a:ln>
        </p:spPr>
        <p:txBody>
          <a:bodyPr>
            <a:spAutoFit/>
          </a:bodyPr>
          <a:lstStyle/>
          <a:p>
            <a:pPr>
              <a:spcBef>
                <a:spcPct val="50000"/>
              </a:spcBef>
            </a:pPr>
            <a:r>
              <a:rPr lang="en-US" altLang="ja-JP" sz="3200"/>
              <a:t>8</a:t>
            </a:r>
            <a:r>
              <a:rPr lang="ja-JP" altLang="en-US" sz="3200"/>
              <a:t>日</a:t>
            </a:r>
          </a:p>
        </p:txBody>
      </p:sp>
      <p:sp>
        <p:nvSpPr>
          <p:cNvPr id="44057" name="AutoShape 25"/>
          <p:cNvSpPr>
            <a:spLocks noChangeArrowheads="1"/>
          </p:cNvSpPr>
          <p:nvPr/>
        </p:nvSpPr>
        <p:spPr bwMode="auto">
          <a:xfrm>
            <a:off x="0" y="0"/>
            <a:ext cx="2446338" cy="407988"/>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８</a:t>
            </a:r>
          </a:p>
        </p:txBody>
      </p:sp>
      <p:sp>
        <p:nvSpPr>
          <p:cNvPr id="44058" name="正方形/長方形 25"/>
          <p:cNvSpPr>
            <a:spLocks noChangeArrowheads="1"/>
          </p:cNvSpPr>
          <p:nvPr/>
        </p:nvSpPr>
        <p:spPr bwMode="auto">
          <a:xfrm>
            <a:off x="5884863" y="6550025"/>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P.10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1755"/>
                                        </p:tgtEl>
                                        <p:attrNameLst>
                                          <p:attrName>style.visibility</p:attrName>
                                        </p:attrNameLst>
                                      </p:cBhvr>
                                      <p:to>
                                        <p:strVal val="visible"/>
                                      </p:to>
                                    </p:set>
                                    <p:animEffect transition="in" filter="fade">
                                      <p:cBhvr>
                                        <p:cTn id="11" dur="500"/>
                                        <p:tgtEl>
                                          <p:spTgt spid="31755"/>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7"/>
                                        </p:tgtEl>
                                        <p:attrNameLst>
                                          <p:attrName>style.visibility</p:attrName>
                                        </p:attrNameLst>
                                      </p:cBhvr>
                                      <p:to>
                                        <p:strVal val="visible"/>
                                      </p:to>
                                    </p:set>
                                    <p:animEffect transition="in" filter="wipe(left)">
                                      <p:cBhvr>
                                        <p:cTn id="15" dur="500"/>
                                        <p:tgtEl>
                                          <p:spTgt spid="133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2179"/>
                                        </p:tgtEl>
                                        <p:attrNameLst>
                                          <p:attrName>style.visibility</p:attrName>
                                        </p:attrNameLst>
                                      </p:cBhvr>
                                      <p:to>
                                        <p:strVal val="visible"/>
                                      </p:to>
                                    </p:set>
                                    <p:animEffect transition="in" filter="wipe(left)">
                                      <p:cBhvr>
                                        <p:cTn id="23" dur="500"/>
                                        <p:tgtEl>
                                          <p:spTgt spid="9217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2182"/>
                                        </p:tgtEl>
                                        <p:attrNameLst>
                                          <p:attrName>style.visibility</p:attrName>
                                        </p:attrNameLst>
                                      </p:cBhvr>
                                      <p:to>
                                        <p:strVal val="visible"/>
                                      </p:to>
                                    </p:set>
                                    <p:animEffect transition="in" filter="wipe(left)">
                                      <p:cBhvr>
                                        <p:cTn id="26" dur="500"/>
                                        <p:tgtEl>
                                          <p:spTgt spid="92182"/>
                                        </p:tgtEl>
                                      </p:cBhvr>
                                    </p:animEffect>
                                  </p:childTnLst>
                                </p:cTn>
                              </p:par>
                            </p:childTnLst>
                          </p:cTn>
                        </p:par>
                        <p:par>
                          <p:cTn id="27" fill="hold" nodeType="afterGroup">
                            <p:stCondLst>
                              <p:cond delay="500"/>
                            </p:stCondLst>
                            <p:childTnLst>
                              <p:par>
                                <p:cTn id="28" presetID="18" presetClass="entr" presetSubtype="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Right)">
                                      <p:cBhvr>
                                        <p:cTn id="30" dur="500"/>
                                        <p:tgtEl>
                                          <p:spTgt spid="14"/>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31756"/>
                                        </p:tgtEl>
                                        <p:attrNameLst>
                                          <p:attrName>style.visibility</p:attrName>
                                        </p:attrNameLst>
                                      </p:cBhvr>
                                      <p:to>
                                        <p:strVal val="visible"/>
                                      </p:to>
                                    </p:set>
                                    <p:animEffect transition="in" filter="fade">
                                      <p:cBhvr>
                                        <p:cTn id="34" dur="1000"/>
                                        <p:tgtEl>
                                          <p:spTgt spid="31756"/>
                                        </p:tgtEl>
                                      </p:cBhvr>
                                    </p:animEffect>
                                  </p:childTnLst>
                                </p:cTn>
                              </p:par>
                            </p:childTnLst>
                          </p:cTn>
                        </p:par>
                        <p:par>
                          <p:cTn id="35" fill="hold" nodeType="afterGroup">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328"/>
                                        </p:tgtEl>
                                        <p:attrNameLst>
                                          <p:attrName>style.visibility</p:attrName>
                                        </p:attrNameLst>
                                      </p:cBhvr>
                                      <p:to>
                                        <p:strVal val="visible"/>
                                      </p:to>
                                    </p:set>
                                    <p:animEffect transition="in" filter="wipe(left)">
                                      <p:cBhvr>
                                        <p:cTn id="38" dur="500"/>
                                        <p:tgtEl>
                                          <p:spTgt spid="133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xit" presetSubtype="16" fill="hold" nodeType="clickEffect">
                                  <p:stCondLst>
                                    <p:cond delay="0"/>
                                  </p:stCondLst>
                                  <p:childTnLst>
                                    <p:animEffect transition="out" filter="box(in)">
                                      <p:cBhvr>
                                        <p:cTn id="42" dur="500"/>
                                        <p:tgtEl>
                                          <p:spTgt spid="31756"/>
                                        </p:tgtEl>
                                      </p:cBhvr>
                                    </p:animEffect>
                                    <p:set>
                                      <p:cBhvr>
                                        <p:cTn id="43" dur="1" fill="hold">
                                          <p:stCondLst>
                                            <p:cond delay="499"/>
                                          </p:stCondLst>
                                        </p:cTn>
                                        <p:tgtEl>
                                          <p:spTgt spid="31756"/>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3328"/>
                                        </p:tgtEl>
                                      </p:cBhvr>
                                    </p:animEffect>
                                    <p:set>
                                      <p:cBhvr>
                                        <p:cTn id="49" dur="1" fill="hold">
                                          <p:stCondLst>
                                            <p:cond delay="499"/>
                                          </p:stCondLst>
                                        </p:cTn>
                                        <p:tgtEl>
                                          <p:spTgt spid="13328"/>
                                        </p:tgtEl>
                                        <p:attrNameLst>
                                          <p:attrName>style.visibility</p:attrName>
                                        </p:attrNameLst>
                                      </p:cBhvr>
                                      <p:to>
                                        <p:strVal val="hidden"/>
                                      </p:to>
                                    </p:set>
                                  </p:childTnLst>
                                </p:cTn>
                              </p:par>
                            </p:childTnLst>
                          </p:cTn>
                        </p:par>
                        <p:par>
                          <p:cTn id="50" fill="hold" nodeType="afterGroup">
                            <p:stCondLst>
                              <p:cond delay="500"/>
                            </p:stCondLst>
                            <p:childTnLst>
                              <p:par>
                                <p:cTn id="51" presetID="18" presetClass="entr" presetSubtype="3"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trips(upRigh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2180"/>
                                        </p:tgtEl>
                                        <p:attrNameLst>
                                          <p:attrName>style.visibility</p:attrName>
                                        </p:attrNameLst>
                                      </p:cBhvr>
                                      <p:to>
                                        <p:strVal val="visible"/>
                                      </p:to>
                                    </p:set>
                                    <p:animEffect transition="in" filter="wipe(left)">
                                      <p:cBhvr>
                                        <p:cTn id="56" dur="500"/>
                                        <p:tgtEl>
                                          <p:spTgt spid="9218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2183"/>
                                        </p:tgtEl>
                                        <p:attrNameLst>
                                          <p:attrName>style.visibility</p:attrName>
                                        </p:attrNameLst>
                                      </p:cBhvr>
                                      <p:to>
                                        <p:strVal val="visible"/>
                                      </p:to>
                                    </p:set>
                                    <p:animEffect transition="in" filter="wipe(left)">
                                      <p:cBhvr>
                                        <p:cTn id="59" dur="500"/>
                                        <p:tgtEl>
                                          <p:spTgt spid="92183"/>
                                        </p:tgtEl>
                                      </p:cBhvr>
                                    </p:animEffect>
                                  </p:childTnLst>
                                </p:cTn>
                              </p:par>
                            </p:childTnLst>
                          </p:cTn>
                        </p:par>
                        <p:par>
                          <p:cTn id="60" fill="hold" nodeType="afterGroup">
                            <p:stCondLst>
                              <p:cond delay="1000"/>
                            </p:stCondLst>
                            <p:childTnLst>
                              <p:par>
                                <p:cTn id="61" presetID="10" presetClass="entr" presetSubtype="0" fill="hold" nodeType="afterEffect">
                                  <p:stCondLst>
                                    <p:cond delay="0"/>
                                  </p:stCondLst>
                                  <p:childTnLst>
                                    <p:set>
                                      <p:cBhvr>
                                        <p:cTn id="62" dur="1" fill="hold">
                                          <p:stCondLst>
                                            <p:cond delay="0"/>
                                          </p:stCondLst>
                                        </p:cTn>
                                        <p:tgtEl>
                                          <p:spTgt spid="31757"/>
                                        </p:tgtEl>
                                        <p:attrNameLst>
                                          <p:attrName>style.visibility</p:attrName>
                                        </p:attrNameLst>
                                      </p:cBhvr>
                                      <p:to>
                                        <p:strVal val="visible"/>
                                      </p:to>
                                    </p:set>
                                    <p:animEffect transition="in" filter="fade">
                                      <p:cBhvr>
                                        <p:cTn id="63" dur="1000"/>
                                        <p:tgtEl>
                                          <p:spTgt spid="31757"/>
                                        </p:tgtEl>
                                      </p:cBhvr>
                                    </p:animEffect>
                                  </p:childTnLst>
                                </p:cTn>
                              </p:par>
                            </p:childTnLst>
                          </p:cTn>
                        </p:par>
                        <p:par>
                          <p:cTn id="64" fill="hold" nodeType="afterGroup">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13329"/>
                                        </p:tgtEl>
                                        <p:attrNameLst>
                                          <p:attrName>style.visibility</p:attrName>
                                        </p:attrNameLst>
                                      </p:cBhvr>
                                      <p:to>
                                        <p:strVal val="visible"/>
                                      </p:to>
                                    </p:set>
                                    <p:animEffect transition="in" filter="wipe(left)">
                                      <p:cBhvr>
                                        <p:cTn id="67" dur="500"/>
                                        <p:tgtEl>
                                          <p:spTgt spid="133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xit" presetSubtype="16" fill="hold" nodeType="clickEffect">
                                  <p:stCondLst>
                                    <p:cond delay="0"/>
                                  </p:stCondLst>
                                  <p:childTnLst>
                                    <p:animEffect transition="out" filter="box(in)">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4" presetClass="exit" presetSubtype="16" fill="hold" nodeType="withEffect">
                                  <p:stCondLst>
                                    <p:cond delay="0"/>
                                  </p:stCondLst>
                                  <p:childTnLst>
                                    <p:animEffect transition="out" filter="box(in)">
                                      <p:cBhvr>
                                        <p:cTn id="74" dur="500"/>
                                        <p:tgtEl>
                                          <p:spTgt spid="31757"/>
                                        </p:tgtEl>
                                      </p:cBhvr>
                                    </p:animEffect>
                                    <p:set>
                                      <p:cBhvr>
                                        <p:cTn id="75" dur="1" fill="hold">
                                          <p:stCondLst>
                                            <p:cond delay="499"/>
                                          </p:stCondLst>
                                        </p:cTn>
                                        <p:tgtEl>
                                          <p:spTgt spid="31757"/>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3329"/>
                                        </p:tgtEl>
                                      </p:cBhvr>
                                    </p:animEffect>
                                    <p:set>
                                      <p:cBhvr>
                                        <p:cTn id="78" dur="1" fill="hold">
                                          <p:stCondLst>
                                            <p:cond delay="499"/>
                                          </p:stCondLst>
                                        </p:cTn>
                                        <p:tgtEl>
                                          <p:spTgt spid="13329"/>
                                        </p:tgtEl>
                                        <p:attrNameLst>
                                          <p:attrName>style.visibility</p:attrName>
                                        </p:attrNameLst>
                                      </p:cBhvr>
                                      <p:to>
                                        <p:strVal val="hidden"/>
                                      </p:to>
                                    </p:set>
                                  </p:childTnLst>
                                </p:cTn>
                              </p:par>
                            </p:childTnLst>
                          </p:cTn>
                        </p:par>
                        <p:par>
                          <p:cTn id="79" fill="hold" nodeType="afterGroup">
                            <p:stCondLst>
                              <p:cond delay="500"/>
                            </p:stCondLst>
                            <p:childTnLst>
                              <p:par>
                                <p:cTn id="80" presetID="18" presetClass="entr" presetSubtype="3"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strips(upRight)">
                                      <p:cBhvr>
                                        <p:cTn id="82" dur="500"/>
                                        <p:tgtEl>
                                          <p:spTgt spid="1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2181"/>
                                        </p:tgtEl>
                                        <p:attrNameLst>
                                          <p:attrName>style.visibility</p:attrName>
                                        </p:attrNameLst>
                                      </p:cBhvr>
                                      <p:to>
                                        <p:strVal val="visible"/>
                                      </p:to>
                                    </p:set>
                                    <p:animEffect transition="in" filter="wipe(left)">
                                      <p:cBhvr>
                                        <p:cTn id="85" dur="500"/>
                                        <p:tgtEl>
                                          <p:spTgt spid="92181"/>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2184"/>
                                        </p:tgtEl>
                                        <p:attrNameLst>
                                          <p:attrName>style.visibility</p:attrName>
                                        </p:attrNameLst>
                                      </p:cBhvr>
                                      <p:to>
                                        <p:strVal val="visible"/>
                                      </p:to>
                                    </p:set>
                                    <p:animEffect transition="in" filter="wipe(left)">
                                      <p:cBhvr>
                                        <p:cTn id="88" dur="500"/>
                                        <p:tgtEl>
                                          <p:spTgt spid="92184"/>
                                        </p:tgtEl>
                                      </p:cBhvr>
                                    </p:animEffect>
                                  </p:childTnLst>
                                </p:cTn>
                              </p:par>
                            </p:childTnLst>
                          </p:cTn>
                        </p:par>
                        <p:par>
                          <p:cTn id="89" fill="hold" nodeType="afterGroup">
                            <p:stCondLst>
                              <p:cond delay="1000"/>
                            </p:stCondLst>
                            <p:childTnLst>
                              <p:par>
                                <p:cTn id="90" presetID="10" presetClass="entr" presetSubtype="0" fill="hold" nodeType="afterEffect">
                                  <p:stCondLst>
                                    <p:cond delay="0"/>
                                  </p:stCondLst>
                                  <p:childTnLst>
                                    <p:set>
                                      <p:cBhvr>
                                        <p:cTn id="91" dur="1" fill="hold">
                                          <p:stCondLst>
                                            <p:cond delay="0"/>
                                          </p:stCondLst>
                                        </p:cTn>
                                        <p:tgtEl>
                                          <p:spTgt spid="31758"/>
                                        </p:tgtEl>
                                        <p:attrNameLst>
                                          <p:attrName>style.visibility</p:attrName>
                                        </p:attrNameLst>
                                      </p:cBhvr>
                                      <p:to>
                                        <p:strVal val="visible"/>
                                      </p:to>
                                    </p:set>
                                    <p:animEffect transition="in" filter="fade">
                                      <p:cBhvr>
                                        <p:cTn id="92" dur="1000"/>
                                        <p:tgtEl>
                                          <p:spTgt spid="31758"/>
                                        </p:tgtEl>
                                      </p:cBhvr>
                                    </p:animEffect>
                                  </p:childTnLst>
                                </p:cTn>
                              </p:par>
                            </p:childTnLst>
                          </p:cTn>
                        </p:par>
                        <p:par>
                          <p:cTn id="93" fill="hold" nodeType="afterGroup">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3330"/>
                                        </p:tgtEl>
                                        <p:attrNameLst>
                                          <p:attrName>style.visibility</p:attrName>
                                        </p:attrNameLst>
                                      </p:cBhvr>
                                      <p:to>
                                        <p:strVal val="visible"/>
                                      </p:to>
                                    </p:set>
                                    <p:animEffect transition="in" filter="wipe(left)">
                                      <p:cBhvr>
                                        <p:cTn id="96"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327" grpId="0"/>
      <p:bldP spid="13328" grpId="0"/>
      <p:bldP spid="13328" grpId="1"/>
      <p:bldP spid="13329" grpId="0"/>
      <p:bldP spid="13329" grpId="1"/>
      <p:bldP spid="13330" grpId="0"/>
      <p:bldP spid="92179" grpId="0" animBg="1"/>
      <p:bldP spid="92180" grpId="0" animBg="1"/>
      <p:bldP spid="92181" grpId="0" animBg="1"/>
      <p:bldP spid="92182" grpId="0"/>
      <p:bldP spid="92183" grpId="0"/>
      <p:bldP spid="9218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7"/>
          <p:cNvPicPr>
            <a:picLocks noChangeAspect="1" noChangeArrowheads="1"/>
          </p:cNvPicPr>
          <p:nvPr/>
        </p:nvPicPr>
        <p:blipFill>
          <a:blip r:embed="rId3" cstate="print"/>
          <a:srcRect/>
          <a:stretch>
            <a:fillRect/>
          </a:stretch>
        </p:blipFill>
        <p:spPr bwMode="auto">
          <a:xfrm>
            <a:off x="0" y="1125538"/>
            <a:ext cx="8713788" cy="5454650"/>
          </a:xfrm>
          <a:prstGeom prst="rect">
            <a:avLst/>
          </a:prstGeom>
          <a:noFill/>
          <a:ln w="9525">
            <a:noFill/>
            <a:miter lim="800000"/>
            <a:headEnd/>
            <a:tailEnd/>
          </a:ln>
        </p:spPr>
      </p:pic>
      <p:sp>
        <p:nvSpPr>
          <p:cNvPr id="45059" name="Rectangle 8"/>
          <p:cNvSpPr>
            <a:spLocks noGrp="1" noChangeArrowheads="1"/>
          </p:cNvSpPr>
          <p:nvPr>
            <p:ph type="title" idx="4294967295"/>
          </p:nvPr>
        </p:nvSpPr>
        <p:spPr>
          <a:xfrm>
            <a:off x="468313" y="188913"/>
            <a:ext cx="4032250" cy="1143000"/>
          </a:xfrm>
        </p:spPr>
        <p:txBody>
          <a:bodyPr/>
          <a:lstStyle/>
          <a:p>
            <a:pPr eaLnBrk="1" hangingPunct="1"/>
            <a:r>
              <a:rPr lang="ja-JP" altLang="en-US" sz="4000" smtClean="0"/>
              <a:t>半減期</a:t>
            </a:r>
            <a:r>
              <a:rPr lang="ja-JP" altLang="en-US" sz="3200" smtClean="0"/>
              <a:t>（</a:t>
            </a:r>
            <a:r>
              <a:rPr lang="ja-JP" altLang="en-US" sz="2800" smtClean="0">
                <a:solidFill>
                  <a:srgbClr val="FF0000"/>
                </a:solidFill>
              </a:rPr>
              <a:t>セシウム</a:t>
            </a:r>
            <a:r>
              <a:rPr lang="en-US" altLang="ja-JP" sz="2000" smtClean="0">
                <a:solidFill>
                  <a:srgbClr val="FF0000"/>
                </a:solidFill>
              </a:rPr>
              <a:t>137</a:t>
            </a:r>
            <a:r>
              <a:rPr lang="ja-JP" altLang="en-US" sz="3200" smtClean="0"/>
              <a:t>）</a:t>
            </a:r>
          </a:p>
        </p:txBody>
      </p:sp>
      <p:pic>
        <p:nvPicPr>
          <p:cNvPr id="31756" name="Picture 12"/>
          <p:cNvPicPr>
            <a:picLocks noChangeAspect="1" noChangeArrowheads="1"/>
          </p:cNvPicPr>
          <p:nvPr/>
        </p:nvPicPr>
        <p:blipFill>
          <a:blip r:embed="rId4" cstate="print"/>
          <a:srcRect/>
          <a:stretch>
            <a:fillRect/>
          </a:stretch>
        </p:blipFill>
        <p:spPr bwMode="auto">
          <a:xfrm>
            <a:off x="4643438" y="2924175"/>
            <a:ext cx="3938587" cy="1990725"/>
          </a:xfrm>
          <a:prstGeom prst="rect">
            <a:avLst/>
          </a:prstGeom>
          <a:noFill/>
          <a:ln w="9525">
            <a:noFill/>
            <a:miter lim="800000"/>
            <a:headEnd/>
            <a:tailEnd/>
          </a:ln>
        </p:spPr>
      </p:pic>
      <p:pic>
        <p:nvPicPr>
          <p:cNvPr id="31757" name="Picture 13"/>
          <p:cNvPicPr>
            <a:picLocks noChangeAspect="1" noChangeArrowheads="1"/>
          </p:cNvPicPr>
          <p:nvPr/>
        </p:nvPicPr>
        <p:blipFill>
          <a:blip r:embed="rId5" cstate="print"/>
          <a:srcRect/>
          <a:stretch>
            <a:fillRect/>
          </a:stretch>
        </p:blipFill>
        <p:spPr bwMode="auto">
          <a:xfrm>
            <a:off x="4643438" y="2924175"/>
            <a:ext cx="3933825" cy="1990725"/>
          </a:xfrm>
          <a:prstGeom prst="rect">
            <a:avLst/>
          </a:prstGeom>
          <a:noFill/>
          <a:ln w="9525">
            <a:noFill/>
            <a:miter lim="800000"/>
            <a:headEnd/>
            <a:tailEnd/>
          </a:ln>
        </p:spPr>
      </p:pic>
      <p:pic>
        <p:nvPicPr>
          <p:cNvPr id="31758" name="Picture 14"/>
          <p:cNvPicPr>
            <a:picLocks noChangeAspect="1" noChangeArrowheads="1"/>
          </p:cNvPicPr>
          <p:nvPr/>
        </p:nvPicPr>
        <p:blipFill>
          <a:blip r:embed="rId6" cstate="print"/>
          <a:srcRect/>
          <a:stretch>
            <a:fillRect/>
          </a:stretch>
        </p:blipFill>
        <p:spPr bwMode="auto">
          <a:xfrm>
            <a:off x="4643438" y="2924175"/>
            <a:ext cx="3929062" cy="1981200"/>
          </a:xfrm>
          <a:prstGeom prst="rect">
            <a:avLst/>
          </a:prstGeom>
          <a:noFill/>
          <a:ln w="9525">
            <a:noFill/>
            <a:miter lim="800000"/>
            <a:headEnd/>
            <a:tailEnd/>
          </a:ln>
        </p:spPr>
      </p:pic>
      <p:sp>
        <p:nvSpPr>
          <p:cNvPr id="11" name="下矢印 10"/>
          <p:cNvSpPr/>
          <p:nvPr/>
        </p:nvSpPr>
        <p:spPr>
          <a:xfrm>
            <a:off x="6372225" y="2349500"/>
            <a:ext cx="503238"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p>
        </p:txBody>
      </p:sp>
      <p:cxnSp>
        <p:nvCxnSpPr>
          <p:cNvPr id="13" name="直線矢印コネクタ 12"/>
          <p:cNvCxnSpPr/>
          <p:nvPr/>
        </p:nvCxnSpPr>
        <p:spPr>
          <a:xfrm rot="10800000" flipH="1">
            <a:off x="3059113" y="1412875"/>
            <a:ext cx="144145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直線矢印コネクタ 13"/>
          <p:cNvCxnSpPr/>
          <p:nvPr/>
        </p:nvCxnSpPr>
        <p:spPr>
          <a:xfrm rot="10800000" flipH="1">
            <a:off x="3563938" y="3789363"/>
            <a:ext cx="1439862"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直線矢印コネクタ 14"/>
          <p:cNvCxnSpPr/>
          <p:nvPr/>
        </p:nvCxnSpPr>
        <p:spPr>
          <a:xfrm rot="10800000" flipH="1">
            <a:off x="4716463" y="4365625"/>
            <a:ext cx="1008062" cy="5762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直線矢印コネクタ 16"/>
          <p:cNvCxnSpPr/>
          <p:nvPr/>
        </p:nvCxnSpPr>
        <p:spPr>
          <a:xfrm rot="5400000" flipH="1" flipV="1">
            <a:off x="6011862" y="4797426"/>
            <a:ext cx="1152525" cy="431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31755" name="Picture 11"/>
          <p:cNvPicPr>
            <a:picLocks noChangeAspect="1" noChangeArrowheads="1"/>
          </p:cNvPicPr>
          <p:nvPr/>
        </p:nvPicPr>
        <p:blipFill>
          <a:blip r:embed="rId7" cstate="print"/>
          <a:srcRect/>
          <a:stretch>
            <a:fillRect/>
          </a:stretch>
        </p:blipFill>
        <p:spPr bwMode="auto">
          <a:xfrm>
            <a:off x="4643438" y="260350"/>
            <a:ext cx="3933825" cy="1995488"/>
          </a:xfrm>
          <a:prstGeom prst="rect">
            <a:avLst/>
          </a:prstGeom>
          <a:noFill/>
          <a:ln w="9525">
            <a:noFill/>
            <a:miter lim="800000"/>
            <a:headEnd/>
            <a:tailEnd/>
          </a:ln>
        </p:spPr>
      </p:pic>
      <p:sp>
        <p:nvSpPr>
          <p:cNvPr id="13327" name="Text Box 15"/>
          <p:cNvSpPr txBox="1">
            <a:spLocks noChangeArrowheads="1"/>
          </p:cNvSpPr>
          <p:nvPr/>
        </p:nvSpPr>
        <p:spPr bwMode="auto">
          <a:xfrm>
            <a:off x="5435600" y="944563"/>
            <a:ext cx="2305050" cy="579437"/>
          </a:xfrm>
          <a:prstGeom prst="rect">
            <a:avLst/>
          </a:prstGeom>
          <a:noFill/>
          <a:ln w="9525">
            <a:noFill/>
            <a:miter lim="800000"/>
            <a:headEnd/>
            <a:tailEnd/>
          </a:ln>
        </p:spPr>
        <p:txBody>
          <a:bodyPr>
            <a:spAutoFit/>
          </a:bodyPr>
          <a:lstStyle/>
          <a:p>
            <a:pPr algn="ctr">
              <a:spcBef>
                <a:spcPct val="50000"/>
              </a:spcBef>
            </a:pPr>
            <a:r>
              <a:rPr lang="ja-JP" altLang="en-US" sz="3200"/>
              <a:t>例）</a:t>
            </a:r>
            <a:r>
              <a:rPr lang="en-US" altLang="ja-JP" sz="3200"/>
              <a:t>800</a:t>
            </a:r>
            <a:r>
              <a:rPr lang="ja-JP" altLang="en-US" sz="3200"/>
              <a:t>個</a:t>
            </a:r>
          </a:p>
        </p:txBody>
      </p:sp>
      <p:sp>
        <p:nvSpPr>
          <p:cNvPr id="13328" name="Text Box 16"/>
          <p:cNvSpPr txBox="1">
            <a:spLocks noChangeArrowheads="1"/>
          </p:cNvSpPr>
          <p:nvPr/>
        </p:nvSpPr>
        <p:spPr bwMode="auto">
          <a:xfrm>
            <a:off x="5903913" y="3608388"/>
            <a:ext cx="1620837" cy="579437"/>
          </a:xfrm>
          <a:prstGeom prst="rect">
            <a:avLst/>
          </a:prstGeom>
          <a:noFill/>
          <a:ln w="9525">
            <a:noFill/>
            <a:miter lim="800000"/>
            <a:headEnd/>
            <a:tailEnd/>
          </a:ln>
        </p:spPr>
        <p:txBody>
          <a:bodyPr>
            <a:spAutoFit/>
          </a:bodyPr>
          <a:lstStyle/>
          <a:p>
            <a:pPr algn="ctr">
              <a:spcBef>
                <a:spcPct val="50000"/>
              </a:spcBef>
            </a:pPr>
            <a:r>
              <a:rPr lang="en-US" altLang="ja-JP" sz="3200"/>
              <a:t>400</a:t>
            </a:r>
            <a:r>
              <a:rPr lang="ja-JP" altLang="en-US" sz="3200"/>
              <a:t>個</a:t>
            </a:r>
          </a:p>
        </p:txBody>
      </p:sp>
      <p:sp>
        <p:nvSpPr>
          <p:cNvPr id="13329" name="Text Box 17"/>
          <p:cNvSpPr txBox="1">
            <a:spLocks noChangeArrowheads="1"/>
          </p:cNvSpPr>
          <p:nvPr/>
        </p:nvSpPr>
        <p:spPr bwMode="auto">
          <a:xfrm>
            <a:off x="5940425" y="3644900"/>
            <a:ext cx="1439863" cy="579438"/>
          </a:xfrm>
          <a:prstGeom prst="rect">
            <a:avLst/>
          </a:prstGeom>
          <a:noFill/>
          <a:ln w="9525">
            <a:noFill/>
            <a:miter lim="800000"/>
            <a:headEnd/>
            <a:tailEnd/>
          </a:ln>
        </p:spPr>
        <p:txBody>
          <a:bodyPr>
            <a:spAutoFit/>
          </a:bodyPr>
          <a:lstStyle/>
          <a:p>
            <a:pPr algn="ctr">
              <a:spcBef>
                <a:spcPct val="50000"/>
              </a:spcBef>
            </a:pPr>
            <a:r>
              <a:rPr lang="en-US" altLang="ja-JP" sz="3200"/>
              <a:t>200</a:t>
            </a:r>
            <a:r>
              <a:rPr lang="ja-JP" altLang="en-US" sz="3200"/>
              <a:t>個</a:t>
            </a:r>
          </a:p>
        </p:txBody>
      </p:sp>
      <p:sp>
        <p:nvSpPr>
          <p:cNvPr id="13330" name="Text Box 18"/>
          <p:cNvSpPr txBox="1">
            <a:spLocks noChangeArrowheads="1"/>
          </p:cNvSpPr>
          <p:nvPr/>
        </p:nvSpPr>
        <p:spPr bwMode="auto">
          <a:xfrm>
            <a:off x="5940425" y="3573463"/>
            <a:ext cx="1439863" cy="579437"/>
          </a:xfrm>
          <a:prstGeom prst="rect">
            <a:avLst/>
          </a:prstGeom>
          <a:noFill/>
          <a:ln w="9525">
            <a:noFill/>
            <a:miter lim="800000"/>
            <a:headEnd/>
            <a:tailEnd/>
          </a:ln>
        </p:spPr>
        <p:txBody>
          <a:bodyPr>
            <a:spAutoFit/>
          </a:bodyPr>
          <a:lstStyle/>
          <a:p>
            <a:pPr algn="ctr">
              <a:spcBef>
                <a:spcPct val="50000"/>
              </a:spcBef>
            </a:pPr>
            <a:r>
              <a:rPr lang="en-US" altLang="ja-JP" sz="3200"/>
              <a:t>100</a:t>
            </a:r>
            <a:r>
              <a:rPr lang="ja-JP" altLang="en-US" sz="3200"/>
              <a:t>個</a:t>
            </a:r>
          </a:p>
        </p:txBody>
      </p:sp>
      <p:sp>
        <p:nvSpPr>
          <p:cNvPr id="45073"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3click</a:t>
            </a:r>
          </a:p>
        </p:txBody>
      </p:sp>
      <p:sp>
        <p:nvSpPr>
          <p:cNvPr id="45074" name="Text Box 18"/>
          <p:cNvSpPr txBox="1">
            <a:spLocks noChangeArrowheads="1"/>
          </p:cNvSpPr>
          <p:nvPr/>
        </p:nvSpPr>
        <p:spPr bwMode="auto">
          <a:xfrm>
            <a:off x="385763" y="1125538"/>
            <a:ext cx="549275" cy="2195512"/>
          </a:xfrm>
          <a:prstGeom prst="rect">
            <a:avLst/>
          </a:prstGeom>
          <a:noFill/>
          <a:ln w="9525">
            <a:noFill/>
            <a:miter lim="800000"/>
            <a:headEnd/>
            <a:tailEnd/>
          </a:ln>
        </p:spPr>
        <p:txBody>
          <a:bodyPr vert="eaVert">
            <a:spAutoFit/>
          </a:bodyPr>
          <a:lstStyle/>
          <a:p>
            <a:pPr>
              <a:spcBef>
                <a:spcPct val="50000"/>
              </a:spcBef>
            </a:pPr>
            <a:r>
              <a:rPr lang="ja-JP" altLang="en-US" sz="2400"/>
              <a:t>原子核の数</a:t>
            </a:r>
          </a:p>
        </p:txBody>
      </p:sp>
      <p:sp>
        <p:nvSpPr>
          <p:cNvPr id="93203" name="AutoShape 19"/>
          <p:cNvSpPr>
            <a:spLocks/>
          </p:cNvSpPr>
          <p:nvPr/>
        </p:nvSpPr>
        <p:spPr bwMode="auto">
          <a:xfrm rot="5400000">
            <a:off x="2051051" y="5445125"/>
            <a:ext cx="107950" cy="1692275"/>
          </a:xfrm>
          <a:prstGeom prst="rightBrace">
            <a:avLst>
              <a:gd name="adj1" fmla="val 130637"/>
              <a:gd name="adj2" fmla="val 50000"/>
            </a:avLst>
          </a:prstGeom>
          <a:noFill/>
          <a:ln w="9525">
            <a:solidFill>
              <a:schemeClr val="tx1"/>
            </a:solidFill>
            <a:round/>
            <a:headEnd/>
            <a:tailEnd/>
          </a:ln>
        </p:spPr>
        <p:txBody>
          <a:bodyPr wrap="none" anchor="ctr"/>
          <a:lstStyle/>
          <a:p>
            <a:endParaRPr lang="ja-JP" altLang="en-US"/>
          </a:p>
        </p:txBody>
      </p:sp>
      <p:sp>
        <p:nvSpPr>
          <p:cNvPr id="93204" name="AutoShape 20"/>
          <p:cNvSpPr>
            <a:spLocks/>
          </p:cNvSpPr>
          <p:nvPr/>
        </p:nvSpPr>
        <p:spPr bwMode="auto">
          <a:xfrm rot="5400000">
            <a:off x="3743326" y="5445125"/>
            <a:ext cx="107950" cy="1692275"/>
          </a:xfrm>
          <a:prstGeom prst="rightBrace">
            <a:avLst>
              <a:gd name="adj1" fmla="val 130637"/>
              <a:gd name="adj2" fmla="val 50000"/>
            </a:avLst>
          </a:prstGeom>
          <a:noFill/>
          <a:ln w="9525">
            <a:solidFill>
              <a:schemeClr val="tx1"/>
            </a:solidFill>
            <a:round/>
            <a:headEnd/>
            <a:tailEnd/>
          </a:ln>
        </p:spPr>
        <p:txBody>
          <a:bodyPr wrap="none" anchor="ctr"/>
          <a:lstStyle/>
          <a:p>
            <a:endParaRPr lang="ja-JP" altLang="en-US"/>
          </a:p>
        </p:txBody>
      </p:sp>
      <p:sp>
        <p:nvSpPr>
          <p:cNvPr id="93205" name="AutoShape 21"/>
          <p:cNvSpPr>
            <a:spLocks/>
          </p:cNvSpPr>
          <p:nvPr/>
        </p:nvSpPr>
        <p:spPr bwMode="auto">
          <a:xfrm rot="5400000">
            <a:off x="5472113" y="5445125"/>
            <a:ext cx="107950" cy="1692275"/>
          </a:xfrm>
          <a:prstGeom prst="rightBrace">
            <a:avLst>
              <a:gd name="adj1" fmla="val 130637"/>
              <a:gd name="adj2" fmla="val 50000"/>
            </a:avLst>
          </a:prstGeom>
          <a:noFill/>
          <a:ln w="9525">
            <a:solidFill>
              <a:schemeClr val="tx1"/>
            </a:solidFill>
            <a:round/>
            <a:headEnd/>
            <a:tailEnd/>
          </a:ln>
        </p:spPr>
        <p:txBody>
          <a:bodyPr wrap="none" anchor="ctr"/>
          <a:lstStyle/>
          <a:p>
            <a:endParaRPr lang="ja-JP" altLang="en-US"/>
          </a:p>
        </p:txBody>
      </p:sp>
      <p:sp>
        <p:nvSpPr>
          <p:cNvPr id="93206" name="Text Box 22"/>
          <p:cNvSpPr txBox="1">
            <a:spLocks noChangeArrowheads="1"/>
          </p:cNvSpPr>
          <p:nvPr/>
        </p:nvSpPr>
        <p:spPr bwMode="auto">
          <a:xfrm>
            <a:off x="1547813" y="6267450"/>
            <a:ext cx="1152525" cy="579438"/>
          </a:xfrm>
          <a:prstGeom prst="rect">
            <a:avLst/>
          </a:prstGeom>
          <a:noFill/>
          <a:ln w="9525">
            <a:noFill/>
            <a:miter lim="800000"/>
            <a:headEnd/>
            <a:tailEnd/>
          </a:ln>
        </p:spPr>
        <p:txBody>
          <a:bodyPr>
            <a:spAutoFit/>
          </a:bodyPr>
          <a:lstStyle/>
          <a:p>
            <a:pPr>
              <a:spcBef>
                <a:spcPct val="50000"/>
              </a:spcBef>
            </a:pPr>
            <a:r>
              <a:rPr lang="en-US" altLang="ja-JP" sz="3200"/>
              <a:t>30</a:t>
            </a:r>
            <a:r>
              <a:rPr lang="ja-JP" altLang="en-US" sz="3200"/>
              <a:t>年</a:t>
            </a:r>
          </a:p>
        </p:txBody>
      </p:sp>
      <p:sp>
        <p:nvSpPr>
          <p:cNvPr id="93207" name="Text Box 23"/>
          <p:cNvSpPr txBox="1">
            <a:spLocks noChangeArrowheads="1"/>
          </p:cNvSpPr>
          <p:nvPr/>
        </p:nvSpPr>
        <p:spPr bwMode="auto">
          <a:xfrm>
            <a:off x="3240088" y="6273800"/>
            <a:ext cx="1260475" cy="579438"/>
          </a:xfrm>
          <a:prstGeom prst="rect">
            <a:avLst/>
          </a:prstGeom>
          <a:noFill/>
          <a:ln w="9525">
            <a:noFill/>
            <a:miter lim="800000"/>
            <a:headEnd/>
            <a:tailEnd/>
          </a:ln>
        </p:spPr>
        <p:txBody>
          <a:bodyPr>
            <a:spAutoFit/>
          </a:bodyPr>
          <a:lstStyle/>
          <a:p>
            <a:pPr>
              <a:spcBef>
                <a:spcPct val="50000"/>
              </a:spcBef>
            </a:pPr>
            <a:r>
              <a:rPr lang="en-US" altLang="ja-JP" sz="3200"/>
              <a:t>30</a:t>
            </a:r>
            <a:r>
              <a:rPr lang="ja-JP" altLang="en-US" sz="3200"/>
              <a:t>年</a:t>
            </a:r>
          </a:p>
        </p:txBody>
      </p:sp>
      <p:sp>
        <p:nvSpPr>
          <p:cNvPr id="93208" name="Text Box 24"/>
          <p:cNvSpPr txBox="1">
            <a:spLocks noChangeArrowheads="1"/>
          </p:cNvSpPr>
          <p:nvPr/>
        </p:nvSpPr>
        <p:spPr bwMode="auto">
          <a:xfrm>
            <a:off x="5111750" y="6273800"/>
            <a:ext cx="1081088" cy="579438"/>
          </a:xfrm>
          <a:prstGeom prst="rect">
            <a:avLst/>
          </a:prstGeom>
          <a:noFill/>
          <a:ln w="9525">
            <a:noFill/>
            <a:miter lim="800000"/>
            <a:headEnd/>
            <a:tailEnd/>
          </a:ln>
        </p:spPr>
        <p:txBody>
          <a:bodyPr>
            <a:spAutoFit/>
          </a:bodyPr>
          <a:lstStyle/>
          <a:p>
            <a:pPr>
              <a:spcBef>
                <a:spcPct val="50000"/>
              </a:spcBef>
            </a:pPr>
            <a:r>
              <a:rPr lang="en-US" altLang="ja-JP" sz="3200"/>
              <a:t>30</a:t>
            </a:r>
            <a:r>
              <a:rPr lang="ja-JP" altLang="en-US" sz="3200"/>
              <a:t>年</a:t>
            </a:r>
          </a:p>
        </p:txBody>
      </p:sp>
      <p:sp>
        <p:nvSpPr>
          <p:cNvPr id="45081" name="AutoShape 25"/>
          <p:cNvSpPr>
            <a:spLocks noChangeArrowheads="1"/>
          </p:cNvSpPr>
          <p:nvPr/>
        </p:nvSpPr>
        <p:spPr bwMode="auto">
          <a:xfrm>
            <a:off x="0" y="0"/>
            <a:ext cx="2446338" cy="407988"/>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８</a:t>
            </a:r>
          </a:p>
        </p:txBody>
      </p:sp>
      <p:sp>
        <p:nvSpPr>
          <p:cNvPr id="45082" name="正方形/長方形 25"/>
          <p:cNvSpPr>
            <a:spLocks noChangeArrowheads="1"/>
          </p:cNvSpPr>
          <p:nvPr/>
        </p:nvSpPr>
        <p:spPr bwMode="auto">
          <a:xfrm>
            <a:off x="5884863" y="6550025"/>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P.10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1755"/>
                                        </p:tgtEl>
                                        <p:attrNameLst>
                                          <p:attrName>style.visibility</p:attrName>
                                        </p:attrNameLst>
                                      </p:cBhvr>
                                      <p:to>
                                        <p:strVal val="visible"/>
                                      </p:to>
                                    </p:set>
                                    <p:animEffect transition="in" filter="fade">
                                      <p:cBhvr>
                                        <p:cTn id="11" dur="500"/>
                                        <p:tgtEl>
                                          <p:spTgt spid="31755"/>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7"/>
                                        </p:tgtEl>
                                        <p:attrNameLst>
                                          <p:attrName>style.visibility</p:attrName>
                                        </p:attrNameLst>
                                      </p:cBhvr>
                                      <p:to>
                                        <p:strVal val="visible"/>
                                      </p:to>
                                    </p:set>
                                    <p:animEffect transition="in" filter="wipe(left)">
                                      <p:cBhvr>
                                        <p:cTn id="15" dur="500"/>
                                        <p:tgtEl>
                                          <p:spTgt spid="133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3203"/>
                                        </p:tgtEl>
                                        <p:attrNameLst>
                                          <p:attrName>style.visibility</p:attrName>
                                        </p:attrNameLst>
                                      </p:cBhvr>
                                      <p:to>
                                        <p:strVal val="visible"/>
                                      </p:to>
                                    </p:set>
                                    <p:animEffect transition="in" filter="wipe(left)">
                                      <p:cBhvr>
                                        <p:cTn id="23" dur="500"/>
                                        <p:tgtEl>
                                          <p:spTgt spid="9320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3206"/>
                                        </p:tgtEl>
                                        <p:attrNameLst>
                                          <p:attrName>style.visibility</p:attrName>
                                        </p:attrNameLst>
                                      </p:cBhvr>
                                      <p:to>
                                        <p:strVal val="visible"/>
                                      </p:to>
                                    </p:set>
                                    <p:animEffect transition="in" filter="wipe(left)">
                                      <p:cBhvr>
                                        <p:cTn id="26" dur="500"/>
                                        <p:tgtEl>
                                          <p:spTgt spid="93206"/>
                                        </p:tgtEl>
                                      </p:cBhvr>
                                    </p:animEffect>
                                  </p:childTnLst>
                                </p:cTn>
                              </p:par>
                            </p:childTnLst>
                          </p:cTn>
                        </p:par>
                        <p:par>
                          <p:cTn id="27" fill="hold" nodeType="afterGroup">
                            <p:stCondLst>
                              <p:cond delay="500"/>
                            </p:stCondLst>
                            <p:childTnLst>
                              <p:par>
                                <p:cTn id="28" presetID="18" presetClass="entr" presetSubtype="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Right)">
                                      <p:cBhvr>
                                        <p:cTn id="30" dur="500"/>
                                        <p:tgtEl>
                                          <p:spTgt spid="14"/>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31756"/>
                                        </p:tgtEl>
                                        <p:attrNameLst>
                                          <p:attrName>style.visibility</p:attrName>
                                        </p:attrNameLst>
                                      </p:cBhvr>
                                      <p:to>
                                        <p:strVal val="visible"/>
                                      </p:to>
                                    </p:set>
                                    <p:animEffect transition="in" filter="fade">
                                      <p:cBhvr>
                                        <p:cTn id="34" dur="1000"/>
                                        <p:tgtEl>
                                          <p:spTgt spid="31756"/>
                                        </p:tgtEl>
                                      </p:cBhvr>
                                    </p:animEffect>
                                  </p:childTnLst>
                                </p:cTn>
                              </p:par>
                            </p:childTnLst>
                          </p:cTn>
                        </p:par>
                        <p:par>
                          <p:cTn id="35" fill="hold" nodeType="afterGroup">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328"/>
                                        </p:tgtEl>
                                        <p:attrNameLst>
                                          <p:attrName>style.visibility</p:attrName>
                                        </p:attrNameLst>
                                      </p:cBhvr>
                                      <p:to>
                                        <p:strVal val="visible"/>
                                      </p:to>
                                    </p:set>
                                    <p:animEffect transition="in" filter="wipe(left)">
                                      <p:cBhvr>
                                        <p:cTn id="38" dur="500"/>
                                        <p:tgtEl>
                                          <p:spTgt spid="133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xit" presetSubtype="16" fill="hold" nodeType="clickEffect">
                                  <p:stCondLst>
                                    <p:cond delay="0"/>
                                  </p:stCondLst>
                                  <p:childTnLst>
                                    <p:animEffect transition="out" filter="box(in)">
                                      <p:cBhvr>
                                        <p:cTn id="42" dur="500"/>
                                        <p:tgtEl>
                                          <p:spTgt spid="31756"/>
                                        </p:tgtEl>
                                      </p:cBhvr>
                                    </p:animEffect>
                                    <p:set>
                                      <p:cBhvr>
                                        <p:cTn id="43" dur="1" fill="hold">
                                          <p:stCondLst>
                                            <p:cond delay="499"/>
                                          </p:stCondLst>
                                        </p:cTn>
                                        <p:tgtEl>
                                          <p:spTgt spid="31756"/>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3328"/>
                                        </p:tgtEl>
                                      </p:cBhvr>
                                    </p:animEffect>
                                    <p:set>
                                      <p:cBhvr>
                                        <p:cTn id="49" dur="1" fill="hold">
                                          <p:stCondLst>
                                            <p:cond delay="499"/>
                                          </p:stCondLst>
                                        </p:cTn>
                                        <p:tgtEl>
                                          <p:spTgt spid="13328"/>
                                        </p:tgtEl>
                                        <p:attrNameLst>
                                          <p:attrName>style.visibility</p:attrName>
                                        </p:attrNameLst>
                                      </p:cBhvr>
                                      <p:to>
                                        <p:strVal val="hidden"/>
                                      </p:to>
                                    </p:set>
                                  </p:childTnLst>
                                </p:cTn>
                              </p:par>
                            </p:childTnLst>
                          </p:cTn>
                        </p:par>
                        <p:par>
                          <p:cTn id="50" fill="hold" nodeType="afterGroup">
                            <p:stCondLst>
                              <p:cond delay="500"/>
                            </p:stCondLst>
                            <p:childTnLst>
                              <p:par>
                                <p:cTn id="51" presetID="18" presetClass="entr" presetSubtype="3"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trips(upRigh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3204"/>
                                        </p:tgtEl>
                                        <p:attrNameLst>
                                          <p:attrName>style.visibility</p:attrName>
                                        </p:attrNameLst>
                                      </p:cBhvr>
                                      <p:to>
                                        <p:strVal val="visible"/>
                                      </p:to>
                                    </p:set>
                                    <p:animEffect transition="in" filter="wipe(left)">
                                      <p:cBhvr>
                                        <p:cTn id="56" dur="500"/>
                                        <p:tgtEl>
                                          <p:spTgt spid="9320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3207"/>
                                        </p:tgtEl>
                                        <p:attrNameLst>
                                          <p:attrName>style.visibility</p:attrName>
                                        </p:attrNameLst>
                                      </p:cBhvr>
                                      <p:to>
                                        <p:strVal val="visible"/>
                                      </p:to>
                                    </p:set>
                                    <p:animEffect transition="in" filter="wipe(left)">
                                      <p:cBhvr>
                                        <p:cTn id="59" dur="500"/>
                                        <p:tgtEl>
                                          <p:spTgt spid="93207"/>
                                        </p:tgtEl>
                                      </p:cBhvr>
                                    </p:animEffect>
                                  </p:childTnLst>
                                </p:cTn>
                              </p:par>
                            </p:childTnLst>
                          </p:cTn>
                        </p:par>
                        <p:par>
                          <p:cTn id="60" fill="hold" nodeType="afterGroup">
                            <p:stCondLst>
                              <p:cond delay="1000"/>
                            </p:stCondLst>
                            <p:childTnLst>
                              <p:par>
                                <p:cTn id="61" presetID="10" presetClass="entr" presetSubtype="0" fill="hold" nodeType="afterEffect">
                                  <p:stCondLst>
                                    <p:cond delay="0"/>
                                  </p:stCondLst>
                                  <p:childTnLst>
                                    <p:set>
                                      <p:cBhvr>
                                        <p:cTn id="62" dur="1" fill="hold">
                                          <p:stCondLst>
                                            <p:cond delay="0"/>
                                          </p:stCondLst>
                                        </p:cTn>
                                        <p:tgtEl>
                                          <p:spTgt spid="31757"/>
                                        </p:tgtEl>
                                        <p:attrNameLst>
                                          <p:attrName>style.visibility</p:attrName>
                                        </p:attrNameLst>
                                      </p:cBhvr>
                                      <p:to>
                                        <p:strVal val="visible"/>
                                      </p:to>
                                    </p:set>
                                    <p:animEffect transition="in" filter="fade">
                                      <p:cBhvr>
                                        <p:cTn id="63" dur="1000"/>
                                        <p:tgtEl>
                                          <p:spTgt spid="31757"/>
                                        </p:tgtEl>
                                      </p:cBhvr>
                                    </p:animEffect>
                                  </p:childTnLst>
                                </p:cTn>
                              </p:par>
                            </p:childTnLst>
                          </p:cTn>
                        </p:par>
                        <p:par>
                          <p:cTn id="64" fill="hold" nodeType="afterGroup">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13329"/>
                                        </p:tgtEl>
                                        <p:attrNameLst>
                                          <p:attrName>style.visibility</p:attrName>
                                        </p:attrNameLst>
                                      </p:cBhvr>
                                      <p:to>
                                        <p:strVal val="visible"/>
                                      </p:to>
                                    </p:set>
                                    <p:animEffect transition="in" filter="wipe(left)">
                                      <p:cBhvr>
                                        <p:cTn id="67" dur="500"/>
                                        <p:tgtEl>
                                          <p:spTgt spid="133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xit" presetSubtype="16" fill="hold" nodeType="clickEffect">
                                  <p:stCondLst>
                                    <p:cond delay="0"/>
                                  </p:stCondLst>
                                  <p:childTnLst>
                                    <p:animEffect transition="out" filter="box(in)">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4" presetClass="exit" presetSubtype="16" fill="hold" nodeType="withEffect">
                                  <p:stCondLst>
                                    <p:cond delay="0"/>
                                  </p:stCondLst>
                                  <p:childTnLst>
                                    <p:animEffect transition="out" filter="box(in)">
                                      <p:cBhvr>
                                        <p:cTn id="74" dur="500"/>
                                        <p:tgtEl>
                                          <p:spTgt spid="31757"/>
                                        </p:tgtEl>
                                      </p:cBhvr>
                                    </p:animEffect>
                                    <p:set>
                                      <p:cBhvr>
                                        <p:cTn id="75" dur="1" fill="hold">
                                          <p:stCondLst>
                                            <p:cond delay="499"/>
                                          </p:stCondLst>
                                        </p:cTn>
                                        <p:tgtEl>
                                          <p:spTgt spid="31757"/>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3329"/>
                                        </p:tgtEl>
                                      </p:cBhvr>
                                    </p:animEffect>
                                    <p:set>
                                      <p:cBhvr>
                                        <p:cTn id="78" dur="1" fill="hold">
                                          <p:stCondLst>
                                            <p:cond delay="499"/>
                                          </p:stCondLst>
                                        </p:cTn>
                                        <p:tgtEl>
                                          <p:spTgt spid="13329"/>
                                        </p:tgtEl>
                                        <p:attrNameLst>
                                          <p:attrName>style.visibility</p:attrName>
                                        </p:attrNameLst>
                                      </p:cBhvr>
                                      <p:to>
                                        <p:strVal val="hidden"/>
                                      </p:to>
                                    </p:set>
                                  </p:childTnLst>
                                </p:cTn>
                              </p:par>
                            </p:childTnLst>
                          </p:cTn>
                        </p:par>
                        <p:par>
                          <p:cTn id="79" fill="hold" nodeType="afterGroup">
                            <p:stCondLst>
                              <p:cond delay="500"/>
                            </p:stCondLst>
                            <p:childTnLst>
                              <p:par>
                                <p:cTn id="80" presetID="18" presetClass="entr" presetSubtype="3"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strips(upRight)">
                                      <p:cBhvr>
                                        <p:cTn id="82" dur="500"/>
                                        <p:tgtEl>
                                          <p:spTgt spid="1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3205"/>
                                        </p:tgtEl>
                                        <p:attrNameLst>
                                          <p:attrName>style.visibility</p:attrName>
                                        </p:attrNameLst>
                                      </p:cBhvr>
                                      <p:to>
                                        <p:strVal val="visible"/>
                                      </p:to>
                                    </p:set>
                                    <p:animEffect transition="in" filter="wipe(left)">
                                      <p:cBhvr>
                                        <p:cTn id="85" dur="500"/>
                                        <p:tgtEl>
                                          <p:spTgt spid="9320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3208"/>
                                        </p:tgtEl>
                                        <p:attrNameLst>
                                          <p:attrName>style.visibility</p:attrName>
                                        </p:attrNameLst>
                                      </p:cBhvr>
                                      <p:to>
                                        <p:strVal val="visible"/>
                                      </p:to>
                                    </p:set>
                                    <p:animEffect transition="in" filter="wipe(left)">
                                      <p:cBhvr>
                                        <p:cTn id="88" dur="500"/>
                                        <p:tgtEl>
                                          <p:spTgt spid="93208"/>
                                        </p:tgtEl>
                                      </p:cBhvr>
                                    </p:animEffect>
                                  </p:childTnLst>
                                </p:cTn>
                              </p:par>
                            </p:childTnLst>
                          </p:cTn>
                        </p:par>
                        <p:par>
                          <p:cTn id="89" fill="hold" nodeType="afterGroup">
                            <p:stCondLst>
                              <p:cond delay="1000"/>
                            </p:stCondLst>
                            <p:childTnLst>
                              <p:par>
                                <p:cTn id="90" presetID="10" presetClass="entr" presetSubtype="0" fill="hold" nodeType="afterEffect">
                                  <p:stCondLst>
                                    <p:cond delay="0"/>
                                  </p:stCondLst>
                                  <p:childTnLst>
                                    <p:set>
                                      <p:cBhvr>
                                        <p:cTn id="91" dur="1" fill="hold">
                                          <p:stCondLst>
                                            <p:cond delay="0"/>
                                          </p:stCondLst>
                                        </p:cTn>
                                        <p:tgtEl>
                                          <p:spTgt spid="31758"/>
                                        </p:tgtEl>
                                        <p:attrNameLst>
                                          <p:attrName>style.visibility</p:attrName>
                                        </p:attrNameLst>
                                      </p:cBhvr>
                                      <p:to>
                                        <p:strVal val="visible"/>
                                      </p:to>
                                    </p:set>
                                    <p:animEffect transition="in" filter="fade">
                                      <p:cBhvr>
                                        <p:cTn id="92" dur="1000"/>
                                        <p:tgtEl>
                                          <p:spTgt spid="31758"/>
                                        </p:tgtEl>
                                      </p:cBhvr>
                                    </p:animEffect>
                                  </p:childTnLst>
                                </p:cTn>
                              </p:par>
                            </p:childTnLst>
                          </p:cTn>
                        </p:par>
                        <p:par>
                          <p:cTn id="93" fill="hold" nodeType="afterGroup">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3330"/>
                                        </p:tgtEl>
                                        <p:attrNameLst>
                                          <p:attrName>style.visibility</p:attrName>
                                        </p:attrNameLst>
                                      </p:cBhvr>
                                      <p:to>
                                        <p:strVal val="visible"/>
                                      </p:to>
                                    </p:set>
                                    <p:animEffect transition="in" filter="wipe(left)">
                                      <p:cBhvr>
                                        <p:cTn id="96"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327" grpId="0"/>
      <p:bldP spid="13328" grpId="0"/>
      <p:bldP spid="13328" grpId="1"/>
      <p:bldP spid="13329" grpId="0"/>
      <p:bldP spid="13329" grpId="1"/>
      <p:bldP spid="13330" grpId="0"/>
      <p:bldP spid="93203" grpId="0" animBg="1"/>
      <p:bldP spid="93204" grpId="0" animBg="1"/>
      <p:bldP spid="93205" grpId="0" animBg="1"/>
      <p:bldP spid="93206" grpId="0"/>
      <p:bldP spid="93207" grpId="0"/>
      <p:bldP spid="9320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ctrTitle"/>
          </p:nvPr>
        </p:nvSpPr>
        <p:spPr/>
        <p:txBody>
          <a:bodyPr/>
          <a:lstStyle/>
          <a:p>
            <a:r>
              <a:rPr lang="ja-JP" altLang="en-US" smtClean="0"/>
              <a:t>放射線による影響</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3" cstate="print"/>
          <a:srcRect/>
          <a:stretch>
            <a:fillRect/>
          </a:stretch>
        </p:blipFill>
        <p:spPr bwMode="auto">
          <a:xfrm>
            <a:off x="827088" y="1196975"/>
            <a:ext cx="7334250" cy="5280025"/>
          </a:xfrm>
          <a:prstGeom prst="rect">
            <a:avLst/>
          </a:prstGeom>
          <a:noFill/>
          <a:ln w="9525">
            <a:noFill/>
            <a:miter lim="800000"/>
            <a:headEnd/>
            <a:tailEnd/>
          </a:ln>
        </p:spPr>
      </p:pic>
      <p:sp>
        <p:nvSpPr>
          <p:cNvPr id="47107" name="Rectangle 4"/>
          <p:cNvSpPr>
            <a:spLocks noGrp="1" noChangeArrowheads="1"/>
          </p:cNvSpPr>
          <p:nvPr>
            <p:ph type="title"/>
          </p:nvPr>
        </p:nvSpPr>
        <p:spPr/>
        <p:txBody>
          <a:bodyPr/>
          <a:lstStyle/>
          <a:p>
            <a:pPr eaLnBrk="1" hangingPunct="1"/>
            <a:r>
              <a:rPr lang="en-US" altLang="ja-JP" b="1" smtClean="0"/>
              <a:t>●</a:t>
            </a:r>
            <a:r>
              <a:rPr lang="ja-JP" altLang="en-US" b="1" smtClean="0"/>
              <a:t>体内の放射性物質の量</a:t>
            </a:r>
          </a:p>
        </p:txBody>
      </p:sp>
      <p:sp>
        <p:nvSpPr>
          <p:cNvPr id="47108" name="Rectangle 6"/>
          <p:cNvSpPr>
            <a:spLocks noChangeArrowheads="1"/>
          </p:cNvSpPr>
          <p:nvPr/>
        </p:nvSpPr>
        <p:spPr bwMode="auto">
          <a:xfrm>
            <a:off x="5651500" y="2889250"/>
            <a:ext cx="3081338" cy="366713"/>
          </a:xfrm>
          <a:prstGeom prst="rect">
            <a:avLst/>
          </a:prstGeom>
          <a:noFill/>
          <a:ln w="9525">
            <a:noFill/>
            <a:miter lim="800000"/>
            <a:headEnd/>
            <a:tailEnd/>
          </a:ln>
        </p:spPr>
        <p:txBody>
          <a:bodyPr>
            <a:spAutoFit/>
          </a:bodyPr>
          <a:lstStyle/>
          <a:p>
            <a:r>
              <a:rPr lang="ja-JP" altLang="en-US" sz="1800" b="1"/>
              <a:t>（体重</a:t>
            </a:r>
            <a:r>
              <a:rPr lang="en-US" altLang="ja-JP" sz="1800" b="1"/>
              <a:t>60kg</a:t>
            </a:r>
            <a:r>
              <a:rPr lang="ja-JP" altLang="en-US" sz="1800" b="1"/>
              <a:t>の日本人の場合）</a:t>
            </a:r>
          </a:p>
        </p:txBody>
      </p:sp>
      <p:sp>
        <p:nvSpPr>
          <p:cNvPr id="47109" name="Rectangle 6"/>
          <p:cNvSpPr>
            <a:spLocks noChangeArrowheads="1"/>
          </p:cNvSpPr>
          <p:nvPr/>
        </p:nvSpPr>
        <p:spPr bwMode="auto">
          <a:xfrm>
            <a:off x="1258888" y="6394450"/>
            <a:ext cx="7885112" cy="336550"/>
          </a:xfrm>
          <a:prstGeom prst="rect">
            <a:avLst/>
          </a:prstGeom>
          <a:noFill/>
          <a:ln w="9525">
            <a:noFill/>
            <a:miter lim="800000"/>
            <a:headEnd/>
            <a:tailEnd/>
          </a:ln>
        </p:spPr>
        <p:txBody>
          <a:bodyPr>
            <a:spAutoFit/>
          </a:bodyPr>
          <a:lstStyle/>
          <a:p>
            <a:r>
              <a:rPr lang="ja-JP" altLang="en-US" sz="1600"/>
              <a:t>出典：（財）原子力安全研究協会「生活環境放射線データに関する研究」（</a:t>
            </a:r>
            <a:r>
              <a:rPr lang="en-US" altLang="ja-JP" sz="1600"/>
              <a:t>1983</a:t>
            </a:r>
            <a:r>
              <a:rPr lang="ja-JP" altLang="en-US" sz="1600"/>
              <a:t>年）より作成</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altLang="ja-JP" sz="3600" b="1" smtClean="0"/>
              <a:t>●</a:t>
            </a:r>
            <a:r>
              <a:rPr lang="ja-JP" altLang="en-US" sz="3600" b="1" smtClean="0"/>
              <a:t>食物（１</a:t>
            </a:r>
            <a:r>
              <a:rPr lang="en-US" altLang="ja-JP" sz="3600" b="1" smtClean="0"/>
              <a:t>kg)</a:t>
            </a:r>
            <a:r>
              <a:rPr lang="ja-JP" altLang="en-US" sz="3600" b="1" smtClean="0"/>
              <a:t>中の</a:t>
            </a:r>
            <a:r>
              <a:rPr lang="ja-JP" altLang="en-US" sz="4000" b="1" smtClean="0">
                <a:solidFill>
                  <a:srgbClr val="FF0000"/>
                </a:solidFill>
              </a:rPr>
              <a:t>カリウム</a:t>
            </a:r>
            <a:r>
              <a:rPr lang="en-US" altLang="ja-JP" sz="4000" b="1" smtClean="0">
                <a:solidFill>
                  <a:srgbClr val="FF0000"/>
                </a:solidFill>
              </a:rPr>
              <a:t>40</a:t>
            </a:r>
            <a:r>
              <a:rPr lang="ja-JP" altLang="en-US" sz="3600" b="1" smtClean="0"/>
              <a:t>の放射性物質の量（日本）（単位：ベクレル／㎏）</a:t>
            </a:r>
          </a:p>
        </p:txBody>
      </p:sp>
      <p:grpSp>
        <p:nvGrpSpPr>
          <p:cNvPr id="48131" name="グループ化 6"/>
          <p:cNvGrpSpPr>
            <a:grpSpLocks/>
          </p:cNvGrpSpPr>
          <p:nvPr/>
        </p:nvGrpSpPr>
        <p:grpSpPr bwMode="auto">
          <a:xfrm>
            <a:off x="760413" y="1590675"/>
            <a:ext cx="7559675" cy="4586288"/>
            <a:chOff x="1116013" y="2276475"/>
            <a:chExt cx="6810375" cy="4132263"/>
          </a:xfrm>
        </p:grpSpPr>
        <p:graphicFrame>
          <p:nvGraphicFramePr>
            <p:cNvPr id="48134" name="Object 3"/>
            <p:cNvGraphicFramePr>
              <a:graphicFrameLocks noChangeAspect="1"/>
            </p:cNvGraphicFramePr>
            <p:nvPr/>
          </p:nvGraphicFramePr>
          <p:xfrm>
            <a:off x="1116013" y="2276475"/>
            <a:ext cx="6810375" cy="4132263"/>
          </p:xfrm>
          <a:graphic>
            <a:graphicData uri="http://schemas.openxmlformats.org/presentationml/2006/ole">
              <mc:AlternateContent xmlns:mc="http://schemas.openxmlformats.org/markup-compatibility/2006">
                <mc:Choice xmlns:v="urn:schemas-microsoft-com:vml" Requires="v">
                  <p:oleObj spid="_x0000_s48136" name="ビットマップ イメージ" r:id="rId4" imgW="8085714" imgH="4904762" progId="Paint.Picture">
                    <p:embed/>
                  </p:oleObj>
                </mc:Choice>
                <mc:Fallback>
                  <p:oleObj name="ビットマップ イメージ" r:id="rId4" imgW="8085714" imgH="4904762"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013" y="2276475"/>
                          <a:ext cx="6810375" cy="4132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8135" name="Picture 3"/>
            <p:cNvPicPr>
              <a:picLocks noChangeAspect="1" noChangeArrowheads="1"/>
            </p:cNvPicPr>
            <p:nvPr/>
          </p:nvPicPr>
          <p:blipFill>
            <a:blip r:embed="rId6" cstate="print"/>
            <a:srcRect/>
            <a:stretch>
              <a:fillRect/>
            </a:stretch>
          </p:blipFill>
          <p:spPr bwMode="auto">
            <a:xfrm>
              <a:off x="6762720" y="3645023"/>
              <a:ext cx="1152128" cy="822949"/>
            </a:xfrm>
            <a:prstGeom prst="rect">
              <a:avLst/>
            </a:prstGeom>
            <a:noFill/>
            <a:ln w="9525">
              <a:noFill/>
              <a:miter lim="800000"/>
              <a:headEnd/>
              <a:tailEnd/>
            </a:ln>
          </p:spPr>
        </p:pic>
      </p:grpSp>
      <p:sp>
        <p:nvSpPr>
          <p:cNvPr id="6" name="AutoShape 9"/>
          <p:cNvSpPr>
            <a:spLocks noChangeArrowheads="1"/>
          </p:cNvSpPr>
          <p:nvPr/>
        </p:nvSpPr>
        <p:spPr bwMode="auto">
          <a:xfrm>
            <a:off x="4259263" y="284163"/>
            <a:ext cx="2349500" cy="576262"/>
          </a:xfrm>
          <a:prstGeom prst="roundRect">
            <a:avLst>
              <a:gd name="adj" fmla="val 16667"/>
            </a:avLst>
          </a:prstGeom>
          <a:noFill/>
          <a:ln w="38100">
            <a:solidFill>
              <a:srgbClr val="FF0000"/>
            </a:solidFill>
            <a:round/>
            <a:headEnd/>
            <a:tailEnd/>
          </a:ln>
        </p:spPr>
        <p:txBody>
          <a:bodyPr wrap="none" anchor="ctr"/>
          <a:lstStyle/>
          <a:p>
            <a:pPr algn="ctr"/>
            <a:endParaRPr lang="ja-JP" altLang="en-US">
              <a:solidFill>
                <a:srgbClr val="FF0000"/>
              </a:solidFill>
            </a:endParaRPr>
          </a:p>
        </p:txBody>
      </p:sp>
      <p:sp>
        <p:nvSpPr>
          <p:cNvPr id="48133" name="Rectangle 8"/>
          <p:cNvSpPr>
            <a:spLocks noChangeArrowheads="1"/>
          </p:cNvSpPr>
          <p:nvPr/>
        </p:nvSpPr>
        <p:spPr bwMode="auto">
          <a:xfrm>
            <a:off x="1258888" y="6394450"/>
            <a:ext cx="7885112" cy="336550"/>
          </a:xfrm>
          <a:prstGeom prst="rect">
            <a:avLst/>
          </a:prstGeom>
          <a:noFill/>
          <a:ln w="9525">
            <a:noFill/>
            <a:miter lim="800000"/>
            <a:headEnd/>
            <a:tailEnd/>
          </a:ln>
        </p:spPr>
        <p:txBody>
          <a:bodyPr>
            <a:spAutoFit/>
          </a:bodyPr>
          <a:lstStyle/>
          <a:p>
            <a:r>
              <a:rPr lang="ja-JP" altLang="en-US" sz="1600"/>
              <a:t>出典：（財）原子力安全研究協会「生活環境放射線データに関する研究」（</a:t>
            </a:r>
            <a:r>
              <a:rPr lang="en-US" altLang="ja-JP" sz="1600"/>
              <a:t>1983</a:t>
            </a:r>
            <a:r>
              <a:rPr lang="ja-JP" altLang="en-US" sz="1600"/>
              <a:t>年）より作成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p:txBody>
          <a:bodyPr/>
          <a:lstStyle/>
          <a:p>
            <a:pPr eaLnBrk="1" hangingPunct="1"/>
            <a:r>
              <a:rPr lang="en-US" altLang="ja-JP" smtClean="0"/>
              <a:t>◆</a:t>
            </a:r>
            <a:r>
              <a:rPr lang="ja-JP" altLang="en-US" smtClean="0"/>
              <a:t>身の回りの放射線被ばく</a:t>
            </a:r>
            <a:r>
              <a:rPr lang="en-US" altLang="ja-JP" smtClean="0"/>
              <a:t>①</a:t>
            </a:r>
          </a:p>
        </p:txBody>
      </p:sp>
      <p:graphicFrame>
        <p:nvGraphicFramePr>
          <p:cNvPr id="49155" name="Object 3"/>
          <p:cNvGraphicFramePr>
            <a:graphicFrameLocks noGrp="1" noChangeAspect="1"/>
          </p:cNvGraphicFramePr>
          <p:nvPr>
            <p:ph idx="4294967295"/>
          </p:nvPr>
        </p:nvGraphicFramePr>
        <p:xfrm>
          <a:off x="395288" y="1243013"/>
          <a:ext cx="8424862" cy="5614987"/>
        </p:xfrm>
        <a:graphic>
          <a:graphicData uri="http://schemas.openxmlformats.org/presentationml/2006/ole">
            <mc:AlternateContent xmlns:mc="http://schemas.openxmlformats.org/markup-compatibility/2006">
              <mc:Choice xmlns:v="urn:schemas-microsoft-com:vml" Requires="v">
                <p:oleObj spid="_x0000_s49157" name="ビットマップ イメージ" r:id="rId4" imgW="8961905" imgH="5971429" progId="Paint.Picture">
                  <p:embed/>
                </p:oleObj>
              </mc:Choice>
              <mc:Fallback>
                <p:oleObj name="ビットマップ イメージ" r:id="rId4" imgW="8961905" imgH="5971429"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243013"/>
                        <a:ext cx="8424862" cy="5614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55"/>
          <p:cNvGrpSpPr>
            <a:grpSpLocks/>
          </p:cNvGrpSpPr>
          <p:nvPr/>
        </p:nvGrpSpPr>
        <p:grpSpPr bwMode="auto">
          <a:xfrm>
            <a:off x="3513138" y="4329113"/>
            <a:ext cx="987425" cy="806450"/>
            <a:chOff x="2213" y="2727"/>
            <a:chExt cx="622" cy="508"/>
          </a:xfrm>
        </p:grpSpPr>
        <p:sp>
          <p:nvSpPr>
            <p:cNvPr id="49166" name="AutoShape 40"/>
            <p:cNvSpPr>
              <a:spLocks noChangeArrowheads="1"/>
            </p:cNvSpPr>
            <p:nvPr/>
          </p:nvSpPr>
          <p:spPr bwMode="auto">
            <a:xfrm flipH="1" flipV="1">
              <a:off x="2213" y="2735"/>
              <a:ext cx="159" cy="500"/>
            </a:xfrm>
            <a:prstGeom prst="curvedLeftArrow">
              <a:avLst>
                <a:gd name="adj1" fmla="val 44040"/>
                <a:gd name="adj2" fmla="val 106933"/>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sp>
          <p:nvSpPr>
            <p:cNvPr id="49167" name="Text Box 41"/>
            <p:cNvSpPr txBox="1">
              <a:spLocks noChangeArrowheads="1"/>
            </p:cNvSpPr>
            <p:nvPr/>
          </p:nvSpPr>
          <p:spPr bwMode="auto">
            <a:xfrm>
              <a:off x="2381" y="2727"/>
              <a:ext cx="454" cy="159"/>
            </a:xfrm>
            <a:prstGeom prst="rect">
              <a:avLst/>
            </a:prstGeom>
            <a:noFill/>
            <a:ln w="9525">
              <a:noFill/>
              <a:miter lim="800000"/>
              <a:headEnd/>
              <a:tailEnd/>
            </a:ln>
          </p:spPr>
          <p:txBody>
            <a:bodyPr wrap="none" tIns="0" bIns="0" anchor="ctr"/>
            <a:lstStyle/>
            <a:p>
              <a:r>
                <a:rPr lang="en-US" altLang="ja-JP" sz="2000"/>
                <a:t>10</a:t>
              </a:r>
              <a:r>
                <a:rPr lang="ja-JP" altLang="en-US" sz="2000"/>
                <a:t>倍</a:t>
              </a:r>
            </a:p>
          </p:txBody>
        </p:sp>
      </p:grpSp>
      <p:grpSp>
        <p:nvGrpSpPr>
          <p:cNvPr id="3" name="Group 53"/>
          <p:cNvGrpSpPr>
            <a:grpSpLocks/>
          </p:cNvGrpSpPr>
          <p:nvPr/>
        </p:nvGrpSpPr>
        <p:grpSpPr bwMode="auto">
          <a:xfrm>
            <a:off x="3440113" y="3575050"/>
            <a:ext cx="1130300" cy="1584325"/>
            <a:chOff x="2167" y="2252"/>
            <a:chExt cx="712" cy="998"/>
          </a:xfrm>
        </p:grpSpPr>
        <p:sp>
          <p:nvSpPr>
            <p:cNvPr id="49164" name="Text Box 33"/>
            <p:cNvSpPr txBox="1">
              <a:spLocks noChangeArrowheads="1"/>
            </p:cNvSpPr>
            <p:nvPr/>
          </p:nvSpPr>
          <p:spPr bwMode="auto">
            <a:xfrm>
              <a:off x="2336" y="2273"/>
              <a:ext cx="543" cy="136"/>
            </a:xfrm>
            <a:prstGeom prst="rect">
              <a:avLst/>
            </a:prstGeom>
            <a:solidFill>
              <a:srgbClr val="FFC000"/>
            </a:solidFill>
            <a:ln w="9525">
              <a:noFill/>
              <a:miter lim="800000"/>
              <a:headEnd/>
              <a:tailEnd/>
            </a:ln>
          </p:spPr>
          <p:txBody>
            <a:bodyPr tIns="0" bIns="0" anchor="ctr"/>
            <a:lstStyle/>
            <a:p>
              <a:r>
                <a:rPr lang="en-US" altLang="ja-JP" sz="2000"/>
                <a:t>100</a:t>
              </a:r>
              <a:r>
                <a:rPr lang="ja-JP" altLang="en-US" sz="2000"/>
                <a:t>倍</a:t>
              </a:r>
            </a:p>
          </p:txBody>
        </p:sp>
        <p:sp>
          <p:nvSpPr>
            <p:cNvPr id="49165" name="AutoShape 32"/>
            <p:cNvSpPr>
              <a:spLocks noChangeArrowheads="1"/>
            </p:cNvSpPr>
            <p:nvPr/>
          </p:nvSpPr>
          <p:spPr bwMode="auto">
            <a:xfrm flipH="1" flipV="1">
              <a:off x="2167" y="2252"/>
              <a:ext cx="159" cy="998"/>
            </a:xfrm>
            <a:prstGeom prst="curvedLeftArrow">
              <a:avLst>
                <a:gd name="adj1" fmla="val 87903"/>
                <a:gd name="adj2" fmla="val 213438"/>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grpSp>
      <p:grpSp>
        <p:nvGrpSpPr>
          <p:cNvPr id="4" name="Group 52"/>
          <p:cNvGrpSpPr>
            <a:grpSpLocks/>
          </p:cNvGrpSpPr>
          <p:nvPr/>
        </p:nvGrpSpPr>
        <p:grpSpPr bwMode="auto">
          <a:xfrm>
            <a:off x="3074988" y="2771775"/>
            <a:ext cx="1582737" cy="2376488"/>
            <a:chOff x="1974" y="2138"/>
            <a:chExt cx="997" cy="1497"/>
          </a:xfrm>
        </p:grpSpPr>
        <p:sp>
          <p:nvSpPr>
            <p:cNvPr id="49162" name="Text Box 36"/>
            <p:cNvSpPr txBox="1">
              <a:spLocks noChangeArrowheads="1"/>
            </p:cNvSpPr>
            <p:nvPr/>
          </p:nvSpPr>
          <p:spPr bwMode="auto">
            <a:xfrm>
              <a:off x="2200" y="2205"/>
              <a:ext cx="771" cy="182"/>
            </a:xfrm>
            <a:prstGeom prst="rect">
              <a:avLst/>
            </a:prstGeom>
            <a:solidFill>
              <a:srgbClr val="FF6600"/>
            </a:solidFill>
            <a:ln w="9525">
              <a:noFill/>
              <a:miter lim="800000"/>
              <a:headEnd/>
              <a:tailEnd/>
            </a:ln>
          </p:spPr>
          <p:txBody>
            <a:bodyPr anchor="ctr"/>
            <a:lstStyle/>
            <a:p>
              <a:pPr algn="ctr"/>
              <a:r>
                <a:rPr lang="en-US" altLang="ja-JP" sz="2000"/>
                <a:t>1,000</a:t>
              </a:r>
              <a:r>
                <a:rPr lang="ja-JP" altLang="en-US" sz="2000"/>
                <a:t>倍</a:t>
              </a:r>
            </a:p>
          </p:txBody>
        </p:sp>
        <p:sp>
          <p:nvSpPr>
            <p:cNvPr id="49163" name="AutoShape 35"/>
            <p:cNvSpPr>
              <a:spLocks noChangeArrowheads="1"/>
            </p:cNvSpPr>
            <p:nvPr/>
          </p:nvSpPr>
          <p:spPr bwMode="auto">
            <a:xfrm flipH="1" flipV="1">
              <a:off x="1974" y="2138"/>
              <a:ext cx="346" cy="1497"/>
            </a:xfrm>
            <a:prstGeom prst="curvedLeftArrow">
              <a:avLst>
                <a:gd name="adj1" fmla="val 48734"/>
                <a:gd name="adj2" fmla="val 135266"/>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grpSp>
      <p:sp>
        <p:nvSpPr>
          <p:cNvPr id="49159" name="Line 14"/>
          <p:cNvSpPr>
            <a:spLocks noChangeShapeType="1"/>
          </p:cNvSpPr>
          <p:nvPr/>
        </p:nvSpPr>
        <p:spPr bwMode="auto">
          <a:xfrm>
            <a:off x="3771900" y="5092700"/>
            <a:ext cx="1549400" cy="0"/>
          </a:xfrm>
          <a:prstGeom prst="line">
            <a:avLst/>
          </a:prstGeom>
          <a:noFill/>
          <a:ln w="38100">
            <a:solidFill>
              <a:srgbClr val="FF6600"/>
            </a:solidFill>
            <a:round/>
            <a:headEnd/>
            <a:tailEnd/>
          </a:ln>
        </p:spPr>
        <p:txBody>
          <a:bodyPr/>
          <a:lstStyle/>
          <a:p>
            <a:endParaRPr lang="ja-JP" altLang="en-US"/>
          </a:p>
        </p:txBody>
      </p:sp>
      <p:sp>
        <p:nvSpPr>
          <p:cNvPr id="49160" name="Text Box 15"/>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3click</a:t>
            </a:r>
          </a:p>
        </p:txBody>
      </p:sp>
      <p:sp>
        <p:nvSpPr>
          <p:cNvPr id="49161" name="Rectangle 16"/>
          <p:cNvSpPr>
            <a:spLocks noChangeArrowheads="1"/>
          </p:cNvSpPr>
          <p:nvPr/>
        </p:nvSpPr>
        <p:spPr bwMode="auto">
          <a:xfrm>
            <a:off x="4373563" y="0"/>
            <a:ext cx="4770437" cy="366713"/>
          </a:xfrm>
          <a:prstGeom prst="rect">
            <a:avLst/>
          </a:prstGeom>
          <a:noFill/>
          <a:ln w="9525">
            <a:noFill/>
            <a:miter lim="800000"/>
            <a:headEnd/>
            <a:tailEnd/>
          </a:ln>
        </p:spPr>
        <p:txBody>
          <a:bodyPr>
            <a:spAutoFit/>
          </a:bodyPr>
          <a:lstStyle/>
          <a:p>
            <a:r>
              <a:rPr lang="ja-JP" altLang="en-US" sz="1800"/>
              <a:t>出典：（独）放射線医学総合研究所などより作成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468313" y="260350"/>
            <a:ext cx="8229600" cy="1143000"/>
          </a:xfrm>
        </p:spPr>
        <p:txBody>
          <a:bodyPr/>
          <a:lstStyle/>
          <a:p>
            <a:pPr eaLnBrk="1" hangingPunct="1"/>
            <a:r>
              <a:rPr lang="en-US" altLang="ja-JP" smtClean="0"/>
              <a:t>◆</a:t>
            </a:r>
            <a:r>
              <a:rPr lang="ja-JP" altLang="en-US" smtClean="0"/>
              <a:t>身の回りの放射線被ばく </a:t>
            </a:r>
            <a:r>
              <a:rPr lang="en-US" altLang="ja-JP" smtClean="0"/>
              <a:t>②</a:t>
            </a:r>
          </a:p>
        </p:txBody>
      </p:sp>
      <p:sp>
        <p:nvSpPr>
          <p:cNvPr id="59405" name="AutoShape 13"/>
          <p:cNvSpPr>
            <a:spLocks/>
          </p:cNvSpPr>
          <p:nvPr/>
        </p:nvSpPr>
        <p:spPr bwMode="auto">
          <a:xfrm>
            <a:off x="6011863" y="3608388"/>
            <a:ext cx="2768600" cy="438150"/>
          </a:xfrm>
          <a:prstGeom prst="borderCallout1">
            <a:avLst>
              <a:gd name="adj1" fmla="val 26088"/>
              <a:gd name="adj2" fmla="val -2750"/>
              <a:gd name="adj3" fmla="val 48551"/>
              <a:gd name="adj4" fmla="val -26546"/>
            </a:avLst>
          </a:prstGeom>
          <a:noFill/>
          <a:ln w="9525">
            <a:solidFill>
              <a:schemeClr val="tx1"/>
            </a:solidFill>
            <a:miter lim="800000"/>
            <a:headEnd/>
            <a:tailEnd/>
          </a:ln>
        </p:spPr>
        <p:txBody>
          <a:bodyPr anchor="ctr"/>
          <a:lstStyle/>
          <a:p>
            <a:pPr algn="ctr"/>
            <a:r>
              <a:rPr lang="ja-JP" altLang="en-US" sz="2400"/>
              <a:t>胸部</a:t>
            </a:r>
            <a:r>
              <a:rPr lang="en-US" altLang="ja-JP" sz="2400"/>
              <a:t>CT</a:t>
            </a:r>
            <a:r>
              <a:rPr lang="ja-JP" altLang="en-US" sz="2400"/>
              <a:t>検査</a:t>
            </a:r>
            <a:r>
              <a:rPr lang="en-US" altLang="ja-JP" sz="2400"/>
              <a:t>6.9</a:t>
            </a:r>
          </a:p>
        </p:txBody>
      </p:sp>
      <p:sp>
        <p:nvSpPr>
          <p:cNvPr id="50180" name="Rectangle 5"/>
          <p:cNvSpPr>
            <a:spLocks noChangeArrowheads="1"/>
          </p:cNvSpPr>
          <p:nvPr/>
        </p:nvSpPr>
        <p:spPr bwMode="auto">
          <a:xfrm>
            <a:off x="3816350" y="1268413"/>
            <a:ext cx="1447800" cy="5040312"/>
          </a:xfrm>
          <a:prstGeom prst="rect">
            <a:avLst/>
          </a:prstGeom>
          <a:gradFill rotWithShape="1">
            <a:gsLst>
              <a:gs pos="0">
                <a:srgbClr val="99FF66"/>
              </a:gs>
              <a:gs pos="100000">
                <a:srgbClr val="0099FF"/>
              </a:gs>
            </a:gsLst>
            <a:lin ang="5400000" scaled="1"/>
          </a:gradFill>
          <a:ln w="9525">
            <a:solidFill>
              <a:schemeClr val="tx1"/>
            </a:solidFill>
            <a:miter lim="800000"/>
            <a:headEnd/>
            <a:tailEnd/>
          </a:ln>
        </p:spPr>
        <p:txBody>
          <a:bodyPr wrap="none" anchor="ctr"/>
          <a:lstStyle/>
          <a:p>
            <a:endParaRPr lang="ja-JP" altLang="en-US" sz="3200"/>
          </a:p>
        </p:txBody>
      </p:sp>
      <p:grpSp>
        <p:nvGrpSpPr>
          <p:cNvPr id="50181" name="Group 102"/>
          <p:cNvGrpSpPr>
            <a:grpSpLocks/>
          </p:cNvGrpSpPr>
          <p:nvPr/>
        </p:nvGrpSpPr>
        <p:grpSpPr bwMode="auto">
          <a:xfrm>
            <a:off x="4176713" y="1160463"/>
            <a:ext cx="1006475" cy="5249862"/>
            <a:chOff x="2236" y="731"/>
            <a:chExt cx="501" cy="3307"/>
          </a:xfrm>
        </p:grpSpPr>
        <p:sp>
          <p:nvSpPr>
            <p:cNvPr id="50223" name="Text Box 6"/>
            <p:cNvSpPr txBox="1">
              <a:spLocks noChangeArrowheads="1"/>
            </p:cNvSpPr>
            <p:nvPr/>
          </p:nvSpPr>
          <p:spPr bwMode="auto">
            <a:xfrm>
              <a:off x="2315" y="3249"/>
              <a:ext cx="71"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2</a:t>
              </a:r>
            </a:p>
          </p:txBody>
        </p:sp>
        <p:sp>
          <p:nvSpPr>
            <p:cNvPr id="50224" name="Text Box 7"/>
            <p:cNvSpPr txBox="1">
              <a:spLocks noChangeArrowheads="1"/>
            </p:cNvSpPr>
            <p:nvPr/>
          </p:nvSpPr>
          <p:spPr bwMode="auto">
            <a:xfrm>
              <a:off x="2297" y="2636"/>
              <a:ext cx="71"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4</a:t>
              </a:r>
            </a:p>
          </p:txBody>
        </p:sp>
        <p:sp>
          <p:nvSpPr>
            <p:cNvPr id="50225" name="Text Box 8"/>
            <p:cNvSpPr txBox="1">
              <a:spLocks noChangeArrowheads="1"/>
            </p:cNvSpPr>
            <p:nvPr/>
          </p:nvSpPr>
          <p:spPr bwMode="auto">
            <a:xfrm>
              <a:off x="2306" y="1979"/>
              <a:ext cx="71"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6</a:t>
              </a:r>
            </a:p>
          </p:txBody>
        </p:sp>
        <p:sp>
          <p:nvSpPr>
            <p:cNvPr id="50226" name="Text Box 9"/>
            <p:cNvSpPr txBox="1">
              <a:spLocks noChangeArrowheads="1"/>
            </p:cNvSpPr>
            <p:nvPr/>
          </p:nvSpPr>
          <p:spPr bwMode="auto">
            <a:xfrm>
              <a:off x="2308" y="1366"/>
              <a:ext cx="71"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8</a:t>
              </a:r>
            </a:p>
          </p:txBody>
        </p:sp>
        <p:sp>
          <p:nvSpPr>
            <p:cNvPr id="50227" name="Text Box 10"/>
            <p:cNvSpPr txBox="1">
              <a:spLocks noChangeArrowheads="1"/>
            </p:cNvSpPr>
            <p:nvPr/>
          </p:nvSpPr>
          <p:spPr bwMode="auto">
            <a:xfrm>
              <a:off x="2236" y="731"/>
              <a:ext cx="143"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10</a:t>
              </a:r>
            </a:p>
          </p:txBody>
        </p:sp>
        <p:sp>
          <p:nvSpPr>
            <p:cNvPr id="50228" name="Text Box 12"/>
            <p:cNvSpPr txBox="1">
              <a:spLocks noChangeArrowheads="1"/>
            </p:cNvSpPr>
            <p:nvPr/>
          </p:nvSpPr>
          <p:spPr bwMode="auto">
            <a:xfrm>
              <a:off x="2420" y="731"/>
              <a:ext cx="317" cy="155"/>
            </a:xfrm>
            <a:prstGeom prst="rect">
              <a:avLst/>
            </a:prstGeom>
            <a:noFill/>
            <a:ln w="9525">
              <a:noFill/>
              <a:miter lim="800000"/>
              <a:headEnd/>
              <a:tailEnd/>
            </a:ln>
          </p:spPr>
          <p:txBody>
            <a:bodyPr lIns="0" tIns="0" rIns="0" bIns="0">
              <a:spAutoFit/>
            </a:bodyPr>
            <a:lstStyle/>
            <a:p>
              <a:pPr>
                <a:spcBef>
                  <a:spcPct val="50000"/>
                </a:spcBef>
              </a:pPr>
              <a:r>
                <a:rPr lang="ja-JP" altLang="en-US" sz="1600" b="1"/>
                <a:t>（</a:t>
              </a:r>
              <a:r>
                <a:rPr lang="en-US" altLang="ja-JP" sz="1600" b="1"/>
                <a:t>mSv</a:t>
              </a:r>
              <a:r>
                <a:rPr lang="ja-JP" altLang="en-US" sz="1600" b="1"/>
                <a:t>）</a:t>
              </a:r>
            </a:p>
          </p:txBody>
        </p:sp>
        <p:sp>
          <p:nvSpPr>
            <p:cNvPr id="50229" name="Text Box 14"/>
            <p:cNvSpPr txBox="1">
              <a:spLocks noChangeArrowheads="1"/>
            </p:cNvSpPr>
            <p:nvPr/>
          </p:nvSpPr>
          <p:spPr bwMode="auto">
            <a:xfrm>
              <a:off x="2307" y="3884"/>
              <a:ext cx="71"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0</a:t>
              </a:r>
            </a:p>
          </p:txBody>
        </p:sp>
      </p:grpSp>
      <p:sp>
        <p:nvSpPr>
          <p:cNvPr id="50182" name="AutoShape 16"/>
          <p:cNvSpPr>
            <a:spLocks/>
          </p:cNvSpPr>
          <p:nvPr/>
        </p:nvSpPr>
        <p:spPr bwMode="auto">
          <a:xfrm>
            <a:off x="6011863" y="4760913"/>
            <a:ext cx="2768600" cy="438150"/>
          </a:xfrm>
          <a:prstGeom prst="borderCallout1">
            <a:avLst>
              <a:gd name="adj1" fmla="val 26088"/>
              <a:gd name="adj2" fmla="val -2750"/>
              <a:gd name="adj3" fmla="val 307245"/>
              <a:gd name="adj4" fmla="val -26435"/>
            </a:avLst>
          </a:prstGeom>
          <a:noFill/>
          <a:ln w="9525">
            <a:solidFill>
              <a:schemeClr val="tx1"/>
            </a:solidFill>
            <a:miter lim="800000"/>
            <a:headEnd/>
            <a:tailEnd/>
          </a:ln>
        </p:spPr>
        <p:txBody>
          <a:bodyPr anchor="ctr"/>
          <a:lstStyle/>
          <a:p>
            <a:pPr algn="ctr"/>
            <a:r>
              <a:rPr lang="ja-JP" altLang="en-US" sz="2400"/>
              <a:t>胃の</a:t>
            </a:r>
            <a:r>
              <a:rPr lang="en-US" altLang="ja-JP" sz="2400"/>
              <a:t>X</a:t>
            </a:r>
            <a:r>
              <a:rPr lang="ja-JP" altLang="en-US" sz="2400"/>
              <a:t>線検査</a:t>
            </a:r>
            <a:r>
              <a:rPr lang="en-US" altLang="ja-JP" sz="2400"/>
              <a:t>0.6</a:t>
            </a:r>
          </a:p>
        </p:txBody>
      </p:sp>
      <p:sp>
        <p:nvSpPr>
          <p:cNvPr id="50183" name="AutoShape 17"/>
          <p:cNvSpPr>
            <a:spLocks/>
          </p:cNvSpPr>
          <p:nvPr/>
        </p:nvSpPr>
        <p:spPr bwMode="auto">
          <a:xfrm>
            <a:off x="6011863" y="5265738"/>
            <a:ext cx="2768600" cy="438150"/>
          </a:xfrm>
          <a:prstGeom prst="borderCallout1">
            <a:avLst>
              <a:gd name="adj1" fmla="val 26088"/>
              <a:gd name="adj2" fmla="val -2750"/>
              <a:gd name="adj3" fmla="val 222463"/>
              <a:gd name="adj4" fmla="val -26435"/>
            </a:avLst>
          </a:prstGeom>
          <a:noFill/>
          <a:ln w="9525">
            <a:solidFill>
              <a:schemeClr val="tx1"/>
            </a:solidFill>
            <a:miter lim="800000"/>
            <a:headEnd/>
            <a:tailEnd/>
          </a:ln>
        </p:spPr>
        <p:txBody>
          <a:bodyPr anchor="ctr"/>
          <a:lstStyle/>
          <a:p>
            <a:pPr algn="ctr"/>
            <a:r>
              <a:rPr lang="ja-JP" altLang="en-US" sz="1700"/>
              <a:t>東京～</a:t>
            </a:r>
            <a:r>
              <a:rPr lang="en-US" altLang="ja-JP" sz="1700"/>
              <a:t>N.Y</a:t>
            </a:r>
            <a:r>
              <a:rPr lang="ja-JP" altLang="en-US" sz="1700"/>
              <a:t>飛行機往復</a:t>
            </a:r>
            <a:r>
              <a:rPr lang="en-US" altLang="ja-JP" sz="1700"/>
              <a:t>0.19</a:t>
            </a:r>
          </a:p>
        </p:txBody>
      </p:sp>
      <p:sp>
        <p:nvSpPr>
          <p:cNvPr id="50184" name="AutoShape 18"/>
          <p:cNvSpPr>
            <a:spLocks/>
          </p:cNvSpPr>
          <p:nvPr/>
        </p:nvSpPr>
        <p:spPr bwMode="auto">
          <a:xfrm>
            <a:off x="6011863" y="5768975"/>
            <a:ext cx="2768600" cy="438150"/>
          </a:xfrm>
          <a:prstGeom prst="borderCallout1">
            <a:avLst>
              <a:gd name="adj1" fmla="val 26088"/>
              <a:gd name="adj2" fmla="val -2750"/>
              <a:gd name="adj3" fmla="val 121014"/>
              <a:gd name="adj4" fmla="val -26375"/>
            </a:avLst>
          </a:prstGeom>
          <a:noFill/>
          <a:ln w="9525">
            <a:solidFill>
              <a:schemeClr val="tx1"/>
            </a:solidFill>
            <a:miter lim="800000"/>
            <a:headEnd/>
            <a:tailEnd/>
          </a:ln>
        </p:spPr>
        <p:txBody>
          <a:bodyPr anchor="ctr"/>
          <a:lstStyle/>
          <a:p>
            <a:pPr algn="ctr"/>
            <a:r>
              <a:rPr lang="ja-JP" altLang="en-US" sz="2400"/>
              <a:t>肺の</a:t>
            </a:r>
            <a:r>
              <a:rPr lang="en-US" altLang="ja-JP" sz="2400"/>
              <a:t>X</a:t>
            </a:r>
            <a:r>
              <a:rPr lang="ja-JP" altLang="en-US" sz="2400"/>
              <a:t>線検査</a:t>
            </a:r>
            <a:r>
              <a:rPr lang="en-US" altLang="ja-JP" sz="2400"/>
              <a:t>0.05</a:t>
            </a:r>
          </a:p>
        </p:txBody>
      </p:sp>
      <p:sp>
        <p:nvSpPr>
          <p:cNvPr id="50185" name="AutoShape 19"/>
          <p:cNvSpPr>
            <a:spLocks/>
          </p:cNvSpPr>
          <p:nvPr/>
        </p:nvSpPr>
        <p:spPr bwMode="auto">
          <a:xfrm>
            <a:off x="287338" y="5516563"/>
            <a:ext cx="2768600" cy="360362"/>
          </a:xfrm>
          <a:prstGeom prst="borderCallout1">
            <a:avLst>
              <a:gd name="adj1" fmla="val 31718"/>
              <a:gd name="adj2" fmla="val 102750"/>
              <a:gd name="adj3" fmla="val 13218"/>
              <a:gd name="adj4" fmla="val 128097"/>
            </a:avLst>
          </a:prstGeom>
          <a:solidFill>
            <a:srgbClr val="76FA5C"/>
          </a:solidFill>
          <a:ln w="9525">
            <a:solidFill>
              <a:schemeClr val="tx1"/>
            </a:solidFill>
            <a:miter lim="800000"/>
            <a:headEnd/>
            <a:tailEnd/>
          </a:ln>
        </p:spPr>
        <p:txBody>
          <a:bodyPr anchor="ctr"/>
          <a:lstStyle/>
          <a:p>
            <a:pPr algn="ctr"/>
            <a:r>
              <a:rPr lang="ja-JP" altLang="en-US" sz="2400"/>
              <a:t>日本の平均</a:t>
            </a:r>
            <a:r>
              <a:rPr lang="en-US" altLang="ja-JP" sz="2400"/>
              <a:t>1.5</a:t>
            </a:r>
          </a:p>
        </p:txBody>
      </p:sp>
      <p:sp>
        <p:nvSpPr>
          <p:cNvPr id="50186" name="Text Box 20"/>
          <p:cNvSpPr txBox="1">
            <a:spLocks noChangeArrowheads="1"/>
          </p:cNvSpPr>
          <p:nvPr/>
        </p:nvSpPr>
        <p:spPr bwMode="auto">
          <a:xfrm>
            <a:off x="6156325" y="1233488"/>
            <a:ext cx="2411413" cy="579437"/>
          </a:xfrm>
          <a:prstGeom prst="rect">
            <a:avLst/>
          </a:prstGeom>
          <a:noFill/>
          <a:ln w="9525">
            <a:noFill/>
            <a:miter lim="800000"/>
            <a:headEnd/>
            <a:tailEnd/>
          </a:ln>
        </p:spPr>
        <p:txBody>
          <a:bodyPr anchor="ctr">
            <a:spAutoFit/>
          </a:bodyPr>
          <a:lstStyle/>
          <a:p>
            <a:pPr>
              <a:spcBef>
                <a:spcPct val="50000"/>
              </a:spcBef>
            </a:pPr>
            <a:r>
              <a:rPr lang="ja-JP" altLang="en-US" sz="3200">
                <a:solidFill>
                  <a:srgbClr val="FF6600"/>
                </a:solidFill>
              </a:rPr>
              <a:t>１回の被ばく</a:t>
            </a:r>
          </a:p>
        </p:txBody>
      </p:sp>
      <p:sp>
        <p:nvSpPr>
          <p:cNvPr id="50187" name="Text Box 21"/>
          <p:cNvSpPr txBox="1">
            <a:spLocks noChangeArrowheads="1"/>
          </p:cNvSpPr>
          <p:nvPr/>
        </p:nvSpPr>
        <p:spPr bwMode="auto">
          <a:xfrm>
            <a:off x="647700" y="1233488"/>
            <a:ext cx="2411413" cy="579437"/>
          </a:xfrm>
          <a:prstGeom prst="rect">
            <a:avLst/>
          </a:prstGeom>
          <a:noFill/>
          <a:ln w="9525">
            <a:noFill/>
            <a:miter lim="800000"/>
            <a:headEnd/>
            <a:tailEnd/>
          </a:ln>
        </p:spPr>
        <p:txBody>
          <a:bodyPr lIns="0" rIns="0" anchor="ctr">
            <a:spAutoFit/>
          </a:bodyPr>
          <a:lstStyle/>
          <a:p>
            <a:pPr>
              <a:spcBef>
                <a:spcPct val="50000"/>
              </a:spcBef>
            </a:pPr>
            <a:r>
              <a:rPr lang="ja-JP" altLang="en-US" sz="3200">
                <a:solidFill>
                  <a:srgbClr val="FF6600"/>
                </a:solidFill>
              </a:rPr>
              <a:t>年間の被ばく</a:t>
            </a:r>
          </a:p>
        </p:txBody>
      </p:sp>
      <p:sp>
        <p:nvSpPr>
          <p:cNvPr id="50188" name="AutoShape 23"/>
          <p:cNvSpPr>
            <a:spLocks/>
          </p:cNvSpPr>
          <p:nvPr/>
        </p:nvSpPr>
        <p:spPr bwMode="auto">
          <a:xfrm>
            <a:off x="287338" y="5913438"/>
            <a:ext cx="2768600" cy="719137"/>
          </a:xfrm>
          <a:prstGeom prst="borderCallout1">
            <a:avLst>
              <a:gd name="adj1" fmla="val 15894"/>
              <a:gd name="adj2" fmla="val 102750"/>
              <a:gd name="adj3" fmla="val -21634"/>
              <a:gd name="adj4" fmla="val 127468"/>
            </a:avLst>
          </a:prstGeom>
          <a:noFill/>
          <a:ln w="9525">
            <a:solidFill>
              <a:schemeClr val="tx1"/>
            </a:solidFill>
            <a:miter lim="800000"/>
            <a:headEnd/>
            <a:tailEnd/>
          </a:ln>
        </p:spPr>
        <p:txBody>
          <a:bodyPr anchor="ctr"/>
          <a:lstStyle/>
          <a:p>
            <a:pPr algn="ctr"/>
            <a:r>
              <a:rPr lang="ja-JP" altLang="en-US" sz="2400"/>
              <a:t>一般公衆の年間</a:t>
            </a:r>
          </a:p>
          <a:p>
            <a:pPr algn="ctr"/>
            <a:r>
              <a:rPr lang="ja-JP" altLang="en-US" sz="2400"/>
              <a:t>追加線量限度</a:t>
            </a:r>
            <a:r>
              <a:rPr lang="en-US" altLang="ja-JP" sz="2400"/>
              <a:t>1.0</a:t>
            </a:r>
          </a:p>
        </p:txBody>
      </p:sp>
      <p:sp>
        <p:nvSpPr>
          <p:cNvPr id="50189" name="AutoShape 24"/>
          <p:cNvSpPr>
            <a:spLocks/>
          </p:cNvSpPr>
          <p:nvPr/>
        </p:nvSpPr>
        <p:spPr bwMode="auto">
          <a:xfrm>
            <a:off x="287338" y="3249613"/>
            <a:ext cx="2768600" cy="2195512"/>
          </a:xfrm>
          <a:prstGeom prst="borderCallout1">
            <a:avLst>
              <a:gd name="adj1" fmla="val 78093"/>
              <a:gd name="adj2" fmla="val 101097"/>
              <a:gd name="adj3" fmla="val 82287"/>
              <a:gd name="adj4" fmla="val 127009"/>
            </a:avLst>
          </a:prstGeom>
          <a:solidFill>
            <a:srgbClr val="76FA5C"/>
          </a:solidFill>
          <a:ln w="9525">
            <a:solidFill>
              <a:schemeClr val="tx1"/>
            </a:solidFill>
            <a:miter lim="800000"/>
            <a:headEnd/>
            <a:tailEnd/>
          </a:ln>
        </p:spPr>
        <p:txBody>
          <a:bodyPr anchor="ctr"/>
          <a:lstStyle/>
          <a:p>
            <a:pPr algn="ctr" fontAlgn="t"/>
            <a:r>
              <a:rPr lang="ja-JP" altLang="en-US" sz="2400"/>
              <a:t>世界の平均</a:t>
            </a:r>
            <a:r>
              <a:rPr lang="en-US" altLang="ja-JP" sz="2400"/>
              <a:t>2.4</a:t>
            </a:r>
          </a:p>
          <a:p>
            <a:pPr algn="ctr" fontAlgn="t"/>
            <a:endParaRPr lang="en-US" altLang="ja-JP" sz="2400"/>
          </a:p>
          <a:p>
            <a:pPr algn="ctr" fontAlgn="t"/>
            <a:endParaRPr lang="en-US" altLang="ja-JP" sz="2400"/>
          </a:p>
          <a:p>
            <a:pPr algn="ctr" fontAlgn="t"/>
            <a:endParaRPr lang="en-US" altLang="ja-JP" sz="2400"/>
          </a:p>
          <a:p>
            <a:pPr algn="ctr" fontAlgn="t"/>
            <a:endParaRPr lang="en-US" altLang="ja-JP" sz="2400"/>
          </a:p>
          <a:p>
            <a:pPr algn="ctr" fontAlgn="t"/>
            <a:endParaRPr lang="en-US" altLang="ja-JP" sz="1600"/>
          </a:p>
        </p:txBody>
      </p:sp>
      <p:graphicFrame>
        <p:nvGraphicFramePr>
          <p:cNvPr id="50190" name="Object 26"/>
          <p:cNvGraphicFramePr>
            <a:graphicFrameLocks noChangeAspect="1"/>
          </p:cNvGraphicFramePr>
          <p:nvPr/>
        </p:nvGraphicFramePr>
        <p:xfrm>
          <a:off x="503238" y="3681413"/>
          <a:ext cx="2376487" cy="1690687"/>
        </p:xfrm>
        <a:graphic>
          <a:graphicData uri="http://schemas.openxmlformats.org/presentationml/2006/ole">
            <mc:AlternateContent xmlns:mc="http://schemas.openxmlformats.org/markup-compatibility/2006">
              <mc:Choice xmlns:v="urn:schemas-microsoft-com:vml" Requires="v">
                <p:oleObj spid="_x0000_s50201" name="ビットマップ イメージ" r:id="rId4" imgW="4057143" imgH="2886478" progId="Paint.Picture">
                  <p:embed/>
                </p:oleObj>
              </mc:Choice>
              <mc:Fallback>
                <p:oleObj name="ビットマップ イメージ" r:id="rId4" imgW="4057143" imgH="2886478" progId="Paint.Picture">
                  <p:embed/>
                  <p:pic>
                    <p:nvPicPr>
                      <p:cNvPr id="0" name="Object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8" y="3681413"/>
                        <a:ext cx="2376487" cy="16906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0191" name="Object 28"/>
          <p:cNvGraphicFramePr>
            <a:graphicFrameLocks noChangeAspect="1"/>
          </p:cNvGraphicFramePr>
          <p:nvPr/>
        </p:nvGraphicFramePr>
        <p:xfrm>
          <a:off x="5580063" y="5805488"/>
          <a:ext cx="401637" cy="762000"/>
        </p:xfrm>
        <a:graphic>
          <a:graphicData uri="http://schemas.openxmlformats.org/presentationml/2006/ole">
            <mc:AlternateContent xmlns:mc="http://schemas.openxmlformats.org/markup-compatibility/2006">
              <mc:Choice xmlns:v="urn:schemas-microsoft-com:vml" Requires="v">
                <p:oleObj spid="_x0000_s50202" name="ビットマップ イメージ" r:id="rId6" imgW="1400000" imgH="2657846" progId="Paint.Picture">
                  <p:embed/>
                </p:oleObj>
              </mc:Choice>
              <mc:Fallback>
                <p:oleObj name="ビットマップ イメージ" r:id="rId6" imgW="1400000" imgH="2657846" progId="Paint.Picture">
                  <p:embed/>
                  <p:pic>
                    <p:nvPicPr>
                      <p:cNvPr id="0" name="Object 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0063" y="5805488"/>
                        <a:ext cx="4016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0192" name="Object 30"/>
          <p:cNvGraphicFramePr>
            <a:graphicFrameLocks noChangeAspect="1"/>
          </p:cNvGraphicFramePr>
          <p:nvPr/>
        </p:nvGraphicFramePr>
        <p:xfrm>
          <a:off x="5400675" y="5303838"/>
          <a:ext cx="539750" cy="307975"/>
        </p:xfrm>
        <a:graphic>
          <a:graphicData uri="http://schemas.openxmlformats.org/presentationml/2006/ole">
            <mc:AlternateContent xmlns:mc="http://schemas.openxmlformats.org/markup-compatibility/2006">
              <mc:Choice xmlns:v="urn:schemas-microsoft-com:vml" Requires="v">
                <p:oleObj spid="_x0000_s50203" name="ビットマップ イメージ" r:id="rId8" imgW="6885714" imgH="3914286" progId="Paint.Picture">
                  <p:embed/>
                </p:oleObj>
              </mc:Choice>
              <mc:Fallback>
                <p:oleObj name="ビットマップ イメージ" r:id="rId8" imgW="6885714" imgH="3914286" progId="Paint.Picture">
                  <p:embed/>
                  <p:pic>
                    <p:nvPicPr>
                      <p:cNvPr id="0" name="Object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00675" y="5303838"/>
                        <a:ext cx="5397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0193" name="Object 27"/>
          <p:cNvGraphicFramePr>
            <a:graphicFrameLocks noChangeAspect="1"/>
          </p:cNvGraphicFramePr>
          <p:nvPr/>
        </p:nvGraphicFramePr>
        <p:xfrm>
          <a:off x="5616575" y="4581525"/>
          <a:ext cx="315913" cy="600075"/>
        </p:xfrm>
        <a:graphic>
          <a:graphicData uri="http://schemas.openxmlformats.org/presentationml/2006/ole">
            <mc:AlternateContent xmlns:mc="http://schemas.openxmlformats.org/markup-compatibility/2006">
              <mc:Choice xmlns:v="urn:schemas-microsoft-com:vml" Requires="v">
                <p:oleObj spid="_x0000_s50204" name="ビットマップ イメージ" r:id="rId10" imgW="1400000" imgH="2657846" progId="Paint.Picture">
                  <p:embed/>
                </p:oleObj>
              </mc:Choice>
              <mc:Fallback>
                <p:oleObj name="ビットマップ イメージ" r:id="rId10" imgW="1400000" imgH="2657846" progId="Paint.Picture">
                  <p:embed/>
                  <p:pic>
                    <p:nvPicPr>
                      <p:cNvPr id="0" name="Object 2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16575" y="4581525"/>
                        <a:ext cx="315913"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94" name="AutoShape 100"/>
          <p:cNvSpPr>
            <a:spLocks/>
          </p:cNvSpPr>
          <p:nvPr/>
        </p:nvSpPr>
        <p:spPr bwMode="auto">
          <a:xfrm>
            <a:off x="287338" y="1808163"/>
            <a:ext cx="2768600" cy="1368425"/>
          </a:xfrm>
          <a:prstGeom prst="borderCallout1">
            <a:avLst>
              <a:gd name="adj1" fmla="val 49560"/>
              <a:gd name="adj2" fmla="val 101648"/>
              <a:gd name="adj3" fmla="val -48375"/>
              <a:gd name="adj4" fmla="val 127468"/>
            </a:avLst>
          </a:prstGeom>
          <a:solidFill>
            <a:srgbClr val="76FA5C"/>
          </a:solidFill>
          <a:ln w="9525">
            <a:solidFill>
              <a:schemeClr val="tx1"/>
            </a:solidFill>
            <a:miter lim="800000"/>
            <a:headEnd/>
            <a:tailEnd/>
          </a:ln>
        </p:spPr>
        <p:txBody>
          <a:bodyPr anchor="ctr"/>
          <a:lstStyle/>
          <a:p>
            <a:pPr algn="ctr"/>
            <a:r>
              <a:rPr lang="ja-JP" altLang="en-US" sz="3200">
                <a:solidFill>
                  <a:schemeClr val="tx2"/>
                </a:solidFill>
              </a:rPr>
              <a:t>自然放射線</a:t>
            </a:r>
          </a:p>
          <a:p>
            <a:pPr algn="ctr"/>
            <a:r>
              <a:rPr lang="ja-JP" altLang="en-US" sz="2400"/>
              <a:t>ラムサール（イラン）の平均</a:t>
            </a:r>
            <a:r>
              <a:rPr lang="en-US" altLang="ja-JP" sz="2400"/>
              <a:t>10.2</a:t>
            </a:r>
          </a:p>
        </p:txBody>
      </p:sp>
      <p:graphicFrame>
        <p:nvGraphicFramePr>
          <p:cNvPr id="59500" name="Object 108"/>
          <p:cNvGraphicFramePr>
            <a:graphicFrameLocks noChangeAspect="1"/>
          </p:cNvGraphicFramePr>
          <p:nvPr/>
        </p:nvGraphicFramePr>
        <p:xfrm>
          <a:off x="3419475" y="1808163"/>
          <a:ext cx="2278063" cy="3106737"/>
        </p:xfrm>
        <a:graphic>
          <a:graphicData uri="http://schemas.openxmlformats.org/presentationml/2006/ole">
            <mc:AlternateContent xmlns:mc="http://schemas.openxmlformats.org/markup-compatibility/2006">
              <mc:Choice xmlns:v="urn:schemas-microsoft-com:vml" Requires="v">
                <p:oleObj spid="_x0000_s50205" name="ビットマップ イメージ" r:id="rId12" imgW="4086795" imgH="5780952" progId="Paint.Picture">
                  <p:embed/>
                </p:oleObj>
              </mc:Choice>
              <mc:Fallback>
                <p:oleObj name="ビットマップ イメージ" r:id="rId12" imgW="4086795" imgH="5780952" progId="Paint.Picture">
                  <p:embed/>
                  <p:pic>
                    <p:nvPicPr>
                      <p:cNvPr id="0" name="Object 108"/>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19475" y="1808163"/>
                        <a:ext cx="2278063" cy="310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9497" name="AutoShape 105"/>
          <p:cNvSpPr>
            <a:spLocks/>
          </p:cNvSpPr>
          <p:nvPr/>
        </p:nvSpPr>
        <p:spPr bwMode="auto">
          <a:xfrm>
            <a:off x="6408738" y="3105150"/>
            <a:ext cx="179387" cy="1260475"/>
          </a:xfrm>
          <a:prstGeom prst="leftBrace">
            <a:avLst>
              <a:gd name="adj1" fmla="val 65093"/>
              <a:gd name="adj2" fmla="val 51681"/>
            </a:avLst>
          </a:prstGeom>
          <a:noFill/>
          <a:ln w="57150">
            <a:solidFill>
              <a:schemeClr val="tx1"/>
            </a:solidFill>
            <a:round/>
            <a:headEnd/>
            <a:tailEnd/>
          </a:ln>
        </p:spPr>
        <p:txBody>
          <a:bodyPr wrap="none" anchor="ctr"/>
          <a:lstStyle/>
          <a:p>
            <a:endParaRPr lang="ja-JP" altLang="en-US" sz="3200"/>
          </a:p>
        </p:txBody>
      </p:sp>
      <p:sp>
        <p:nvSpPr>
          <p:cNvPr id="59504" name="AutoShape 112"/>
          <p:cNvSpPr>
            <a:spLocks/>
          </p:cNvSpPr>
          <p:nvPr/>
        </p:nvSpPr>
        <p:spPr bwMode="auto">
          <a:xfrm flipH="1">
            <a:off x="5400675" y="1268413"/>
            <a:ext cx="287338" cy="5005387"/>
          </a:xfrm>
          <a:prstGeom prst="leftBrace">
            <a:avLst>
              <a:gd name="adj1" fmla="val 143472"/>
              <a:gd name="adj2" fmla="val 51681"/>
            </a:avLst>
          </a:prstGeom>
          <a:noFill/>
          <a:ln w="57150">
            <a:solidFill>
              <a:schemeClr val="tx1"/>
            </a:solidFill>
            <a:round/>
            <a:headEnd/>
            <a:tailEnd/>
          </a:ln>
        </p:spPr>
        <p:txBody>
          <a:bodyPr wrap="none" anchor="ctr"/>
          <a:lstStyle/>
          <a:p>
            <a:endParaRPr lang="ja-JP" altLang="en-US" sz="3200"/>
          </a:p>
        </p:txBody>
      </p:sp>
      <p:sp>
        <p:nvSpPr>
          <p:cNvPr id="50198" name="Text Box 60"/>
          <p:cNvSpPr txBox="1">
            <a:spLocks noChangeArrowheads="1"/>
          </p:cNvSpPr>
          <p:nvPr/>
        </p:nvSpPr>
        <p:spPr bwMode="auto">
          <a:xfrm>
            <a:off x="8689975" y="6543675"/>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19517" name="AutoShape 61"/>
          <p:cNvSpPr>
            <a:spLocks noChangeArrowheads="1"/>
          </p:cNvSpPr>
          <p:nvPr/>
        </p:nvSpPr>
        <p:spPr bwMode="auto">
          <a:xfrm rot="-279996">
            <a:off x="5840413" y="3705225"/>
            <a:ext cx="555625" cy="168275"/>
          </a:xfrm>
          <a:prstGeom prst="leftRightArrow">
            <a:avLst>
              <a:gd name="adj1" fmla="val 50000"/>
              <a:gd name="adj2" fmla="val 79979"/>
            </a:avLst>
          </a:prstGeom>
          <a:solidFill>
            <a:schemeClr val="tx1"/>
          </a:solidFill>
          <a:ln w="9525">
            <a:solidFill>
              <a:schemeClr val="tx1"/>
            </a:solidFill>
            <a:miter lim="800000"/>
            <a:headEnd/>
            <a:tailEnd/>
          </a:ln>
        </p:spPr>
        <p:txBody>
          <a:bodyPr wrap="none" anchor="ctr"/>
          <a:lstStyle/>
          <a:p>
            <a:endParaRPr lang="ja-JP" altLang="en-US"/>
          </a:p>
        </p:txBody>
      </p:sp>
      <p:sp>
        <p:nvSpPr>
          <p:cNvPr id="50200" name="AutoShape 62"/>
          <p:cNvSpPr>
            <a:spLocks noChangeArrowheads="1"/>
          </p:cNvSpPr>
          <p:nvPr/>
        </p:nvSpPr>
        <p:spPr bwMode="auto">
          <a:xfrm>
            <a:off x="6229350" y="6450013"/>
            <a:ext cx="2446338"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９</a:t>
            </a:r>
          </a:p>
        </p:txBody>
      </p:sp>
      <p:graphicFrame>
        <p:nvGraphicFramePr>
          <p:cNvPr id="36" name="Group 55"/>
          <p:cNvGraphicFramePr>
            <a:graphicFrameLocks noGrp="1"/>
          </p:cNvGraphicFramePr>
          <p:nvPr/>
        </p:nvGraphicFramePr>
        <p:xfrm>
          <a:off x="3852863" y="1268413"/>
          <a:ext cx="1439862" cy="5011738"/>
        </p:xfrm>
        <a:graphic>
          <a:graphicData uri="http://schemas.openxmlformats.org/drawingml/2006/table">
            <a:tbl>
              <a:tblPr/>
              <a:tblGrid>
                <a:gridCol w="1439862"/>
              </a:tblGrid>
              <a:tr h="50406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a:noFill/>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355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49913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49913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49913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a:noFill/>
                    </a:lnB>
                    <a:lnTlToBr>
                      <a:noFill/>
                    </a:lnTlToBr>
                    <a:lnBlToTr>
                      <a:noFill/>
                    </a:lnBlToTr>
                    <a:noFill/>
                  </a:tcPr>
                </a:tc>
              </a:tr>
            </a:tbl>
          </a:graphicData>
        </a:graphic>
      </p:graphicFrame>
      <p:sp>
        <p:nvSpPr>
          <p:cNvPr id="50221" name="Line 59"/>
          <p:cNvSpPr>
            <a:spLocks noChangeShapeType="1"/>
          </p:cNvSpPr>
          <p:nvPr/>
        </p:nvSpPr>
        <p:spPr bwMode="auto">
          <a:xfrm>
            <a:off x="3743325" y="5780088"/>
            <a:ext cx="1549400" cy="0"/>
          </a:xfrm>
          <a:prstGeom prst="line">
            <a:avLst/>
          </a:prstGeom>
          <a:noFill/>
          <a:ln w="38100">
            <a:solidFill>
              <a:srgbClr val="FF6600"/>
            </a:solidFill>
            <a:round/>
            <a:headEnd/>
            <a:tailEnd/>
          </a:ln>
        </p:spPr>
        <p:txBody>
          <a:bodyPr/>
          <a:lstStyle/>
          <a:p>
            <a:endParaRPr lang="ja-JP" altLang="en-US"/>
          </a:p>
        </p:txBody>
      </p:sp>
      <p:sp>
        <p:nvSpPr>
          <p:cNvPr id="50222" name="正方形/長方形 33"/>
          <p:cNvSpPr>
            <a:spLocks noChangeArrowheads="1"/>
          </p:cNvSpPr>
          <p:nvPr/>
        </p:nvSpPr>
        <p:spPr bwMode="auto">
          <a:xfrm>
            <a:off x="6381750" y="0"/>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P.13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nodeType="afterEffect">
                                  <p:stCondLst>
                                    <p:cond delay="0"/>
                                  </p:stCondLst>
                                  <p:childTnLst>
                                    <p:animMotion origin="layout" path="M 1.94444E-6 3.7037E-6 L 0.30851 -0.07408 " pathEditMode="relative" rAng="0" ptsTypes="AA">
                                      <p:cBhvr>
                                        <p:cTn id="6" dur="500" fill="hold"/>
                                        <p:tgtEl>
                                          <p:spTgt spid="59500"/>
                                        </p:tgtEl>
                                        <p:attrNameLst>
                                          <p:attrName>ppt_x</p:attrName>
                                          <p:attrName>ppt_y</p:attrName>
                                        </p:attrNameLst>
                                      </p:cBhvr>
                                      <p:rCtr x="15400" y="-3700"/>
                                    </p:animMotion>
                                  </p:childTnLst>
                                </p:cTn>
                              </p:par>
                            </p:childTnLst>
                          </p:cTn>
                        </p:par>
                        <p:par>
                          <p:cTn id="7" fill="hold" nodeType="afterGroup">
                            <p:stCondLst>
                              <p:cond delay="500"/>
                            </p:stCondLst>
                            <p:childTnLst>
                              <p:par>
                                <p:cTn id="8" presetID="22" presetClass="entr" presetSubtype="4" fill="hold" grpId="0" nodeType="afterEffect">
                                  <p:stCondLst>
                                    <p:cond delay="500"/>
                                  </p:stCondLst>
                                  <p:childTnLst>
                                    <p:set>
                                      <p:cBhvr>
                                        <p:cTn id="9" dur="1" fill="hold">
                                          <p:stCondLst>
                                            <p:cond delay="0"/>
                                          </p:stCondLst>
                                        </p:cTn>
                                        <p:tgtEl>
                                          <p:spTgt spid="59497"/>
                                        </p:tgtEl>
                                        <p:attrNameLst>
                                          <p:attrName>style.visibility</p:attrName>
                                        </p:attrNameLst>
                                      </p:cBhvr>
                                      <p:to>
                                        <p:strVal val="visible"/>
                                      </p:to>
                                    </p:set>
                                    <p:animEffect transition="in" filter="wipe(down)">
                                      <p:cBhvr>
                                        <p:cTn id="10" dur="500"/>
                                        <p:tgtEl>
                                          <p:spTgt spid="5949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9504"/>
                                        </p:tgtEl>
                                        <p:attrNameLst>
                                          <p:attrName>style.visibility</p:attrName>
                                        </p:attrNameLst>
                                      </p:cBhvr>
                                      <p:to>
                                        <p:strVal val="visible"/>
                                      </p:to>
                                    </p:set>
                                    <p:animEffect transition="in" filter="wipe(down)">
                                      <p:cBhvr>
                                        <p:cTn id="13" dur="500"/>
                                        <p:tgtEl>
                                          <p:spTgt spid="59504"/>
                                        </p:tgtEl>
                                      </p:cBhvr>
                                    </p:animEffect>
                                  </p:childTnLst>
                                </p:cTn>
                              </p:par>
                            </p:childTnLst>
                          </p:cTn>
                        </p:par>
                        <p:par>
                          <p:cTn id="14" fill="hold" nodeType="afterGroup">
                            <p:stCondLst>
                              <p:cond delay="1500"/>
                            </p:stCondLst>
                            <p:childTnLst>
                              <p:par>
                                <p:cTn id="15" presetID="4" presetClass="entr" presetSubtype="32" fill="hold" grpId="0" nodeType="afterEffect">
                                  <p:stCondLst>
                                    <p:cond delay="0"/>
                                  </p:stCondLst>
                                  <p:childTnLst>
                                    <p:set>
                                      <p:cBhvr>
                                        <p:cTn id="16" dur="1" fill="hold">
                                          <p:stCondLst>
                                            <p:cond delay="0"/>
                                          </p:stCondLst>
                                        </p:cTn>
                                        <p:tgtEl>
                                          <p:spTgt spid="19517"/>
                                        </p:tgtEl>
                                        <p:attrNameLst>
                                          <p:attrName>style.visibility</p:attrName>
                                        </p:attrNameLst>
                                      </p:cBhvr>
                                      <p:to>
                                        <p:strVal val="visible"/>
                                      </p:to>
                                    </p:set>
                                    <p:animEffect transition="in" filter="box(out)">
                                      <p:cBhvr>
                                        <p:cTn id="17" dur="500"/>
                                        <p:tgtEl>
                                          <p:spTgt spid="195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xit" presetSubtype="16" fill="hold" nodeType="clickEffect">
                                  <p:stCondLst>
                                    <p:cond delay="0"/>
                                  </p:stCondLst>
                                  <p:childTnLst>
                                    <p:animEffect transition="out" filter="box(in)">
                                      <p:cBhvr>
                                        <p:cTn id="21" dur="500"/>
                                        <p:tgtEl>
                                          <p:spTgt spid="59500"/>
                                        </p:tgtEl>
                                      </p:cBhvr>
                                    </p:animEffect>
                                    <p:set>
                                      <p:cBhvr>
                                        <p:cTn id="22" dur="1" fill="hold">
                                          <p:stCondLst>
                                            <p:cond delay="499"/>
                                          </p:stCondLst>
                                        </p:cTn>
                                        <p:tgtEl>
                                          <p:spTgt spid="59500"/>
                                        </p:tgtEl>
                                        <p:attrNameLst>
                                          <p:attrName>style.visibility</p:attrName>
                                        </p:attrNameLst>
                                      </p:cBhvr>
                                      <p:to>
                                        <p:strVal val="hidden"/>
                                      </p:to>
                                    </p:set>
                                  </p:childTnLst>
                                </p:cTn>
                              </p:par>
                              <p:par>
                                <p:cTn id="23" presetID="4" presetClass="exit" presetSubtype="16" fill="hold" grpId="1" nodeType="withEffect">
                                  <p:stCondLst>
                                    <p:cond delay="0"/>
                                  </p:stCondLst>
                                  <p:childTnLst>
                                    <p:animEffect transition="out" filter="box(in)">
                                      <p:cBhvr>
                                        <p:cTn id="24" dur="500"/>
                                        <p:tgtEl>
                                          <p:spTgt spid="59497"/>
                                        </p:tgtEl>
                                      </p:cBhvr>
                                    </p:animEffect>
                                    <p:set>
                                      <p:cBhvr>
                                        <p:cTn id="25" dur="1" fill="hold">
                                          <p:stCondLst>
                                            <p:cond delay="499"/>
                                          </p:stCondLst>
                                        </p:cTn>
                                        <p:tgtEl>
                                          <p:spTgt spid="59497"/>
                                        </p:tgtEl>
                                        <p:attrNameLst>
                                          <p:attrName>style.visibility</p:attrName>
                                        </p:attrNameLst>
                                      </p:cBhvr>
                                      <p:to>
                                        <p:strVal val="hidden"/>
                                      </p:to>
                                    </p:set>
                                  </p:childTnLst>
                                </p:cTn>
                              </p:par>
                              <p:par>
                                <p:cTn id="26" presetID="4" presetClass="exit" presetSubtype="16" fill="hold" grpId="1" nodeType="withEffect">
                                  <p:stCondLst>
                                    <p:cond delay="0"/>
                                  </p:stCondLst>
                                  <p:childTnLst>
                                    <p:animEffect transition="out" filter="box(in)">
                                      <p:cBhvr>
                                        <p:cTn id="27" dur="500"/>
                                        <p:tgtEl>
                                          <p:spTgt spid="59504"/>
                                        </p:tgtEl>
                                      </p:cBhvr>
                                    </p:animEffect>
                                    <p:set>
                                      <p:cBhvr>
                                        <p:cTn id="28" dur="1" fill="hold">
                                          <p:stCondLst>
                                            <p:cond delay="499"/>
                                          </p:stCondLst>
                                        </p:cTn>
                                        <p:tgtEl>
                                          <p:spTgt spid="59504"/>
                                        </p:tgtEl>
                                        <p:attrNameLst>
                                          <p:attrName>style.visibility</p:attrName>
                                        </p:attrNameLst>
                                      </p:cBhvr>
                                      <p:to>
                                        <p:strVal val="hidden"/>
                                      </p:to>
                                    </p:set>
                                  </p:childTnLst>
                                </p:cTn>
                              </p:par>
                              <p:par>
                                <p:cTn id="29" presetID="4" presetClass="exit" presetSubtype="16" fill="hold" grpId="1" nodeType="withEffect">
                                  <p:stCondLst>
                                    <p:cond delay="0"/>
                                  </p:stCondLst>
                                  <p:childTnLst>
                                    <p:animEffect transition="out" filter="box(in)">
                                      <p:cBhvr>
                                        <p:cTn id="30" dur="500"/>
                                        <p:tgtEl>
                                          <p:spTgt spid="19517"/>
                                        </p:tgtEl>
                                      </p:cBhvr>
                                    </p:animEffect>
                                    <p:set>
                                      <p:cBhvr>
                                        <p:cTn id="31" dur="1" fill="hold">
                                          <p:stCondLst>
                                            <p:cond delay="499"/>
                                          </p:stCondLst>
                                        </p:cTn>
                                        <p:tgtEl>
                                          <p:spTgt spid="19517"/>
                                        </p:tgtEl>
                                        <p:attrNameLst>
                                          <p:attrName>style.visibility</p:attrName>
                                        </p:attrNameLst>
                                      </p:cBhvr>
                                      <p:to>
                                        <p:strVal val="hidden"/>
                                      </p:to>
                                    </p:set>
                                  </p:childTnLst>
                                </p:cTn>
                              </p:par>
                              <p:par>
                                <p:cTn id="32" presetID="4" presetClass="entr" presetSubtype="16" fill="hold" grpId="0" nodeType="withEffect">
                                  <p:stCondLst>
                                    <p:cond delay="0"/>
                                  </p:stCondLst>
                                  <p:childTnLst>
                                    <p:set>
                                      <p:cBhvr>
                                        <p:cTn id="33" dur="1" fill="hold">
                                          <p:stCondLst>
                                            <p:cond delay="0"/>
                                          </p:stCondLst>
                                        </p:cTn>
                                        <p:tgtEl>
                                          <p:spTgt spid="59405"/>
                                        </p:tgtEl>
                                        <p:attrNameLst>
                                          <p:attrName>style.visibility</p:attrName>
                                        </p:attrNameLst>
                                      </p:cBhvr>
                                      <p:to>
                                        <p:strVal val="visible"/>
                                      </p:to>
                                    </p:set>
                                    <p:animEffect transition="in" filter="box(in)">
                                      <p:cBhvr>
                                        <p:cTn id="34" dur="500"/>
                                        <p:tgtEl>
                                          <p:spTgt spid="59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5" grpId="0" animBg="1"/>
      <p:bldP spid="59497" grpId="0" animBg="1"/>
      <p:bldP spid="59497" grpId="1" animBg="1"/>
      <p:bldP spid="59504" grpId="0" animBg="1"/>
      <p:bldP spid="59504" grpId="1" animBg="1"/>
      <p:bldP spid="19517" grpId="0" animBg="1"/>
      <p:bldP spid="1951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468313" y="260350"/>
            <a:ext cx="8229600" cy="1143000"/>
          </a:xfrm>
        </p:spPr>
        <p:txBody>
          <a:bodyPr/>
          <a:lstStyle/>
          <a:p>
            <a:pPr eaLnBrk="1" hangingPunct="1"/>
            <a:r>
              <a:rPr lang="en-US" altLang="ja-JP" smtClean="0"/>
              <a:t>◆</a:t>
            </a:r>
            <a:r>
              <a:rPr lang="ja-JP" altLang="en-US" smtClean="0"/>
              <a:t>身の回りの放射線被ばく </a:t>
            </a:r>
            <a:r>
              <a:rPr lang="en-US" altLang="ja-JP" smtClean="0"/>
              <a:t>③</a:t>
            </a:r>
          </a:p>
        </p:txBody>
      </p:sp>
      <p:sp>
        <p:nvSpPr>
          <p:cNvPr id="51203" name="AutoShape 3"/>
          <p:cNvSpPr>
            <a:spLocks/>
          </p:cNvSpPr>
          <p:nvPr/>
        </p:nvSpPr>
        <p:spPr bwMode="auto">
          <a:xfrm>
            <a:off x="6084888" y="5516563"/>
            <a:ext cx="2768600" cy="360362"/>
          </a:xfrm>
          <a:prstGeom prst="borderCallout1">
            <a:avLst>
              <a:gd name="adj1" fmla="val 48634"/>
              <a:gd name="adj2" fmla="val -1097"/>
              <a:gd name="adj3" fmla="val 127315"/>
              <a:gd name="adj4" fmla="val -28153"/>
            </a:avLst>
          </a:prstGeom>
          <a:noFill/>
          <a:ln w="9525">
            <a:solidFill>
              <a:schemeClr val="tx1"/>
            </a:solidFill>
            <a:miter lim="800000"/>
            <a:headEnd/>
            <a:tailEnd/>
          </a:ln>
        </p:spPr>
        <p:txBody>
          <a:bodyPr anchor="ctr"/>
          <a:lstStyle/>
          <a:p>
            <a:pPr algn="ctr"/>
            <a:r>
              <a:rPr lang="ja-JP" altLang="en-US" sz="2400"/>
              <a:t>胸部</a:t>
            </a:r>
            <a:r>
              <a:rPr lang="en-US" altLang="ja-JP" sz="2400"/>
              <a:t>CT</a:t>
            </a:r>
            <a:r>
              <a:rPr lang="ja-JP" altLang="en-US" sz="2400"/>
              <a:t>検査</a:t>
            </a:r>
            <a:r>
              <a:rPr lang="en-US" altLang="ja-JP" sz="2400"/>
              <a:t>6.9</a:t>
            </a:r>
          </a:p>
        </p:txBody>
      </p:sp>
      <p:sp>
        <p:nvSpPr>
          <p:cNvPr id="51204" name="Rectangle 5"/>
          <p:cNvSpPr>
            <a:spLocks noChangeArrowheads="1"/>
          </p:cNvSpPr>
          <p:nvPr/>
        </p:nvSpPr>
        <p:spPr bwMode="auto">
          <a:xfrm>
            <a:off x="3851275" y="1268413"/>
            <a:ext cx="1439863" cy="5040312"/>
          </a:xfrm>
          <a:prstGeom prst="rect">
            <a:avLst/>
          </a:prstGeom>
          <a:gradFill rotWithShape="1">
            <a:gsLst>
              <a:gs pos="0">
                <a:srgbClr val="FFFF00"/>
              </a:gs>
              <a:gs pos="100000">
                <a:srgbClr val="00CCFF"/>
              </a:gs>
            </a:gsLst>
            <a:lin ang="5400000" scaled="1"/>
          </a:gradFill>
          <a:ln w="9525">
            <a:solidFill>
              <a:schemeClr val="tx1"/>
            </a:solidFill>
            <a:miter lim="800000"/>
            <a:headEnd/>
            <a:tailEnd/>
          </a:ln>
        </p:spPr>
        <p:txBody>
          <a:bodyPr wrap="none" anchor="ctr"/>
          <a:lstStyle/>
          <a:p>
            <a:endParaRPr lang="ja-JP" altLang="en-US" sz="3200"/>
          </a:p>
        </p:txBody>
      </p:sp>
      <p:grpSp>
        <p:nvGrpSpPr>
          <p:cNvPr id="51205" name="Group 71"/>
          <p:cNvGrpSpPr>
            <a:grpSpLocks/>
          </p:cNvGrpSpPr>
          <p:nvPr/>
        </p:nvGrpSpPr>
        <p:grpSpPr bwMode="auto">
          <a:xfrm>
            <a:off x="4211638" y="1160463"/>
            <a:ext cx="635000" cy="5249862"/>
            <a:chOff x="2063" y="959"/>
            <a:chExt cx="400" cy="3079"/>
          </a:xfrm>
        </p:grpSpPr>
        <p:sp>
          <p:nvSpPr>
            <p:cNvPr id="51242" name="Text Box 6"/>
            <p:cNvSpPr txBox="1">
              <a:spLocks noChangeArrowheads="1"/>
            </p:cNvSpPr>
            <p:nvPr/>
          </p:nvSpPr>
          <p:spPr bwMode="auto">
            <a:xfrm>
              <a:off x="2245" y="3282"/>
              <a:ext cx="142"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20</a:t>
              </a:r>
            </a:p>
          </p:txBody>
        </p:sp>
        <p:sp>
          <p:nvSpPr>
            <p:cNvPr id="51243" name="Text Box 7"/>
            <p:cNvSpPr txBox="1">
              <a:spLocks noChangeArrowheads="1"/>
            </p:cNvSpPr>
            <p:nvPr/>
          </p:nvSpPr>
          <p:spPr bwMode="auto">
            <a:xfrm>
              <a:off x="2267" y="2712"/>
              <a:ext cx="142"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40</a:t>
              </a:r>
            </a:p>
          </p:txBody>
        </p:sp>
        <p:sp>
          <p:nvSpPr>
            <p:cNvPr id="51244" name="Text Box 8"/>
            <p:cNvSpPr txBox="1">
              <a:spLocks noChangeArrowheads="1"/>
            </p:cNvSpPr>
            <p:nvPr/>
          </p:nvSpPr>
          <p:spPr bwMode="auto">
            <a:xfrm>
              <a:off x="2267" y="2120"/>
              <a:ext cx="142"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60</a:t>
              </a:r>
            </a:p>
          </p:txBody>
        </p:sp>
        <p:sp>
          <p:nvSpPr>
            <p:cNvPr id="51245" name="Text Box 9"/>
            <p:cNvSpPr txBox="1">
              <a:spLocks noChangeArrowheads="1"/>
            </p:cNvSpPr>
            <p:nvPr/>
          </p:nvSpPr>
          <p:spPr bwMode="auto">
            <a:xfrm>
              <a:off x="2267" y="1550"/>
              <a:ext cx="142"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80</a:t>
              </a:r>
            </a:p>
          </p:txBody>
        </p:sp>
        <p:sp>
          <p:nvSpPr>
            <p:cNvPr id="51246" name="Text Box 10"/>
            <p:cNvSpPr txBox="1">
              <a:spLocks noChangeArrowheads="1"/>
            </p:cNvSpPr>
            <p:nvPr/>
          </p:nvSpPr>
          <p:spPr bwMode="auto">
            <a:xfrm>
              <a:off x="2177" y="959"/>
              <a:ext cx="213"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100</a:t>
              </a:r>
            </a:p>
          </p:txBody>
        </p:sp>
        <p:sp>
          <p:nvSpPr>
            <p:cNvPr id="51247" name="Text Box 11"/>
            <p:cNvSpPr txBox="1">
              <a:spLocks noChangeArrowheads="1"/>
            </p:cNvSpPr>
            <p:nvPr/>
          </p:nvSpPr>
          <p:spPr bwMode="auto">
            <a:xfrm>
              <a:off x="2384" y="1177"/>
              <a:ext cx="0" cy="144"/>
            </a:xfrm>
            <a:prstGeom prst="rect">
              <a:avLst/>
            </a:prstGeom>
            <a:noFill/>
            <a:ln w="9525">
              <a:noFill/>
              <a:miter lim="800000"/>
              <a:headEnd/>
              <a:tailEnd/>
            </a:ln>
          </p:spPr>
          <p:txBody>
            <a:bodyPr wrap="none" lIns="0" tIns="0" rIns="0" bIns="0">
              <a:spAutoFit/>
            </a:bodyPr>
            <a:lstStyle/>
            <a:p>
              <a:pPr algn="r">
                <a:spcBef>
                  <a:spcPct val="50000"/>
                </a:spcBef>
              </a:pPr>
              <a:endParaRPr lang="en-US" altLang="ja-JP" sz="1600"/>
            </a:p>
          </p:txBody>
        </p:sp>
        <p:sp>
          <p:nvSpPr>
            <p:cNvPr id="51248" name="Text Box 12"/>
            <p:cNvSpPr txBox="1">
              <a:spLocks noChangeArrowheads="1"/>
            </p:cNvSpPr>
            <p:nvPr/>
          </p:nvSpPr>
          <p:spPr bwMode="auto">
            <a:xfrm>
              <a:off x="2063" y="1107"/>
              <a:ext cx="400" cy="154"/>
            </a:xfrm>
            <a:prstGeom prst="rect">
              <a:avLst/>
            </a:prstGeom>
            <a:noFill/>
            <a:ln w="9525">
              <a:noFill/>
              <a:miter lim="800000"/>
              <a:headEnd/>
              <a:tailEnd/>
            </a:ln>
          </p:spPr>
          <p:txBody>
            <a:bodyPr wrap="none" lIns="0" tIns="0" rIns="0" bIns="0">
              <a:spAutoFit/>
            </a:bodyPr>
            <a:lstStyle/>
            <a:p>
              <a:pPr algn="r">
                <a:spcBef>
                  <a:spcPct val="50000"/>
                </a:spcBef>
              </a:pPr>
              <a:r>
                <a:rPr lang="ja-JP" altLang="en-US" sz="1600" b="1"/>
                <a:t>（</a:t>
              </a:r>
              <a:r>
                <a:rPr lang="en-US" altLang="ja-JP" sz="1600" b="1"/>
                <a:t>mSv</a:t>
              </a:r>
              <a:r>
                <a:rPr lang="ja-JP" altLang="en-US" sz="1600" b="1"/>
                <a:t>）</a:t>
              </a:r>
            </a:p>
          </p:txBody>
        </p:sp>
        <p:sp>
          <p:nvSpPr>
            <p:cNvPr id="51249" name="Text Box 13"/>
            <p:cNvSpPr txBox="1">
              <a:spLocks noChangeArrowheads="1"/>
            </p:cNvSpPr>
            <p:nvPr/>
          </p:nvSpPr>
          <p:spPr bwMode="auto">
            <a:xfrm>
              <a:off x="2313" y="3884"/>
              <a:ext cx="71" cy="154"/>
            </a:xfrm>
            <a:prstGeom prst="rect">
              <a:avLst/>
            </a:prstGeom>
            <a:noFill/>
            <a:ln w="9525">
              <a:noFill/>
              <a:miter lim="800000"/>
              <a:headEnd/>
              <a:tailEnd/>
            </a:ln>
          </p:spPr>
          <p:txBody>
            <a:bodyPr wrap="none" lIns="0" tIns="0" rIns="0" bIns="0">
              <a:spAutoFit/>
            </a:bodyPr>
            <a:lstStyle/>
            <a:p>
              <a:pPr algn="r">
                <a:spcBef>
                  <a:spcPct val="50000"/>
                </a:spcBef>
              </a:pPr>
              <a:r>
                <a:rPr lang="en-US" altLang="ja-JP" sz="1600"/>
                <a:t>0</a:t>
              </a:r>
            </a:p>
          </p:txBody>
        </p:sp>
      </p:grpSp>
      <p:sp>
        <p:nvSpPr>
          <p:cNvPr id="51206" name="Text Box 19"/>
          <p:cNvSpPr txBox="1">
            <a:spLocks noChangeArrowheads="1"/>
          </p:cNvSpPr>
          <p:nvPr/>
        </p:nvSpPr>
        <p:spPr bwMode="auto">
          <a:xfrm>
            <a:off x="468313" y="3033713"/>
            <a:ext cx="2411412" cy="579437"/>
          </a:xfrm>
          <a:prstGeom prst="rect">
            <a:avLst/>
          </a:prstGeom>
          <a:noFill/>
          <a:ln w="9525">
            <a:noFill/>
            <a:miter lim="800000"/>
            <a:headEnd/>
            <a:tailEnd/>
          </a:ln>
        </p:spPr>
        <p:txBody>
          <a:bodyPr lIns="0" rIns="0" anchor="ctr">
            <a:spAutoFit/>
          </a:bodyPr>
          <a:lstStyle/>
          <a:p>
            <a:pPr>
              <a:spcBef>
                <a:spcPct val="50000"/>
              </a:spcBef>
            </a:pPr>
            <a:r>
              <a:rPr lang="ja-JP" altLang="en-US" sz="3200">
                <a:solidFill>
                  <a:srgbClr val="FF6600"/>
                </a:solidFill>
              </a:rPr>
              <a:t>年間の被ばく</a:t>
            </a:r>
          </a:p>
        </p:txBody>
      </p:sp>
      <p:graphicFrame>
        <p:nvGraphicFramePr>
          <p:cNvPr id="102455" name="Group 55"/>
          <p:cNvGraphicFramePr>
            <a:graphicFrameLocks noGrp="1"/>
          </p:cNvGraphicFramePr>
          <p:nvPr/>
        </p:nvGraphicFramePr>
        <p:xfrm>
          <a:off x="3851275" y="1268413"/>
          <a:ext cx="1439863" cy="5011738"/>
        </p:xfrm>
        <a:graphic>
          <a:graphicData uri="http://schemas.openxmlformats.org/drawingml/2006/table">
            <a:tbl>
              <a:tblPr/>
              <a:tblGrid>
                <a:gridCol w="1439863"/>
              </a:tblGrid>
              <a:tr h="50406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a:noFill/>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355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49913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49913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49913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0134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T="45721" marB="45721" horzOverflow="overflow">
                    <a:lnL>
                      <a:noFill/>
                    </a:lnL>
                    <a:lnR>
                      <a:noFill/>
                    </a:lnR>
                    <a:lnT w="12700" cap="flat" cmpd="sng" algn="ctr">
                      <a:solidFill>
                        <a:schemeClr val="tx1"/>
                      </a:solidFill>
                      <a:prstDash val="sysDash"/>
                      <a:round/>
                      <a:headEnd type="none" w="med" len="med"/>
                      <a:tailEnd type="none" w="med" len="med"/>
                    </a:lnT>
                    <a:lnB>
                      <a:noFill/>
                    </a:lnB>
                    <a:lnTlToBr>
                      <a:noFill/>
                    </a:lnTlToBr>
                    <a:lnBlToTr>
                      <a:noFill/>
                    </a:lnBlToTr>
                    <a:noFill/>
                  </a:tcPr>
                </a:tc>
              </a:tr>
            </a:tbl>
          </a:graphicData>
        </a:graphic>
      </p:graphicFrame>
      <p:sp>
        <p:nvSpPr>
          <p:cNvPr id="51227" name="AutoShape 66"/>
          <p:cNvSpPr>
            <a:spLocks/>
          </p:cNvSpPr>
          <p:nvPr/>
        </p:nvSpPr>
        <p:spPr bwMode="auto">
          <a:xfrm>
            <a:off x="287338" y="5084763"/>
            <a:ext cx="2768600" cy="360362"/>
          </a:xfrm>
          <a:prstGeom prst="borderCallout1">
            <a:avLst>
              <a:gd name="adj1" fmla="val 48634"/>
              <a:gd name="adj2" fmla="val 99449"/>
              <a:gd name="adj3" fmla="val 174449"/>
              <a:gd name="adj4" fmla="val 128843"/>
            </a:avLst>
          </a:prstGeom>
          <a:solidFill>
            <a:srgbClr val="76FA5C"/>
          </a:solidFill>
          <a:ln w="9525">
            <a:solidFill>
              <a:schemeClr val="tx1"/>
            </a:solidFill>
            <a:miter lim="800000"/>
            <a:headEnd/>
            <a:tailEnd/>
          </a:ln>
        </p:spPr>
        <p:txBody>
          <a:bodyPr anchor="ctr"/>
          <a:lstStyle/>
          <a:p>
            <a:pPr algn="ctr"/>
            <a:r>
              <a:rPr lang="ja-JP" altLang="en-US" sz="2000"/>
              <a:t>ラムサールの平均</a:t>
            </a:r>
            <a:r>
              <a:rPr lang="en-US" altLang="ja-JP" sz="2000"/>
              <a:t>10.2</a:t>
            </a:r>
          </a:p>
        </p:txBody>
      </p:sp>
      <p:sp>
        <p:nvSpPr>
          <p:cNvPr id="51228" name="AutoShape 68"/>
          <p:cNvSpPr>
            <a:spLocks/>
          </p:cNvSpPr>
          <p:nvPr/>
        </p:nvSpPr>
        <p:spPr bwMode="auto">
          <a:xfrm>
            <a:off x="250825" y="3789363"/>
            <a:ext cx="2768600" cy="360362"/>
          </a:xfrm>
          <a:prstGeom prst="borderCallout1">
            <a:avLst>
              <a:gd name="adj1" fmla="val 31718"/>
              <a:gd name="adj2" fmla="val 102750"/>
              <a:gd name="adj3" fmla="val -11894"/>
              <a:gd name="adj4" fmla="val 130389"/>
            </a:avLst>
          </a:prstGeom>
          <a:noFill/>
          <a:ln w="9525">
            <a:solidFill>
              <a:schemeClr val="tx1"/>
            </a:solidFill>
            <a:miter lim="800000"/>
            <a:headEnd/>
            <a:tailEnd/>
          </a:ln>
        </p:spPr>
        <p:txBody>
          <a:bodyPr anchor="ctr"/>
          <a:lstStyle/>
          <a:p>
            <a:pPr algn="ctr"/>
            <a:r>
              <a:rPr lang="ja-JP" altLang="en-US" sz="1600" b="1"/>
              <a:t>放射線業務従事者の限度</a:t>
            </a:r>
            <a:r>
              <a:rPr lang="en-US" altLang="ja-JP" sz="1600" b="1"/>
              <a:t>50</a:t>
            </a:r>
          </a:p>
        </p:txBody>
      </p:sp>
      <p:graphicFrame>
        <p:nvGraphicFramePr>
          <p:cNvPr id="51229" name="Object 73"/>
          <p:cNvGraphicFramePr>
            <a:graphicFrameLocks noChangeAspect="1"/>
          </p:cNvGraphicFramePr>
          <p:nvPr/>
        </p:nvGraphicFramePr>
        <p:xfrm>
          <a:off x="6624638" y="1952625"/>
          <a:ext cx="2278062" cy="3106738"/>
        </p:xfrm>
        <a:graphic>
          <a:graphicData uri="http://schemas.openxmlformats.org/presentationml/2006/ole">
            <mc:AlternateContent xmlns:mc="http://schemas.openxmlformats.org/markup-compatibility/2006">
              <mc:Choice xmlns:v="urn:schemas-microsoft-com:vml" Requires="v">
                <p:oleObj spid="_x0000_s51231" name="ビットマップ イメージ" r:id="rId4" imgW="4086795" imgH="5780952" progId="Paint.Picture">
                  <p:embed/>
                </p:oleObj>
              </mc:Choice>
              <mc:Fallback>
                <p:oleObj name="ビットマップ イメージ" r:id="rId4" imgW="4086795" imgH="5780952" progId="Paint.Picture">
                  <p:embed/>
                  <p:pic>
                    <p:nvPicPr>
                      <p:cNvPr id="0" name="Object 7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24638" y="1952625"/>
                        <a:ext cx="2278062" cy="310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30" name="AutoShape 77"/>
          <p:cNvSpPr>
            <a:spLocks/>
          </p:cNvSpPr>
          <p:nvPr/>
        </p:nvSpPr>
        <p:spPr bwMode="auto">
          <a:xfrm>
            <a:off x="6889750" y="3716338"/>
            <a:ext cx="203200" cy="1333500"/>
          </a:xfrm>
          <a:prstGeom prst="leftBrace">
            <a:avLst>
              <a:gd name="adj1" fmla="val 64501"/>
              <a:gd name="adj2" fmla="val 51681"/>
            </a:avLst>
          </a:prstGeom>
          <a:noFill/>
          <a:ln w="57150">
            <a:solidFill>
              <a:srgbClr val="76FA5C"/>
            </a:solidFill>
            <a:round/>
            <a:headEnd/>
            <a:tailEnd/>
          </a:ln>
        </p:spPr>
        <p:txBody>
          <a:bodyPr wrap="none" anchor="ctr"/>
          <a:lstStyle/>
          <a:p>
            <a:endParaRPr lang="ja-JP" altLang="en-US" sz="3200"/>
          </a:p>
        </p:txBody>
      </p:sp>
      <p:sp>
        <p:nvSpPr>
          <p:cNvPr id="61518" name="AutoShape 78"/>
          <p:cNvSpPr>
            <a:spLocks/>
          </p:cNvSpPr>
          <p:nvPr/>
        </p:nvSpPr>
        <p:spPr bwMode="auto">
          <a:xfrm>
            <a:off x="6588125" y="3357563"/>
            <a:ext cx="144463" cy="1728787"/>
          </a:xfrm>
          <a:prstGeom prst="leftBrace">
            <a:avLst>
              <a:gd name="adj1" fmla="val 101498"/>
              <a:gd name="adj2" fmla="val 51681"/>
            </a:avLst>
          </a:prstGeom>
          <a:noFill/>
          <a:ln w="57150">
            <a:solidFill>
              <a:schemeClr val="tx1"/>
            </a:solidFill>
            <a:round/>
            <a:headEnd/>
            <a:tailEnd/>
          </a:ln>
        </p:spPr>
        <p:txBody>
          <a:bodyPr wrap="none" anchor="ctr"/>
          <a:lstStyle/>
          <a:p>
            <a:endParaRPr lang="ja-JP" altLang="en-US" sz="3200"/>
          </a:p>
        </p:txBody>
      </p:sp>
      <p:sp>
        <p:nvSpPr>
          <p:cNvPr id="61519" name="AutoShape 79"/>
          <p:cNvSpPr>
            <a:spLocks/>
          </p:cNvSpPr>
          <p:nvPr/>
        </p:nvSpPr>
        <p:spPr bwMode="auto">
          <a:xfrm flipH="1">
            <a:off x="5364163" y="1304925"/>
            <a:ext cx="439737" cy="5003800"/>
          </a:xfrm>
          <a:prstGeom prst="leftBrace">
            <a:avLst>
              <a:gd name="adj1" fmla="val 142713"/>
              <a:gd name="adj2" fmla="val 51681"/>
            </a:avLst>
          </a:prstGeom>
          <a:noFill/>
          <a:ln w="57150">
            <a:solidFill>
              <a:schemeClr val="tx1"/>
            </a:solidFill>
            <a:round/>
            <a:headEnd/>
            <a:tailEnd/>
          </a:ln>
        </p:spPr>
        <p:txBody>
          <a:bodyPr wrap="none" anchor="ctr"/>
          <a:lstStyle/>
          <a:p>
            <a:endParaRPr lang="ja-JP" altLang="en-US" sz="3200"/>
          </a:p>
        </p:txBody>
      </p:sp>
      <p:sp>
        <p:nvSpPr>
          <p:cNvPr id="51233" name="Rectangle 80"/>
          <p:cNvSpPr>
            <a:spLocks noChangeArrowheads="1"/>
          </p:cNvSpPr>
          <p:nvPr/>
        </p:nvSpPr>
        <p:spPr bwMode="auto">
          <a:xfrm>
            <a:off x="4032250" y="5732463"/>
            <a:ext cx="1044575" cy="633412"/>
          </a:xfrm>
          <a:prstGeom prst="rect">
            <a:avLst/>
          </a:prstGeom>
          <a:noFill/>
          <a:ln w="38100">
            <a:solidFill>
              <a:srgbClr val="33CC33"/>
            </a:solidFill>
            <a:miter lim="800000"/>
            <a:headEnd/>
            <a:tailEnd/>
          </a:ln>
        </p:spPr>
        <p:txBody>
          <a:bodyPr wrap="none" anchor="ctr"/>
          <a:lstStyle/>
          <a:p>
            <a:endParaRPr lang="ja-JP" altLang="en-US" sz="3200"/>
          </a:p>
        </p:txBody>
      </p:sp>
      <p:sp>
        <p:nvSpPr>
          <p:cNvPr id="20537" name="AutoShape 57"/>
          <p:cNvSpPr>
            <a:spLocks noChangeArrowheads="1"/>
          </p:cNvSpPr>
          <p:nvPr/>
        </p:nvSpPr>
        <p:spPr bwMode="auto">
          <a:xfrm rot="1457591">
            <a:off x="5911850" y="3983038"/>
            <a:ext cx="635000" cy="187325"/>
          </a:xfrm>
          <a:prstGeom prst="leftRightArrow">
            <a:avLst>
              <a:gd name="adj1" fmla="val 50000"/>
              <a:gd name="adj2" fmla="val 40113"/>
            </a:avLst>
          </a:prstGeom>
          <a:solidFill>
            <a:schemeClr val="tx1"/>
          </a:solidFill>
          <a:ln w="9525">
            <a:solidFill>
              <a:schemeClr val="tx1"/>
            </a:solidFill>
            <a:miter lim="800000"/>
            <a:headEnd/>
            <a:tailEnd/>
          </a:ln>
        </p:spPr>
        <p:txBody>
          <a:bodyPr wrap="none" anchor="ctr"/>
          <a:lstStyle/>
          <a:p>
            <a:endParaRPr lang="ja-JP" altLang="en-US"/>
          </a:p>
        </p:txBody>
      </p:sp>
      <p:sp>
        <p:nvSpPr>
          <p:cNvPr id="51235" name="AutoShape 23"/>
          <p:cNvSpPr>
            <a:spLocks/>
          </p:cNvSpPr>
          <p:nvPr/>
        </p:nvSpPr>
        <p:spPr bwMode="auto">
          <a:xfrm>
            <a:off x="287338" y="5913438"/>
            <a:ext cx="2768600" cy="719137"/>
          </a:xfrm>
          <a:prstGeom prst="borderCallout1">
            <a:avLst>
              <a:gd name="adj1" fmla="val 45565"/>
              <a:gd name="adj2" fmla="val 101097"/>
              <a:gd name="adj3" fmla="val 45477"/>
              <a:gd name="adj4" fmla="val 127926"/>
            </a:avLst>
          </a:prstGeom>
          <a:noFill/>
          <a:ln w="9525">
            <a:solidFill>
              <a:schemeClr val="tx1"/>
            </a:solidFill>
            <a:miter lim="800000"/>
            <a:headEnd/>
            <a:tailEnd/>
          </a:ln>
        </p:spPr>
        <p:txBody>
          <a:bodyPr anchor="ctr"/>
          <a:lstStyle/>
          <a:p>
            <a:pPr algn="ctr"/>
            <a:r>
              <a:rPr lang="ja-JP" altLang="en-US" sz="2400"/>
              <a:t>一般公衆の年間</a:t>
            </a:r>
          </a:p>
          <a:p>
            <a:pPr algn="ctr"/>
            <a:r>
              <a:rPr lang="ja-JP" altLang="en-US" sz="2400"/>
              <a:t>追加線量限度</a:t>
            </a:r>
            <a:r>
              <a:rPr lang="en-US" altLang="ja-JP" sz="2400"/>
              <a:t>1.0</a:t>
            </a:r>
          </a:p>
        </p:txBody>
      </p:sp>
      <p:sp>
        <p:nvSpPr>
          <p:cNvPr id="51236" name="Line 59"/>
          <p:cNvSpPr>
            <a:spLocks noChangeShapeType="1"/>
          </p:cNvSpPr>
          <p:nvPr/>
        </p:nvSpPr>
        <p:spPr bwMode="auto">
          <a:xfrm>
            <a:off x="3743325" y="6237288"/>
            <a:ext cx="1549400" cy="0"/>
          </a:xfrm>
          <a:prstGeom prst="line">
            <a:avLst/>
          </a:prstGeom>
          <a:noFill/>
          <a:ln w="38100">
            <a:solidFill>
              <a:srgbClr val="FF6600"/>
            </a:solidFill>
            <a:round/>
            <a:headEnd/>
            <a:tailEnd/>
          </a:ln>
        </p:spPr>
        <p:txBody>
          <a:bodyPr/>
          <a:lstStyle/>
          <a:p>
            <a:endParaRPr lang="ja-JP" altLang="en-US"/>
          </a:p>
        </p:txBody>
      </p:sp>
      <p:sp>
        <p:nvSpPr>
          <p:cNvPr id="51237" name="AutoShape 59"/>
          <p:cNvSpPr>
            <a:spLocks noChangeArrowheads="1"/>
          </p:cNvSpPr>
          <p:nvPr/>
        </p:nvSpPr>
        <p:spPr bwMode="auto">
          <a:xfrm>
            <a:off x="6119813" y="6450013"/>
            <a:ext cx="2446337"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９</a:t>
            </a:r>
          </a:p>
        </p:txBody>
      </p:sp>
      <p:sp>
        <p:nvSpPr>
          <p:cNvPr id="21535" name="AutoShape 67"/>
          <p:cNvSpPr>
            <a:spLocks/>
          </p:cNvSpPr>
          <p:nvPr/>
        </p:nvSpPr>
        <p:spPr bwMode="auto">
          <a:xfrm>
            <a:off x="5867400" y="1233488"/>
            <a:ext cx="3025775" cy="1800225"/>
          </a:xfrm>
          <a:prstGeom prst="borderCallout1">
            <a:avLst>
              <a:gd name="adj1" fmla="val 6347"/>
              <a:gd name="adj2" fmla="val -2519"/>
              <a:gd name="adj3" fmla="val 2468"/>
              <a:gd name="adj4" fmla="val -18833"/>
            </a:avLst>
          </a:prstGeom>
          <a:solidFill>
            <a:schemeClr val="bg1"/>
          </a:solidFill>
          <a:ln w="9525">
            <a:solidFill>
              <a:schemeClr val="tx1"/>
            </a:solidFill>
            <a:miter lim="800000"/>
            <a:headEnd/>
            <a:tailEnd/>
          </a:ln>
        </p:spPr>
        <p:txBody>
          <a:bodyPr anchor="ctr"/>
          <a:lstStyle/>
          <a:p>
            <a:r>
              <a:rPr lang="ja-JP" altLang="en-US" sz="2400" b="1">
                <a:solidFill>
                  <a:srgbClr val="FF0000"/>
                </a:solidFill>
                <a:latin typeface="GothicBBBPro-Medium-90pv-RKSJ-H"/>
              </a:rPr>
              <a:t>　1</a:t>
            </a:r>
            <a:r>
              <a:rPr lang="en-US" altLang="ja-JP" sz="2400" b="1">
                <a:solidFill>
                  <a:srgbClr val="FF0000"/>
                </a:solidFill>
                <a:latin typeface="GothicBBBPro-Medium-90pv-RKSJ-H"/>
              </a:rPr>
              <a:t>,000</a:t>
            </a:r>
            <a:r>
              <a:rPr lang="ja-JP" altLang="ja-JP" sz="2400" b="1">
                <a:solidFill>
                  <a:srgbClr val="FF0000"/>
                </a:solidFill>
                <a:latin typeface="GothicBBBPro-Medium-90pv-RKSJ-H"/>
              </a:rPr>
              <a:t>人</a:t>
            </a:r>
            <a:r>
              <a:rPr lang="ja-JP" altLang="en-US" sz="2400" b="1">
                <a:solidFill>
                  <a:srgbClr val="231F20"/>
                </a:solidFill>
                <a:latin typeface="GothicBBBPro-Medium-90pv-RKSJ-H"/>
              </a:rPr>
              <a:t>中</a:t>
            </a:r>
            <a:r>
              <a:rPr lang="ja-JP" altLang="ja-JP" sz="2400" b="1">
                <a:solidFill>
                  <a:srgbClr val="FF0000"/>
                </a:solidFill>
                <a:latin typeface="GothicBBBPro-Medium-90pv-RKSJ-H"/>
              </a:rPr>
              <a:t>５人</a:t>
            </a:r>
            <a:r>
              <a:rPr lang="ja-JP" altLang="ja-JP" sz="2400" b="1">
                <a:solidFill>
                  <a:srgbClr val="231F20"/>
                </a:solidFill>
                <a:latin typeface="GothicBBBPro-Medium-90pv-RKSJ-H"/>
              </a:rPr>
              <a:t>が、がんで亡くなる可能性があると</a:t>
            </a:r>
            <a:r>
              <a:rPr lang="ja-JP" altLang="ja-JP" sz="2400" b="1">
                <a:solidFill>
                  <a:srgbClr val="FF0000"/>
                </a:solidFill>
                <a:latin typeface="GothicBBBPro-Medium-90pv-RKSJ-H"/>
              </a:rPr>
              <a:t>計算</a:t>
            </a:r>
            <a:r>
              <a:rPr lang="ja-JP" altLang="ja-JP" sz="2400" b="1">
                <a:latin typeface="GothicBBBPro-Medium-90pv-RKSJ-H"/>
              </a:rPr>
              <a:t>される。</a:t>
            </a:r>
            <a:r>
              <a:rPr lang="ja-JP" altLang="ja-JP" sz="2400" b="1">
                <a:solidFill>
                  <a:srgbClr val="FF0000"/>
                </a:solidFill>
                <a:latin typeface="GothicBBBPro-Medium-90pv-RKSJ-H"/>
              </a:rPr>
              <a:t>　</a:t>
            </a:r>
            <a:r>
              <a:rPr lang="ja-JP" altLang="ja-JP" sz="2400" b="1">
                <a:latin typeface="GothicBBBPro-Medium-90pv-RKSJ-H"/>
              </a:rPr>
              <a:t>100</a:t>
            </a:r>
            <a:endParaRPr lang="en-US" altLang="ja-JP" sz="2400" b="1">
              <a:latin typeface="GothicBBBPro-Medium-90pv-RKSJ-H"/>
            </a:endParaRPr>
          </a:p>
        </p:txBody>
      </p:sp>
      <p:sp>
        <p:nvSpPr>
          <p:cNvPr id="51239" name="Text Box 60"/>
          <p:cNvSpPr txBox="1">
            <a:spLocks noChangeArrowheads="1"/>
          </p:cNvSpPr>
          <p:nvPr/>
        </p:nvSpPr>
        <p:spPr bwMode="auto">
          <a:xfrm>
            <a:off x="8689975" y="6543675"/>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51240" name="AutoShape 66"/>
          <p:cNvSpPr>
            <a:spLocks/>
          </p:cNvSpPr>
          <p:nvPr/>
        </p:nvSpPr>
        <p:spPr bwMode="auto">
          <a:xfrm>
            <a:off x="287338" y="4365625"/>
            <a:ext cx="2768600" cy="360363"/>
          </a:xfrm>
          <a:prstGeom prst="borderCallout1">
            <a:avLst>
              <a:gd name="adj1" fmla="val 61324"/>
              <a:gd name="adj2" fmla="val 101097"/>
              <a:gd name="adj3" fmla="val 251981"/>
              <a:gd name="adj4" fmla="val 128440"/>
            </a:avLst>
          </a:prstGeom>
          <a:solidFill>
            <a:srgbClr val="FF0000"/>
          </a:solidFill>
          <a:ln w="9525">
            <a:solidFill>
              <a:schemeClr val="tx1"/>
            </a:solidFill>
            <a:miter lim="800000"/>
            <a:headEnd/>
            <a:tailEnd/>
          </a:ln>
        </p:spPr>
        <p:txBody>
          <a:bodyPr anchor="ctr"/>
          <a:lstStyle/>
          <a:p>
            <a:pPr algn="ctr"/>
            <a:r>
              <a:rPr lang="ja-JP" altLang="en-US" sz="1800"/>
              <a:t>計画的避難区域の基準</a:t>
            </a:r>
            <a:r>
              <a:rPr lang="en-US" altLang="ja-JP" sz="2000"/>
              <a:t>20</a:t>
            </a:r>
          </a:p>
        </p:txBody>
      </p:sp>
      <p:sp>
        <p:nvSpPr>
          <p:cNvPr id="51241" name="正方形/長方形 29"/>
          <p:cNvSpPr>
            <a:spLocks noChangeArrowheads="1"/>
          </p:cNvSpPr>
          <p:nvPr/>
        </p:nvSpPr>
        <p:spPr bwMode="auto">
          <a:xfrm>
            <a:off x="6381750" y="0"/>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P.13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1518"/>
                                        </p:tgtEl>
                                        <p:attrNameLst>
                                          <p:attrName>style.visibility</p:attrName>
                                        </p:attrNameLst>
                                      </p:cBhvr>
                                      <p:to>
                                        <p:strVal val="visible"/>
                                      </p:to>
                                    </p:set>
                                    <p:animEffect transition="in" filter="wipe(down)">
                                      <p:cBhvr>
                                        <p:cTn id="7" dur="500"/>
                                        <p:tgtEl>
                                          <p:spTgt spid="615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1519"/>
                                        </p:tgtEl>
                                        <p:attrNameLst>
                                          <p:attrName>style.visibility</p:attrName>
                                        </p:attrNameLst>
                                      </p:cBhvr>
                                      <p:to>
                                        <p:strVal val="visible"/>
                                      </p:to>
                                    </p:set>
                                    <p:animEffect transition="in" filter="wipe(down)">
                                      <p:cBhvr>
                                        <p:cTn id="10" dur="500"/>
                                        <p:tgtEl>
                                          <p:spTgt spid="61519"/>
                                        </p:tgtEl>
                                      </p:cBhvr>
                                    </p:animEffect>
                                  </p:childTnLst>
                                </p:cTn>
                              </p:par>
                            </p:childTnLst>
                          </p:cTn>
                        </p:par>
                        <p:par>
                          <p:cTn id="11" fill="hold" nodeType="afterGroup">
                            <p:stCondLst>
                              <p:cond delay="500"/>
                            </p:stCondLst>
                            <p:childTnLst>
                              <p:par>
                                <p:cTn id="12" presetID="4" presetClass="entr" presetSubtype="32" fill="hold" grpId="0" nodeType="afterEffect">
                                  <p:stCondLst>
                                    <p:cond delay="0"/>
                                  </p:stCondLst>
                                  <p:childTnLst>
                                    <p:set>
                                      <p:cBhvr>
                                        <p:cTn id="13" dur="1" fill="hold">
                                          <p:stCondLst>
                                            <p:cond delay="0"/>
                                          </p:stCondLst>
                                        </p:cTn>
                                        <p:tgtEl>
                                          <p:spTgt spid="20537"/>
                                        </p:tgtEl>
                                        <p:attrNameLst>
                                          <p:attrName>style.visibility</p:attrName>
                                        </p:attrNameLst>
                                      </p:cBhvr>
                                      <p:to>
                                        <p:strVal val="visible"/>
                                      </p:to>
                                    </p:set>
                                    <p:animEffect transition="in" filter="box(out)">
                                      <p:cBhvr>
                                        <p:cTn id="14" dur="500"/>
                                        <p:tgtEl>
                                          <p:spTgt spid="2053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ntr" presetSubtype="32" fill="hold" grpId="0" nodeType="clickEffect">
                                  <p:stCondLst>
                                    <p:cond delay="0"/>
                                  </p:stCondLst>
                                  <p:childTnLst>
                                    <p:set>
                                      <p:cBhvr>
                                        <p:cTn id="18" dur="1" fill="hold">
                                          <p:stCondLst>
                                            <p:cond delay="0"/>
                                          </p:stCondLst>
                                        </p:cTn>
                                        <p:tgtEl>
                                          <p:spTgt spid="21535"/>
                                        </p:tgtEl>
                                        <p:attrNameLst>
                                          <p:attrName>style.visibility</p:attrName>
                                        </p:attrNameLst>
                                      </p:cBhvr>
                                      <p:to>
                                        <p:strVal val="visible"/>
                                      </p:to>
                                    </p:set>
                                    <p:animEffect transition="in" filter="box(out)">
                                      <p:cBhvr>
                                        <p:cTn id="19" dur="500"/>
                                        <p:tgtEl>
                                          <p:spTgt spid="2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8" grpId="0" animBg="1"/>
      <p:bldP spid="61519" grpId="0" animBg="1"/>
      <p:bldP spid="20537" grpId="0" animBg="1"/>
      <p:bldP spid="215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8313" y="260350"/>
            <a:ext cx="8229600" cy="1143000"/>
          </a:xfrm>
        </p:spPr>
        <p:txBody>
          <a:bodyPr/>
          <a:lstStyle/>
          <a:p>
            <a:r>
              <a:rPr lang="ja-JP" altLang="en-US" smtClean="0"/>
              <a:t>はじめに　②</a:t>
            </a:r>
          </a:p>
        </p:txBody>
      </p:sp>
      <p:sp>
        <p:nvSpPr>
          <p:cNvPr id="15363" name="Rectangle 3"/>
          <p:cNvSpPr>
            <a:spLocks noGrp="1" noChangeArrowheads="1"/>
          </p:cNvSpPr>
          <p:nvPr>
            <p:ph type="body" idx="1"/>
          </p:nvPr>
        </p:nvSpPr>
        <p:spPr>
          <a:xfrm>
            <a:off x="1116013" y="1449388"/>
            <a:ext cx="7056437" cy="4465637"/>
          </a:xfrm>
        </p:spPr>
        <p:txBody>
          <a:bodyPr/>
          <a:lstStyle/>
          <a:p>
            <a:pPr marL="0" indent="533400">
              <a:buFontTx/>
              <a:buNone/>
            </a:pPr>
            <a:r>
              <a:rPr lang="ja-JP" altLang="en-US" sz="4400" smtClean="0">
                <a:ea typeface="ＭＳ ゴシック" pitchFamily="49" charset="-128"/>
              </a:rPr>
              <a:t>放射線への</a:t>
            </a:r>
            <a:r>
              <a:rPr lang="ja-JP" altLang="en-US" sz="4400" smtClean="0">
                <a:solidFill>
                  <a:srgbClr val="FF0000"/>
                </a:solidFill>
                <a:ea typeface="ＭＳ ゴシック" pitchFamily="49" charset="-128"/>
              </a:rPr>
              <a:t>関心</a:t>
            </a:r>
            <a:r>
              <a:rPr lang="ja-JP" altLang="en-US" sz="4400" smtClean="0">
                <a:ea typeface="ＭＳ ゴシック" pitchFamily="49" charset="-128"/>
              </a:rPr>
              <a:t>や放射線による人体への影響について</a:t>
            </a:r>
            <a:r>
              <a:rPr lang="ja-JP" altLang="en-US" sz="4400" smtClean="0">
                <a:solidFill>
                  <a:srgbClr val="FF0000"/>
                </a:solidFill>
                <a:ea typeface="ＭＳ ゴシック" pitchFamily="49" charset="-128"/>
              </a:rPr>
              <a:t>不安</a:t>
            </a:r>
            <a:r>
              <a:rPr lang="ja-JP" altLang="en-US" sz="4400" smtClean="0">
                <a:ea typeface="ＭＳ ゴシック" pitchFamily="49" charset="-128"/>
              </a:rPr>
              <a:t>を抱いている人も多いと思います。</a:t>
            </a:r>
          </a:p>
          <a:p>
            <a:pPr marL="0" indent="533400">
              <a:buFontTx/>
              <a:buNone/>
            </a:pPr>
            <a:r>
              <a:rPr lang="ja-JP" altLang="en-US" sz="4400" smtClean="0">
                <a:ea typeface="ＭＳ ゴシック" pitchFamily="49" charset="-128"/>
              </a:rPr>
              <a:t>放射線について一緒に勉強していきましょう。</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98"/>
          <p:cNvSpPr txBox="1">
            <a:spLocks noChangeArrowheads="1"/>
          </p:cNvSpPr>
          <p:nvPr/>
        </p:nvSpPr>
        <p:spPr bwMode="auto">
          <a:xfrm>
            <a:off x="0" y="0"/>
            <a:ext cx="9144000" cy="708025"/>
          </a:xfrm>
          <a:prstGeom prst="rect">
            <a:avLst/>
          </a:prstGeom>
          <a:solidFill>
            <a:srgbClr val="33CC33"/>
          </a:solidFill>
          <a:ln w="9525">
            <a:solidFill>
              <a:schemeClr val="tx1"/>
            </a:solidFill>
            <a:miter lim="800000"/>
            <a:headEnd/>
            <a:tailEnd/>
          </a:ln>
        </p:spPr>
        <p:txBody>
          <a:bodyPr>
            <a:spAutoFit/>
          </a:bodyPr>
          <a:lstStyle/>
          <a:p>
            <a:pPr algn="ctr">
              <a:spcBef>
                <a:spcPct val="50000"/>
              </a:spcBef>
            </a:pPr>
            <a:r>
              <a:rPr lang="en-US" altLang="ja-JP">
                <a:solidFill>
                  <a:srgbClr val="000000"/>
                </a:solidFill>
                <a:latin typeface="ＭＳ Ｐゴシック" pitchFamily="50" charset="-128"/>
              </a:rPr>
              <a:t>μSv</a:t>
            </a:r>
            <a:r>
              <a:rPr lang="ja-JP" altLang="en-US">
                <a:solidFill>
                  <a:srgbClr val="000000"/>
                </a:solidFill>
                <a:latin typeface="ＭＳ Ｐゴシック" pitchFamily="50" charset="-128"/>
              </a:rPr>
              <a:t>／時  と　ｍ</a:t>
            </a:r>
            <a:r>
              <a:rPr lang="en-US" altLang="ja-JP">
                <a:solidFill>
                  <a:srgbClr val="000000"/>
                </a:solidFill>
                <a:latin typeface="ＭＳ Ｐゴシック" pitchFamily="50" charset="-128"/>
              </a:rPr>
              <a:t>Sv</a:t>
            </a:r>
            <a:r>
              <a:rPr lang="ja-JP" altLang="en-US">
                <a:solidFill>
                  <a:srgbClr val="000000"/>
                </a:solidFill>
                <a:latin typeface="ＭＳ Ｐゴシック" pitchFamily="50" charset="-128"/>
              </a:rPr>
              <a:t>／年　の関係は？</a:t>
            </a:r>
          </a:p>
        </p:txBody>
      </p:sp>
      <p:sp>
        <p:nvSpPr>
          <p:cNvPr id="52227" name="テキスト ボックス 32"/>
          <p:cNvSpPr txBox="1">
            <a:spLocks noChangeArrowheads="1"/>
          </p:cNvSpPr>
          <p:nvPr/>
        </p:nvSpPr>
        <p:spPr bwMode="auto">
          <a:xfrm>
            <a:off x="69850" y="908050"/>
            <a:ext cx="8786813" cy="1077913"/>
          </a:xfrm>
          <a:prstGeom prst="rect">
            <a:avLst/>
          </a:prstGeom>
          <a:noFill/>
          <a:ln w="9525">
            <a:noFill/>
            <a:miter lim="800000"/>
            <a:headEnd/>
            <a:tailEnd/>
          </a:ln>
        </p:spPr>
        <p:txBody>
          <a:bodyPr>
            <a:spAutoFit/>
          </a:bodyPr>
          <a:lstStyle/>
          <a:p>
            <a:r>
              <a:rPr lang="ja-JP" altLang="en-US" sz="3200">
                <a:solidFill>
                  <a:srgbClr val="000000"/>
                </a:solidFill>
                <a:latin typeface="ＭＳ Ｐゴシック" pitchFamily="50" charset="-128"/>
              </a:rPr>
              <a:t>例</a:t>
            </a:r>
            <a:r>
              <a:rPr lang="ja-JP" altLang="en-US" sz="3200" b="1">
                <a:solidFill>
                  <a:srgbClr val="000000"/>
                </a:solidFill>
                <a:latin typeface="ＭＳ Ｐゴシック" pitchFamily="50" charset="-128"/>
              </a:rPr>
              <a:t>）   ０</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１</a:t>
            </a:r>
            <a:r>
              <a:rPr lang="en-US" altLang="ja-JP" sz="3200" b="1">
                <a:solidFill>
                  <a:srgbClr val="000000"/>
                </a:solidFill>
                <a:latin typeface="ＭＳ Ｐゴシック" pitchFamily="50" charset="-128"/>
              </a:rPr>
              <a:t>μS</a:t>
            </a:r>
            <a:r>
              <a:rPr lang="ja-JP" altLang="en-US" sz="3200" b="1">
                <a:solidFill>
                  <a:srgbClr val="000000"/>
                </a:solidFill>
                <a:latin typeface="ＭＳ Ｐゴシック" pitchFamily="50" charset="-128"/>
              </a:rPr>
              <a:t>ｖ</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時＝０</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１</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２４</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３６５</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１０００</a:t>
            </a:r>
          </a:p>
          <a:p>
            <a:r>
              <a:rPr lang="ja-JP" altLang="en-US" sz="3200" b="1">
                <a:solidFill>
                  <a:srgbClr val="000000"/>
                </a:solidFill>
                <a:latin typeface="ＭＳ Ｐゴシック" pitchFamily="50" charset="-128"/>
              </a:rPr>
              <a:t>　　　　　　         　 ＝０</a:t>
            </a:r>
            <a:r>
              <a:rPr lang="en-US" altLang="ja-JP" sz="3200" b="1">
                <a:solidFill>
                  <a:srgbClr val="000000"/>
                </a:solidFill>
                <a:latin typeface="ＭＳ Ｐゴシック" pitchFamily="50" charset="-128"/>
              </a:rPr>
              <a:t>.</a:t>
            </a:r>
            <a:r>
              <a:rPr lang="ja-JP" altLang="en-US" sz="3200" b="1">
                <a:solidFill>
                  <a:srgbClr val="000000"/>
                </a:solidFill>
                <a:latin typeface="ＭＳ Ｐゴシック" pitchFamily="50" charset="-128"/>
              </a:rPr>
              <a:t>８７６ｍ</a:t>
            </a:r>
            <a:r>
              <a:rPr lang="en-US" altLang="ja-JP" sz="3200" b="1">
                <a:solidFill>
                  <a:srgbClr val="000000"/>
                </a:solidFill>
                <a:latin typeface="ＭＳ Ｐゴシック" pitchFamily="50" charset="-128"/>
              </a:rPr>
              <a:t>Sv/</a:t>
            </a:r>
            <a:r>
              <a:rPr lang="ja-JP" altLang="en-US" sz="3200" b="1">
                <a:solidFill>
                  <a:srgbClr val="000000"/>
                </a:solidFill>
                <a:latin typeface="ＭＳ Ｐゴシック" pitchFamily="50" charset="-128"/>
              </a:rPr>
              <a:t>年</a:t>
            </a:r>
          </a:p>
        </p:txBody>
      </p:sp>
      <p:sp>
        <p:nvSpPr>
          <p:cNvPr id="52228" name="テキスト ボックス 33"/>
          <p:cNvSpPr txBox="1">
            <a:spLocks noChangeArrowheads="1"/>
          </p:cNvSpPr>
          <p:nvPr/>
        </p:nvSpPr>
        <p:spPr bwMode="auto">
          <a:xfrm>
            <a:off x="287338" y="2220913"/>
            <a:ext cx="8497887" cy="4494212"/>
          </a:xfrm>
          <a:prstGeom prst="rect">
            <a:avLst/>
          </a:prstGeom>
          <a:solidFill>
            <a:srgbClr val="FFFF99"/>
          </a:solidFill>
          <a:ln w="9525">
            <a:solidFill>
              <a:schemeClr val="tx1"/>
            </a:solidFill>
            <a:miter lim="800000"/>
            <a:headEnd/>
            <a:tailEnd/>
          </a:ln>
        </p:spPr>
        <p:txBody>
          <a:bodyPr>
            <a:spAutoFit/>
          </a:bodyPr>
          <a:lstStyle/>
          <a:p>
            <a:pPr marL="266700" indent="-266700" algn="ctr"/>
            <a:r>
              <a:rPr lang="en-US" altLang="ja-JP" sz="3600">
                <a:solidFill>
                  <a:srgbClr val="000000"/>
                </a:solidFill>
                <a:latin typeface="ＭＳ Ｐゴシック" pitchFamily="50" charset="-128"/>
              </a:rPr>
              <a:t>【</a:t>
            </a:r>
            <a:r>
              <a:rPr lang="ja-JP" altLang="en-US" sz="3600">
                <a:solidFill>
                  <a:srgbClr val="000000"/>
                </a:solidFill>
                <a:latin typeface="ＭＳ Ｐゴシック" pitchFamily="50" charset="-128"/>
              </a:rPr>
              <a:t>留意点</a:t>
            </a:r>
            <a:r>
              <a:rPr lang="en-US" altLang="ja-JP" sz="3600">
                <a:solidFill>
                  <a:srgbClr val="000000"/>
                </a:solidFill>
                <a:latin typeface="ＭＳ Ｐゴシック" pitchFamily="50" charset="-128"/>
              </a:rPr>
              <a:t>】</a:t>
            </a:r>
          </a:p>
          <a:p>
            <a:pPr marL="266700" indent="-266700"/>
            <a:r>
              <a:rPr lang="ja-JP" altLang="en-US" sz="2800">
                <a:solidFill>
                  <a:srgbClr val="000000"/>
                </a:solidFill>
                <a:latin typeface="ＭＳ Ｐゴシック" pitchFamily="50" charset="-128"/>
              </a:rPr>
              <a:t>○</a:t>
            </a:r>
            <a:r>
              <a:rPr lang="ja-JP" altLang="en-US" sz="2800" b="1">
                <a:solidFill>
                  <a:srgbClr val="000000"/>
                </a:solidFill>
                <a:latin typeface="ＭＳ Ｐゴシック" pitchFamily="50" charset="-128"/>
              </a:rPr>
              <a:t>この値には</a:t>
            </a:r>
            <a:r>
              <a:rPr lang="ja-JP" altLang="en-US" sz="2800" b="1">
                <a:solidFill>
                  <a:srgbClr val="FF0000"/>
                </a:solidFill>
                <a:latin typeface="ＭＳ Ｐゴシック" pitchFamily="50" charset="-128"/>
              </a:rPr>
              <a:t>自然放射線量が含まれています。</a:t>
            </a:r>
            <a:endParaRPr lang="en-US" altLang="ja-JP" sz="2800" b="1">
              <a:solidFill>
                <a:srgbClr val="FF0000"/>
              </a:solidFill>
              <a:latin typeface="ＭＳ Ｐゴシック" pitchFamily="50" charset="-128"/>
            </a:endParaRPr>
          </a:p>
          <a:p>
            <a:pPr marL="266700" indent="-266700"/>
            <a:endParaRPr lang="en-US" altLang="ja-JP" sz="2800" b="1">
              <a:solidFill>
                <a:srgbClr val="000000"/>
              </a:solidFill>
              <a:latin typeface="ＭＳ Ｐゴシック" pitchFamily="50" charset="-128"/>
            </a:endParaRPr>
          </a:p>
          <a:p>
            <a:pPr marL="266700" indent="-266700"/>
            <a:r>
              <a:rPr lang="ja-JP" altLang="en-US" sz="2800" b="1">
                <a:solidFill>
                  <a:srgbClr val="000000"/>
                </a:solidFill>
                <a:latin typeface="ＭＳ Ｐゴシック" pitchFamily="50" charset="-128"/>
              </a:rPr>
              <a:t>○</a:t>
            </a:r>
            <a:r>
              <a:rPr lang="ja-JP" altLang="en-US" sz="2800" b="1">
                <a:latin typeface="ＭＳ Ｐゴシック" pitchFamily="50" charset="-128"/>
              </a:rPr>
              <a:t>実際の生活では</a:t>
            </a:r>
            <a:r>
              <a:rPr lang="ja-JP" altLang="en-US" sz="2800" b="1">
                <a:solidFill>
                  <a:srgbClr val="FF0000"/>
                </a:solidFill>
                <a:latin typeface="ＭＳ Ｐゴシック" pitchFamily="50" charset="-128"/>
              </a:rPr>
              <a:t>特定の</a:t>
            </a:r>
            <a:r>
              <a:rPr lang="ja-JP" altLang="en-US" sz="2800" b="1">
                <a:solidFill>
                  <a:srgbClr val="FF0000"/>
                </a:solidFill>
                <a:latin typeface="Calibri" pitchFamily="34" charset="0"/>
              </a:rPr>
              <a:t>場所に年中立っていることはなく</a:t>
            </a:r>
            <a:r>
              <a:rPr lang="ja-JP" altLang="en-US" sz="2800" b="1">
                <a:latin typeface="Calibri" pitchFamily="34" charset="0"/>
              </a:rPr>
              <a:t>、生活パターンは個々に異なり、多くの時間を被ばく線量の少ない屋内等で生活しているので</a:t>
            </a:r>
            <a:r>
              <a:rPr lang="ja-JP" altLang="en-US" sz="2800" b="1">
                <a:solidFill>
                  <a:srgbClr val="FF0000"/>
                </a:solidFill>
                <a:latin typeface="Calibri" pitchFamily="34" charset="0"/>
              </a:rPr>
              <a:t>実際の被ばく線量は、この計算した値よりより低い値になります。</a:t>
            </a:r>
            <a:endParaRPr lang="en-US" altLang="ja-JP" sz="2800" b="1">
              <a:solidFill>
                <a:srgbClr val="FF0000"/>
              </a:solidFill>
              <a:latin typeface="Calibri" pitchFamily="34" charset="0"/>
            </a:endParaRPr>
          </a:p>
          <a:p>
            <a:pPr marL="266700" indent="-266700"/>
            <a:endParaRPr lang="en-US" altLang="ja-JP" sz="2800" b="1">
              <a:latin typeface="Calibri" pitchFamily="34" charset="0"/>
            </a:endParaRPr>
          </a:p>
          <a:p>
            <a:pPr marL="266700" indent="-266700"/>
            <a:r>
              <a:rPr lang="ja-JP" altLang="en-US" sz="2800" b="1">
                <a:latin typeface="Calibri" pitchFamily="34" charset="0"/>
              </a:rPr>
              <a:t>○従って、このような計算では</a:t>
            </a:r>
            <a:r>
              <a:rPr lang="ja-JP" altLang="en-US" sz="2800" b="1">
                <a:solidFill>
                  <a:srgbClr val="FF0000"/>
                </a:solidFill>
                <a:latin typeface="Calibri" pitchFamily="34" charset="0"/>
              </a:rPr>
              <a:t>正確な年間の被ばく線量は求められません。</a:t>
            </a:r>
            <a:endParaRPr lang="ja-JP" altLang="en-US" sz="2800">
              <a:solidFill>
                <a:srgbClr val="FF0000"/>
              </a:solidFill>
              <a:latin typeface="ＭＳ Ｐゴシック" pitchFamily="50" charset="-128"/>
            </a:endParaRPr>
          </a:p>
        </p:txBody>
      </p:sp>
      <p:sp>
        <p:nvSpPr>
          <p:cNvPr id="52229" name="AutoShape 59"/>
          <p:cNvSpPr>
            <a:spLocks noChangeArrowheads="1"/>
          </p:cNvSpPr>
          <p:nvPr/>
        </p:nvSpPr>
        <p:spPr bwMode="auto">
          <a:xfrm>
            <a:off x="6697663" y="6450013"/>
            <a:ext cx="2446337"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１０</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74638"/>
            <a:ext cx="8229600" cy="885825"/>
          </a:xfrm>
        </p:spPr>
        <p:txBody>
          <a:bodyPr/>
          <a:lstStyle/>
          <a:p>
            <a:r>
              <a:rPr lang="ja-JP" altLang="ja-JP" sz="3600" smtClean="0"/>
              <a:t>◆がんの色々な</a:t>
            </a:r>
            <a:r>
              <a:rPr lang="ja-JP" altLang="en-US" sz="3600" smtClean="0"/>
              <a:t>発生</a:t>
            </a:r>
            <a:r>
              <a:rPr lang="ja-JP" altLang="ja-JP" sz="3600" smtClean="0"/>
              <a:t>原因</a:t>
            </a:r>
            <a:endParaRPr lang="en-US" altLang="ja-JP" sz="3600" smtClean="0"/>
          </a:p>
        </p:txBody>
      </p:sp>
      <p:sp>
        <p:nvSpPr>
          <p:cNvPr id="53251" name="Rectangle 4"/>
          <p:cNvSpPr>
            <a:spLocks noChangeArrowheads="1"/>
          </p:cNvSpPr>
          <p:nvPr/>
        </p:nvSpPr>
        <p:spPr bwMode="auto">
          <a:xfrm>
            <a:off x="0" y="6453188"/>
            <a:ext cx="9144000" cy="396875"/>
          </a:xfrm>
          <a:prstGeom prst="rect">
            <a:avLst/>
          </a:prstGeom>
          <a:noFill/>
          <a:ln w="9525">
            <a:noFill/>
            <a:miter lim="800000"/>
            <a:headEnd/>
            <a:tailEnd/>
          </a:ln>
        </p:spPr>
        <p:txBody>
          <a:bodyPr>
            <a:spAutoFit/>
          </a:bodyPr>
          <a:lstStyle/>
          <a:p>
            <a:r>
              <a:rPr lang="ja-JP" altLang="en-US" sz="2000"/>
              <a:t>出典：（社）日本アイソトープ協会　　「改訂版 放射線の</a:t>
            </a:r>
            <a:r>
              <a:rPr lang="en-US" altLang="ja-JP" sz="2000"/>
              <a:t>ABC</a:t>
            </a:r>
            <a:r>
              <a:rPr lang="ja-JP" altLang="en-US" sz="2000"/>
              <a:t>」（</a:t>
            </a:r>
            <a:r>
              <a:rPr lang="en-US" altLang="ja-JP" sz="2000"/>
              <a:t>2011</a:t>
            </a:r>
            <a:r>
              <a:rPr lang="ja-JP" altLang="en-US" sz="2000"/>
              <a:t>年）などより作成</a:t>
            </a:r>
          </a:p>
        </p:txBody>
      </p:sp>
      <p:pic>
        <p:nvPicPr>
          <p:cNvPr id="53252" name="Picture 6"/>
          <p:cNvPicPr>
            <a:picLocks noChangeAspect="1" noChangeArrowheads="1"/>
          </p:cNvPicPr>
          <p:nvPr/>
        </p:nvPicPr>
        <p:blipFill>
          <a:blip r:embed="rId3" cstate="print"/>
          <a:srcRect/>
          <a:stretch>
            <a:fillRect/>
          </a:stretch>
        </p:blipFill>
        <p:spPr bwMode="auto">
          <a:xfrm>
            <a:off x="2232025" y="1341438"/>
            <a:ext cx="5319713" cy="4525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684213" y="260350"/>
            <a:ext cx="6300787" cy="936625"/>
          </a:xfrm>
        </p:spPr>
        <p:txBody>
          <a:bodyPr/>
          <a:lstStyle/>
          <a:p>
            <a:pPr eaLnBrk="1" hangingPunct="1"/>
            <a:r>
              <a:rPr lang="en-US" altLang="ja-JP" sz="3600" smtClean="0"/>
              <a:t>◆</a:t>
            </a:r>
            <a:r>
              <a:rPr lang="ja-JP" altLang="en-US" sz="3600" smtClean="0"/>
              <a:t>放射線と生活習慣によって</a:t>
            </a:r>
            <a:br>
              <a:rPr lang="ja-JP" altLang="en-US" sz="3600" smtClean="0"/>
            </a:br>
            <a:r>
              <a:rPr lang="ja-JP" altLang="en-US" sz="3600" smtClean="0"/>
              <a:t>がんになるリスク（相対リスク）</a:t>
            </a:r>
          </a:p>
        </p:txBody>
      </p:sp>
      <p:graphicFrame>
        <p:nvGraphicFramePr>
          <p:cNvPr id="100393" name="Group 41"/>
          <p:cNvGraphicFramePr>
            <a:graphicFrameLocks noGrp="1"/>
          </p:cNvGraphicFramePr>
          <p:nvPr>
            <p:ph idx="4294967295"/>
          </p:nvPr>
        </p:nvGraphicFramePr>
        <p:xfrm>
          <a:off x="611188" y="1268413"/>
          <a:ext cx="8064500" cy="4849813"/>
        </p:xfrm>
        <a:graphic>
          <a:graphicData uri="http://schemas.openxmlformats.org/drawingml/2006/table">
            <a:tbl>
              <a:tblPr/>
              <a:tblGrid>
                <a:gridCol w="4392612"/>
                <a:gridCol w="3671888"/>
              </a:tblGrid>
              <a:tr h="457260">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1" lang="ja-JP" altLang="en-US" sz="2400" b="1" i="0" u="none" strike="noStrike" cap="none" normalizeH="0" baseline="0" smtClean="0">
                          <a:ln>
                            <a:noFill/>
                          </a:ln>
                          <a:solidFill>
                            <a:schemeClr val="bg1"/>
                          </a:solidFill>
                          <a:effectLst/>
                          <a:latin typeface="Arial" pitchFamily="34" charset="0"/>
                          <a:ea typeface="ＭＳ Ｐゴシック" pitchFamily="50" charset="-128"/>
                        </a:rPr>
                        <a:t>要　因</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1" lang="ja-JP" altLang="en-US" sz="2400" b="1" i="0" u="none" strike="noStrike" cap="none" normalizeH="0" baseline="0" smtClean="0">
                          <a:ln>
                            <a:noFill/>
                          </a:ln>
                          <a:solidFill>
                            <a:schemeClr val="bg1"/>
                          </a:solidFill>
                          <a:effectLst/>
                          <a:latin typeface="Arial" pitchFamily="34" charset="0"/>
                          <a:ea typeface="ＭＳ Ｐゴシック" pitchFamily="50" charset="-128"/>
                        </a:rPr>
                        <a:t>がんになるリスク</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804968">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1000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2000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en-US" altLang="ja-JP" sz="3600" b="1" i="0" u="none" strike="noStrike" cap="none" normalizeH="0" baseline="0" smtClean="0">
                          <a:ln>
                            <a:noFill/>
                          </a:ln>
                          <a:solidFill>
                            <a:schemeClr val="tx1"/>
                          </a:solidFill>
                          <a:effectLst/>
                          <a:latin typeface="Arial" pitchFamily="34" charset="0"/>
                          <a:ea typeface="ＭＳ Ｐゴシック" pitchFamily="50" charset="-128"/>
                        </a:rPr>
                        <a:t>1.</a:t>
                      </a:r>
                      <a:r>
                        <a:rPr kumimoji="1" lang="ja-JP" altLang="en-US" sz="3600" b="1" i="0" u="none" strike="noStrike" cap="none" normalizeH="0" baseline="0" smtClean="0">
                          <a:ln>
                            <a:noFill/>
                          </a:ln>
                          <a:solidFill>
                            <a:schemeClr val="tx1"/>
                          </a:solidFill>
                          <a:effectLst/>
                          <a:latin typeface="Arial" pitchFamily="34" charset="0"/>
                          <a:ea typeface="ＭＳ Ｐゴシック" pitchFamily="50" charset="-128"/>
                        </a:rPr>
                        <a:t>８倍</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64">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smtClean="0">
                        <a:ln>
                          <a:noFill/>
                        </a:ln>
                        <a:solidFill>
                          <a:schemeClr val="tx1"/>
                        </a:solidFill>
                        <a:effectLst/>
                        <a:latin typeface="Arial" pitchFamily="34" charset="0"/>
                        <a:ea typeface="ＭＳ Ｐゴシック" pitchFamily="50" charset="-128"/>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851011">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200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～５</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ja-JP" altLang="en-US" sz="3600" b="1" i="0" u="none" strike="noStrike" cap="none" normalizeH="0" baseline="0" smtClean="0">
                          <a:ln>
                            <a:noFill/>
                          </a:ln>
                          <a:solidFill>
                            <a:schemeClr val="tx1"/>
                          </a:solidFill>
                          <a:effectLst/>
                          <a:latin typeface="Arial" pitchFamily="34" charset="0"/>
                          <a:ea typeface="ＭＳ Ｐゴシック" pitchFamily="50" charset="-128"/>
                        </a:rPr>
                        <a:t>１．１９倍</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64">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smtClean="0">
                        <a:ln>
                          <a:noFill/>
                        </a:ln>
                        <a:solidFill>
                          <a:schemeClr val="tx1"/>
                        </a:solidFill>
                        <a:effectLst/>
                        <a:latin typeface="Arial" pitchFamily="34" charset="0"/>
                        <a:ea typeface="ＭＳ Ｐゴシック" pitchFamily="50" charset="-128"/>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816082">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１</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～２</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ja-JP" altLang="en-US" sz="3600" b="1" i="0" u="none" strike="noStrike" cap="none" normalizeH="0" baseline="0" smtClean="0">
                          <a:ln>
                            <a:noFill/>
                          </a:ln>
                          <a:solidFill>
                            <a:schemeClr val="tx1"/>
                          </a:solidFill>
                          <a:effectLst/>
                          <a:latin typeface="Arial" pitchFamily="34" charset="0"/>
                          <a:ea typeface="ＭＳ Ｐゴシック" pitchFamily="50" charset="-128"/>
                        </a:rPr>
                        <a:t>１．０８倍</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64">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smtClean="0">
                        <a:ln>
                          <a:noFill/>
                        </a:ln>
                        <a:solidFill>
                          <a:schemeClr val="tx1"/>
                        </a:solidFill>
                        <a:effectLst/>
                        <a:latin typeface="Arial" pitchFamily="34" charset="0"/>
                        <a:ea typeface="ＭＳ Ｐゴシック" pitchFamily="50" charset="-128"/>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r>
            </a:tbl>
          </a:graphicData>
        </a:graphic>
      </p:graphicFrame>
      <p:sp>
        <p:nvSpPr>
          <p:cNvPr id="100383" name="Text Box 31"/>
          <p:cNvSpPr txBox="1">
            <a:spLocks noChangeArrowheads="1"/>
          </p:cNvSpPr>
          <p:nvPr/>
        </p:nvSpPr>
        <p:spPr bwMode="auto">
          <a:xfrm>
            <a:off x="6872288" y="5507038"/>
            <a:ext cx="1706562" cy="549275"/>
          </a:xfrm>
          <a:prstGeom prst="rect">
            <a:avLst/>
          </a:prstGeom>
          <a:noFill/>
          <a:ln w="9525">
            <a:noFill/>
            <a:miter lim="800000"/>
            <a:headEnd/>
            <a:tailEnd/>
          </a:ln>
        </p:spPr>
        <p:txBody>
          <a:bodyPr wrap="none" lIns="0" tIns="0" rIns="0" bIns="0" anchor="ctr">
            <a:spAutoFit/>
          </a:bodyPr>
          <a:lstStyle/>
          <a:p>
            <a:pPr>
              <a:spcBef>
                <a:spcPct val="50000"/>
              </a:spcBef>
            </a:pPr>
            <a:r>
              <a:rPr lang="ja-JP" altLang="en-US" sz="3600" b="1">
                <a:solidFill>
                  <a:srgbClr val="FF0000"/>
                </a:solidFill>
              </a:rPr>
              <a:t>１．０６倍</a:t>
            </a:r>
          </a:p>
        </p:txBody>
      </p:sp>
      <p:sp>
        <p:nvSpPr>
          <p:cNvPr id="100384" name="Text Box 32"/>
          <p:cNvSpPr txBox="1">
            <a:spLocks noChangeArrowheads="1"/>
          </p:cNvSpPr>
          <p:nvPr/>
        </p:nvSpPr>
        <p:spPr bwMode="auto">
          <a:xfrm>
            <a:off x="728663" y="5591175"/>
            <a:ext cx="1422400" cy="427038"/>
          </a:xfrm>
          <a:prstGeom prst="rect">
            <a:avLst/>
          </a:prstGeom>
          <a:noFill/>
          <a:ln w="9525">
            <a:noFill/>
            <a:miter lim="800000"/>
            <a:headEnd/>
            <a:tailEnd/>
          </a:ln>
        </p:spPr>
        <p:txBody>
          <a:bodyPr wrap="none" lIns="0" tIns="0" rIns="0" bIns="0" anchor="ctr">
            <a:spAutoFit/>
          </a:bodyPr>
          <a:lstStyle/>
          <a:p>
            <a:pPr fontAlgn="ctr">
              <a:spcBef>
                <a:spcPct val="20000"/>
              </a:spcBef>
            </a:pPr>
            <a:r>
              <a:rPr lang="ja-JP" altLang="en-US" sz="2800">
                <a:solidFill>
                  <a:srgbClr val="FF0000"/>
                </a:solidFill>
              </a:rPr>
              <a:t>野菜不足</a:t>
            </a:r>
            <a:endParaRPr lang="ja-JP" altLang="en-US" sz="2800" b="1">
              <a:solidFill>
                <a:srgbClr val="FF0000"/>
              </a:solidFill>
            </a:endParaRPr>
          </a:p>
        </p:txBody>
      </p:sp>
      <p:sp>
        <p:nvSpPr>
          <p:cNvPr id="100385" name="Text Box 33"/>
          <p:cNvSpPr txBox="1">
            <a:spLocks noChangeArrowheads="1"/>
          </p:cNvSpPr>
          <p:nvPr/>
        </p:nvSpPr>
        <p:spPr bwMode="auto">
          <a:xfrm>
            <a:off x="5175250" y="4041775"/>
            <a:ext cx="3413125" cy="549275"/>
          </a:xfrm>
          <a:prstGeom prst="rect">
            <a:avLst/>
          </a:prstGeom>
          <a:noFill/>
          <a:ln w="9525">
            <a:noFill/>
            <a:miter lim="800000"/>
            <a:headEnd/>
            <a:tailEnd/>
          </a:ln>
        </p:spPr>
        <p:txBody>
          <a:bodyPr wrap="none" lIns="0" tIns="0" rIns="0" bIns="0" anchor="ctr">
            <a:spAutoFit/>
          </a:bodyPr>
          <a:lstStyle/>
          <a:p>
            <a:pPr>
              <a:spcBef>
                <a:spcPct val="50000"/>
              </a:spcBef>
            </a:pPr>
            <a:r>
              <a:rPr lang="ja-JP" altLang="en-US" sz="3600" b="1">
                <a:solidFill>
                  <a:srgbClr val="FF0000"/>
                </a:solidFill>
              </a:rPr>
              <a:t>１．１５～１．１９倍</a:t>
            </a:r>
          </a:p>
        </p:txBody>
      </p:sp>
      <p:sp>
        <p:nvSpPr>
          <p:cNvPr id="100386" name="Text Box 34"/>
          <p:cNvSpPr txBox="1">
            <a:spLocks noChangeArrowheads="1"/>
          </p:cNvSpPr>
          <p:nvPr/>
        </p:nvSpPr>
        <p:spPr bwMode="auto">
          <a:xfrm>
            <a:off x="719138" y="4111625"/>
            <a:ext cx="1422400" cy="427038"/>
          </a:xfrm>
          <a:prstGeom prst="rect">
            <a:avLst/>
          </a:prstGeom>
          <a:noFill/>
          <a:ln w="9525">
            <a:noFill/>
            <a:miter lim="800000"/>
            <a:headEnd/>
            <a:tailEnd/>
          </a:ln>
        </p:spPr>
        <p:txBody>
          <a:bodyPr wrap="none" lIns="0" tIns="0" rIns="0" bIns="0" anchor="ctr">
            <a:spAutoFit/>
          </a:bodyPr>
          <a:lstStyle/>
          <a:p>
            <a:pPr fontAlgn="ctr">
              <a:spcBef>
                <a:spcPct val="20000"/>
              </a:spcBef>
            </a:pPr>
            <a:r>
              <a:rPr lang="ja-JP" altLang="en-US" sz="2800">
                <a:solidFill>
                  <a:srgbClr val="FF0000"/>
                </a:solidFill>
              </a:rPr>
              <a:t>運動不足</a:t>
            </a:r>
          </a:p>
        </p:txBody>
      </p:sp>
      <p:sp>
        <p:nvSpPr>
          <p:cNvPr id="100387" name="Text Box 35"/>
          <p:cNvSpPr txBox="1">
            <a:spLocks noChangeArrowheads="1"/>
          </p:cNvSpPr>
          <p:nvPr/>
        </p:nvSpPr>
        <p:spPr bwMode="auto">
          <a:xfrm>
            <a:off x="7423150" y="2584450"/>
            <a:ext cx="1154113" cy="549275"/>
          </a:xfrm>
          <a:prstGeom prst="rect">
            <a:avLst/>
          </a:prstGeom>
          <a:noFill/>
          <a:ln w="9525">
            <a:noFill/>
            <a:miter lim="800000"/>
            <a:headEnd/>
            <a:tailEnd/>
          </a:ln>
        </p:spPr>
        <p:txBody>
          <a:bodyPr wrap="none" lIns="0" tIns="0" rIns="0" bIns="0" anchor="ctr">
            <a:spAutoFit/>
          </a:bodyPr>
          <a:lstStyle/>
          <a:p>
            <a:pPr>
              <a:spcBef>
                <a:spcPct val="50000"/>
              </a:spcBef>
            </a:pPr>
            <a:r>
              <a:rPr lang="en-US" altLang="ja-JP" sz="3600" b="1">
                <a:solidFill>
                  <a:srgbClr val="FF0000"/>
                </a:solidFill>
              </a:rPr>
              <a:t>1.</a:t>
            </a:r>
            <a:r>
              <a:rPr lang="ja-JP" altLang="en-US" sz="3600" b="1">
                <a:solidFill>
                  <a:srgbClr val="FF0000"/>
                </a:solidFill>
              </a:rPr>
              <a:t>６倍</a:t>
            </a:r>
          </a:p>
        </p:txBody>
      </p:sp>
      <p:sp>
        <p:nvSpPr>
          <p:cNvPr id="100388" name="Text Box 36"/>
          <p:cNvSpPr txBox="1">
            <a:spLocks noChangeArrowheads="1"/>
          </p:cNvSpPr>
          <p:nvPr/>
        </p:nvSpPr>
        <p:spPr bwMode="auto">
          <a:xfrm>
            <a:off x="722313" y="2625725"/>
            <a:ext cx="711200" cy="427038"/>
          </a:xfrm>
          <a:prstGeom prst="rect">
            <a:avLst/>
          </a:prstGeom>
          <a:noFill/>
          <a:ln w="9525">
            <a:noFill/>
            <a:miter lim="800000"/>
            <a:headEnd/>
            <a:tailEnd/>
          </a:ln>
        </p:spPr>
        <p:txBody>
          <a:bodyPr wrap="none" lIns="0" tIns="0" rIns="0" bIns="0" anchor="ctr">
            <a:spAutoFit/>
          </a:bodyPr>
          <a:lstStyle/>
          <a:p>
            <a:pPr fontAlgn="ctr">
              <a:spcBef>
                <a:spcPct val="20000"/>
              </a:spcBef>
            </a:pPr>
            <a:r>
              <a:rPr lang="ja-JP" altLang="en-US" sz="2800">
                <a:solidFill>
                  <a:srgbClr val="FF0000"/>
                </a:solidFill>
              </a:rPr>
              <a:t>喫煙</a:t>
            </a:r>
          </a:p>
        </p:txBody>
      </p:sp>
      <p:sp>
        <p:nvSpPr>
          <p:cNvPr id="54307" name="Rectangle 42"/>
          <p:cNvSpPr>
            <a:spLocks noChangeArrowheads="1"/>
          </p:cNvSpPr>
          <p:nvPr/>
        </p:nvSpPr>
        <p:spPr bwMode="auto">
          <a:xfrm>
            <a:off x="1223963" y="6200775"/>
            <a:ext cx="4176712" cy="304800"/>
          </a:xfrm>
          <a:prstGeom prst="rect">
            <a:avLst/>
          </a:prstGeom>
          <a:noFill/>
          <a:ln w="9525">
            <a:noFill/>
            <a:miter lim="800000"/>
            <a:headEnd/>
            <a:tailEnd/>
          </a:ln>
        </p:spPr>
        <p:txBody>
          <a:bodyPr lIns="0" tIns="0" rIns="0" bIns="0">
            <a:spAutoFit/>
          </a:bodyPr>
          <a:lstStyle/>
          <a:p>
            <a:r>
              <a:rPr lang="ja-JP" altLang="en-US" sz="2000" b="1"/>
              <a:t>出典：（独）国立がん研究センター調べ</a:t>
            </a:r>
          </a:p>
        </p:txBody>
      </p:sp>
      <p:sp>
        <p:nvSpPr>
          <p:cNvPr id="54308" name="Rectangle 43"/>
          <p:cNvSpPr>
            <a:spLocks noChangeArrowheads="1"/>
          </p:cNvSpPr>
          <p:nvPr/>
        </p:nvSpPr>
        <p:spPr bwMode="auto">
          <a:xfrm>
            <a:off x="6865938" y="476250"/>
            <a:ext cx="2278062" cy="701675"/>
          </a:xfrm>
          <a:prstGeom prst="rect">
            <a:avLst/>
          </a:prstGeom>
          <a:noFill/>
          <a:ln w="9525">
            <a:noFill/>
            <a:miter lim="800000"/>
            <a:headEnd/>
            <a:tailEnd/>
          </a:ln>
        </p:spPr>
        <p:txBody>
          <a:bodyPr>
            <a:spAutoFit/>
          </a:bodyPr>
          <a:lstStyle/>
          <a:p>
            <a:pPr marL="901700" indent="-901700"/>
            <a:r>
              <a:rPr lang="en-US" altLang="ja-JP" sz="2000" b="1"/>
              <a:t>※</a:t>
            </a:r>
            <a:r>
              <a:rPr lang="ja-JP" altLang="en-US" sz="2000" b="1"/>
              <a:t>対象：</a:t>
            </a:r>
            <a:r>
              <a:rPr lang="en-US" altLang="ja-JP" sz="2000" b="1"/>
              <a:t>40</a:t>
            </a:r>
            <a:r>
              <a:rPr lang="ja-JP" altLang="en-US" sz="2000" b="1"/>
              <a:t>～</a:t>
            </a:r>
            <a:r>
              <a:rPr lang="en-US" altLang="ja-JP" sz="2000" b="1"/>
              <a:t>69</a:t>
            </a:r>
            <a:r>
              <a:rPr lang="ja-JP" altLang="en-US" sz="2000" b="1"/>
              <a:t>歳の日本人</a:t>
            </a:r>
          </a:p>
        </p:txBody>
      </p:sp>
      <p:sp>
        <p:nvSpPr>
          <p:cNvPr id="54309"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6click</a:t>
            </a:r>
          </a:p>
        </p:txBody>
      </p:sp>
      <p:sp>
        <p:nvSpPr>
          <p:cNvPr id="54310" name="AutoShape 46"/>
          <p:cNvSpPr>
            <a:spLocks noChangeArrowheads="1"/>
          </p:cNvSpPr>
          <p:nvPr/>
        </p:nvSpPr>
        <p:spPr bwMode="auto">
          <a:xfrm>
            <a:off x="6156325" y="6450013"/>
            <a:ext cx="2398713"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１１</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383"/>
                                        </p:tgtEl>
                                        <p:attrNameLst>
                                          <p:attrName>style.visibility</p:attrName>
                                        </p:attrNameLst>
                                      </p:cBhvr>
                                      <p:to>
                                        <p:strVal val="visible"/>
                                      </p:to>
                                    </p:set>
                                    <p:animEffect transition="in" filter="wipe(left)">
                                      <p:cBhvr>
                                        <p:cTn id="7" dur="500"/>
                                        <p:tgtEl>
                                          <p:spTgt spid="1003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384"/>
                                        </p:tgtEl>
                                        <p:attrNameLst>
                                          <p:attrName>style.visibility</p:attrName>
                                        </p:attrNameLst>
                                      </p:cBhvr>
                                      <p:to>
                                        <p:strVal val="visible"/>
                                      </p:to>
                                    </p:set>
                                    <p:animEffect transition="in" filter="wipe(left)">
                                      <p:cBhvr>
                                        <p:cTn id="12" dur="500"/>
                                        <p:tgtEl>
                                          <p:spTgt spid="1003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385"/>
                                        </p:tgtEl>
                                        <p:attrNameLst>
                                          <p:attrName>style.visibility</p:attrName>
                                        </p:attrNameLst>
                                      </p:cBhvr>
                                      <p:to>
                                        <p:strVal val="visible"/>
                                      </p:to>
                                    </p:set>
                                    <p:animEffect transition="in" filter="wipe(left)">
                                      <p:cBhvr>
                                        <p:cTn id="17" dur="500"/>
                                        <p:tgtEl>
                                          <p:spTgt spid="1003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0386"/>
                                        </p:tgtEl>
                                        <p:attrNameLst>
                                          <p:attrName>style.visibility</p:attrName>
                                        </p:attrNameLst>
                                      </p:cBhvr>
                                      <p:to>
                                        <p:strVal val="visible"/>
                                      </p:to>
                                    </p:set>
                                    <p:animEffect transition="in" filter="wipe(left)">
                                      <p:cBhvr>
                                        <p:cTn id="22" dur="500"/>
                                        <p:tgtEl>
                                          <p:spTgt spid="1003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0387"/>
                                        </p:tgtEl>
                                        <p:attrNameLst>
                                          <p:attrName>style.visibility</p:attrName>
                                        </p:attrNameLst>
                                      </p:cBhvr>
                                      <p:to>
                                        <p:strVal val="visible"/>
                                      </p:to>
                                    </p:set>
                                    <p:animEffect transition="in" filter="wipe(left)">
                                      <p:cBhvr>
                                        <p:cTn id="27" dur="500"/>
                                        <p:tgtEl>
                                          <p:spTgt spid="1003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0388"/>
                                        </p:tgtEl>
                                        <p:attrNameLst>
                                          <p:attrName>style.visibility</p:attrName>
                                        </p:attrNameLst>
                                      </p:cBhvr>
                                      <p:to>
                                        <p:strVal val="visible"/>
                                      </p:to>
                                    </p:set>
                                    <p:animEffect transition="in" filter="wipe(left)">
                                      <p:cBhvr>
                                        <p:cTn id="32" dur="500"/>
                                        <p:tgtEl>
                                          <p:spTgt spid="100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83" grpId="0"/>
      <p:bldP spid="100384" grpId="0"/>
      <p:bldP spid="100385" grpId="0"/>
      <p:bldP spid="100386" grpId="0"/>
      <p:bldP spid="100387" grpId="0"/>
      <p:bldP spid="10038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ctrTitle"/>
          </p:nvPr>
        </p:nvSpPr>
        <p:spPr/>
        <p:txBody>
          <a:bodyPr/>
          <a:lstStyle/>
          <a:p>
            <a:r>
              <a:rPr lang="ja-JP" altLang="en-US" smtClean="0"/>
              <a:t>放射線の利用</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title"/>
          </p:nvPr>
        </p:nvSpPr>
        <p:spPr/>
        <p:txBody>
          <a:bodyPr/>
          <a:lstStyle/>
          <a:p>
            <a:pPr eaLnBrk="1" hangingPunct="1"/>
            <a:r>
              <a:rPr lang="en-US" altLang="ja-JP" smtClean="0"/>
              <a:t>◆</a:t>
            </a:r>
            <a:r>
              <a:rPr lang="ja-JP" altLang="en-US" smtClean="0"/>
              <a:t>医療・・・病気の診断、治療</a:t>
            </a:r>
          </a:p>
        </p:txBody>
      </p:sp>
      <p:pic>
        <p:nvPicPr>
          <p:cNvPr id="56323" name="Picture 4"/>
          <p:cNvPicPr>
            <a:picLocks noGrp="1" noChangeAspect="1" noChangeArrowheads="1"/>
          </p:cNvPicPr>
          <p:nvPr>
            <p:ph idx="1"/>
          </p:nvPr>
        </p:nvPicPr>
        <p:blipFill>
          <a:blip r:embed="rId3" cstate="print"/>
          <a:srcRect/>
          <a:stretch>
            <a:fillRect/>
          </a:stretch>
        </p:blipFill>
        <p:spPr>
          <a:xfrm>
            <a:off x="2051050" y="1268413"/>
            <a:ext cx="4968875" cy="4659312"/>
          </a:xfrm>
          <a:noFill/>
        </p:spPr>
      </p:pic>
      <p:sp>
        <p:nvSpPr>
          <p:cNvPr id="56324" name="Rectangle 7"/>
          <p:cNvSpPr>
            <a:spLocks noChangeArrowheads="1"/>
          </p:cNvSpPr>
          <p:nvPr/>
        </p:nvSpPr>
        <p:spPr bwMode="auto">
          <a:xfrm>
            <a:off x="2433638" y="5902325"/>
            <a:ext cx="4267200" cy="579438"/>
          </a:xfrm>
          <a:prstGeom prst="rect">
            <a:avLst/>
          </a:prstGeom>
          <a:noFill/>
          <a:ln w="9525">
            <a:noFill/>
            <a:miter lim="800000"/>
            <a:headEnd/>
            <a:tailEnd/>
          </a:ln>
        </p:spPr>
        <p:txBody>
          <a:bodyPr wrap="none">
            <a:spAutoFit/>
          </a:bodyPr>
          <a:lstStyle/>
          <a:p>
            <a:r>
              <a:rPr lang="ja-JP" altLang="en-US" sz="3200" b="1">
                <a:solidFill>
                  <a:srgbClr val="FF0000"/>
                </a:solidFill>
              </a:rPr>
              <a:t>手のエックス（</a:t>
            </a:r>
            <a:r>
              <a:rPr lang="en-US" altLang="ja-JP" sz="3200" b="1">
                <a:solidFill>
                  <a:srgbClr val="FF0000"/>
                </a:solidFill>
              </a:rPr>
              <a:t>X</a:t>
            </a:r>
            <a:r>
              <a:rPr lang="ja-JP" altLang="en-US" sz="3200" b="1">
                <a:solidFill>
                  <a:srgbClr val="FF0000"/>
                </a:solidFill>
              </a:rPr>
              <a:t>）線写真</a:t>
            </a:r>
          </a:p>
        </p:txBody>
      </p:sp>
      <p:sp>
        <p:nvSpPr>
          <p:cNvPr id="56325" name="正方形/長方形 4"/>
          <p:cNvSpPr>
            <a:spLocks noChangeArrowheads="1"/>
          </p:cNvSpPr>
          <p:nvPr/>
        </p:nvSpPr>
        <p:spPr bwMode="auto">
          <a:xfrm>
            <a:off x="6399213" y="6550025"/>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P.15 </a:t>
            </a:r>
            <a:r>
              <a:rPr lang="ja-JP" altLang="en-US" sz="1400"/>
              <a:t>から作成</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title"/>
          </p:nvPr>
        </p:nvSpPr>
        <p:spPr/>
        <p:txBody>
          <a:bodyPr/>
          <a:lstStyle/>
          <a:p>
            <a:pPr eaLnBrk="1" hangingPunct="1"/>
            <a:r>
              <a:rPr lang="en-US" altLang="ja-JP" smtClean="0"/>
              <a:t>◆</a:t>
            </a:r>
            <a:r>
              <a:rPr lang="ja-JP" altLang="en-US" smtClean="0"/>
              <a:t>粒子線治療</a:t>
            </a:r>
          </a:p>
        </p:txBody>
      </p:sp>
      <p:sp>
        <p:nvSpPr>
          <p:cNvPr id="57347" name="Rectangle 7"/>
          <p:cNvSpPr>
            <a:spLocks noChangeArrowheads="1"/>
          </p:cNvSpPr>
          <p:nvPr/>
        </p:nvSpPr>
        <p:spPr bwMode="auto">
          <a:xfrm>
            <a:off x="2476500" y="5734050"/>
            <a:ext cx="4656138" cy="579438"/>
          </a:xfrm>
          <a:prstGeom prst="rect">
            <a:avLst/>
          </a:prstGeom>
          <a:noFill/>
          <a:ln w="9525">
            <a:noFill/>
            <a:miter lim="800000"/>
            <a:headEnd/>
            <a:tailEnd/>
          </a:ln>
        </p:spPr>
        <p:txBody>
          <a:bodyPr wrap="none">
            <a:spAutoFit/>
          </a:bodyPr>
          <a:lstStyle/>
          <a:p>
            <a:pPr algn="ctr"/>
            <a:r>
              <a:rPr lang="ja-JP" altLang="en-US" sz="3200" b="1">
                <a:solidFill>
                  <a:srgbClr val="FF0000"/>
                </a:solidFill>
              </a:rPr>
              <a:t>重粒子線がん治療照射室</a:t>
            </a:r>
          </a:p>
        </p:txBody>
      </p:sp>
      <p:pic>
        <p:nvPicPr>
          <p:cNvPr id="57348" name="Picture 4"/>
          <p:cNvPicPr>
            <a:picLocks noChangeAspect="1" noChangeArrowheads="1"/>
          </p:cNvPicPr>
          <p:nvPr/>
        </p:nvPicPr>
        <p:blipFill>
          <a:blip r:embed="rId3" cstate="print"/>
          <a:srcRect/>
          <a:stretch>
            <a:fillRect/>
          </a:stretch>
        </p:blipFill>
        <p:spPr bwMode="auto">
          <a:xfrm>
            <a:off x="1800225" y="1304925"/>
            <a:ext cx="5616575" cy="4178300"/>
          </a:xfrm>
          <a:prstGeom prst="rect">
            <a:avLst/>
          </a:prstGeom>
          <a:noFill/>
          <a:ln w="9525">
            <a:noFill/>
            <a:miter lim="800000"/>
            <a:headEnd/>
            <a:tailEnd/>
          </a:ln>
        </p:spPr>
      </p:pic>
      <p:sp>
        <p:nvSpPr>
          <p:cNvPr id="57349" name="正方形/長方形 4"/>
          <p:cNvSpPr>
            <a:spLocks noChangeArrowheads="1"/>
          </p:cNvSpPr>
          <p:nvPr/>
        </p:nvSpPr>
        <p:spPr bwMode="auto">
          <a:xfrm>
            <a:off x="6399213" y="6550025"/>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P.16 </a:t>
            </a:r>
            <a:r>
              <a:rPr lang="ja-JP" altLang="en-US" sz="1400"/>
              <a:t>から作成</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title"/>
          </p:nvPr>
        </p:nvSpPr>
        <p:spPr/>
        <p:txBody>
          <a:bodyPr/>
          <a:lstStyle/>
          <a:p>
            <a:pPr eaLnBrk="1" hangingPunct="1"/>
            <a:r>
              <a:rPr lang="en-US" altLang="ja-JP" smtClean="0"/>
              <a:t>◆</a:t>
            </a:r>
            <a:r>
              <a:rPr lang="ja-JP" altLang="en-US" smtClean="0"/>
              <a:t>農業・・・品種改良</a:t>
            </a:r>
          </a:p>
        </p:txBody>
      </p:sp>
      <p:pic>
        <p:nvPicPr>
          <p:cNvPr id="58371" name="Picture 4"/>
          <p:cNvPicPr>
            <a:picLocks noGrp="1" noChangeAspect="1" noChangeArrowheads="1"/>
          </p:cNvPicPr>
          <p:nvPr>
            <p:ph idx="1"/>
          </p:nvPr>
        </p:nvPicPr>
        <p:blipFill>
          <a:blip r:embed="rId3" cstate="print"/>
          <a:srcRect/>
          <a:stretch>
            <a:fillRect/>
          </a:stretch>
        </p:blipFill>
        <p:spPr>
          <a:xfrm>
            <a:off x="2195513" y="1816100"/>
            <a:ext cx="4608512" cy="3700463"/>
          </a:xfrm>
          <a:noFill/>
        </p:spPr>
      </p:pic>
      <p:sp>
        <p:nvSpPr>
          <p:cNvPr id="58372" name="Rectangle 7"/>
          <p:cNvSpPr>
            <a:spLocks noChangeArrowheads="1"/>
          </p:cNvSpPr>
          <p:nvPr/>
        </p:nvSpPr>
        <p:spPr bwMode="auto">
          <a:xfrm>
            <a:off x="2339975" y="5734050"/>
            <a:ext cx="4425950" cy="579438"/>
          </a:xfrm>
          <a:prstGeom prst="rect">
            <a:avLst/>
          </a:prstGeom>
          <a:noFill/>
          <a:ln w="9525">
            <a:noFill/>
            <a:miter lim="800000"/>
            <a:headEnd/>
            <a:tailEnd/>
          </a:ln>
        </p:spPr>
        <p:txBody>
          <a:bodyPr wrap="none">
            <a:spAutoFit/>
          </a:bodyPr>
          <a:lstStyle/>
          <a:p>
            <a:r>
              <a:rPr lang="ja-JP" altLang="en-US" sz="3200" b="1">
                <a:solidFill>
                  <a:srgbClr val="FF0000"/>
                </a:solidFill>
              </a:rPr>
              <a:t>品種改良で作られたキク</a:t>
            </a:r>
          </a:p>
        </p:txBody>
      </p:sp>
      <p:sp>
        <p:nvSpPr>
          <p:cNvPr id="58373" name="正方形/長方形 4"/>
          <p:cNvSpPr>
            <a:spLocks noChangeArrowheads="1"/>
          </p:cNvSpPr>
          <p:nvPr/>
        </p:nvSpPr>
        <p:spPr bwMode="auto">
          <a:xfrm>
            <a:off x="6399213" y="6550025"/>
            <a:ext cx="2762250" cy="307975"/>
          </a:xfrm>
          <a:prstGeom prst="rect">
            <a:avLst/>
          </a:prstGeom>
          <a:noFill/>
          <a:ln w="9525">
            <a:noFill/>
            <a:miter lim="800000"/>
            <a:headEnd/>
            <a:tailEnd/>
          </a:ln>
        </p:spPr>
        <p:txBody>
          <a:bodyPr>
            <a:spAutoFit/>
          </a:bodyPr>
          <a:lstStyle/>
          <a:p>
            <a:pPr algn="r"/>
            <a:r>
              <a:rPr lang="ja-JP" altLang="en-US" sz="1400"/>
              <a:t>文部科学省副読本 </a:t>
            </a:r>
            <a:r>
              <a:rPr lang="en-US" altLang="ja-JP" sz="1400"/>
              <a:t>P.15 </a:t>
            </a:r>
            <a:r>
              <a:rPr lang="ja-JP" altLang="en-US" sz="1400"/>
              <a:t>から作成</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ctrTitle"/>
          </p:nvPr>
        </p:nvSpPr>
        <p:spPr/>
        <p:txBody>
          <a:bodyPr/>
          <a:lstStyle/>
          <a:p>
            <a:r>
              <a:rPr lang="ja-JP" altLang="en-US" smtClean="0"/>
              <a:t>原子力の利用</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15"/>
          <p:cNvGrpSpPr>
            <a:grpSpLocks/>
          </p:cNvGrpSpPr>
          <p:nvPr/>
        </p:nvGrpSpPr>
        <p:grpSpPr bwMode="auto">
          <a:xfrm>
            <a:off x="490538" y="817563"/>
            <a:ext cx="4364037" cy="5437187"/>
            <a:chOff x="261" y="499"/>
            <a:chExt cx="2749" cy="3425"/>
          </a:xfrm>
        </p:grpSpPr>
        <p:sp>
          <p:nvSpPr>
            <p:cNvPr id="60427" name="Rectangle 13"/>
            <p:cNvSpPr>
              <a:spLocks noChangeArrowheads="1"/>
            </p:cNvSpPr>
            <p:nvPr/>
          </p:nvSpPr>
          <p:spPr bwMode="auto">
            <a:xfrm>
              <a:off x="261" y="499"/>
              <a:ext cx="2744" cy="3425"/>
            </a:xfrm>
            <a:prstGeom prst="rect">
              <a:avLst/>
            </a:prstGeom>
            <a:solidFill>
              <a:schemeClr val="bg1"/>
            </a:solidFill>
            <a:ln w="9525">
              <a:noFill/>
              <a:miter lim="800000"/>
              <a:headEnd/>
              <a:tailEnd/>
            </a:ln>
          </p:spPr>
          <p:txBody>
            <a:bodyPr wrap="none" anchor="ctr"/>
            <a:lstStyle/>
            <a:p>
              <a:endParaRPr lang="ja-JP" altLang="en-US"/>
            </a:p>
          </p:txBody>
        </p:sp>
        <p:pic>
          <p:nvPicPr>
            <p:cNvPr id="60428" name="Picture 14"/>
            <p:cNvPicPr>
              <a:picLocks noChangeAspect="1" noChangeArrowheads="1"/>
            </p:cNvPicPr>
            <p:nvPr/>
          </p:nvPicPr>
          <p:blipFill>
            <a:blip r:embed="rId3" cstate="print"/>
            <a:srcRect/>
            <a:stretch>
              <a:fillRect/>
            </a:stretch>
          </p:blipFill>
          <p:spPr bwMode="auto">
            <a:xfrm>
              <a:off x="725" y="1185"/>
              <a:ext cx="2285" cy="2679"/>
            </a:xfrm>
            <a:prstGeom prst="rect">
              <a:avLst/>
            </a:prstGeom>
            <a:noFill/>
            <a:ln w="9525">
              <a:noFill/>
              <a:miter lim="800000"/>
              <a:headEnd/>
              <a:tailEnd/>
            </a:ln>
          </p:spPr>
        </p:pic>
      </p:grpSp>
      <p:pic>
        <p:nvPicPr>
          <p:cNvPr id="60419" name="Picture 10"/>
          <p:cNvPicPr>
            <a:picLocks noChangeAspect="1" noChangeArrowheads="1"/>
          </p:cNvPicPr>
          <p:nvPr/>
        </p:nvPicPr>
        <p:blipFill>
          <a:blip r:embed="rId4" cstate="print"/>
          <a:srcRect/>
          <a:stretch>
            <a:fillRect/>
          </a:stretch>
        </p:blipFill>
        <p:spPr bwMode="auto">
          <a:xfrm>
            <a:off x="679450" y="981075"/>
            <a:ext cx="8464550" cy="5668963"/>
          </a:xfrm>
          <a:prstGeom prst="rect">
            <a:avLst/>
          </a:prstGeom>
          <a:noFill/>
          <a:ln w="9525">
            <a:noFill/>
            <a:miter lim="800000"/>
            <a:headEnd/>
            <a:tailEnd/>
          </a:ln>
        </p:spPr>
      </p:pic>
      <p:sp>
        <p:nvSpPr>
          <p:cNvPr id="60420"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grpSp>
        <p:nvGrpSpPr>
          <p:cNvPr id="3" name="Group 16"/>
          <p:cNvGrpSpPr>
            <a:grpSpLocks/>
          </p:cNvGrpSpPr>
          <p:nvPr/>
        </p:nvGrpSpPr>
        <p:grpSpPr bwMode="auto">
          <a:xfrm>
            <a:off x="395288" y="787400"/>
            <a:ext cx="4359275" cy="5437188"/>
            <a:chOff x="264" y="504"/>
            <a:chExt cx="2746" cy="3425"/>
          </a:xfrm>
        </p:grpSpPr>
        <p:sp>
          <p:nvSpPr>
            <p:cNvPr id="60425" name="Rectangle 12"/>
            <p:cNvSpPr>
              <a:spLocks noChangeArrowheads="1"/>
            </p:cNvSpPr>
            <p:nvPr/>
          </p:nvSpPr>
          <p:spPr bwMode="auto">
            <a:xfrm>
              <a:off x="264" y="504"/>
              <a:ext cx="2744" cy="3425"/>
            </a:xfrm>
            <a:prstGeom prst="rect">
              <a:avLst/>
            </a:prstGeom>
            <a:solidFill>
              <a:schemeClr val="bg1"/>
            </a:solidFill>
            <a:ln w="9525">
              <a:noFill/>
              <a:miter lim="800000"/>
              <a:headEnd/>
              <a:tailEnd/>
            </a:ln>
          </p:spPr>
          <p:txBody>
            <a:bodyPr wrap="none" anchor="ctr"/>
            <a:lstStyle/>
            <a:p>
              <a:endParaRPr lang="ja-JP" altLang="en-US"/>
            </a:p>
          </p:txBody>
        </p:sp>
        <p:pic>
          <p:nvPicPr>
            <p:cNvPr id="60426" name="Picture 11"/>
            <p:cNvPicPr>
              <a:picLocks noChangeAspect="1" noChangeArrowheads="1"/>
            </p:cNvPicPr>
            <p:nvPr/>
          </p:nvPicPr>
          <p:blipFill>
            <a:blip r:embed="rId3" cstate="print"/>
            <a:srcRect/>
            <a:stretch>
              <a:fillRect/>
            </a:stretch>
          </p:blipFill>
          <p:spPr bwMode="auto">
            <a:xfrm>
              <a:off x="725" y="1207"/>
              <a:ext cx="2285" cy="2679"/>
            </a:xfrm>
            <a:prstGeom prst="rect">
              <a:avLst/>
            </a:prstGeom>
            <a:noFill/>
            <a:ln w="9525">
              <a:noFill/>
              <a:miter lim="800000"/>
              <a:headEnd/>
              <a:tailEnd/>
            </a:ln>
          </p:spPr>
        </p:pic>
      </p:grpSp>
      <p:sp>
        <p:nvSpPr>
          <p:cNvPr id="60422" name="タイトル 1"/>
          <p:cNvSpPr>
            <a:spLocks noGrp="1"/>
          </p:cNvSpPr>
          <p:nvPr>
            <p:ph type="title"/>
          </p:nvPr>
        </p:nvSpPr>
        <p:spPr>
          <a:xfrm>
            <a:off x="431800" y="225425"/>
            <a:ext cx="8229600" cy="1143000"/>
          </a:xfrm>
        </p:spPr>
        <p:txBody>
          <a:bodyPr/>
          <a:lstStyle/>
          <a:p>
            <a:r>
              <a:rPr lang="ja-JP" altLang="en-US" smtClean="0"/>
              <a:t>火力発電　と 原子力発電</a:t>
            </a:r>
          </a:p>
        </p:txBody>
      </p:sp>
      <p:sp>
        <p:nvSpPr>
          <p:cNvPr id="60423" name="Rectangle 17"/>
          <p:cNvSpPr>
            <a:spLocks noChangeArrowheads="1"/>
          </p:cNvSpPr>
          <p:nvPr/>
        </p:nvSpPr>
        <p:spPr bwMode="auto">
          <a:xfrm>
            <a:off x="358775" y="6276975"/>
            <a:ext cx="5048250" cy="581025"/>
          </a:xfrm>
          <a:prstGeom prst="rect">
            <a:avLst/>
          </a:prstGeom>
          <a:noFill/>
          <a:ln w="9525">
            <a:noFill/>
            <a:miter lim="800000"/>
            <a:headEnd/>
            <a:tailEnd/>
          </a:ln>
        </p:spPr>
        <p:txBody>
          <a:bodyPr>
            <a:spAutoFit/>
          </a:bodyPr>
          <a:lstStyle/>
          <a:p>
            <a:r>
              <a:rPr lang="ja-JP" altLang="en-US" sz="1600"/>
              <a:t>出所：チャレンジ！原子力ワールド</a:t>
            </a:r>
          </a:p>
          <a:p>
            <a:r>
              <a:rPr lang="ja-JP" altLang="en-US" sz="1600"/>
              <a:t>　　　　文部科学省、経済産業省資源エネルギー庁</a:t>
            </a:r>
          </a:p>
        </p:txBody>
      </p:sp>
      <p:sp>
        <p:nvSpPr>
          <p:cNvPr id="61458" name="AutoShape 18"/>
          <p:cNvSpPr>
            <a:spLocks noChangeArrowheads="1"/>
          </p:cNvSpPr>
          <p:nvPr/>
        </p:nvSpPr>
        <p:spPr bwMode="auto">
          <a:xfrm>
            <a:off x="1258888" y="441325"/>
            <a:ext cx="2844800" cy="755650"/>
          </a:xfrm>
          <a:prstGeom prst="roundRect">
            <a:avLst>
              <a:gd name="adj" fmla="val 16667"/>
            </a:avLst>
          </a:prstGeom>
          <a:noFill/>
          <a:ln w="38100">
            <a:solidFill>
              <a:srgbClr val="FF0000"/>
            </a:solidFill>
            <a:round/>
            <a:headEnd/>
            <a:tailEnd/>
          </a:ln>
        </p:spPr>
        <p:txBody>
          <a:bodyPr wrap="none" anchor="ctr"/>
          <a:lstStyle/>
          <a:p>
            <a:pPr algn="ctr"/>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grpId="0" nodeType="withEffect">
                                  <p:stCondLst>
                                    <p:cond delay="0"/>
                                  </p:stCondLst>
                                  <p:childTnLst>
                                    <p:animMotion origin="layout" path="M 8.33333E-7 -4.44444E-6 L 0.37604 -0.00277 " pathEditMode="relative" rAng="0" ptsTypes="AA">
                                      <p:cBhvr>
                                        <p:cTn id="10" dur="500" fill="hold"/>
                                        <p:tgtEl>
                                          <p:spTgt spid="61458"/>
                                        </p:tgtEl>
                                        <p:attrNameLst>
                                          <p:attrName>ppt_x</p:attrName>
                                          <p:attrName>ppt_y</p:attrName>
                                        </p:attrNameLst>
                                      </p:cBhvr>
                                      <p:rCtr x="188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2" name="Object 9"/>
          <p:cNvGraphicFramePr>
            <a:graphicFrameLocks noChangeAspect="1"/>
          </p:cNvGraphicFramePr>
          <p:nvPr/>
        </p:nvGraphicFramePr>
        <p:xfrm>
          <a:off x="2519363" y="1484313"/>
          <a:ext cx="1619250" cy="550862"/>
        </p:xfrm>
        <a:graphic>
          <a:graphicData uri="http://schemas.openxmlformats.org/presentationml/2006/ole">
            <mc:AlternateContent xmlns:mc="http://schemas.openxmlformats.org/markup-compatibility/2006">
              <mc:Choice xmlns:v="urn:schemas-microsoft-com:vml" Requires="v">
                <p:oleObj spid="_x0000_s61446" name="ビットマップ イメージ" r:id="rId4" imgW="1619476" imgH="1352381" progId="Paint.Picture">
                  <p:embed/>
                </p:oleObj>
              </mc:Choice>
              <mc:Fallback>
                <p:oleObj name="ビットマップ イメージ" r:id="rId4" imgW="1619476" imgH="1352381" progId="Paint.Picture">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t="59273"/>
                      <a:stretch>
                        <a:fillRect/>
                      </a:stretch>
                    </p:blipFill>
                    <p:spPr bwMode="auto">
                      <a:xfrm>
                        <a:off x="2519363"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43" name="Object 5"/>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61447" name="ビットマップ イメージ" r:id="rId6" imgW="1619476" imgH="1352381" progId="Paint.Picture">
                  <p:embed/>
                </p:oleObj>
              </mc:Choice>
              <mc:Fallback>
                <p:oleObj name="ビットマップ イメージ" r:id="rId6" imgW="1619476" imgH="1352381" progId="Paint.Picture">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44" name="Rectangle 2"/>
          <p:cNvSpPr>
            <a:spLocks noGrp="1" noChangeArrowheads="1"/>
          </p:cNvSpPr>
          <p:nvPr>
            <p:ph type="title"/>
          </p:nvPr>
        </p:nvSpPr>
        <p:spPr>
          <a:xfrm>
            <a:off x="468313" y="260350"/>
            <a:ext cx="8229600" cy="1143000"/>
          </a:xfrm>
        </p:spPr>
        <p:txBody>
          <a:bodyPr/>
          <a:lstStyle/>
          <a:p>
            <a:r>
              <a:rPr lang="ja-JP" altLang="en-US" smtClean="0"/>
              <a:t>原子炉内の反応</a:t>
            </a:r>
            <a:r>
              <a:rPr lang="en-US" altLang="ja-JP" smtClean="0"/>
              <a:t>【</a:t>
            </a:r>
            <a:r>
              <a:rPr lang="ja-JP" altLang="en-US" smtClean="0"/>
              <a:t>核分裂</a:t>
            </a:r>
            <a:r>
              <a:rPr lang="en-US" altLang="ja-JP" smtClean="0"/>
              <a:t>】</a:t>
            </a:r>
          </a:p>
        </p:txBody>
      </p:sp>
      <p:sp>
        <p:nvSpPr>
          <p:cNvPr id="6164" name="Oval 20"/>
          <p:cNvSpPr>
            <a:spLocks noChangeArrowheads="1"/>
          </p:cNvSpPr>
          <p:nvPr/>
        </p:nvSpPr>
        <p:spPr bwMode="auto">
          <a:xfrm>
            <a:off x="576263" y="3679825"/>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46" name="Oval 20"/>
          <p:cNvSpPr>
            <a:spLocks noChangeArrowheads="1"/>
          </p:cNvSpPr>
          <p:nvPr/>
        </p:nvSpPr>
        <p:spPr bwMode="auto">
          <a:xfrm>
            <a:off x="2517775" y="1552575"/>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47" name="Oval 21"/>
          <p:cNvSpPr>
            <a:spLocks noChangeArrowheads="1"/>
          </p:cNvSpPr>
          <p:nvPr/>
        </p:nvSpPr>
        <p:spPr bwMode="auto">
          <a:xfrm>
            <a:off x="576263" y="1592263"/>
            <a:ext cx="396875" cy="396875"/>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2" name="Group 195"/>
          <p:cNvGrpSpPr>
            <a:grpSpLocks/>
          </p:cNvGrpSpPr>
          <p:nvPr/>
        </p:nvGrpSpPr>
        <p:grpSpPr bwMode="auto">
          <a:xfrm>
            <a:off x="3311525" y="3213100"/>
            <a:ext cx="1441450" cy="1368425"/>
            <a:chOff x="3810" y="2296"/>
            <a:chExt cx="908" cy="862"/>
          </a:xfrm>
        </p:grpSpPr>
        <p:sp>
          <p:nvSpPr>
            <p:cNvPr id="61539" name="Oval 21"/>
            <p:cNvSpPr>
              <a:spLocks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40" name="Oval 20"/>
            <p:cNvSpPr>
              <a:spLocks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41" name="Oval 20"/>
            <p:cNvSpPr>
              <a:spLocks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42" name="Oval 21"/>
            <p:cNvSpPr>
              <a:spLocks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43" name="Oval 20"/>
            <p:cNvSpPr>
              <a:spLocks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44" name="Oval 21"/>
            <p:cNvSpPr>
              <a:spLocks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45" name="Oval 21"/>
            <p:cNvSpPr>
              <a:spLocks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46" name="Oval 20"/>
            <p:cNvSpPr>
              <a:spLocks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47" name="Oval 20"/>
            <p:cNvSpPr>
              <a:spLocks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48" name="Oval 21"/>
            <p:cNvSpPr>
              <a:spLocks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49" name="Oval 20"/>
            <p:cNvSpPr>
              <a:spLocks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50" name="Oval 21"/>
            <p:cNvSpPr>
              <a:spLocks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51" name="Oval 20"/>
            <p:cNvSpPr>
              <a:spLocks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52" name="Oval 20"/>
            <p:cNvSpPr>
              <a:spLocks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53" name="Oval 21"/>
            <p:cNvSpPr>
              <a:spLocks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54" name="Oval 21"/>
            <p:cNvSpPr>
              <a:spLocks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55" name="Oval 20"/>
            <p:cNvSpPr>
              <a:spLocks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56" name="Oval 20"/>
            <p:cNvSpPr>
              <a:spLocks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3" name="Group 197"/>
          <p:cNvGrpSpPr>
            <a:grpSpLocks/>
          </p:cNvGrpSpPr>
          <p:nvPr/>
        </p:nvGrpSpPr>
        <p:grpSpPr bwMode="auto">
          <a:xfrm>
            <a:off x="3203575" y="3068638"/>
            <a:ext cx="1655763" cy="1622425"/>
            <a:chOff x="3175" y="1502"/>
            <a:chExt cx="1043" cy="1022"/>
          </a:xfrm>
        </p:grpSpPr>
        <p:sp>
          <p:nvSpPr>
            <p:cNvPr id="61515" name="Oval 20"/>
            <p:cNvSpPr>
              <a:spLocks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16" name="Oval 21"/>
            <p:cNvSpPr>
              <a:spLocks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17" name="Oval 21"/>
            <p:cNvSpPr>
              <a:spLocks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18" name="Oval 20"/>
            <p:cNvSpPr>
              <a:spLocks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19" name="Oval 20"/>
            <p:cNvSpPr>
              <a:spLocks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0" name="Oval 21"/>
            <p:cNvSpPr>
              <a:spLocks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21" name="Oval 20"/>
            <p:cNvSpPr>
              <a:spLocks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2" name="Oval 21"/>
            <p:cNvSpPr>
              <a:spLocks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23" name="Oval 20"/>
            <p:cNvSpPr>
              <a:spLocks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4" name="Oval 20"/>
            <p:cNvSpPr>
              <a:spLocks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5" name="Oval 21"/>
            <p:cNvSpPr>
              <a:spLocks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26" name="Oval 20"/>
            <p:cNvSpPr>
              <a:spLocks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7" name="Oval 21"/>
            <p:cNvSpPr>
              <a:spLocks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28" name="Oval 21"/>
            <p:cNvSpPr>
              <a:spLocks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29" name="Oval 20"/>
            <p:cNvSpPr>
              <a:spLocks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30" name="Oval 20"/>
            <p:cNvSpPr>
              <a:spLocks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31" name="Oval 21"/>
            <p:cNvSpPr>
              <a:spLocks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32" name="Oval 20"/>
            <p:cNvSpPr>
              <a:spLocks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33" name="Oval 21"/>
            <p:cNvSpPr>
              <a:spLocks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34" name="Oval 20"/>
            <p:cNvSpPr>
              <a:spLocks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35" name="Oval 20"/>
            <p:cNvSpPr>
              <a:spLocks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36" name="Oval 21"/>
            <p:cNvSpPr>
              <a:spLocks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37" name="Oval 21"/>
            <p:cNvSpPr>
              <a:spLocks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38" name="Oval 20"/>
            <p:cNvSpPr>
              <a:spLocks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4295" name="Oval 20"/>
          <p:cNvSpPr>
            <a:spLocks noChangeArrowheads="1"/>
          </p:cNvSpPr>
          <p:nvPr/>
        </p:nvSpPr>
        <p:spPr bwMode="auto">
          <a:xfrm>
            <a:off x="3887788" y="3608388"/>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6" name="Oval 20"/>
          <p:cNvSpPr>
            <a:spLocks noChangeArrowheads="1"/>
          </p:cNvSpPr>
          <p:nvPr/>
        </p:nvSpPr>
        <p:spPr bwMode="auto">
          <a:xfrm>
            <a:off x="3887788" y="3789363"/>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7" name="Oval 20"/>
          <p:cNvSpPr>
            <a:spLocks noChangeArrowheads="1"/>
          </p:cNvSpPr>
          <p:nvPr/>
        </p:nvSpPr>
        <p:spPr bwMode="auto">
          <a:xfrm>
            <a:off x="3887788" y="3608388"/>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grpSp>
        <p:nvGrpSpPr>
          <p:cNvPr id="4" name="Group 103"/>
          <p:cNvGrpSpPr>
            <a:grpSpLocks/>
          </p:cNvGrpSpPr>
          <p:nvPr/>
        </p:nvGrpSpPr>
        <p:grpSpPr bwMode="auto">
          <a:xfrm>
            <a:off x="2879725" y="2781300"/>
            <a:ext cx="2232025" cy="2232025"/>
            <a:chOff x="3107" y="2251"/>
            <a:chExt cx="1406" cy="1406"/>
          </a:xfrm>
        </p:grpSpPr>
        <p:sp>
          <p:nvSpPr>
            <p:cNvPr id="61463" name="Oval 20"/>
            <p:cNvSpPr>
              <a:spLocks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64" name="Oval 21"/>
            <p:cNvSpPr>
              <a:spLocks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65" name="Oval 20"/>
            <p:cNvSpPr>
              <a:spLocks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66" name="Oval 21"/>
            <p:cNvSpPr>
              <a:spLocks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67" name="Oval 20"/>
            <p:cNvSpPr>
              <a:spLocks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68" name="Oval 21"/>
            <p:cNvSpPr>
              <a:spLocks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69" name="Oval 20"/>
            <p:cNvSpPr>
              <a:spLocks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70" name="Oval 21"/>
            <p:cNvSpPr>
              <a:spLocks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71" name="Oval 20"/>
            <p:cNvSpPr>
              <a:spLocks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72" name="Oval 21"/>
            <p:cNvSpPr>
              <a:spLocks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73" name="Oval 20"/>
            <p:cNvSpPr>
              <a:spLocks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74" name="Oval 21"/>
            <p:cNvSpPr>
              <a:spLocks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75" name="Oval 20"/>
            <p:cNvSpPr>
              <a:spLocks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76" name="Oval 21"/>
            <p:cNvSpPr>
              <a:spLocks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77" name="Oval 20"/>
            <p:cNvSpPr>
              <a:spLocks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78" name="Oval 21"/>
            <p:cNvSpPr>
              <a:spLocks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61479" name="Group 77"/>
            <p:cNvGrpSpPr>
              <a:grpSpLocks/>
            </p:cNvGrpSpPr>
            <p:nvPr/>
          </p:nvGrpSpPr>
          <p:grpSpPr bwMode="auto">
            <a:xfrm>
              <a:off x="3199" y="2387"/>
              <a:ext cx="1179" cy="1158"/>
              <a:chOff x="3175" y="2386"/>
              <a:chExt cx="1179" cy="1158"/>
            </a:xfrm>
          </p:grpSpPr>
          <p:sp>
            <p:nvSpPr>
              <p:cNvPr id="61501" name="Oval 21"/>
              <p:cNvSpPr>
                <a:spLocks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02" name="Oval 20"/>
              <p:cNvSpPr>
                <a:spLocks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03" name="Oval 21"/>
              <p:cNvSpPr>
                <a:spLocks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04" name="Oval 20"/>
              <p:cNvSpPr>
                <a:spLocks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05" name="Oval 21"/>
              <p:cNvSpPr>
                <a:spLocks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06" name="Oval 20"/>
              <p:cNvSpPr>
                <a:spLocks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07" name="Oval 21"/>
              <p:cNvSpPr>
                <a:spLocks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08" name="Oval 20"/>
              <p:cNvSpPr>
                <a:spLocks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09" name="Oval 21"/>
              <p:cNvSpPr>
                <a:spLocks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10" name="Oval 20"/>
              <p:cNvSpPr>
                <a:spLocks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11" name="Oval 21"/>
              <p:cNvSpPr>
                <a:spLocks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12" name="Oval 20"/>
              <p:cNvSpPr>
                <a:spLocks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13" name="Oval 20"/>
              <p:cNvSpPr>
                <a:spLocks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14" name="Oval 21"/>
              <p:cNvSpPr>
                <a:spLocks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61480" name="Oval 21"/>
            <p:cNvSpPr>
              <a:spLocks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81" name="Oval 20"/>
            <p:cNvSpPr>
              <a:spLocks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2" name="Oval 20"/>
            <p:cNvSpPr>
              <a:spLocks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3" name="Oval 21"/>
            <p:cNvSpPr>
              <a:spLocks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84" name="Oval 20"/>
            <p:cNvSpPr>
              <a:spLocks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5" name="Oval 21"/>
            <p:cNvSpPr>
              <a:spLocks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86" name="Oval 21"/>
            <p:cNvSpPr>
              <a:spLocks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87" name="Oval 20"/>
            <p:cNvSpPr>
              <a:spLocks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8" name="Oval 20"/>
            <p:cNvSpPr>
              <a:spLocks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9" name="Oval 21"/>
            <p:cNvSpPr>
              <a:spLocks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90" name="Oval 20"/>
            <p:cNvSpPr>
              <a:spLocks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91" name="Oval 21"/>
            <p:cNvSpPr>
              <a:spLocks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92" name="Oval 20"/>
            <p:cNvSpPr>
              <a:spLocks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93" name="Oval 20"/>
            <p:cNvSpPr>
              <a:spLocks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94" name="Oval 20"/>
            <p:cNvSpPr>
              <a:spLocks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95" name="Oval 21"/>
            <p:cNvSpPr>
              <a:spLocks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96" name="Oval 20"/>
            <p:cNvSpPr>
              <a:spLocks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97" name="Oval 21"/>
            <p:cNvSpPr>
              <a:spLocks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98" name="Oval 20"/>
            <p:cNvSpPr>
              <a:spLocks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99" name="Oval 21"/>
            <p:cNvSpPr>
              <a:spLocks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00" name="Oval 20"/>
            <p:cNvSpPr>
              <a:spLocks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4279" name="Text Box 199"/>
          <p:cNvSpPr txBox="1">
            <a:spLocks noChangeArrowheads="1"/>
          </p:cNvSpPr>
          <p:nvPr/>
        </p:nvSpPr>
        <p:spPr bwMode="auto">
          <a:xfrm>
            <a:off x="3240088" y="4905375"/>
            <a:ext cx="1285875" cy="914400"/>
          </a:xfrm>
          <a:prstGeom prst="rect">
            <a:avLst/>
          </a:prstGeom>
          <a:noFill/>
          <a:ln w="9525">
            <a:noFill/>
            <a:miter lim="800000"/>
            <a:headEnd/>
            <a:tailEnd/>
          </a:ln>
        </p:spPr>
        <p:txBody>
          <a:bodyPr wrap="none">
            <a:spAutoFit/>
          </a:bodyPr>
          <a:lstStyle/>
          <a:p>
            <a:r>
              <a:rPr lang="en-US" altLang="ja-JP" baseline="50000"/>
              <a:t>235</a:t>
            </a:r>
            <a:r>
              <a:rPr lang="ja-JP" altLang="en-US" sz="5400" b="1"/>
              <a:t>Ｕ</a:t>
            </a:r>
          </a:p>
        </p:txBody>
      </p:sp>
      <p:sp>
        <p:nvSpPr>
          <p:cNvPr id="174281" name="Text Box 201"/>
          <p:cNvSpPr txBox="1">
            <a:spLocks noChangeArrowheads="1"/>
          </p:cNvSpPr>
          <p:nvPr/>
        </p:nvSpPr>
        <p:spPr bwMode="auto">
          <a:xfrm>
            <a:off x="5256213" y="6324600"/>
            <a:ext cx="2438400" cy="487363"/>
          </a:xfrm>
          <a:prstGeom prst="rect">
            <a:avLst/>
          </a:prstGeom>
          <a:noFill/>
          <a:ln w="9525">
            <a:noFill/>
            <a:miter lim="800000"/>
            <a:headEnd/>
            <a:tailEnd/>
          </a:ln>
        </p:spPr>
        <p:txBody>
          <a:bodyPr wrap="none" lIns="0" tIns="0" rIns="0" bIns="0" anchor="ctr">
            <a:spAutoFit/>
          </a:bodyPr>
          <a:lstStyle/>
          <a:p>
            <a:pPr>
              <a:spcBef>
                <a:spcPct val="50000"/>
              </a:spcBef>
            </a:pPr>
            <a:r>
              <a:rPr lang="ja-JP" altLang="en-US" sz="3200"/>
              <a:t>核分裂生成物</a:t>
            </a:r>
          </a:p>
        </p:txBody>
      </p:sp>
      <p:sp>
        <p:nvSpPr>
          <p:cNvPr id="174282" name="Text Box 202"/>
          <p:cNvSpPr txBox="1">
            <a:spLocks noChangeArrowheads="1"/>
          </p:cNvSpPr>
          <p:nvPr/>
        </p:nvSpPr>
        <p:spPr bwMode="auto">
          <a:xfrm>
            <a:off x="5148263" y="3429000"/>
            <a:ext cx="2438400" cy="487363"/>
          </a:xfrm>
          <a:prstGeom prst="rect">
            <a:avLst/>
          </a:prstGeom>
          <a:noFill/>
          <a:ln w="9525">
            <a:noFill/>
            <a:miter lim="800000"/>
            <a:headEnd/>
            <a:tailEnd/>
          </a:ln>
        </p:spPr>
        <p:txBody>
          <a:bodyPr wrap="none" lIns="0" tIns="0" rIns="0" bIns="0" anchor="ctr">
            <a:spAutoFit/>
          </a:bodyPr>
          <a:lstStyle/>
          <a:p>
            <a:pPr>
              <a:spcBef>
                <a:spcPct val="50000"/>
              </a:spcBef>
            </a:pPr>
            <a:r>
              <a:rPr lang="ja-JP" altLang="en-US" sz="3200"/>
              <a:t>核分裂生成物</a:t>
            </a:r>
          </a:p>
        </p:txBody>
      </p:sp>
      <p:sp>
        <p:nvSpPr>
          <p:cNvPr id="174283" name="Text Box 203"/>
          <p:cNvSpPr txBox="1">
            <a:spLocks noChangeArrowheads="1"/>
          </p:cNvSpPr>
          <p:nvPr/>
        </p:nvSpPr>
        <p:spPr bwMode="auto">
          <a:xfrm>
            <a:off x="7732713" y="1098550"/>
            <a:ext cx="1411287" cy="1339850"/>
          </a:xfrm>
          <a:prstGeom prst="rect">
            <a:avLst/>
          </a:prstGeom>
          <a:noFill/>
          <a:ln w="9525">
            <a:noFill/>
            <a:miter lim="800000"/>
            <a:headEnd/>
            <a:tailEnd/>
          </a:ln>
        </p:spPr>
        <p:txBody>
          <a:bodyPr wrap="none" lIns="0" tIns="0" rIns="0" bIns="0" anchor="ctr">
            <a:spAutoFit/>
          </a:bodyPr>
          <a:lstStyle/>
          <a:p>
            <a:pPr algn="ctr">
              <a:spcBef>
                <a:spcPct val="50000"/>
              </a:spcBef>
            </a:pPr>
            <a:r>
              <a:rPr lang="ja-JP" altLang="en-US" sz="2400"/>
              <a:t>放出される</a:t>
            </a:r>
            <a:r>
              <a:rPr lang="ja-JP" altLang="en-US" sz="3200"/>
              <a:t/>
            </a:r>
            <a:br>
              <a:rPr lang="ja-JP" altLang="en-US" sz="3200"/>
            </a:br>
            <a:r>
              <a:rPr lang="ja-JP" altLang="en-US" sz="3200"/>
              <a:t>中性子</a:t>
            </a:r>
            <a:br>
              <a:rPr lang="ja-JP" altLang="en-US" sz="3200"/>
            </a:br>
            <a:r>
              <a:rPr lang="ja-JP" altLang="en-US" sz="3200"/>
              <a:t>２～３個</a:t>
            </a:r>
          </a:p>
        </p:txBody>
      </p:sp>
      <p:sp>
        <p:nvSpPr>
          <p:cNvPr id="174284" name="Text Box 204"/>
          <p:cNvSpPr txBox="1">
            <a:spLocks noChangeArrowheads="1"/>
          </p:cNvSpPr>
          <p:nvPr/>
        </p:nvSpPr>
        <p:spPr bwMode="auto">
          <a:xfrm>
            <a:off x="0" y="2636838"/>
            <a:ext cx="1603375" cy="944562"/>
          </a:xfrm>
          <a:prstGeom prst="rect">
            <a:avLst/>
          </a:prstGeom>
          <a:noFill/>
          <a:ln w="9525">
            <a:noFill/>
            <a:miter lim="800000"/>
            <a:headEnd/>
            <a:tailEnd/>
          </a:ln>
        </p:spPr>
        <p:txBody>
          <a:bodyPr wrap="none">
            <a:spAutoFit/>
          </a:bodyPr>
          <a:lstStyle/>
          <a:p>
            <a:pPr algn="ctr"/>
            <a:r>
              <a:rPr lang="ja-JP" altLang="en-US" sz="2400" b="1"/>
              <a:t>吸収される</a:t>
            </a:r>
            <a:r>
              <a:rPr lang="ja-JP" altLang="en-US" b="1"/>
              <a:t/>
            </a:r>
            <a:br>
              <a:rPr lang="ja-JP" altLang="en-US" b="1"/>
            </a:br>
            <a:r>
              <a:rPr lang="ja-JP" altLang="en-US" sz="3200" b="1"/>
              <a:t>中性子</a:t>
            </a:r>
          </a:p>
        </p:txBody>
      </p:sp>
      <p:sp>
        <p:nvSpPr>
          <p:cNvPr id="174285" name="AutoShape 205"/>
          <p:cNvSpPr>
            <a:spLocks noChangeArrowheads="1"/>
          </p:cNvSpPr>
          <p:nvPr/>
        </p:nvSpPr>
        <p:spPr bwMode="auto">
          <a:xfrm>
            <a:off x="2771775" y="3068638"/>
            <a:ext cx="2087563" cy="1692275"/>
          </a:xfrm>
          <a:prstGeom prst="irregularSeal2">
            <a:avLst/>
          </a:prstGeom>
          <a:solidFill>
            <a:srgbClr val="FFFF00"/>
          </a:solidFill>
          <a:ln w="9525">
            <a:solidFill>
              <a:schemeClr val="tx1"/>
            </a:solidFill>
            <a:miter lim="800000"/>
            <a:headEnd/>
            <a:tailEnd/>
          </a:ln>
        </p:spPr>
        <p:txBody>
          <a:bodyPr wrap="none" anchor="ctr"/>
          <a:lstStyle/>
          <a:p>
            <a:pPr algn="ctr"/>
            <a:r>
              <a:rPr lang="ja-JP" altLang="en-US"/>
              <a:t>熱</a:t>
            </a:r>
          </a:p>
        </p:txBody>
      </p:sp>
      <p:sp>
        <p:nvSpPr>
          <p:cNvPr id="61460" name="Text Box 6"/>
          <p:cNvSpPr txBox="1">
            <a:spLocks noChangeArrowheads="1"/>
          </p:cNvSpPr>
          <p:nvPr/>
        </p:nvSpPr>
        <p:spPr bwMode="auto">
          <a:xfrm>
            <a:off x="8689975" y="6543675"/>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174287" name="AutoShape 207"/>
          <p:cNvSpPr>
            <a:spLocks noChangeArrowheads="1"/>
          </p:cNvSpPr>
          <p:nvPr/>
        </p:nvSpPr>
        <p:spPr bwMode="auto">
          <a:xfrm>
            <a:off x="7993063" y="2492375"/>
            <a:ext cx="1008062" cy="3349625"/>
          </a:xfrm>
          <a:prstGeom prst="roundRect">
            <a:avLst>
              <a:gd name="adj" fmla="val 16667"/>
            </a:avLst>
          </a:prstGeom>
          <a:noFill/>
          <a:ln w="57150">
            <a:solidFill>
              <a:srgbClr val="FF0000"/>
            </a:solidFill>
            <a:round/>
            <a:headEnd/>
            <a:tailEnd/>
          </a:ln>
        </p:spPr>
        <p:txBody>
          <a:bodyPr wrap="none" anchor="ctr"/>
          <a:lstStyle/>
          <a:p>
            <a:endParaRPr lang="ja-JP" altLang="en-US"/>
          </a:p>
        </p:txBody>
      </p:sp>
      <p:sp>
        <p:nvSpPr>
          <p:cNvPr id="61462" name="正方形/長方形 4"/>
          <p:cNvSpPr>
            <a:spLocks noChangeArrowheads="1"/>
          </p:cNvSpPr>
          <p:nvPr/>
        </p:nvSpPr>
        <p:spPr bwMode="auto">
          <a:xfrm>
            <a:off x="5378450" y="14288"/>
            <a:ext cx="3762375" cy="307975"/>
          </a:xfrm>
          <a:prstGeom prst="rect">
            <a:avLst/>
          </a:prstGeom>
          <a:noFill/>
          <a:ln w="9525">
            <a:noFill/>
            <a:miter lim="800000"/>
            <a:headEnd/>
            <a:tailEnd/>
          </a:ln>
        </p:spPr>
        <p:txBody>
          <a:bodyPr>
            <a:spAutoFit/>
          </a:bodyPr>
          <a:lstStyle/>
          <a:p>
            <a:pPr algn="ctr"/>
            <a:r>
              <a:rPr lang="ja-JP" altLang="en-US" sz="1400"/>
              <a:t>文部科学省副読本 </a:t>
            </a:r>
            <a:r>
              <a:rPr lang="en-US" altLang="ja-JP" sz="1400"/>
              <a:t>P.7</a:t>
            </a:r>
            <a:r>
              <a:rPr lang="ja-JP" altLang="en-US" sz="1400"/>
              <a:t>の粒子を部品として作成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174284"/>
                                        </p:tgtEl>
                                      </p:cBhvr>
                                    </p:animEffect>
                                    <p:set>
                                      <p:cBhvr>
                                        <p:cTn id="7" dur="1" fill="hold">
                                          <p:stCondLst>
                                            <p:cond delay="499"/>
                                          </p:stCondLst>
                                        </p:cTn>
                                        <p:tgtEl>
                                          <p:spTgt spid="174284"/>
                                        </p:tgtEl>
                                        <p:attrNameLst>
                                          <p:attrName>style.visibility</p:attrName>
                                        </p:attrNameLst>
                                      </p:cBhvr>
                                      <p:to>
                                        <p:strVal val="hidden"/>
                                      </p:to>
                                    </p:set>
                                  </p:childTnLst>
                                </p:cTn>
                              </p:par>
                              <p:par>
                                <p:cTn id="8" presetID="63" presetClass="path" presetSubtype="0" accel="50000" fill="hold" grpId="0" nodeType="withEffect">
                                  <p:stCondLst>
                                    <p:cond delay="0"/>
                                  </p:stCondLst>
                                  <p:childTnLst>
                                    <p:animMotion origin="layout" path="M 1.38778E-17 3.7037E-6 L 0.33264 3.7037E-6 " pathEditMode="relative" rAng="0" ptsTypes="AA">
                                      <p:cBhvr>
                                        <p:cTn id="9" dur="500" fill="hold"/>
                                        <p:tgtEl>
                                          <p:spTgt spid="6164"/>
                                        </p:tgtEl>
                                        <p:attrNameLst>
                                          <p:attrName>ppt_x</p:attrName>
                                          <p:attrName>ppt_y</p:attrName>
                                        </p:attrNameLst>
                                      </p:cBhvr>
                                      <p:rCtr x="166" y="0"/>
                                    </p:animMotion>
                                  </p:childTnLst>
                                  <p:subTnLst>
                                    <p:set>
                                      <p:cBhvr override="childStyle">
                                        <p:cTn dur="1" fill="hold" display="0" masterRel="sameClick" afterEffect="1">
                                          <p:stCondLst>
                                            <p:cond evt="end" delay="0">
                                              <p:tn val="8"/>
                                            </p:cond>
                                          </p:stCondLst>
                                        </p:cTn>
                                        <p:tgtEl>
                                          <p:spTgt spid="6164"/>
                                        </p:tgtEl>
                                        <p:attrNameLst>
                                          <p:attrName>style.visibility</p:attrName>
                                        </p:attrNameLst>
                                      </p:cBhvr>
                                      <p:to>
                                        <p:strVal val="hidden"/>
                                      </p:to>
                                    </p:set>
                                  </p:sub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8.33333E-7 -6.66667E-6 C 0.00816 -0.00811 0.01806 -0.00927 0.02639 -0.01667 C 0.02309 -0.00996 0.02101 -0.00394 0.01667 0.00185 C 0.01372 0.01759 0.01771 0.00161 0.01111 0.01481 C 0.01024 0.01643 0.01042 0.01874 0.00972 0.02036 C 0.00816 0.0243 0.00417 0.03148 0.00417 0.03148 C -0.00156 0.02893 -0.00486 0.02731 -0.00833 0.02036 C -0.00191 0.01967 0.00521 0.02222 0.01111 0.01851 C 0.01319 0.01712 0.01076 0.01203 0.00972 0.00925 C -0.00226 -0.0257 0.00764 0.01203 0.00278 -0.00741 C -8.33333E-7 -0.00487 -0.00278 -0.00255 -0.00556 -6.66667E-6 C -0.00833 0.00254 -0.01111 0.0111 -0.01111 0.0111 C 0.00122 0.01435 0.01233 0.0199 0.025 0.02222 C 0.02552 0.02407 0.02708 0.02592 0.02639 0.02777 C 0.02569 0.02962 0.02361 0.0287 0.02222 0.02962 C 0.01146 0.0368 0.02431 0.03055 0.01389 0.03518 C 0.01198 0.03448 0.00972 0.03518 0.00833 0.03333 C 0.0033 0.02661 0.00226 0.01064 -8.33333E-7 0.00185 C -0.00156 -0.00417 0.0092 0.00555 0.01389 0.0074 C 0.01528 0.00856 0.01649 0.01018 0.01806 0.0111 C 0.01944 0.01203 0.02222 0.0111 0.02222 0.01296 C 0.02222 0.01735 0.00608 0.02013 0.00556 0.02036 C 0.00365 0.02152 0.00174 0.02569 -8.33333E-7 0.02407 C -0.00156 0.02268 0.00017 0.01851 0.00139 0.01666 C 0.00434 0.01203 0.01667 0.00671 0.01667 -0.00186 C 0.01667 -0.00718 0.0125 0.0037 0.0125 0.00555 " pathEditMode="relative" ptsTypes="fffffffffffffffffffffffffA">
                                      <p:cBhvr>
                                        <p:cTn id="12" dur="2000" fill="hold"/>
                                        <p:tgtEl>
                                          <p:spTgt spid="4"/>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4" presetClass="exit" presetSubtype="16" fill="hold" grpId="0" nodeType="withEffect">
                                  <p:stCondLst>
                                    <p:cond delay="0"/>
                                  </p:stCondLst>
                                  <p:childTnLst>
                                    <p:animEffect transition="out" filter="box(in)">
                                      <p:cBhvr>
                                        <p:cTn id="18" dur="500"/>
                                        <p:tgtEl>
                                          <p:spTgt spid="174279"/>
                                        </p:tgtEl>
                                      </p:cBhvr>
                                    </p:animEffect>
                                    <p:set>
                                      <p:cBhvr>
                                        <p:cTn id="19" dur="1" fill="hold">
                                          <p:stCondLst>
                                            <p:cond delay="499"/>
                                          </p:stCondLst>
                                        </p:cTn>
                                        <p:tgtEl>
                                          <p:spTgt spid="174279"/>
                                        </p:tgtEl>
                                        <p:attrNameLst>
                                          <p:attrName>style.visibility</p:attrName>
                                        </p:attrNameLst>
                                      </p:cBhvr>
                                      <p:to>
                                        <p:strVal val="hidden"/>
                                      </p:to>
                                    </p:set>
                                  </p:childTnLst>
                                </p:cTn>
                              </p:par>
                              <p:par>
                                <p:cTn id="20" presetID="56" presetClass="path" presetSubtype="0" accel="50000" decel="50000" fill="hold" nodeType="withEffect">
                                  <p:stCondLst>
                                    <p:cond delay="0"/>
                                  </p:stCondLst>
                                  <p:childTnLst>
                                    <p:animMotion origin="layout" path="M 1.38889E-6 -7.40741E-7 L 0.25208 -0.18125 " pathEditMode="relative" rAng="0" ptsTypes="AA">
                                      <p:cBhvr>
                                        <p:cTn id="21" dur="1000" fill="hold"/>
                                        <p:tgtEl>
                                          <p:spTgt spid="3"/>
                                        </p:tgtEl>
                                        <p:attrNameLst>
                                          <p:attrName>ppt_x</p:attrName>
                                          <p:attrName>ppt_y</p:attrName>
                                        </p:attrNameLst>
                                      </p:cBhvr>
                                      <p:rCtr x="126" y="-91"/>
                                    </p:animMotion>
                                  </p:childTnLst>
                                </p:cTn>
                              </p:par>
                              <p:par>
                                <p:cTn id="22" presetID="49" presetClass="path" presetSubtype="0" accel="50000" decel="50000" fill="hold" nodeType="withEffect">
                                  <p:stCondLst>
                                    <p:cond delay="0"/>
                                  </p:stCondLst>
                                  <p:childTnLst>
                                    <p:animMotion origin="layout" path="M -2.22222E-6 2.96296E-6 L 0.28351 0.25717 " pathEditMode="relative" rAng="0" ptsTypes="AA">
                                      <p:cBhvr>
                                        <p:cTn id="23" dur="1000" fill="hold"/>
                                        <p:tgtEl>
                                          <p:spTgt spid="2"/>
                                        </p:tgtEl>
                                        <p:attrNameLst>
                                          <p:attrName>ppt_x</p:attrName>
                                          <p:attrName>ppt_y</p:attrName>
                                        </p:attrNameLst>
                                      </p:cBhvr>
                                      <p:rCtr x="142" y="128"/>
                                    </p:animMotion>
                                  </p:childTnLst>
                                </p:cTn>
                              </p:par>
                              <p:par>
                                <p:cTn id="24" presetID="56" presetClass="path" presetSubtype="0" accel="50000" decel="50000" fill="hold" grpId="0" nodeType="withEffect">
                                  <p:stCondLst>
                                    <p:cond delay="0"/>
                                  </p:stCondLst>
                                  <p:childTnLst>
                                    <p:animMotion origin="layout" path="M 5.E-6 -2.59259E-6 L 0.4981 -0.14444 " pathEditMode="relative" rAng="0" ptsTypes="AA">
                                      <p:cBhvr>
                                        <p:cTn id="25" dur="500" fill="hold"/>
                                        <p:tgtEl>
                                          <p:spTgt spid="174297"/>
                                        </p:tgtEl>
                                        <p:attrNameLst>
                                          <p:attrName>ppt_x</p:attrName>
                                          <p:attrName>ppt_y</p:attrName>
                                        </p:attrNameLst>
                                      </p:cBhvr>
                                      <p:rCtr x="249" y="-72"/>
                                    </p:animMotion>
                                  </p:childTnLst>
                                </p:cTn>
                              </p:par>
                              <p:par>
                                <p:cTn id="26" presetID="56" presetClass="path" presetSubtype="0" accel="50000" decel="50000" fill="hold" grpId="0" nodeType="withEffect">
                                  <p:stCondLst>
                                    <p:cond delay="0"/>
                                  </p:stCondLst>
                                  <p:childTnLst>
                                    <p:animMotion origin="layout" path="M 5.E-6 -2.59259E-6 L 0.50191 0.00255 " pathEditMode="relative" rAng="0" ptsTypes="AA">
                                      <p:cBhvr>
                                        <p:cTn id="27" dur="500" fill="hold"/>
                                        <p:tgtEl>
                                          <p:spTgt spid="174295"/>
                                        </p:tgtEl>
                                        <p:attrNameLst>
                                          <p:attrName>ppt_x</p:attrName>
                                          <p:attrName>ppt_y</p:attrName>
                                        </p:attrNameLst>
                                      </p:cBhvr>
                                      <p:rCtr x="251" y="1"/>
                                    </p:animMotion>
                                  </p:childTnLst>
                                </p:cTn>
                              </p:par>
                              <p:par>
                                <p:cTn id="28" presetID="49" presetClass="path" presetSubtype="0" accel="50000" decel="50000" fill="hold" grpId="0" nodeType="withEffect">
                                  <p:stCondLst>
                                    <p:cond delay="0"/>
                                  </p:stCondLst>
                                  <p:childTnLst>
                                    <p:animMotion origin="layout" path="M 5.E-6 -1.48148E-6 L 0.47049 0.15996 " pathEditMode="relative" rAng="0" ptsTypes="AA">
                                      <p:cBhvr>
                                        <p:cTn id="29" dur="500" fill="hold"/>
                                        <p:tgtEl>
                                          <p:spTgt spid="174296"/>
                                        </p:tgtEl>
                                        <p:attrNameLst>
                                          <p:attrName>ppt_x</p:attrName>
                                          <p:attrName>ppt_y</p:attrName>
                                        </p:attrNameLst>
                                      </p:cBhvr>
                                      <p:rCtr x="235" y="80"/>
                                    </p:animMotion>
                                  </p:childTnLst>
                                </p:cTn>
                              </p:par>
                            </p:childTnLst>
                          </p:cTn>
                        </p:par>
                        <p:par>
                          <p:cTn id="30" fill="hold" nodeType="afterGroup">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74281"/>
                                        </p:tgtEl>
                                        <p:attrNameLst>
                                          <p:attrName>style.visibility</p:attrName>
                                        </p:attrNameLst>
                                      </p:cBhvr>
                                      <p:to>
                                        <p:strVal val="visible"/>
                                      </p:to>
                                    </p:set>
                                    <p:animEffect transition="in" filter="wipe(left)">
                                      <p:cBhvr>
                                        <p:cTn id="33" dur="500"/>
                                        <p:tgtEl>
                                          <p:spTgt spid="17428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74282"/>
                                        </p:tgtEl>
                                        <p:attrNameLst>
                                          <p:attrName>style.visibility</p:attrName>
                                        </p:attrNameLst>
                                      </p:cBhvr>
                                      <p:to>
                                        <p:strVal val="visible"/>
                                      </p:to>
                                    </p:set>
                                    <p:animEffect transition="in" filter="wipe(left)">
                                      <p:cBhvr>
                                        <p:cTn id="36" dur="500"/>
                                        <p:tgtEl>
                                          <p:spTgt spid="17428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74283"/>
                                        </p:tgtEl>
                                        <p:attrNameLst>
                                          <p:attrName>style.visibility</p:attrName>
                                        </p:attrNameLst>
                                      </p:cBhvr>
                                      <p:to>
                                        <p:strVal val="visible"/>
                                      </p:to>
                                    </p:set>
                                    <p:animEffect transition="in" filter="wipe(left)">
                                      <p:cBhvr>
                                        <p:cTn id="39" dur="500"/>
                                        <p:tgtEl>
                                          <p:spTgt spid="174283"/>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74287"/>
                                        </p:tgtEl>
                                        <p:attrNameLst>
                                          <p:attrName>style.visibility</p:attrName>
                                        </p:attrNameLst>
                                      </p:cBhvr>
                                      <p:to>
                                        <p:strVal val="visible"/>
                                      </p:to>
                                    </p:set>
                                    <p:animEffect transition="in" filter="wipe(up)">
                                      <p:cBhvr>
                                        <p:cTn id="42" dur="500"/>
                                        <p:tgtEl>
                                          <p:spTgt spid="174287"/>
                                        </p:tgtEl>
                                      </p:cBhvr>
                                    </p:animEffect>
                                  </p:childTnLst>
                                </p:cTn>
                              </p:par>
                            </p:childTnLst>
                          </p:cTn>
                        </p:par>
                        <p:par>
                          <p:cTn id="43" fill="hold" nodeType="afterGroup">
                            <p:stCondLst>
                              <p:cond delay="4000"/>
                            </p:stCondLst>
                            <p:childTnLst>
                              <p:par>
                                <p:cTn id="44" presetID="4" presetClass="entr" presetSubtype="32" fill="hold" grpId="0" nodeType="afterEffect">
                                  <p:stCondLst>
                                    <p:cond delay="0"/>
                                  </p:stCondLst>
                                  <p:childTnLst>
                                    <p:set>
                                      <p:cBhvr>
                                        <p:cTn id="45" dur="1" fill="hold">
                                          <p:stCondLst>
                                            <p:cond delay="0"/>
                                          </p:stCondLst>
                                        </p:cTn>
                                        <p:tgtEl>
                                          <p:spTgt spid="174285"/>
                                        </p:tgtEl>
                                        <p:attrNameLst>
                                          <p:attrName>style.visibility</p:attrName>
                                        </p:attrNameLst>
                                      </p:cBhvr>
                                      <p:to>
                                        <p:strVal val="visible"/>
                                      </p:to>
                                    </p:set>
                                    <p:animEffect transition="in" filter="box(out)">
                                      <p:cBhvr>
                                        <p:cTn id="46" dur="500"/>
                                        <p:tgtEl>
                                          <p:spTgt spid="174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 grpId="0" animBg="1"/>
      <p:bldP spid="174295" grpId="0" animBg="1"/>
      <p:bldP spid="174296" grpId="0" animBg="1"/>
      <p:bldP spid="174297" grpId="0" animBg="1"/>
      <p:bldP spid="174279" grpId="0"/>
      <p:bldP spid="174281" grpId="0"/>
      <p:bldP spid="174282" grpId="0"/>
      <p:bldP spid="174283" grpId="0"/>
      <p:bldP spid="174284" grpId="0"/>
      <p:bldP spid="174285" grpId="0" animBg="1"/>
      <p:bldP spid="17428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ctrTitle"/>
          </p:nvPr>
        </p:nvSpPr>
        <p:spPr/>
        <p:txBody>
          <a:bodyPr/>
          <a:lstStyle/>
          <a:p>
            <a:r>
              <a:rPr lang="ja-JP" altLang="en-US" smtClean="0"/>
              <a:t>身のまわりの放射線</a:t>
            </a:r>
          </a:p>
        </p:txBody>
      </p:sp>
      <p:sp>
        <p:nvSpPr>
          <p:cNvPr id="16387" name="Rectangle 5"/>
          <p:cNvSpPr>
            <a:spLocks noGrp="1" noChangeArrowheads="1"/>
          </p:cNvSpPr>
          <p:nvPr>
            <p:ph type="subTitle" idx="1"/>
          </p:nvPr>
        </p:nvSpPr>
        <p:spPr/>
        <p:txBody>
          <a:bodyPr/>
          <a:lstStyle/>
          <a:p>
            <a:r>
              <a:rPr lang="ja-JP" altLang="en-US" smtClean="0"/>
              <a:t>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Object 5"/>
          <p:cNvGraphicFramePr>
            <a:graphicFrameLocks noChangeAspect="1"/>
          </p:cNvGraphicFramePr>
          <p:nvPr/>
        </p:nvGraphicFramePr>
        <p:xfrm>
          <a:off x="576263" y="1484313"/>
          <a:ext cx="971550" cy="346075"/>
        </p:xfrm>
        <a:graphic>
          <a:graphicData uri="http://schemas.openxmlformats.org/presentationml/2006/ole">
            <mc:AlternateContent xmlns:mc="http://schemas.openxmlformats.org/markup-compatibility/2006">
              <mc:Choice xmlns:v="urn:schemas-microsoft-com:vml" Requires="v">
                <p:oleObj spid="_x0000_s62468" name="ビットマップ イメージ" r:id="rId3" imgW="1619476" imgH="1352381" progId="Paint.Picture">
                  <p:embed/>
                </p:oleObj>
              </mc:Choice>
              <mc:Fallback>
                <p:oleObj name="ビットマップ イメージ" r:id="rId3" imgW="1619476" imgH="1352381"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b="57394"/>
                      <a:stretch>
                        <a:fillRect/>
                      </a:stretch>
                    </p:blipFill>
                    <p:spPr bwMode="auto">
                      <a:xfrm>
                        <a:off x="576263" y="1484313"/>
                        <a:ext cx="97155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2467" name="Rectangle 4"/>
          <p:cNvSpPr>
            <a:spLocks noGrp="1" noChangeArrowheads="1"/>
          </p:cNvSpPr>
          <p:nvPr>
            <p:ph type="title"/>
          </p:nvPr>
        </p:nvSpPr>
        <p:spPr>
          <a:xfrm>
            <a:off x="468313" y="260350"/>
            <a:ext cx="8229600" cy="1143000"/>
          </a:xfrm>
        </p:spPr>
        <p:txBody>
          <a:bodyPr/>
          <a:lstStyle/>
          <a:p>
            <a:r>
              <a:rPr lang="ja-JP" altLang="en-US" smtClean="0"/>
              <a:t>原子炉内の反応</a:t>
            </a:r>
            <a:r>
              <a:rPr lang="en-US" altLang="ja-JP" smtClean="0"/>
              <a:t>【</a:t>
            </a:r>
            <a:r>
              <a:rPr lang="ja-JP" altLang="en-US" smtClean="0">
                <a:solidFill>
                  <a:srgbClr val="FF0000"/>
                </a:solidFill>
              </a:rPr>
              <a:t>連鎖反応</a:t>
            </a:r>
            <a:r>
              <a:rPr lang="en-US" altLang="ja-JP" smtClean="0"/>
              <a:t>】</a:t>
            </a:r>
          </a:p>
        </p:txBody>
      </p:sp>
      <p:sp>
        <p:nvSpPr>
          <p:cNvPr id="6164" name="Oval 20"/>
          <p:cNvSpPr>
            <a:spLocks noChangeAspect="1" noChangeArrowheads="1"/>
          </p:cNvSpPr>
          <p:nvPr/>
        </p:nvSpPr>
        <p:spPr bwMode="auto">
          <a:xfrm>
            <a:off x="503238" y="339248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469" name="Oval 20"/>
          <p:cNvSpPr>
            <a:spLocks noChangeAspect="1" noChangeArrowheads="1"/>
          </p:cNvSpPr>
          <p:nvPr/>
        </p:nvSpPr>
        <p:spPr bwMode="auto">
          <a:xfrm>
            <a:off x="1439863" y="1546225"/>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470" name="Oval 21"/>
          <p:cNvSpPr>
            <a:spLocks noChangeAspect="1" noChangeArrowheads="1"/>
          </p:cNvSpPr>
          <p:nvPr/>
        </p:nvSpPr>
        <p:spPr bwMode="auto">
          <a:xfrm>
            <a:off x="576263" y="1535113"/>
            <a:ext cx="238125" cy="238125"/>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2" name="Group 8"/>
          <p:cNvGrpSpPr>
            <a:grpSpLocks noChangeAspect="1"/>
          </p:cNvGrpSpPr>
          <p:nvPr/>
        </p:nvGrpSpPr>
        <p:grpSpPr bwMode="auto">
          <a:xfrm>
            <a:off x="1800225" y="3241675"/>
            <a:ext cx="865188" cy="820738"/>
            <a:chOff x="3810" y="2296"/>
            <a:chExt cx="908" cy="862"/>
          </a:xfrm>
        </p:grpSpPr>
        <p:sp>
          <p:nvSpPr>
            <p:cNvPr id="62865"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66"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67"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68"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69"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70"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71"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72"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73"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74"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75"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76"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77"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78"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79"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80"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81"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82"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3" name="Group 27"/>
          <p:cNvGrpSpPr>
            <a:grpSpLocks noChangeAspect="1"/>
          </p:cNvGrpSpPr>
          <p:nvPr/>
        </p:nvGrpSpPr>
        <p:grpSpPr bwMode="auto">
          <a:xfrm>
            <a:off x="1692275" y="3105150"/>
            <a:ext cx="993775" cy="973138"/>
            <a:chOff x="3175" y="1502"/>
            <a:chExt cx="1043" cy="1022"/>
          </a:xfrm>
        </p:grpSpPr>
        <p:sp>
          <p:nvSpPr>
            <p:cNvPr id="62841"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42"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43"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44"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45"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46"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47"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48"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49"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50"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51"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52"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53"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54"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55"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56"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57"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58"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59"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60"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61"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62"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63"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64"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145" name="Oval 20"/>
          <p:cNvSpPr>
            <a:spLocks noChangeAspect="1" noChangeArrowheads="1"/>
          </p:cNvSpPr>
          <p:nvPr/>
        </p:nvSpPr>
        <p:spPr bwMode="auto">
          <a:xfrm>
            <a:off x="2376488" y="36369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6" name="Oval 20"/>
          <p:cNvSpPr>
            <a:spLocks noChangeAspect="1" noChangeArrowheads="1"/>
          </p:cNvSpPr>
          <p:nvPr/>
        </p:nvSpPr>
        <p:spPr bwMode="auto">
          <a:xfrm>
            <a:off x="2376488" y="381793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7" name="Oval 20"/>
          <p:cNvSpPr>
            <a:spLocks noChangeAspect="1" noChangeArrowheads="1"/>
          </p:cNvSpPr>
          <p:nvPr/>
        </p:nvSpPr>
        <p:spPr bwMode="auto">
          <a:xfrm>
            <a:off x="2376488" y="36369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grpSp>
        <p:nvGrpSpPr>
          <p:cNvPr id="4" name="Group 55"/>
          <p:cNvGrpSpPr>
            <a:grpSpLocks noChangeAspect="1"/>
          </p:cNvGrpSpPr>
          <p:nvPr/>
        </p:nvGrpSpPr>
        <p:grpSpPr bwMode="auto">
          <a:xfrm>
            <a:off x="1547813" y="2960688"/>
            <a:ext cx="1339850" cy="1339850"/>
            <a:chOff x="3107" y="2251"/>
            <a:chExt cx="1406" cy="1406"/>
          </a:xfrm>
        </p:grpSpPr>
        <p:sp>
          <p:nvSpPr>
            <p:cNvPr id="62789"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90"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91"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92"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93"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94"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95"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96"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97"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98"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99"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00"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01"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02"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03"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04"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62805" name="Group 72"/>
            <p:cNvGrpSpPr>
              <a:grpSpLocks noChangeAspect="1"/>
            </p:cNvGrpSpPr>
            <p:nvPr/>
          </p:nvGrpSpPr>
          <p:grpSpPr bwMode="auto">
            <a:xfrm>
              <a:off x="3199" y="2387"/>
              <a:ext cx="1179" cy="1158"/>
              <a:chOff x="3175" y="2386"/>
              <a:chExt cx="1179" cy="1158"/>
            </a:xfrm>
          </p:grpSpPr>
          <p:sp>
            <p:nvSpPr>
              <p:cNvPr id="62827"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28"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29"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30"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31"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32"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33"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34"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35"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36"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37"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38"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39"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40"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62806"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07"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08"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09"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10"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11"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12"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13"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14"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15"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16"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17"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18"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19"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20"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21"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22"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23"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24"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825"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826"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236" name="Text Box 108"/>
          <p:cNvSpPr txBox="1">
            <a:spLocks noChangeAspect="1" noChangeArrowheads="1"/>
          </p:cNvSpPr>
          <p:nvPr/>
        </p:nvSpPr>
        <p:spPr bwMode="auto">
          <a:xfrm>
            <a:off x="1368425" y="4184650"/>
            <a:ext cx="731838" cy="609600"/>
          </a:xfrm>
          <a:prstGeom prst="rect">
            <a:avLst/>
          </a:prstGeom>
          <a:noFill/>
          <a:ln w="9525">
            <a:noFill/>
            <a:miter lim="800000"/>
            <a:headEnd/>
            <a:tailEnd/>
          </a:ln>
        </p:spPr>
        <p:txBody>
          <a:bodyPr wrap="none" lIns="0" tIns="0" rIns="0" bIns="0" anchor="ctr">
            <a:spAutoFit/>
          </a:bodyPr>
          <a:lstStyle/>
          <a:p>
            <a:r>
              <a:rPr lang="en-US" altLang="ja-JP" sz="2400" baseline="50000"/>
              <a:t>235</a:t>
            </a:r>
            <a:r>
              <a:rPr lang="ja-JP" altLang="en-US" b="1"/>
              <a:t>Ｕ</a:t>
            </a:r>
          </a:p>
        </p:txBody>
      </p:sp>
      <p:sp>
        <p:nvSpPr>
          <p:cNvPr id="176240" name="Text Box 112"/>
          <p:cNvSpPr txBox="1">
            <a:spLocks noChangeArrowheads="1"/>
          </p:cNvSpPr>
          <p:nvPr/>
        </p:nvSpPr>
        <p:spPr bwMode="auto">
          <a:xfrm>
            <a:off x="92075" y="2611438"/>
            <a:ext cx="1065213" cy="639762"/>
          </a:xfrm>
          <a:prstGeom prst="rect">
            <a:avLst/>
          </a:prstGeom>
          <a:noFill/>
          <a:ln w="9525">
            <a:noFill/>
            <a:miter lim="800000"/>
            <a:headEnd/>
            <a:tailEnd/>
          </a:ln>
        </p:spPr>
        <p:txBody>
          <a:bodyPr wrap="none" lIns="0" tIns="0" rIns="0" bIns="0" anchor="ctr">
            <a:spAutoFit/>
          </a:bodyPr>
          <a:lstStyle/>
          <a:p>
            <a:pPr algn="ctr"/>
            <a:r>
              <a:rPr lang="ja-JP" altLang="en-US" sz="1800" b="1"/>
              <a:t>吸収される</a:t>
            </a:r>
            <a:r>
              <a:rPr lang="ja-JP" altLang="en-US" b="1"/>
              <a:t/>
            </a:r>
            <a:br>
              <a:rPr lang="ja-JP" altLang="en-US" b="1"/>
            </a:br>
            <a:r>
              <a:rPr lang="ja-JP" altLang="en-US" sz="2400" b="1"/>
              <a:t>中性子</a:t>
            </a:r>
          </a:p>
        </p:txBody>
      </p:sp>
      <p:sp>
        <p:nvSpPr>
          <p:cNvPr id="176241" name="AutoShape 113"/>
          <p:cNvSpPr>
            <a:spLocks noChangeAspect="1" noChangeArrowheads="1"/>
          </p:cNvSpPr>
          <p:nvPr/>
        </p:nvSpPr>
        <p:spPr bwMode="auto">
          <a:xfrm>
            <a:off x="1476375" y="3105150"/>
            <a:ext cx="1252538" cy="1016000"/>
          </a:xfrm>
          <a:prstGeom prst="irregularSeal2">
            <a:avLst/>
          </a:prstGeom>
          <a:solidFill>
            <a:srgbClr val="FFFF00"/>
          </a:solidFill>
          <a:ln w="9525">
            <a:solidFill>
              <a:schemeClr val="tx1"/>
            </a:solidFill>
            <a:miter lim="800000"/>
            <a:headEnd/>
            <a:tailEnd/>
          </a:ln>
        </p:spPr>
        <p:txBody>
          <a:bodyPr wrap="none" anchor="ctr"/>
          <a:lstStyle/>
          <a:p>
            <a:pPr algn="ctr"/>
            <a:r>
              <a:rPr lang="ja-JP" altLang="en-US" sz="2000"/>
              <a:t>熱</a:t>
            </a:r>
          </a:p>
        </p:txBody>
      </p:sp>
      <p:grpSp>
        <p:nvGrpSpPr>
          <p:cNvPr id="6" name="Group 114"/>
          <p:cNvGrpSpPr>
            <a:grpSpLocks noChangeAspect="1"/>
          </p:cNvGrpSpPr>
          <p:nvPr/>
        </p:nvGrpSpPr>
        <p:grpSpPr bwMode="auto">
          <a:xfrm>
            <a:off x="5400675" y="3889375"/>
            <a:ext cx="865188" cy="820738"/>
            <a:chOff x="3810" y="2296"/>
            <a:chExt cx="908" cy="862"/>
          </a:xfrm>
        </p:grpSpPr>
        <p:sp>
          <p:nvSpPr>
            <p:cNvPr id="62771"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72"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73"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74"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75"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76"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77"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78"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79"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80"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81"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82"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83"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84"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85"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86"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87"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88"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7" name="Group 133"/>
          <p:cNvGrpSpPr>
            <a:grpSpLocks noChangeAspect="1"/>
          </p:cNvGrpSpPr>
          <p:nvPr/>
        </p:nvGrpSpPr>
        <p:grpSpPr bwMode="auto">
          <a:xfrm>
            <a:off x="5292725" y="3752850"/>
            <a:ext cx="993775" cy="973138"/>
            <a:chOff x="3175" y="1502"/>
            <a:chExt cx="1043" cy="1022"/>
          </a:xfrm>
        </p:grpSpPr>
        <p:sp>
          <p:nvSpPr>
            <p:cNvPr id="62747"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48"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49"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50"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51"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52"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53"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54"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55"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56"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57"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58"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59"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60"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61"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62"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63"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64"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65"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66"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67"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68"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69"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70"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214" name="Oval 20"/>
          <p:cNvSpPr>
            <a:spLocks noChangeAspect="1" noChangeArrowheads="1"/>
          </p:cNvSpPr>
          <p:nvPr/>
        </p:nvSpPr>
        <p:spPr bwMode="auto">
          <a:xfrm>
            <a:off x="5976938" y="42846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15" name="Oval 20"/>
          <p:cNvSpPr>
            <a:spLocks noChangeAspect="1" noChangeArrowheads="1"/>
          </p:cNvSpPr>
          <p:nvPr/>
        </p:nvSpPr>
        <p:spPr bwMode="auto">
          <a:xfrm>
            <a:off x="5976938" y="446563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16" name="Oval 20"/>
          <p:cNvSpPr>
            <a:spLocks noChangeAspect="1" noChangeArrowheads="1"/>
          </p:cNvSpPr>
          <p:nvPr/>
        </p:nvSpPr>
        <p:spPr bwMode="auto">
          <a:xfrm>
            <a:off x="5976938" y="42846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42" name="AutoShape 214"/>
          <p:cNvSpPr>
            <a:spLocks noChangeAspect="1" noChangeArrowheads="1"/>
          </p:cNvSpPr>
          <p:nvPr/>
        </p:nvSpPr>
        <p:spPr bwMode="auto">
          <a:xfrm>
            <a:off x="5003800" y="3681413"/>
            <a:ext cx="1252538" cy="1016000"/>
          </a:xfrm>
          <a:prstGeom prst="irregularSeal2">
            <a:avLst/>
          </a:prstGeom>
          <a:solidFill>
            <a:srgbClr val="FFFF00"/>
          </a:solidFill>
          <a:ln w="9525">
            <a:solidFill>
              <a:schemeClr val="tx1"/>
            </a:solidFill>
            <a:miter lim="800000"/>
            <a:headEnd/>
            <a:tailEnd/>
          </a:ln>
        </p:spPr>
        <p:txBody>
          <a:bodyPr wrap="none" anchor="ctr"/>
          <a:lstStyle/>
          <a:p>
            <a:pPr algn="ctr"/>
            <a:r>
              <a:rPr lang="ja-JP" altLang="en-US" sz="2000"/>
              <a:t>熱</a:t>
            </a:r>
          </a:p>
        </p:txBody>
      </p:sp>
      <p:grpSp>
        <p:nvGrpSpPr>
          <p:cNvPr id="8" name="Group 215"/>
          <p:cNvGrpSpPr>
            <a:grpSpLocks noChangeAspect="1"/>
          </p:cNvGrpSpPr>
          <p:nvPr/>
        </p:nvGrpSpPr>
        <p:grpSpPr bwMode="auto">
          <a:xfrm>
            <a:off x="4824413" y="2133600"/>
            <a:ext cx="865187" cy="820738"/>
            <a:chOff x="3810" y="2296"/>
            <a:chExt cx="908" cy="862"/>
          </a:xfrm>
        </p:grpSpPr>
        <p:sp>
          <p:nvSpPr>
            <p:cNvPr id="62729"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30"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31"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32"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33"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34"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35"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36"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37"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38"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39"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40"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41"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42"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43"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44"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45"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46"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9" name="Group 234"/>
          <p:cNvGrpSpPr>
            <a:grpSpLocks noChangeAspect="1"/>
          </p:cNvGrpSpPr>
          <p:nvPr/>
        </p:nvGrpSpPr>
        <p:grpSpPr bwMode="auto">
          <a:xfrm>
            <a:off x="4824413" y="2097088"/>
            <a:ext cx="993775" cy="973137"/>
            <a:chOff x="3175" y="1502"/>
            <a:chExt cx="1043" cy="1022"/>
          </a:xfrm>
        </p:grpSpPr>
        <p:sp>
          <p:nvSpPr>
            <p:cNvPr id="62705"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06"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07"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08"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09"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10"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11"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12"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13"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14"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15"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16"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17"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18"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19"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20"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21"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22"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23"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24"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25"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26"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27"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28"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264" name="Oval 20"/>
          <p:cNvSpPr>
            <a:spLocks noChangeAspect="1" noChangeArrowheads="1"/>
          </p:cNvSpPr>
          <p:nvPr/>
        </p:nvSpPr>
        <p:spPr bwMode="auto">
          <a:xfrm>
            <a:off x="5184775" y="242093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65" name="Oval 20"/>
          <p:cNvSpPr>
            <a:spLocks noChangeAspect="1" noChangeArrowheads="1"/>
          </p:cNvSpPr>
          <p:nvPr/>
        </p:nvSpPr>
        <p:spPr bwMode="auto">
          <a:xfrm>
            <a:off x="5148263" y="2349500"/>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43" name="AutoShape 315"/>
          <p:cNvSpPr>
            <a:spLocks noChangeAspect="1" noChangeArrowheads="1"/>
          </p:cNvSpPr>
          <p:nvPr/>
        </p:nvSpPr>
        <p:spPr bwMode="auto">
          <a:xfrm>
            <a:off x="4572000" y="1989138"/>
            <a:ext cx="1252538" cy="1016000"/>
          </a:xfrm>
          <a:prstGeom prst="irregularSeal2">
            <a:avLst/>
          </a:prstGeom>
          <a:solidFill>
            <a:srgbClr val="FFFF00"/>
          </a:solidFill>
          <a:ln w="9525">
            <a:solidFill>
              <a:schemeClr val="tx1"/>
            </a:solidFill>
            <a:miter lim="800000"/>
            <a:headEnd/>
            <a:tailEnd/>
          </a:ln>
        </p:spPr>
        <p:txBody>
          <a:bodyPr wrap="none" anchor="ctr"/>
          <a:lstStyle/>
          <a:p>
            <a:pPr algn="ctr"/>
            <a:r>
              <a:rPr lang="ja-JP" altLang="en-US" sz="2000"/>
              <a:t>熱</a:t>
            </a:r>
          </a:p>
        </p:txBody>
      </p:sp>
      <p:grpSp>
        <p:nvGrpSpPr>
          <p:cNvPr id="10" name="Group 316"/>
          <p:cNvGrpSpPr>
            <a:grpSpLocks noChangeAspect="1"/>
          </p:cNvGrpSpPr>
          <p:nvPr/>
        </p:nvGrpSpPr>
        <p:grpSpPr bwMode="auto">
          <a:xfrm>
            <a:off x="4427538" y="5005388"/>
            <a:ext cx="865187" cy="820737"/>
            <a:chOff x="3810" y="2296"/>
            <a:chExt cx="908" cy="862"/>
          </a:xfrm>
        </p:grpSpPr>
        <p:sp>
          <p:nvSpPr>
            <p:cNvPr id="62687"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88"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89"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90"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91"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92"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93"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94"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95"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96"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97"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98"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99"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00"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01"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02"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703"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704"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1" name="Group 335"/>
          <p:cNvGrpSpPr>
            <a:grpSpLocks noChangeAspect="1"/>
          </p:cNvGrpSpPr>
          <p:nvPr/>
        </p:nvGrpSpPr>
        <p:grpSpPr bwMode="auto">
          <a:xfrm>
            <a:off x="4319588" y="4868863"/>
            <a:ext cx="993775" cy="973137"/>
            <a:chOff x="3175" y="1502"/>
            <a:chExt cx="1043" cy="1022"/>
          </a:xfrm>
        </p:grpSpPr>
        <p:sp>
          <p:nvSpPr>
            <p:cNvPr id="62663"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64"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65"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66"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67"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68"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69"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70"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71"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72"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73"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74"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75"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76"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77"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78"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79"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80"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81"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82"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83"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84"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85"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86"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310" name="Oval 20"/>
          <p:cNvSpPr>
            <a:spLocks noChangeAspect="1" noChangeArrowheads="1"/>
          </p:cNvSpPr>
          <p:nvPr/>
        </p:nvSpPr>
        <p:spPr bwMode="auto">
          <a:xfrm>
            <a:off x="5003800" y="5400675"/>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11" name="Oval 20"/>
          <p:cNvSpPr>
            <a:spLocks noChangeAspect="1" noChangeArrowheads="1"/>
          </p:cNvSpPr>
          <p:nvPr/>
        </p:nvSpPr>
        <p:spPr bwMode="auto">
          <a:xfrm>
            <a:off x="5003800" y="5581650"/>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12" name="Oval 20"/>
          <p:cNvSpPr>
            <a:spLocks noChangeAspect="1" noChangeArrowheads="1"/>
          </p:cNvSpPr>
          <p:nvPr/>
        </p:nvSpPr>
        <p:spPr bwMode="auto">
          <a:xfrm>
            <a:off x="5003800" y="5400675"/>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grpSp>
        <p:nvGrpSpPr>
          <p:cNvPr id="12" name="Group 363"/>
          <p:cNvGrpSpPr>
            <a:grpSpLocks noChangeAspect="1"/>
          </p:cNvGrpSpPr>
          <p:nvPr/>
        </p:nvGrpSpPr>
        <p:grpSpPr bwMode="auto">
          <a:xfrm>
            <a:off x="4030663" y="4652963"/>
            <a:ext cx="1339850" cy="1339850"/>
            <a:chOff x="3107" y="2251"/>
            <a:chExt cx="1406" cy="1406"/>
          </a:xfrm>
        </p:grpSpPr>
        <p:sp>
          <p:nvSpPr>
            <p:cNvPr id="62611"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12"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13"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14"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15"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16"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17"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18"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19"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20"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21"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22"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23"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24"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25"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26"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62627" name="Group 380"/>
            <p:cNvGrpSpPr>
              <a:grpSpLocks noChangeAspect="1"/>
            </p:cNvGrpSpPr>
            <p:nvPr/>
          </p:nvGrpSpPr>
          <p:grpSpPr bwMode="auto">
            <a:xfrm>
              <a:off x="3199" y="2387"/>
              <a:ext cx="1179" cy="1158"/>
              <a:chOff x="3175" y="2386"/>
              <a:chExt cx="1179" cy="1158"/>
            </a:xfrm>
          </p:grpSpPr>
          <p:sp>
            <p:nvSpPr>
              <p:cNvPr id="62649"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50"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51"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52"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53"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54"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55"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56"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57"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58"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59"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60"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61"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62"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62628"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29"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30"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31"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32"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33"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34"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35"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36"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37"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38"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39"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40"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41"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42"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43"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44"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45"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46"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47"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48"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544" name="AutoShape 416"/>
          <p:cNvSpPr>
            <a:spLocks noChangeAspect="1" noChangeArrowheads="1"/>
          </p:cNvSpPr>
          <p:nvPr/>
        </p:nvSpPr>
        <p:spPr bwMode="auto">
          <a:xfrm>
            <a:off x="4176713" y="4797425"/>
            <a:ext cx="1252537" cy="1016000"/>
          </a:xfrm>
          <a:prstGeom prst="irregularSeal2">
            <a:avLst/>
          </a:prstGeom>
          <a:solidFill>
            <a:srgbClr val="FFFF00"/>
          </a:solidFill>
          <a:ln w="9525">
            <a:solidFill>
              <a:schemeClr val="tx1"/>
            </a:solidFill>
            <a:miter lim="800000"/>
            <a:headEnd/>
            <a:tailEnd/>
          </a:ln>
        </p:spPr>
        <p:txBody>
          <a:bodyPr wrap="none" anchor="ctr"/>
          <a:lstStyle/>
          <a:p>
            <a:pPr algn="ctr"/>
            <a:r>
              <a:rPr lang="ja-JP" altLang="en-US" sz="2000"/>
              <a:t>熱</a:t>
            </a:r>
          </a:p>
        </p:txBody>
      </p:sp>
      <p:grpSp>
        <p:nvGrpSpPr>
          <p:cNvPr id="14" name="Group 161"/>
          <p:cNvGrpSpPr>
            <a:grpSpLocks noChangeAspect="1"/>
          </p:cNvGrpSpPr>
          <p:nvPr/>
        </p:nvGrpSpPr>
        <p:grpSpPr bwMode="auto">
          <a:xfrm>
            <a:off x="5148263" y="3608388"/>
            <a:ext cx="1339850" cy="1339850"/>
            <a:chOff x="3107" y="2251"/>
            <a:chExt cx="1406" cy="1406"/>
          </a:xfrm>
        </p:grpSpPr>
        <p:sp>
          <p:nvSpPr>
            <p:cNvPr id="62559"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60"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61"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62"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63"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64"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65"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66"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67"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68"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69"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70"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71"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72"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73"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74"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62575" name="Group 178"/>
            <p:cNvGrpSpPr>
              <a:grpSpLocks noChangeAspect="1"/>
            </p:cNvGrpSpPr>
            <p:nvPr/>
          </p:nvGrpSpPr>
          <p:grpSpPr bwMode="auto">
            <a:xfrm>
              <a:off x="3199" y="2387"/>
              <a:ext cx="1179" cy="1158"/>
              <a:chOff x="3175" y="2386"/>
              <a:chExt cx="1179" cy="1158"/>
            </a:xfrm>
          </p:grpSpPr>
          <p:sp>
            <p:nvSpPr>
              <p:cNvPr id="62597"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98"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99"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00"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01"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02"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03"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04"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05"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06"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07"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608"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09"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610"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62576"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77"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78"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79"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80"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81"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82"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83"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84"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85"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86"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87"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88"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89"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90"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91"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92"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93"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94"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95"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96"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6" name="Group 262"/>
          <p:cNvGrpSpPr>
            <a:grpSpLocks noChangeAspect="1"/>
          </p:cNvGrpSpPr>
          <p:nvPr/>
        </p:nvGrpSpPr>
        <p:grpSpPr bwMode="auto">
          <a:xfrm>
            <a:off x="4679950" y="1881188"/>
            <a:ext cx="1339850" cy="1339850"/>
            <a:chOff x="3107" y="2251"/>
            <a:chExt cx="1406" cy="1406"/>
          </a:xfrm>
        </p:grpSpPr>
        <p:sp>
          <p:nvSpPr>
            <p:cNvPr id="62507"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08"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09"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10"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11"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12"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13"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14"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15"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16"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17"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18"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19"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20"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21"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22"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62523" name="Group 279"/>
            <p:cNvGrpSpPr>
              <a:grpSpLocks noChangeAspect="1"/>
            </p:cNvGrpSpPr>
            <p:nvPr/>
          </p:nvGrpSpPr>
          <p:grpSpPr bwMode="auto">
            <a:xfrm>
              <a:off x="3199" y="2387"/>
              <a:ext cx="1179" cy="1158"/>
              <a:chOff x="3175" y="2386"/>
              <a:chExt cx="1179" cy="1158"/>
            </a:xfrm>
          </p:grpSpPr>
          <p:sp>
            <p:nvSpPr>
              <p:cNvPr id="62545"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46"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47"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48"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49"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50"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51"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52"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53"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54"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55"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56"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57"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58"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62524"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25"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26"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27"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28"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29"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30"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31"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32"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33"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34"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35"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36"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37"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38"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39"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40"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41"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42"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2543"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2544"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545" name="Text Box 417"/>
          <p:cNvSpPr txBox="1">
            <a:spLocks noChangeAspect="1" noChangeArrowheads="1"/>
          </p:cNvSpPr>
          <p:nvPr/>
        </p:nvSpPr>
        <p:spPr bwMode="auto">
          <a:xfrm>
            <a:off x="4679950" y="3105150"/>
            <a:ext cx="731838" cy="609600"/>
          </a:xfrm>
          <a:prstGeom prst="rect">
            <a:avLst/>
          </a:prstGeom>
          <a:noFill/>
          <a:ln w="9525">
            <a:noFill/>
            <a:miter lim="800000"/>
            <a:headEnd/>
            <a:tailEnd/>
          </a:ln>
        </p:spPr>
        <p:txBody>
          <a:bodyPr wrap="none" lIns="0" tIns="0" rIns="0" bIns="0" anchor="ctr">
            <a:spAutoFit/>
          </a:bodyPr>
          <a:lstStyle/>
          <a:p>
            <a:r>
              <a:rPr lang="en-US" altLang="ja-JP" sz="2400" baseline="50000"/>
              <a:t>235</a:t>
            </a:r>
            <a:r>
              <a:rPr lang="ja-JP" altLang="en-US" b="1"/>
              <a:t>Ｕ</a:t>
            </a:r>
          </a:p>
        </p:txBody>
      </p:sp>
      <p:sp>
        <p:nvSpPr>
          <p:cNvPr id="176546" name="Text Box 418"/>
          <p:cNvSpPr txBox="1">
            <a:spLocks noChangeAspect="1" noChangeArrowheads="1"/>
          </p:cNvSpPr>
          <p:nvPr/>
        </p:nvSpPr>
        <p:spPr bwMode="auto">
          <a:xfrm>
            <a:off x="6048375" y="4689475"/>
            <a:ext cx="731838" cy="609600"/>
          </a:xfrm>
          <a:prstGeom prst="rect">
            <a:avLst/>
          </a:prstGeom>
          <a:noFill/>
          <a:ln w="9525">
            <a:noFill/>
            <a:miter lim="800000"/>
            <a:headEnd/>
            <a:tailEnd/>
          </a:ln>
        </p:spPr>
        <p:txBody>
          <a:bodyPr wrap="none" lIns="0" tIns="0" rIns="0" bIns="0" anchor="ctr">
            <a:spAutoFit/>
          </a:bodyPr>
          <a:lstStyle/>
          <a:p>
            <a:r>
              <a:rPr lang="en-US" altLang="ja-JP" sz="2400" baseline="50000"/>
              <a:t>235</a:t>
            </a:r>
            <a:r>
              <a:rPr lang="ja-JP" altLang="en-US" b="1"/>
              <a:t>Ｕ</a:t>
            </a:r>
          </a:p>
        </p:txBody>
      </p:sp>
      <p:sp>
        <p:nvSpPr>
          <p:cNvPr id="176547" name="Text Box 419"/>
          <p:cNvSpPr txBox="1">
            <a:spLocks noChangeAspect="1" noChangeArrowheads="1"/>
          </p:cNvSpPr>
          <p:nvPr/>
        </p:nvSpPr>
        <p:spPr bwMode="auto">
          <a:xfrm>
            <a:off x="4176713" y="5876925"/>
            <a:ext cx="731837" cy="609600"/>
          </a:xfrm>
          <a:prstGeom prst="rect">
            <a:avLst/>
          </a:prstGeom>
          <a:noFill/>
          <a:ln w="9525">
            <a:noFill/>
            <a:miter lim="800000"/>
            <a:headEnd/>
            <a:tailEnd/>
          </a:ln>
        </p:spPr>
        <p:txBody>
          <a:bodyPr wrap="none" lIns="0" tIns="0" rIns="0" bIns="0" anchor="ctr">
            <a:spAutoFit/>
          </a:bodyPr>
          <a:lstStyle/>
          <a:p>
            <a:r>
              <a:rPr lang="en-US" altLang="ja-JP" sz="2400" baseline="50000"/>
              <a:t>235</a:t>
            </a:r>
            <a:r>
              <a:rPr lang="ja-JP" altLang="en-US" b="1"/>
              <a:t>Ｕ</a:t>
            </a:r>
          </a:p>
        </p:txBody>
      </p:sp>
      <p:sp>
        <p:nvSpPr>
          <p:cNvPr id="62503"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2click</a:t>
            </a:r>
          </a:p>
        </p:txBody>
      </p:sp>
      <p:sp>
        <p:nvSpPr>
          <p:cNvPr id="176550" name="AutoShape 422"/>
          <p:cNvSpPr>
            <a:spLocks noChangeArrowheads="1"/>
          </p:cNvSpPr>
          <p:nvPr/>
        </p:nvSpPr>
        <p:spPr bwMode="auto">
          <a:xfrm>
            <a:off x="2303463" y="4578350"/>
            <a:ext cx="5449887" cy="2105025"/>
          </a:xfrm>
          <a:prstGeom prst="wedgeRoundRectCallout">
            <a:avLst>
              <a:gd name="adj1" fmla="val 62380"/>
              <a:gd name="adj2" fmla="val -33259"/>
              <a:gd name="adj3" fmla="val 16667"/>
            </a:avLst>
          </a:prstGeom>
          <a:solidFill>
            <a:schemeClr val="bg1"/>
          </a:solidFill>
          <a:ln w="38100">
            <a:solidFill>
              <a:srgbClr val="FF0000"/>
            </a:solidFill>
            <a:miter lim="800000"/>
            <a:headEnd/>
            <a:tailEnd/>
          </a:ln>
        </p:spPr>
        <p:txBody>
          <a:bodyPr>
            <a:spAutoFit/>
          </a:bodyPr>
          <a:lstStyle/>
          <a:p>
            <a:pPr>
              <a:spcBef>
                <a:spcPct val="50000"/>
              </a:spcBef>
            </a:pPr>
            <a:r>
              <a:rPr lang="ja-JP" altLang="en-US"/>
              <a:t>これらの中性子が</a:t>
            </a:r>
            <a:br>
              <a:rPr lang="ja-JP" altLang="en-US"/>
            </a:br>
            <a:r>
              <a:rPr lang="ja-JP" altLang="en-US"/>
              <a:t>次のウランに吸収され</a:t>
            </a:r>
            <a:br>
              <a:rPr lang="ja-JP" altLang="en-US"/>
            </a:br>
            <a:r>
              <a:rPr lang="ja-JP" altLang="en-US"/>
              <a:t>核分裂が続いていく</a:t>
            </a:r>
          </a:p>
        </p:txBody>
      </p:sp>
      <p:pic>
        <p:nvPicPr>
          <p:cNvPr id="62505" name="Picture 419"/>
          <p:cNvPicPr>
            <a:picLocks noChangeAspect="1" noChangeArrowheads="1"/>
          </p:cNvPicPr>
          <p:nvPr/>
        </p:nvPicPr>
        <p:blipFill>
          <a:blip r:embed="rId4" cstate="print"/>
          <a:srcRect l="25813" t="63541"/>
          <a:stretch>
            <a:fillRect/>
          </a:stretch>
        </p:blipFill>
        <p:spPr bwMode="auto">
          <a:xfrm>
            <a:off x="1727200" y="1520825"/>
            <a:ext cx="720725" cy="295275"/>
          </a:xfrm>
          <a:prstGeom prst="rect">
            <a:avLst/>
          </a:prstGeom>
          <a:noFill/>
          <a:ln w="9525">
            <a:noFill/>
            <a:miter lim="800000"/>
            <a:headEnd/>
            <a:tailEnd/>
          </a:ln>
        </p:spPr>
      </p:pic>
      <p:sp>
        <p:nvSpPr>
          <p:cNvPr id="62506" name="正方形/長方形 417"/>
          <p:cNvSpPr>
            <a:spLocks noChangeArrowheads="1"/>
          </p:cNvSpPr>
          <p:nvPr/>
        </p:nvSpPr>
        <p:spPr bwMode="auto">
          <a:xfrm>
            <a:off x="5378450" y="14288"/>
            <a:ext cx="3762375" cy="307975"/>
          </a:xfrm>
          <a:prstGeom prst="rect">
            <a:avLst/>
          </a:prstGeom>
          <a:noFill/>
          <a:ln w="9525">
            <a:noFill/>
            <a:miter lim="800000"/>
            <a:headEnd/>
            <a:tailEnd/>
          </a:ln>
        </p:spPr>
        <p:txBody>
          <a:bodyPr>
            <a:spAutoFit/>
          </a:bodyPr>
          <a:lstStyle/>
          <a:p>
            <a:pPr algn="ctr"/>
            <a:r>
              <a:rPr lang="ja-JP" altLang="en-US" sz="1400"/>
              <a:t>文部科学省副読本 </a:t>
            </a:r>
            <a:r>
              <a:rPr lang="en-US" altLang="ja-JP" sz="1400"/>
              <a:t>P.7</a:t>
            </a:r>
            <a:r>
              <a:rPr lang="ja-JP" altLang="en-US" sz="1400"/>
              <a:t>の粒子を部品として作成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176240"/>
                                        </p:tgtEl>
                                      </p:cBhvr>
                                    </p:animEffect>
                                    <p:set>
                                      <p:cBhvr>
                                        <p:cTn id="7" dur="1" fill="hold">
                                          <p:stCondLst>
                                            <p:cond delay="499"/>
                                          </p:stCondLst>
                                        </p:cTn>
                                        <p:tgtEl>
                                          <p:spTgt spid="176240"/>
                                        </p:tgtEl>
                                        <p:attrNameLst>
                                          <p:attrName>style.visibility</p:attrName>
                                        </p:attrNameLst>
                                      </p:cBhvr>
                                      <p:to>
                                        <p:strVal val="hidden"/>
                                      </p:to>
                                    </p:set>
                                  </p:childTnLst>
                                </p:cTn>
                              </p:par>
                              <p:par>
                                <p:cTn id="8" presetID="63" presetClass="path" presetSubtype="0" accel="50000" fill="hold" grpId="0" nodeType="withEffect">
                                  <p:stCondLst>
                                    <p:cond delay="0"/>
                                  </p:stCondLst>
                                  <p:childTnLst>
                                    <p:animMotion origin="layout" path="M 4.44444E-6 2.96296E-6 L 0.15625 2.96296E-6 " pathEditMode="relative" rAng="0" ptsTypes="AA">
                                      <p:cBhvr>
                                        <p:cTn id="9" dur="500" fill="hold"/>
                                        <p:tgtEl>
                                          <p:spTgt spid="6164"/>
                                        </p:tgtEl>
                                        <p:attrNameLst>
                                          <p:attrName>ppt_x</p:attrName>
                                          <p:attrName>ppt_y</p:attrName>
                                        </p:attrNameLst>
                                      </p:cBhvr>
                                      <p:rCtr x="78" y="0"/>
                                    </p:animMotion>
                                  </p:childTnLst>
                                  <p:subTnLst>
                                    <p:set>
                                      <p:cBhvr override="childStyle">
                                        <p:cTn dur="1" fill="hold" display="0" masterRel="sameClick" afterEffect="1">
                                          <p:stCondLst>
                                            <p:cond evt="end" delay="0">
                                              <p:tn val="8"/>
                                            </p:cond>
                                          </p:stCondLst>
                                        </p:cTn>
                                        <p:tgtEl>
                                          <p:spTgt spid="6164"/>
                                        </p:tgtEl>
                                        <p:attrNameLst>
                                          <p:attrName>style.visibility</p:attrName>
                                        </p:attrNameLst>
                                      </p:cBhvr>
                                      <p:to>
                                        <p:strVal val="hidden"/>
                                      </p:to>
                                    </p:set>
                                  </p:sub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7.22222E-6 -3.33333E-6 C 0.00138 -0.00115 0.00364 -0.00578 0.00416 -0.0037 C 0.00538 0.00093 0.00607 0.0088 0.00277 0.01112 C -0.00018 0.01297 0.0019 0.00255 0.00138 -0.00185 C -7.22222E-6 -0.00115 -0.00278 0.00186 -0.00278 -3.33333E-6 C -0.00278 -0.00231 -0.00035 -0.0037 0.00138 -0.0037 C 0.00242 -0.0037 0.00051 -0.00115 -7.22222E-6 -3.33333E-6 Z " pathEditMode="relative" ptsTypes="fffffff">
                                      <p:cBhvr>
                                        <p:cTn id="12" dur="2000" fill="hold"/>
                                        <p:tgtEl>
                                          <p:spTgt spid="4"/>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4" presetClass="exit" presetSubtype="16" fill="hold" grpId="0" nodeType="withEffect">
                                  <p:stCondLst>
                                    <p:cond delay="0"/>
                                  </p:stCondLst>
                                  <p:childTnLst>
                                    <p:animEffect transition="out" filter="box(in)">
                                      <p:cBhvr>
                                        <p:cTn id="18" dur="500"/>
                                        <p:tgtEl>
                                          <p:spTgt spid="176236"/>
                                        </p:tgtEl>
                                      </p:cBhvr>
                                    </p:animEffect>
                                    <p:set>
                                      <p:cBhvr>
                                        <p:cTn id="19" dur="1" fill="hold">
                                          <p:stCondLst>
                                            <p:cond delay="499"/>
                                          </p:stCondLst>
                                        </p:cTn>
                                        <p:tgtEl>
                                          <p:spTgt spid="176236"/>
                                        </p:tgtEl>
                                        <p:attrNameLst>
                                          <p:attrName>style.visibility</p:attrName>
                                        </p:attrNameLst>
                                      </p:cBhvr>
                                      <p:to>
                                        <p:strVal val="hidden"/>
                                      </p:to>
                                    </p:set>
                                  </p:childTnLst>
                                </p:cTn>
                              </p:par>
                              <p:par>
                                <p:cTn id="20" presetID="56" presetClass="path" presetSubtype="0" accel="50000" decel="50000" fill="hold" nodeType="withEffect">
                                  <p:stCondLst>
                                    <p:cond delay="0"/>
                                  </p:stCondLst>
                                  <p:childTnLst>
                                    <p:animMotion origin="layout" path="M -0.0151 -0.01158 L 0.06441 -0.16112 " pathEditMode="relative" rAng="0" ptsTypes="AA">
                                      <p:cBhvr>
                                        <p:cTn id="21" dur="1000" fill="hold"/>
                                        <p:tgtEl>
                                          <p:spTgt spid="3"/>
                                        </p:tgtEl>
                                        <p:attrNameLst>
                                          <p:attrName>ppt_x</p:attrName>
                                          <p:attrName>ppt_y</p:attrName>
                                        </p:attrNameLst>
                                      </p:cBhvr>
                                      <p:rCtr x="40" y="-75"/>
                                    </p:animMotion>
                                  </p:childTnLst>
                                </p:cTn>
                              </p:par>
                              <p:par>
                                <p:cTn id="22" presetID="49" presetClass="path" presetSubtype="0" accel="50000" decel="50000" fill="hold" nodeType="withEffect">
                                  <p:stCondLst>
                                    <p:cond delay="0"/>
                                  </p:stCondLst>
                                  <p:childTnLst>
                                    <p:animMotion origin="layout" path="M -0.01979 -0.02037 L 0.05503 0.14676 " pathEditMode="relative" rAng="0" ptsTypes="AA">
                                      <p:cBhvr>
                                        <p:cTn id="23" dur="1000" fill="hold"/>
                                        <p:tgtEl>
                                          <p:spTgt spid="2"/>
                                        </p:tgtEl>
                                        <p:attrNameLst>
                                          <p:attrName>ppt_x</p:attrName>
                                          <p:attrName>ppt_y</p:attrName>
                                        </p:attrNameLst>
                                      </p:cBhvr>
                                      <p:rCtr x="37" y="84"/>
                                    </p:animMotion>
                                  </p:childTnLst>
                                </p:cTn>
                              </p:par>
                              <p:par>
                                <p:cTn id="24" presetID="56" presetClass="path" presetSubtype="0" accel="50000" decel="50000" fill="hold" grpId="0" nodeType="withEffect">
                                  <p:stCondLst>
                                    <p:cond delay="0"/>
                                  </p:stCondLst>
                                  <p:childTnLst>
                                    <p:animMotion origin="layout" path="M -0.04861 -0.03565 L 0.30191 -0.17362 " pathEditMode="relative" rAng="0" ptsTypes="AA">
                                      <p:cBhvr>
                                        <p:cTn id="25" dur="500" fill="hold"/>
                                        <p:tgtEl>
                                          <p:spTgt spid="176147"/>
                                        </p:tgtEl>
                                        <p:attrNameLst>
                                          <p:attrName>ppt_x</p:attrName>
                                          <p:attrName>ppt_y</p:attrName>
                                        </p:attrNameLst>
                                      </p:cBhvr>
                                      <p:rCtr x="175" y="-69"/>
                                    </p:animMotion>
                                  </p:childTnLst>
                                  <p:subTnLst>
                                    <p:set>
                                      <p:cBhvr override="childStyle">
                                        <p:cTn dur="1" fill="hold" display="0" masterRel="sameClick" afterEffect="1">
                                          <p:stCondLst>
                                            <p:cond evt="end" delay="0">
                                              <p:tn val="24"/>
                                            </p:cond>
                                          </p:stCondLst>
                                        </p:cTn>
                                        <p:tgtEl>
                                          <p:spTgt spid="176147"/>
                                        </p:tgtEl>
                                        <p:attrNameLst>
                                          <p:attrName>style.visibility</p:attrName>
                                        </p:attrNameLst>
                                      </p:cBhvr>
                                      <p:to>
                                        <p:strVal val="hidden"/>
                                      </p:to>
                                    </p:set>
                                  </p:subTnLst>
                                </p:cTn>
                              </p:par>
                              <p:par>
                                <p:cTn id="26" presetID="56" presetClass="path" presetSubtype="0" accel="50000" decel="50000" fill="hold" grpId="0" nodeType="withEffect">
                                  <p:stCondLst>
                                    <p:cond delay="0"/>
                                  </p:stCondLst>
                                  <p:childTnLst>
                                    <p:animMotion origin="layout" path="M -0.04861 -0.03565 L 0.35694 0.06782 " pathEditMode="relative" rAng="0" ptsTypes="AA">
                                      <p:cBhvr>
                                        <p:cTn id="27" dur="500" fill="hold"/>
                                        <p:tgtEl>
                                          <p:spTgt spid="176145"/>
                                        </p:tgtEl>
                                        <p:attrNameLst>
                                          <p:attrName>ppt_x</p:attrName>
                                          <p:attrName>ppt_y</p:attrName>
                                        </p:attrNameLst>
                                      </p:cBhvr>
                                      <p:rCtr x="203" y="52"/>
                                    </p:animMotion>
                                  </p:childTnLst>
                                  <p:subTnLst>
                                    <p:set>
                                      <p:cBhvr override="childStyle">
                                        <p:cTn dur="1" fill="hold" display="0" masterRel="sameClick" afterEffect="1">
                                          <p:stCondLst>
                                            <p:cond evt="end" delay="0">
                                              <p:tn val="26"/>
                                            </p:cond>
                                          </p:stCondLst>
                                        </p:cTn>
                                        <p:tgtEl>
                                          <p:spTgt spid="176145"/>
                                        </p:tgtEl>
                                        <p:attrNameLst>
                                          <p:attrName>style.visibility</p:attrName>
                                        </p:attrNameLst>
                                      </p:cBhvr>
                                      <p:to>
                                        <p:strVal val="hidden"/>
                                      </p:to>
                                    </p:set>
                                  </p:subTnLst>
                                </p:cTn>
                              </p:par>
                              <p:par>
                                <p:cTn id="28" presetID="49" presetClass="path" presetSubtype="0" accel="50000" decel="50000" fill="hold" grpId="0" nodeType="withEffect">
                                  <p:stCondLst>
                                    <p:cond delay="0"/>
                                  </p:stCondLst>
                                  <p:childTnLst>
                                    <p:animMotion origin="layout" path="M -0.04861 -0.06203 L 0.2585 0.20417 " pathEditMode="relative" rAng="0" ptsTypes="AA">
                                      <p:cBhvr>
                                        <p:cTn id="29" dur="500" fill="hold"/>
                                        <p:tgtEl>
                                          <p:spTgt spid="176146"/>
                                        </p:tgtEl>
                                        <p:attrNameLst>
                                          <p:attrName>ppt_x</p:attrName>
                                          <p:attrName>ppt_y</p:attrName>
                                        </p:attrNameLst>
                                      </p:cBhvr>
                                      <p:rCtr x="153" y="133"/>
                                    </p:animMotion>
                                  </p:childTnLst>
                                  <p:subTnLst>
                                    <p:set>
                                      <p:cBhvr override="childStyle">
                                        <p:cTn dur="1" fill="hold" display="0" masterRel="sameClick" afterEffect="1">
                                          <p:stCondLst>
                                            <p:cond evt="end" delay="0">
                                              <p:tn val="28"/>
                                            </p:cond>
                                          </p:stCondLst>
                                        </p:cTn>
                                        <p:tgtEl>
                                          <p:spTgt spid="176146"/>
                                        </p:tgtEl>
                                        <p:attrNameLst>
                                          <p:attrName>style.visibility</p:attrName>
                                        </p:attrNameLst>
                                      </p:cBhvr>
                                      <p:to>
                                        <p:strVal val="hidden"/>
                                      </p:to>
                                    </p:set>
                                  </p:subTnLst>
                                </p:cTn>
                              </p:par>
                            </p:childTnLst>
                          </p:cTn>
                        </p:par>
                        <p:par>
                          <p:cTn id="30" fill="hold" nodeType="afterGroup">
                            <p:stCondLst>
                              <p:cond delay="3500"/>
                            </p:stCondLst>
                            <p:childTnLst>
                              <p:par>
                                <p:cTn id="31" presetID="4" presetClass="entr" presetSubtype="32" fill="hold" grpId="0" nodeType="afterEffect">
                                  <p:stCondLst>
                                    <p:cond delay="0"/>
                                  </p:stCondLst>
                                  <p:childTnLst>
                                    <p:set>
                                      <p:cBhvr>
                                        <p:cTn id="32" dur="1" fill="hold">
                                          <p:stCondLst>
                                            <p:cond delay="0"/>
                                          </p:stCondLst>
                                        </p:cTn>
                                        <p:tgtEl>
                                          <p:spTgt spid="176241"/>
                                        </p:tgtEl>
                                        <p:attrNameLst>
                                          <p:attrName>style.visibility</p:attrName>
                                        </p:attrNameLst>
                                      </p:cBhvr>
                                      <p:to>
                                        <p:strVal val="visible"/>
                                      </p:to>
                                    </p:set>
                                    <p:animEffect transition="in" filter="box(out)">
                                      <p:cBhvr>
                                        <p:cTn id="33" dur="500"/>
                                        <p:tgtEl>
                                          <p:spTgt spid="176241"/>
                                        </p:tgtEl>
                                      </p:cBhvr>
                                    </p:animEffect>
                                  </p:childTnLst>
                                </p:cTn>
                              </p:par>
                              <p:par>
                                <p:cTn id="34" presetID="0" presetClass="path" presetSubtype="0" accel="50000" decel="50000" fill="hold" nodeType="withEffect">
                                  <p:stCondLst>
                                    <p:cond delay="0"/>
                                  </p:stCondLst>
                                  <p:childTnLst>
                                    <p:animMotion origin="layout" path="M 2.5E-6 2.22222E-6 C -0.00087 -0.00255 -0.00191 -0.00486 -0.00278 -0.00741 C -0.0033 -0.00926 -0.00278 -0.0125 -0.00416 -0.01296 C -0.00573 -0.01343 -0.00694 -0.01042 -0.00833 -0.00926 C -0.00295 -0.0044 0.00573 0.00857 0.01111 0.01111 C 0.01424 0.0125 0.01754 0.01227 0.02084 0.01296 C 0.01441 2.22222E-6 0.01806 -0.00069 0.01111 0.00556 C 0.01025 0.00741 0.01007 0.01111 0.00834 0.01111 C 0.0066 0.01111 0.00643 0.00741 0.00556 0.00556 C 0.00452 0.00324 0.00365 0.00069 0.00278 -0.00185 C 0.00052 2.22222E-6 -0.00712 0.00787 -0.00972 0.0037 C -0.01823 -0.00995 -0.01024 -0.00926 -0.00694 -0.00926 " pathEditMode="relative" ptsTypes="fffffffffffA">
                                      <p:cBhvr>
                                        <p:cTn id="35" dur="500" fill="hold"/>
                                        <p:tgtEl>
                                          <p:spTgt spid="14"/>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5.55556E-7 1.11111E-6 C 0.00087 -0.00255 0.00312 -0.00463 0.00278 -0.00741 C 0.00243 -0.00949 0.00017 -0.01157 -0.00139 -0.01111 C -0.00295 -0.01065 -0.0033 -0.00741 -0.00417 -0.00556 C -0.00365 -0.00857 -0.00486 -0.01343 -0.00278 -0.01482 C -0.00104 -0.01597 -0.0033 -0.00741 -0.00139 -0.00741 C 0.00069 -0.00741 0.00052 -0.01227 0.00139 -0.01482 C 0.00312 -0.00347 0.00417 -0.0081 5.55556E-7 1.11111E-6 Z " pathEditMode="relative" ptsTypes="ffffffff">
                                      <p:cBhvr>
                                        <p:cTn id="37" dur="1000" fill="hold"/>
                                        <p:tgtEl>
                                          <p:spTgt spid="16"/>
                                        </p:tgtEl>
                                        <p:attrNameLst>
                                          <p:attrName>ppt_x</p:attrName>
                                          <p:attrName>ppt_y</p:attrName>
                                        </p:attrNameLst>
                                      </p:cBhvr>
                                    </p:animMotion>
                                  </p:childTnLst>
                                </p:cTn>
                              </p:par>
                              <p:par>
                                <p:cTn id="38" presetID="0" presetClass="path" presetSubtype="0" accel="50000" decel="50000" fill="hold" nodeType="withEffect">
                                  <p:stCondLst>
                                    <p:cond delay="0"/>
                                  </p:stCondLst>
                                  <p:childTnLst>
                                    <p:animMotion origin="layout" path="M 2.77778E-7 1.48148E-6 C -0.00034 -0.00024 -0.0118 -0.00324 -0.00278 -0.00926 C -0.00121 -0.01019 2.77778E-7 -0.00672 0.00139 -0.00556 C 0.00313 0.00115 0.00417 1.48148E-6 2.77778E-7 1.48148E-6 Z " pathEditMode="relative" ptsTypes="ffff">
                                      <p:cBhvr>
                                        <p:cTn id="39" dur="1000" fill="hold"/>
                                        <p:tgtEl>
                                          <p:spTgt spid="12"/>
                                        </p:tgtEl>
                                        <p:attrNameLst>
                                          <p:attrName>ppt_x</p:attrName>
                                          <p:attrName>ppt_y</p:attrName>
                                        </p:attrNameLst>
                                      </p:cBhvr>
                                    </p:animMotion>
                                  </p:childTnLst>
                                </p:cTn>
                              </p:par>
                            </p:childTnLst>
                          </p:cTn>
                        </p:par>
                        <p:par>
                          <p:cTn id="40" fill="hold" nodeType="afterGroup">
                            <p:stCondLst>
                              <p:cond delay="4500"/>
                            </p:stCondLst>
                            <p:childTnLst>
                              <p:par>
                                <p:cTn id="41" presetID="10" presetClass="exit" presetSubtype="0" fill="hold" nodeType="after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4" presetClass="exit" presetSubtype="16" fill="hold" grpId="0" nodeType="withEffect">
                                  <p:stCondLst>
                                    <p:cond delay="0"/>
                                  </p:stCondLst>
                                  <p:childTnLst>
                                    <p:animEffect transition="out" filter="box(in)">
                                      <p:cBhvr>
                                        <p:cTn id="51" dur="500"/>
                                        <p:tgtEl>
                                          <p:spTgt spid="176545"/>
                                        </p:tgtEl>
                                      </p:cBhvr>
                                    </p:animEffect>
                                    <p:set>
                                      <p:cBhvr>
                                        <p:cTn id="52" dur="1" fill="hold">
                                          <p:stCondLst>
                                            <p:cond delay="499"/>
                                          </p:stCondLst>
                                        </p:cTn>
                                        <p:tgtEl>
                                          <p:spTgt spid="176545"/>
                                        </p:tgtEl>
                                        <p:attrNameLst>
                                          <p:attrName>style.visibility</p:attrName>
                                        </p:attrNameLst>
                                      </p:cBhvr>
                                      <p:to>
                                        <p:strVal val="hidden"/>
                                      </p:to>
                                    </p:set>
                                  </p:childTnLst>
                                </p:cTn>
                              </p:par>
                              <p:par>
                                <p:cTn id="53" presetID="4" presetClass="exit" presetSubtype="16" fill="hold" grpId="0" nodeType="withEffect">
                                  <p:stCondLst>
                                    <p:cond delay="0"/>
                                  </p:stCondLst>
                                  <p:childTnLst>
                                    <p:animEffect transition="out" filter="box(in)">
                                      <p:cBhvr>
                                        <p:cTn id="54" dur="500"/>
                                        <p:tgtEl>
                                          <p:spTgt spid="176546"/>
                                        </p:tgtEl>
                                      </p:cBhvr>
                                    </p:animEffect>
                                    <p:set>
                                      <p:cBhvr>
                                        <p:cTn id="55" dur="1" fill="hold">
                                          <p:stCondLst>
                                            <p:cond delay="499"/>
                                          </p:stCondLst>
                                        </p:cTn>
                                        <p:tgtEl>
                                          <p:spTgt spid="176546"/>
                                        </p:tgtEl>
                                        <p:attrNameLst>
                                          <p:attrName>style.visibility</p:attrName>
                                        </p:attrNameLst>
                                      </p:cBhvr>
                                      <p:to>
                                        <p:strVal val="hidden"/>
                                      </p:to>
                                    </p:set>
                                  </p:childTnLst>
                                </p:cTn>
                              </p:par>
                              <p:par>
                                <p:cTn id="56" presetID="4" presetClass="exit" presetSubtype="16" fill="hold" grpId="0" nodeType="withEffect">
                                  <p:stCondLst>
                                    <p:cond delay="0"/>
                                  </p:stCondLst>
                                  <p:childTnLst>
                                    <p:animEffect transition="out" filter="box(in)">
                                      <p:cBhvr>
                                        <p:cTn id="57" dur="500"/>
                                        <p:tgtEl>
                                          <p:spTgt spid="176547"/>
                                        </p:tgtEl>
                                      </p:cBhvr>
                                    </p:animEffect>
                                    <p:set>
                                      <p:cBhvr>
                                        <p:cTn id="58" dur="1" fill="hold">
                                          <p:stCondLst>
                                            <p:cond delay="499"/>
                                          </p:stCondLst>
                                        </p:cTn>
                                        <p:tgtEl>
                                          <p:spTgt spid="176547"/>
                                        </p:tgtEl>
                                        <p:attrNameLst>
                                          <p:attrName>style.visibility</p:attrName>
                                        </p:attrNameLst>
                                      </p:cBhvr>
                                      <p:to>
                                        <p:strVal val="hidden"/>
                                      </p:to>
                                    </p:set>
                                  </p:childTnLst>
                                </p:cTn>
                              </p:par>
                              <p:par>
                                <p:cTn id="59" presetID="56" presetClass="path" presetSubtype="0" accel="50000" decel="50000" fill="hold" nodeType="withEffect">
                                  <p:stCondLst>
                                    <p:cond delay="0"/>
                                  </p:stCondLst>
                                  <p:childTnLst>
                                    <p:animMotion origin="layout" path="M -1.11111E-6 7.40741E-7 L 0.16545 -0.07361 " pathEditMode="relative" rAng="0" ptsTypes="AA">
                                      <p:cBhvr>
                                        <p:cTn id="60" dur="1000" fill="hold"/>
                                        <p:tgtEl>
                                          <p:spTgt spid="7"/>
                                        </p:tgtEl>
                                        <p:attrNameLst>
                                          <p:attrName>ppt_x</p:attrName>
                                          <p:attrName>ppt_y</p:attrName>
                                        </p:attrNameLst>
                                      </p:cBhvr>
                                      <p:rCtr x="83" y="-37"/>
                                    </p:animMotion>
                                  </p:childTnLst>
                                </p:cTn>
                              </p:par>
                              <p:par>
                                <p:cTn id="61" presetID="49" presetClass="path" presetSubtype="0" accel="50000" decel="50000" fill="hold" nodeType="withEffect">
                                  <p:stCondLst>
                                    <p:cond delay="0"/>
                                  </p:stCondLst>
                                  <p:childTnLst>
                                    <p:animMotion origin="layout" path="M -0.00798 -0.01134 L 0.18889 0.09815 " pathEditMode="relative" rAng="0" ptsTypes="AA">
                                      <p:cBhvr>
                                        <p:cTn id="62" dur="1000" fill="hold"/>
                                        <p:tgtEl>
                                          <p:spTgt spid="6"/>
                                        </p:tgtEl>
                                        <p:attrNameLst>
                                          <p:attrName>ppt_x</p:attrName>
                                          <p:attrName>ppt_y</p:attrName>
                                        </p:attrNameLst>
                                      </p:cBhvr>
                                      <p:rCtr x="98" y="55"/>
                                    </p:animMotion>
                                  </p:childTnLst>
                                </p:cTn>
                              </p:par>
                              <p:par>
                                <p:cTn id="63" presetID="56" presetClass="path" presetSubtype="0" accel="50000" decel="50000" fill="hold" grpId="0" nodeType="withEffect">
                                  <p:stCondLst>
                                    <p:cond delay="0"/>
                                  </p:stCondLst>
                                  <p:childTnLst>
                                    <p:animMotion origin="layout" path="M -0.0368 -0.02662 L 0.31372 -0.2118 " pathEditMode="relative" rAng="0" ptsTypes="AA">
                                      <p:cBhvr>
                                        <p:cTn id="64" dur="500" fill="hold"/>
                                        <p:tgtEl>
                                          <p:spTgt spid="176216"/>
                                        </p:tgtEl>
                                        <p:attrNameLst>
                                          <p:attrName>ppt_x</p:attrName>
                                          <p:attrName>ppt_y</p:attrName>
                                        </p:attrNameLst>
                                      </p:cBhvr>
                                      <p:rCtr x="175" y="-93"/>
                                    </p:animMotion>
                                  </p:childTnLst>
                                </p:cTn>
                              </p:par>
                              <p:par>
                                <p:cTn id="65" presetID="56" presetClass="path" presetSubtype="0" accel="50000" decel="50000" fill="hold" grpId="0" nodeType="withEffect">
                                  <p:stCondLst>
                                    <p:cond delay="0"/>
                                  </p:stCondLst>
                                  <p:childTnLst>
                                    <p:animMotion origin="layout" path="M -0.0368 -0.02662 L 0.31771 0.06644 " pathEditMode="relative" rAng="0" ptsTypes="AA">
                                      <p:cBhvr>
                                        <p:cTn id="66" dur="500" fill="hold"/>
                                        <p:tgtEl>
                                          <p:spTgt spid="176214"/>
                                        </p:tgtEl>
                                        <p:attrNameLst>
                                          <p:attrName>ppt_x</p:attrName>
                                          <p:attrName>ppt_y</p:attrName>
                                        </p:attrNameLst>
                                      </p:cBhvr>
                                      <p:rCtr x="177" y="47"/>
                                    </p:animMotion>
                                  </p:childTnLst>
                                </p:cTn>
                              </p:par>
                              <p:par>
                                <p:cTn id="67" presetID="49" presetClass="path" presetSubtype="0" accel="50000" decel="50000" fill="hold" grpId="0" nodeType="withEffect">
                                  <p:stCondLst>
                                    <p:cond delay="0"/>
                                  </p:stCondLst>
                                  <p:childTnLst>
                                    <p:animMotion origin="layout" path="M -0.03681 -0.05301 L 0.21128 0.1412 " pathEditMode="relative" rAng="0" ptsTypes="AA">
                                      <p:cBhvr>
                                        <p:cTn id="68" dur="500" fill="hold"/>
                                        <p:tgtEl>
                                          <p:spTgt spid="176215"/>
                                        </p:tgtEl>
                                        <p:attrNameLst>
                                          <p:attrName>ppt_x</p:attrName>
                                          <p:attrName>ppt_y</p:attrName>
                                        </p:attrNameLst>
                                      </p:cBhvr>
                                      <p:rCtr x="124" y="97"/>
                                    </p:animMotion>
                                  </p:childTnLst>
                                </p:cTn>
                              </p:par>
                              <p:par>
                                <p:cTn id="69" presetID="56" presetClass="path" presetSubtype="0" accel="50000" decel="50000" fill="hold" nodeType="withEffect">
                                  <p:stCondLst>
                                    <p:cond delay="0"/>
                                  </p:stCondLst>
                                  <p:childTnLst>
                                    <p:animMotion origin="layout" path="M -0.00712 -0.00255 L 0.10782 -0.12061 " pathEditMode="relative" rAng="0" ptsTypes="AA">
                                      <p:cBhvr>
                                        <p:cTn id="70" dur="1000" fill="hold"/>
                                        <p:tgtEl>
                                          <p:spTgt spid="9"/>
                                        </p:tgtEl>
                                        <p:attrNameLst>
                                          <p:attrName>ppt_x</p:attrName>
                                          <p:attrName>ppt_y</p:attrName>
                                        </p:attrNameLst>
                                      </p:cBhvr>
                                      <p:rCtr x="57" y="-59"/>
                                    </p:animMotion>
                                  </p:childTnLst>
                                </p:cTn>
                              </p:par>
                              <p:par>
                                <p:cTn id="71" presetID="49" presetClass="path" presetSubtype="0" accel="50000" decel="50000" fill="hold" nodeType="withEffect">
                                  <p:stCondLst>
                                    <p:cond delay="0"/>
                                  </p:stCondLst>
                                  <p:childTnLst>
                                    <p:animMotion origin="layout" path="M 3.61111E-6 0.00324 L 0.15746 0.06412 " pathEditMode="relative" rAng="0" ptsTypes="AA">
                                      <p:cBhvr>
                                        <p:cTn id="72" dur="1000" fill="hold"/>
                                        <p:tgtEl>
                                          <p:spTgt spid="8"/>
                                        </p:tgtEl>
                                        <p:attrNameLst>
                                          <p:attrName>ppt_x</p:attrName>
                                          <p:attrName>ppt_y</p:attrName>
                                        </p:attrNameLst>
                                      </p:cBhvr>
                                      <p:rCtr x="79" y="30"/>
                                    </p:animMotion>
                                  </p:childTnLst>
                                </p:cTn>
                              </p:par>
                              <p:par>
                                <p:cTn id="73" presetID="56" presetClass="path" presetSubtype="0" accel="50000" decel="50000" fill="hold" grpId="0" nodeType="withEffect">
                                  <p:stCondLst>
                                    <p:cond delay="0"/>
                                  </p:stCondLst>
                                  <p:childTnLst>
                                    <p:animMotion origin="layout" path="M -5.55556E-7 -2.22222E-6 L 0.35052 -0.13796 " pathEditMode="relative" rAng="0" ptsTypes="AA">
                                      <p:cBhvr>
                                        <p:cTn id="74" dur="500" fill="hold"/>
                                        <p:tgtEl>
                                          <p:spTgt spid="176265"/>
                                        </p:tgtEl>
                                        <p:attrNameLst>
                                          <p:attrName>ppt_x</p:attrName>
                                          <p:attrName>ppt_y</p:attrName>
                                        </p:attrNameLst>
                                      </p:cBhvr>
                                      <p:rCtr x="175" y="-69"/>
                                    </p:animMotion>
                                  </p:childTnLst>
                                </p:cTn>
                              </p:par>
                              <p:par>
                                <p:cTn id="75" presetID="56" presetClass="path" presetSubtype="0" accel="50000" decel="50000" fill="hold" grpId="0" nodeType="withEffect">
                                  <p:stCondLst>
                                    <p:cond delay="0"/>
                                  </p:stCondLst>
                                  <p:childTnLst>
                                    <p:animMotion origin="layout" path="M 3.61111E-6 -4.07407E-6 L 0.27552 0.02616 " pathEditMode="relative" rAng="0" ptsTypes="AA">
                                      <p:cBhvr>
                                        <p:cTn id="76" dur="500" fill="hold"/>
                                        <p:tgtEl>
                                          <p:spTgt spid="176264"/>
                                        </p:tgtEl>
                                        <p:attrNameLst>
                                          <p:attrName>ppt_x</p:attrName>
                                          <p:attrName>ppt_y</p:attrName>
                                        </p:attrNameLst>
                                      </p:cBhvr>
                                      <p:rCtr x="138" y="13"/>
                                    </p:animMotion>
                                  </p:childTnLst>
                                </p:cTn>
                              </p:par>
                              <p:par>
                                <p:cTn id="77" presetID="56" presetClass="path" presetSubtype="0" accel="50000" decel="50000" fill="hold" nodeType="withEffect">
                                  <p:stCondLst>
                                    <p:cond delay="0"/>
                                  </p:stCondLst>
                                  <p:childTnLst>
                                    <p:animMotion origin="layout" path="M -0.0033 -0.00254 L 0.17066 -0.03657 " pathEditMode="relative" rAng="0" ptsTypes="AA">
                                      <p:cBhvr>
                                        <p:cTn id="78" dur="1000" fill="hold"/>
                                        <p:tgtEl>
                                          <p:spTgt spid="11"/>
                                        </p:tgtEl>
                                        <p:attrNameLst>
                                          <p:attrName>ppt_x</p:attrName>
                                          <p:attrName>ppt_y</p:attrName>
                                        </p:attrNameLst>
                                      </p:cBhvr>
                                      <p:rCtr x="87" y="-17"/>
                                    </p:animMotion>
                                  </p:childTnLst>
                                </p:cTn>
                              </p:par>
                              <p:par>
                                <p:cTn id="79" presetID="49" presetClass="path" presetSubtype="0" accel="50000" decel="50000" fill="hold" nodeType="withEffect">
                                  <p:stCondLst>
                                    <p:cond delay="0"/>
                                  </p:stCondLst>
                                  <p:childTnLst>
                                    <p:animMotion origin="layout" path="M -1.11111E-6 7.40741E-7 L 0.15764 0.12083 " pathEditMode="relative" rAng="0" ptsTypes="AA">
                                      <p:cBhvr>
                                        <p:cTn id="80" dur="1000" fill="hold"/>
                                        <p:tgtEl>
                                          <p:spTgt spid="10"/>
                                        </p:tgtEl>
                                        <p:attrNameLst>
                                          <p:attrName>ppt_x</p:attrName>
                                          <p:attrName>ppt_y</p:attrName>
                                        </p:attrNameLst>
                                      </p:cBhvr>
                                      <p:rCtr x="79" y="60"/>
                                    </p:animMotion>
                                  </p:childTnLst>
                                </p:cTn>
                              </p:par>
                              <p:par>
                                <p:cTn id="81" presetID="56" presetClass="path" presetSubtype="0" accel="50000" decel="50000" fill="hold" grpId="0" nodeType="withEffect">
                                  <p:stCondLst>
                                    <p:cond delay="0"/>
                                  </p:stCondLst>
                                  <p:childTnLst>
                                    <p:animMotion origin="layout" path="M -3.61111E-6 -7.40741E-7 L 0.37014 -0.21528 " pathEditMode="relative" rAng="0" ptsTypes="AA">
                                      <p:cBhvr>
                                        <p:cTn id="82" dur="500" fill="hold"/>
                                        <p:tgtEl>
                                          <p:spTgt spid="176312"/>
                                        </p:tgtEl>
                                        <p:attrNameLst>
                                          <p:attrName>ppt_x</p:attrName>
                                          <p:attrName>ppt_y</p:attrName>
                                        </p:attrNameLst>
                                      </p:cBhvr>
                                      <p:rCtr x="185" y="-108"/>
                                    </p:animMotion>
                                  </p:childTnLst>
                                </p:cTn>
                              </p:par>
                              <p:par>
                                <p:cTn id="83" presetID="56" presetClass="path" presetSubtype="0" accel="50000" decel="50000" fill="hold" grpId="0" nodeType="withEffect">
                                  <p:stCondLst>
                                    <p:cond delay="0"/>
                                  </p:stCondLst>
                                  <p:childTnLst>
                                    <p:animMotion origin="layout" path="M -0.02882 -0.02662 L 0.40451 0.09931 " pathEditMode="relative" rAng="0" ptsTypes="AA">
                                      <p:cBhvr>
                                        <p:cTn id="84" dur="500" fill="hold"/>
                                        <p:tgtEl>
                                          <p:spTgt spid="176310"/>
                                        </p:tgtEl>
                                        <p:attrNameLst>
                                          <p:attrName>ppt_x</p:attrName>
                                          <p:attrName>ppt_y</p:attrName>
                                        </p:attrNameLst>
                                      </p:cBhvr>
                                      <p:rCtr x="217" y="63"/>
                                    </p:animMotion>
                                  </p:childTnLst>
                                </p:cTn>
                              </p:par>
                              <p:par>
                                <p:cTn id="85" presetID="49" presetClass="path" presetSubtype="0" accel="50000" decel="50000" fill="hold" grpId="0" nodeType="withEffect">
                                  <p:stCondLst>
                                    <p:cond delay="0"/>
                                  </p:stCondLst>
                                  <p:childTnLst>
                                    <p:animMotion origin="layout" path="M -0.02882 -0.05301 L 0.31389 0.08866 " pathEditMode="relative" rAng="0" ptsTypes="AA">
                                      <p:cBhvr>
                                        <p:cTn id="86" dur="500" fill="hold"/>
                                        <p:tgtEl>
                                          <p:spTgt spid="176311"/>
                                        </p:tgtEl>
                                        <p:attrNameLst>
                                          <p:attrName>ppt_x</p:attrName>
                                          <p:attrName>ppt_y</p:attrName>
                                        </p:attrNameLst>
                                      </p:cBhvr>
                                      <p:rCtr x="171" y="71"/>
                                    </p:animMotion>
                                  </p:childTnLst>
                                </p:cTn>
                              </p:par>
                            </p:childTnLst>
                          </p:cTn>
                        </p:par>
                        <p:par>
                          <p:cTn id="87" fill="hold" nodeType="afterGroup">
                            <p:stCondLst>
                              <p:cond delay="5500"/>
                            </p:stCondLst>
                            <p:childTnLst>
                              <p:par>
                                <p:cTn id="88" presetID="4" presetClass="entr" presetSubtype="32" fill="hold" grpId="0" nodeType="afterEffect">
                                  <p:stCondLst>
                                    <p:cond delay="0"/>
                                  </p:stCondLst>
                                  <p:childTnLst>
                                    <p:set>
                                      <p:cBhvr>
                                        <p:cTn id="89" dur="1" fill="hold">
                                          <p:stCondLst>
                                            <p:cond delay="0"/>
                                          </p:stCondLst>
                                        </p:cTn>
                                        <p:tgtEl>
                                          <p:spTgt spid="176342"/>
                                        </p:tgtEl>
                                        <p:attrNameLst>
                                          <p:attrName>style.visibility</p:attrName>
                                        </p:attrNameLst>
                                      </p:cBhvr>
                                      <p:to>
                                        <p:strVal val="visible"/>
                                      </p:to>
                                    </p:set>
                                    <p:animEffect transition="in" filter="box(out)">
                                      <p:cBhvr>
                                        <p:cTn id="90" dur="500"/>
                                        <p:tgtEl>
                                          <p:spTgt spid="176342"/>
                                        </p:tgtEl>
                                      </p:cBhvr>
                                    </p:animEffect>
                                  </p:childTnLst>
                                </p:cTn>
                              </p:par>
                              <p:par>
                                <p:cTn id="91" presetID="4" presetClass="entr" presetSubtype="32" fill="hold" grpId="0" nodeType="withEffect">
                                  <p:stCondLst>
                                    <p:cond delay="0"/>
                                  </p:stCondLst>
                                  <p:childTnLst>
                                    <p:set>
                                      <p:cBhvr>
                                        <p:cTn id="92" dur="1" fill="hold">
                                          <p:stCondLst>
                                            <p:cond delay="0"/>
                                          </p:stCondLst>
                                        </p:cTn>
                                        <p:tgtEl>
                                          <p:spTgt spid="176443"/>
                                        </p:tgtEl>
                                        <p:attrNameLst>
                                          <p:attrName>style.visibility</p:attrName>
                                        </p:attrNameLst>
                                      </p:cBhvr>
                                      <p:to>
                                        <p:strVal val="visible"/>
                                      </p:to>
                                    </p:set>
                                    <p:animEffect transition="in" filter="box(out)">
                                      <p:cBhvr>
                                        <p:cTn id="93" dur="500"/>
                                        <p:tgtEl>
                                          <p:spTgt spid="176443"/>
                                        </p:tgtEl>
                                      </p:cBhvr>
                                    </p:animEffect>
                                  </p:childTnLst>
                                </p:cTn>
                              </p:par>
                              <p:par>
                                <p:cTn id="94" presetID="4" presetClass="entr" presetSubtype="32" fill="hold" grpId="0" nodeType="withEffect">
                                  <p:stCondLst>
                                    <p:cond delay="0"/>
                                  </p:stCondLst>
                                  <p:childTnLst>
                                    <p:set>
                                      <p:cBhvr>
                                        <p:cTn id="95" dur="1" fill="hold">
                                          <p:stCondLst>
                                            <p:cond delay="0"/>
                                          </p:stCondLst>
                                        </p:cTn>
                                        <p:tgtEl>
                                          <p:spTgt spid="176544"/>
                                        </p:tgtEl>
                                        <p:attrNameLst>
                                          <p:attrName>style.visibility</p:attrName>
                                        </p:attrNameLst>
                                      </p:cBhvr>
                                      <p:to>
                                        <p:strVal val="visible"/>
                                      </p:to>
                                    </p:set>
                                    <p:animEffect transition="in" filter="box(out)">
                                      <p:cBhvr>
                                        <p:cTn id="96" dur="500"/>
                                        <p:tgtEl>
                                          <p:spTgt spid="176544"/>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176550"/>
                                        </p:tgtEl>
                                        <p:attrNameLst>
                                          <p:attrName>style.visibility</p:attrName>
                                        </p:attrNameLst>
                                      </p:cBhvr>
                                      <p:to>
                                        <p:strVal val="visible"/>
                                      </p:to>
                                    </p:set>
                                    <p:animEffect transition="in" filter="wipe(up)">
                                      <p:cBhvr>
                                        <p:cTn id="101" dur="500"/>
                                        <p:tgtEl>
                                          <p:spTgt spid="176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 grpId="0" animBg="1"/>
      <p:bldP spid="176145" grpId="0" animBg="1"/>
      <p:bldP spid="176146" grpId="0" animBg="1"/>
      <p:bldP spid="176147" grpId="0" animBg="1"/>
      <p:bldP spid="176236" grpId="0"/>
      <p:bldP spid="176240" grpId="0"/>
      <p:bldP spid="176241" grpId="0" animBg="1"/>
      <p:bldP spid="176214" grpId="0" animBg="1"/>
      <p:bldP spid="176215" grpId="0" animBg="1"/>
      <p:bldP spid="176216" grpId="0" animBg="1"/>
      <p:bldP spid="176342" grpId="0" animBg="1"/>
      <p:bldP spid="176264" grpId="0" animBg="1"/>
      <p:bldP spid="176265" grpId="0" animBg="1"/>
      <p:bldP spid="176443" grpId="0" animBg="1"/>
      <p:bldP spid="176310" grpId="0" animBg="1"/>
      <p:bldP spid="176311" grpId="0" animBg="1"/>
      <p:bldP spid="176312" grpId="0" animBg="1"/>
      <p:bldP spid="176544" grpId="0" animBg="1"/>
      <p:bldP spid="176545" grpId="0"/>
      <p:bldP spid="176546" grpId="0"/>
      <p:bldP spid="176547" grpId="0"/>
      <p:bldP spid="17655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タイトル 3"/>
          <p:cNvSpPr>
            <a:spLocks noGrp="1"/>
          </p:cNvSpPr>
          <p:nvPr>
            <p:ph type="ctrTitle" idx="4294967295"/>
          </p:nvPr>
        </p:nvSpPr>
        <p:spPr>
          <a:xfrm>
            <a:off x="685800" y="2130425"/>
            <a:ext cx="7772400" cy="1470025"/>
          </a:xfrm>
        </p:spPr>
        <p:txBody>
          <a:bodyPr/>
          <a:lstStyle/>
          <a:p>
            <a:r>
              <a:rPr lang="ja-JP" altLang="en-US" smtClean="0"/>
              <a:t>放射線から身を守るには</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9"/>
          <p:cNvPicPr>
            <a:picLocks noChangeAspect="1" noChangeArrowheads="1"/>
          </p:cNvPicPr>
          <p:nvPr/>
        </p:nvPicPr>
        <p:blipFill>
          <a:blip r:embed="rId3" cstate="print"/>
          <a:srcRect/>
          <a:stretch>
            <a:fillRect/>
          </a:stretch>
        </p:blipFill>
        <p:spPr bwMode="auto">
          <a:xfrm>
            <a:off x="1763713" y="1125538"/>
            <a:ext cx="5545137" cy="5437187"/>
          </a:xfrm>
          <a:prstGeom prst="rect">
            <a:avLst/>
          </a:prstGeom>
          <a:noFill/>
          <a:ln w="9525">
            <a:noFill/>
            <a:miter lim="800000"/>
            <a:headEnd/>
            <a:tailEnd/>
          </a:ln>
        </p:spPr>
      </p:pic>
      <p:sp>
        <p:nvSpPr>
          <p:cNvPr id="64515" name="Rectangle 2"/>
          <p:cNvSpPr>
            <a:spLocks noGrp="1" noChangeArrowheads="1"/>
          </p:cNvSpPr>
          <p:nvPr>
            <p:ph type="title" idx="4294967295"/>
          </p:nvPr>
        </p:nvSpPr>
        <p:spPr>
          <a:xfrm>
            <a:off x="468313" y="115888"/>
            <a:ext cx="8229600" cy="1143000"/>
          </a:xfrm>
        </p:spPr>
        <p:txBody>
          <a:bodyPr/>
          <a:lstStyle/>
          <a:p>
            <a:pPr eaLnBrk="1" hangingPunct="1"/>
            <a:r>
              <a:rPr lang="en-US" altLang="ja-JP" smtClean="0"/>
              <a:t>◆</a:t>
            </a:r>
            <a:r>
              <a:rPr lang="ja-JP" altLang="en-US" smtClean="0">
                <a:solidFill>
                  <a:schemeClr val="tx1"/>
                </a:solidFill>
              </a:rPr>
              <a:t>外部被ばく</a:t>
            </a:r>
            <a:r>
              <a:rPr lang="ja-JP" altLang="en-US" smtClean="0"/>
              <a:t>から身を守る ３原則</a:t>
            </a:r>
          </a:p>
        </p:txBody>
      </p:sp>
      <p:sp>
        <p:nvSpPr>
          <p:cNvPr id="2" name="テキスト ボックス 1"/>
          <p:cNvSpPr txBox="1">
            <a:spLocks noChangeArrowheads="1"/>
          </p:cNvSpPr>
          <p:nvPr/>
        </p:nvSpPr>
        <p:spPr bwMode="auto">
          <a:xfrm>
            <a:off x="2843213" y="1766888"/>
            <a:ext cx="4105275" cy="923925"/>
          </a:xfrm>
          <a:prstGeom prst="rect">
            <a:avLst/>
          </a:prstGeom>
          <a:solidFill>
            <a:srgbClr val="FFFF00">
              <a:alpha val="45882"/>
            </a:srgbClr>
          </a:solidFill>
          <a:ln w="9525">
            <a:noFill/>
            <a:miter lim="800000"/>
            <a:headEnd/>
            <a:tailEnd/>
          </a:ln>
        </p:spPr>
        <p:txBody>
          <a:bodyPr>
            <a:spAutoFit/>
          </a:bodyPr>
          <a:lstStyle/>
          <a:p>
            <a:pPr algn="ctr"/>
            <a:r>
              <a:rPr lang="ja-JP" altLang="en-US" sz="5400">
                <a:latin typeface="HG創英角ﾎﾟｯﾌﾟ体" pitchFamily="49" charset="-128"/>
                <a:ea typeface="HG創英角ﾎﾟｯﾌﾟ体" pitchFamily="49" charset="-128"/>
              </a:rPr>
              <a:t>距離をとる</a:t>
            </a:r>
          </a:p>
        </p:txBody>
      </p:sp>
      <p:sp>
        <p:nvSpPr>
          <p:cNvPr id="5" name="テキスト ボックス 4"/>
          <p:cNvSpPr txBox="1">
            <a:spLocks noChangeArrowheads="1"/>
          </p:cNvSpPr>
          <p:nvPr/>
        </p:nvSpPr>
        <p:spPr bwMode="auto">
          <a:xfrm>
            <a:off x="2355850" y="3284538"/>
            <a:ext cx="5113338" cy="923925"/>
          </a:xfrm>
          <a:prstGeom prst="rect">
            <a:avLst/>
          </a:prstGeom>
          <a:solidFill>
            <a:srgbClr val="FFFF00">
              <a:alpha val="45882"/>
            </a:srgbClr>
          </a:solidFill>
          <a:ln w="9525">
            <a:noFill/>
            <a:miter lim="800000"/>
            <a:headEnd/>
            <a:tailEnd/>
          </a:ln>
        </p:spPr>
        <p:txBody>
          <a:bodyPr>
            <a:spAutoFit/>
          </a:bodyPr>
          <a:lstStyle/>
          <a:p>
            <a:pPr algn="ctr"/>
            <a:r>
              <a:rPr lang="ja-JP" altLang="en-US" sz="5400">
                <a:latin typeface="HG創英角ﾎﾟｯﾌﾟ体" pitchFamily="49" charset="-128"/>
                <a:ea typeface="HG創英角ﾎﾟｯﾌﾟ体" pitchFamily="49" charset="-128"/>
              </a:rPr>
              <a:t>時間を短くする</a:t>
            </a:r>
          </a:p>
        </p:txBody>
      </p:sp>
      <p:sp>
        <p:nvSpPr>
          <p:cNvPr id="6" name="テキスト ボックス 5"/>
          <p:cNvSpPr txBox="1">
            <a:spLocks noChangeArrowheads="1"/>
          </p:cNvSpPr>
          <p:nvPr/>
        </p:nvSpPr>
        <p:spPr bwMode="auto">
          <a:xfrm>
            <a:off x="1995488" y="5084763"/>
            <a:ext cx="5473700" cy="923925"/>
          </a:xfrm>
          <a:prstGeom prst="rect">
            <a:avLst/>
          </a:prstGeom>
          <a:solidFill>
            <a:srgbClr val="FFFF00">
              <a:alpha val="45882"/>
            </a:srgbClr>
          </a:solidFill>
          <a:ln w="9525">
            <a:noFill/>
            <a:miter lim="800000"/>
            <a:headEnd/>
            <a:tailEnd/>
          </a:ln>
        </p:spPr>
        <p:txBody>
          <a:bodyPr>
            <a:spAutoFit/>
          </a:bodyPr>
          <a:lstStyle/>
          <a:p>
            <a:pPr algn="ctr"/>
            <a:r>
              <a:rPr lang="ja-JP" altLang="en-US" sz="5400">
                <a:latin typeface="HG創英角ﾎﾟｯﾌﾟ体" pitchFamily="49" charset="-128"/>
                <a:ea typeface="HG創英角ﾎﾟｯﾌﾟ体" pitchFamily="49" charset="-128"/>
              </a:rPr>
              <a:t>放射線を遮る</a:t>
            </a:r>
          </a:p>
        </p:txBody>
      </p:sp>
      <p:sp>
        <p:nvSpPr>
          <p:cNvPr id="64519"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3click</a:t>
            </a:r>
          </a:p>
        </p:txBody>
      </p:sp>
      <p:sp>
        <p:nvSpPr>
          <p:cNvPr id="64520" name="正方形/長方形 2"/>
          <p:cNvSpPr>
            <a:spLocks noChangeArrowheads="1"/>
          </p:cNvSpPr>
          <p:nvPr/>
        </p:nvSpPr>
        <p:spPr bwMode="auto">
          <a:xfrm>
            <a:off x="5878513" y="6562725"/>
            <a:ext cx="2790825" cy="307975"/>
          </a:xfrm>
          <a:prstGeom prst="rect">
            <a:avLst/>
          </a:prstGeom>
          <a:noFill/>
          <a:ln w="9525">
            <a:noFill/>
            <a:miter lim="800000"/>
            <a:headEnd/>
            <a:tailEnd/>
          </a:ln>
        </p:spPr>
        <p:txBody>
          <a:bodyPr>
            <a:spAutoFit/>
          </a:bodyPr>
          <a:lstStyle/>
          <a:p>
            <a:r>
              <a:rPr lang="ja-JP" altLang="en-US" sz="1400"/>
              <a:t>文部科学省副読本 </a:t>
            </a:r>
            <a:r>
              <a:rPr lang="en-US" altLang="ja-JP" sz="1400"/>
              <a:t>P.14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6"/>
          <p:cNvPicPr>
            <a:picLocks noChangeAspect="1" noChangeArrowheads="1"/>
          </p:cNvPicPr>
          <p:nvPr/>
        </p:nvPicPr>
        <p:blipFill>
          <a:blip r:embed="rId3" cstate="print"/>
          <a:srcRect/>
          <a:stretch>
            <a:fillRect/>
          </a:stretch>
        </p:blipFill>
        <p:spPr bwMode="auto">
          <a:xfrm>
            <a:off x="3779838" y="1916113"/>
            <a:ext cx="4568825" cy="4525962"/>
          </a:xfrm>
          <a:prstGeom prst="rect">
            <a:avLst/>
          </a:prstGeom>
          <a:noFill/>
          <a:ln w="9525">
            <a:noFill/>
            <a:miter lim="800000"/>
            <a:headEnd/>
            <a:tailEnd/>
          </a:ln>
        </p:spPr>
      </p:pic>
      <p:sp>
        <p:nvSpPr>
          <p:cNvPr id="65539" name="Rectangle 4"/>
          <p:cNvSpPr>
            <a:spLocks noGrp="1" noChangeArrowheads="1"/>
          </p:cNvSpPr>
          <p:nvPr>
            <p:ph type="title" idx="4294967295"/>
          </p:nvPr>
        </p:nvSpPr>
        <p:spPr/>
        <p:txBody>
          <a:bodyPr/>
          <a:lstStyle/>
          <a:p>
            <a:pPr eaLnBrk="1" hangingPunct="1"/>
            <a:r>
              <a:rPr lang="ja-JP" altLang="en-US" smtClean="0"/>
              <a:t>◆</a:t>
            </a:r>
            <a:r>
              <a:rPr lang="ja-JP" altLang="en-US" smtClean="0">
                <a:solidFill>
                  <a:srgbClr val="FF0000"/>
                </a:solidFill>
              </a:rPr>
              <a:t>非常時</a:t>
            </a:r>
            <a:r>
              <a:rPr lang="ja-JP" altLang="en-US" smtClean="0"/>
              <a:t>における</a:t>
            </a:r>
            <a:br>
              <a:rPr lang="ja-JP" altLang="en-US" smtClean="0"/>
            </a:br>
            <a:r>
              <a:rPr lang="ja-JP" altLang="en-US" smtClean="0"/>
              <a:t>内部</a:t>
            </a:r>
            <a:r>
              <a:rPr lang="ja-JP" altLang="en-US" smtClean="0">
                <a:solidFill>
                  <a:schemeClr val="tx1"/>
                </a:solidFill>
              </a:rPr>
              <a:t>被ばくに</a:t>
            </a:r>
            <a:r>
              <a:rPr lang="ja-JP" altLang="en-US" smtClean="0"/>
              <a:t>対する防護①</a:t>
            </a:r>
          </a:p>
        </p:txBody>
      </p:sp>
      <p:sp>
        <p:nvSpPr>
          <p:cNvPr id="65540" name="Rectangle 6"/>
          <p:cNvSpPr>
            <a:spLocks noChangeArrowheads="1"/>
          </p:cNvSpPr>
          <p:nvPr/>
        </p:nvSpPr>
        <p:spPr bwMode="auto">
          <a:xfrm>
            <a:off x="471488" y="1916113"/>
            <a:ext cx="4387850" cy="1447800"/>
          </a:xfrm>
          <a:prstGeom prst="rect">
            <a:avLst/>
          </a:prstGeom>
          <a:solidFill>
            <a:srgbClr val="FFFF00">
              <a:alpha val="56862"/>
            </a:srgbClr>
          </a:solidFill>
          <a:ln w="9525">
            <a:solidFill>
              <a:srgbClr val="33CC33"/>
            </a:solidFill>
            <a:miter lim="800000"/>
            <a:headEnd/>
            <a:tailEnd/>
          </a:ln>
        </p:spPr>
        <p:txBody>
          <a:bodyPr>
            <a:spAutoFit/>
          </a:bodyPr>
          <a:lstStyle/>
          <a:p>
            <a:r>
              <a:rPr lang="ja-JP" altLang="en-US" sz="4400">
                <a:latin typeface="HGS創英角ﾎﾟｯﾌﾟ体" pitchFamily="50" charset="-128"/>
                <a:ea typeface="HGS創英角ﾎﾟｯﾌﾟ体" pitchFamily="50" charset="-128"/>
              </a:rPr>
              <a:t>空気を直接</a:t>
            </a:r>
            <a:endParaRPr lang="en-US" altLang="ja-JP" sz="4400">
              <a:latin typeface="HGS創英角ﾎﾟｯﾌﾟ体" pitchFamily="50" charset="-128"/>
              <a:ea typeface="HGS創英角ﾎﾟｯﾌﾟ体" pitchFamily="50" charset="-128"/>
            </a:endParaRPr>
          </a:p>
          <a:p>
            <a:r>
              <a:rPr lang="ja-JP" altLang="en-US" sz="4400">
                <a:latin typeface="HGS創英角ﾎﾟｯﾌﾟ体" pitchFamily="50" charset="-128"/>
                <a:ea typeface="HGS創英角ﾎﾟｯﾌﾟ体" pitchFamily="50" charset="-128"/>
              </a:rPr>
              <a:t>　吸い込まない</a:t>
            </a:r>
          </a:p>
        </p:txBody>
      </p:sp>
      <p:sp>
        <p:nvSpPr>
          <p:cNvPr id="65541" name="正方形/長方形 5"/>
          <p:cNvSpPr>
            <a:spLocks noChangeArrowheads="1"/>
          </p:cNvSpPr>
          <p:nvPr/>
        </p:nvSpPr>
        <p:spPr bwMode="auto">
          <a:xfrm>
            <a:off x="6350000" y="6550025"/>
            <a:ext cx="2789238" cy="307975"/>
          </a:xfrm>
          <a:prstGeom prst="rect">
            <a:avLst/>
          </a:prstGeom>
          <a:noFill/>
          <a:ln w="9525">
            <a:noFill/>
            <a:miter lim="800000"/>
            <a:headEnd/>
            <a:tailEnd/>
          </a:ln>
        </p:spPr>
        <p:txBody>
          <a:bodyPr>
            <a:spAutoFit/>
          </a:bodyPr>
          <a:lstStyle/>
          <a:p>
            <a:r>
              <a:rPr lang="ja-JP" altLang="en-US" sz="1400"/>
              <a:t>文部科学省副読本 </a:t>
            </a:r>
            <a:r>
              <a:rPr lang="en-US" altLang="ja-JP" sz="1400"/>
              <a:t>P.18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p:cTn id="7" dur="500" fill="hold"/>
                                        <p:tgtEl>
                                          <p:spTgt spid="65540"/>
                                        </p:tgtEl>
                                        <p:attrNameLst>
                                          <p:attrName>ppt_w</p:attrName>
                                        </p:attrNameLst>
                                      </p:cBhvr>
                                      <p:tavLst>
                                        <p:tav tm="0">
                                          <p:val>
                                            <p:fltVal val="0"/>
                                          </p:val>
                                        </p:tav>
                                        <p:tav tm="100000">
                                          <p:val>
                                            <p:strVal val="#ppt_w"/>
                                          </p:val>
                                        </p:tav>
                                      </p:tavLst>
                                    </p:anim>
                                    <p:anim calcmode="lin" valueType="num">
                                      <p:cBhvr>
                                        <p:cTn id="8" dur="500" fill="hold"/>
                                        <p:tgtEl>
                                          <p:spTgt spid="65540"/>
                                        </p:tgtEl>
                                        <p:attrNameLst>
                                          <p:attrName>ppt_h</p:attrName>
                                        </p:attrNameLst>
                                      </p:cBhvr>
                                      <p:tavLst>
                                        <p:tav tm="0">
                                          <p:val>
                                            <p:fltVal val="0"/>
                                          </p:val>
                                        </p:tav>
                                        <p:tav tm="100000">
                                          <p:val>
                                            <p:strVal val="#ppt_h"/>
                                          </p:val>
                                        </p:tav>
                                      </p:tavLst>
                                    </p:anim>
                                    <p:animEffect transition="in" filter="fade">
                                      <p:cBhvr>
                                        <p:cTn id="9"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6"/>
          <p:cNvPicPr>
            <a:picLocks noChangeAspect="1" noChangeArrowheads="1"/>
          </p:cNvPicPr>
          <p:nvPr/>
        </p:nvPicPr>
        <p:blipFill>
          <a:blip r:embed="rId3" cstate="print"/>
          <a:srcRect/>
          <a:stretch>
            <a:fillRect/>
          </a:stretch>
        </p:blipFill>
        <p:spPr bwMode="auto">
          <a:xfrm>
            <a:off x="1042988" y="1628775"/>
            <a:ext cx="4979987" cy="4525963"/>
          </a:xfrm>
          <a:prstGeom prst="rect">
            <a:avLst/>
          </a:prstGeom>
          <a:noFill/>
          <a:ln w="9525">
            <a:noFill/>
            <a:miter lim="800000"/>
            <a:headEnd/>
            <a:tailEnd/>
          </a:ln>
        </p:spPr>
      </p:pic>
      <p:sp>
        <p:nvSpPr>
          <p:cNvPr id="66563" name="Rectangle 4"/>
          <p:cNvSpPr>
            <a:spLocks noGrp="1" noChangeArrowheads="1"/>
          </p:cNvSpPr>
          <p:nvPr>
            <p:ph type="title" idx="4294967295"/>
          </p:nvPr>
        </p:nvSpPr>
        <p:spPr>
          <a:xfrm>
            <a:off x="468313" y="260350"/>
            <a:ext cx="8229600" cy="1143000"/>
          </a:xfrm>
        </p:spPr>
        <p:txBody>
          <a:bodyPr/>
          <a:lstStyle/>
          <a:p>
            <a:pPr eaLnBrk="1" hangingPunct="1"/>
            <a:r>
              <a:rPr lang="ja-JP" altLang="en-US" smtClean="0"/>
              <a:t>◆</a:t>
            </a:r>
            <a:r>
              <a:rPr lang="ja-JP" altLang="en-US" smtClean="0">
                <a:solidFill>
                  <a:srgbClr val="FF0000"/>
                </a:solidFill>
              </a:rPr>
              <a:t>非常時</a:t>
            </a:r>
            <a:r>
              <a:rPr lang="ja-JP" altLang="en-US" smtClean="0"/>
              <a:t>における</a:t>
            </a:r>
            <a:br>
              <a:rPr lang="ja-JP" altLang="en-US" smtClean="0"/>
            </a:br>
            <a:r>
              <a:rPr lang="ja-JP" altLang="en-US" smtClean="0"/>
              <a:t>内部</a:t>
            </a:r>
            <a:r>
              <a:rPr lang="ja-JP" altLang="en-US" smtClean="0">
                <a:solidFill>
                  <a:schemeClr val="tx1"/>
                </a:solidFill>
              </a:rPr>
              <a:t>被ばく</a:t>
            </a:r>
            <a:r>
              <a:rPr lang="ja-JP" altLang="en-US" smtClean="0"/>
              <a:t>に対する防護②</a:t>
            </a:r>
          </a:p>
        </p:txBody>
      </p:sp>
      <p:sp>
        <p:nvSpPr>
          <p:cNvPr id="66564" name="Rectangle 7"/>
          <p:cNvSpPr>
            <a:spLocks noChangeArrowheads="1"/>
          </p:cNvSpPr>
          <p:nvPr/>
        </p:nvSpPr>
        <p:spPr bwMode="auto">
          <a:xfrm>
            <a:off x="5292725" y="2205038"/>
            <a:ext cx="3671888" cy="2987675"/>
          </a:xfrm>
          <a:prstGeom prst="rect">
            <a:avLst/>
          </a:prstGeom>
          <a:solidFill>
            <a:srgbClr val="FFFF00">
              <a:alpha val="50980"/>
            </a:srgbClr>
          </a:solidFill>
          <a:ln w="9525">
            <a:solidFill>
              <a:srgbClr val="33CC33"/>
            </a:solidFill>
            <a:miter lim="800000"/>
            <a:headEnd/>
            <a:tailEnd/>
          </a:ln>
        </p:spPr>
        <p:txBody>
          <a:bodyPr lIns="108000" tIns="108000" rIns="108000" bIns="108000">
            <a:spAutoFit/>
          </a:bodyPr>
          <a:lstStyle/>
          <a:p>
            <a:r>
              <a:rPr lang="ja-JP" altLang="en-US" sz="2400">
                <a:latin typeface="Calibri" pitchFamily="34" charset="0"/>
              </a:rPr>
              <a:t>規制値よりも多く放射性物質が付着した可能性があるとして</a:t>
            </a:r>
            <a:endParaRPr lang="en-US" altLang="ja-JP" sz="2400">
              <a:latin typeface="Calibri" pitchFamily="34" charset="0"/>
            </a:endParaRPr>
          </a:p>
          <a:p>
            <a:pPr algn="ctr"/>
            <a:r>
              <a:rPr lang="ja-JP" altLang="en-US" sz="3600">
                <a:latin typeface="HGS創英角ﾎﾟｯﾌﾟ体" pitchFamily="50" charset="-128"/>
                <a:ea typeface="HGS創英角ﾎﾟｯﾌﾟ体" pitchFamily="50" charset="-128"/>
              </a:rPr>
              <a:t>制限された</a:t>
            </a:r>
            <a:endParaRPr lang="en-US" altLang="ja-JP" sz="3600">
              <a:latin typeface="HGS創英角ﾎﾟｯﾌﾟ体" pitchFamily="50" charset="-128"/>
              <a:ea typeface="HGS創英角ﾎﾟｯﾌﾟ体" pitchFamily="50" charset="-128"/>
            </a:endParaRPr>
          </a:p>
          <a:p>
            <a:r>
              <a:rPr lang="ja-JP" altLang="en-US" sz="3600">
                <a:latin typeface="HGS創英角ﾎﾟｯﾌﾟ体" pitchFamily="50" charset="-128"/>
                <a:ea typeface="HGS創英角ﾎﾟｯﾌﾟ体" pitchFamily="50" charset="-128"/>
              </a:rPr>
              <a:t>飲み物や食べ物は避ける</a:t>
            </a:r>
          </a:p>
        </p:txBody>
      </p:sp>
      <p:sp>
        <p:nvSpPr>
          <p:cNvPr id="66565" name="正方形/長方形 4"/>
          <p:cNvSpPr>
            <a:spLocks noChangeArrowheads="1"/>
          </p:cNvSpPr>
          <p:nvPr/>
        </p:nvSpPr>
        <p:spPr bwMode="auto">
          <a:xfrm>
            <a:off x="6350000" y="6550025"/>
            <a:ext cx="2789238" cy="307975"/>
          </a:xfrm>
          <a:prstGeom prst="rect">
            <a:avLst/>
          </a:prstGeom>
          <a:noFill/>
          <a:ln w="9525">
            <a:noFill/>
            <a:miter lim="800000"/>
            <a:headEnd/>
            <a:tailEnd/>
          </a:ln>
        </p:spPr>
        <p:txBody>
          <a:bodyPr>
            <a:spAutoFit/>
          </a:bodyPr>
          <a:lstStyle/>
          <a:p>
            <a:r>
              <a:rPr lang="ja-JP" altLang="en-US" sz="1400"/>
              <a:t>文部科学省副読本 </a:t>
            </a:r>
            <a:r>
              <a:rPr lang="en-US" altLang="ja-JP" sz="1400"/>
              <a:t>P.18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500" fill="hold"/>
                                        <p:tgtEl>
                                          <p:spTgt spid="66564"/>
                                        </p:tgtEl>
                                        <p:attrNameLst>
                                          <p:attrName>ppt_w</p:attrName>
                                        </p:attrNameLst>
                                      </p:cBhvr>
                                      <p:tavLst>
                                        <p:tav tm="0">
                                          <p:val>
                                            <p:fltVal val="0"/>
                                          </p:val>
                                        </p:tav>
                                        <p:tav tm="100000">
                                          <p:val>
                                            <p:strVal val="#ppt_w"/>
                                          </p:val>
                                        </p:tav>
                                      </p:tavLst>
                                    </p:anim>
                                    <p:anim calcmode="lin" valueType="num">
                                      <p:cBhvr>
                                        <p:cTn id="8" dur="500" fill="hold"/>
                                        <p:tgtEl>
                                          <p:spTgt spid="66564"/>
                                        </p:tgtEl>
                                        <p:attrNameLst>
                                          <p:attrName>ppt_h</p:attrName>
                                        </p:attrNameLst>
                                      </p:cBhvr>
                                      <p:tavLst>
                                        <p:tav tm="0">
                                          <p:val>
                                            <p:fltVal val="0"/>
                                          </p:val>
                                        </p:tav>
                                        <p:tav tm="100000">
                                          <p:val>
                                            <p:strVal val="#ppt_h"/>
                                          </p:val>
                                        </p:tav>
                                      </p:tavLst>
                                    </p:anim>
                                    <p:animEffect transition="in" filter="fade">
                                      <p:cBhvr>
                                        <p:cTn id="9"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8"/>
          <p:cNvPicPr>
            <a:picLocks noChangeAspect="1" noChangeArrowheads="1"/>
          </p:cNvPicPr>
          <p:nvPr/>
        </p:nvPicPr>
        <p:blipFill>
          <a:blip r:embed="rId3" cstate="print"/>
          <a:srcRect/>
          <a:stretch>
            <a:fillRect/>
          </a:stretch>
        </p:blipFill>
        <p:spPr bwMode="auto">
          <a:xfrm>
            <a:off x="1042988" y="2133600"/>
            <a:ext cx="7078662" cy="3467100"/>
          </a:xfrm>
          <a:prstGeom prst="rect">
            <a:avLst/>
          </a:prstGeom>
          <a:noFill/>
          <a:ln w="9525">
            <a:noFill/>
            <a:miter lim="800000"/>
            <a:headEnd/>
            <a:tailEnd/>
          </a:ln>
        </p:spPr>
      </p:pic>
      <p:sp>
        <p:nvSpPr>
          <p:cNvPr id="67587" name="Rectangle 6"/>
          <p:cNvSpPr>
            <a:spLocks noChangeArrowheads="1"/>
          </p:cNvSpPr>
          <p:nvPr/>
        </p:nvSpPr>
        <p:spPr bwMode="auto">
          <a:xfrm>
            <a:off x="3995738" y="1724025"/>
            <a:ext cx="3878262" cy="647700"/>
          </a:xfrm>
          <a:prstGeom prst="rect">
            <a:avLst/>
          </a:prstGeom>
          <a:solidFill>
            <a:srgbClr val="FFFF00">
              <a:alpha val="63921"/>
            </a:srgbClr>
          </a:solidFill>
          <a:ln w="9525">
            <a:solidFill>
              <a:srgbClr val="33CC33"/>
            </a:solidFill>
            <a:miter lim="800000"/>
            <a:headEnd/>
            <a:tailEnd/>
          </a:ln>
        </p:spPr>
        <p:txBody>
          <a:bodyPr wrap="none">
            <a:spAutoFit/>
          </a:bodyPr>
          <a:lstStyle/>
          <a:p>
            <a:r>
              <a:rPr lang="ja-JP" altLang="en-US" sz="3600">
                <a:latin typeface="HGS創英角ﾎﾟｯﾌﾟ体" pitchFamily="50" charset="-128"/>
                <a:ea typeface="HGS創英角ﾎﾟｯﾌﾟ体" pitchFamily="50" charset="-128"/>
              </a:rPr>
              <a:t>ドアや窓を閉める</a:t>
            </a:r>
          </a:p>
        </p:txBody>
      </p:sp>
      <p:sp>
        <p:nvSpPr>
          <p:cNvPr id="67588" name="Rectangle 7"/>
          <p:cNvSpPr>
            <a:spLocks noChangeArrowheads="1"/>
          </p:cNvSpPr>
          <p:nvPr/>
        </p:nvSpPr>
        <p:spPr bwMode="auto">
          <a:xfrm>
            <a:off x="355600" y="5527675"/>
            <a:ext cx="3673475" cy="1077913"/>
          </a:xfrm>
          <a:prstGeom prst="rect">
            <a:avLst/>
          </a:prstGeom>
          <a:solidFill>
            <a:srgbClr val="FFFF00">
              <a:alpha val="65097"/>
            </a:srgbClr>
          </a:solidFill>
          <a:ln w="9525">
            <a:solidFill>
              <a:srgbClr val="33CC33"/>
            </a:solidFill>
            <a:miter lim="800000"/>
            <a:headEnd/>
            <a:tailEnd/>
          </a:ln>
        </p:spPr>
        <p:txBody>
          <a:bodyPr>
            <a:spAutoFit/>
          </a:bodyPr>
          <a:lstStyle/>
          <a:p>
            <a:r>
              <a:rPr lang="ja-JP" altLang="en-US" sz="3200">
                <a:latin typeface="HGS創英角ﾎﾟｯﾌﾟ体" pitchFamily="50" charset="-128"/>
                <a:ea typeface="HGS創英角ﾎﾟｯﾌﾟ体" pitchFamily="50" charset="-128"/>
              </a:rPr>
              <a:t>エアコンや換気扇の使用を控える</a:t>
            </a:r>
          </a:p>
        </p:txBody>
      </p:sp>
      <p:sp>
        <p:nvSpPr>
          <p:cNvPr id="67589" name="Rectangle 8"/>
          <p:cNvSpPr>
            <a:spLocks noChangeArrowheads="1"/>
          </p:cNvSpPr>
          <p:nvPr/>
        </p:nvSpPr>
        <p:spPr bwMode="auto">
          <a:xfrm>
            <a:off x="4513263" y="4927600"/>
            <a:ext cx="4427537" cy="1200150"/>
          </a:xfrm>
          <a:prstGeom prst="rect">
            <a:avLst/>
          </a:prstGeom>
          <a:solidFill>
            <a:srgbClr val="FFFF00">
              <a:alpha val="67842"/>
            </a:srgbClr>
          </a:solidFill>
          <a:ln w="9525">
            <a:solidFill>
              <a:srgbClr val="33CC33"/>
            </a:solidFill>
            <a:miter lim="800000"/>
            <a:headEnd/>
            <a:tailEnd/>
          </a:ln>
        </p:spPr>
        <p:txBody>
          <a:bodyPr>
            <a:spAutoFit/>
          </a:bodyPr>
          <a:lstStyle/>
          <a:p>
            <a:r>
              <a:rPr lang="ja-JP" altLang="en-US" sz="3600">
                <a:latin typeface="HGS創英角ﾎﾟｯﾌﾟ体" pitchFamily="50" charset="-128"/>
                <a:ea typeface="HGS創英角ﾎﾟｯﾌﾟ体" pitchFamily="50" charset="-128"/>
              </a:rPr>
              <a:t>外から帰って来たら</a:t>
            </a:r>
            <a:endParaRPr lang="en-US" altLang="ja-JP" sz="3600">
              <a:latin typeface="HGS創英角ﾎﾟｯﾌﾟ体" pitchFamily="50" charset="-128"/>
              <a:ea typeface="HGS創英角ﾎﾟｯﾌﾟ体" pitchFamily="50" charset="-128"/>
            </a:endParaRPr>
          </a:p>
          <a:p>
            <a:r>
              <a:rPr lang="ja-JP" altLang="en-US" sz="3600">
                <a:latin typeface="HGS創英角ﾎﾟｯﾌﾟ体" pitchFamily="50" charset="-128"/>
                <a:ea typeface="HGS創英角ﾎﾟｯﾌﾟ体" pitchFamily="50" charset="-128"/>
              </a:rPr>
              <a:t>顔や手を洗う</a:t>
            </a:r>
          </a:p>
        </p:txBody>
      </p:sp>
      <p:sp>
        <p:nvSpPr>
          <p:cNvPr id="67590" name="タイトル 1"/>
          <p:cNvSpPr>
            <a:spLocks noGrp="1"/>
          </p:cNvSpPr>
          <p:nvPr>
            <p:ph type="title" idx="4294967295"/>
          </p:nvPr>
        </p:nvSpPr>
        <p:spPr/>
        <p:txBody>
          <a:bodyPr/>
          <a:lstStyle/>
          <a:p>
            <a:r>
              <a:rPr lang="ja-JP" altLang="en-US" smtClean="0"/>
              <a:t>◆</a:t>
            </a:r>
            <a:r>
              <a:rPr lang="ja-JP" altLang="en-US" smtClean="0">
                <a:solidFill>
                  <a:srgbClr val="FF0000"/>
                </a:solidFill>
              </a:rPr>
              <a:t>非常時</a:t>
            </a:r>
            <a:r>
              <a:rPr lang="ja-JP" altLang="en-US" smtClean="0"/>
              <a:t>における</a:t>
            </a:r>
            <a:br>
              <a:rPr lang="ja-JP" altLang="en-US" smtClean="0"/>
            </a:br>
            <a:r>
              <a:rPr lang="ja-JP" altLang="en-US" smtClean="0">
                <a:solidFill>
                  <a:schemeClr val="tx1"/>
                </a:solidFill>
              </a:rPr>
              <a:t>被ばく</a:t>
            </a:r>
            <a:r>
              <a:rPr lang="ja-JP" altLang="en-US" smtClean="0"/>
              <a:t>に対する防護③</a:t>
            </a:r>
          </a:p>
        </p:txBody>
      </p:sp>
      <p:sp>
        <p:nvSpPr>
          <p:cNvPr id="67591" name="正方形/長方形 6"/>
          <p:cNvSpPr>
            <a:spLocks noChangeArrowheads="1"/>
          </p:cNvSpPr>
          <p:nvPr/>
        </p:nvSpPr>
        <p:spPr bwMode="auto">
          <a:xfrm>
            <a:off x="6350000" y="6550025"/>
            <a:ext cx="2789238" cy="307975"/>
          </a:xfrm>
          <a:prstGeom prst="rect">
            <a:avLst/>
          </a:prstGeom>
          <a:noFill/>
          <a:ln w="9525">
            <a:noFill/>
            <a:miter lim="800000"/>
            <a:headEnd/>
            <a:tailEnd/>
          </a:ln>
        </p:spPr>
        <p:txBody>
          <a:bodyPr>
            <a:spAutoFit/>
          </a:bodyPr>
          <a:lstStyle/>
          <a:p>
            <a:r>
              <a:rPr lang="ja-JP" altLang="en-US" sz="1400"/>
              <a:t>文部科学省副読本 </a:t>
            </a:r>
            <a:r>
              <a:rPr lang="en-US" altLang="ja-JP" sz="1400"/>
              <a:t>P.18 </a:t>
            </a:r>
            <a:r>
              <a:rPr lang="ja-JP" altLang="en-US" sz="1400"/>
              <a:t>から作成</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noChangeArrowheads="1"/>
          </p:cNvSpPr>
          <p:nvPr>
            <p:ph type="title" idx="4294967295"/>
          </p:nvPr>
        </p:nvSpPr>
        <p:spPr>
          <a:xfrm>
            <a:off x="0" y="274638"/>
            <a:ext cx="9144000" cy="1749425"/>
          </a:xfrm>
        </p:spPr>
        <p:txBody>
          <a:bodyPr/>
          <a:lstStyle/>
          <a:p>
            <a:pPr eaLnBrk="1" hangingPunct="1"/>
            <a:r>
              <a:rPr lang="ja-JP" altLang="en-US" b="1" smtClean="0">
                <a:solidFill>
                  <a:srgbClr val="FF0000"/>
                </a:solidFill>
              </a:rPr>
              <a:t>事故発生時</a:t>
            </a:r>
            <a:r>
              <a:rPr lang="ja-JP" altLang="en-US" b="1" smtClean="0"/>
              <a:t>の</a:t>
            </a:r>
            <a:br>
              <a:rPr lang="ja-JP" altLang="en-US" b="1" smtClean="0"/>
            </a:br>
            <a:r>
              <a:rPr lang="ja-JP" altLang="en-US" b="1" smtClean="0"/>
              <a:t>退避・避難の考え方</a:t>
            </a:r>
          </a:p>
        </p:txBody>
      </p:sp>
      <p:sp>
        <p:nvSpPr>
          <p:cNvPr id="68611" name="Rectangle 8"/>
          <p:cNvSpPr>
            <a:spLocks noChangeArrowheads="1"/>
          </p:cNvSpPr>
          <p:nvPr/>
        </p:nvSpPr>
        <p:spPr bwMode="auto">
          <a:xfrm>
            <a:off x="468313" y="2781300"/>
            <a:ext cx="3529012" cy="1320800"/>
          </a:xfrm>
          <a:prstGeom prst="rect">
            <a:avLst/>
          </a:prstGeom>
          <a:noFill/>
          <a:ln w="9525">
            <a:solidFill>
              <a:srgbClr val="33CC33"/>
            </a:solidFill>
            <a:miter lim="800000"/>
            <a:headEnd/>
            <a:tailEnd/>
          </a:ln>
        </p:spPr>
        <p:txBody>
          <a:bodyPr>
            <a:spAutoFit/>
          </a:bodyPr>
          <a:lstStyle/>
          <a:p>
            <a:pPr algn="ctr"/>
            <a:r>
              <a:rPr lang="ja-JP" altLang="en-US" b="1">
                <a:solidFill>
                  <a:srgbClr val="FF0000"/>
                </a:solidFill>
              </a:rPr>
              <a:t>正確な情報を基に行動する</a:t>
            </a:r>
          </a:p>
        </p:txBody>
      </p:sp>
      <p:sp>
        <p:nvSpPr>
          <p:cNvPr id="68612" name="テキスト ボックス 1"/>
          <p:cNvSpPr txBox="1">
            <a:spLocks noChangeArrowheads="1"/>
          </p:cNvSpPr>
          <p:nvPr/>
        </p:nvSpPr>
        <p:spPr bwMode="auto">
          <a:xfrm>
            <a:off x="323850" y="5805488"/>
            <a:ext cx="4968875" cy="522287"/>
          </a:xfrm>
          <a:prstGeom prst="rect">
            <a:avLst/>
          </a:prstGeom>
          <a:noFill/>
          <a:ln w="9525">
            <a:noFill/>
            <a:miter lim="800000"/>
            <a:headEnd/>
            <a:tailEnd/>
          </a:ln>
        </p:spPr>
        <p:txBody>
          <a:bodyPr>
            <a:spAutoFit/>
          </a:bodyPr>
          <a:lstStyle/>
          <a:p>
            <a:r>
              <a:rPr lang="en-US" altLang="ja-JP" sz="2800">
                <a:latin typeface="Calibri" pitchFamily="34" charset="0"/>
              </a:rPr>
              <a:t>※</a:t>
            </a:r>
            <a:r>
              <a:rPr lang="ja-JP" altLang="en-US" sz="2800">
                <a:latin typeface="Calibri" pitchFamily="34" charset="0"/>
              </a:rPr>
              <a:t>一般的な災害対応と同じ</a:t>
            </a:r>
          </a:p>
        </p:txBody>
      </p:sp>
      <p:pic>
        <p:nvPicPr>
          <p:cNvPr id="68613" name="Picture 7"/>
          <p:cNvPicPr>
            <a:picLocks noChangeAspect="1" noChangeArrowheads="1"/>
          </p:cNvPicPr>
          <p:nvPr/>
        </p:nvPicPr>
        <p:blipFill>
          <a:blip r:embed="rId3" cstate="print"/>
          <a:srcRect/>
          <a:stretch>
            <a:fillRect/>
          </a:stretch>
        </p:blipFill>
        <p:spPr bwMode="auto">
          <a:xfrm>
            <a:off x="4787900" y="2024063"/>
            <a:ext cx="3806825" cy="4525962"/>
          </a:xfrm>
          <a:prstGeom prst="rect">
            <a:avLst/>
          </a:prstGeom>
          <a:noFill/>
          <a:ln w="9525">
            <a:noFill/>
            <a:miter lim="800000"/>
            <a:headEnd/>
            <a:tailEnd/>
          </a:ln>
        </p:spPr>
      </p:pic>
      <p:sp>
        <p:nvSpPr>
          <p:cNvPr id="68614" name="正方形/長方形 5"/>
          <p:cNvSpPr>
            <a:spLocks noChangeArrowheads="1"/>
          </p:cNvSpPr>
          <p:nvPr/>
        </p:nvSpPr>
        <p:spPr bwMode="auto">
          <a:xfrm>
            <a:off x="6350000" y="6550025"/>
            <a:ext cx="2789238" cy="307975"/>
          </a:xfrm>
          <a:prstGeom prst="rect">
            <a:avLst/>
          </a:prstGeom>
          <a:noFill/>
          <a:ln w="9525">
            <a:noFill/>
            <a:miter lim="800000"/>
            <a:headEnd/>
            <a:tailEnd/>
          </a:ln>
        </p:spPr>
        <p:txBody>
          <a:bodyPr>
            <a:spAutoFit/>
          </a:bodyPr>
          <a:lstStyle/>
          <a:p>
            <a:r>
              <a:rPr lang="ja-JP" altLang="en-US" sz="1400"/>
              <a:t>文部科学省副読本 </a:t>
            </a:r>
            <a:r>
              <a:rPr lang="en-US" altLang="ja-JP" sz="1400"/>
              <a:t>P.18 </a:t>
            </a:r>
            <a:r>
              <a:rPr lang="ja-JP" altLang="en-US" sz="1400"/>
              <a:t>から作成</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ctrTitle"/>
          </p:nvPr>
        </p:nvSpPr>
        <p:spPr/>
        <p:txBody>
          <a:bodyPr/>
          <a:lstStyle/>
          <a:p>
            <a:r>
              <a:rPr lang="ja-JP" altLang="en-US" smtClean="0"/>
              <a:t>放射線　</a:t>
            </a:r>
            <a:r>
              <a:rPr lang="en-US" altLang="ja-JP" smtClean="0"/>
              <a:t>Q</a:t>
            </a:r>
            <a:r>
              <a:rPr lang="ja-JP" altLang="en-US" smtClean="0"/>
              <a:t>＆</a:t>
            </a:r>
            <a:r>
              <a:rPr lang="en-US" altLang="ja-JP" smtClean="0"/>
              <a:t>A</a:t>
            </a:r>
            <a:endParaRPr lang="ja-JP" altLang="en-US" smtClean="0"/>
          </a:p>
        </p:txBody>
      </p:sp>
      <p:sp>
        <p:nvSpPr>
          <p:cNvPr id="69635" name="Rectangle 5"/>
          <p:cNvSpPr>
            <a:spLocks noGrp="1" noChangeArrowheads="1"/>
          </p:cNvSpPr>
          <p:nvPr>
            <p:ph type="subTitle" idx="1"/>
          </p:nvPr>
        </p:nvSpPr>
        <p:spPr>
          <a:xfrm>
            <a:off x="1371600" y="5013325"/>
            <a:ext cx="6400800" cy="1079500"/>
          </a:xfrm>
        </p:spPr>
        <p:txBody>
          <a:bodyPr/>
          <a:lstStyle/>
          <a:p>
            <a:r>
              <a:rPr lang="ja-JP" altLang="en-US" smtClean="0"/>
              <a:t>岩手県のパンフレット</a:t>
            </a:r>
            <a:endParaRPr lang="en-US" altLang="ja-JP" smtClean="0"/>
          </a:p>
          <a:p>
            <a:r>
              <a:rPr lang="ja-JP" altLang="en-US" sz="2400" b="1" smtClean="0"/>
              <a:t>「放射線について正しく理解するために」より</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タイトル 1"/>
          <p:cNvSpPr>
            <a:spLocks noGrp="1"/>
          </p:cNvSpPr>
          <p:nvPr>
            <p:ph type="title"/>
          </p:nvPr>
        </p:nvSpPr>
        <p:spPr>
          <a:xfrm>
            <a:off x="457200" y="274638"/>
            <a:ext cx="8229600" cy="1390650"/>
          </a:xfrm>
        </p:spPr>
        <p:txBody>
          <a:bodyPr/>
          <a:lstStyle/>
          <a:p>
            <a:r>
              <a:rPr lang="en-US" altLang="ja-JP" sz="4000" smtClean="0">
                <a:solidFill>
                  <a:srgbClr val="FF0000"/>
                </a:solidFill>
              </a:rPr>
              <a:t>Q</a:t>
            </a:r>
            <a:r>
              <a:rPr lang="ja-JP" altLang="en-US" sz="4000" smtClean="0"/>
              <a:t>　放射線、放射能は感染しますか</a:t>
            </a:r>
            <a:r>
              <a:rPr lang="en-US" altLang="ja-JP" sz="4000" smtClean="0"/>
              <a:t>?</a:t>
            </a:r>
            <a:endParaRPr lang="ja-JP" altLang="en-US" sz="4000" smtClean="0"/>
          </a:p>
        </p:txBody>
      </p:sp>
      <p:sp>
        <p:nvSpPr>
          <p:cNvPr id="3" name="コンテンツ プレースホルダ 2"/>
          <p:cNvSpPr>
            <a:spLocks noGrp="1"/>
          </p:cNvSpPr>
          <p:nvPr>
            <p:ph idx="1"/>
          </p:nvPr>
        </p:nvSpPr>
        <p:spPr>
          <a:xfrm>
            <a:off x="468313" y="1592263"/>
            <a:ext cx="8255000" cy="4889500"/>
          </a:xfrm>
        </p:spPr>
        <p:txBody>
          <a:bodyPr/>
          <a:lstStyle/>
          <a:p>
            <a:pPr>
              <a:buFontTx/>
              <a:buNone/>
              <a:defRPr/>
            </a:pPr>
            <a:r>
              <a:rPr lang="en-US" altLang="ja-JP" sz="4400" dirty="0" smtClean="0">
                <a:solidFill>
                  <a:srgbClr val="FF0000"/>
                </a:solidFill>
              </a:rPr>
              <a:t>A</a:t>
            </a:r>
            <a:r>
              <a:rPr lang="en-US" altLang="ja-JP" sz="4400" dirty="0" smtClean="0"/>
              <a:t> </a:t>
            </a:r>
            <a:r>
              <a:rPr lang="ja-JP" altLang="en-US" sz="4400" dirty="0" smtClean="0"/>
              <a:t>　</a:t>
            </a:r>
            <a:r>
              <a:rPr lang="ja-JP" altLang="en-US" sz="4400" dirty="0" smtClean="0">
                <a:solidFill>
                  <a:schemeClr val="accent1">
                    <a:lumMod val="50000"/>
                  </a:schemeClr>
                </a:solidFill>
              </a:rPr>
              <a:t>私たちが放射線を受けたからといって、私たちの体から放射線が出てくることはありません。</a:t>
            </a:r>
            <a:r>
              <a:rPr lang="en-US" altLang="ja-JP" sz="4400" dirty="0" smtClean="0">
                <a:solidFill>
                  <a:schemeClr val="accent1">
                    <a:lumMod val="50000"/>
                  </a:schemeClr>
                </a:solidFill>
              </a:rPr>
              <a:t/>
            </a:r>
            <a:br>
              <a:rPr lang="en-US" altLang="ja-JP" sz="4400" dirty="0" smtClean="0">
                <a:solidFill>
                  <a:schemeClr val="accent1">
                    <a:lumMod val="50000"/>
                  </a:schemeClr>
                </a:solidFill>
              </a:rPr>
            </a:br>
            <a:r>
              <a:rPr lang="ja-JP" altLang="en-US" sz="4400" dirty="0" smtClean="0">
                <a:solidFill>
                  <a:schemeClr val="accent1">
                    <a:lumMod val="50000"/>
                  </a:schemeClr>
                </a:solidFill>
              </a:rPr>
              <a:t>　</a:t>
            </a:r>
            <a:r>
              <a:rPr lang="en-US" altLang="ja-JP" dirty="0" smtClean="0"/>
              <a:t>(</a:t>
            </a:r>
            <a:r>
              <a:rPr lang="ja-JP" altLang="en-US" dirty="0" smtClean="0"/>
              <a:t>例えば、レントゲン写真を撮った後、私たちの体から放射線は出てきません。</a:t>
            </a:r>
            <a:r>
              <a:rPr lang="en-US" altLang="ja-JP" dirty="0" smtClean="0"/>
              <a:t>)</a:t>
            </a:r>
            <a:r>
              <a:rPr lang="ja-JP" altLang="en-US" dirty="0" smtClean="0"/>
              <a:t>放射性物質が付着したり、体内に取り込まれたりしても、その周りにいる人に影響を与えるほどの放射線は発しません。</a:t>
            </a:r>
            <a:endParaRPr lang="ja-JP" altLang="en-US" dirty="0"/>
          </a:p>
        </p:txBody>
      </p:sp>
      <p:sp>
        <p:nvSpPr>
          <p:cNvPr id="70660" name="AutoShape 5"/>
          <p:cNvSpPr>
            <a:spLocks noChangeArrowheads="1"/>
          </p:cNvSpPr>
          <p:nvPr/>
        </p:nvSpPr>
        <p:spPr bwMode="auto">
          <a:xfrm>
            <a:off x="6732588" y="6450013"/>
            <a:ext cx="2398712"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１２</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タイトル 1"/>
          <p:cNvSpPr>
            <a:spLocks noGrp="1"/>
          </p:cNvSpPr>
          <p:nvPr>
            <p:ph type="title"/>
          </p:nvPr>
        </p:nvSpPr>
        <p:spPr>
          <a:xfrm>
            <a:off x="431800" y="584200"/>
            <a:ext cx="8255000" cy="1858963"/>
          </a:xfrm>
        </p:spPr>
        <p:txBody>
          <a:bodyPr/>
          <a:lstStyle/>
          <a:p>
            <a:pPr algn="l"/>
            <a:r>
              <a:rPr lang="en-US" altLang="ja-JP" smtClean="0">
                <a:solidFill>
                  <a:srgbClr val="FF0000"/>
                </a:solidFill>
              </a:rPr>
              <a:t>Q</a:t>
            </a:r>
            <a:r>
              <a:rPr lang="ja-JP" altLang="en-US" smtClean="0"/>
              <a:t>　日常生活でどんなことに</a:t>
            </a:r>
            <a:r>
              <a:rPr lang="en-US" altLang="ja-JP" smtClean="0"/>
              <a:t/>
            </a:r>
            <a:br>
              <a:rPr lang="en-US" altLang="ja-JP" smtClean="0"/>
            </a:br>
            <a:r>
              <a:rPr lang="ja-JP" altLang="en-US" smtClean="0"/>
              <a:t>　　注意すればいいですか</a:t>
            </a:r>
            <a:r>
              <a:rPr lang="en-US" altLang="ja-JP" smtClean="0"/>
              <a:t>?</a:t>
            </a:r>
            <a:endParaRPr lang="ja-JP" altLang="en-US" smtClean="0"/>
          </a:p>
        </p:txBody>
      </p:sp>
      <p:sp>
        <p:nvSpPr>
          <p:cNvPr id="71683" name="コンテンツ プレースホルダ 2"/>
          <p:cNvSpPr>
            <a:spLocks noGrp="1"/>
          </p:cNvSpPr>
          <p:nvPr>
            <p:ph idx="1"/>
          </p:nvPr>
        </p:nvSpPr>
        <p:spPr>
          <a:xfrm>
            <a:off x="468313" y="2852738"/>
            <a:ext cx="8229600" cy="3273425"/>
          </a:xfrm>
        </p:spPr>
        <p:txBody>
          <a:bodyPr/>
          <a:lstStyle/>
          <a:p>
            <a:pPr>
              <a:buFontTx/>
              <a:buNone/>
            </a:pPr>
            <a:r>
              <a:rPr lang="en-US" altLang="ja-JP" sz="4400" smtClean="0">
                <a:solidFill>
                  <a:srgbClr val="FF0000"/>
                </a:solidFill>
              </a:rPr>
              <a:t>A</a:t>
            </a:r>
            <a:r>
              <a:rPr lang="en-US" altLang="ja-JP" sz="4400" smtClean="0"/>
              <a:t> </a:t>
            </a:r>
            <a:r>
              <a:rPr lang="ja-JP" altLang="en-US" sz="4400" smtClean="0"/>
              <a:t>　一般的には次のような項目を実施することで被ばくの低減を図ることができます。</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7"/>
          <p:cNvPicPr>
            <a:picLocks noGrp="1" noChangeAspect="1" noChangeArrowheads="1"/>
          </p:cNvPicPr>
          <p:nvPr>
            <p:ph sz="half" idx="2"/>
          </p:nvPr>
        </p:nvPicPr>
        <p:blipFill>
          <a:blip r:embed="rId3" cstate="print"/>
          <a:srcRect/>
          <a:stretch>
            <a:fillRect/>
          </a:stretch>
        </p:blipFill>
        <p:spPr>
          <a:xfrm>
            <a:off x="1943100" y="1592263"/>
            <a:ext cx="5527675" cy="3997325"/>
          </a:xfrm>
          <a:noFill/>
        </p:spPr>
      </p:pic>
      <p:sp>
        <p:nvSpPr>
          <p:cNvPr id="17411" name="Rectangle 8"/>
          <p:cNvSpPr>
            <a:spLocks noGrp="1" noChangeArrowheads="1"/>
          </p:cNvSpPr>
          <p:nvPr>
            <p:ph type="title"/>
          </p:nvPr>
        </p:nvSpPr>
        <p:spPr>
          <a:xfrm>
            <a:off x="457200" y="225425"/>
            <a:ext cx="8229600" cy="1143000"/>
          </a:xfrm>
        </p:spPr>
        <p:txBody>
          <a:bodyPr/>
          <a:lstStyle/>
          <a:p>
            <a:pPr eaLnBrk="1" hangingPunct="1"/>
            <a:r>
              <a:rPr lang="ja-JP" altLang="en-US" smtClean="0"/>
              <a:t>放射線で蛍光を出す板に</a:t>
            </a:r>
            <a:r>
              <a:rPr lang="en-US" altLang="ja-JP" smtClean="0"/>
              <a:t/>
            </a:r>
            <a:br>
              <a:rPr lang="en-US" altLang="ja-JP" smtClean="0"/>
            </a:br>
            <a:r>
              <a:rPr lang="ja-JP" altLang="en-US" smtClean="0"/>
              <a:t>スイセンを２ヶ月程度置くと</a:t>
            </a:r>
            <a:r>
              <a:rPr lang="en-US" altLang="ja-JP" smtClean="0"/>
              <a:t>…</a:t>
            </a:r>
            <a:endParaRPr lang="ja-JP" altLang="en-US" smtClean="0"/>
          </a:p>
        </p:txBody>
      </p:sp>
      <p:pic>
        <p:nvPicPr>
          <p:cNvPr id="34819" name="Picture 4"/>
          <p:cNvPicPr>
            <a:picLocks noGrp="1" noChangeAspect="1" noChangeArrowheads="1"/>
          </p:cNvPicPr>
          <p:nvPr>
            <p:ph sz="half" idx="1"/>
          </p:nvPr>
        </p:nvPicPr>
        <p:blipFill>
          <a:blip r:embed="rId4" cstate="print"/>
          <a:srcRect/>
          <a:stretch>
            <a:fillRect/>
          </a:stretch>
        </p:blipFill>
        <p:spPr>
          <a:xfrm>
            <a:off x="1958975" y="1557338"/>
            <a:ext cx="5494338" cy="4067175"/>
          </a:xfrm>
          <a:noFill/>
        </p:spPr>
      </p:pic>
      <p:sp>
        <p:nvSpPr>
          <p:cNvPr id="17413"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
        <p:nvSpPr>
          <p:cNvPr id="6" name="テキスト ボックス 5"/>
          <p:cNvSpPr txBox="1">
            <a:spLocks noChangeArrowheads="1"/>
          </p:cNvSpPr>
          <p:nvPr/>
        </p:nvSpPr>
        <p:spPr bwMode="auto">
          <a:xfrm>
            <a:off x="1116013" y="5381625"/>
            <a:ext cx="6911975" cy="1311275"/>
          </a:xfrm>
          <a:prstGeom prst="rect">
            <a:avLst/>
          </a:prstGeom>
          <a:solidFill>
            <a:srgbClr val="EBF2AC"/>
          </a:solidFill>
          <a:ln w="9525">
            <a:noFill/>
            <a:miter lim="800000"/>
            <a:headEnd/>
            <a:tailEnd/>
          </a:ln>
        </p:spPr>
        <p:txBody>
          <a:bodyPr>
            <a:spAutoFit/>
          </a:bodyPr>
          <a:lstStyle/>
          <a:p>
            <a:r>
              <a:rPr lang="ja-JP" altLang="en-US"/>
              <a:t>スイセン内の</a:t>
            </a:r>
            <a:r>
              <a:rPr lang="ja-JP" altLang="en-US">
                <a:solidFill>
                  <a:srgbClr val="FF0000"/>
                </a:solidFill>
              </a:rPr>
              <a:t>カリウム</a:t>
            </a:r>
            <a:r>
              <a:rPr lang="en-US" altLang="ja-JP">
                <a:solidFill>
                  <a:srgbClr val="FF0000"/>
                </a:solidFill>
              </a:rPr>
              <a:t>40</a:t>
            </a:r>
            <a:r>
              <a:rPr lang="ja-JP" altLang="en-US"/>
              <a:t>が出す</a:t>
            </a:r>
            <a:endParaRPr lang="en-US" altLang="ja-JP"/>
          </a:p>
          <a:p>
            <a:r>
              <a:rPr lang="ja-JP" altLang="en-US"/>
              <a:t>自然放射線が写し出される</a:t>
            </a:r>
          </a:p>
        </p:txBody>
      </p:sp>
      <p:sp>
        <p:nvSpPr>
          <p:cNvPr id="17415" name="正方形/長方形 1"/>
          <p:cNvSpPr>
            <a:spLocks noChangeArrowheads="1"/>
          </p:cNvSpPr>
          <p:nvPr/>
        </p:nvSpPr>
        <p:spPr bwMode="auto">
          <a:xfrm>
            <a:off x="5981700" y="6550025"/>
            <a:ext cx="2681288" cy="307975"/>
          </a:xfrm>
          <a:prstGeom prst="rect">
            <a:avLst/>
          </a:prstGeom>
          <a:noFill/>
          <a:ln w="9525">
            <a:noFill/>
            <a:miter lim="800000"/>
            <a:headEnd/>
            <a:tailEnd/>
          </a:ln>
        </p:spPr>
        <p:txBody>
          <a:bodyPr>
            <a:spAutoFit/>
          </a:bodyPr>
          <a:lstStyle/>
          <a:p>
            <a:r>
              <a:rPr lang="ja-JP" altLang="en-US" sz="1400"/>
              <a:t>文部科学省副読本 </a:t>
            </a:r>
            <a:r>
              <a:rPr lang="en-US" altLang="ja-JP" sz="1400"/>
              <a:t>P.3 </a:t>
            </a:r>
            <a:r>
              <a:rPr lang="ja-JP" altLang="en-US" sz="14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2000"/>
                                        <p:tgtEl>
                                          <p:spTgt spid="34819"/>
                                        </p:tgtEl>
                                      </p:cBhvr>
                                    </p:animEffect>
                                  </p:childTnLst>
                                </p:cTn>
                              </p:par>
                            </p:childTnLst>
                          </p:cTn>
                        </p:par>
                        <p:par>
                          <p:cTn id="8" fill="hold" nodeType="afterGroup">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タイトル 1"/>
          <p:cNvSpPr>
            <a:spLocks noGrp="1"/>
          </p:cNvSpPr>
          <p:nvPr>
            <p:ph type="title"/>
          </p:nvPr>
        </p:nvSpPr>
        <p:spPr>
          <a:xfrm>
            <a:off x="431800" y="274638"/>
            <a:ext cx="8255000" cy="1498600"/>
          </a:xfrm>
        </p:spPr>
        <p:txBody>
          <a:bodyPr/>
          <a:lstStyle/>
          <a:p>
            <a:pPr algn="l"/>
            <a:r>
              <a:rPr lang="en-US" altLang="ja-JP" smtClean="0">
                <a:solidFill>
                  <a:srgbClr val="FF0000"/>
                </a:solidFill>
              </a:rPr>
              <a:t>Q</a:t>
            </a:r>
            <a:r>
              <a:rPr lang="ja-JP" altLang="en-US" smtClean="0"/>
              <a:t>　日常生活でどんなことに</a:t>
            </a:r>
            <a:r>
              <a:rPr lang="en-US" altLang="ja-JP" smtClean="0"/>
              <a:t/>
            </a:r>
            <a:br>
              <a:rPr lang="en-US" altLang="ja-JP" smtClean="0"/>
            </a:br>
            <a:r>
              <a:rPr lang="ja-JP" altLang="en-US" smtClean="0"/>
              <a:t>　　注意すればいいですか</a:t>
            </a:r>
            <a:r>
              <a:rPr lang="en-US" altLang="ja-JP" smtClean="0"/>
              <a:t>?</a:t>
            </a:r>
            <a:endParaRPr lang="ja-JP" altLang="en-US" smtClean="0"/>
          </a:p>
        </p:txBody>
      </p:sp>
      <p:sp>
        <p:nvSpPr>
          <p:cNvPr id="72707" name="コンテンツ プレースホルダ 2"/>
          <p:cNvSpPr>
            <a:spLocks noGrp="1"/>
          </p:cNvSpPr>
          <p:nvPr>
            <p:ph idx="1"/>
          </p:nvPr>
        </p:nvSpPr>
        <p:spPr>
          <a:xfrm>
            <a:off x="431800" y="1916113"/>
            <a:ext cx="8229600" cy="4525962"/>
          </a:xfrm>
        </p:spPr>
        <p:txBody>
          <a:bodyPr/>
          <a:lstStyle/>
          <a:p>
            <a:pPr>
              <a:buFontTx/>
              <a:buNone/>
            </a:pPr>
            <a:r>
              <a:rPr lang="ja-JP" altLang="en-US" smtClean="0"/>
              <a:t>①外出時は通常の服装で問題ないが、気になるようであれば、マスクをする。</a:t>
            </a:r>
            <a:endParaRPr lang="en-US" altLang="ja-JP" smtClean="0"/>
          </a:p>
          <a:p>
            <a:pPr>
              <a:buFontTx/>
              <a:buNone/>
            </a:pPr>
            <a:r>
              <a:rPr lang="ja-JP" altLang="en-US" smtClean="0"/>
              <a:t>②屋外での活動後には、手や顔を洗い、うがいをする。</a:t>
            </a:r>
            <a:endParaRPr lang="en-US" altLang="ja-JP" smtClean="0"/>
          </a:p>
          <a:p>
            <a:pPr>
              <a:buFontTx/>
              <a:buNone/>
            </a:pPr>
            <a:r>
              <a:rPr lang="ja-JP" altLang="en-US" smtClean="0"/>
              <a:t>③土や砂を口に入れないように注意する。</a:t>
            </a:r>
            <a:endParaRPr lang="en-US" altLang="ja-JP" smtClean="0"/>
          </a:p>
          <a:p>
            <a:pPr>
              <a:buFontTx/>
              <a:buNone/>
            </a:pPr>
            <a:r>
              <a:rPr lang="ja-JP" altLang="en-US" smtClean="0"/>
              <a:t>④土や砂が口に入った場合には、よくうがいをする。</a:t>
            </a:r>
            <a:endParaRPr lang="en-US" altLang="ja-JP" smtClean="0"/>
          </a:p>
          <a:p>
            <a:pPr>
              <a:buFontTx/>
              <a:buNone/>
            </a:pPr>
            <a:r>
              <a:rPr lang="ja-JP" altLang="en-US" smtClean="0"/>
              <a:t>⑤帰宅時の靴の泥をできるだけ落とす。</a:t>
            </a:r>
          </a:p>
        </p:txBody>
      </p:sp>
      <p:sp>
        <p:nvSpPr>
          <p:cNvPr id="72708" name="AutoShape 5"/>
          <p:cNvSpPr>
            <a:spLocks noChangeArrowheads="1"/>
          </p:cNvSpPr>
          <p:nvPr/>
        </p:nvSpPr>
        <p:spPr bwMode="auto">
          <a:xfrm>
            <a:off x="6732588" y="6450013"/>
            <a:ext cx="2411412"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１２</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タイトル 1"/>
          <p:cNvSpPr>
            <a:spLocks noGrp="1"/>
          </p:cNvSpPr>
          <p:nvPr>
            <p:ph type="title"/>
          </p:nvPr>
        </p:nvSpPr>
        <p:spPr>
          <a:xfrm>
            <a:off x="468313" y="274638"/>
            <a:ext cx="8218487" cy="1570037"/>
          </a:xfrm>
        </p:spPr>
        <p:txBody>
          <a:bodyPr/>
          <a:lstStyle/>
          <a:p>
            <a:pPr algn="l"/>
            <a:r>
              <a:rPr lang="en-US" altLang="ja-JP" smtClean="0">
                <a:solidFill>
                  <a:srgbClr val="FF0000"/>
                </a:solidFill>
              </a:rPr>
              <a:t>Q</a:t>
            </a:r>
            <a:r>
              <a:rPr lang="ja-JP" altLang="en-US" smtClean="0"/>
              <a:t>　市場に流通している食品は</a:t>
            </a:r>
            <a:r>
              <a:rPr lang="en-US" altLang="ja-JP" smtClean="0"/>
              <a:t/>
            </a:r>
            <a:br>
              <a:rPr lang="en-US" altLang="ja-JP" smtClean="0"/>
            </a:br>
            <a:r>
              <a:rPr lang="ja-JP" altLang="en-US" smtClean="0"/>
              <a:t>　　安全ですか</a:t>
            </a:r>
            <a:r>
              <a:rPr lang="en-US" altLang="ja-JP" smtClean="0"/>
              <a:t>?</a:t>
            </a:r>
            <a:endParaRPr lang="ja-JP" altLang="en-US" smtClean="0"/>
          </a:p>
        </p:txBody>
      </p:sp>
      <p:sp>
        <p:nvSpPr>
          <p:cNvPr id="73731" name="コンテンツ プレースホルダ 2"/>
          <p:cNvSpPr>
            <a:spLocks noGrp="1"/>
          </p:cNvSpPr>
          <p:nvPr>
            <p:ph idx="1"/>
          </p:nvPr>
        </p:nvSpPr>
        <p:spPr>
          <a:xfrm>
            <a:off x="468313" y="2060575"/>
            <a:ext cx="8229600" cy="4065588"/>
          </a:xfrm>
        </p:spPr>
        <p:txBody>
          <a:bodyPr/>
          <a:lstStyle/>
          <a:p>
            <a:pPr>
              <a:buFontTx/>
              <a:buNone/>
            </a:pPr>
            <a:r>
              <a:rPr lang="en-US" altLang="ja-JP" sz="4000" smtClean="0">
                <a:solidFill>
                  <a:srgbClr val="FF0000"/>
                </a:solidFill>
              </a:rPr>
              <a:t>A</a:t>
            </a:r>
            <a:r>
              <a:rPr lang="en-US" altLang="ja-JP" sz="4000" smtClean="0"/>
              <a:t> </a:t>
            </a:r>
            <a:r>
              <a:rPr lang="ja-JP" altLang="en-US" sz="4000" smtClean="0"/>
              <a:t>　市場で販売されている食品は、それぞれの特質も踏まえながら個別に検査が行われています。食品衛生法に基づく</a:t>
            </a:r>
            <a:r>
              <a:rPr lang="ja-JP" altLang="en-US" sz="4000" smtClean="0">
                <a:solidFill>
                  <a:srgbClr val="FF0000"/>
                </a:solidFill>
              </a:rPr>
              <a:t>暫定規制値</a:t>
            </a:r>
            <a:r>
              <a:rPr lang="ja-JP" altLang="en-US" sz="4000" smtClean="0"/>
              <a:t>を超える食品は出荷制限などにより流通させないことになっています。</a:t>
            </a:r>
          </a:p>
        </p:txBody>
      </p:sp>
      <p:sp>
        <p:nvSpPr>
          <p:cNvPr id="73732" name="AutoShape 5"/>
          <p:cNvSpPr>
            <a:spLocks noChangeArrowheads="1"/>
          </p:cNvSpPr>
          <p:nvPr/>
        </p:nvSpPr>
        <p:spPr bwMode="auto">
          <a:xfrm>
            <a:off x="6840538" y="6450013"/>
            <a:ext cx="2303462"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１２</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タイトル 1"/>
          <p:cNvSpPr>
            <a:spLocks noGrp="1"/>
          </p:cNvSpPr>
          <p:nvPr>
            <p:ph type="title"/>
          </p:nvPr>
        </p:nvSpPr>
        <p:spPr>
          <a:xfrm>
            <a:off x="468313" y="260350"/>
            <a:ext cx="7632700" cy="1143000"/>
          </a:xfrm>
        </p:spPr>
        <p:txBody>
          <a:bodyPr/>
          <a:lstStyle/>
          <a:p>
            <a:r>
              <a:rPr lang="en-US" altLang="ja-JP" smtClean="0"/>
              <a:t>【</a:t>
            </a:r>
            <a:r>
              <a:rPr lang="ja-JP" altLang="en-US" smtClean="0"/>
              <a:t>発展</a:t>
            </a:r>
            <a:r>
              <a:rPr lang="en-US" altLang="ja-JP" smtClean="0"/>
              <a:t>】</a:t>
            </a:r>
            <a:r>
              <a:rPr lang="ja-JP" altLang="en-US" smtClean="0"/>
              <a:t>　　</a:t>
            </a:r>
            <a:r>
              <a:rPr lang="en-US" altLang="ja-JP" smtClean="0"/>
              <a:t>Bq</a:t>
            </a:r>
            <a:r>
              <a:rPr lang="ja-JP" altLang="en-US" smtClean="0"/>
              <a:t>から</a:t>
            </a:r>
            <a:r>
              <a:rPr lang="en-US" altLang="ja-JP" smtClean="0"/>
              <a:t>Sv</a:t>
            </a:r>
            <a:r>
              <a:rPr lang="ja-JP" altLang="en-US" smtClean="0"/>
              <a:t>への計算</a:t>
            </a:r>
          </a:p>
        </p:txBody>
      </p:sp>
      <p:sp>
        <p:nvSpPr>
          <p:cNvPr id="74755" name="コンテンツ プレースホルダ 2"/>
          <p:cNvSpPr>
            <a:spLocks noGrp="1"/>
          </p:cNvSpPr>
          <p:nvPr>
            <p:ph idx="1"/>
          </p:nvPr>
        </p:nvSpPr>
        <p:spPr>
          <a:xfrm>
            <a:off x="468313" y="1592263"/>
            <a:ext cx="8229600" cy="4525962"/>
          </a:xfrm>
        </p:spPr>
        <p:txBody>
          <a:bodyPr/>
          <a:lstStyle/>
          <a:p>
            <a:r>
              <a:rPr lang="en-US" altLang="ja-JP" smtClean="0"/>
              <a:t>500Bq/kg</a:t>
            </a:r>
            <a:r>
              <a:rPr lang="ja-JP" altLang="en-US" smtClean="0"/>
              <a:t>の</a:t>
            </a:r>
            <a:r>
              <a:rPr lang="ja-JP" altLang="en-US" smtClean="0">
                <a:solidFill>
                  <a:srgbClr val="FF0000"/>
                </a:solidFill>
              </a:rPr>
              <a:t>セシウム</a:t>
            </a:r>
            <a:r>
              <a:rPr lang="en-US" altLang="ja-JP" smtClean="0">
                <a:solidFill>
                  <a:srgbClr val="FF0000"/>
                </a:solidFill>
              </a:rPr>
              <a:t>137</a:t>
            </a:r>
            <a:r>
              <a:rPr lang="ja-JP" altLang="en-US" smtClean="0"/>
              <a:t>が検出された</a:t>
            </a:r>
            <a:r>
              <a:rPr lang="en-US" altLang="ja-JP" smtClean="0"/>
              <a:t/>
            </a:r>
            <a:br>
              <a:rPr lang="en-US" altLang="ja-JP" smtClean="0"/>
            </a:br>
            <a:r>
              <a:rPr lang="ja-JP" altLang="en-US" smtClean="0"/>
              <a:t>食べ物を</a:t>
            </a:r>
            <a:r>
              <a:rPr lang="en-US" altLang="ja-JP" smtClean="0"/>
              <a:t>1kg</a:t>
            </a:r>
            <a:r>
              <a:rPr lang="ja-JP" altLang="en-US" smtClean="0"/>
              <a:t>食べた場合の人体への</a:t>
            </a:r>
            <a:r>
              <a:rPr lang="en-US" altLang="ja-JP" smtClean="0"/>
              <a:t/>
            </a:r>
            <a:br>
              <a:rPr lang="en-US" altLang="ja-JP" smtClean="0"/>
            </a:br>
            <a:r>
              <a:rPr lang="ja-JP" altLang="en-US" smtClean="0"/>
              <a:t>影響は</a:t>
            </a:r>
            <a:r>
              <a:rPr lang="en-US" altLang="ja-JP" smtClean="0"/>
              <a:t>…</a:t>
            </a:r>
            <a:br>
              <a:rPr lang="en-US" altLang="ja-JP" smtClean="0"/>
            </a:br>
            <a:endParaRPr lang="en-US" altLang="ja-JP" smtClean="0"/>
          </a:p>
          <a:p>
            <a:pPr>
              <a:buFontTx/>
              <a:buNone/>
            </a:pPr>
            <a:r>
              <a:rPr lang="ja-JP" altLang="en-US" smtClean="0"/>
              <a:t>　　</a:t>
            </a:r>
            <a:r>
              <a:rPr lang="en-US" altLang="ja-JP" sz="4000" smtClean="0"/>
              <a:t>500×</a:t>
            </a:r>
            <a:r>
              <a:rPr lang="en-US" altLang="ja-JP" sz="4000" u="sng" smtClean="0"/>
              <a:t>1.3×10</a:t>
            </a:r>
            <a:r>
              <a:rPr lang="en-US" altLang="ja-JP" sz="4000" u="sng" baseline="30000" smtClean="0"/>
              <a:t>-5</a:t>
            </a:r>
            <a:r>
              <a:rPr lang="ja-JP" altLang="en-US" sz="4000" baseline="30000" smtClean="0"/>
              <a:t>　 　</a:t>
            </a:r>
            <a:r>
              <a:rPr lang="ja-JP" altLang="en-US" sz="4000" smtClean="0"/>
              <a:t>＝</a:t>
            </a:r>
            <a:r>
              <a:rPr lang="en-US" altLang="ja-JP" sz="4000" smtClean="0"/>
              <a:t>0.0065mSv</a:t>
            </a:r>
            <a:br>
              <a:rPr lang="en-US" altLang="ja-JP" sz="4000" smtClean="0"/>
            </a:br>
            <a:r>
              <a:rPr lang="ja-JP" altLang="en-US" sz="4000" smtClean="0"/>
              <a:t>　  　　　　　　　　　 　 </a:t>
            </a:r>
          </a:p>
        </p:txBody>
      </p:sp>
      <p:sp>
        <p:nvSpPr>
          <p:cNvPr id="74756" name="角丸四角形吹き出し 3"/>
          <p:cNvSpPr>
            <a:spLocks noChangeArrowheads="1"/>
          </p:cNvSpPr>
          <p:nvPr/>
        </p:nvSpPr>
        <p:spPr bwMode="auto">
          <a:xfrm>
            <a:off x="539750" y="5157788"/>
            <a:ext cx="4211638" cy="935037"/>
          </a:xfrm>
          <a:prstGeom prst="wedgeRoundRectCallout">
            <a:avLst>
              <a:gd name="adj1" fmla="val 24407"/>
              <a:gd name="adj2" fmla="val -143208"/>
              <a:gd name="adj3" fmla="val 16667"/>
            </a:avLst>
          </a:prstGeom>
          <a:solidFill>
            <a:schemeClr val="accent1"/>
          </a:solidFill>
          <a:ln w="25400" algn="ctr">
            <a:solidFill>
              <a:srgbClr val="89A4A7"/>
            </a:solidFill>
            <a:miter lim="800000"/>
            <a:headEnd/>
            <a:tailEnd/>
          </a:ln>
        </p:spPr>
        <p:txBody>
          <a:bodyPr anchor="ctr"/>
          <a:lstStyle/>
          <a:p>
            <a:pPr algn="ctr"/>
            <a:r>
              <a:rPr lang="ja-JP" altLang="en-US" sz="2400" b="1"/>
              <a:t>放射性物質の種類で決まる</a:t>
            </a:r>
          </a:p>
          <a:p>
            <a:pPr algn="ctr"/>
            <a:r>
              <a:rPr lang="ja-JP" altLang="en-US" sz="2400" b="1"/>
              <a:t>実効線量係数</a:t>
            </a:r>
          </a:p>
        </p:txBody>
      </p:sp>
      <p:sp>
        <p:nvSpPr>
          <p:cNvPr id="74757" name="正方形/長方形 6"/>
          <p:cNvSpPr>
            <a:spLocks noChangeArrowheads="1"/>
          </p:cNvSpPr>
          <p:nvPr/>
        </p:nvSpPr>
        <p:spPr bwMode="auto">
          <a:xfrm>
            <a:off x="1690688" y="6461125"/>
            <a:ext cx="7453312" cy="396875"/>
          </a:xfrm>
          <a:prstGeom prst="rect">
            <a:avLst/>
          </a:prstGeom>
          <a:noFill/>
          <a:ln w="9525">
            <a:noFill/>
            <a:miter lim="800000"/>
            <a:headEnd/>
            <a:tailEnd/>
          </a:ln>
        </p:spPr>
        <p:txBody>
          <a:bodyPr>
            <a:spAutoFit/>
          </a:bodyPr>
          <a:lstStyle/>
          <a:p>
            <a:r>
              <a:rPr lang="ja-JP" altLang="en-US" sz="2000"/>
              <a:t>岩手県のパンフレット「放射線について正しく理解するために」より</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コンテンツ プレースホルダー 3"/>
          <p:cNvPicPr>
            <a:picLocks noGrp="1" noChangeAspect="1"/>
          </p:cNvPicPr>
          <p:nvPr>
            <p:ph idx="1"/>
          </p:nvPr>
        </p:nvPicPr>
        <p:blipFill>
          <a:blip r:embed="rId3" cstate="print"/>
          <a:srcRect/>
          <a:stretch>
            <a:fillRect/>
          </a:stretch>
        </p:blipFill>
        <p:spPr>
          <a:xfrm>
            <a:off x="611188" y="476250"/>
            <a:ext cx="7969250" cy="5976938"/>
          </a:xfrm>
        </p:spPr>
      </p:pic>
      <p:sp>
        <p:nvSpPr>
          <p:cNvPr id="75779" name="Text Box 4"/>
          <p:cNvSpPr txBox="1">
            <a:spLocks noChangeArrowheads="1"/>
          </p:cNvSpPr>
          <p:nvPr/>
        </p:nvSpPr>
        <p:spPr bwMode="auto">
          <a:xfrm>
            <a:off x="6877050" y="5734050"/>
            <a:ext cx="1692275" cy="701675"/>
          </a:xfrm>
          <a:prstGeom prst="rect">
            <a:avLst/>
          </a:prstGeom>
          <a:noFill/>
          <a:ln w="9525">
            <a:noFill/>
            <a:miter lim="800000"/>
            <a:headEnd/>
            <a:tailEnd/>
          </a:ln>
        </p:spPr>
        <p:txBody>
          <a:bodyPr>
            <a:spAutoFit/>
          </a:bodyPr>
          <a:lstStyle/>
          <a:p>
            <a:pPr algn="ctr">
              <a:spcBef>
                <a:spcPct val="50000"/>
              </a:spcBef>
            </a:pPr>
            <a:r>
              <a:rPr lang="ja-JP" altLang="en-US">
                <a:solidFill>
                  <a:schemeClr val="bg1"/>
                </a:solidFill>
              </a:rPr>
              <a:t>終わり</a:t>
            </a:r>
          </a:p>
        </p:txBody>
      </p:sp>
      <p:sp>
        <p:nvSpPr>
          <p:cNvPr id="75780" name="正方形/長方形 1"/>
          <p:cNvSpPr>
            <a:spLocks noChangeArrowheads="1"/>
          </p:cNvSpPr>
          <p:nvPr/>
        </p:nvSpPr>
        <p:spPr bwMode="auto">
          <a:xfrm>
            <a:off x="8139113" y="6519863"/>
            <a:ext cx="1004887" cy="338137"/>
          </a:xfrm>
          <a:prstGeom prst="rect">
            <a:avLst/>
          </a:prstGeom>
          <a:noFill/>
          <a:ln w="9525">
            <a:noFill/>
            <a:miter lim="800000"/>
            <a:headEnd/>
            <a:tailEnd/>
          </a:ln>
        </p:spPr>
        <p:txBody>
          <a:bodyPr wrap="none">
            <a:spAutoFit/>
          </a:bodyPr>
          <a:lstStyle/>
          <a:p>
            <a:r>
              <a:rPr lang="ja-JP" altLang="en-US" sz="1600"/>
              <a:t>関向撮影</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457200" y="274638"/>
            <a:ext cx="8229600" cy="814387"/>
          </a:xfrm>
        </p:spPr>
        <p:txBody>
          <a:bodyPr/>
          <a:lstStyle/>
          <a:p>
            <a:r>
              <a:rPr lang="ja-JP" altLang="en-US" sz="4000" smtClean="0"/>
              <a:t>身近なものから出ている自然放射線</a:t>
            </a:r>
          </a:p>
        </p:txBody>
      </p:sp>
      <p:pic>
        <p:nvPicPr>
          <p:cNvPr id="3" name="Potassium in manure.wmv">
            <a:hlinkClick r:id="" action="ppaction://media"/>
          </p:cNvPr>
          <p:cNvPicPr>
            <a:picLocks noGrp="1" noRot="1" noChangeAspect="1"/>
          </p:cNvPicPr>
          <p:nvPr>
            <p:ph sz="half" idx="1"/>
            <a:videoFile r:link="rId1"/>
          </p:nvPr>
        </p:nvPicPr>
        <p:blipFill>
          <a:blip r:embed="rId4" cstate="print"/>
          <a:srcRect/>
          <a:stretch>
            <a:fillRect/>
          </a:stretch>
        </p:blipFill>
        <p:spPr>
          <a:xfrm>
            <a:off x="149225" y="1133475"/>
            <a:ext cx="8821738" cy="5143500"/>
          </a:xfrm>
        </p:spPr>
      </p:pic>
      <p:sp>
        <p:nvSpPr>
          <p:cNvPr id="18436" name="正方形/長方形 3"/>
          <p:cNvSpPr>
            <a:spLocks noChangeArrowheads="1"/>
          </p:cNvSpPr>
          <p:nvPr/>
        </p:nvSpPr>
        <p:spPr bwMode="auto">
          <a:xfrm>
            <a:off x="5983288" y="6483350"/>
            <a:ext cx="3151187" cy="339725"/>
          </a:xfrm>
          <a:prstGeom prst="rect">
            <a:avLst/>
          </a:prstGeom>
          <a:noFill/>
          <a:ln w="9525">
            <a:noFill/>
            <a:miter lim="800000"/>
            <a:headEnd/>
            <a:tailEnd/>
          </a:ln>
        </p:spPr>
        <p:txBody>
          <a:bodyPr>
            <a:spAutoFit/>
          </a:bodyPr>
          <a:lstStyle/>
          <a:p>
            <a:r>
              <a:rPr lang="ja-JP" altLang="en-US" sz="1600"/>
              <a:t>岩手県立総合教育センターで撮影</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5"/>
          <p:cNvPicPr>
            <a:picLocks noChangeAspect="1" noChangeArrowheads="1"/>
          </p:cNvPicPr>
          <p:nvPr/>
        </p:nvPicPr>
        <p:blipFill>
          <a:blip r:embed="rId3" cstate="print"/>
          <a:srcRect/>
          <a:stretch>
            <a:fillRect/>
          </a:stretch>
        </p:blipFill>
        <p:spPr bwMode="auto">
          <a:xfrm>
            <a:off x="6696075" y="404813"/>
            <a:ext cx="1549400" cy="4525962"/>
          </a:xfrm>
          <a:prstGeom prst="rect">
            <a:avLst/>
          </a:prstGeom>
          <a:noFill/>
          <a:ln w="9525">
            <a:noFill/>
            <a:miter lim="800000"/>
            <a:headEnd/>
            <a:tailEnd/>
          </a:ln>
        </p:spPr>
      </p:pic>
      <p:sp>
        <p:nvSpPr>
          <p:cNvPr id="19459" name="AutoShape 8"/>
          <p:cNvSpPr>
            <a:spLocks noChangeAspect="1" noChangeArrowheads="1"/>
          </p:cNvSpPr>
          <p:nvPr/>
        </p:nvSpPr>
        <p:spPr bwMode="auto">
          <a:xfrm rot="4232644" flipV="1">
            <a:off x="4955381" y="992982"/>
            <a:ext cx="733425" cy="2868612"/>
          </a:xfrm>
          <a:prstGeom prst="downArrow">
            <a:avLst>
              <a:gd name="adj1" fmla="val 41130"/>
              <a:gd name="adj2" fmla="val 82915"/>
            </a:avLst>
          </a:prstGeom>
          <a:gradFill rotWithShape="1">
            <a:gsLst>
              <a:gs pos="0">
                <a:srgbClr val="FFFF00"/>
              </a:gs>
              <a:gs pos="100000">
                <a:srgbClr val="FF3300"/>
              </a:gs>
            </a:gsLst>
            <a:lin ang="5400000" scaled="1"/>
          </a:gradFill>
          <a:ln w="9525">
            <a:noFill/>
            <a:miter lim="800000"/>
            <a:headEnd/>
            <a:tailEnd/>
          </a:ln>
        </p:spPr>
        <p:txBody>
          <a:bodyPr rot="10800000" wrap="none" anchor="ctr"/>
          <a:lstStyle/>
          <a:p>
            <a:endParaRPr lang="ja-JP" altLang="en-US" sz="3200"/>
          </a:p>
        </p:txBody>
      </p:sp>
      <p:sp>
        <p:nvSpPr>
          <p:cNvPr id="19460" name="AutoShape 8"/>
          <p:cNvSpPr>
            <a:spLocks noChangeAspect="1" noChangeArrowheads="1"/>
          </p:cNvSpPr>
          <p:nvPr/>
        </p:nvSpPr>
        <p:spPr bwMode="auto">
          <a:xfrm rot="-4232644">
            <a:off x="4883944" y="2685256"/>
            <a:ext cx="733425" cy="2868613"/>
          </a:xfrm>
          <a:prstGeom prst="downArrow">
            <a:avLst>
              <a:gd name="adj1" fmla="val 41130"/>
              <a:gd name="adj2" fmla="val 82915"/>
            </a:avLst>
          </a:prstGeom>
          <a:gradFill rotWithShape="1">
            <a:gsLst>
              <a:gs pos="0">
                <a:srgbClr val="FFFF00"/>
              </a:gs>
              <a:gs pos="100000">
                <a:srgbClr val="FF3300"/>
              </a:gs>
            </a:gsLst>
            <a:lin ang="5400000" scaled="1"/>
          </a:gradFill>
          <a:ln w="9525">
            <a:noFill/>
            <a:miter lim="800000"/>
            <a:headEnd/>
            <a:tailEnd/>
          </a:ln>
        </p:spPr>
        <p:txBody>
          <a:bodyPr rot="10800000" wrap="none" anchor="ctr"/>
          <a:lstStyle/>
          <a:p>
            <a:endParaRPr lang="ja-JP" altLang="en-US" sz="3200"/>
          </a:p>
        </p:txBody>
      </p:sp>
      <p:sp>
        <p:nvSpPr>
          <p:cNvPr id="19461" name="Rectangle 7"/>
          <p:cNvSpPr>
            <a:spLocks noGrp="1" noChangeArrowheads="1"/>
          </p:cNvSpPr>
          <p:nvPr>
            <p:ph type="title"/>
          </p:nvPr>
        </p:nvSpPr>
        <p:spPr>
          <a:xfrm>
            <a:off x="468313" y="260350"/>
            <a:ext cx="8229600" cy="1008063"/>
          </a:xfrm>
        </p:spPr>
        <p:txBody>
          <a:bodyPr/>
          <a:lstStyle/>
          <a:p>
            <a:pPr eaLnBrk="1" hangingPunct="1"/>
            <a:r>
              <a:rPr lang="ja-JP" altLang="en-US" smtClean="0"/>
              <a:t>放射線の単位</a:t>
            </a:r>
          </a:p>
        </p:txBody>
      </p:sp>
      <p:sp>
        <p:nvSpPr>
          <p:cNvPr id="19462" name="Rectangle 12"/>
          <p:cNvSpPr>
            <a:spLocks noChangeArrowheads="1"/>
          </p:cNvSpPr>
          <p:nvPr/>
        </p:nvSpPr>
        <p:spPr bwMode="auto">
          <a:xfrm>
            <a:off x="287338" y="5121275"/>
            <a:ext cx="4679950" cy="1219200"/>
          </a:xfrm>
          <a:prstGeom prst="rect">
            <a:avLst/>
          </a:prstGeom>
          <a:noFill/>
          <a:ln w="9525">
            <a:noFill/>
            <a:miter lim="800000"/>
            <a:headEnd/>
            <a:tailEnd/>
          </a:ln>
        </p:spPr>
        <p:txBody>
          <a:bodyPr>
            <a:spAutoFit/>
          </a:bodyPr>
          <a:lstStyle/>
          <a:p>
            <a:r>
              <a:rPr lang="ja-JP" altLang="en-US" sz="3200" b="1">
                <a:solidFill>
                  <a:srgbClr val="FF6600"/>
                </a:solidFill>
              </a:rPr>
              <a:t>ベクレル</a:t>
            </a:r>
            <a:r>
              <a:rPr lang="ja-JP" altLang="en-US" sz="3200">
                <a:solidFill>
                  <a:srgbClr val="FF6600"/>
                </a:solidFill>
              </a:rPr>
              <a:t>（Ｂｑ）</a:t>
            </a:r>
          </a:p>
          <a:p>
            <a:r>
              <a:rPr lang="ja-JP" altLang="en-US" sz="2400" b="1"/>
              <a:t>１秒間に何個の原子核が壊れるか</a:t>
            </a:r>
            <a:endParaRPr lang="en-US" altLang="ja-JP" sz="2400" b="1"/>
          </a:p>
          <a:p>
            <a:r>
              <a:rPr lang="ja-JP" altLang="en-US" sz="1800" b="1"/>
              <a:t>放射性物質が放射線を出す能力を表す単位</a:t>
            </a:r>
          </a:p>
        </p:txBody>
      </p:sp>
      <p:sp>
        <p:nvSpPr>
          <p:cNvPr id="19463" name="Rectangle 13"/>
          <p:cNvSpPr>
            <a:spLocks noChangeArrowheads="1"/>
          </p:cNvSpPr>
          <p:nvPr/>
        </p:nvSpPr>
        <p:spPr bwMode="auto">
          <a:xfrm>
            <a:off x="5688013" y="4833938"/>
            <a:ext cx="3006725" cy="1096962"/>
          </a:xfrm>
          <a:prstGeom prst="rect">
            <a:avLst/>
          </a:prstGeom>
          <a:noFill/>
          <a:ln w="9525">
            <a:noFill/>
            <a:miter lim="800000"/>
            <a:headEnd/>
            <a:tailEnd/>
          </a:ln>
        </p:spPr>
        <p:txBody>
          <a:bodyPr lIns="0" tIns="0" rIns="0" bIns="0">
            <a:spAutoFit/>
          </a:bodyPr>
          <a:lstStyle/>
          <a:p>
            <a:r>
              <a:rPr lang="ja-JP" altLang="en-US" sz="3200" b="1">
                <a:solidFill>
                  <a:srgbClr val="FF6600"/>
                </a:solidFill>
              </a:rPr>
              <a:t>シーベルト</a:t>
            </a:r>
            <a:r>
              <a:rPr lang="ja-JP" altLang="en-US" sz="3200">
                <a:solidFill>
                  <a:srgbClr val="FF6600"/>
                </a:solidFill>
              </a:rPr>
              <a:t>（Ｓｖ）</a:t>
            </a:r>
          </a:p>
          <a:p>
            <a:r>
              <a:rPr lang="ja-JP" altLang="en-US" sz="2000" b="1"/>
              <a:t>人体が受けた放射線による</a:t>
            </a:r>
          </a:p>
          <a:p>
            <a:r>
              <a:rPr lang="ja-JP" altLang="en-US" sz="2000" b="1"/>
              <a:t>影響の度合いを表す単位</a:t>
            </a:r>
          </a:p>
        </p:txBody>
      </p:sp>
      <p:sp>
        <p:nvSpPr>
          <p:cNvPr id="19464" name="AutoShape 8"/>
          <p:cNvSpPr>
            <a:spLocks noChangeAspect="1" noChangeArrowheads="1"/>
          </p:cNvSpPr>
          <p:nvPr/>
        </p:nvSpPr>
        <p:spPr bwMode="auto">
          <a:xfrm rot="-5400000">
            <a:off x="5134769" y="1799431"/>
            <a:ext cx="733425" cy="2868613"/>
          </a:xfrm>
          <a:prstGeom prst="downArrow">
            <a:avLst>
              <a:gd name="adj1" fmla="val 41130"/>
              <a:gd name="adj2" fmla="val 82915"/>
            </a:avLst>
          </a:prstGeom>
          <a:gradFill rotWithShape="1">
            <a:gsLst>
              <a:gs pos="0">
                <a:srgbClr val="FFFF00"/>
              </a:gs>
              <a:gs pos="100000">
                <a:srgbClr val="FF3300"/>
              </a:gs>
            </a:gsLst>
            <a:lin ang="5400000" scaled="1"/>
          </a:gradFill>
          <a:ln w="9525">
            <a:noFill/>
            <a:miter lim="800000"/>
            <a:headEnd/>
            <a:tailEnd/>
          </a:ln>
        </p:spPr>
        <p:txBody>
          <a:bodyPr rot="10800000" wrap="none" anchor="ctr"/>
          <a:lstStyle/>
          <a:p>
            <a:endParaRPr lang="ja-JP" altLang="en-US" sz="3200"/>
          </a:p>
        </p:txBody>
      </p:sp>
      <p:sp>
        <p:nvSpPr>
          <p:cNvPr id="19465" name="AutoShape 9"/>
          <p:cNvSpPr>
            <a:spLocks noChangeArrowheads="1"/>
          </p:cNvSpPr>
          <p:nvPr/>
        </p:nvSpPr>
        <p:spPr bwMode="auto">
          <a:xfrm>
            <a:off x="4551363" y="2889250"/>
            <a:ext cx="2376487" cy="684213"/>
          </a:xfrm>
          <a:prstGeom prst="rightArrow">
            <a:avLst>
              <a:gd name="adj1" fmla="val 50000"/>
              <a:gd name="adj2" fmla="val 86833"/>
            </a:avLst>
          </a:prstGeom>
          <a:solidFill>
            <a:srgbClr val="FF0000"/>
          </a:solidFill>
          <a:ln w="9525">
            <a:solidFill>
              <a:schemeClr val="tx1"/>
            </a:solidFill>
            <a:miter lim="800000"/>
            <a:headEnd/>
            <a:tailEnd/>
          </a:ln>
        </p:spPr>
        <p:txBody>
          <a:bodyPr wrap="none" lIns="0" tIns="0" rIns="0" bIns="0" anchor="ctr"/>
          <a:lstStyle/>
          <a:p>
            <a:pPr algn="ctr"/>
            <a:r>
              <a:rPr lang="ja-JP" altLang="en-US" sz="1800" b="1">
                <a:solidFill>
                  <a:schemeClr val="bg1"/>
                </a:solidFill>
              </a:rPr>
              <a:t>放射線</a:t>
            </a:r>
          </a:p>
        </p:txBody>
      </p:sp>
      <p:sp>
        <p:nvSpPr>
          <p:cNvPr id="19466" name="AutoShape 12"/>
          <p:cNvSpPr>
            <a:spLocks noChangeArrowheads="1"/>
          </p:cNvSpPr>
          <p:nvPr/>
        </p:nvSpPr>
        <p:spPr bwMode="auto">
          <a:xfrm>
            <a:off x="6985000" y="6450013"/>
            <a:ext cx="2159000" cy="407987"/>
          </a:xfrm>
          <a:prstGeom prst="roundRect">
            <a:avLst>
              <a:gd name="adj" fmla="val 16667"/>
            </a:avLst>
          </a:prstGeom>
          <a:solidFill>
            <a:schemeClr val="accent1"/>
          </a:solidFill>
          <a:ln w="9525">
            <a:solidFill>
              <a:schemeClr val="tx1"/>
            </a:solidFill>
            <a:round/>
            <a:headEnd/>
            <a:tailEnd/>
          </a:ln>
        </p:spPr>
        <p:txBody>
          <a:bodyPr anchor="ctr">
            <a:spAutoFit/>
          </a:bodyPr>
          <a:lstStyle/>
          <a:p>
            <a:pPr algn="ctr"/>
            <a:r>
              <a:rPr lang="en-US" altLang="ja-JP" sz="1800" b="1"/>
              <a:t>→</a:t>
            </a:r>
            <a:r>
              <a:rPr lang="ja-JP" altLang="en-US" sz="1800" b="1"/>
              <a:t>　ワークシート　３</a:t>
            </a:r>
          </a:p>
        </p:txBody>
      </p:sp>
      <p:sp>
        <p:nvSpPr>
          <p:cNvPr id="12" name="テキスト ボックス 11"/>
          <p:cNvSpPr txBox="1">
            <a:spLocks noChangeArrowheads="1"/>
          </p:cNvSpPr>
          <p:nvPr/>
        </p:nvSpPr>
        <p:spPr bwMode="auto">
          <a:xfrm>
            <a:off x="0" y="6381750"/>
            <a:ext cx="6877050" cy="519113"/>
          </a:xfrm>
          <a:prstGeom prst="rect">
            <a:avLst/>
          </a:prstGeom>
          <a:noFill/>
          <a:ln w="9525">
            <a:noFill/>
            <a:miter lim="800000"/>
            <a:headEnd/>
            <a:tailEnd/>
          </a:ln>
        </p:spPr>
        <p:txBody>
          <a:bodyPr>
            <a:spAutoFit/>
          </a:bodyPr>
          <a:lstStyle/>
          <a:p>
            <a:r>
              <a:rPr lang="ja-JP" altLang="en-US" sz="2800">
                <a:solidFill>
                  <a:srgbClr val="0070C0"/>
                </a:solidFill>
              </a:rPr>
              <a:t>出るベクレルと浴びるシーベルトと覚えよう！</a:t>
            </a:r>
          </a:p>
        </p:txBody>
      </p:sp>
      <p:pic>
        <p:nvPicPr>
          <p:cNvPr id="19468" name="Picture 14"/>
          <p:cNvPicPr>
            <a:picLocks noChangeAspect="1" noChangeArrowheads="1"/>
          </p:cNvPicPr>
          <p:nvPr/>
        </p:nvPicPr>
        <p:blipFill>
          <a:blip r:embed="rId4" cstate="print"/>
          <a:srcRect/>
          <a:stretch>
            <a:fillRect/>
          </a:stretch>
        </p:blipFill>
        <p:spPr bwMode="auto">
          <a:xfrm>
            <a:off x="503238" y="1557338"/>
            <a:ext cx="4038600" cy="3436937"/>
          </a:xfrm>
          <a:prstGeom prst="rect">
            <a:avLst/>
          </a:prstGeom>
          <a:noFill/>
          <a:ln w="9525">
            <a:noFill/>
            <a:miter lim="800000"/>
            <a:headEnd/>
            <a:tailEnd/>
          </a:ln>
        </p:spPr>
      </p:pic>
      <p:sp>
        <p:nvSpPr>
          <p:cNvPr id="19469" name="正方形/長方形 1"/>
          <p:cNvSpPr>
            <a:spLocks noChangeArrowheads="1"/>
          </p:cNvSpPr>
          <p:nvPr/>
        </p:nvSpPr>
        <p:spPr bwMode="auto">
          <a:xfrm>
            <a:off x="5929313" y="-4763"/>
            <a:ext cx="3214687" cy="338138"/>
          </a:xfrm>
          <a:prstGeom prst="rect">
            <a:avLst/>
          </a:prstGeom>
          <a:noFill/>
          <a:ln w="9525">
            <a:noFill/>
            <a:miter lim="800000"/>
            <a:headEnd/>
            <a:tailEnd/>
          </a:ln>
        </p:spPr>
        <p:txBody>
          <a:bodyPr>
            <a:spAutoFit/>
          </a:bodyPr>
          <a:lstStyle/>
          <a:p>
            <a:pPr algn="r"/>
            <a:r>
              <a:rPr lang="ja-JP" altLang="en-US" sz="1600"/>
              <a:t>文部科学省副読本 </a:t>
            </a:r>
            <a:r>
              <a:rPr lang="en-US" altLang="ja-JP" sz="1600"/>
              <a:t>P.9 </a:t>
            </a:r>
            <a:r>
              <a:rPr lang="ja-JP" altLang="en-US" sz="1600"/>
              <a:t>から作成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431800" y="152400"/>
            <a:ext cx="8229600" cy="1143000"/>
          </a:xfrm>
        </p:spPr>
        <p:txBody>
          <a:bodyPr/>
          <a:lstStyle/>
          <a:p>
            <a:pPr eaLnBrk="1" hangingPunct="1"/>
            <a:r>
              <a:rPr lang="ja-JP" altLang="en-US" smtClean="0"/>
              <a:t>放射線の単位　②</a:t>
            </a:r>
          </a:p>
        </p:txBody>
      </p:sp>
      <p:sp>
        <p:nvSpPr>
          <p:cNvPr id="12" name="Rectangle 12"/>
          <p:cNvSpPr>
            <a:spLocks noChangeArrowheads="1"/>
          </p:cNvSpPr>
          <p:nvPr/>
        </p:nvSpPr>
        <p:spPr bwMode="auto">
          <a:xfrm>
            <a:off x="863600" y="1557338"/>
            <a:ext cx="7415213" cy="1870075"/>
          </a:xfrm>
          <a:prstGeom prst="rect">
            <a:avLst/>
          </a:prstGeom>
          <a:noFill/>
          <a:ln w="9525">
            <a:solidFill>
              <a:srgbClr val="FF0000"/>
            </a:solidFill>
            <a:miter lim="800000"/>
            <a:headEnd/>
            <a:tailEnd/>
          </a:ln>
        </p:spPr>
        <p:txBody>
          <a:bodyPr>
            <a:spAutoFit/>
          </a:bodyPr>
          <a:lstStyle/>
          <a:p>
            <a:r>
              <a:rPr lang="ja-JP" altLang="en-US" sz="3600" b="1">
                <a:solidFill>
                  <a:srgbClr val="FF6600"/>
                </a:solidFill>
                <a:latin typeface="ＭＳ Ｐゴシック" pitchFamily="50" charset="-128"/>
              </a:rPr>
              <a:t>　</a:t>
            </a:r>
            <a:r>
              <a:rPr lang="en-US" altLang="ja-JP" sz="6000" b="1">
                <a:solidFill>
                  <a:srgbClr val="FF6600"/>
                </a:solidFill>
                <a:latin typeface="ＭＳ Ｐゴシック" pitchFamily="50" charset="-128"/>
              </a:rPr>
              <a:t>μ</a:t>
            </a:r>
            <a:r>
              <a:rPr lang="ja-JP" altLang="en-US" sz="6000" b="1">
                <a:solidFill>
                  <a:srgbClr val="FF6600"/>
                </a:solidFill>
                <a:latin typeface="ＭＳ Ｐゴシック" pitchFamily="50" charset="-128"/>
              </a:rPr>
              <a:t>Ｓｖ</a:t>
            </a:r>
            <a:r>
              <a:rPr lang="en-US" altLang="ja-JP" sz="6000" b="1">
                <a:solidFill>
                  <a:srgbClr val="FF6600"/>
                </a:solidFill>
                <a:latin typeface="ＭＳ Ｐゴシック" pitchFamily="50" charset="-128"/>
              </a:rPr>
              <a:t>/</a:t>
            </a:r>
            <a:r>
              <a:rPr lang="ja-JP" altLang="en-US" sz="6000" b="1">
                <a:solidFill>
                  <a:srgbClr val="FF6600"/>
                </a:solidFill>
                <a:latin typeface="ＭＳ Ｐゴシック" pitchFamily="50" charset="-128"/>
              </a:rPr>
              <a:t>時（</a:t>
            </a:r>
            <a:r>
              <a:rPr lang="en-US" altLang="ja-JP" sz="6000" b="1">
                <a:solidFill>
                  <a:srgbClr val="FF6600"/>
                </a:solidFill>
                <a:latin typeface="ＭＳ Ｐゴシック" pitchFamily="50" charset="-128"/>
              </a:rPr>
              <a:t>μ</a:t>
            </a:r>
            <a:r>
              <a:rPr lang="ja-JP" altLang="en-US" sz="6000" b="1">
                <a:solidFill>
                  <a:srgbClr val="FF6600"/>
                </a:solidFill>
                <a:latin typeface="ＭＳ Ｐゴシック" pitchFamily="50" charset="-128"/>
              </a:rPr>
              <a:t>Ｓｖ</a:t>
            </a:r>
            <a:r>
              <a:rPr lang="en-US" altLang="ja-JP" sz="6000" b="1">
                <a:solidFill>
                  <a:srgbClr val="FF6600"/>
                </a:solidFill>
                <a:latin typeface="ＭＳ Ｐゴシック" pitchFamily="50" charset="-128"/>
              </a:rPr>
              <a:t>/</a:t>
            </a:r>
            <a:r>
              <a:rPr lang="ja-JP" altLang="en-US" sz="6000" b="1">
                <a:solidFill>
                  <a:srgbClr val="FF6600"/>
                </a:solidFill>
                <a:latin typeface="ＭＳ Ｐゴシック" pitchFamily="50" charset="-128"/>
              </a:rPr>
              <a:t>ｈ）</a:t>
            </a:r>
            <a:endParaRPr lang="en-US" altLang="ja-JP" sz="6000" b="1">
              <a:solidFill>
                <a:srgbClr val="FF6600"/>
              </a:solidFill>
              <a:latin typeface="ＭＳ Ｐゴシック" pitchFamily="50" charset="-128"/>
            </a:endParaRPr>
          </a:p>
          <a:p>
            <a:pPr algn="ctr"/>
            <a:r>
              <a:rPr lang="ja-JP" altLang="en-US" sz="2800" b="1">
                <a:solidFill>
                  <a:srgbClr val="000000"/>
                </a:solidFill>
                <a:latin typeface="ＭＳ Ｐゴシック" pitchFamily="50" charset="-128"/>
              </a:rPr>
              <a:t>（読み方：マイクロシーベルト毎時）</a:t>
            </a:r>
            <a:endParaRPr lang="en-US" altLang="ja-JP" sz="2800" b="1">
              <a:solidFill>
                <a:srgbClr val="000000"/>
              </a:solidFill>
              <a:latin typeface="ＭＳ Ｐゴシック" pitchFamily="50" charset="-128"/>
            </a:endParaRPr>
          </a:p>
          <a:p>
            <a:pPr algn="ctr"/>
            <a:r>
              <a:rPr lang="ja-JP" altLang="en-US" sz="2800" b="1">
                <a:solidFill>
                  <a:srgbClr val="000000"/>
                </a:solidFill>
                <a:latin typeface="ＭＳ Ｐゴシック" pitchFamily="50" charset="-128"/>
              </a:rPr>
              <a:t>１時間で浴びる放射線量</a:t>
            </a:r>
            <a:endParaRPr lang="en-US" altLang="ja-JP" sz="2800" b="1">
              <a:solidFill>
                <a:srgbClr val="000000"/>
              </a:solidFill>
              <a:latin typeface="ＭＳ Ｐゴシック" pitchFamily="50" charset="-128"/>
            </a:endParaRPr>
          </a:p>
        </p:txBody>
      </p:sp>
      <p:sp>
        <p:nvSpPr>
          <p:cNvPr id="13" name="Rectangle 12"/>
          <p:cNvSpPr>
            <a:spLocks noChangeArrowheads="1"/>
          </p:cNvSpPr>
          <p:nvPr/>
        </p:nvSpPr>
        <p:spPr bwMode="auto">
          <a:xfrm>
            <a:off x="860425" y="4005263"/>
            <a:ext cx="7405688" cy="1870075"/>
          </a:xfrm>
          <a:prstGeom prst="rect">
            <a:avLst/>
          </a:prstGeom>
          <a:noFill/>
          <a:ln w="9525">
            <a:solidFill>
              <a:srgbClr val="FF0000"/>
            </a:solidFill>
            <a:miter lim="800000"/>
            <a:headEnd/>
            <a:tailEnd/>
          </a:ln>
        </p:spPr>
        <p:txBody>
          <a:bodyPr>
            <a:spAutoFit/>
          </a:bodyPr>
          <a:lstStyle/>
          <a:p>
            <a:r>
              <a:rPr lang="ja-JP" altLang="en-US" sz="6000" b="1">
                <a:solidFill>
                  <a:srgbClr val="FF6600"/>
                </a:solidFill>
                <a:latin typeface="ＭＳ Ｐゴシック" pitchFamily="50" charset="-128"/>
              </a:rPr>
              <a:t>　ｍＳｖ</a:t>
            </a:r>
            <a:r>
              <a:rPr lang="en-US" altLang="ja-JP" sz="6000" b="1">
                <a:solidFill>
                  <a:srgbClr val="FF6600"/>
                </a:solidFill>
                <a:latin typeface="ＭＳ Ｐゴシック" pitchFamily="50" charset="-128"/>
              </a:rPr>
              <a:t>/</a:t>
            </a:r>
            <a:r>
              <a:rPr lang="ja-JP" altLang="en-US" sz="6000" b="1">
                <a:solidFill>
                  <a:srgbClr val="FF6600"/>
                </a:solidFill>
                <a:latin typeface="ＭＳ Ｐゴシック" pitchFamily="50" charset="-128"/>
              </a:rPr>
              <a:t>年</a:t>
            </a:r>
            <a:endParaRPr lang="en-US" altLang="ja-JP" sz="6000" b="1">
              <a:solidFill>
                <a:srgbClr val="FF6600"/>
              </a:solidFill>
              <a:latin typeface="ＭＳ Ｐゴシック" pitchFamily="50" charset="-128"/>
            </a:endParaRPr>
          </a:p>
          <a:p>
            <a:pPr algn="ctr"/>
            <a:r>
              <a:rPr lang="ja-JP" altLang="en-US" sz="2800" b="1">
                <a:solidFill>
                  <a:srgbClr val="000000"/>
                </a:solidFill>
                <a:latin typeface="ＭＳ Ｐゴシック" pitchFamily="50" charset="-128"/>
              </a:rPr>
              <a:t>（読み方：ミリシーベルト毎年）</a:t>
            </a:r>
            <a:endParaRPr lang="en-US" altLang="ja-JP" sz="2800" b="1">
              <a:solidFill>
                <a:srgbClr val="000000"/>
              </a:solidFill>
              <a:latin typeface="ＭＳ Ｐゴシック" pitchFamily="50" charset="-128"/>
            </a:endParaRPr>
          </a:p>
          <a:p>
            <a:pPr algn="ctr"/>
            <a:r>
              <a:rPr lang="ja-JP" altLang="en-US" sz="2800" b="1">
                <a:solidFill>
                  <a:srgbClr val="000000"/>
                </a:solidFill>
                <a:latin typeface="ＭＳ Ｐゴシック" pitchFamily="50" charset="-128"/>
              </a:rPr>
              <a:t>１年間で浴びる放射線量</a:t>
            </a:r>
            <a:endParaRPr lang="en-US" altLang="ja-JP" sz="2800" b="1">
              <a:solidFill>
                <a:srgbClr val="000000"/>
              </a:solidFill>
              <a:latin typeface="ＭＳ Ｐゴシック" pitchFamily="50" charset="-128"/>
            </a:endParaRPr>
          </a:p>
        </p:txBody>
      </p:sp>
      <p:sp>
        <p:nvSpPr>
          <p:cNvPr id="20485"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p:spPr>
        <p:txBody>
          <a:bodyPr wrap="none" lIns="0" rIns="0">
            <a:spAutoFit/>
          </a:bodyPr>
          <a:lstStyle/>
          <a:p>
            <a:pPr>
              <a:spcBef>
                <a:spcPct val="50000"/>
              </a:spcBef>
            </a:pPr>
            <a:r>
              <a:rPr lang="en-US" altLang="ja-JP" sz="1400">
                <a:solidFill>
                  <a:srgbClr val="99FF66"/>
                </a:solidFill>
              </a:rPr>
              <a:t>1click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
                                          </p:val>
                                        </p:tav>
                                        <p:tav tm="100000">
                                          <p:val>
                                            <p:strVal val="#ppt_x"/>
                                          </p:val>
                                        </p:tav>
                                      </p:tavLst>
                                    </p:anim>
                                    <p:anim calcmode="lin" valueType="num">
                                      <p:cBhvr>
                                        <p:cTn id="1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2_Office ​​テーマ">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4982</TotalTime>
  <Words>2143</Words>
  <Application>Microsoft Office PowerPoint</Application>
  <PresentationFormat>画面に合わせる (4:3)</PresentationFormat>
  <Paragraphs>664</Paragraphs>
  <Slides>63</Slides>
  <Notes>54</Notes>
  <HiddenSlides>0</HiddenSlides>
  <MMClips>2</MMClips>
  <ScaleCrop>false</ScaleCrop>
  <HeadingPairs>
    <vt:vector size="6" baseType="variant">
      <vt:variant>
        <vt:lpstr>テーマ</vt:lpstr>
      </vt:variant>
      <vt:variant>
        <vt:i4>5</vt:i4>
      </vt:variant>
      <vt:variant>
        <vt:lpstr>埋め込まれた OLE サーバー</vt:lpstr>
      </vt:variant>
      <vt:variant>
        <vt:i4>1</vt:i4>
      </vt:variant>
      <vt:variant>
        <vt:lpstr>スライド タイトル</vt:lpstr>
      </vt:variant>
      <vt:variant>
        <vt:i4>63</vt:i4>
      </vt:variant>
    </vt:vector>
  </HeadingPairs>
  <TitlesOfParts>
    <vt:vector size="69" baseType="lpstr">
      <vt:lpstr>標準デザイン</vt:lpstr>
      <vt:lpstr>1_Office ​​テーマ</vt:lpstr>
      <vt:lpstr>2_Office ​​テーマ</vt:lpstr>
      <vt:lpstr>3_Office ​​テーマ</vt:lpstr>
      <vt:lpstr>12_Office ​​テーマ</vt:lpstr>
      <vt:lpstr>ビットマップ イメージ</vt:lpstr>
      <vt:lpstr>知っておきたい放射線のこと</vt:lpstr>
      <vt:lpstr>はじめに　①</vt:lpstr>
      <vt:lpstr>PowerPoint プレゼンテーション</vt:lpstr>
      <vt:lpstr>はじめに　②</vt:lpstr>
      <vt:lpstr>身のまわりの放射線</vt:lpstr>
      <vt:lpstr>放射線で蛍光を出す板に スイセンを２ヶ月程度置くと…</vt:lpstr>
      <vt:lpstr>身近なものから出ている自然放射線</vt:lpstr>
      <vt:lpstr>放射線の単位</vt:lpstr>
      <vt:lpstr>放射線の単位　②</vt:lpstr>
      <vt:lpstr>PowerPoint プレゼンテーション</vt:lpstr>
      <vt:lpstr>身の回りの放射線の測定</vt:lpstr>
      <vt:lpstr>「霧箱」による放射線の観察</vt:lpstr>
      <vt:lpstr>放射性物質の有無を調べるもの</vt:lpstr>
      <vt:lpstr>空間の放射線量を調べるもの</vt:lpstr>
      <vt:lpstr>本県中学生が部活動で計測した 校庭での放射線量</vt:lpstr>
      <vt:lpstr>PowerPoint プレゼンテーション</vt:lpstr>
      <vt:lpstr>PowerPoint プレゼンテーション</vt:lpstr>
      <vt:lpstr>PowerPoint プレゼンテーション</vt:lpstr>
      <vt:lpstr>PowerPoint プレゼンテーション</vt:lpstr>
      <vt:lpstr>太古の昔から 自然界に存在する放射線 ⑤</vt:lpstr>
      <vt:lpstr>外部被ばくと内部被ばく</vt:lpstr>
      <vt:lpstr>放射線の基礎知識</vt:lpstr>
      <vt:lpstr>原子と原子核</vt:lpstr>
      <vt:lpstr>放射性物質と放射能、放射線</vt:lpstr>
      <vt:lpstr>主な放射線の正体</vt:lpstr>
      <vt:lpstr>■アルファ線</vt:lpstr>
      <vt:lpstr>■ベータ線</vt:lpstr>
      <vt:lpstr>■ガンマ線</vt:lpstr>
      <vt:lpstr>放射線の種類と性質</vt:lpstr>
      <vt:lpstr>透過作用</vt:lpstr>
      <vt:lpstr>主な放射性物質の半減期</vt:lpstr>
      <vt:lpstr>半減期（ヨウ素131）</vt:lpstr>
      <vt:lpstr>半減期（セシウム137）</vt:lpstr>
      <vt:lpstr>放射線による影響</vt:lpstr>
      <vt:lpstr>●体内の放射性物質の量</vt:lpstr>
      <vt:lpstr>●食物（１kg)中のカリウム40の放射性物質の量（日本）（単位：ベクレル／㎏）</vt:lpstr>
      <vt:lpstr>◆身の回りの放射線被ばく①</vt:lpstr>
      <vt:lpstr>◆身の回りの放射線被ばく ②</vt:lpstr>
      <vt:lpstr>◆身の回りの放射線被ばく ③</vt:lpstr>
      <vt:lpstr>PowerPoint プレゼンテーション</vt:lpstr>
      <vt:lpstr>◆がんの色々な発生原因</vt:lpstr>
      <vt:lpstr>◆放射線と生活習慣によって がんになるリスク（相対リスク）</vt:lpstr>
      <vt:lpstr>放射線の利用</vt:lpstr>
      <vt:lpstr>◆医療・・・病気の診断、治療</vt:lpstr>
      <vt:lpstr>◆粒子線治療</vt:lpstr>
      <vt:lpstr>◆農業・・・品種改良</vt:lpstr>
      <vt:lpstr>原子力の利用</vt:lpstr>
      <vt:lpstr>火力発電　と 原子力発電</vt:lpstr>
      <vt:lpstr>原子炉内の反応【核分裂】</vt:lpstr>
      <vt:lpstr>原子炉内の反応【連鎖反応】</vt:lpstr>
      <vt:lpstr>放射線から身を守るには</vt:lpstr>
      <vt:lpstr>◆外部被ばくから身を守る ３原則</vt:lpstr>
      <vt:lpstr>◆非常時における 内部被ばくに対する防護①</vt:lpstr>
      <vt:lpstr>◆非常時における 内部被ばくに対する防護②</vt:lpstr>
      <vt:lpstr>◆非常時における 被ばくに対する防護③</vt:lpstr>
      <vt:lpstr>事故発生時の 退避・避難の考え方</vt:lpstr>
      <vt:lpstr>放射線　Q＆A</vt:lpstr>
      <vt:lpstr>Q　放射線、放射能は感染しますか?</vt:lpstr>
      <vt:lpstr>Q　日常生活でどんなことに 　　注意すればいいですか?</vt:lpstr>
      <vt:lpstr>Q　日常生活でどんなことに 　　注意すればいいですか?</vt:lpstr>
      <vt:lpstr>Q　市場に流通している食品は 　　安全ですか?</vt:lpstr>
      <vt:lpstr>【発展】　　BqからSvへの計算</vt:lpstr>
      <vt:lpstr>PowerPoint プレゼンテーション</vt:lpstr>
    </vt:vector>
  </TitlesOfParts>
  <Company>岩手県教育委員会</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高校用副教材</dc:title>
  <dc:subject>知っておきたい放射線のこと</dc:subject>
  <dc:creator>岩手県教育委員会</dc:creator>
  <cp:lastModifiedBy>kasan3</cp:lastModifiedBy>
  <cp:revision>225</cp:revision>
  <dcterms:created xsi:type="dcterms:W3CDTF">2011-09-20T07:03:41Z</dcterms:created>
  <dcterms:modified xsi:type="dcterms:W3CDTF">2012-02-09T00:24:28Z</dcterms:modified>
</cp:coreProperties>
</file>