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drawings/drawing1.xml" ContentType="application/vnd.openxmlformats-officedocument.drawingml.chartshape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87"/>
  </p:notesMasterIdLst>
  <p:handoutMasterIdLst>
    <p:handoutMasterId r:id="rId88"/>
  </p:handoutMasterIdLst>
  <p:sldIdLst>
    <p:sldId id="378" r:id="rId2"/>
    <p:sldId id="382" r:id="rId3"/>
    <p:sldId id="380" r:id="rId4"/>
    <p:sldId id="405" r:id="rId5"/>
    <p:sldId id="406" r:id="rId6"/>
    <p:sldId id="381" r:id="rId7"/>
    <p:sldId id="337" r:id="rId8"/>
    <p:sldId id="422" r:id="rId9"/>
    <p:sldId id="338" r:id="rId10"/>
    <p:sldId id="383" r:id="rId11"/>
    <p:sldId id="423" r:id="rId12"/>
    <p:sldId id="263" r:id="rId13"/>
    <p:sldId id="340" r:id="rId14"/>
    <p:sldId id="341" r:id="rId15"/>
    <p:sldId id="342" r:id="rId16"/>
    <p:sldId id="436" r:id="rId17"/>
    <p:sldId id="418" r:id="rId18"/>
    <p:sldId id="387" r:id="rId19"/>
    <p:sldId id="268" r:id="rId20"/>
    <p:sldId id="343" r:id="rId21"/>
    <p:sldId id="345" r:id="rId22"/>
    <p:sldId id="346" r:id="rId23"/>
    <p:sldId id="347" r:id="rId24"/>
    <p:sldId id="348" r:id="rId25"/>
    <p:sldId id="271" r:id="rId26"/>
    <p:sldId id="291" r:id="rId27"/>
    <p:sldId id="344" r:id="rId28"/>
    <p:sldId id="401" r:id="rId29"/>
    <p:sldId id="388" r:id="rId30"/>
    <p:sldId id="350" r:id="rId31"/>
    <p:sldId id="351" r:id="rId32"/>
    <p:sldId id="433" r:id="rId33"/>
    <p:sldId id="438" r:id="rId34"/>
    <p:sldId id="428" r:id="rId35"/>
    <p:sldId id="429" r:id="rId36"/>
    <p:sldId id="353" r:id="rId37"/>
    <p:sldId id="394" r:id="rId38"/>
    <p:sldId id="414" r:id="rId39"/>
    <p:sldId id="415" r:id="rId40"/>
    <p:sldId id="416" r:id="rId41"/>
    <p:sldId id="355" r:id="rId42"/>
    <p:sldId id="395" r:id="rId43"/>
    <p:sldId id="393" r:id="rId44"/>
    <p:sldId id="283" r:id="rId45"/>
    <p:sldId id="419" r:id="rId46"/>
    <p:sldId id="390" r:id="rId47"/>
    <p:sldId id="358" r:id="rId48"/>
    <p:sldId id="359" r:id="rId49"/>
    <p:sldId id="360" r:id="rId50"/>
    <p:sldId id="303" r:id="rId51"/>
    <p:sldId id="421" r:id="rId52"/>
    <p:sldId id="434" r:id="rId53"/>
    <p:sldId id="437" r:id="rId54"/>
    <p:sldId id="305" r:id="rId55"/>
    <p:sldId id="284" r:id="rId56"/>
    <p:sldId id="417" r:id="rId57"/>
    <p:sldId id="307" r:id="rId58"/>
    <p:sldId id="376" r:id="rId59"/>
    <p:sldId id="389" r:id="rId60"/>
    <p:sldId id="367" r:id="rId61"/>
    <p:sldId id="312" r:id="rId62"/>
    <p:sldId id="368" r:id="rId63"/>
    <p:sldId id="314" r:id="rId64"/>
    <p:sldId id="402" r:id="rId65"/>
    <p:sldId id="439" r:id="rId66"/>
    <p:sldId id="321" r:id="rId67"/>
    <p:sldId id="361" r:id="rId68"/>
    <p:sldId id="369" r:id="rId69"/>
    <p:sldId id="430" r:id="rId70"/>
    <p:sldId id="370" r:id="rId71"/>
    <p:sldId id="371" r:id="rId72"/>
    <p:sldId id="373" r:id="rId73"/>
    <p:sldId id="431" r:id="rId74"/>
    <p:sldId id="375" r:id="rId75"/>
    <p:sldId id="432" r:id="rId76"/>
    <p:sldId id="425" r:id="rId77"/>
    <p:sldId id="385" r:id="rId78"/>
    <p:sldId id="391" r:id="rId79"/>
    <p:sldId id="386" r:id="rId80"/>
    <p:sldId id="408" r:id="rId81"/>
    <p:sldId id="407" r:id="rId82"/>
    <p:sldId id="409" r:id="rId83"/>
    <p:sldId id="410" r:id="rId84"/>
    <p:sldId id="435" r:id="rId85"/>
    <p:sldId id="440" r:id="rId86"/>
  </p:sldIdLst>
  <p:sldSz cx="9144000" cy="6858000" type="screen4x3"/>
  <p:notesSz cx="10020300" cy="6888163"/>
  <p:defaultTextStyle>
    <a:defPPr>
      <a:defRPr lang="ja-JP"/>
    </a:defPPr>
    <a:lvl1pPr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1pPr>
    <a:lvl2pPr marL="4572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2pPr>
    <a:lvl3pPr marL="9144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3pPr>
    <a:lvl4pPr marL="13716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4pPr>
    <a:lvl5pPr marL="1828800" algn="l" rtl="0" fontAlgn="base">
      <a:spcBef>
        <a:spcPct val="0"/>
      </a:spcBef>
      <a:spcAft>
        <a:spcPct val="0"/>
      </a:spcAft>
      <a:defRPr kumimoji="1" kern="1200">
        <a:solidFill>
          <a:schemeClr val="tx1"/>
        </a:solidFill>
        <a:latin typeface="Calibri" pitchFamily="34" charset="0"/>
        <a:ea typeface="ＭＳ Ｐゴシック" pitchFamily="50" charset="-128"/>
        <a:cs typeface="+mn-cs"/>
      </a:defRPr>
    </a:lvl5pPr>
    <a:lvl6pPr marL="2286000" algn="l" defTabSz="914400" rtl="0" eaLnBrk="1" latinLnBrk="0" hangingPunct="1">
      <a:defRPr kumimoji="1" kern="1200">
        <a:solidFill>
          <a:schemeClr val="tx1"/>
        </a:solidFill>
        <a:latin typeface="Calibri" pitchFamily="34" charset="0"/>
        <a:ea typeface="ＭＳ Ｐゴシック" pitchFamily="50" charset="-128"/>
        <a:cs typeface="+mn-cs"/>
      </a:defRPr>
    </a:lvl6pPr>
    <a:lvl7pPr marL="2743200" algn="l" defTabSz="914400" rtl="0" eaLnBrk="1" latinLnBrk="0" hangingPunct="1">
      <a:defRPr kumimoji="1" kern="1200">
        <a:solidFill>
          <a:schemeClr val="tx1"/>
        </a:solidFill>
        <a:latin typeface="Calibri" pitchFamily="34" charset="0"/>
        <a:ea typeface="ＭＳ Ｐゴシック" pitchFamily="50" charset="-128"/>
        <a:cs typeface="+mn-cs"/>
      </a:defRPr>
    </a:lvl7pPr>
    <a:lvl8pPr marL="3200400" algn="l" defTabSz="914400" rtl="0" eaLnBrk="1" latinLnBrk="0" hangingPunct="1">
      <a:defRPr kumimoji="1" kern="1200">
        <a:solidFill>
          <a:schemeClr val="tx1"/>
        </a:solidFill>
        <a:latin typeface="Calibri" pitchFamily="34" charset="0"/>
        <a:ea typeface="ＭＳ Ｐゴシック" pitchFamily="50" charset="-128"/>
        <a:cs typeface="+mn-cs"/>
      </a:defRPr>
    </a:lvl8pPr>
    <a:lvl9pPr marL="3657600" algn="l" defTabSz="914400" rtl="0" eaLnBrk="1" latinLnBrk="0" hangingPunct="1">
      <a:defRPr kumimoji="1" kern="1200">
        <a:solidFill>
          <a:schemeClr val="tx1"/>
        </a:solidFill>
        <a:latin typeface="Calibri" pitchFamily="34" charset="0"/>
        <a:ea typeface="ＭＳ Ｐゴシック" pitchFamily="50"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48" autoAdjust="0"/>
    <p:restoredTop sz="67986" autoAdjust="0"/>
  </p:normalViewPr>
  <p:slideViewPr>
    <p:cSldViewPr>
      <p:cViewPr>
        <p:scale>
          <a:sx n="70" d="100"/>
          <a:sy n="70" d="100"/>
        </p:scale>
        <p:origin x="-516" y="-276"/>
      </p:cViewPr>
      <p:guideLst>
        <p:guide orient="horz" pos="2160"/>
        <p:guide pos="2880"/>
      </p:guideLst>
    </p:cSldViewPr>
  </p:slideViewPr>
  <p:outlineViewPr>
    <p:cViewPr>
      <p:scale>
        <a:sx n="33" d="100"/>
        <a:sy n="33" d="100"/>
      </p:scale>
      <p:origin x="0" y="306"/>
    </p:cViewPr>
  </p:outlineViewPr>
  <p:notesTextViewPr>
    <p:cViewPr>
      <p:scale>
        <a:sx n="1" d="1"/>
        <a:sy n="1" d="1"/>
      </p:scale>
      <p:origin x="0" y="0"/>
    </p:cViewPr>
  </p:notesTextViewPr>
  <p:sorterViewPr>
    <p:cViewPr>
      <p:scale>
        <a:sx n="50" d="100"/>
        <a:sy n="50" d="100"/>
      </p:scale>
      <p:origin x="0" y="6576"/>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notesMaster" Target="notesMasters/notesMaster1.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handoutMaster" Target="handoutMasters/handoutMaster1.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3" Type="http://schemas.openxmlformats.org/officeDocument/2006/relationships/chartUserShapes" Target="../drawings/drawing1.xml"/><Relationship Id="rId2" Type="http://schemas.openxmlformats.org/officeDocument/2006/relationships/oleObject" Target="file:///I:\DATA\10&#12288;&#32207;&#21512;&#25945;&#32946;&#12475;&#12531;&#12479;&#12540;\_H23%20&#32066;&#20102;&#20998;\0727%20&#9670;&#20013;&#23398;&#26657;&#25480;&#26989;&#21147;&#21521;&#19978;&#65288;&#25945;&#31185;&#65289;\&#12460;&#12452;&#12460;&#12540;&#12459;&#12454;&#12531;&#12479;&#12398;&#25968;&#20516;&#65288;&#32043;&#27874;&#19968;&#20013;&#65289;.xls" TargetMode="External"/><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manualLayout>
          <c:layoutTarget val="inner"/>
          <c:xMode val="edge"/>
          <c:yMode val="edge"/>
          <c:x val="6.4117682964048336E-2"/>
          <c:y val="3.4346541949077714E-2"/>
          <c:w val="0.8964653061778125"/>
          <c:h val="0.8294252885902198"/>
        </c:manualLayout>
      </c:layout>
      <c:barChart>
        <c:barDir val="col"/>
        <c:grouping val="stacked"/>
        <c:varyColors val="0"/>
        <c:ser>
          <c:idx val="0"/>
          <c:order val="0"/>
          <c:spPr>
            <a:solidFill>
              <a:srgbClr val="FF0000"/>
            </a:solidFill>
          </c:spPr>
          <c:invertIfNegative val="0"/>
          <c:cat>
            <c:numRef>
              <c:f>空中!$A$1:$I$1</c:f>
              <c:numCache>
                <c:formatCode>yyyy/m/d;@</c:formatCode>
                <c:ptCount val="9"/>
                <c:pt idx="0">
                  <c:v>40365</c:v>
                </c:pt>
                <c:pt idx="1">
                  <c:v>40366</c:v>
                </c:pt>
                <c:pt idx="2">
                  <c:v>40374</c:v>
                </c:pt>
                <c:pt idx="3">
                  <c:v>40375</c:v>
                </c:pt>
                <c:pt idx="4">
                  <c:v>40380</c:v>
                </c:pt>
                <c:pt idx="5">
                  <c:v>40381</c:v>
                </c:pt>
                <c:pt idx="6">
                  <c:v>40384</c:v>
                </c:pt>
                <c:pt idx="7">
                  <c:v>40392</c:v>
                </c:pt>
                <c:pt idx="8">
                  <c:v>40394</c:v>
                </c:pt>
              </c:numCache>
            </c:numRef>
          </c:cat>
          <c:val>
            <c:numRef>
              <c:f>空中!$A$12:$I$12</c:f>
              <c:numCache>
                <c:formatCode>0.000_ </c:formatCode>
                <c:ptCount val="9"/>
                <c:pt idx="0">
                  <c:v>2.1399999999999995E-2</c:v>
                </c:pt>
                <c:pt idx="1">
                  <c:v>2.5599999999999994E-2</c:v>
                </c:pt>
                <c:pt idx="2">
                  <c:v>1.8000000000000009E-2</c:v>
                </c:pt>
                <c:pt idx="3">
                  <c:v>2.2500000000000003E-2</c:v>
                </c:pt>
                <c:pt idx="4">
                  <c:v>2.0600000000000007E-2</c:v>
                </c:pt>
                <c:pt idx="5">
                  <c:v>2.7800000000000009E-2</c:v>
                </c:pt>
                <c:pt idx="6">
                  <c:v>2.2600000000000009E-2</c:v>
                </c:pt>
                <c:pt idx="7">
                  <c:v>2.5100000000000001E-2</c:v>
                </c:pt>
                <c:pt idx="8">
                  <c:v>1.8800000000000011E-2</c:v>
                </c:pt>
              </c:numCache>
            </c:numRef>
          </c:val>
        </c:ser>
        <c:dLbls>
          <c:showLegendKey val="0"/>
          <c:showVal val="0"/>
          <c:showCatName val="0"/>
          <c:showSerName val="0"/>
          <c:showPercent val="0"/>
          <c:showBubbleSize val="0"/>
        </c:dLbls>
        <c:gapWidth val="100"/>
        <c:overlap val="12"/>
        <c:axId val="197837184"/>
        <c:axId val="197838720"/>
      </c:barChart>
      <c:dateAx>
        <c:axId val="197837184"/>
        <c:scaling>
          <c:orientation val="minMax"/>
        </c:scaling>
        <c:delete val="0"/>
        <c:axPos val="b"/>
        <c:numFmt formatCode="yyyy/m/d;@" sourceLinked="0"/>
        <c:majorTickMark val="out"/>
        <c:minorTickMark val="none"/>
        <c:tickLblPos val="nextTo"/>
        <c:crossAx val="197838720"/>
        <c:crosses val="autoZero"/>
        <c:auto val="1"/>
        <c:lblOffset val="100"/>
        <c:baseTimeUnit val="days"/>
      </c:dateAx>
      <c:valAx>
        <c:axId val="197838720"/>
        <c:scaling>
          <c:orientation val="minMax"/>
          <c:max val="6.0000000000000026E-2"/>
        </c:scaling>
        <c:delete val="0"/>
        <c:axPos val="l"/>
        <c:majorGridlines>
          <c:spPr>
            <a:ln>
              <a:prstDash val="sysDash"/>
            </a:ln>
          </c:spPr>
        </c:majorGridlines>
        <c:numFmt formatCode="0.000_ " sourceLinked="1"/>
        <c:majorTickMark val="out"/>
        <c:minorTickMark val="none"/>
        <c:tickLblPos val="nextTo"/>
        <c:crossAx val="197837184"/>
        <c:crosses val="autoZero"/>
        <c:crossBetween val="between"/>
      </c:valAx>
    </c:plotArea>
    <c:plotVisOnly val="1"/>
    <c:dispBlanksAs val="gap"/>
    <c:showDLblsOverMax val="0"/>
  </c:chart>
  <c:externalData r:id="rId2">
    <c:autoUpdate val="0"/>
  </c:externalData>
  <c:userShapes r:id="rId3"/>
</c:chartSpace>
</file>

<file path=ppt/drawings/_rels/vmlDrawing1.v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image" Target="../media/image20.png"/></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9.png"/></Relationships>
</file>

<file path=ppt/drawings/_rels/vmlDrawing12.v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image" Target="../media/image71.png"/></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73.png"/></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74.png"/></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75.png"/></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78.png"/></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79.png"/></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94.png"/></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95.png"/></Relationships>
</file>

<file path=ppt/drawings/_rels/vmlDrawing2.v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png"/><Relationship Id="rId1" Type="http://schemas.openxmlformats.org/officeDocument/2006/relationships/image" Target="../media/image22.png"/><Relationship Id="rId4" Type="http://schemas.openxmlformats.org/officeDocument/2006/relationships/image" Target="../media/image25.png"/></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96.png"/></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97.png"/></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98.png"/></Relationships>
</file>

<file path=ppt/drawings/_rels/vmlDrawing23.v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image" Target="../media/image100.png"/></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 Id="rId4" Type="http://schemas.openxmlformats.org/officeDocument/2006/relationships/image" Target="../media/image23.png"/></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7.png"/><Relationship Id="rId1" Type="http://schemas.openxmlformats.org/officeDocument/2006/relationships/image" Target="../media/image31.png"/><Relationship Id="rId4" Type="http://schemas.openxmlformats.org/officeDocument/2006/relationships/image" Target="../media/image23.png"/></Relationships>
</file>

<file path=ppt/drawings/_rels/vmlDrawing5.v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image" Target="../media/image27.png"/></Relationships>
</file>

<file path=ppt/drawings/_rels/vmlDrawing6.vml.rels><?xml version="1.0" encoding="UTF-8" standalone="yes"?>
<Relationships xmlns="http://schemas.openxmlformats.org/package/2006/relationships"><Relationship Id="rId3" Type="http://schemas.openxmlformats.org/officeDocument/2006/relationships/image" Target="../media/image41.png"/><Relationship Id="rId7" Type="http://schemas.openxmlformats.org/officeDocument/2006/relationships/image" Target="../media/image45.png"/><Relationship Id="rId2" Type="http://schemas.openxmlformats.org/officeDocument/2006/relationships/image" Target="../media/image40.png"/><Relationship Id="rId1" Type="http://schemas.openxmlformats.org/officeDocument/2006/relationships/image" Target="../media/image39.png"/><Relationship Id="rId6" Type="http://schemas.openxmlformats.org/officeDocument/2006/relationships/image" Target="../media/image44.png"/><Relationship Id="rId5" Type="http://schemas.openxmlformats.org/officeDocument/2006/relationships/image" Target="../media/image43.png"/><Relationship Id="rId4" Type="http://schemas.openxmlformats.org/officeDocument/2006/relationships/image" Target="../media/image42.png"/></Relationships>
</file>

<file path=ppt/drawings/_rels/vmlDrawing7.v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48.png"/><Relationship Id="rId7" Type="http://schemas.openxmlformats.org/officeDocument/2006/relationships/image" Target="../media/image52.png"/><Relationship Id="rId2" Type="http://schemas.openxmlformats.org/officeDocument/2006/relationships/image" Target="../media/image47.png"/><Relationship Id="rId1" Type="http://schemas.openxmlformats.org/officeDocument/2006/relationships/image" Target="../media/image46.png"/><Relationship Id="rId6" Type="http://schemas.openxmlformats.org/officeDocument/2006/relationships/image" Target="../media/image51.png"/><Relationship Id="rId5" Type="http://schemas.openxmlformats.org/officeDocument/2006/relationships/image" Target="../media/image50.png"/><Relationship Id="rId4" Type="http://schemas.openxmlformats.org/officeDocument/2006/relationships/image" Target="../media/image4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55.png"/></Relationships>
</file>

<file path=ppt/drawings/_rels/vmlDrawing9.v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image" Target="../media/image57.png"/></Relationships>
</file>

<file path=ppt/drawings/drawing1.xml><?xml version="1.0" encoding="utf-8"?>
<c:userShapes xmlns:c="http://schemas.openxmlformats.org/drawingml/2006/chart">
  <cdr:relSizeAnchor xmlns:cdr="http://schemas.openxmlformats.org/drawingml/2006/chartDrawing">
    <cdr:from>
      <cdr:x>0.10144</cdr:x>
      <cdr:y>0.02495</cdr:y>
    </cdr:from>
    <cdr:to>
      <cdr:x>0.8412</cdr:x>
      <cdr:y>0.17726</cdr:y>
    </cdr:to>
    <cdr:sp macro="" textlink="">
      <cdr:nvSpPr>
        <cdr:cNvPr id="2" name="テキスト ボックス 1"/>
        <cdr:cNvSpPr txBox="1"/>
      </cdr:nvSpPr>
      <cdr:spPr>
        <a:xfrm xmlns:a="http://schemas.openxmlformats.org/drawingml/2006/main">
          <a:off x="810074" y="137642"/>
          <a:ext cx="5907522" cy="84032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r>
            <a:rPr lang="ja-JP" altLang="en-US" sz="2000" dirty="0" smtClean="0"/>
            <a:t>事故前の平均値</a:t>
          </a:r>
          <a:endParaRPr lang="en-US" altLang="ja-JP" sz="2000" dirty="0" smtClean="0"/>
        </a:p>
        <a:p xmlns:a="http://schemas.openxmlformats.org/drawingml/2006/main">
          <a:r>
            <a:rPr lang="en-US" altLang="ja-JP" sz="2800" dirty="0" smtClean="0">
              <a:latin typeface="+mj-ea"/>
              <a:ea typeface="+mj-ea"/>
            </a:rPr>
            <a:t>0.022μ</a:t>
          </a:r>
          <a:r>
            <a:rPr lang="en-US" altLang="ja-JP" sz="2800" dirty="0">
              <a:latin typeface="+mj-ea"/>
              <a:ea typeface="+mj-ea"/>
            </a:rPr>
            <a:t>Sv</a:t>
          </a:r>
          <a:r>
            <a:rPr lang="en-US" altLang="ja-JP" sz="2800" dirty="0" smtClean="0">
              <a:latin typeface="+mj-ea"/>
              <a:ea typeface="+mj-ea"/>
            </a:rPr>
            <a:t>/</a:t>
          </a:r>
          <a:r>
            <a:rPr lang="ja-JP" altLang="en-US" sz="2800" dirty="0" smtClean="0">
              <a:latin typeface="+mj-ea"/>
              <a:ea typeface="+mj-ea"/>
            </a:rPr>
            <a:t>時</a:t>
          </a:r>
          <a:endParaRPr lang="ja-JP" altLang="en-US" sz="2800" dirty="0">
            <a:latin typeface="+mj-ea"/>
            <a:ea typeface="+mj-ea"/>
          </a:endParaRPr>
        </a:p>
      </cdr:txBody>
    </cdr:sp>
  </cdr:relSizeAnchor>
</c:userShape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4340634" cy="344575"/>
          </a:xfrm>
          <a:prstGeom prst="rect">
            <a:avLst/>
          </a:prstGeom>
        </p:spPr>
        <p:txBody>
          <a:bodyPr vert="horz" lIns="96604" tIns="48301" rIns="96604" bIns="48301" rtlCol="0"/>
          <a:lstStyle>
            <a:lvl1pPr algn="l">
              <a:defRPr sz="1300"/>
            </a:lvl1pPr>
          </a:lstStyle>
          <a:p>
            <a:pPr>
              <a:defRPr/>
            </a:pPr>
            <a:endParaRPr lang="ja-JP" altLang="en-US"/>
          </a:p>
        </p:txBody>
      </p:sp>
      <p:sp>
        <p:nvSpPr>
          <p:cNvPr id="3" name="日付プレースホルダー 2"/>
          <p:cNvSpPr>
            <a:spLocks noGrp="1"/>
          </p:cNvSpPr>
          <p:nvPr>
            <p:ph type="dt" sz="quarter" idx="1"/>
          </p:nvPr>
        </p:nvSpPr>
        <p:spPr>
          <a:xfrm>
            <a:off x="5677304" y="1"/>
            <a:ext cx="4340634" cy="344575"/>
          </a:xfrm>
          <a:prstGeom prst="rect">
            <a:avLst/>
          </a:prstGeom>
        </p:spPr>
        <p:txBody>
          <a:bodyPr vert="horz" lIns="96604" tIns="48301" rIns="96604" bIns="48301" rtlCol="0"/>
          <a:lstStyle>
            <a:lvl1pPr algn="r">
              <a:defRPr sz="1300"/>
            </a:lvl1pPr>
          </a:lstStyle>
          <a:p>
            <a:pPr>
              <a:defRPr/>
            </a:pPr>
            <a:fld id="{095B4356-DF5F-4739-BBA7-94FA6B24CF3C}" type="datetime1">
              <a:rPr lang="ja-JP" altLang="en-US"/>
              <a:pPr>
                <a:defRPr/>
              </a:pPr>
              <a:t>2012/2/2</a:t>
            </a:fld>
            <a:endParaRPr lang="ja-JP" altLang="en-US"/>
          </a:p>
        </p:txBody>
      </p:sp>
      <p:sp>
        <p:nvSpPr>
          <p:cNvPr id="4" name="フッター プレースホルダー 3"/>
          <p:cNvSpPr>
            <a:spLocks noGrp="1"/>
          </p:cNvSpPr>
          <p:nvPr>
            <p:ph type="ftr" sz="quarter" idx="2"/>
          </p:nvPr>
        </p:nvSpPr>
        <p:spPr>
          <a:xfrm>
            <a:off x="1" y="6542481"/>
            <a:ext cx="4340634" cy="344574"/>
          </a:xfrm>
          <a:prstGeom prst="rect">
            <a:avLst/>
          </a:prstGeom>
        </p:spPr>
        <p:txBody>
          <a:bodyPr vert="horz" lIns="96604" tIns="48301" rIns="96604" bIns="48301" rtlCol="0" anchor="b"/>
          <a:lstStyle>
            <a:lvl1pPr algn="l">
              <a:defRPr sz="1300"/>
            </a:lvl1pPr>
          </a:lstStyle>
          <a:p>
            <a:pPr>
              <a:defRPr/>
            </a:pPr>
            <a:endParaRPr lang="ja-JP" altLang="en-US"/>
          </a:p>
        </p:txBody>
      </p:sp>
      <p:sp>
        <p:nvSpPr>
          <p:cNvPr id="5" name="スライド番号プレースホルダー 4"/>
          <p:cNvSpPr>
            <a:spLocks noGrp="1"/>
          </p:cNvSpPr>
          <p:nvPr>
            <p:ph type="sldNum" sz="quarter" idx="3"/>
          </p:nvPr>
        </p:nvSpPr>
        <p:spPr>
          <a:xfrm>
            <a:off x="5677304" y="6542481"/>
            <a:ext cx="4340634" cy="344574"/>
          </a:xfrm>
          <a:prstGeom prst="rect">
            <a:avLst/>
          </a:prstGeom>
        </p:spPr>
        <p:txBody>
          <a:bodyPr vert="horz" lIns="96604" tIns="48301" rIns="96604" bIns="48301" rtlCol="0" anchor="b"/>
          <a:lstStyle>
            <a:lvl1pPr algn="r">
              <a:defRPr sz="1300"/>
            </a:lvl1pPr>
          </a:lstStyle>
          <a:p>
            <a:pPr>
              <a:defRPr/>
            </a:pPr>
            <a:fld id="{E8147ED2-215B-4F44-9576-989BF187CF4B}" type="slidenum">
              <a:rPr lang="ja-JP" altLang="en-US"/>
              <a:pPr>
                <a:defRPr/>
              </a:pPr>
              <a:t>‹#›</a:t>
            </a:fld>
            <a:endParaRPr lang="ja-JP" altLang="en-US"/>
          </a:p>
        </p:txBody>
      </p:sp>
    </p:spTree>
    <p:extLst>
      <p:ext uri="{BB962C8B-B14F-4D97-AF65-F5344CB8AC3E}">
        <p14:creationId xmlns:p14="http://schemas.microsoft.com/office/powerpoint/2010/main" val="258517391"/>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1" y="1"/>
            <a:ext cx="4340634" cy="344575"/>
          </a:xfrm>
          <a:prstGeom prst="rect">
            <a:avLst/>
          </a:prstGeom>
        </p:spPr>
        <p:txBody>
          <a:bodyPr vert="horz" lIns="96604" tIns="48301" rIns="96604" bIns="48301" rtlCol="0"/>
          <a:lstStyle>
            <a:lvl1pPr algn="l">
              <a:defRPr sz="1300"/>
            </a:lvl1pPr>
          </a:lstStyle>
          <a:p>
            <a:pPr>
              <a:defRPr/>
            </a:pPr>
            <a:endParaRPr lang="ja-JP" altLang="en-US"/>
          </a:p>
        </p:txBody>
      </p:sp>
      <p:sp>
        <p:nvSpPr>
          <p:cNvPr id="3" name="日付プレースホルダー 2"/>
          <p:cNvSpPr>
            <a:spLocks noGrp="1"/>
          </p:cNvSpPr>
          <p:nvPr>
            <p:ph type="dt" idx="1"/>
          </p:nvPr>
        </p:nvSpPr>
        <p:spPr>
          <a:xfrm>
            <a:off x="5677304" y="1"/>
            <a:ext cx="4340634" cy="344575"/>
          </a:xfrm>
          <a:prstGeom prst="rect">
            <a:avLst/>
          </a:prstGeom>
        </p:spPr>
        <p:txBody>
          <a:bodyPr vert="horz" lIns="96604" tIns="48301" rIns="96604" bIns="48301" rtlCol="0"/>
          <a:lstStyle>
            <a:lvl1pPr algn="r">
              <a:defRPr sz="1300"/>
            </a:lvl1pPr>
          </a:lstStyle>
          <a:p>
            <a:pPr>
              <a:defRPr/>
            </a:pPr>
            <a:fld id="{E3B26729-3026-47C9-9B84-1356106E4C2D}" type="datetime1">
              <a:rPr lang="ja-JP" altLang="en-US"/>
              <a:pPr>
                <a:defRPr/>
              </a:pPr>
              <a:t>2012/2/2</a:t>
            </a:fld>
            <a:endParaRPr lang="ja-JP" altLang="en-US"/>
          </a:p>
        </p:txBody>
      </p:sp>
      <p:sp>
        <p:nvSpPr>
          <p:cNvPr id="4" name="スライド イメージ プレースホルダー 3"/>
          <p:cNvSpPr>
            <a:spLocks noGrp="1" noRot="1" noChangeAspect="1"/>
          </p:cNvSpPr>
          <p:nvPr>
            <p:ph type="sldImg" idx="2"/>
          </p:nvPr>
        </p:nvSpPr>
        <p:spPr>
          <a:xfrm>
            <a:off x="3287713" y="515938"/>
            <a:ext cx="3444875" cy="2582862"/>
          </a:xfrm>
          <a:prstGeom prst="rect">
            <a:avLst/>
          </a:prstGeom>
          <a:noFill/>
          <a:ln w="12700">
            <a:solidFill>
              <a:prstClr val="black"/>
            </a:solidFill>
          </a:ln>
        </p:spPr>
        <p:txBody>
          <a:bodyPr vert="horz" lIns="96604" tIns="48301" rIns="96604" bIns="48301" rtlCol="0" anchor="ctr"/>
          <a:lstStyle/>
          <a:p>
            <a:pPr lvl="0"/>
            <a:endParaRPr lang="ja-JP" altLang="en-US" noProof="0" smtClean="0"/>
          </a:p>
        </p:txBody>
      </p:sp>
      <p:sp>
        <p:nvSpPr>
          <p:cNvPr id="5" name="ノート プレースホルダー 4"/>
          <p:cNvSpPr>
            <a:spLocks noGrp="1"/>
          </p:cNvSpPr>
          <p:nvPr>
            <p:ph type="body" sz="quarter" idx="3"/>
          </p:nvPr>
        </p:nvSpPr>
        <p:spPr>
          <a:xfrm>
            <a:off x="1001323" y="3271795"/>
            <a:ext cx="8017658" cy="3100061"/>
          </a:xfrm>
          <a:prstGeom prst="rect">
            <a:avLst/>
          </a:prstGeom>
        </p:spPr>
        <p:txBody>
          <a:bodyPr vert="horz" lIns="96604" tIns="48301" rIns="96604" bIns="48301" rtlCol="0"/>
          <a:lstStyle/>
          <a:p>
            <a:pPr lvl="0"/>
            <a:r>
              <a:rPr lang="ja-JP" altLang="en-US" noProof="0" smtClean="0"/>
              <a:t>マスター テキストの書式設定</a:t>
            </a:r>
          </a:p>
          <a:p>
            <a:pPr lvl="1"/>
            <a:r>
              <a:rPr lang="ja-JP" altLang="en-US" noProof="0" smtClean="0"/>
              <a:t>第 </a:t>
            </a:r>
            <a:r>
              <a:rPr lang="en-US" altLang="ja-JP" noProof="0" smtClean="0"/>
              <a:t>2 </a:t>
            </a:r>
            <a:r>
              <a:rPr lang="ja-JP" altLang="en-US" noProof="0" smtClean="0"/>
              <a:t>レベル</a:t>
            </a:r>
          </a:p>
          <a:p>
            <a:pPr lvl="2"/>
            <a:r>
              <a:rPr lang="ja-JP" altLang="en-US" noProof="0" smtClean="0"/>
              <a:t>第 </a:t>
            </a:r>
            <a:r>
              <a:rPr lang="en-US" altLang="ja-JP" noProof="0" smtClean="0"/>
              <a:t>3 </a:t>
            </a:r>
            <a:r>
              <a:rPr lang="ja-JP" altLang="en-US" noProof="0" smtClean="0"/>
              <a:t>レベル</a:t>
            </a:r>
          </a:p>
          <a:p>
            <a:pPr lvl="3"/>
            <a:r>
              <a:rPr lang="ja-JP" altLang="en-US" noProof="0" smtClean="0"/>
              <a:t>第 </a:t>
            </a:r>
            <a:r>
              <a:rPr lang="en-US" altLang="ja-JP" noProof="0" smtClean="0"/>
              <a:t>4 </a:t>
            </a:r>
            <a:r>
              <a:rPr lang="ja-JP" altLang="en-US" noProof="0" smtClean="0"/>
              <a:t>レベル</a:t>
            </a:r>
          </a:p>
          <a:p>
            <a:pPr lvl="4"/>
            <a:r>
              <a:rPr lang="ja-JP" altLang="en-US" noProof="0" smtClean="0"/>
              <a:t>第 </a:t>
            </a:r>
            <a:r>
              <a:rPr lang="en-US" altLang="ja-JP" noProof="0" smtClean="0"/>
              <a:t>5 </a:t>
            </a:r>
            <a:r>
              <a:rPr lang="ja-JP" altLang="en-US" noProof="0" smtClean="0"/>
              <a:t>レベル</a:t>
            </a:r>
          </a:p>
        </p:txBody>
      </p:sp>
      <p:sp>
        <p:nvSpPr>
          <p:cNvPr id="6" name="フッター プレースホルダー 5"/>
          <p:cNvSpPr>
            <a:spLocks noGrp="1"/>
          </p:cNvSpPr>
          <p:nvPr>
            <p:ph type="ftr" sz="quarter" idx="4"/>
          </p:nvPr>
        </p:nvSpPr>
        <p:spPr>
          <a:xfrm>
            <a:off x="1" y="6542481"/>
            <a:ext cx="4340634" cy="344574"/>
          </a:xfrm>
          <a:prstGeom prst="rect">
            <a:avLst/>
          </a:prstGeom>
        </p:spPr>
        <p:txBody>
          <a:bodyPr vert="horz" lIns="96604" tIns="48301" rIns="96604" bIns="48301" rtlCol="0" anchor="b"/>
          <a:lstStyle>
            <a:lvl1pPr algn="l">
              <a:defRPr sz="1300"/>
            </a:lvl1pPr>
          </a:lstStyle>
          <a:p>
            <a:pPr>
              <a:defRPr/>
            </a:pPr>
            <a:endParaRPr lang="ja-JP" altLang="en-US"/>
          </a:p>
        </p:txBody>
      </p:sp>
      <p:sp>
        <p:nvSpPr>
          <p:cNvPr id="7" name="スライド番号プレースホルダー 6"/>
          <p:cNvSpPr>
            <a:spLocks noGrp="1"/>
          </p:cNvSpPr>
          <p:nvPr>
            <p:ph type="sldNum" sz="quarter" idx="5"/>
          </p:nvPr>
        </p:nvSpPr>
        <p:spPr>
          <a:xfrm>
            <a:off x="5677304" y="6542481"/>
            <a:ext cx="4340634" cy="344574"/>
          </a:xfrm>
          <a:prstGeom prst="rect">
            <a:avLst/>
          </a:prstGeom>
        </p:spPr>
        <p:txBody>
          <a:bodyPr vert="horz" lIns="96604" tIns="48301" rIns="96604" bIns="48301" rtlCol="0" anchor="b"/>
          <a:lstStyle>
            <a:lvl1pPr algn="r">
              <a:defRPr sz="1300"/>
            </a:lvl1pPr>
          </a:lstStyle>
          <a:p>
            <a:pPr>
              <a:defRPr/>
            </a:pPr>
            <a:fld id="{59FB0CC9-483D-4B20-A783-4BB4863542BB}" type="slidenum">
              <a:rPr lang="ja-JP" altLang="en-US"/>
              <a:pPr>
                <a:defRPr/>
              </a:pPr>
              <a:t>‹#›</a:t>
            </a:fld>
            <a:endParaRPr lang="ja-JP" altLang="en-US"/>
          </a:p>
        </p:txBody>
      </p:sp>
    </p:spTree>
    <p:extLst>
      <p:ext uri="{BB962C8B-B14F-4D97-AF65-F5344CB8AC3E}">
        <p14:creationId xmlns:p14="http://schemas.microsoft.com/office/powerpoint/2010/main" val="584702594"/>
      </p:ext>
    </p:extLst>
  </p:cSld>
  <p:clrMap bg1="lt1" tx1="dk1" bg2="lt2" tx2="dk2" accent1="accent1" accent2="accent2" accent3="accent3" accent4="accent4" accent5="accent5" accent6="accent6" hlink="hlink" folHlink="folHlink"/>
  <p:hf hdr="0" ftr="0" dt="0"/>
  <p:notesStyle>
    <a:lvl1pPr algn="l" rtl="0" eaLnBrk="0" fontAlgn="base" hangingPunct="0">
      <a:spcBef>
        <a:spcPct val="30000"/>
      </a:spcBef>
      <a:spcAft>
        <a:spcPct val="0"/>
      </a:spcAft>
      <a:defRPr kumimoji="1" sz="1200" kern="1200">
        <a:solidFill>
          <a:schemeClr val="tx1"/>
        </a:solidFill>
        <a:latin typeface="+mn-lt"/>
        <a:ea typeface="+mn-ea"/>
        <a:cs typeface="+mn-cs"/>
      </a:defRPr>
    </a:lvl1pPr>
    <a:lvl2pPr marL="457200" algn="l" rtl="0" eaLnBrk="0" fontAlgn="base" hangingPunct="0">
      <a:spcBef>
        <a:spcPct val="30000"/>
      </a:spcBef>
      <a:spcAft>
        <a:spcPct val="0"/>
      </a:spcAft>
      <a:defRPr kumimoji="1" sz="1200" kern="1200">
        <a:solidFill>
          <a:schemeClr val="tx1"/>
        </a:solidFill>
        <a:latin typeface="+mn-lt"/>
        <a:ea typeface="+mn-ea"/>
        <a:cs typeface="+mn-cs"/>
      </a:defRPr>
    </a:lvl2pPr>
    <a:lvl3pPr marL="914400" algn="l" rtl="0" eaLnBrk="0" fontAlgn="base" hangingPunct="0">
      <a:spcBef>
        <a:spcPct val="30000"/>
      </a:spcBef>
      <a:spcAft>
        <a:spcPct val="0"/>
      </a:spcAft>
      <a:defRPr kumimoji="1" sz="1200" kern="1200">
        <a:solidFill>
          <a:schemeClr val="tx1"/>
        </a:solidFill>
        <a:latin typeface="+mn-lt"/>
        <a:ea typeface="+mn-ea"/>
        <a:cs typeface="+mn-cs"/>
      </a:defRPr>
    </a:lvl3pPr>
    <a:lvl4pPr marL="1371600" algn="l" rtl="0" eaLnBrk="0" fontAlgn="base" hangingPunct="0">
      <a:spcBef>
        <a:spcPct val="30000"/>
      </a:spcBef>
      <a:spcAft>
        <a:spcPct val="0"/>
      </a:spcAft>
      <a:defRPr kumimoji="1" sz="1200" kern="1200">
        <a:solidFill>
          <a:schemeClr val="tx1"/>
        </a:solidFill>
        <a:latin typeface="+mn-lt"/>
        <a:ea typeface="+mn-ea"/>
        <a:cs typeface="+mn-cs"/>
      </a:defRPr>
    </a:lvl4pPr>
    <a:lvl5pPr marL="1828800" algn="l" rtl="0" eaLnBrk="0" fontAlgn="base" hangingPunct="0">
      <a:spcBef>
        <a:spcPct val="30000"/>
      </a:spcBef>
      <a:spcAft>
        <a:spcPct val="0"/>
      </a:spcAft>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3" Type="http://schemas.openxmlformats.org/officeDocument/2006/relationships/hyperlink" Target="http://www.atomin.go.jp/atomin/data/img/contents/diagrams_src/pdf/29.pdf" TargetMode="External"/><Relationship Id="rId2" Type="http://schemas.openxmlformats.org/officeDocument/2006/relationships/slide" Target="../slides/slide65.xml"/><Relationship Id="rId1" Type="http://schemas.openxmlformats.org/officeDocument/2006/relationships/notesMaster" Target="../notesMasters/notesMaster1.xml"/><Relationship Id="rId5" Type="http://schemas.openxmlformats.org/officeDocument/2006/relationships/hyperlink" Target="http://www.atomin.go.jp/termofuse/" TargetMode="External"/><Relationship Id="rId4" Type="http://schemas.openxmlformats.org/officeDocument/2006/relationships/hyperlink" Target="http://www.atomin.go.jp/atomin/data/img/contents/diagrams_src/jpg/31.jpg" TargetMode="Externa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2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メモ欄の標記の仕方</a:t>
            </a:r>
            <a:endParaRPr lang="en-US" altLang="ja-JP" dirty="0" smtClean="0"/>
          </a:p>
          <a:p>
            <a:r>
              <a:rPr lang="en-US" altLang="ja-JP" dirty="0" smtClean="0"/>
              <a:t>※</a:t>
            </a:r>
            <a:r>
              <a:rPr lang="ja-JP" altLang="en-US" dirty="0" smtClean="0"/>
              <a:t>　　・・・・・留意点など</a:t>
            </a:r>
            <a:endParaRPr lang="en-US" altLang="ja-JP" dirty="0" smtClean="0"/>
          </a:p>
          <a:p>
            <a:r>
              <a:rPr lang="ja-JP" altLang="en-US" dirty="0" smtClean="0"/>
              <a:t>「　　」・・・・・発問や指示など</a:t>
            </a:r>
            <a:endParaRPr lang="en-US" altLang="ja-JP" dirty="0" smtClean="0"/>
          </a:p>
          <a:p>
            <a:r>
              <a:rPr lang="ja-JP" altLang="en-US" dirty="0" smtClean="0"/>
              <a:t>アレンジしながら、活用下さい。</a:t>
            </a:r>
            <a:endParaRPr lang="en-US" altLang="ja-JP" dirty="0" smtClean="0"/>
          </a:p>
          <a:p>
            <a:pPr eaLnBrk="1" hangingPunct="1">
              <a:spcBef>
                <a:spcPct val="0"/>
              </a:spcBef>
            </a:pPr>
            <a:endParaRPr lang="ja-JP" altLang="en-US" dirty="0" smtClean="0"/>
          </a:p>
        </p:txBody>
      </p:sp>
      <p:sp>
        <p:nvSpPr>
          <p:cNvPr id="8192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364BE47-ADD2-49BE-954B-1CF53808046E}" type="slidenum">
              <a:rPr lang="ja-JP" altLang="en-US" smtClean="0"/>
              <a:pPr eaLnBrk="1" hangingPunct="1"/>
              <a:t>1</a:t>
            </a:fld>
            <a:endParaRPr lang="en-US" altLang="ja-JP"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80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8806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D02D7B6-C76E-4163-968B-5676BE561CA2}" type="slidenum">
              <a:rPr lang="ja-JP" altLang="en-US" smtClean="0"/>
              <a:pPr eaLnBrk="1" hangingPunct="1"/>
              <a:t>10</a:t>
            </a:fld>
            <a:endParaRPr lang="en-US" altLang="ja-JP"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11</a:t>
            </a:fld>
            <a:endParaRPr lang="ja-JP" altLang="en-US"/>
          </a:p>
        </p:txBody>
      </p:sp>
    </p:spTree>
    <p:extLst>
      <p:ext uri="{BB962C8B-B14F-4D97-AF65-F5344CB8AC3E}">
        <p14:creationId xmlns:p14="http://schemas.microsoft.com/office/powerpoint/2010/main" val="35736455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90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dirty="0" smtClean="0"/>
              <a:t>宇宙線は、地上からの高度が高いほど多く受けます。例えば、標高の高い山では、平地と比べ</a:t>
            </a:r>
          </a:p>
          <a:p>
            <a:pPr eaLnBrk="1" hangingPunct="1">
              <a:spcBef>
                <a:spcPct val="0"/>
              </a:spcBef>
            </a:pPr>
            <a:r>
              <a:rPr lang="ja-JP" altLang="en-US" dirty="0" smtClean="0"/>
              <a:t>て大気中の空気が薄くなるため、宇宙線を遮るものが少なくなり、平地よりも多く受けます。</a:t>
            </a:r>
          </a:p>
        </p:txBody>
      </p:sp>
      <p:sp>
        <p:nvSpPr>
          <p:cNvPr id="890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185C4E9-B17E-4566-929E-851C7FB73292}" type="slidenum">
              <a:rPr lang="ja-JP" altLang="en-US" smtClean="0"/>
              <a:pPr eaLnBrk="1" hangingPunct="1"/>
              <a:t>12</a:t>
            </a:fld>
            <a:endParaRPr lang="en-US" altLang="ja-JP"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01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放射線の量は、岩石に含まれる放射性物質の量によって変わります。例えば、イランのラムサールやインドのケララ、</a:t>
            </a:r>
          </a:p>
          <a:p>
            <a:r>
              <a:rPr kumimoji="1" lang="ja-JP" altLang="en-US" sz="1200" b="0" i="0" u="none" strike="noStrike" kern="1200" baseline="0" dirty="0" smtClean="0">
                <a:solidFill>
                  <a:schemeClr val="tx1"/>
                </a:solidFill>
                <a:latin typeface="+mn-lt"/>
                <a:ea typeface="+mn-ea"/>
                <a:cs typeface="+mn-cs"/>
              </a:rPr>
              <a:t>チェンナイ（旧マドラス）といった地域では、世界平均の倍以上の放射線が大地から出ています。</a:t>
            </a:r>
            <a:endParaRPr lang="ja-JP" altLang="en-US" dirty="0" smtClean="0"/>
          </a:p>
        </p:txBody>
      </p:sp>
      <p:sp>
        <p:nvSpPr>
          <p:cNvPr id="901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E6D196E-741F-4FAF-9911-5C0601C3B73B}" type="slidenum">
              <a:rPr lang="ja-JP" altLang="en-US" smtClean="0"/>
              <a:pPr eaLnBrk="1" hangingPunct="1"/>
              <a:t>13</a:t>
            </a:fld>
            <a:endParaRPr lang="en-US" altLang="ja-JP" dirty="0"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11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dirty="0" smtClean="0"/>
              <a:t>　空気には、主にラドン（岩石から微量に放出される希ガス）という放射性物質が含まれており、</a:t>
            </a:r>
          </a:p>
          <a:p>
            <a:pPr eaLnBrk="1" hangingPunct="1">
              <a:spcBef>
                <a:spcPct val="0"/>
              </a:spcBef>
            </a:pPr>
            <a:r>
              <a:rPr lang="ja-JP" altLang="en-US" dirty="0" smtClean="0"/>
              <a:t>ラドンは世界中の大地から出ています。また、石やコンクリートの壁からも出ているため、石造り</a:t>
            </a:r>
          </a:p>
          <a:p>
            <a:pPr eaLnBrk="1" hangingPunct="1">
              <a:spcBef>
                <a:spcPct val="0"/>
              </a:spcBef>
            </a:pPr>
            <a:r>
              <a:rPr lang="ja-JP" altLang="en-US" dirty="0" smtClean="0"/>
              <a:t>の家が多いヨーロッパでは、寒冷なことから窓を閉めることが多く、日本に比べ室内のラドンの濃</a:t>
            </a:r>
          </a:p>
          <a:p>
            <a:pPr eaLnBrk="1" hangingPunct="1">
              <a:spcBef>
                <a:spcPct val="0"/>
              </a:spcBef>
            </a:pPr>
            <a:r>
              <a:rPr lang="ja-JP" altLang="en-US" dirty="0" smtClean="0"/>
              <a:t>度が高くなっているといわれています。</a:t>
            </a:r>
          </a:p>
        </p:txBody>
      </p:sp>
      <p:sp>
        <p:nvSpPr>
          <p:cNvPr id="911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8999B27-11B7-4BBD-9F62-0AB37155CA35}" type="slidenum">
              <a:rPr lang="ja-JP" altLang="en-US" smtClean="0"/>
              <a:pPr eaLnBrk="1" hangingPunct="1"/>
              <a:t>14</a:t>
            </a:fld>
            <a:endParaRPr lang="en-US" altLang="ja-JP" dirty="0"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21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食べ物には、主にカリウム</a:t>
            </a:r>
            <a:r>
              <a:rPr kumimoji="1" lang="en-US" altLang="ja-JP" sz="1200" b="0" i="0" u="none" strike="noStrike" kern="1200" baseline="0" dirty="0" smtClean="0">
                <a:solidFill>
                  <a:schemeClr val="tx1"/>
                </a:solidFill>
                <a:latin typeface="+mn-lt"/>
                <a:ea typeface="+mn-ea"/>
                <a:cs typeface="+mn-cs"/>
              </a:rPr>
              <a:t>40</a:t>
            </a:r>
            <a:r>
              <a:rPr kumimoji="1" lang="ja-JP" altLang="en-US" sz="1200" b="0" i="0" u="none" strike="noStrike" kern="1200" baseline="0" dirty="0" smtClean="0">
                <a:solidFill>
                  <a:schemeClr val="tx1"/>
                </a:solidFill>
                <a:latin typeface="+mn-lt"/>
                <a:ea typeface="+mn-ea"/>
                <a:cs typeface="+mn-cs"/>
              </a:rPr>
              <a:t>という放射性物質が含まれており、自然界にあるカリウムのうち</a:t>
            </a:r>
          </a:p>
          <a:p>
            <a:r>
              <a:rPr kumimoji="1" lang="ja-JP" altLang="en-US" sz="1200" b="0" i="0" u="none" strike="noStrike" kern="1200" baseline="0" dirty="0" smtClean="0">
                <a:solidFill>
                  <a:schemeClr val="tx1"/>
                </a:solidFill>
                <a:latin typeface="+mn-lt"/>
                <a:ea typeface="+mn-ea"/>
                <a:cs typeface="+mn-cs"/>
              </a:rPr>
              <a:t>０．０１２％がカリウム４０です。</a:t>
            </a:r>
            <a:endParaRPr lang="ja-JP" altLang="en-US" dirty="0" smtClean="0"/>
          </a:p>
        </p:txBody>
      </p:sp>
      <p:sp>
        <p:nvSpPr>
          <p:cNvPr id="921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A1BA747-320D-4CEE-9E9A-80E4DA042660}" type="slidenum">
              <a:rPr lang="ja-JP" altLang="en-US" smtClean="0"/>
              <a:pPr eaLnBrk="1" hangingPunct="1"/>
              <a:t>15</a:t>
            </a:fld>
            <a:endParaRPr lang="en-US" altLang="ja-JP" dirty="0"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318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dirty="0" smtClean="0"/>
              <a:t>【</a:t>
            </a:r>
            <a:r>
              <a:rPr lang="ja-JP" altLang="en-US" dirty="0" smtClean="0"/>
              <a:t>動画について</a:t>
            </a:r>
            <a:r>
              <a:rPr lang="en-US" altLang="ja-JP" dirty="0" smtClean="0"/>
              <a:t>】</a:t>
            </a:r>
          </a:p>
          <a:p>
            <a:r>
              <a:rPr lang="ja-JP" altLang="en-US" dirty="0" smtClean="0"/>
              <a:t>　ホームセンターで購入したカリウム肥料から出る自然放射線を、総合教育センターのシンチレーションカウンター（ホリバ製：価格１８万円）で計測したものです。今回の事故前に生産された肥料からも放射線は出ていること、距離をおくと数値が下がることなどをご説明下さい。</a:t>
            </a:r>
            <a:endParaRPr lang="en-US" altLang="ja-JP" dirty="0" smtClean="0"/>
          </a:p>
          <a:p>
            <a:r>
              <a:rPr lang="en-US" altLang="ja-JP" sz="1200" dirty="0" smtClean="0"/>
              <a:t>※</a:t>
            </a:r>
            <a:r>
              <a:rPr lang="ja-JP" altLang="en-US" sz="1200" dirty="0" smtClean="0"/>
              <a:t>撮影編集は岩手県立総合教育センター科学産業教育担当</a:t>
            </a:r>
            <a:endParaRPr lang="ja-JP" altLang="en-US" dirty="0" smtClean="0"/>
          </a:p>
        </p:txBody>
      </p:sp>
      <p:sp>
        <p:nvSpPr>
          <p:cNvPr id="9318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8993DEF-F282-48A8-9EB1-F10919B3D59B}" type="slidenum">
              <a:rPr lang="ja-JP" altLang="en-US" smtClean="0"/>
              <a:pPr eaLnBrk="1" hangingPunct="1"/>
              <a:t>16</a:t>
            </a:fld>
            <a:endParaRPr lang="en-US" altLang="ja-JP" dirty="0"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dirty="0" smtClean="0"/>
              <a:t>「この２つのグラフから、どんなことがわかるだろうか？」</a:t>
            </a:r>
            <a:endParaRPr kumimoji="1" lang="en-US" altLang="ja-JP" dirty="0" smtClean="0"/>
          </a:p>
          <a:p>
            <a:r>
              <a:rPr kumimoji="1" lang="en-US" altLang="ja-JP" dirty="0" smtClean="0"/>
              <a:t>※</a:t>
            </a:r>
            <a:r>
              <a:rPr kumimoji="1" lang="ja-JP" altLang="en-US" dirty="0" smtClean="0"/>
              <a:t>事故前にも放射線が計測されていたことに気づかせたい。</a:t>
            </a:r>
            <a:endParaRPr kumimoji="1" lang="en-US" altLang="ja-JP" dirty="0" smtClean="0"/>
          </a:p>
          <a:p>
            <a:r>
              <a:rPr lang="en-US" altLang="ja-JP" dirty="0" smtClean="0"/>
              <a:t>【</a:t>
            </a:r>
            <a:r>
              <a:rPr lang="ja-JP" altLang="en-US" dirty="0" smtClean="0"/>
              <a:t>補足</a:t>
            </a:r>
            <a:r>
              <a:rPr lang="en-US" altLang="ja-JP" dirty="0" smtClean="0"/>
              <a:t>】</a:t>
            </a:r>
          </a:p>
          <a:p>
            <a:r>
              <a:rPr lang="ja-JP" altLang="en-US" dirty="0" smtClean="0"/>
              <a:t>　例として、中学校科学部の計測データを掲載しました。</a:t>
            </a:r>
          </a:p>
          <a:p>
            <a:r>
              <a:rPr lang="ja-JP" altLang="en-US" dirty="0" smtClean="0"/>
              <a:t>　総合教育センターのシンチレーションカウンターを使い、部活動として校地内の放射線量を計測しています。</a:t>
            </a:r>
          </a:p>
          <a:p>
            <a:r>
              <a:rPr lang="ja-JP" altLang="en-US" dirty="0" smtClean="0"/>
              <a:t>　</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17</a:t>
            </a:fld>
            <a:endParaRPr lang="ja-JP" altLang="en-US"/>
          </a:p>
        </p:txBody>
      </p:sp>
    </p:spTree>
    <p:extLst>
      <p:ext uri="{BB962C8B-B14F-4D97-AF65-F5344CB8AC3E}">
        <p14:creationId xmlns:p14="http://schemas.microsoft.com/office/powerpoint/2010/main" val="292759414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421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Ｑ１「放射線は目に見えますか？｝</a:t>
            </a:r>
            <a:endParaRPr lang="en-US" altLang="ja-JP" dirty="0" smtClean="0"/>
          </a:p>
          <a:p>
            <a:r>
              <a:rPr lang="ja-JP" altLang="en-US" dirty="0" smtClean="0"/>
              <a:t>Ｑ２「放射線を感じることができますか？」</a:t>
            </a:r>
          </a:p>
        </p:txBody>
      </p:sp>
      <p:sp>
        <p:nvSpPr>
          <p:cNvPr id="9421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90D4EA0-673F-462A-BEC5-A93D07C208FF}" type="slidenum">
              <a:rPr lang="ja-JP" altLang="en-US" smtClean="0"/>
              <a:pPr eaLnBrk="1" hangingPunct="1"/>
              <a:t>18</a:t>
            </a:fld>
            <a:endParaRPr lang="en-US" altLang="ja-JP" dirty="0"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52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9523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3B4DD41-8256-4B57-807B-643F5CE057A4}" type="slidenum">
              <a:rPr lang="ja-JP" altLang="en-US" smtClean="0"/>
              <a:pPr eaLnBrk="1" hangingPunct="1"/>
              <a:t>19</a:t>
            </a:fld>
            <a:endParaRPr lang="en-US" altLang="ja-JP" dirty="0"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29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ja-JP" sz="1200" dirty="0" smtClean="0"/>
              <a:t>※</a:t>
            </a:r>
            <a:r>
              <a:rPr lang="ja-JP" altLang="en-US" sz="1200" dirty="0" smtClean="0"/>
              <a:t>　独立行政法人防災科学技術研究所ＨＰで公開されている地震発生時の震度の伝播の様子</a:t>
            </a:r>
            <a:endParaRPr lang="en-US" altLang="ja-JP" sz="1200" dirty="0" smtClean="0"/>
          </a:p>
          <a:p>
            <a:pPr eaLnBrk="1" hangingPunct="1">
              <a:spcBef>
                <a:spcPct val="0"/>
              </a:spcBef>
            </a:pPr>
            <a:r>
              <a:rPr lang="ja-JP" altLang="en-US" dirty="0" smtClean="0"/>
              <a:t>　実際の約</a:t>
            </a:r>
            <a:r>
              <a:rPr lang="en-US" altLang="ja-JP" dirty="0" smtClean="0"/>
              <a:t>10</a:t>
            </a:r>
            <a:r>
              <a:rPr lang="ja-JP" altLang="en-US" dirty="0" smtClean="0"/>
              <a:t>倍の速さ</a:t>
            </a:r>
            <a:endParaRPr lang="en-US" altLang="ja-JP" dirty="0" smtClean="0"/>
          </a:p>
        </p:txBody>
      </p:sp>
      <p:sp>
        <p:nvSpPr>
          <p:cNvPr id="829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F129C003-17FF-4AAE-99AB-A502CB88FFF9}" type="slidenum">
              <a:rPr lang="ja-JP" altLang="en-US" smtClean="0"/>
              <a:pPr eaLnBrk="1" hangingPunct="1"/>
              <a:t>2</a:t>
            </a:fld>
            <a:endParaRPr lang="en-US" altLang="ja-JP" dirty="0"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62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全てのものは、原子でできています。</a:t>
            </a:r>
          </a:p>
          <a:p>
            <a:r>
              <a:rPr kumimoji="1" lang="ja-JP" altLang="en-US" sz="1200" b="0" i="0" u="none" strike="noStrike" kern="1200" baseline="0" dirty="0" smtClean="0">
                <a:solidFill>
                  <a:schemeClr val="tx1"/>
                </a:solidFill>
                <a:latin typeface="+mn-lt"/>
                <a:ea typeface="+mn-ea"/>
                <a:cs typeface="+mn-cs"/>
              </a:rPr>
              <a:t>　世の中には、およそ</a:t>
            </a:r>
            <a:r>
              <a:rPr kumimoji="1" lang="en-US" altLang="ja-JP" sz="1200" b="0" i="0" u="none" strike="noStrike" kern="1200" baseline="0" dirty="0" smtClean="0">
                <a:solidFill>
                  <a:schemeClr val="tx1"/>
                </a:solidFill>
                <a:latin typeface="+mn-lt"/>
                <a:ea typeface="+mn-ea"/>
                <a:cs typeface="+mn-cs"/>
              </a:rPr>
              <a:t>1</a:t>
            </a:r>
            <a:r>
              <a:rPr kumimoji="1" lang="ja-JP" altLang="en-US" sz="1200" b="0" i="0" u="none" strike="noStrike" kern="1200" baseline="0" dirty="0" smtClean="0">
                <a:solidFill>
                  <a:schemeClr val="tx1"/>
                </a:solidFill>
                <a:latin typeface="+mn-lt"/>
                <a:ea typeface="+mn-ea"/>
                <a:cs typeface="+mn-cs"/>
              </a:rPr>
              <a:t>１</a:t>
            </a:r>
            <a:r>
              <a:rPr kumimoji="1" lang="en-US" altLang="ja-JP" sz="1200" b="0" i="0" u="none" strike="noStrike" kern="1200" baseline="0" dirty="0" smtClean="0">
                <a:solidFill>
                  <a:schemeClr val="tx1"/>
                </a:solidFill>
                <a:latin typeface="+mn-lt"/>
                <a:ea typeface="+mn-ea"/>
                <a:cs typeface="+mn-cs"/>
              </a:rPr>
              <a:t>0</a:t>
            </a:r>
            <a:r>
              <a:rPr kumimoji="1" lang="ja-JP" altLang="en-US" sz="1200" b="0" i="0" u="none" strike="noStrike" kern="1200" baseline="0" dirty="0" smtClean="0">
                <a:solidFill>
                  <a:schemeClr val="tx1"/>
                </a:solidFill>
                <a:latin typeface="+mn-lt"/>
                <a:ea typeface="+mn-ea"/>
                <a:cs typeface="+mn-cs"/>
              </a:rPr>
              <a:t>種類ほどの元素</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があり、私たちの体や食べ物、空気、水、洋服、机など、ど</a:t>
            </a:r>
          </a:p>
          <a:p>
            <a:r>
              <a:rPr kumimoji="1" lang="ja-JP" altLang="en-US" sz="1200" b="0" i="0" u="none" strike="noStrike" kern="1200" baseline="0" dirty="0" err="1" smtClean="0">
                <a:solidFill>
                  <a:schemeClr val="tx1"/>
                </a:solidFill>
                <a:latin typeface="+mn-lt"/>
                <a:ea typeface="+mn-ea"/>
                <a:cs typeface="+mn-cs"/>
              </a:rPr>
              <a:t>んな</a:t>
            </a:r>
            <a:r>
              <a:rPr kumimoji="1" lang="ja-JP" altLang="en-US" sz="1200" b="0" i="0" u="none" strike="noStrike" kern="1200" baseline="0" dirty="0" smtClean="0">
                <a:solidFill>
                  <a:schemeClr val="tx1"/>
                </a:solidFill>
                <a:latin typeface="+mn-lt"/>
                <a:ea typeface="+mn-ea"/>
                <a:cs typeface="+mn-cs"/>
              </a:rPr>
              <a:t>ものも小さな原子が集まってできています。</a:t>
            </a:r>
          </a:p>
          <a:p>
            <a:r>
              <a:rPr kumimoji="1" lang="ja-JP" altLang="en-US" sz="1200" b="0" i="0" u="none" strike="noStrike" kern="1200" baseline="0" dirty="0" smtClean="0">
                <a:solidFill>
                  <a:schemeClr val="tx1"/>
                </a:solidFill>
                <a:latin typeface="+mn-lt"/>
                <a:ea typeface="+mn-ea"/>
                <a:cs typeface="+mn-cs"/>
              </a:rPr>
              <a:t>　原子は、原子核とその周りを動く電子からなり、原子核は、陽子と中性子でできています。</a:t>
            </a:r>
          </a:p>
          <a:p>
            <a:r>
              <a:rPr kumimoji="1" lang="ja-JP" altLang="en-US" sz="1200" b="0" i="0" u="none" strike="noStrike" kern="1200" baseline="0" dirty="0" smtClean="0">
                <a:solidFill>
                  <a:schemeClr val="tx1"/>
                </a:solidFill>
                <a:latin typeface="+mn-lt"/>
                <a:ea typeface="+mn-ea"/>
                <a:cs typeface="+mn-cs"/>
              </a:rPr>
              <a:t>　原子は、とても小さく約１億分の１ｃｍの大きさしかなく、原子核は、さらに小さく約１兆分の１ｃｍの</a:t>
            </a:r>
          </a:p>
          <a:p>
            <a:r>
              <a:rPr kumimoji="1" lang="ja-JP" altLang="en-US" sz="1200" b="0" i="0" u="none" strike="noStrike" kern="1200" baseline="0" dirty="0" smtClean="0">
                <a:solidFill>
                  <a:schemeClr val="tx1"/>
                </a:solidFill>
                <a:latin typeface="+mn-lt"/>
                <a:ea typeface="+mn-ea"/>
                <a:cs typeface="+mn-cs"/>
              </a:rPr>
              <a:t>大きさしかありません。</a:t>
            </a:r>
            <a:endParaRPr lang="ja-JP" altLang="en-US" dirty="0" smtClean="0"/>
          </a:p>
        </p:txBody>
      </p:sp>
      <p:sp>
        <p:nvSpPr>
          <p:cNvPr id="9626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16A819E-A1C9-4336-9E69-DDB8845E1557}" type="slidenum">
              <a:rPr lang="ja-JP" altLang="en-US" smtClean="0"/>
              <a:pPr eaLnBrk="1" hangingPunct="1"/>
              <a:t>20</a:t>
            </a:fld>
            <a:endParaRPr lang="en-US" altLang="ja-JP" dirty="0"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728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原子の中には、放射線を出すものがあります。</a:t>
            </a:r>
          </a:p>
          <a:p>
            <a:r>
              <a:rPr kumimoji="1" lang="ja-JP" altLang="en-US" sz="1200" b="0" i="0" u="none" strike="noStrike" kern="1200" baseline="0" dirty="0" smtClean="0">
                <a:solidFill>
                  <a:schemeClr val="tx1"/>
                </a:solidFill>
                <a:latin typeface="+mn-lt"/>
                <a:ea typeface="+mn-ea"/>
                <a:cs typeface="+mn-cs"/>
              </a:rPr>
              <a:t>　放射線は、高いエネルギーをもった高速の粒子（粒子線）や電磁波です。</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高速の粒子の放射線に、はアルファ</a:t>
            </a:r>
            <a:r>
              <a:rPr kumimoji="1" lang="en-US" altLang="ja-JP" sz="1200" b="0" i="0" u="none" strike="noStrike" kern="1200" baseline="0" dirty="0" smtClean="0">
                <a:solidFill>
                  <a:schemeClr val="tx1"/>
                </a:solidFill>
                <a:latin typeface="+mn-lt"/>
                <a:ea typeface="+mn-ea"/>
                <a:cs typeface="+mn-cs"/>
              </a:rPr>
              <a:t>(α)</a:t>
            </a:r>
            <a:r>
              <a:rPr kumimoji="1" lang="ja-JP" altLang="en-US" sz="1200" b="0" i="0" u="none" strike="noStrike" kern="1200" baseline="0" dirty="0" smtClean="0">
                <a:solidFill>
                  <a:schemeClr val="tx1"/>
                </a:solidFill>
                <a:latin typeface="+mn-lt"/>
                <a:ea typeface="+mn-ea"/>
                <a:cs typeface="+mn-cs"/>
              </a:rPr>
              <a:t>線、ベータ</a:t>
            </a:r>
            <a:r>
              <a:rPr kumimoji="1" lang="en-US" altLang="ja-JP" sz="1200" b="0" i="0" u="none" strike="noStrike" kern="1200" baseline="0" dirty="0" smtClean="0">
                <a:solidFill>
                  <a:schemeClr val="tx1"/>
                </a:solidFill>
                <a:latin typeface="+mn-lt"/>
                <a:ea typeface="+mn-ea"/>
                <a:cs typeface="+mn-cs"/>
              </a:rPr>
              <a:t>(β)</a:t>
            </a:r>
            <a:r>
              <a:rPr kumimoji="1" lang="ja-JP" altLang="en-US" sz="1200" b="0" i="0" u="none" strike="noStrike" kern="1200" baseline="0" dirty="0" smtClean="0">
                <a:solidFill>
                  <a:schemeClr val="tx1"/>
                </a:solidFill>
                <a:latin typeface="+mn-lt"/>
                <a:ea typeface="+mn-ea"/>
                <a:cs typeface="+mn-cs"/>
              </a:rPr>
              <a:t>線、のほか中性子線などがあります。</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（アルファ線は、ヘリウムの原子核（陽子２個と中性子２個）の流れ、ベータ線は、電子の流れである。）</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電磁波のうち波長の短い（エネルギーの高い）エックス</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Ｘ</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線やガンマ（</a:t>
            </a:r>
            <a:r>
              <a:rPr kumimoji="1" lang="en-US" altLang="ja-JP" sz="1200" b="0" i="0" u="none" strike="noStrike" kern="1200" baseline="0" dirty="0" smtClean="0">
                <a:solidFill>
                  <a:schemeClr val="tx1"/>
                </a:solidFill>
                <a:latin typeface="+mn-lt"/>
                <a:ea typeface="+mn-ea"/>
                <a:cs typeface="+mn-cs"/>
              </a:rPr>
              <a:t>γ</a:t>
            </a:r>
            <a:r>
              <a:rPr kumimoji="1" lang="ja-JP" altLang="en-US" sz="1200" b="0" i="0" u="none" strike="noStrike" kern="1200" baseline="0" dirty="0" smtClean="0">
                <a:solidFill>
                  <a:schemeClr val="tx1"/>
                </a:solidFill>
                <a:latin typeface="+mn-lt"/>
                <a:ea typeface="+mn-ea"/>
                <a:cs typeface="+mn-cs"/>
              </a:rPr>
              <a:t>）線を放射線として区別しています。</a:t>
            </a:r>
            <a:endParaRPr lang="ja-JP" altLang="en-US" dirty="0" smtClean="0"/>
          </a:p>
        </p:txBody>
      </p:sp>
      <p:sp>
        <p:nvSpPr>
          <p:cNvPr id="9728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41DB0FA-B55D-412D-A63D-F6B3CEA5EFCA}" type="slidenum">
              <a:rPr lang="ja-JP" altLang="en-US" smtClean="0"/>
              <a:pPr eaLnBrk="1" hangingPunct="1"/>
              <a:t>21</a:t>
            </a:fld>
            <a:endParaRPr lang="en-US" altLang="ja-JP"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83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ja-JP" altLang="en-US" dirty="0" smtClean="0"/>
              <a:t>「原子核がアルファ線を出す一例。ラジウム原子核がアルファ線を出すとともに、ラドンの原子核に変わる。」</a:t>
            </a:r>
            <a:endParaRPr lang="en-US" altLang="ja-JP" dirty="0" smtClean="0"/>
          </a:p>
          <a:p>
            <a:pPr eaLnBrk="1" hangingPunct="1">
              <a:spcBef>
                <a:spcPct val="0"/>
              </a:spcBef>
            </a:pPr>
            <a:r>
              <a:rPr lang="en-US" altLang="ja-JP" dirty="0" smtClean="0"/>
              <a:t>※</a:t>
            </a:r>
            <a:r>
              <a:rPr lang="ja-JP" altLang="en-US" dirty="0" smtClean="0"/>
              <a:t>ラジウム原子核がアルファ壊変（崩壊）してアルファ線を出すとともにラドン原子核に変わることを示している。</a:t>
            </a:r>
            <a:endParaRPr lang="en-US" altLang="ja-JP" dirty="0" smtClean="0"/>
          </a:p>
          <a:p>
            <a:pPr eaLnBrk="1" hangingPunct="1">
              <a:spcBef>
                <a:spcPct val="0"/>
              </a:spcBef>
            </a:pPr>
            <a:r>
              <a:rPr lang="ja-JP" altLang="en-US" dirty="0" smtClean="0"/>
              <a:t>ラジウムは岩石中に微量に含まれ、ラドンは希ガスであり、空気中に含まれる。</a:t>
            </a:r>
          </a:p>
        </p:txBody>
      </p:sp>
      <p:sp>
        <p:nvSpPr>
          <p:cNvPr id="983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B68E5A1-682B-4336-B0CE-33965C3F9805}" type="slidenum">
              <a:rPr lang="ja-JP" altLang="en-US" smtClean="0"/>
              <a:pPr eaLnBrk="1" hangingPunct="1"/>
              <a:t>22</a:t>
            </a:fld>
            <a:endParaRPr lang="en-US" altLang="ja-JP" dirty="0"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9933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defRPr/>
            </a:pPr>
            <a:r>
              <a:rPr lang="ja-JP" altLang="en-US" dirty="0" smtClean="0"/>
              <a:t>「原子核がベータ線を出す一例。ナトリウム原子核がベータ線を出すとともに、マグネシウムの原子核に変わる。」</a:t>
            </a:r>
            <a:endParaRPr lang="en-US" altLang="ja-JP" dirty="0" smtClean="0"/>
          </a:p>
          <a:p>
            <a:pPr eaLnBrk="1" hangingPunct="1">
              <a:spcBef>
                <a:spcPct val="0"/>
              </a:spcBef>
            </a:pPr>
            <a:r>
              <a:rPr lang="ja-JP" altLang="en-US" dirty="0" smtClean="0"/>
              <a:t>　原子核の中の１個の中性子が陽子に変わる時に、原子核の中から出て来る高速の電子である。この電子をベータ線と</a:t>
            </a:r>
            <a:r>
              <a:rPr lang="ja-JP" altLang="en-US" dirty="0" err="1" smtClean="0"/>
              <a:t>い</a:t>
            </a:r>
            <a:endParaRPr lang="ja-JP" altLang="en-US" dirty="0" smtClean="0"/>
          </a:p>
          <a:p>
            <a:pPr eaLnBrk="1" hangingPunct="1">
              <a:spcBef>
                <a:spcPct val="0"/>
              </a:spcBef>
            </a:pPr>
            <a:r>
              <a:rPr lang="ja-JP" altLang="en-US" dirty="0" smtClean="0"/>
              <a:t>い、ベータ線を出す壊変をベータ壊変という。ベータ壊変では、マイナスの電子が原子核から飛び出す。ベータ線もアルファ線</a:t>
            </a:r>
          </a:p>
          <a:p>
            <a:pPr eaLnBrk="1" hangingPunct="1">
              <a:spcBef>
                <a:spcPct val="0"/>
              </a:spcBef>
            </a:pPr>
            <a:r>
              <a:rPr lang="ja-JP" altLang="en-US" dirty="0" smtClean="0"/>
              <a:t>と同様に、物質に当たり電離や励起をしながらエネルギーを失って止まる。</a:t>
            </a:r>
          </a:p>
        </p:txBody>
      </p:sp>
      <p:sp>
        <p:nvSpPr>
          <p:cNvPr id="9933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1828257-FF63-422A-9DF6-397B20E43898}" type="slidenum">
              <a:rPr lang="ja-JP" altLang="en-US" smtClean="0"/>
              <a:pPr eaLnBrk="1" hangingPunct="1"/>
              <a:t>23</a:t>
            </a:fld>
            <a:endParaRPr lang="en-US" altLang="ja-JP" dirty="0"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03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　アルファ線やベータ線を出した原子核の多くは、不安定な状態（励起状態）になる。その励起状態の原子核は、安定な状態</a:t>
            </a:r>
          </a:p>
          <a:p>
            <a:r>
              <a:rPr kumimoji="1" lang="ja-JP" altLang="en-US" sz="1200" b="0" i="0" u="none" strike="noStrike" kern="1200" baseline="0" dirty="0" smtClean="0">
                <a:solidFill>
                  <a:schemeClr val="tx1"/>
                </a:solidFill>
                <a:latin typeface="+mn-lt"/>
                <a:ea typeface="+mn-ea"/>
                <a:cs typeface="+mn-cs"/>
              </a:rPr>
              <a:t>になる時にエネルギーを外へ放出する。その放出されたエネルギーがガンマ線である。ガンマ線を放出しても原子核の種類は</a:t>
            </a:r>
          </a:p>
          <a:p>
            <a:r>
              <a:rPr kumimoji="1" lang="ja-JP" altLang="en-US" sz="1200" b="0" i="0" u="none" strike="noStrike" kern="1200" baseline="0" dirty="0" smtClean="0">
                <a:solidFill>
                  <a:schemeClr val="tx1"/>
                </a:solidFill>
                <a:latin typeface="+mn-lt"/>
                <a:ea typeface="+mn-ea"/>
                <a:cs typeface="+mn-cs"/>
              </a:rPr>
              <a:t>変わらない。</a:t>
            </a:r>
            <a:endParaRPr lang="ja-JP" altLang="en-US" dirty="0" smtClean="0"/>
          </a:p>
        </p:txBody>
      </p:sp>
      <p:sp>
        <p:nvSpPr>
          <p:cNvPr id="1003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58923B13-795B-4761-A654-ED0D39150CC3}" type="slidenum">
              <a:rPr lang="ja-JP" altLang="en-US" smtClean="0"/>
              <a:pPr eaLnBrk="1" hangingPunct="1"/>
              <a:t>24</a:t>
            </a:fld>
            <a:endParaRPr lang="en-US" altLang="ja-JP" dirty="0"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137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電磁波は、波の性質をもっていて、テレビやラジオの放送に使われている電波や自然の光なども含まれます。</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太陽光線の紫外線や赤外線も電磁波の一種です。</a:t>
            </a:r>
          </a:p>
          <a:p>
            <a:r>
              <a:rPr kumimoji="1" lang="ja-JP" altLang="en-US" sz="1200" b="0" i="0" u="none" strike="noStrike" kern="1200" baseline="0" dirty="0" smtClean="0">
                <a:solidFill>
                  <a:schemeClr val="tx1"/>
                </a:solidFill>
                <a:latin typeface="+mn-lt"/>
                <a:ea typeface="+mn-ea"/>
                <a:cs typeface="+mn-cs"/>
              </a:rPr>
              <a:t>　波長が短くなる（周波数が高くなる）</a:t>
            </a:r>
            <a:r>
              <a:rPr kumimoji="1" lang="ja-JP" altLang="en-US" sz="1200" b="0" i="0" u="none" strike="noStrike" kern="1200" baseline="0" dirty="0" err="1" smtClean="0">
                <a:solidFill>
                  <a:schemeClr val="tx1"/>
                </a:solidFill>
                <a:latin typeface="+mn-lt"/>
                <a:ea typeface="+mn-ea"/>
                <a:cs typeface="+mn-cs"/>
              </a:rPr>
              <a:t>ほど</a:t>
            </a:r>
            <a:r>
              <a:rPr kumimoji="1" lang="ja-JP" altLang="en-US" sz="1200" b="0" i="0" u="none" strike="noStrike" kern="1200" baseline="0" dirty="0" smtClean="0">
                <a:solidFill>
                  <a:schemeClr val="tx1"/>
                </a:solidFill>
                <a:latin typeface="+mn-lt"/>
                <a:ea typeface="+mn-ea"/>
                <a:cs typeface="+mn-cs"/>
              </a:rPr>
              <a:t>電磁波のエネルギーは高くなります。</a:t>
            </a:r>
          </a:p>
          <a:p>
            <a:r>
              <a:rPr kumimoji="1" lang="ja-JP" altLang="en-US" sz="1200" b="0" i="0" u="none" strike="noStrike" kern="1200" baseline="0" dirty="0" smtClean="0">
                <a:solidFill>
                  <a:schemeClr val="tx1"/>
                </a:solidFill>
                <a:latin typeface="+mn-lt"/>
                <a:ea typeface="+mn-ea"/>
                <a:cs typeface="+mn-cs"/>
              </a:rPr>
              <a:t>　波長が短いものから順に</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1</a:t>
            </a:r>
            <a:r>
              <a:rPr kumimoji="1" lang="ja-JP" altLang="en-US" sz="1200" b="0" i="0" u="none" strike="noStrike" kern="1200" baseline="0" dirty="0" smtClean="0">
                <a:solidFill>
                  <a:schemeClr val="tx1"/>
                </a:solidFill>
                <a:latin typeface="+mn-lt"/>
                <a:ea typeface="+mn-ea"/>
                <a:cs typeface="+mn-cs"/>
              </a:rPr>
              <a:t>）電離放射線（ガンマ（</a:t>
            </a:r>
            <a:r>
              <a:rPr kumimoji="1" lang="en-US" altLang="ja-JP" sz="1200" b="0" i="0" u="none" strike="noStrike" kern="1200" baseline="0" dirty="0" smtClean="0">
                <a:solidFill>
                  <a:schemeClr val="tx1"/>
                </a:solidFill>
                <a:latin typeface="+mn-lt"/>
                <a:ea typeface="+mn-ea"/>
                <a:cs typeface="+mn-cs"/>
              </a:rPr>
              <a:t>γ</a:t>
            </a:r>
            <a:r>
              <a:rPr kumimoji="1" lang="ja-JP" altLang="en-US" sz="1200" b="0" i="0" u="none" strike="noStrike" kern="1200" baseline="0" dirty="0" smtClean="0">
                <a:solidFill>
                  <a:schemeClr val="tx1"/>
                </a:solidFill>
                <a:latin typeface="+mn-lt"/>
                <a:ea typeface="+mn-ea"/>
                <a:cs typeface="+mn-cs"/>
              </a:rPr>
              <a:t>）線やエックス（Ｘ）線）</a:t>
            </a:r>
          </a:p>
          <a:p>
            <a:r>
              <a:rPr kumimoji="1" lang="zh-TW" altLang="en-US" sz="1200" b="0" i="0" u="none" strike="noStrike" kern="1200" baseline="0" dirty="0" smtClean="0">
                <a:solidFill>
                  <a:schemeClr val="tx1"/>
                </a:solidFill>
                <a:latin typeface="+mn-lt"/>
                <a:ea typeface="+mn-ea"/>
                <a:cs typeface="+mn-cs"/>
              </a:rPr>
              <a:t>　（</a:t>
            </a:r>
            <a:r>
              <a:rPr kumimoji="1" lang="en-US" altLang="zh-TW" sz="1200" b="0" i="0" u="none" strike="noStrike" kern="1200" baseline="0" dirty="0" smtClean="0">
                <a:solidFill>
                  <a:schemeClr val="tx1"/>
                </a:solidFill>
                <a:latin typeface="+mn-lt"/>
                <a:ea typeface="+mn-ea"/>
                <a:cs typeface="+mn-cs"/>
              </a:rPr>
              <a:t>2</a:t>
            </a:r>
            <a:r>
              <a:rPr kumimoji="1" lang="zh-TW" altLang="en-US" sz="1200" b="0" i="0" u="none" strike="noStrike" kern="1200" baseline="0" dirty="0" smtClean="0">
                <a:solidFill>
                  <a:schemeClr val="tx1"/>
                </a:solidFill>
                <a:latin typeface="+mn-lt"/>
                <a:ea typeface="+mn-ea"/>
                <a:cs typeface="+mn-cs"/>
              </a:rPr>
              <a:t>）紫外線</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3</a:t>
            </a:r>
            <a:r>
              <a:rPr kumimoji="1" lang="ja-JP" altLang="en-US" sz="1200" b="0" i="0" u="none" strike="noStrike" kern="1200" baseline="0" dirty="0" smtClean="0">
                <a:solidFill>
                  <a:schemeClr val="tx1"/>
                </a:solidFill>
                <a:latin typeface="+mn-lt"/>
                <a:ea typeface="+mn-ea"/>
                <a:cs typeface="+mn-cs"/>
              </a:rPr>
              <a:t>）可視光線（人間の目に見える光）</a:t>
            </a:r>
          </a:p>
          <a:p>
            <a:r>
              <a:rPr kumimoji="1" lang="zh-TW" altLang="en-US" sz="1200" b="0" i="0" u="none" strike="noStrike" kern="1200" baseline="0" dirty="0" smtClean="0">
                <a:solidFill>
                  <a:schemeClr val="tx1"/>
                </a:solidFill>
                <a:latin typeface="+mn-lt"/>
                <a:ea typeface="+mn-ea"/>
                <a:cs typeface="+mn-cs"/>
              </a:rPr>
              <a:t>　（</a:t>
            </a:r>
            <a:r>
              <a:rPr kumimoji="1" lang="en-US" altLang="zh-TW" sz="1200" b="0" i="0" u="none" strike="noStrike" kern="1200" baseline="0" dirty="0" smtClean="0">
                <a:solidFill>
                  <a:schemeClr val="tx1"/>
                </a:solidFill>
                <a:latin typeface="+mn-lt"/>
                <a:ea typeface="+mn-ea"/>
                <a:cs typeface="+mn-cs"/>
              </a:rPr>
              <a:t>4</a:t>
            </a:r>
            <a:r>
              <a:rPr kumimoji="1" lang="zh-TW" altLang="en-US" sz="1200" b="0" i="0" u="none" strike="noStrike" kern="1200" baseline="0" dirty="0" smtClean="0">
                <a:solidFill>
                  <a:schemeClr val="tx1"/>
                </a:solidFill>
                <a:latin typeface="+mn-lt"/>
                <a:ea typeface="+mn-ea"/>
                <a:cs typeface="+mn-cs"/>
              </a:rPr>
              <a:t>）赤外線</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5</a:t>
            </a:r>
            <a:r>
              <a:rPr kumimoji="1" lang="ja-JP" altLang="en-US" sz="1200" b="0" i="0" u="none" strike="noStrike" kern="1200" baseline="0" dirty="0" smtClean="0">
                <a:solidFill>
                  <a:schemeClr val="tx1"/>
                </a:solidFill>
                <a:latin typeface="+mn-lt"/>
                <a:ea typeface="+mn-ea"/>
                <a:cs typeface="+mn-cs"/>
              </a:rPr>
              <a:t>）電波（携帯電話などから発生している電磁波）</a:t>
            </a:r>
          </a:p>
          <a:p>
            <a:r>
              <a:rPr kumimoji="1" lang="ja-JP" altLang="en-US" sz="1200" b="0" i="0" u="none" strike="noStrike" kern="1200" baseline="0" dirty="0" smtClean="0">
                <a:solidFill>
                  <a:schemeClr val="tx1"/>
                </a:solidFill>
                <a:latin typeface="+mn-lt"/>
                <a:ea typeface="+mn-ea"/>
                <a:cs typeface="+mn-cs"/>
              </a:rPr>
              <a:t>となります。</a:t>
            </a:r>
            <a:endParaRPr lang="ja-JP" altLang="en-US" dirty="0" smtClean="0"/>
          </a:p>
        </p:txBody>
      </p:sp>
      <p:sp>
        <p:nvSpPr>
          <p:cNvPr id="10138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A662361-1FC0-484D-9464-9040C07377DD}" type="slidenum">
              <a:rPr lang="ja-JP" altLang="en-US" smtClean="0"/>
              <a:pPr eaLnBrk="1" hangingPunct="1"/>
              <a:t>25</a:t>
            </a:fld>
            <a:endParaRPr lang="en-US" altLang="ja-JP" dirty="0"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0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0240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9DC28D5A-4869-4559-8DA8-833AC71890FF}" type="slidenum">
              <a:rPr lang="ja-JP" altLang="en-US" smtClean="0"/>
              <a:pPr eaLnBrk="1" hangingPunct="1"/>
              <a:t>26</a:t>
            </a:fld>
            <a:endParaRPr lang="en-US" altLang="ja-JP" dirty="0"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342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放射線を出す物質を「放射性物質」、放射線を</a:t>
            </a:r>
          </a:p>
          <a:p>
            <a:r>
              <a:rPr kumimoji="1" lang="ja-JP" altLang="en-US" sz="1200" b="0" i="0" u="none" strike="noStrike" kern="1200" baseline="0" dirty="0" smtClean="0">
                <a:solidFill>
                  <a:schemeClr val="tx1"/>
                </a:solidFill>
                <a:latin typeface="+mn-lt"/>
                <a:ea typeface="+mn-ea"/>
                <a:cs typeface="+mn-cs"/>
              </a:rPr>
              <a:t>出す能力を「放射能」といい、電球に例えると、</a:t>
            </a:r>
          </a:p>
          <a:p>
            <a:r>
              <a:rPr kumimoji="1" lang="ja-JP" altLang="en-US" sz="1200" b="0" i="0" u="none" strike="noStrike" kern="1200" baseline="0" dirty="0" smtClean="0">
                <a:solidFill>
                  <a:schemeClr val="tx1"/>
                </a:solidFill>
                <a:latin typeface="+mn-lt"/>
                <a:ea typeface="+mn-ea"/>
                <a:cs typeface="+mn-cs"/>
              </a:rPr>
              <a:t>放射性物質が電球、放射能が光を出す能力、放</a:t>
            </a:r>
          </a:p>
          <a:p>
            <a:r>
              <a:rPr kumimoji="1" lang="ja-JP" altLang="en-US" sz="1200" b="0" i="0" u="none" strike="noStrike" kern="1200" baseline="0" dirty="0" smtClean="0">
                <a:solidFill>
                  <a:schemeClr val="tx1"/>
                </a:solidFill>
                <a:latin typeface="+mn-lt"/>
                <a:ea typeface="+mn-ea"/>
                <a:cs typeface="+mn-cs"/>
              </a:rPr>
              <a:t>射線が光といえます。</a:t>
            </a:r>
            <a:endParaRPr lang="ja-JP" altLang="en-US" dirty="0" smtClean="0"/>
          </a:p>
        </p:txBody>
      </p:sp>
      <p:sp>
        <p:nvSpPr>
          <p:cNvPr id="10342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A4D1430-A7B4-4A7D-A6B9-037233B04733}" type="slidenum">
              <a:rPr lang="ja-JP" altLang="en-US" smtClean="0"/>
              <a:pPr eaLnBrk="1" hangingPunct="1"/>
              <a:t>27</a:t>
            </a:fld>
            <a:endParaRPr lang="en-US" altLang="ja-JP" dirty="0"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445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放射線の透過力は、その種類によって違い、アルファ（</a:t>
            </a:r>
            <a:r>
              <a:rPr kumimoji="1" lang="en-US" altLang="ja-JP" sz="1200" b="0" i="0" u="none" strike="noStrike" kern="1200" baseline="0" dirty="0" smtClean="0">
                <a:solidFill>
                  <a:schemeClr val="tx1"/>
                </a:solidFill>
                <a:latin typeface="+mn-lt"/>
                <a:ea typeface="+mn-ea"/>
                <a:cs typeface="+mn-cs"/>
              </a:rPr>
              <a:t>α</a:t>
            </a:r>
            <a:r>
              <a:rPr kumimoji="1" lang="ja-JP" altLang="en-US" sz="1200" b="0" i="0" u="none" strike="noStrike" kern="1200" baseline="0" dirty="0" smtClean="0">
                <a:solidFill>
                  <a:schemeClr val="tx1"/>
                </a:solidFill>
                <a:latin typeface="+mn-lt"/>
                <a:ea typeface="+mn-ea"/>
                <a:cs typeface="+mn-cs"/>
              </a:rPr>
              <a:t>）線は、ヘリウムの原子核からなり、空気中でも数</a:t>
            </a:r>
          </a:p>
          <a:p>
            <a:r>
              <a:rPr kumimoji="1" lang="ja-JP" altLang="en-US" sz="1200" b="0" i="0" u="none" strike="noStrike" kern="1200" baseline="0" dirty="0" smtClean="0">
                <a:solidFill>
                  <a:schemeClr val="tx1"/>
                </a:solidFill>
                <a:latin typeface="+mn-lt"/>
                <a:ea typeface="+mn-ea"/>
                <a:cs typeface="+mn-cs"/>
              </a:rPr>
              <a:t>センチメートルしか飛ばず、紙一枚でも止まる。飛ぶ間に空気中の物質に当たって徐々にエネルギーを失って止</a:t>
            </a:r>
          </a:p>
          <a:p>
            <a:r>
              <a:rPr kumimoji="1" lang="ja-JP" altLang="en-US" sz="1200" b="0" i="0" u="none" strike="noStrike" kern="1200" baseline="0" dirty="0" smtClean="0">
                <a:solidFill>
                  <a:schemeClr val="tx1"/>
                </a:solidFill>
                <a:latin typeface="+mn-lt"/>
                <a:ea typeface="+mn-ea"/>
                <a:cs typeface="+mn-cs"/>
              </a:rPr>
              <a:t>まり、ヘリウムの原子となる。</a:t>
            </a:r>
          </a:p>
          <a:p>
            <a:r>
              <a:rPr kumimoji="1" lang="ja-JP" altLang="en-US" sz="1200" b="0" i="0" u="none" strike="noStrike" kern="1200" baseline="0" dirty="0" smtClean="0">
                <a:solidFill>
                  <a:schemeClr val="tx1"/>
                </a:solidFill>
                <a:latin typeface="+mn-lt"/>
                <a:ea typeface="+mn-ea"/>
                <a:cs typeface="+mn-cs"/>
              </a:rPr>
              <a:t>　アルファ線を出す放射性同位元素が体の外にある場合は、皮膚表面で止まり、体への影響はほとんど無い。し</a:t>
            </a:r>
          </a:p>
          <a:p>
            <a:r>
              <a:rPr kumimoji="1" lang="ja-JP" altLang="en-US" sz="1200" b="0" i="0" u="none" strike="noStrike" kern="1200" baseline="0" dirty="0" smtClean="0">
                <a:solidFill>
                  <a:schemeClr val="tx1"/>
                </a:solidFill>
                <a:latin typeface="+mn-lt"/>
                <a:ea typeface="+mn-ea"/>
                <a:cs typeface="+mn-cs"/>
              </a:rPr>
              <a:t>かし、体内に入った場合には、細胞にダメージを及ぼす場合がある。</a:t>
            </a:r>
          </a:p>
          <a:p>
            <a:r>
              <a:rPr kumimoji="1" lang="ja-JP" altLang="en-US" sz="1200" b="0" i="0" u="none" strike="noStrike" kern="1200" baseline="0" dirty="0" smtClean="0">
                <a:solidFill>
                  <a:schemeClr val="tx1"/>
                </a:solidFill>
                <a:latin typeface="+mn-lt"/>
                <a:ea typeface="+mn-ea"/>
                <a:cs typeface="+mn-cs"/>
              </a:rPr>
              <a:t>　ベータ（</a:t>
            </a:r>
            <a:r>
              <a:rPr kumimoji="1" lang="en-US" altLang="ja-JP" sz="1200" b="0" i="0" u="none" strike="noStrike" kern="1200" baseline="0" dirty="0" smtClean="0">
                <a:solidFill>
                  <a:schemeClr val="tx1"/>
                </a:solidFill>
                <a:latin typeface="+mn-lt"/>
                <a:ea typeface="+mn-ea"/>
                <a:cs typeface="+mn-cs"/>
              </a:rPr>
              <a:t>β</a:t>
            </a:r>
            <a:r>
              <a:rPr kumimoji="1" lang="ja-JP" altLang="en-US" sz="1200" b="0" i="0" u="none" strike="noStrike" kern="1200" baseline="0" dirty="0" smtClean="0">
                <a:solidFill>
                  <a:schemeClr val="tx1"/>
                </a:solidFill>
                <a:latin typeface="+mn-lt"/>
                <a:ea typeface="+mn-ea"/>
                <a:cs typeface="+mn-cs"/>
              </a:rPr>
              <a:t>）線は、アルミニウムなど薄い金属板などによって止まる。</a:t>
            </a:r>
          </a:p>
          <a:p>
            <a:r>
              <a:rPr kumimoji="1" lang="ja-JP" altLang="en-US" sz="1200" b="0" i="0" u="none" strike="noStrike" kern="1200" baseline="0" dirty="0" smtClean="0">
                <a:solidFill>
                  <a:schemeClr val="tx1"/>
                </a:solidFill>
                <a:latin typeface="+mn-lt"/>
                <a:ea typeface="+mn-ea"/>
                <a:cs typeface="+mn-cs"/>
              </a:rPr>
              <a:t>　ガンマ（</a:t>
            </a:r>
            <a:r>
              <a:rPr kumimoji="1" lang="en-US" altLang="ja-JP" sz="1200" b="0" i="0" u="none" strike="noStrike" kern="1200" baseline="0" dirty="0" smtClean="0">
                <a:solidFill>
                  <a:schemeClr val="tx1"/>
                </a:solidFill>
                <a:latin typeface="+mn-lt"/>
                <a:ea typeface="+mn-ea"/>
                <a:cs typeface="+mn-cs"/>
              </a:rPr>
              <a:t>γ</a:t>
            </a:r>
            <a:r>
              <a:rPr kumimoji="1" lang="ja-JP" altLang="en-US" sz="1200" b="0" i="0" u="none" strike="noStrike" kern="1200" baseline="0" dirty="0" smtClean="0">
                <a:solidFill>
                  <a:schemeClr val="tx1"/>
                </a:solidFill>
                <a:latin typeface="+mn-lt"/>
                <a:ea typeface="+mn-ea"/>
                <a:cs typeface="+mn-cs"/>
              </a:rPr>
              <a:t>）線は、紙やアルミニウム板を通り抜け、鉛や厚い鉄の板で止まる。中性子線は、水やコンクリートで止</a:t>
            </a:r>
          </a:p>
          <a:p>
            <a:r>
              <a:rPr kumimoji="1" lang="ja-JP" altLang="en-US" sz="1200" b="0" i="0" u="none" strike="noStrike" kern="1200" baseline="0" dirty="0" smtClean="0">
                <a:solidFill>
                  <a:schemeClr val="tx1"/>
                </a:solidFill>
                <a:latin typeface="+mn-lt"/>
                <a:ea typeface="+mn-ea"/>
                <a:cs typeface="+mn-cs"/>
              </a:rPr>
              <a:t>まる。</a:t>
            </a:r>
          </a:p>
          <a:p>
            <a:r>
              <a:rPr kumimoji="1" lang="ja-JP" altLang="en-US" sz="1200" b="0" i="0" u="none" strike="noStrike" kern="1200" baseline="0" dirty="0" smtClean="0">
                <a:solidFill>
                  <a:schemeClr val="tx1"/>
                </a:solidFill>
                <a:latin typeface="+mn-lt"/>
                <a:ea typeface="+mn-ea"/>
                <a:cs typeface="+mn-cs"/>
              </a:rPr>
              <a:t>　このように、放射線の種類に応じて遮へい材を選ぶことによって、放射線の量を減らしたり止めたりすることができる。</a:t>
            </a:r>
            <a:endParaRPr lang="ja-JP" altLang="en-US" dirty="0" smtClean="0"/>
          </a:p>
        </p:txBody>
      </p:sp>
      <p:sp>
        <p:nvSpPr>
          <p:cNvPr id="10445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1AAB13E-F982-426B-B7C6-F033DEB00AA2}" type="slidenum">
              <a:rPr lang="ja-JP" altLang="en-US" smtClean="0"/>
              <a:pPr eaLnBrk="1" hangingPunct="1"/>
              <a:t>28</a:t>
            </a:fld>
            <a:endParaRPr lang="ja-JP" altLang="en-US" dirty="0"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64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dirty="0" smtClean="0"/>
          </a:p>
        </p:txBody>
      </p:sp>
      <p:sp>
        <p:nvSpPr>
          <p:cNvPr id="1065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C2023322-98B3-41EE-B2CA-17079FD76EBB}" type="slidenum">
              <a:rPr lang="ja-JP" altLang="en-US" smtClean="0"/>
              <a:pPr eaLnBrk="1" hangingPunct="1"/>
              <a:t>29</a:t>
            </a:fld>
            <a:endParaRPr lang="en-US" altLang="ja-JP"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397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8397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5D7D3F66-D56D-4A95-BCF0-611ED86AD2AC}" type="slidenum">
              <a:rPr lang="ja-JP" altLang="en-US" smtClean="0"/>
              <a:pPr eaLnBrk="1" hangingPunct="1"/>
              <a:t>3</a:t>
            </a:fld>
            <a:endParaRPr lang="en-US" altLang="ja-JP" dirty="0"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752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放射線が物質を通り抜けることを透過作用と呼ぶ。</a:t>
            </a:r>
          </a:p>
          <a:p>
            <a:r>
              <a:rPr kumimoji="1" lang="ja-JP" altLang="en-US" sz="1200" b="0" i="0" u="none" strike="noStrike" kern="1200" baseline="0" dirty="0" smtClean="0">
                <a:solidFill>
                  <a:schemeClr val="tx1"/>
                </a:solidFill>
                <a:latin typeface="+mn-lt"/>
                <a:ea typeface="+mn-ea"/>
                <a:cs typeface="+mn-cs"/>
              </a:rPr>
              <a:t>病院のエックス線撮影は、重い元素ほどエックス線を吸収することからカルシウムや水分などの透過作用の差</a:t>
            </a:r>
          </a:p>
          <a:p>
            <a:r>
              <a:rPr kumimoji="1" lang="ja-JP" altLang="en-US" sz="1200" b="0" i="0" u="none" strike="noStrike" kern="1200" baseline="0" dirty="0" smtClean="0">
                <a:solidFill>
                  <a:schemeClr val="tx1"/>
                </a:solidFill>
                <a:latin typeface="+mn-lt"/>
                <a:ea typeface="+mn-ea"/>
                <a:cs typeface="+mn-cs"/>
              </a:rPr>
              <a:t>を利用している。こうした透過作用の差を利用して、液体や鉄板、紙などの厚さを測る厚さ計にも利用される。</a:t>
            </a:r>
            <a:endParaRPr lang="ja-JP" altLang="en-US" dirty="0" smtClean="0"/>
          </a:p>
        </p:txBody>
      </p:sp>
      <p:sp>
        <p:nvSpPr>
          <p:cNvPr id="10752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5D9B8F1-3536-463D-8115-CEE40E32B494}" type="slidenum">
              <a:rPr lang="ja-JP" altLang="en-US" smtClean="0"/>
              <a:pPr eaLnBrk="1" hangingPunct="1"/>
              <a:t>30</a:t>
            </a:fld>
            <a:endParaRPr lang="en-US" altLang="ja-JP" dirty="0"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放射能の強さや放射線の量を表す単位には、ベクレル（</a:t>
            </a:r>
            <a:r>
              <a:rPr kumimoji="1" lang="en-US" altLang="ja-JP" sz="1200" b="0" i="0" u="none" strike="noStrike" kern="1200" baseline="0" dirty="0" err="1" smtClean="0">
                <a:solidFill>
                  <a:schemeClr val="tx1"/>
                </a:solidFill>
                <a:latin typeface="+mn-lt"/>
                <a:ea typeface="+mn-ea"/>
                <a:cs typeface="+mn-cs"/>
              </a:rPr>
              <a:t>Bq</a:t>
            </a:r>
            <a:r>
              <a:rPr kumimoji="1" lang="ja-JP" altLang="en-US" sz="1200" b="0" i="0" u="none" strike="noStrike" kern="1200" baseline="0" dirty="0" smtClean="0">
                <a:solidFill>
                  <a:schemeClr val="tx1"/>
                </a:solidFill>
                <a:latin typeface="+mn-lt"/>
                <a:ea typeface="+mn-ea"/>
                <a:cs typeface="+mn-cs"/>
              </a:rPr>
              <a:t>）やシーベルト（</a:t>
            </a:r>
            <a:r>
              <a:rPr kumimoji="1" lang="en-US" altLang="ja-JP" sz="1200" b="0" i="0" u="none" strike="noStrike" kern="1200" baseline="0" dirty="0" err="1" smtClean="0">
                <a:solidFill>
                  <a:schemeClr val="tx1"/>
                </a:solidFill>
                <a:latin typeface="+mn-lt"/>
                <a:ea typeface="+mn-ea"/>
                <a:cs typeface="+mn-cs"/>
              </a:rPr>
              <a:t>Sv</a:t>
            </a:r>
            <a:r>
              <a:rPr kumimoji="1" lang="ja-JP" altLang="en-US" sz="1200" b="0" i="0" u="none" strike="noStrike" kern="1200" baseline="0" dirty="0" smtClean="0">
                <a:solidFill>
                  <a:schemeClr val="tx1"/>
                </a:solidFill>
                <a:latin typeface="+mn-lt"/>
                <a:ea typeface="+mn-ea"/>
                <a:cs typeface="+mn-cs"/>
              </a:rPr>
              <a:t>）、グレイ（</a:t>
            </a:r>
            <a:r>
              <a:rPr kumimoji="1" lang="en-US" altLang="ja-JP" sz="1200" b="0" i="0" u="none" strike="noStrike" kern="1200" baseline="0" dirty="0" smtClean="0">
                <a:solidFill>
                  <a:schemeClr val="tx1"/>
                </a:solidFill>
                <a:latin typeface="+mn-lt"/>
                <a:ea typeface="+mn-ea"/>
                <a:cs typeface="+mn-cs"/>
              </a:rPr>
              <a:t>G</a:t>
            </a:r>
            <a:r>
              <a:rPr kumimoji="1" lang="ja-JP" altLang="en-US" sz="1200" b="0" i="0" u="none" strike="noStrike" kern="1200" baseline="0" dirty="0" smtClean="0">
                <a:solidFill>
                  <a:schemeClr val="tx1"/>
                </a:solidFill>
                <a:latin typeface="+mn-lt"/>
                <a:ea typeface="+mn-ea"/>
                <a:cs typeface="+mn-cs"/>
              </a:rPr>
              <a:t>ｙ）などがある。</a:t>
            </a:r>
          </a:p>
          <a:p>
            <a:r>
              <a:rPr kumimoji="1" lang="ja-JP" altLang="en-US" sz="1200" b="0" i="0" u="none" strike="noStrike" kern="1200" baseline="0" dirty="0" smtClean="0">
                <a:solidFill>
                  <a:schemeClr val="tx1"/>
                </a:solidFill>
                <a:latin typeface="+mn-lt"/>
                <a:ea typeface="+mn-ea"/>
                <a:cs typeface="+mn-cs"/>
              </a:rPr>
              <a:t>①ベクレル</a:t>
            </a:r>
          </a:p>
          <a:p>
            <a:r>
              <a:rPr kumimoji="1" lang="ja-JP" altLang="en-US" sz="1200" b="0" i="0" u="none" strike="noStrike" kern="1200" baseline="0" dirty="0" smtClean="0">
                <a:solidFill>
                  <a:schemeClr val="tx1"/>
                </a:solidFill>
                <a:latin typeface="+mn-lt"/>
                <a:ea typeface="+mn-ea"/>
                <a:cs typeface="+mn-cs"/>
              </a:rPr>
              <a:t>　１秒間に原子核が壊変（崩壊）する数を表す。表記はベクレル（Ｂｑ）で個数／秒である。</a:t>
            </a:r>
          </a:p>
          <a:p>
            <a:r>
              <a:rPr kumimoji="1" lang="ja-JP" altLang="en-US" sz="1200" b="0" i="0" u="none" strike="noStrike" kern="1200" baseline="0" dirty="0" smtClean="0">
                <a:solidFill>
                  <a:schemeClr val="tx1"/>
                </a:solidFill>
                <a:latin typeface="+mn-lt"/>
                <a:ea typeface="+mn-ea"/>
                <a:cs typeface="+mn-cs"/>
              </a:rPr>
              <a:t>　放射性物質がどの位物質の中に含まれているかを表わす表記は</a:t>
            </a:r>
            <a:r>
              <a:rPr kumimoji="1" lang="en-US" altLang="ja-JP" sz="1200" b="0" i="0" u="none" strike="noStrike" kern="1200" baseline="0" dirty="0" err="1" smtClean="0">
                <a:solidFill>
                  <a:schemeClr val="tx1"/>
                </a:solidFill>
                <a:latin typeface="+mn-lt"/>
                <a:ea typeface="+mn-ea"/>
                <a:cs typeface="+mn-cs"/>
              </a:rPr>
              <a:t>Bq</a:t>
            </a:r>
            <a:r>
              <a:rPr kumimoji="1" lang="ja-JP" altLang="en-US" sz="1200" b="0" i="0" u="none" strike="noStrike" kern="1200" baseline="0" dirty="0" smtClean="0">
                <a:solidFill>
                  <a:schemeClr val="tx1"/>
                </a:solidFill>
                <a:latin typeface="+mn-lt"/>
                <a:ea typeface="+mn-ea"/>
                <a:cs typeface="+mn-cs"/>
              </a:rPr>
              <a:t>／</a:t>
            </a:r>
            <a:r>
              <a:rPr kumimoji="1" lang="en-US" altLang="ja-JP" sz="1200" b="0" i="0" u="none" strike="noStrike" kern="1200" baseline="0" dirty="0" smtClean="0">
                <a:solidFill>
                  <a:schemeClr val="tx1"/>
                </a:solidFill>
                <a:latin typeface="+mn-lt"/>
                <a:ea typeface="+mn-ea"/>
                <a:cs typeface="+mn-cs"/>
              </a:rPr>
              <a:t>kg</a:t>
            </a:r>
            <a:r>
              <a:rPr kumimoji="1" lang="ja-JP" altLang="en-US" sz="1200" b="0" i="0" u="none" strike="noStrike" kern="1200" baseline="0" dirty="0" smtClean="0">
                <a:solidFill>
                  <a:schemeClr val="tx1"/>
                </a:solidFill>
                <a:latin typeface="+mn-lt"/>
                <a:ea typeface="+mn-ea"/>
                <a:cs typeface="+mn-cs"/>
              </a:rPr>
              <a:t>である。</a:t>
            </a:r>
          </a:p>
          <a:p>
            <a:r>
              <a:rPr kumimoji="1" lang="ja-JP" altLang="en-US" sz="1200" b="0" i="0" u="none" strike="noStrike" kern="1200" baseline="0" dirty="0" smtClean="0">
                <a:solidFill>
                  <a:schemeClr val="tx1"/>
                </a:solidFill>
                <a:latin typeface="+mn-lt"/>
                <a:ea typeface="+mn-ea"/>
                <a:cs typeface="+mn-cs"/>
              </a:rPr>
              <a:t>　放射線を発見したベクレル博士にちなむ単位名。</a:t>
            </a:r>
          </a:p>
          <a:p>
            <a:r>
              <a:rPr kumimoji="1" lang="ja-JP" altLang="en-US" sz="1200" b="0" i="0" u="none" strike="noStrike" kern="1200" baseline="0" dirty="0" smtClean="0">
                <a:solidFill>
                  <a:schemeClr val="tx1"/>
                </a:solidFill>
                <a:latin typeface="+mn-lt"/>
                <a:ea typeface="+mn-ea"/>
                <a:cs typeface="+mn-cs"/>
              </a:rPr>
              <a:t>②シーベルト</a:t>
            </a:r>
          </a:p>
          <a:p>
            <a:r>
              <a:rPr kumimoji="1" lang="ja-JP" altLang="en-US" sz="1200" b="0" i="0" u="none" strike="noStrike" kern="1200" baseline="0" dirty="0" smtClean="0">
                <a:solidFill>
                  <a:schemeClr val="tx1"/>
                </a:solidFill>
                <a:latin typeface="+mn-lt"/>
                <a:ea typeface="+mn-ea"/>
                <a:cs typeface="+mn-cs"/>
              </a:rPr>
              <a:t>　放射線による人体への影響の度合いをシーベルト（</a:t>
            </a:r>
            <a:r>
              <a:rPr kumimoji="1" lang="en-US" altLang="ja-JP" sz="1200" b="0" i="0" u="none" strike="noStrike" kern="1200" baseline="0" dirty="0" err="1" smtClean="0">
                <a:solidFill>
                  <a:schemeClr val="tx1"/>
                </a:solidFill>
                <a:latin typeface="+mn-lt"/>
                <a:ea typeface="+mn-ea"/>
                <a:cs typeface="+mn-cs"/>
              </a:rPr>
              <a:t>Sv</a:t>
            </a:r>
            <a:r>
              <a:rPr kumimoji="1" lang="ja-JP" altLang="en-US" sz="1200" b="0" i="0" u="none" strike="noStrike" kern="1200" baseline="0" dirty="0" smtClean="0">
                <a:solidFill>
                  <a:schemeClr val="tx1"/>
                </a:solidFill>
                <a:latin typeface="+mn-lt"/>
                <a:ea typeface="+mn-ea"/>
                <a:cs typeface="+mn-cs"/>
              </a:rPr>
              <a:t>）という単位で表す。放射線の種類やエネルギーの</a:t>
            </a:r>
          </a:p>
          <a:p>
            <a:r>
              <a:rPr kumimoji="1" lang="ja-JP" altLang="en-US" sz="1200" b="0" i="0" u="none" strike="noStrike" kern="1200" baseline="0" dirty="0" smtClean="0">
                <a:solidFill>
                  <a:schemeClr val="tx1"/>
                </a:solidFill>
                <a:latin typeface="+mn-lt"/>
                <a:ea typeface="+mn-ea"/>
                <a:cs typeface="+mn-cs"/>
              </a:rPr>
              <a:t>違い、また、人体の組織や臓器の種類によって現れる影響の程度に差が出るため、放射線の種類やエネルギー</a:t>
            </a:r>
          </a:p>
          <a:p>
            <a:r>
              <a:rPr kumimoji="1" lang="ja-JP" altLang="en-US" sz="1200" b="0" i="0" u="none" strike="noStrike" kern="1200" baseline="0" dirty="0" smtClean="0">
                <a:solidFill>
                  <a:schemeClr val="tx1"/>
                </a:solidFill>
                <a:latin typeface="+mn-lt"/>
                <a:ea typeface="+mn-ea"/>
                <a:cs typeface="+mn-cs"/>
              </a:rPr>
              <a:t>による違いと被ばくした組織や臓器の放射線による影響度合いを補正して、共通の尺度（物差し）で算定され</a:t>
            </a:r>
          </a:p>
          <a:p>
            <a:r>
              <a:rPr kumimoji="1" lang="ja-JP" altLang="en-US" sz="1200" b="0" i="0" u="none" strike="noStrike" kern="1200" baseline="0" dirty="0" smtClean="0">
                <a:solidFill>
                  <a:schemeClr val="tx1"/>
                </a:solidFill>
                <a:latin typeface="+mn-lt"/>
                <a:ea typeface="+mn-ea"/>
                <a:cs typeface="+mn-cs"/>
              </a:rPr>
              <a:t>る。</a:t>
            </a:r>
          </a:p>
          <a:p>
            <a:r>
              <a:rPr kumimoji="1" lang="ja-JP" altLang="en-US" sz="1200" b="0" i="0" u="none" strike="noStrike" kern="1200" baseline="0" dirty="0" smtClean="0">
                <a:solidFill>
                  <a:schemeClr val="tx1"/>
                </a:solidFill>
                <a:latin typeface="+mn-lt"/>
                <a:ea typeface="+mn-ea"/>
                <a:cs typeface="+mn-cs"/>
              </a:rPr>
              <a:t>　参考に示したように、放射線の被ばく管理に用いられる単位は</a:t>
            </a:r>
            <a:r>
              <a:rPr kumimoji="1" lang="en-US" altLang="ja-JP" sz="1200" b="0" i="0" u="none" strike="noStrike" kern="1200" baseline="0" dirty="0" smtClean="0">
                <a:solidFill>
                  <a:schemeClr val="tx1"/>
                </a:solidFill>
                <a:latin typeface="+mn-lt"/>
                <a:ea typeface="+mn-ea"/>
                <a:cs typeface="+mn-cs"/>
              </a:rPr>
              <a:t>2</a:t>
            </a:r>
            <a:r>
              <a:rPr kumimoji="1" lang="ja-JP" altLang="en-US" sz="1200" b="0" i="0" u="none" strike="noStrike" kern="1200" baseline="0" dirty="0" smtClean="0">
                <a:solidFill>
                  <a:schemeClr val="tx1"/>
                </a:solidFill>
                <a:latin typeface="+mn-lt"/>
                <a:ea typeface="+mn-ea"/>
                <a:cs typeface="+mn-cs"/>
              </a:rPr>
              <a:t>種類（実効線量、等価線量）ある。</a:t>
            </a:r>
          </a:p>
          <a:p>
            <a:r>
              <a:rPr kumimoji="1" lang="ja-JP" altLang="en-US" sz="1200" b="0" i="0" u="none" strike="noStrike" kern="1200" baseline="0" dirty="0" smtClean="0">
                <a:solidFill>
                  <a:schemeClr val="tx1"/>
                </a:solidFill>
                <a:latin typeface="+mn-lt"/>
                <a:ea typeface="+mn-ea"/>
                <a:cs typeface="+mn-cs"/>
              </a:rPr>
              <a:t>③グレイ</a:t>
            </a:r>
          </a:p>
          <a:p>
            <a:r>
              <a:rPr kumimoji="1" lang="ja-JP" altLang="en-US" sz="1200" b="0" i="0" u="none" strike="noStrike" kern="1200" baseline="0" dirty="0" smtClean="0">
                <a:solidFill>
                  <a:schemeClr val="tx1"/>
                </a:solidFill>
                <a:latin typeface="+mn-lt"/>
                <a:ea typeface="+mn-ea"/>
                <a:cs typeface="+mn-cs"/>
              </a:rPr>
              <a:t>　放射線により物質や人体の組織にどれだけのエネルギーが吸収されたかを表す。表記はグレイ（Ｇｙ）であり、</a:t>
            </a:r>
          </a:p>
          <a:p>
            <a:r>
              <a:rPr kumimoji="1" lang="en-US" altLang="ja-JP" sz="1200" b="0" i="0" u="none" strike="noStrike" kern="1200" baseline="0" dirty="0" smtClean="0">
                <a:solidFill>
                  <a:schemeClr val="tx1"/>
                </a:solidFill>
                <a:latin typeface="+mn-lt"/>
                <a:ea typeface="+mn-ea"/>
                <a:cs typeface="+mn-cs"/>
              </a:rPr>
              <a:t>1Gy</a:t>
            </a:r>
            <a:r>
              <a:rPr kumimoji="1" lang="ja-JP" altLang="en-US" sz="1200" b="0" i="0" u="none" strike="noStrike" kern="1200" baseline="0" dirty="0" smtClean="0">
                <a:solidFill>
                  <a:schemeClr val="tx1"/>
                </a:solidFill>
                <a:latin typeface="+mn-lt"/>
                <a:ea typeface="+mn-ea"/>
                <a:cs typeface="+mn-cs"/>
              </a:rPr>
              <a:t>は、</a:t>
            </a:r>
            <a:r>
              <a:rPr kumimoji="1" lang="en-US" altLang="ja-JP" sz="1200" b="0" i="0" u="none" strike="noStrike" kern="1200" baseline="0" dirty="0" smtClean="0">
                <a:solidFill>
                  <a:schemeClr val="tx1"/>
                </a:solidFill>
                <a:latin typeface="+mn-lt"/>
                <a:ea typeface="+mn-ea"/>
                <a:cs typeface="+mn-cs"/>
              </a:rPr>
              <a:t>1</a:t>
            </a:r>
            <a:r>
              <a:rPr kumimoji="1" lang="ja-JP" altLang="en-US" sz="1200" b="0" i="0" u="none" strike="noStrike" kern="1200" baseline="0" dirty="0" smtClean="0">
                <a:solidFill>
                  <a:schemeClr val="tx1"/>
                </a:solidFill>
                <a:latin typeface="+mn-lt"/>
                <a:ea typeface="+mn-ea"/>
                <a:cs typeface="+mn-cs"/>
              </a:rPr>
              <a:t>キログラム当たり</a:t>
            </a:r>
            <a:r>
              <a:rPr kumimoji="1" lang="en-US" altLang="ja-JP" sz="1200" b="0" i="0" u="none" strike="noStrike" kern="1200" baseline="0" dirty="0" smtClean="0">
                <a:solidFill>
                  <a:schemeClr val="tx1"/>
                </a:solidFill>
                <a:latin typeface="+mn-lt"/>
                <a:ea typeface="+mn-ea"/>
                <a:cs typeface="+mn-cs"/>
              </a:rPr>
              <a:t>1</a:t>
            </a:r>
            <a:r>
              <a:rPr kumimoji="1" lang="ja-JP" altLang="en-US" sz="1200" b="0" i="0" u="none" strike="noStrike" kern="1200" baseline="0" dirty="0" smtClean="0">
                <a:solidFill>
                  <a:schemeClr val="tx1"/>
                </a:solidFill>
                <a:latin typeface="+mn-lt"/>
                <a:ea typeface="+mn-ea"/>
                <a:cs typeface="+mn-cs"/>
              </a:rPr>
              <a:t>ジュール（</a:t>
            </a:r>
            <a:r>
              <a:rPr kumimoji="1" lang="en-US" altLang="ja-JP" sz="1200" b="0" i="0" u="none" strike="noStrike" kern="1200" baseline="0" dirty="0" smtClean="0">
                <a:solidFill>
                  <a:schemeClr val="tx1"/>
                </a:solidFill>
                <a:latin typeface="+mn-lt"/>
                <a:ea typeface="+mn-ea"/>
                <a:cs typeface="+mn-cs"/>
              </a:rPr>
              <a:t>J</a:t>
            </a:r>
            <a:r>
              <a:rPr kumimoji="1" lang="ja-JP" altLang="en-US" sz="1200" b="0" i="0" u="none" strike="noStrike" kern="1200" baseline="0" dirty="0" smtClean="0">
                <a:solidFill>
                  <a:schemeClr val="tx1"/>
                </a:solidFill>
                <a:latin typeface="+mn-lt"/>
                <a:ea typeface="+mn-ea"/>
                <a:cs typeface="+mn-cs"/>
              </a:rPr>
              <a:t>）のエネルギーの吸収があった時の線量を表す。表記はジュール／キ</a:t>
            </a:r>
          </a:p>
          <a:p>
            <a:r>
              <a:rPr kumimoji="1" lang="ja-JP" altLang="en-US" sz="1200" b="0" i="0" u="none" strike="noStrike" kern="1200" baseline="0" dirty="0" smtClean="0">
                <a:solidFill>
                  <a:schemeClr val="tx1"/>
                </a:solidFill>
                <a:latin typeface="+mn-lt"/>
                <a:ea typeface="+mn-ea"/>
                <a:cs typeface="+mn-cs"/>
              </a:rPr>
              <a:t>ログラム（Ｊ／ｋｇ）である。</a:t>
            </a:r>
          </a:p>
          <a:p>
            <a:r>
              <a:rPr kumimoji="1" lang="ja-JP" altLang="en-US" sz="1200" b="0" i="0" u="none" strike="noStrike" kern="1200" baseline="0" dirty="0" smtClean="0">
                <a:solidFill>
                  <a:schemeClr val="tx1"/>
                </a:solidFill>
                <a:latin typeface="+mn-lt"/>
                <a:ea typeface="+mn-ea"/>
                <a:cs typeface="+mn-cs"/>
              </a:rPr>
              <a:t>　がん治療や滅菌照射など、人に対する影響よりも照射した効果を期待する際に使用される単位となっている。</a:t>
            </a:r>
            <a:endParaRPr lang="ja-JP" altLang="en-US" dirty="0" smtClean="0"/>
          </a:p>
        </p:txBody>
      </p:sp>
      <p:sp>
        <p:nvSpPr>
          <p:cNvPr id="1085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F85CCF36-CBF2-414A-BB51-F5F55F3A0ED7}" type="slidenum">
              <a:rPr lang="ja-JP" altLang="en-US" smtClean="0"/>
              <a:pPr eaLnBrk="1" hangingPunct="1"/>
              <a:t>31</a:t>
            </a:fld>
            <a:endParaRPr lang="en-US" altLang="ja-JP" dirty="0"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85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085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F85CCF36-CBF2-414A-BB51-F5F55F3A0ED7}" type="slidenum">
              <a:rPr lang="ja-JP" altLang="en-US" smtClean="0"/>
              <a:pPr eaLnBrk="1" hangingPunct="1"/>
              <a:t>32</a:t>
            </a:fld>
            <a:endParaRPr lang="en-US" altLang="ja-JP" dirty="0"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スライド イメージ プレースホルダー 1"/>
          <p:cNvSpPr>
            <a:spLocks noGrp="1" noRot="1" noChangeAspect="1" noTextEdit="1"/>
          </p:cNvSpPr>
          <p:nvPr>
            <p:ph type="sldImg"/>
          </p:nvPr>
        </p:nvSpPr>
        <p:spPr>
          <a:ln/>
        </p:spPr>
      </p:sp>
      <p:sp>
        <p:nvSpPr>
          <p:cNvPr id="86019" name="ノート プレースホルダー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ja-JP" altLang="en-US" smtClean="0"/>
          </a:p>
        </p:txBody>
      </p:sp>
      <p:sp>
        <p:nvSpPr>
          <p:cNvPr id="86020" name="スライド番号プレースホルダー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fld id="{2739BD1B-1E49-4DA7-9096-0F99502F9E74}" type="slidenum">
              <a:rPr lang="ja-JP" altLang="en-US" sz="1200" smtClean="0">
                <a:solidFill>
                  <a:srgbClr val="000000"/>
                </a:solidFill>
                <a:latin typeface="Calibri" pitchFamily="34" charset="0"/>
              </a:rPr>
              <a:pPr eaLnBrk="1" hangingPunct="1"/>
              <a:t>33</a:t>
            </a:fld>
            <a:endParaRPr lang="en-US" altLang="ja-JP" sz="1200" smtClean="0">
              <a:solidFill>
                <a:srgbClr val="000000"/>
              </a:solidFill>
              <a:latin typeface="Calibri" pitchFamily="34" charset="0"/>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u="none" strike="noStrike" kern="1200" baseline="0" dirty="0" smtClean="0">
                <a:solidFill>
                  <a:schemeClr val="tx1"/>
                </a:solidFill>
                <a:latin typeface="+mn-lt"/>
                <a:ea typeface="+mn-ea"/>
                <a:cs typeface="+mn-cs"/>
              </a:rPr>
              <a:t>放射性物質は、決まったエネルギーの放射線を放出する。</a:t>
            </a:r>
          </a:p>
          <a:p>
            <a:r>
              <a:rPr kumimoji="1" lang="ja-JP" altLang="en-US" sz="1200" b="0" i="0" u="none" strike="noStrike" kern="1200" baseline="0" dirty="0" smtClean="0">
                <a:solidFill>
                  <a:schemeClr val="tx1"/>
                </a:solidFill>
                <a:latin typeface="+mn-lt"/>
                <a:ea typeface="+mn-ea"/>
                <a:cs typeface="+mn-cs"/>
              </a:rPr>
              <a:t>　放射性物質が放射線を出すことによって、その量が半分になる時間を物理学的半減期という。例えば、セシウム</a:t>
            </a:r>
          </a:p>
          <a:p>
            <a:r>
              <a:rPr kumimoji="1" lang="en-US" altLang="ja-JP" sz="1200" b="0" i="0" u="none" strike="noStrike" kern="1200" baseline="0" dirty="0" smtClean="0">
                <a:solidFill>
                  <a:schemeClr val="tx1"/>
                </a:solidFill>
                <a:latin typeface="+mn-lt"/>
                <a:ea typeface="+mn-ea"/>
                <a:cs typeface="+mn-cs"/>
              </a:rPr>
              <a:t>137</a:t>
            </a:r>
            <a:r>
              <a:rPr kumimoji="1" lang="ja-JP" altLang="en-US" sz="1200" b="0" i="0" u="none" strike="noStrike" kern="1200" baseline="0" dirty="0" smtClean="0">
                <a:solidFill>
                  <a:schemeClr val="tx1"/>
                </a:solidFill>
                <a:latin typeface="+mn-lt"/>
                <a:ea typeface="+mn-ea"/>
                <a:cs typeface="+mn-cs"/>
              </a:rPr>
              <a:t>の物理学的半減期は</a:t>
            </a:r>
            <a:r>
              <a:rPr kumimoji="1" lang="en-US" altLang="ja-JP" sz="1200" b="0" i="0" u="none" strike="noStrike" kern="1200" baseline="0" dirty="0" smtClean="0">
                <a:solidFill>
                  <a:schemeClr val="tx1"/>
                </a:solidFill>
                <a:latin typeface="+mn-lt"/>
                <a:ea typeface="+mn-ea"/>
                <a:cs typeface="+mn-cs"/>
              </a:rPr>
              <a:t>30</a:t>
            </a:r>
            <a:r>
              <a:rPr kumimoji="1" lang="ja-JP" altLang="en-US" sz="1200" b="0" i="0" u="none" strike="noStrike" kern="1200" baseline="0" dirty="0" smtClean="0">
                <a:solidFill>
                  <a:schemeClr val="tx1"/>
                </a:solidFill>
                <a:latin typeface="+mn-lt"/>
                <a:ea typeface="+mn-ea"/>
                <a:cs typeface="+mn-cs"/>
              </a:rPr>
              <a:t>年であり、</a:t>
            </a:r>
            <a:r>
              <a:rPr kumimoji="1" lang="en-US" altLang="ja-JP" sz="1200" b="0" i="0" u="none" strike="noStrike" kern="1200" baseline="0" dirty="0" smtClean="0">
                <a:solidFill>
                  <a:schemeClr val="tx1"/>
                </a:solidFill>
                <a:latin typeface="+mn-lt"/>
                <a:ea typeface="+mn-ea"/>
                <a:cs typeface="+mn-cs"/>
              </a:rPr>
              <a:t>30</a:t>
            </a:r>
            <a:r>
              <a:rPr kumimoji="1" lang="ja-JP" altLang="en-US" sz="1200" b="0" i="0" u="none" strike="noStrike" kern="1200" baseline="0" dirty="0" smtClean="0">
                <a:solidFill>
                  <a:schemeClr val="tx1"/>
                </a:solidFill>
                <a:latin typeface="+mn-lt"/>
                <a:ea typeface="+mn-ea"/>
                <a:cs typeface="+mn-cs"/>
              </a:rPr>
              <a:t>年たてば元の量の半分になる。</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　これに対して、体内に取り込まれた放射性物質が代謝・排泄によって体外に排出され、取り込んだ量が半分になる</a:t>
            </a:r>
          </a:p>
          <a:p>
            <a:r>
              <a:rPr kumimoji="1" lang="ja-JP" altLang="en-US" sz="1200" b="0" i="0" u="none" strike="noStrike" kern="1200" baseline="0" dirty="0" err="1" smtClean="0">
                <a:solidFill>
                  <a:schemeClr val="tx1"/>
                </a:solidFill>
                <a:latin typeface="+mn-lt"/>
                <a:ea typeface="+mn-ea"/>
                <a:cs typeface="+mn-cs"/>
              </a:rPr>
              <a:t>までの</a:t>
            </a:r>
            <a:r>
              <a:rPr kumimoji="1" lang="ja-JP" altLang="en-US" sz="1200" b="0" i="0" u="none" strike="noStrike" kern="1200" baseline="0" dirty="0" smtClean="0">
                <a:solidFill>
                  <a:schemeClr val="tx1"/>
                </a:solidFill>
                <a:latin typeface="+mn-lt"/>
                <a:ea typeface="+mn-ea"/>
                <a:cs typeface="+mn-cs"/>
              </a:rPr>
              <a:t>時間を表すには、生物学的半減期が用いられる。</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F188D64F-D51A-4F4B-B844-3795CB7F5DF1}" type="slidenum">
              <a:rPr lang="ja-JP" altLang="en-US" smtClean="0"/>
              <a:pPr>
                <a:defRPr/>
              </a:pPr>
              <a:t>34</a:t>
            </a:fld>
            <a:endParaRPr lang="en-US" altLang="ja-JP"/>
          </a:p>
        </p:txBody>
      </p:sp>
    </p:spTree>
    <p:extLst>
      <p:ext uri="{BB962C8B-B14F-4D97-AF65-F5344CB8AC3E}">
        <p14:creationId xmlns:p14="http://schemas.microsoft.com/office/powerpoint/2010/main" val="100070492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F188D64F-D51A-4F4B-B844-3795CB7F5DF1}" type="slidenum">
              <a:rPr lang="ja-JP" altLang="en-US" smtClean="0"/>
              <a:pPr>
                <a:defRPr/>
              </a:pPr>
              <a:t>35</a:t>
            </a:fld>
            <a:endParaRPr lang="en-US" altLang="ja-JP"/>
          </a:p>
        </p:txBody>
      </p:sp>
    </p:spTree>
    <p:extLst>
      <p:ext uri="{BB962C8B-B14F-4D97-AF65-F5344CB8AC3E}">
        <p14:creationId xmlns:p14="http://schemas.microsoft.com/office/powerpoint/2010/main" val="112347915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05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105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CE98E70-AD31-4C9B-ABE3-89C6A11ED40D}" type="slidenum">
              <a:rPr lang="ja-JP" altLang="en-US" smtClean="0"/>
              <a:pPr eaLnBrk="1" hangingPunct="1"/>
              <a:t>36</a:t>
            </a:fld>
            <a:endParaRPr lang="en-US" altLang="ja-JP"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161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1162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77724DD-6093-49AF-B9B9-38BC372B6E6D}" type="slidenum">
              <a:rPr lang="ja-JP" altLang="en-US" smtClean="0"/>
              <a:pPr eaLnBrk="1" hangingPunct="1"/>
              <a:t>37</a:t>
            </a:fld>
            <a:endParaRPr lang="en-US" altLang="ja-JP"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u="none" strike="noStrike" kern="1200" baseline="0" dirty="0" smtClean="0">
                <a:solidFill>
                  <a:schemeClr val="tx1"/>
                </a:solidFill>
                <a:latin typeface="+mn-lt"/>
                <a:ea typeface="+mn-ea"/>
                <a:cs typeface="+mn-cs"/>
              </a:rPr>
              <a:t>①放射性物質の有無を調べる</a:t>
            </a:r>
          </a:p>
          <a:p>
            <a:r>
              <a:rPr kumimoji="1" lang="ja-JP" altLang="en-US" sz="1200" b="1" i="0" u="none" strike="noStrike" kern="1200" baseline="0" dirty="0" smtClean="0">
                <a:solidFill>
                  <a:schemeClr val="tx1"/>
                </a:solidFill>
                <a:latin typeface="+mn-lt"/>
                <a:ea typeface="+mn-ea"/>
                <a:cs typeface="+mn-cs"/>
              </a:rPr>
              <a:t>　ガイガー・ミュラーカウンタ（</a:t>
            </a:r>
            <a:r>
              <a:rPr kumimoji="1" lang="en-US" altLang="ja-JP" sz="1200" b="1" i="0" u="none" strike="noStrike" kern="1200" baseline="0" dirty="0" smtClean="0">
                <a:solidFill>
                  <a:schemeClr val="tx1"/>
                </a:solidFill>
                <a:latin typeface="+mn-lt"/>
                <a:ea typeface="+mn-ea"/>
                <a:cs typeface="+mn-cs"/>
              </a:rPr>
              <a:t>GM</a:t>
            </a:r>
            <a:r>
              <a:rPr kumimoji="1" lang="ja-JP" altLang="en-US" sz="1200" b="1" i="0" u="none" strike="noStrike" kern="1200" baseline="0" dirty="0" smtClean="0">
                <a:solidFill>
                  <a:schemeClr val="tx1"/>
                </a:solidFill>
                <a:latin typeface="+mn-lt"/>
                <a:ea typeface="+mn-ea"/>
                <a:cs typeface="+mn-cs"/>
              </a:rPr>
              <a:t>計数管）など</a:t>
            </a:r>
          </a:p>
          <a:p>
            <a:r>
              <a:rPr kumimoji="1" lang="ja-JP" altLang="en-US" sz="1200" b="0" i="0" u="none" strike="noStrike" kern="1200" baseline="0" dirty="0" smtClean="0">
                <a:solidFill>
                  <a:schemeClr val="tx1"/>
                </a:solidFill>
                <a:latin typeface="+mn-lt"/>
                <a:ea typeface="+mn-ea"/>
                <a:cs typeface="+mn-cs"/>
              </a:rPr>
              <a:t>放射線の数を測るもの。物質に放射性物質が付着しているかを調べるのに利用し</a:t>
            </a:r>
          </a:p>
          <a:p>
            <a:r>
              <a:rPr kumimoji="1" lang="ja-JP" altLang="en-US" sz="1200" b="0" i="0" u="none" strike="noStrike" kern="1200" baseline="0" dirty="0" smtClean="0">
                <a:solidFill>
                  <a:schemeClr val="tx1"/>
                </a:solidFill>
                <a:latin typeface="+mn-lt"/>
                <a:ea typeface="+mn-ea"/>
                <a:cs typeface="+mn-cs"/>
              </a:rPr>
              <a:t>ます。</a:t>
            </a:r>
          </a:p>
          <a:p>
            <a:r>
              <a:rPr kumimoji="1" lang="ja-JP" altLang="en-US" sz="1200" b="0" i="0" u="none" strike="noStrike" kern="1200" baseline="0" dirty="0" smtClean="0">
                <a:solidFill>
                  <a:schemeClr val="tx1"/>
                </a:solidFill>
                <a:latin typeface="+mn-lt"/>
                <a:ea typeface="+mn-ea"/>
                <a:cs typeface="+mn-cs"/>
              </a:rPr>
              <a:t>　（単位：ｃｐｍ</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など）</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a:t>
            </a:r>
            <a:r>
              <a:rPr kumimoji="1" lang="en-US" altLang="ja-JP" sz="1200" b="0" i="0" u="none" strike="noStrike" kern="1200" baseline="0" dirty="0" err="1" smtClean="0">
                <a:solidFill>
                  <a:schemeClr val="tx1"/>
                </a:solidFill>
                <a:latin typeface="+mn-lt"/>
                <a:ea typeface="+mn-ea"/>
                <a:cs typeface="+mn-cs"/>
              </a:rPr>
              <a:t>cpm</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１分間に計測された放射線の数</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38</a:t>
            </a:fld>
            <a:endParaRPr lang="ja-JP" altLang="en-US"/>
          </a:p>
        </p:txBody>
      </p:sp>
    </p:spTree>
    <p:extLst>
      <p:ext uri="{BB962C8B-B14F-4D97-AF65-F5344CB8AC3E}">
        <p14:creationId xmlns:p14="http://schemas.microsoft.com/office/powerpoint/2010/main" val="40148045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1" i="0" u="none" strike="noStrike" kern="1200" baseline="0" dirty="0" smtClean="0">
                <a:solidFill>
                  <a:schemeClr val="tx1"/>
                </a:solidFill>
                <a:latin typeface="+mn-lt"/>
                <a:ea typeface="+mn-ea"/>
                <a:cs typeface="+mn-cs"/>
              </a:rPr>
              <a:t>　シンチレーション式サーベイメータなど</a:t>
            </a:r>
          </a:p>
          <a:p>
            <a:r>
              <a:rPr kumimoji="1" lang="ja-JP" altLang="en-US" sz="1200" b="0" i="0" u="none" strike="noStrike" kern="1200" baseline="0" dirty="0" smtClean="0">
                <a:solidFill>
                  <a:schemeClr val="tx1"/>
                </a:solidFill>
                <a:latin typeface="+mn-lt"/>
                <a:ea typeface="+mn-ea"/>
                <a:cs typeface="+mn-cs"/>
              </a:rPr>
              <a:t>空間の放射線量を測るもの。放射線による人体への影響を調べるのに利用し</a:t>
            </a:r>
          </a:p>
          <a:p>
            <a:r>
              <a:rPr kumimoji="1" lang="ja-JP" altLang="en-US" sz="1200" b="0" i="0" u="none" strike="noStrike" kern="1200" baseline="0" dirty="0" smtClean="0">
                <a:solidFill>
                  <a:schemeClr val="tx1"/>
                </a:solidFill>
                <a:latin typeface="+mn-lt"/>
                <a:ea typeface="+mn-ea"/>
                <a:cs typeface="+mn-cs"/>
              </a:rPr>
              <a:t>ます。</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単位：</a:t>
            </a:r>
            <a:r>
              <a:rPr kumimoji="1" lang="el-GR" altLang="ja-JP" sz="1200" b="0" i="0" u="none" strike="noStrike" kern="1200" baseline="0" dirty="0" smtClean="0">
                <a:solidFill>
                  <a:schemeClr val="tx1"/>
                </a:solidFill>
                <a:latin typeface="+mn-lt"/>
                <a:ea typeface="+mn-ea"/>
                <a:cs typeface="+mn-cs"/>
              </a:rPr>
              <a:t>μ</a:t>
            </a:r>
            <a:r>
              <a:rPr kumimoji="1" lang="ja-JP" altLang="en-US" sz="1200" b="0" i="0" u="none" strike="noStrike" kern="1200" baseline="0" dirty="0" smtClean="0">
                <a:solidFill>
                  <a:schemeClr val="tx1"/>
                </a:solidFill>
                <a:latin typeface="+mn-lt"/>
                <a:ea typeface="+mn-ea"/>
                <a:cs typeface="+mn-cs"/>
              </a:rPr>
              <a:t>Ｓｖ</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ｈ）</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39</a:t>
            </a:fld>
            <a:endParaRPr lang="ja-JP" altLang="en-US"/>
          </a:p>
        </p:txBody>
      </p:sp>
    </p:spTree>
    <p:extLst>
      <p:ext uri="{BB962C8B-B14F-4D97-AF65-F5344CB8AC3E}">
        <p14:creationId xmlns:p14="http://schemas.microsoft.com/office/powerpoint/2010/main" val="141624953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15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515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147AC18-EE31-4489-AE56-BB94A65F0086}" type="slidenum">
              <a:rPr lang="ja-JP" altLang="en-US" smtClean="0"/>
              <a:pPr eaLnBrk="1" hangingPunct="1"/>
              <a:t>4</a:t>
            </a:fld>
            <a:endParaRPr lang="en-US" altLang="ja-JP"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zh-TW" altLang="en-US" sz="1200" b="1" i="0" u="none" strike="noStrike" kern="1200" baseline="0" dirty="0" smtClean="0">
                <a:solidFill>
                  <a:schemeClr val="tx1"/>
                </a:solidFill>
                <a:latin typeface="+mn-lt"/>
                <a:ea typeface="+mn-ea"/>
                <a:cs typeface="+mn-cs"/>
              </a:rPr>
              <a:t>　個人線量計</a:t>
            </a:r>
          </a:p>
          <a:p>
            <a:r>
              <a:rPr kumimoji="1" lang="ja-JP" altLang="en-US" sz="1200" b="0" i="0" u="none" strike="noStrike" kern="1200" baseline="0" dirty="0" smtClean="0">
                <a:solidFill>
                  <a:schemeClr val="tx1"/>
                </a:solidFill>
                <a:latin typeface="+mn-lt"/>
                <a:ea typeface="+mn-ea"/>
                <a:cs typeface="+mn-cs"/>
              </a:rPr>
              <a:t>個人が受ける放射線量を測るもの。放射線量を知りたい時にも使われます。</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単位：</a:t>
            </a:r>
            <a:r>
              <a:rPr kumimoji="1" lang="en-US" altLang="ja-JP" sz="1200" b="0" i="0" u="none" strike="noStrike" kern="1200" baseline="0" dirty="0" smtClean="0">
                <a:solidFill>
                  <a:schemeClr val="tx1"/>
                </a:solidFill>
                <a:latin typeface="+mn-lt"/>
                <a:ea typeface="+mn-ea"/>
                <a:cs typeface="+mn-cs"/>
              </a:rPr>
              <a:t>m</a:t>
            </a:r>
            <a:r>
              <a:rPr kumimoji="1" lang="ja-JP" altLang="en-US" sz="1200" b="0" i="0" u="none" strike="noStrike" kern="1200" baseline="0" dirty="0" smtClean="0">
                <a:solidFill>
                  <a:schemeClr val="tx1"/>
                </a:solidFill>
                <a:latin typeface="+mn-lt"/>
                <a:ea typeface="+mn-ea"/>
                <a:cs typeface="+mn-cs"/>
              </a:rPr>
              <a:t>Ｓｖ</a:t>
            </a:r>
            <a:r>
              <a:rPr kumimoji="1" lang="en-US" altLang="ja-JP" sz="1200" b="0" i="0" u="none" strike="noStrike" kern="1200" baseline="0" dirty="0" smtClean="0">
                <a:solidFill>
                  <a:schemeClr val="tx1"/>
                </a:solidFill>
                <a:latin typeface="+mn-lt"/>
                <a:ea typeface="+mn-ea"/>
                <a:cs typeface="+mn-cs"/>
              </a:rPr>
              <a:t>)</a:t>
            </a:r>
          </a:p>
          <a:p>
            <a:r>
              <a:rPr kumimoji="1" lang="ja-JP" altLang="en-US" sz="1200" b="0" i="0" u="none" strike="noStrike" kern="1200" baseline="0" dirty="0" smtClean="0">
                <a:solidFill>
                  <a:schemeClr val="tx1"/>
                </a:solidFill>
                <a:latin typeface="+mn-lt"/>
                <a:ea typeface="+mn-ea"/>
                <a:cs typeface="+mn-cs"/>
              </a:rPr>
              <a:t>（注）個人被ばく線量計は、携帯電話などからの電気的ノイズにより誤</a:t>
            </a:r>
            <a:r>
              <a:rPr kumimoji="1" lang="ja-JP" altLang="en-US" sz="1200" b="0" i="0" u="none" strike="noStrike" kern="1200" baseline="0" dirty="0" err="1" smtClean="0">
                <a:solidFill>
                  <a:schemeClr val="tx1"/>
                </a:solidFill>
                <a:latin typeface="+mn-lt"/>
                <a:ea typeface="+mn-ea"/>
                <a:cs typeface="+mn-cs"/>
              </a:rPr>
              <a:t>計数す</a:t>
            </a:r>
            <a:endParaRPr kumimoji="1" lang="ja-JP" altLang="en-US"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る場合があるので、携帯電話などと同じポケットに入れて使用しないこと。</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40</a:t>
            </a:fld>
            <a:endParaRPr lang="ja-JP" altLang="en-US"/>
          </a:p>
        </p:txBody>
      </p:sp>
    </p:spTree>
    <p:extLst>
      <p:ext uri="{BB962C8B-B14F-4D97-AF65-F5344CB8AC3E}">
        <p14:creationId xmlns:p14="http://schemas.microsoft.com/office/powerpoint/2010/main" val="11186928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46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kumimoji="1" lang="ja-JP" altLang="en-US" sz="1200" b="0" i="0" u="none" strike="noStrike" kern="1200" baseline="0" dirty="0" smtClean="0">
                <a:solidFill>
                  <a:schemeClr val="tx1"/>
                </a:solidFill>
                <a:latin typeface="+mn-lt"/>
                <a:ea typeface="+mn-ea"/>
                <a:cs typeface="+mn-cs"/>
              </a:rPr>
              <a:t>放射線を測定する時は、その対象や目的に合った放射線測定器を選ぶことが大切です。</a:t>
            </a:r>
            <a:endParaRPr lang="ja-JP" altLang="en-US" dirty="0" smtClean="0"/>
          </a:p>
        </p:txBody>
      </p:sp>
      <p:sp>
        <p:nvSpPr>
          <p:cNvPr id="1146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073189E-6F0D-4CDF-927D-CEC66F4FA1C8}" type="slidenum">
              <a:rPr lang="ja-JP" altLang="en-US" smtClean="0"/>
              <a:pPr eaLnBrk="1" hangingPunct="1"/>
              <a:t>41</a:t>
            </a:fld>
            <a:endParaRPr lang="en-US" altLang="ja-JP"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57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157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2E13DCE-0F76-403F-AB57-4F026455EC96}" type="slidenum">
              <a:rPr lang="ja-JP" altLang="en-US" smtClean="0"/>
              <a:pPr eaLnBrk="1" hangingPunct="1"/>
              <a:t>42</a:t>
            </a:fld>
            <a:endParaRPr lang="en-US" altLang="ja-JP"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67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真ん中から何本かの飛行機雲のようなものが見えます。これは放射線が通った跡です。</a:t>
            </a:r>
          </a:p>
          <a:p>
            <a:r>
              <a:rPr kumimoji="1" lang="ja-JP" altLang="en-US" sz="1200" b="0" i="0" u="none" strike="noStrike" kern="1200" baseline="0" dirty="0" smtClean="0">
                <a:solidFill>
                  <a:schemeClr val="tx1"/>
                </a:solidFill>
                <a:latin typeface="+mn-lt"/>
                <a:ea typeface="+mn-ea"/>
                <a:cs typeface="+mn-cs"/>
              </a:rPr>
              <a:t>（放射線の通った跡を見る道具を「霧箱」といいます）</a:t>
            </a:r>
            <a:endParaRPr lang="ja-JP" altLang="en-US" dirty="0" smtClean="0"/>
          </a:p>
        </p:txBody>
      </p:sp>
      <p:sp>
        <p:nvSpPr>
          <p:cNvPr id="1167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943D9F3-6265-4691-8260-F88EE0E34267}" type="slidenum">
              <a:rPr lang="ja-JP" altLang="en-US" smtClean="0"/>
              <a:pPr eaLnBrk="1" hangingPunct="1"/>
              <a:t>43</a:t>
            </a:fld>
            <a:endParaRPr lang="en-US" altLang="ja-JP"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77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177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0D636F5-8FA3-48E0-91EA-7F7D8F1F00E7}" type="slidenum">
              <a:rPr lang="ja-JP" altLang="en-US" smtClean="0"/>
              <a:pPr eaLnBrk="1" hangingPunct="1"/>
              <a:t>44</a:t>
            </a:fld>
            <a:endParaRPr lang="en-US" altLang="ja-JP"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kumimoji="1" lang="ja-JP" altLang="en-US" sz="1200" b="0" i="0" u="none" strike="noStrike" kern="1200" baseline="0" dirty="0" smtClean="0">
                <a:solidFill>
                  <a:schemeClr val="tx1"/>
                </a:solidFill>
                <a:latin typeface="+mn-lt"/>
                <a:ea typeface="+mn-ea"/>
                <a:cs typeface="+mn-cs"/>
              </a:rPr>
              <a:t>　放射性物質が体の外部にあり、体外から被ばくする</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放射線を受ける</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ことを「外部被ばく」といいます。</a:t>
            </a:r>
          </a:p>
          <a:p>
            <a:r>
              <a:rPr kumimoji="1" lang="ja-JP" altLang="en-US" sz="1200" b="0" i="0" u="none" strike="noStrike" kern="1200" baseline="0" dirty="0" smtClean="0">
                <a:solidFill>
                  <a:schemeClr val="tx1"/>
                </a:solidFill>
                <a:latin typeface="+mn-lt"/>
                <a:ea typeface="+mn-ea"/>
                <a:cs typeface="+mn-cs"/>
              </a:rPr>
              <a:t>一方、放射性物質が体の内部にあり、体内から被ばくすることを「内部被ばく」といいます。</a:t>
            </a:r>
          </a:p>
          <a:p>
            <a:r>
              <a:rPr kumimoji="1" lang="ja-JP" altLang="en-US" sz="1200" b="0" i="0" u="none" strike="noStrike" kern="1200" baseline="0" dirty="0" smtClean="0">
                <a:solidFill>
                  <a:schemeClr val="tx1"/>
                </a:solidFill>
                <a:latin typeface="+mn-lt"/>
                <a:ea typeface="+mn-ea"/>
                <a:cs typeface="+mn-cs"/>
              </a:rPr>
              <a:t>　外部被ばくは、大地からの放射線や宇宙線などの自然放射線とエックス（Ｘ）線撮影などの人工放射線を</a:t>
            </a:r>
          </a:p>
          <a:p>
            <a:r>
              <a:rPr kumimoji="1" lang="ja-JP" altLang="en-US" sz="1200" b="0" i="0" u="none" strike="noStrike" kern="1200" baseline="0" dirty="0" smtClean="0">
                <a:solidFill>
                  <a:schemeClr val="tx1"/>
                </a:solidFill>
                <a:latin typeface="+mn-lt"/>
                <a:ea typeface="+mn-ea"/>
                <a:cs typeface="+mn-cs"/>
              </a:rPr>
              <a:t>受けたり、着ている服や体の表面（皮膚）に放射性物質が付着（汚染）して放射線を受けたりすることです。</a:t>
            </a:r>
          </a:p>
          <a:p>
            <a:r>
              <a:rPr kumimoji="1" lang="ja-JP" altLang="en-US" sz="1200" b="0" i="0" u="none" strike="noStrike" kern="1200" baseline="0" dirty="0" smtClean="0">
                <a:solidFill>
                  <a:schemeClr val="tx1"/>
                </a:solidFill>
                <a:latin typeface="+mn-lt"/>
                <a:ea typeface="+mn-ea"/>
                <a:cs typeface="+mn-cs"/>
              </a:rPr>
              <a:t>　放射線は、体を通り抜けるため、体にとどまることはなく、放射線を受けたことが原因で人やものが放</a:t>
            </a:r>
          </a:p>
          <a:p>
            <a:r>
              <a:rPr kumimoji="1" lang="ja-JP" altLang="en-US" sz="1200" b="0" i="0" u="none" strike="noStrike" kern="1200" baseline="0" dirty="0" smtClean="0">
                <a:solidFill>
                  <a:schemeClr val="tx1"/>
                </a:solidFill>
                <a:latin typeface="+mn-lt"/>
                <a:ea typeface="+mn-ea"/>
                <a:cs typeface="+mn-cs"/>
              </a:rPr>
              <a:t>射線を出すようになることはありません。</a:t>
            </a:r>
          </a:p>
          <a:p>
            <a:r>
              <a:rPr kumimoji="1" lang="ja-JP" altLang="en-US" sz="1200" b="0" i="0" u="none" strike="noStrike" kern="1200" baseline="0" dirty="0" smtClean="0">
                <a:solidFill>
                  <a:schemeClr val="tx1"/>
                </a:solidFill>
                <a:latin typeface="+mn-lt"/>
                <a:ea typeface="+mn-ea"/>
                <a:cs typeface="+mn-cs"/>
              </a:rPr>
              <a:t>　万一、汚染してしまった場合は、シャワーを浴びたり洗濯をしたりすれば洗い流すことができます。</a:t>
            </a:r>
          </a:p>
          <a:p>
            <a:r>
              <a:rPr kumimoji="1" lang="ja-JP" altLang="en-US" sz="1200" b="0" i="0" u="none" strike="noStrike" kern="1200" baseline="0" dirty="0" smtClean="0">
                <a:solidFill>
                  <a:schemeClr val="tx1"/>
                </a:solidFill>
                <a:latin typeface="+mn-lt"/>
                <a:ea typeface="+mn-ea"/>
                <a:cs typeface="+mn-cs"/>
              </a:rPr>
              <a:t>　内部被ばくは、空気を吸ったり、水や食物などを摂取したりすることにより、それに含まれている放射性物</a:t>
            </a:r>
          </a:p>
          <a:p>
            <a:r>
              <a:rPr kumimoji="1" lang="ja-JP" altLang="en-US" sz="1200" b="0" i="0" u="none" strike="noStrike" kern="1200" baseline="0" dirty="0" smtClean="0">
                <a:solidFill>
                  <a:schemeClr val="tx1"/>
                </a:solidFill>
                <a:latin typeface="+mn-lt"/>
                <a:ea typeface="+mn-ea"/>
                <a:cs typeface="+mn-cs"/>
              </a:rPr>
              <a:t>質が体内に取り込まれることによって起こります。</a:t>
            </a:r>
          </a:p>
          <a:p>
            <a:r>
              <a:rPr kumimoji="1" lang="ja-JP" altLang="en-US" sz="1200" b="0" i="0" u="none" strike="noStrike" kern="1200" baseline="0" dirty="0" smtClean="0">
                <a:solidFill>
                  <a:schemeClr val="tx1"/>
                </a:solidFill>
                <a:latin typeface="+mn-lt"/>
                <a:ea typeface="+mn-ea"/>
                <a:cs typeface="+mn-cs"/>
              </a:rPr>
              <a:t>　内部被ばくを防ぐには、放射性物質を体内に取り込まないようにすることが大切です。</a:t>
            </a:r>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E0CAF246-5E83-4599-A409-F729F3229D1C}" type="slidenum">
              <a:rPr lang="ja-JP" altLang="en-US" smtClean="0"/>
              <a:pPr>
                <a:defRPr/>
              </a:pPr>
              <a:t>45</a:t>
            </a:fld>
            <a:endParaRPr lang="en-US" altLang="ja-JP"/>
          </a:p>
        </p:txBody>
      </p:sp>
    </p:spTree>
    <p:extLst>
      <p:ext uri="{BB962C8B-B14F-4D97-AF65-F5344CB8AC3E}">
        <p14:creationId xmlns:p14="http://schemas.microsoft.com/office/powerpoint/2010/main" val="603951510"/>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08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2083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31D2BB8-160F-461E-915D-AC86D4329F30}" type="slidenum">
              <a:rPr lang="ja-JP" altLang="en-US" smtClean="0"/>
              <a:pPr eaLnBrk="1" hangingPunct="1"/>
              <a:t>46</a:t>
            </a:fld>
            <a:endParaRPr lang="en-US" altLang="ja-JP"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185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私たちの生活環境には、自然から受ける放射線と人工的に作られた放射線があります。</a:t>
            </a:r>
          </a:p>
          <a:p>
            <a:r>
              <a:rPr lang="ja-JP" altLang="en-US" dirty="0" smtClean="0"/>
              <a:t>　人類は、地球の誕生以来、宇宙から地球に降り注いでいる宇宙線や大地、飲食物などからの放射線を受けてきました。</a:t>
            </a:r>
          </a:p>
          <a:p>
            <a:r>
              <a:rPr lang="ja-JP" altLang="en-US" dirty="0" smtClean="0"/>
              <a:t>　これらを「自然放射線」といい、私たちは、年間一人当たり約</a:t>
            </a:r>
            <a:r>
              <a:rPr lang="en-US" altLang="ja-JP" dirty="0" smtClean="0"/>
              <a:t>1.5</a:t>
            </a:r>
            <a:r>
              <a:rPr lang="ja-JP" altLang="en-US" dirty="0" smtClean="0"/>
              <a:t>ミリシーベルト（日本平均）の自然放射線を受けています。</a:t>
            </a:r>
          </a:p>
          <a:p>
            <a:pPr eaLnBrk="1" hangingPunct="1">
              <a:spcBef>
                <a:spcPct val="0"/>
              </a:spcBef>
            </a:pPr>
            <a:endParaRPr lang="ja-JP" altLang="en-US" dirty="0" smtClean="0"/>
          </a:p>
        </p:txBody>
      </p:sp>
      <p:sp>
        <p:nvSpPr>
          <p:cNvPr id="12186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4942945-70BB-4EF8-940E-E0ED2D00CFA3}" type="slidenum">
              <a:rPr lang="ja-JP" altLang="en-US" smtClean="0"/>
              <a:pPr eaLnBrk="1" hangingPunct="1"/>
              <a:t>47</a:t>
            </a:fld>
            <a:endParaRPr lang="en-US" altLang="ja-JP"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88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2288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D68D16D-F1C3-429C-A1FF-115A3407A8E5}" type="slidenum">
              <a:rPr lang="ja-JP" altLang="en-US" smtClean="0"/>
              <a:pPr eaLnBrk="1" hangingPunct="1"/>
              <a:t>48</a:t>
            </a:fld>
            <a:endParaRPr lang="en-US" altLang="ja-JP"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39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239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DD18892-B9FF-4088-AC78-0DCD9E9C9775}" type="slidenum">
              <a:rPr lang="ja-JP" altLang="en-US" smtClean="0"/>
              <a:pPr eaLnBrk="1" hangingPunct="1"/>
              <a:t>49</a:t>
            </a:fld>
            <a:endParaRPr lang="en-US" altLang="ja-JP"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257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lgn="l"/>
            <a:r>
              <a:rPr lang="en-US" altLang="ja-JP" sz="1200" dirty="0" smtClean="0"/>
              <a:t>※</a:t>
            </a:r>
            <a:r>
              <a:rPr lang="ja-JP" altLang="en-US" sz="1200" dirty="0" smtClean="0"/>
              <a:t>　地図は、文部科学省及び米国ＤＯＥによる航空機モニタリングの結果</a:t>
            </a:r>
            <a:endParaRPr lang="en-US" altLang="ja-JP" sz="1200" dirty="0" smtClean="0"/>
          </a:p>
          <a:p>
            <a:pPr algn="l"/>
            <a:r>
              <a:rPr lang="ja-JP" altLang="en-US" sz="1200" dirty="0" smtClean="0"/>
              <a:t>（福島第一原子力発電所から</a:t>
            </a:r>
            <a:r>
              <a:rPr lang="en-US" altLang="ja-JP" sz="1200" b="1" dirty="0" smtClean="0"/>
              <a:t>80</a:t>
            </a:r>
            <a:r>
              <a:rPr lang="ja-JP" altLang="en-US" sz="1200" dirty="0" smtClean="0"/>
              <a:t>㎞圏内の地表面へのセシウム１３７の地表面への蓄積量）</a:t>
            </a:r>
          </a:p>
          <a:p>
            <a:endParaRPr lang="ja-JP" altLang="en-US" dirty="0" smtClean="0"/>
          </a:p>
        </p:txBody>
      </p:sp>
      <p:sp>
        <p:nvSpPr>
          <p:cNvPr id="15258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89BB615F-7FEE-4D3D-8D7E-704B22974C74}" type="slidenum">
              <a:rPr lang="ja-JP" altLang="en-US" smtClean="0"/>
              <a:pPr eaLnBrk="1" hangingPunct="1"/>
              <a:t>5</a:t>
            </a:fld>
            <a:endParaRPr lang="en-US" altLang="ja-JP"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697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2698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81F4E8AE-651F-4161-BC0C-3C39D359EF21}" type="slidenum">
              <a:rPr lang="ja-JP" altLang="en-US" smtClean="0"/>
              <a:pPr eaLnBrk="1" hangingPunct="1"/>
              <a:t>50</a:t>
            </a:fld>
            <a:endParaRPr lang="en-US" altLang="ja-JP"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800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dirty="0" smtClean="0"/>
              <a:t>【</a:t>
            </a:r>
            <a:r>
              <a:rPr lang="ja-JP" altLang="en-US" dirty="0" smtClean="0"/>
              <a:t>図の見方について</a:t>
            </a:r>
            <a:r>
              <a:rPr lang="en-US" altLang="ja-JP" dirty="0" smtClean="0"/>
              <a:t>】</a:t>
            </a:r>
            <a:r>
              <a:rPr lang="ja-JP" altLang="en-US" dirty="0" smtClean="0"/>
              <a:t>よく目にする図ですが、縦の目盛間隔が対数目盛のようになっている点の確認をお願いします。</a:t>
            </a:r>
          </a:p>
          <a:p>
            <a:r>
              <a:rPr lang="en-US" altLang="ja-JP" dirty="0" smtClean="0"/>
              <a:t>【</a:t>
            </a:r>
            <a:r>
              <a:rPr lang="ja-JP" altLang="en-US" dirty="0" smtClean="0"/>
              <a:t>生徒用副読本</a:t>
            </a:r>
            <a:r>
              <a:rPr lang="en-US" altLang="ja-JP" dirty="0" smtClean="0"/>
              <a:t>P.15】</a:t>
            </a:r>
          </a:p>
          <a:p>
            <a:r>
              <a:rPr lang="ja-JP" altLang="en-US" dirty="0" smtClean="0"/>
              <a:t>　放射線の発見以降、研究や利用による研究者や医師などの過剰な被ばくや広島・長崎の原爆被災者の追跡調査などの積み重ねにより、放射線による人体への影響が明らかになってきています。</a:t>
            </a:r>
          </a:p>
          <a:p>
            <a:r>
              <a:rPr lang="ja-JP" altLang="en-US" dirty="0" smtClean="0"/>
              <a:t>　放射線が人体へ及ぼす影響の一つは、被ばくをした人の体に現れる身体的影響です。</a:t>
            </a:r>
          </a:p>
          <a:p>
            <a:r>
              <a:rPr lang="ja-JP" altLang="en-US" dirty="0" smtClean="0"/>
              <a:t>　身体的影響は、急性障害、胎児発生の障害及び晩発性障害</a:t>
            </a:r>
            <a:r>
              <a:rPr lang="en-US" altLang="ja-JP" dirty="0" smtClean="0"/>
              <a:t>※</a:t>
            </a:r>
            <a:r>
              <a:rPr lang="ja-JP" altLang="en-US" dirty="0" smtClean="0"/>
              <a:t>などに分類されます。また、被ばくをした本人には現れず、その子孫に現れる遺伝性影響についても研究されていますが、遺伝性影響が人に現れたとする証拠は、これまでのところ報告されていません。</a:t>
            </a:r>
          </a:p>
          <a:p>
            <a:endParaRPr lang="ja-JP" altLang="en-US" dirty="0" smtClean="0"/>
          </a:p>
        </p:txBody>
      </p:sp>
      <p:sp>
        <p:nvSpPr>
          <p:cNvPr id="12800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3443970-A126-4A20-8417-8173A652F238}" type="slidenum">
              <a:rPr lang="ja-JP" altLang="en-US" smtClean="0"/>
              <a:pPr eaLnBrk="1" hangingPunct="1"/>
              <a:t>51</a:t>
            </a:fld>
            <a:endParaRPr lang="en-US" altLang="ja-JP"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r>
              <a:rPr lang="en-US" altLang="ja-JP" dirty="0" smtClean="0"/>
              <a:t>【</a:t>
            </a:r>
            <a:r>
              <a:rPr lang="ja-JP" altLang="en-US" dirty="0" smtClean="0"/>
              <a:t>図について</a:t>
            </a:r>
            <a:r>
              <a:rPr lang="en-US" altLang="ja-JP" dirty="0" smtClean="0"/>
              <a:t>】</a:t>
            </a:r>
            <a:r>
              <a:rPr lang="ja-JP" altLang="en-US" dirty="0" smtClean="0"/>
              <a:t>対数目盛を等間隔の目盛に置き換えた図で表しています。</a:t>
            </a:r>
            <a:endParaRPr lang="en-US" altLang="ja-JP" dirty="0" smtClean="0"/>
          </a:p>
          <a:p>
            <a:r>
              <a:rPr lang="ja-JP" altLang="en-US" dirty="0" smtClean="0"/>
              <a:t>国際的な機関である国際放射線防護委員会（</a:t>
            </a:r>
            <a:r>
              <a:rPr lang="en-US" altLang="ja-JP" dirty="0" smtClean="0"/>
              <a:t>ICRP</a:t>
            </a:r>
            <a:r>
              <a:rPr lang="ja-JP" altLang="en-US" dirty="0" smtClean="0"/>
              <a:t>）は、一度に</a:t>
            </a:r>
            <a:r>
              <a:rPr lang="en-US" altLang="ja-JP" dirty="0" smtClean="0"/>
              <a:t>100</a:t>
            </a:r>
            <a:r>
              <a:rPr lang="ja-JP" altLang="en-US" dirty="0" smtClean="0"/>
              <a:t>ミリシーベルトまで、あるいは</a:t>
            </a:r>
            <a:r>
              <a:rPr lang="en-US" altLang="ja-JP" dirty="0" smtClean="0"/>
              <a:t>1</a:t>
            </a:r>
            <a:r>
              <a:rPr lang="ja-JP" altLang="en-US" dirty="0" smtClean="0"/>
              <a:t>年間に</a:t>
            </a:r>
            <a:r>
              <a:rPr lang="en-US" altLang="ja-JP" dirty="0" smtClean="0"/>
              <a:t>100</a:t>
            </a:r>
            <a:r>
              <a:rPr lang="ja-JP" altLang="en-US" dirty="0" smtClean="0"/>
              <a:t>ミリシーベルトまでの放射線量を積算として受けた場合でも、線量とがんの死亡率との間に比例関係があると考えて、達成できる範囲で線量を低く保つように勧告しています。また、色々な研究の成果から、このような低い線量やゆっくりと放射線を受ける場合について、がんになる人の割合が原爆の放射線のように急激に受けた場合と比べて</a:t>
            </a:r>
            <a:r>
              <a:rPr lang="en-US" altLang="ja-JP" dirty="0" smtClean="0"/>
              <a:t>2</a:t>
            </a:r>
            <a:r>
              <a:rPr lang="ja-JP" altLang="en-US" dirty="0" smtClean="0"/>
              <a:t>分の</a:t>
            </a:r>
            <a:r>
              <a:rPr lang="en-US" altLang="ja-JP" dirty="0" smtClean="0"/>
              <a:t>1</a:t>
            </a:r>
            <a:r>
              <a:rPr lang="ja-JP" altLang="en-US" dirty="0" smtClean="0"/>
              <a:t>になるとしています。</a:t>
            </a:r>
          </a:p>
          <a:p>
            <a:r>
              <a:rPr lang="ja-JP" altLang="en-US" dirty="0" smtClean="0"/>
              <a:t>　</a:t>
            </a:r>
            <a:r>
              <a:rPr lang="en-US" altLang="ja-JP" dirty="0" smtClean="0"/>
              <a:t>ICRP</a:t>
            </a:r>
            <a:r>
              <a:rPr lang="ja-JP" altLang="en-US" dirty="0" smtClean="0"/>
              <a:t>では、仮に蓄積で</a:t>
            </a:r>
            <a:r>
              <a:rPr lang="en-US" altLang="ja-JP" dirty="0" smtClean="0"/>
              <a:t>100</a:t>
            </a:r>
            <a:r>
              <a:rPr lang="ja-JP" altLang="en-US" dirty="0" smtClean="0"/>
              <a:t>ミリシーベルトを</a:t>
            </a:r>
            <a:r>
              <a:rPr lang="en-US" altLang="ja-JP" dirty="0" smtClean="0"/>
              <a:t>1000</a:t>
            </a:r>
            <a:r>
              <a:rPr lang="ja-JP" altLang="en-US" dirty="0" smtClean="0"/>
              <a:t>人が受けたとすると、およそ</a:t>
            </a:r>
            <a:r>
              <a:rPr lang="en-US" altLang="ja-JP" dirty="0" smtClean="0"/>
              <a:t>5</a:t>
            </a:r>
            <a:r>
              <a:rPr lang="ja-JP" altLang="en-US" dirty="0" smtClean="0"/>
              <a:t>人ががんで亡くなる可能性があると計算しています。現在の日本人は、およそ</a:t>
            </a:r>
            <a:r>
              <a:rPr lang="en-US" altLang="ja-JP" dirty="0" smtClean="0"/>
              <a:t>30</a:t>
            </a:r>
            <a:r>
              <a:rPr lang="ja-JP" altLang="en-US" dirty="0" smtClean="0"/>
              <a:t>％の人が生涯でがんにより亡くなっていますから、</a:t>
            </a:r>
            <a:r>
              <a:rPr lang="en-US" altLang="ja-JP" dirty="0" smtClean="0"/>
              <a:t>1000</a:t>
            </a:r>
            <a:r>
              <a:rPr lang="ja-JP" altLang="en-US" dirty="0" smtClean="0"/>
              <a:t>人のうちおよそ</a:t>
            </a:r>
            <a:r>
              <a:rPr lang="en-US" altLang="ja-JP" dirty="0" smtClean="0"/>
              <a:t>300</a:t>
            </a:r>
            <a:r>
              <a:rPr lang="ja-JP" altLang="en-US" dirty="0" smtClean="0"/>
              <a:t>人ですが、</a:t>
            </a:r>
            <a:r>
              <a:rPr lang="en-US" altLang="ja-JP" dirty="0" smtClean="0"/>
              <a:t>100</a:t>
            </a:r>
            <a:r>
              <a:rPr lang="ja-JP" altLang="en-US" dirty="0" smtClean="0"/>
              <a:t>ミリシーベルトを受けると</a:t>
            </a:r>
            <a:r>
              <a:rPr lang="en-US" altLang="ja-JP" dirty="0" smtClean="0"/>
              <a:t>300</a:t>
            </a:r>
            <a:r>
              <a:rPr lang="ja-JP" altLang="en-US" dirty="0" smtClean="0"/>
              <a:t>人がおよそ</a:t>
            </a:r>
            <a:r>
              <a:rPr lang="en-US" altLang="ja-JP" dirty="0" smtClean="0"/>
              <a:t>5</a:t>
            </a:r>
            <a:r>
              <a:rPr lang="ja-JP" altLang="en-US" dirty="0" smtClean="0"/>
              <a:t>人増えて、</a:t>
            </a:r>
            <a:r>
              <a:rPr lang="en-US" altLang="ja-JP" dirty="0" smtClean="0"/>
              <a:t>305</a:t>
            </a:r>
            <a:r>
              <a:rPr lang="ja-JP" altLang="en-US" dirty="0" smtClean="0"/>
              <a:t>人ががんで亡くなると計算されます。</a:t>
            </a:r>
          </a:p>
        </p:txBody>
      </p:sp>
      <p:sp>
        <p:nvSpPr>
          <p:cNvPr id="4" name="スライド番号プレースホルダー 3"/>
          <p:cNvSpPr>
            <a:spLocks noGrp="1"/>
          </p:cNvSpPr>
          <p:nvPr>
            <p:ph type="sldNum" sz="quarter" idx="10"/>
          </p:nvPr>
        </p:nvSpPr>
        <p:spPr/>
        <p:txBody>
          <a:bodyPr/>
          <a:lstStyle/>
          <a:p>
            <a:pPr>
              <a:defRPr/>
            </a:pPr>
            <a:fld id="{E0CAF246-5E83-4599-A409-F729F3229D1C}" type="slidenum">
              <a:rPr lang="ja-JP" altLang="en-US" smtClean="0"/>
              <a:pPr>
                <a:defRPr/>
              </a:pPr>
              <a:t>52</a:t>
            </a:fld>
            <a:endParaRPr lang="en-US" altLang="ja-JP"/>
          </a:p>
        </p:txBody>
      </p:sp>
    </p:spTree>
    <p:extLst>
      <p:ext uri="{BB962C8B-B14F-4D97-AF65-F5344CB8AC3E}">
        <p14:creationId xmlns:p14="http://schemas.microsoft.com/office/powerpoint/2010/main" val="3421340103"/>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スライド イメージ プレースホルダー 1"/>
          <p:cNvSpPr>
            <a:spLocks noGrp="1" noRot="1" noChangeAspect="1" noTextEdit="1"/>
          </p:cNvSpPr>
          <p:nvPr>
            <p:ph type="sldImg"/>
          </p:nvPr>
        </p:nvSpPr>
        <p:spPr>
          <a:ln/>
        </p:spPr>
      </p:sp>
      <p:sp>
        <p:nvSpPr>
          <p:cNvPr id="124931" name="ノート プレースホルダー 2"/>
          <p:cNvSpPr>
            <a:spLocks noGrp="1"/>
          </p:cNvSpPr>
          <p:nvPr>
            <p:ph type="body" idx="1"/>
          </p:nvPr>
        </p:nvSpPr>
        <p:spPr>
          <a:noFill/>
          <a:ln/>
        </p:spPr>
        <p:txBody>
          <a:bodyPr/>
          <a:lstStyle/>
          <a:p>
            <a:endParaRPr lang="ja-JP" altLang="en-US" dirty="0" smtClean="0"/>
          </a:p>
        </p:txBody>
      </p:sp>
      <p:sp>
        <p:nvSpPr>
          <p:cNvPr id="124932" name="スライド番号プレースホルダー 3"/>
          <p:cNvSpPr>
            <a:spLocks noGrp="1"/>
          </p:cNvSpPr>
          <p:nvPr>
            <p:ph type="sldNum" sz="quarter" idx="5"/>
          </p:nvPr>
        </p:nvSpPr>
        <p:spPr>
          <a:noFill/>
        </p:spPr>
        <p:txBody>
          <a:bodyPr/>
          <a:lstStyle/>
          <a:p>
            <a:pPr eaLnBrk="1" hangingPunct="1"/>
            <a:fld id="{51D13ECF-FFEF-4F5B-91C4-B19825B66C02}" type="slidenum">
              <a:rPr lang="ja-JP" altLang="en-US" smtClean="0">
                <a:solidFill>
                  <a:srgbClr val="000000"/>
                </a:solidFill>
                <a:latin typeface="Calibri" pitchFamily="34" charset="0"/>
              </a:rPr>
              <a:pPr eaLnBrk="1" hangingPunct="1"/>
              <a:t>53</a:t>
            </a:fld>
            <a:endParaRPr lang="en-US" altLang="ja-JP" smtClean="0">
              <a:solidFill>
                <a:srgbClr val="000000"/>
              </a:solidFill>
              <a:latin typeface="Calibri" pitchFamily="34" charset="0"/>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20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がんは、色々な原因で起こることが分かっています。喫煙、食事・食習慣、ウイルス、大</a:t>
            </a:r>
          </a:p>
          <a:p>
            <a:r>
              <a:rPr kumimoji="1" lang="ja-JP" altLang="en-US" sz="1200" b="0" i="0" u="none" strike="noStrike" kern="1200" baseline="0" dirty="0" smtClean="0">
                <a:solidFill>
                  <a:schemeClr val="tx1"/>
                </a:solidFill>
                <a:latin typeface="+mn-lt"/>
                <a:ea typeface="+mn-ea"/>
                <a:cs typeface="+mn-cs"/>
              </a:rPr>
              <a:t>気汚染などについて注意することが大事ですが、これらと同様に原因の一つと考えられ</a:t>
            </a:r>
          </a:p>
          <a:p>
            <a:r>
              <a:rPr kumimoji="1" lang="ja-JP" altLang="en-US" sz="1200" b="0" i="0" u="none" strike="noStrike" kern="1200" baseline="0" dirty="0" smtClean="0">
                <a:solidFill>
                  <a:schemeClr val="tx1"/>
                </a:solidFill>
                <a:latin typeface="+mn-lt"/>
                <a:ea typeface="+mn-ea"/>
                <a:cs typeface="+mn-cs"/>
              </a:rPr>
              <a:t>る放射線についても受ける量をできるだけ少なくすることが大切です。</a:t>
            </a:r>
            <a:endParaRPr lang="ja-JP" altLang="en-US" dirty="0" smtClean="0"/>
          </a:p>
        </p:txBody>
      </p:sp>
      <p:sp>
        <p:nvSpPr>
          <p:cNvPr id="1321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7363D6B-470E-4BD8-905A-A0EF013087C2}" type="slidenum">
              <a:rPr lang="ja-JP" altLang="en-US" smtClean="0"/>
              <a:pPr eaLnBrk="1" hangingPunct="1"/>
              <a:t>54</a:t>
            </a:fld>
            <a:endParaRPr lang="en-US" altLang="ja-JP"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878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　私たちの体を形づくる細胞は、</a:t>
            </a:r>
            <a:r>
              <a:rPr kumimoji="1" lang="en-US" altLang="ja-JP" sz="1200" b="0" i="0" u="none" strike="noStrike" kern="1200" baseline="0" dirty="0" smtClean="0">
                <a:solidFill>
                  <a:schemeClr val="tx1"/>
                </a:solidFill>
                <a:latin typeface="+mn-lt"/>
                <a:ea typeface="+mn-ea"/>
                <a:cs typeface="+mn-cs"/>
              </a:rPr>
              <a:t>DNA</a:t>
            </a:r>
            <a:r>
              <a:rPr kumimoji="1" lang="ja-JP" altLang="en-US" sz="1200" b="0" i="0" u="none" strike="noStrike" kern="1200" baseline="0" dirty="0" smtClean="0">
                <a:solidFill>
                  <a:schemeClr val="tx1"/>
                </a:solidFill>
                <a:latin typeface="+mn-lt"/>
                <a:ea typeface="+mn-ea"/>
                <a:cs typeface="+mn-cs"/>
              </a:rPr>
              <a:t>（デオキシリボ核酸）に記録された遺伝情報を使って生きています。</a:t>
            </a:r>
          </a:p>
          <a:p>
            <a:r>
              <a:rPr kumimoji="1" lang="ja-JP" altLang="en-US" sz="1200" b="0" i="0" u="none" strike="noStrike" kern="1200" baseline="0" dirty="0" smtClean="0">
                <a:solidFill>
                  <a:schemeClr val="tx1"/>
                </a:solidFill>
                <a:latin typeface="+mn-lt"/>
                <a:ea typeface="+mn-ea"/>
                <a:cs typeface="+mn-cs"/>
              </a:rPr>
              <a:t>　</a:t>
            </a:r>
            <a:r>
              <a:rPr kumimoji="1" lang="en-US" altLang="ja-JP" sz="1200" b="0" i="0" u="none" strike="noStrike" kern="1200" baseline="0" dirty="0" smtClean="0">
                <a:solidFill>
                  <a:schemeClr val="tx1"/>
                </a:solidFill>
                <a:latin typeface="+mn-lt"/>
                <a:ea typeface="+mn-ea"/>
                <a:cs typeface="+mn-cs"/>
              </a:rPr>
              <a:t>DNA</a:t>
            </a:r>
            <a:r>
              <a:rPr kumimoji="1" lang="ja-JP" altLang="en-US" sz="1200" b="0" i="0" u="none" strike="noStrike" kern="1200" baseline="0" dirty="0" smtClean="0">
                <a:solidFill>
                  <a:schemeClr val="tx1"/>
                </a:solidFill>
                <a:latin typeface="+mn-lt"/>
                <a:ea typeface="+mn-ea"/>
                <a:cs typeface="+mn-cs"/>
              </a:rPr>
              <a:t>は、物理的な原因や化学的な原因などで傷付けられますが、放射線も</a:t>
            </a:r>
            <a:r>
              <a:rPr kumimoji="1" lang="en-US" altLang="ja-JP" sz="1200" b="0" i="0" u="none" strike="noStrike" kern="1200" baseline="0" dirty="0" smtClean="0">
                <a:solidFill>
                  <a:schemeClr val="tx1"/>
                </a:solidFill>
                <a:latin typeface="+mn-lt"/>
                <a:ea typeface="+mn-ea"/>
                <a:cs typeface="+mn-cs"/>
              </a:rPr>
              <a:t>DNA</a:t>
            </a:r>
            <a:r>
              <a:rPr kumimoji="1" lang="ja-JP" altLang="en-US" sz="1200" b="0" i="0" u="none" strike="noStrike" kern="1200" baseline="0" dirty="0" smtClean="0">
                <a:solidFill>
                  <a:schemeClr val="tx1"/>
                </a:solidFill>
                <a:latin typeface="+mn-lt"/>
                <a:ea typeface="+mn-ea"/>
                <a:cs typeface="+mn-cs"/>
              </a:rPr>
              <a:t>を傷付ける原因の一</a:t>
            </a:r>
          </a:p>
          <a:p>
            <a:r>
              <a:rPr kumimoji="1" lang="ja-JP" altLang="en-US" sz="1200" b="0" i="0" u="none" strike="noStrike" kern="1200" baseline="0" dirty="0" smtClean="0">
                <a:solidFill>
                  <a:schemeClr val="tx1"/>
                </a:solidFill>
                <a:latin typeface="+mn-lt"/>
                <a:ea typeface="+mn-ea"/>
                <a:cs typeface="+mn-cs"/>
              </a:rPr>
              <a:t>つです。しかし、細胞には傷付いた</a:t>
            </a:r>
            <a:r>
              <a:rPr kumimoji="1" lang="en-US" altLang="ja-JP" sz="1200" b="0" i="0" u="none" strike="noStrike" kern="1200" baseline="0" dirty="0" smtClean="0">
                <a:solidFill>
                  <a:schemeClr val="tx1"/>
                </a:solidFill>
                <a:latin typeface="+mn-lt"/>
                <a:ea typeface="+mn-ea"/>
                <a:cs typeface="+mn-cs"/>
              </a:rPr>
              <a:t>DNA</a:t>
            </a:r>
            <a:r>
              <a:rPr kumimoji="1" lang="ja-JP" altLang="en-US" sz="1200" b="0" i="0" u="none" strike="noStrike" kern="1200" baseline="0" dirty="0" smtClean="0">
                <a:solidFill>
                  <a:schemeClr val="tx1"/>
                </a:solidFill>
                <a:latin typeface="+mn-lt"/>
                <a:ea typeface="+mn-ea"/>
                <a:cs typeface="+mn-cs"/>
              </a:rPr>
              <a:t>を治す能力があるため、細胞の中では、常に</a:t>
            </a:r>
            <a:r>
              <a:rPr kumimoji="1" lang="en-US" altLang="ja-JP" sz="1200" b="0" i="0" u="none" strike="noStrike" kern="1200" baseline="0" dirty="0" smtClean="0">
                <a:solidFill>
                  <a:schemeClr val="tx1"/>
                </a:solidFill>
                <a:latin typeface="+mn-lt"/>
                <a:ea typeface="+mn-ea"/>
                <a:cs typeface="+mn-cs"/>
              </a:rPr>
              <a:t>DNA</a:t>
            </a:r>
          </a:p>
          <a:p>
            <a:r>
              <a:rPr kumimoji="1" lang="ja-JP" altLang="en-US" sz="1200" b="0" i="0" u="none" strike="noStrike" kern="1200" baseline="0" dirty="0" smtClean="0">
                <a:solidFill>
                  <a:schemeClr val="tx1"/>
                </a:solidFill>
                <a:latin typeface="+mn-lt"/>
                <a:ea typeface="+mn-ea"/>
                <a:cs typeface="+mn-cs"/>
              </a:rPr>
              <a:t>の損傷と修復が繰り返されています。</a:t>
            </a:r>
            <a:endParaRPr lang="ja-JP" altLang="en-US" dirty="0" smtClean="0"/>
          </a:p>
        </p:txBody>
      </p:sp>
      <p:sp>
        <p:nvSpPr>
          <p:cNvPr id="11878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D0B7CF4-9919-4AD9-80EC-2A754523C21A}" type="slidenum">
              <a:rPr lang="ja-JP" altLang="en-US" smtClean="0"/>
              <a:pPr eaLnBrk="1" hangingPunct="1"/>
              <a:t>55</a:t>
            </a:fld>
            <a:endParaRPr lang="en-US" altLang="ja-JP"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Rot="1" noChangeAspect="1" noChangeArrowheads="1" noTextEdit="1"/>
          </p:cNvSpPr>
          <p:nvPr>
            <p:ph type="sldImg"/>
          </p:nvPr>
        </p:nvSpPr>
        <p:spPr>
          <a:ln/>
        </p:spPr>
      </p:sp>
      <p:sp>
        <p:nvSpPr>
          <p:cNvPr id="1013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ja-JP" altLang="en-US" dirty="0" smtClean="0"/>
              <a:t>表は、国立がん研究センターが発表した調査結果である。がんになるリスクの数値は、喫煙なら、非喫煙者など基準となるグループと比べ、何倍がんになるリスクが高くなるか（相対リスク）を示している。</a:t>
            </a:r>
            <a:endParaRPr lang="en-US" altLang="ja-JP" dirty="0" smtClean="0"/>
          </a:p>
          <a:p>
            <a:r>
              <a:rPr lang="en-US" altLang="ja-JP" dirty="0" smtClean="0"/>
              <a:t>●</a:t>
            </a:r>
            <a:r>
              <a:rPr lang="ja-JP" altLang="en-US" dirty="0" smtClean="0"/>
              <a:t>放射線は、広島・長崎の原爆による瞬間的な被ばくを分析したデータ（固形がんのみ）であり、長期にわたる被ばくの影響を観察したものではない。</a:t>
            </a:r>
          </a:p>
          <a:p>
            <a:r>
              <a:rPr lang="en-US" altLang="ja-JP" dirty="0" smtClean="0"/>
              <a:t>※</a:t>
            </a:r>
            <a:r>
              <a:rPr lang="ja-JP" altLang="en-US" dirty="0" smtClean="0"/>
              <a:t>対象：</a:t>
            </a:r>
            <a:r>
              <a:rPr lang="en-US" altLang="ja-JP" dirty="0" smtClean="0"/>
              <a:t>40</a:t>
            </a:r>
            <a:r>
              <a:rPr lang="ja-JP" altLang="en-US" dirty="0" smtClean="0"/>
              <a:t>～</a:t>
            </a:r>
            <a:r>
              <a:rPr lang="en-US" altLang="ja-JP" dirty="0" smtClean="0"/>
              <a:t>69</a:t>
            </a:r>
            <a:r>
              <a:rPr lang="ja-JP" altLang="en-US" dirty="0" smtClean="0"/>
              <a:t>歳の日本人</a:t>
            </a:r>
          </a:p>
          <a:p>
            <a:r>
              <a:rPr lang="ja-JP" altLang="en-US" dirty="0" smtClean="0"/>
              <a:t>　運動不足：身体活動の量が非常に少ない</a:t>
            </a:r>
          </a:p>
          <a:p>
            <a:r>
              <a:rPr lang="ja-JP" altLang="en-US" dirty="0" smtClean="0"/>
              <a:t>　野菜不足：野菜摂取量が非常に少ない</a:t>
            </a:r>
          </a:p>
          <a:p>
            <a:r>
              <a:rPr lang="ja-JP" altLang="en-US" dirty="0" smtClean="0"/>
              <a:t>出典：（独）国立がん研究センター調べ</a:t>
            </a:r>
          </a:p>
          <a:p>
            <a:endParaRPr lang="ja-JP" altLang="en-US" dirty="0"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414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3414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A68733D-163E-4FA6-A5A9-B71B1F7E7FF2}" type="slidenum">
              <a:rPr lang="ja-JP" altLang="en-US" smtClean="0"/>
              <a:pPr eaLnBrk="1" hangingPunct="1"/>
              <a:t>57</a:t>
            </a:fld>
            <a:endParaRPr lang="en-US" altLang="ja-JP"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517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長崎市のお寺にある仏像の中に金属製の「五臓（内臓）」が発見</a:t>
            </a:r>
            <a:endParaRPr kumimoji="1" lang="en-US" altLang="ja-JP" sz="1200" b="0" i="0" u="none" strike="noStrike" kern="1200" baseline="0" dirty="0" smtClean="0">
              <a:solidFill>
                <a:schemeClr val="tx1"/>
              </a:solidFill>
              <a:latin typeface="+mn-lt"/>
              <a:ea typeface="+mn-ea"/>
              <a:cs typeface="+mn-cs"/>
            </a:endParaRPr>
          </a:p>
          <a:p>
            <a:r>
              <a:rPr kumimoji="1" lang="ja-JP" altLang="en-US" sz="1200" b="0" i="0" u="none" strike="noStrike" kern="1200" baseline="0" dirty="0" smtClean="0">
                <a:solidFill>
                  <a:schemeClr val="tx1"/>
                </a:solidFill>
                <a:latin typeface="+mn-lt"/>
                <a:ea typeface="+mn-ea"/>
                <a:cs typeface="+mn-cs"/>
              </a:rPr>
              <a:t>されました。これは、エックス（</a:t>
            </a:r>
            <a:r>
              <a:rPr kumimoji="1" lang="en-US" altLang="ja-JP" sz="1200" b="0" i="0" u="none" strike="noStrike" kern="1200" baseline="0" dirty="0" smtClean="0">
                <a:solidFill>
                  <a:schemeClr val="tx1"/>
                </a:solidFill>
                <a:latin typeface="+mn-lt"/>
                <a:ea typeface="+mn-ea"/>
                <a:cs typeface="+mn-cs"/>
              </a:rPr>
              <a:t>X</a:t>
            </a:r>
            <a:r>
              <a:rPr kumimoji="1" lang="ja-JP" altLang="en-US" sz="1200" b="0" i="0" u="none" strike="noStrike" kern="1200" baseline="0" dirty="0" smtClean="0">
                <a:solidFill>
                  <a:schemeClr val="tx1"/>
                </a:solidFill>
                <a:latin typeface="+mn-lt"/>
                <a:ea typeface="+mn-ea"/>
                <a:cs typeface="+mn-cs"/>
              </a:rPr>
              <a:t>）線を用いたことにより仏像を壊</a:t>
            </a:r>
          </a:p>
          <a:p>
            <a:r>
              <a:rPr kumimoji="1" lang="ja-JP" altLang="en-US" sz="1200" b="0" i="0" u="none" strike="noStrike" kern="1200" baseline="0" dirty="0" err="1" smtClean="0">
                <a:solidFill>
                  <a:schemeClr val="tx1"/>
                </a:solidFill>
                <a:latin typeface="+mn-lt"/>
                <a:ea typeface="+mn-ea"/>
                <a:cs typeface="+mn-cs"/>
              </a:rPr>
              <a:t>さずに</a:t>
            </a:r>
            <a:r>
              <a:rPr kumimoji="1" lang="ja-JP" altLang="en-US" sz="1200" b="0" i="0" u="none" strike="noStrike" kern="1200" baseline="0" dirty="0" smtClean="0">
                <a:solidFill>
                  <a:schemeClr val="tx1"/>
                </a:solidFill>
                <a:latin typeface="+mn-lt"/>
                <a:ea typeface="+mn-ea"/>
                <a:cs typeface="+mn-cs"/>
              </a:rPr>
              <a:t>内部を見ることができたからです。</a:t>
            </a:r>
            <a:endParaRPr lang="ja-JP" altLang="en-US" dirty="0" smtClean="0"/>
          </a:p>
        </p:txBody>
      </p:sp>
      <p:sp>
        <p:nvSpPr>
          <p:cNvPr id="13517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8C7F5BB2-CF9F-4416-A6F1-D7A2EEB5F27C}" type="slidenum">
              <a:rPr lang="ja-JP" altLang="en-US" smtClean="0"/>
              <a:pPr eaLnBrk="1" hangingPunct="1"/>
              <a:t>58</a:t>
            </a:fld>
            <a:endParaRPr lang="en-US" altLang="ja-JP"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61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病院などで受けるエックス（Ｘ）線検査は、透過力を利用したものです。</a:t>
            </a:r>
          </a:p>
          <a:p>
            <a:r>
              <a:rPr kumimoji="1" lang="ja-JP" altLang="en-US" sz="1200" b="0" i="0" u="none" strike="noStrike" kern="1200" baseline="0" dirty="0" smtClean="0">
                <a:solidFill>
                  <a:schemeClr val="tx1"/>
                </a:solidFill>
                <a:latin typeface="+mn-lt"/>
                <a:ea typeface="+mn-ea"/>
                <a:cs typeface="+mn-cs"/>
              </a:rPr>
              <a:t>　その歴史は古く、キュリー夫人は、車に積んだエックス（</a:t>
            </a:r>
            <a:r>
              <a:rPr kumimoji="1" lang="en-US" altLang="ja-JP" sz="1200" b="0" i="0" u="none" strike="noStrike" kern="1200" baseline="0" dirty="0" smtClean="0">
                <a:solidFill>
                  <a:schemeClr val="tx1"/>
                </a:solidFill>
                <a:latin typeface="+mn-lt"/>
                <a:ea typeface="+mn-ea"/>
                <a:cs typeface="+mn-cs"/>
              </a:rPr>
              <a:t>X</a:t>
            </a:r>
            <a:r>
              <a:rPr kumimoji="1" lang="ja-JP" altLang="en-US" sz="1200" b="0" i="0" u="none" strike="noStrike" kern="1200" baseline="0" dirty="0" smtClean="0">
                <a:solidFill>
                  <a:schemeClr val="tx1"/>
                </a:solidFill>
                <a:latin typeface="+mn-lt"/>
                <a:ea typeface="+mn-ea"/>
                <a:cs typeface="+mn-cs"/>
              </a:rPr>
              <a:t>）線装置で負傷した兵士の骨折などを診断し、人命救助</a:t>
            </a:r>
          </a:p>
          <a:p>
            <a:r>
              <a:rPr kumimoji="1" lang="ja-JP" altLang="en-US" sz="1200" b="0" i="0" u="none" strike="noStrike" kern="1200" baseline="0" dirty="0" smtClean="0">
                <a:solidFill>
                  <a:schemeClr val="tx1"/>
                </a:solidFill>
                <a:latin typeface="+mn-lt"/>
                <a:ea typeface="+mn-ea"/>
                <a:cs typeface="+mn-cs"/>
              </a:rPr>
              <a:t>のために働きました。</a:t>
            </a:r>
            <a:endParaRPr lang="ja-JP" altLang="en-US" dirty="0" smtClean="0"/>
          </a:p>
        </p:txBody>
      </p:sp>
      <p:sp>
        <p:nvSpPr>
          <p:cNvPr id="1361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2BA9991-3769-48FA-B14E-0E6F55183B25}" type="slidenum">
              <a:rPr lang="ja-JP" altLang="en-US" smtClean="0"/>
              <a:pPr eaLnBrk="1" hangingPunct="1"/>
              <a:t>59</a:t>
            </a:fld>
            <a:endParaRPr lang="en-US" altLang="ja-JP"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499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8499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E4DB6552-0FDA-4BD2-996A-8D461FDF0424}" type="slidenum">
              <a:rPr lang="ja-JP" altLang="en-US" smtClean="0"/>
              <a:pPr eaLnBrk="1" hangingPunct="1"/>
              <a:t>6</a:t>
            </a:fld>
            <a:endParaRPr lang="en-US" altLang="ja-JP" dirty="0"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721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がんに集中的に放射線を当てて、周りの正常な部位（細胞</a:t>
            </a:r>
            <a:r>
              <a:rPr kumimoji="1" lang="en-US" altLang="ja-JP" sz="1200" b="0" i="0" u="none" strike="noStrike" kern="1200" baseline="0" dirty="0" smtClean="0">
                <a:solidFill>
                  <a:schemeClr val="tx1"/>
                </a:solidFill>
                <a:latin typeface="+mn-lt"/>
                <a:ea typeface="+mn-ea"/>
                <a:cs typeface="+mn-cs"/>
              </a:rPr>
              <a:t>)</a:t>
            </a:r>
            <a:r>
              <a:rPr kumimoji="1" lang="ja-JP" altLang="en-US" sz="1200" b="0" i="0" u="none" strike="noStrike" kern="1200" baseline="0" dirty="0" smtClean="0">
                <a:solidFill>
                  <a:schemeClr val="tx1"/>
                </a:solidFill>
                <a:latin typeface="+mn-lt"/>
                <a:ea typeface="+mn-ea"/>
                <a:cs typeface="+mn-cs"/>
              </a:rPr>
              <a:t>のダメージを少なくし、がん細胞</a:t>
            </a:r>
          </a:p>
          <a:p>
            <a:r>
              <a:rPr kumimoji="1" lang="ja-JP" altLang="en-US" sz="1200" b="0" i="0" u="none" strike="noStrike" kern="1200" baseline="0" dirty="0" err="1" smtClean="0">
                <a:solidFill>
                  <a:schemeClr val="tx1"/>
                </a:solidFill>
                <a:latin typeface="+mn-lt"/>
                <a:ea typeface="+mn-ea"/>
                <a:cs typeface="+mn-cs"/>
              </a:rPr>
              <a:t>を消</a:t>
            </a:r>
            <a:r>
              <a:rPr kumimoji="1" lang="ja-JP" altLang="en-US" sz="1200" b="0" i="0" u="none" strike="noStrike" kern="1200" baseline="0" dirty="0" smtClean="0">
                <a:solidFill>
                  <a:schemeClr val="tx1"/>
                </a:solidFill>
                <a:latin typeface="+mn-lt"/>
                <a:ea typeface="+mn-ea"/>
                <a:cs typeface="+mn-cs"/>
              </a:rPr>
              <a:t>滅させることが可能になっています。</a:t>
            </a:r>
            <a:endParaRPr lang="ja-JP" altLang="en-US" dirty="0" smtClean="0"/>
          </a:p>
        </p:txBody>
      </p:sp>
      <p:sp>
        <p:nvSpPr>
          <p:cNvPr id="13722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216A8F62-6677-4087-BC44-13DED6B44559}" type="slidenum">
              <a:rPr lang="ja-JP" altLang="en-US" smtClean="0"/>
              <a:pPr eaLnBrk="1" hangingPunct="1"/>
              <a:t>60</a:t>
            </a:fld>
            <a:endParaRPr lang="en-US" altLang="ja-JP"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824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err="1" smtClean="0">
                <a:solidFill>
                  <a:schemeClr val="tx1"/>
                </a:solidFill>
                <a:latin typeface="+mn-lt"/>
                <a:ea typeface="+mn-ea"/>
                <a:cs typeface="+mn-cs"/>
              </a:rPr>
              <a:t>じゃが</a:t>
            </a:r>
            <a:r>
              <a:rPr kumimoji="1" lang="ja-JP" altLang="en-US" sz="1200" b="0" i="0" u="none" strike="noStrike" kern="1200" baseline="0" dirty="0" smtClean="0">
                <a:solidFill>
                  <a:schemeClr val="tx1"/>
                </a:solidFill>
                <a:latin typeface="+mn-lt"/>
                <a:ea typeface="+mn-ea"/>
                <a:cs typeface="+mn-cs"/>
              </a:rPr>
              <a:t>芋に放射線を当てて、芽が出るのを防ぐことができます。</a:t>
            </a:r>
          </a:p>
          <a:p>
            <a:r>
              <a:rPr kumimoji="1" lang="ja-JP" altLang="en-US" sz="1200" b="0" i="0" u="none" strike="noStrike" kern="1200" baseline="0" dirty="0" smtClean="0">
                <a:solidFill>
                  <a:schemeClr val="tx1"/>
                </a:solidFill>
                <a:latin typeface="+mn-lt"/>
                <a:ea typeface="+mn-ea"/>
                <a:cs typeface="+mn-cs"/>
              </a:rPr>
              <a:t>　芽の細胞以外に影響を与えることはなく、これにより</a:t>
            </a:r>
            <a:r>
              <a:rPr kumimoji="1" lang="ja-JP" altLang="en-US" sz="1200" b="0" i="0" u="none" strike="noStrike" kern="1200" baseline="0" dirty="0" err="1" smtClean="0">
                <a:solidFill>
                  <a:schemeClr val="tx1"/>
                </a:solidFill>
                <a:latin typeface="+mn-lt"/>
                <a:ea typeface="+mn-ea"/>
                <a:cs typeface="+mn-cs"/>
              </a:rPr>
              <a:t>じゃが</a:t>
            </a:r>
            <a:r>
              <a:rPr kumimoji="1" lang="ja-JP" altLang="en-US" sz="1200" b="0" i="0" u="none" strike="noStrike" kern="1200" baseline="0" dirty="0" smtClean="0">
                <a:solidFill>
                  <a:schemeClr val="tx1"/>
                </a:solidFill>
                <a:latin typeface="+mn-lt"/>
                <a:ea typeface="+mn-ea"/>
                <a:cs typeface="+mn-cs"/>
              </a:rPr>
              <a:t>芋を長く保存することが可能になります。</a:t>
            </a:r>
            <a:endParaRPr lang="ja-JP" altLang="en-US" dirty="0" smtClean="0"/>
          </a:p>
        </p:txBody>
      </p:sp>
      <p:sp>
        <p:nvSpPr>
          <p:cNvPr id="13824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874A31F2-23C5-4C5C-B70D-D76FF12FADF5}" type="slidenum">
              <a:rPr lang="ja-JP" altLang="en-US" smtClean="0"/>
              <a:pPr eaLnBrk="1" hangingPunct="1"/>
              <a:t>61</a:t>
            </a:fld>
            <a:endParaRPr lang="en-US" altLang="ja-JP"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926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放射線による品種改良も行われていて、病気</a:t>
            </a:r>
          </a:p>
          <a:p>
            <a:r>
              <a:rPr kumimoji="1" lang="ja-JP" altLang="en-US" sz="1200" b="0" i="0" u="none" strike="noStrike" kern="1200" baseline="0" dirty="0" err="1" smtClean="0">
                <a:solidFill>
                  <a:schemeClr val="tx1"/>
                </a:solidFill>
                <a:latin typeface="+mn-lt"/>
                <a:ea typeface="+mn-ea"/>
                <a:cs typeface="+mn-cs"/>
              </a:rPr>
              <a:t>への</a:t>
            </a:r>
            <a:r>
              <a:rPr kumimoji="1" lang="ja-JP" altLang="en-US" sz="1200" b="0" i="0" u="none" strike="noStrike" kern="1200" baseline="0" dirty="0" smtClean="0">
                <a:solidFill>
                  <a:schemeClr val="tx1"/>
                </a:solidFill>
                <a:latin typeface="+mn-lt"/>
                <a:ea typeface="+mn-ea"/>
                <a:cs typeface="+mn-cs"/>
              </a:rPr>
              <a:t>抵抗性をもたせた梨や寒さに強い稲など、色々な品</a:t>
            </a:r>
          </a:p>
          <a:p>
            <a:r>
              <a:rPr kumimoji="1" lang="ja-JP" altLang="en-US" sz="1200" b="0" i="0" u="none" strike="noStrike" kern="1200" baseline="0" dirty="0" smtClean="0">
                <a:solidFill>
                  <a:schemeClr val="tx1"/>
                </a:solidFill>
                <a:latin typeface="+mn-lt"/>
                <a:ea typeface="+mn-ea"/>
                <a:cs typeface="+mn-cs"/>
              </a:rPr>
              <a:t>種が作られています。</a:t>
            </a:r>
            <a:endParaRPr lang="ja-JP" altLang="en-US" dirty="0" smtClean="0"/>
          </a:p>
        </p:txBody>
      </p:sp>
      <p:sp>
        <p:nvSpPr>
          <p:cNvPr id="13926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3967D41-F119-4DB8-82B6-1AB87F45A492}" type="slidenum">
              <a:rPr lang="ja-JP" altLang="en-US" smtClean="0"/>
              <a:pPr eaLnBrk="1" hangingPunct="1"/>
              <a:t>62</a:t>
            </a:fld>
            <a:endParaRPr lang="en-US" altLang="ja-JP"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029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沖縄県などでは、ゴーヤーやスイカに被害を与えていた害虫であるウリミバエを駆除</a:t>
            </a:r>
          </a:p>
          <a:p>
            <a:r>
              <a:rPr kumimoji="1" lang="ja-JP" altLang="en-US" sz="1200" b="0" i="0" u="none" strike="noStrike" kern="1200" baseline="0" dirty="0" smtClean="0">
                <a:solidFill>
                  <a:schemeClr val="tx1"/>
                </a:solidFill>
                <a:latin typeface="+mn-lt"/>
                <a:ea typeface="+mn-ea"/>
                <a:cs typeface="+mn-cs"/>
              </a:rPr>
              <a:t>するために放射線が利用されています。</a:t>
            </a:r>
          </a:p>
          <a:p>
            <a:r>
              <a:rPr kumimoji="1" lang="ja-JP" altLang="en-US" sz="1200" b="0" i="0" u="none" strike="noStrike" kern="1200" baseline="0" dirty="0" smtClean="0">
                <a:solidFill>
                  <a:schemeClr val="tx1"/>
                </a:solidFill>
                <a:latin typeface="+mn-lt"/>
                <a:ea typeface="+mn-ea"/>
                <a:cs typeface="+mn-cs"/>
              </a:rPr>
              <a:t>　ウリミバエの生殖能力を無くすことにより、繁殖を徐々に減らすことができ、ウリミバエによる被害を抑え</a:t>
            </a:r>
          </a:p>
          <a:p>
            <a:r>
              <a:rPr kumimoji="1" lang="ja-JP" altLang="en-US" sz="1200" b="0" i="0" u="none" strike="noStrike" kern="1200" baseline="0" dirty="0" smtClean="0">
                <a:solidFill>
                  <a:schemeClr val="tx1"/>
                </a:solidFill>
                <a:latin typeface="+mn-lt"/>
                <a:ea typeface="+mn-ea"/>
                <a:cs typeface="+mn-cs"/>
              </a:rPr>
              <a:t>ることに成功しました。</a:t>
            </a:r>
            <a:endParaRPr lang="ja-JP" altLang="en-US" dirty="0" smtClean="0"/>
          </a:p>
          <a:p>
            <a:pPr eaLnBrk="1" hangingPunct="1">
              <a:spcBef>
                <a:spcPct val="0"/>
              </a:spcBef>
            </a:pPr>
            <a:endParaRPr lang="ja-JP" altLang="en-US" dirty="0" smtClean="0"/>
          </a:p>
        </p:txBody>
      </p:sp>
      <p:sp>
        <p:nvSpPr>
          <p:cNvPr id="14029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76B5A79B-0ADF-404A-A44B-40C42034EEE4}" type="slidenum">
              <a:rPr lang="ja-JP" altLang="en-US" smtClean="0"/>
              <a:pPr eaLnBrk="1" hangingPunct="1"/>
              <a:t>63</a:t>
            </a:fld>
            <a:endParaRPr lang="en-US" altLang="ja-JP"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495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DB48BEB-3C9B-4DEB-8C23-3B2C3F57E33B}" type="slidenum">
              <a:rPr lang="ja-JP" altLang="en-US" smtClean="0"/>
              <a:pPr eaLnBrk="1" hangingPunct="1"/>
              <a:t>64</a:t>
            </a:fld>
            <a:endParaRPr lang="ja-JP"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a:lnSpc>
                <a:spcPct val="80000"/>
              </a:lnSpc>
            </a:pPr>
            <a:r>
              <a:rPr lang="en-US" altLang="ja-JP" sz="1000" dirty="0" smtClean="0"/>
              <a:t>【</a:t>
            </a:r>
            <a:r>
              <a:rPr lang="ja-JP" altLang="en-US" sz="1000" dirty="0" smtClean="0"/>
              <a:t>このページのねらい</a:t>
            </a:r>
            <a:r>
              <a:rPr lang="en-US" altLang="ja-JP" sz="1000" dirty="0" smtClean="0"/>
              <a:t>】</a:t>
            </a:r>
            <a:r>
              <a:rPr lang="ja-JP" altLang="en-US" sz="1000" dirty="0" smtClean="0"/>
              <a:t>　火力発電と原子力発電は炉の部分だけが大きく異なり、他は同じような構造をしています。</a:t>
            </a:r>
          </a:p>
          <a:p>
            <a:pPr>
              <a:lnSpc>
                <a:spcPct val="80000"/>
              </a:lnSpc>
            </a:pPr>
            <a:endParaRPr lang="en-US" altLang="ja-JP" sz="1000" dirty="0" smtClean="0"/>
          </a:p>
          <a:p>
            <a:pPr>
              <a:lnSpc>
                <a:spcPct val="80000"/>
              </a:lnSpc>
            </a:pPr>
            <a:r>
              <a:rPr lang="en-US" altLang="ja-JP" sz="1000" dirty="0" smtClean="0"/>
              <a:t>【</a:t>
            </a:r>
            <a:r>
              <a:rPr lang="ja-JP" altLang="en-US" sz="1000" dirty="0" smtClean="0"/>
              <a:t>もとデータの所在</a:t>
            </a:r>
            <a:r>
              <a:rPr lang="en-US" altLang="ja-JP" sz="1000" dirty="0" smtClean="0"/>
              <a:t>】</a:t>
            </a:r>
            <a:r>
              <a:rPr lang="ja-JP" altLang="en-US" sz="1000" b="1" dirty="0" smtClean="0"/>
              <a:t>あとみん</a:t>
            </a:r>
            <a:r>
              <a:rPr lang="en-US" altLang="ja-JP" sz="1000" b="1" dirty="0" smtClean="0"/>
              <a:t>(</a:t>
            </a:r>
            <a:r>
              <a:rPr lang="ja-JP" altLang="en-US" sz="1000" b="1" dirty="0" smtClean="0"/>
              <a:t>原子力・エネルギー教育支援情報提供サイト</a:t>
            </a:r>
            <a:r>
              <a:rPr lang="en-US" altLang="ja-JP" sz="1000" b="1" dirty="0" smtClean="0"/>
              <a:t>)</a:t>
            </a:r>
            <a:r>
              <a:rPr lang="ja-JP" altLang="en-US" sz="1000" b="1" dirty="0" smtClean="0"/>
              <a:t>運営事務局</a:t>
            </a:r>
          </a:p>
          <a:p>
            <a:pPr lvl="1">
              <a:lnSpc>
                <a:spcPct val="80000"/>
              </a:lnSpc>
            </a:pPr>
            <a:r>
              <a:rPr lang="en-US" altLang="ja-JP" sz="1000" dirty="0" smtClean="0"/>
              <a:t>(</a:t>
            </a:r>
            <a:r>
              <a:rPr lang="ja-JP" altLang="en-US" sz="1000" dirty="0" smtClean="0"/>
              <a:t>財</a:t>
            </a:r>
            <a:r>
              <a:rPr lang="en-US" altLang="ja-JP" sz="1000" dirty="0" smtClean="0"/>
              <a:t>)</a:t>
            </a:r>
            <a:r>
              <a:rPr lang="ja-JP" altLang="en-US" sz="1000" dirty="0" smtClean="0"/>
              <a:t>日本原子力文化振興財団 科学文化部 教育支援センター</a:t>
            </a:r>
          </a:p>
          <a:p>
            <a:pPr lvl="1">
              <a:lnSpc>
                <a:spcPct val="80000"/>
              </a:lnSpc>
            </a:pPr>
            <a:endParaRPr lang="en-US" altLang="ja-JP" sz="1000" dirty="0" smtClean="0"/>
          </a:p>
          <a:p>
            <a:pPr>
              <a:lnSpc>
                <a:spcPct val="80000"/>
              </a:lnSpc>
            </a:pPr>
            <a:r>
              <a:rPr lang="ja-JP" altLang="en-US" sz="1000" dirty="0" smtClean="0"/>
              <a:t>火力発電のしくみ　　</a:t>
            </a:r>
            <a:r>
              <a:rPr lang="en-US" altLang="ja-JP" sz="1000" dirty="0" smtClean="0">
                <a:hlinkClick r:id="rId3"/>
              </a:rPr>
              <a:t>http://www.atomin.go.jp/atomin/data/img/contents/diagrams_src/pdf/29.pdf</a:t>
            </a:r>
            <a:endParaRPr lang="en-US" altLang="ja-JP" sz="1000" dirty="0" smtClean="0"/>
          </a:p>
          <a:p>
            <a:pPr>
              <a:lnSpc>
                <a:spcPct val="80000"/>
              </a:lnSpc>
            </a:pPr>
            <a:r>
              <a:rPr lang="ja-JP" altLang="en-US" sz="1000" dirty="0" smtClean="0"/>
              <a:t>原子力発電のしくみ　</a:t>
            </a:r>
            <a:r>
              <a:rPr lang="en-US" altLang="ja-JP" sz="1000" dirty="0" smtClean="0">
                <a:hlinkClick r:id="rId4"/>
              </a:rPr>
              <a:t>http://www.atomin.go.jp/atomin/data/img/contents/diagrams_src/jpg/31.jpg</a:t>
            </a:r>
            <a:endParaRPr lang="en-US" altLang="ja-JP" sz="1000" dirty="0" smtClean="0"/>
          </a:p>
          <a:p>
            <a:pPr>
              <a:lnSpc>
                <a:spcPct val="80000"/>
              </a:lnSpc>
            </a:pPr>
            <a:r>
              <a:rPr lang="en-US" altLang="ja-JP" sz="1000" dirty="0" smtClean="0"/>
              <a:t> ※</a:t>
            </a:r>
            <a:r>
              <a:rPr lang="ja-JP" altLang="en-US" sz="1000" dirty="0" smtClean="0"/>
              <a:t>パワーポイントの画面に収め、アニメーション化する必要上、トリミングしています。</a:t>
            </a:r>
          </a:p>
          <a:p>
            <a:pPr>
              <a:lnSpc>
                <a:spcPct val="80000"/>
              </a:lnSpc>
            </a:pPr>
            <a:endParaRPr lang="en-US" altLang="ja-JP" sz="1000" dirty="0" smtClean="0"/>
          </a:p>
          <a:p>
            <a:pPr>
              <a:lnSpc>
                <a:spcPct val="80000"/>
              </a:lnSpc>
            </a:pPr>
            <a:r>
              <a:rPr lang="ja-JP" altLang="en-US" sz="1000" dirty="0" smtClean="0"/>
              <a:t>もとデータの</a:t>
            </a:r>
            <a:r>
              <a:rPr lang="ja-JP" altLang="en-US" sz="1000" b="1" dirty="0" smtClean="0"/>
              <a:t>利用規約</a:t>
            </a:r>
            <a:r>
              <a:rPr lang="ja-JP" altLang="en-US" sz="1000" dirty="0" smtClean="0"/>
              <a:t>（一部を掲載）　</a:t>
            </a:r>
            <a:r>
              <a:rPr lang="en-US" altLang="ja-JP" sz="1000" dirty="0" smtClean="0">
                <a:hlinkClick r:id="rId5"/>
              </a:rPr>
              <a:t>http://www.atomin.go.jp/termofuse/</a:t>
            </a:r>
            <a:r>
              <a:rPr lang="en-US" altLang="ja-JP" sz="1000" dirty="0" smtClean="0"/>
              <a:t> </a:t>
            </a:r>
          </a:p>
          <a:p>
            <a:pPr>
              <a:lnSpc>
                <a:spcPct val="80000"/>
              </a:lnSpc>
            </a:pPr>
            <a:r>
              <a:rPr lang="ja-JP" altLang="en-US" sz="1000" dirty="0" smtClean="0"/>
              <a:t>　本規約は、文部科学省の委託で財団法人日本原子力文化振興財団が運営するあとみん</a:t>
            </a:r>
            <a:r>
              <a:rPr lang="en-US" altLang="ja-JP" sz="1000" dirty="0" smtClean="0"/>
              <a:t>(</a:t>
            </a:r>
            <a:r>
              <a:rPr lang="ja-JP" altLang="en-US" sz="1000" dirty="0" smtClean="0"/>
              <a:t>原子力・エネルギー教育支援情報提供サイト</a:t>
            </a:r>
            <a:r>
              <a:rPr lang="en-US" altLang="ja-JP" sz="1000" dirty="0" smtClean="0"/>
              <a:t>) </a:t>
            </a:r>
            <a:r>
              <a:rPr lang="ja-JP" altLang="en-US" sz="1000" dirty="0" smtClean="0"/>
              <a:t>の利用を規定したものです。</a:t>
            </a:r>
          </a:p>
          <a:p>
            <a:pPr>
              <a:lnSpc>
                <a:spcPct val="80000"/>
              </a:lnSpc>
            </a:pPr>
            <a:r>
              <a:rPr lang="ja-JP" altLang="en-US" sz="1000" b="1" dirty="0" smtClean="0"/>
              <a:t>著作権について</a:t>
            </a:r>
          </a:p>
          <a:p>
            <a:pPr>
              <a:lnSpc>
                <a:spcPct val="80000"/>
              </a:lnSpc>
            </a:pPr>
            <a:r>
              <a:rPr lang="ja-JP" altLang="en-US" sz="1000" dirty="0" smtClean="0"/>
              <a:t>　当サイトに掲載されている、画像、音声、プログラム、文章等、 すべての情報は、著作物として保護されています。</a:t>
            </a:r>
            <a:br>
              <a:rPr lang="ja-JP" altLang="en-US" sz="1000" dirty="0" smtClean="0"/>
            </a:br>
            <a:r>
              <a:rPr lang="ja-JP" altLang="en-US" sz="1000" dirty="0" smtClean="0"/>
              <a:t>　また各掲載情報の著作権は情報提供各企業、各団体、各個人に帰属します。</a:t>
            </a:r>
            <a:br>
              <a:rPr lang="ja-JP" altLang="en-US" sz="1000" dirty="0" smtClean="0"/>
            </a:br>
            <a:r>
              <a:rPr lang="ja-JP" altLang="en-US" sz="1000" dirty="0" smtClean="0"/>
              <a:t>　提供されるこれらの情報を、権利者の許可なく使用、転載など、二次利用する事を禁じます。</a:t>
            </a:r>
          </a:p>
          <a:p>
            <a:pPr>
              <a:lnSpc>
                <a:spcPct val="80000"/>
              </a:lnSpc>
            </a:pPr>
            <a:r>
              <a:rPr lang="ja-JP" altLang="en-US" sz="1000" dirty="0" smtClean="0"/>
              <a:t> 「イラスト・写真・図表」メニューで提供しているイラスト・写真は、</a:t>
            </a:r>
            <a:r>
              <a:rPr lang="ja-JP" altLang="en-US" sz="1000" b="1" dirty="0" smtClean="0"/>
              <a:t>教育目的</a:t>
            </a:r>
            <a:r>
              <a:rPr lang="ja-JP" altLang="en-US" sz="1000" dirty="0" smtClean="0"/>
              <a:t>及び営利目的でない場合には、あとみんサイトからご自由にダウンロードしてお使いになることができます</a:t>
            </a:r>
            <a:r>
              <a:rPr lang="en-US" altLang="ja-JP" sz="1000" dirty="0" smtClean="0"/>
              <a:t>(</a:t>
            </a:r>
            <a:r>
              <a:rPr lang="ja-JP" altLang="en-US" sz="1000" dirty="0" smtClean="0"/>
              <a:t>要出典明記</a:t>
            </a:r>
            <a:r>
              <a:rPr lang="en-US" altLang="ja-JP" sz="1000" dirty="0" smtClean="0"/>
              <a:t>)</a:t>
            </a:r>
            <a:r>
              <a:rPr lang="ja-JP" altLang="en-US" sz="1000" dirty="0" err="1" smtClean="0"/>
              <a:t>。</a:t>
            </a:r>
            <a:r>
              <a:rPr lang="ja-JP" altLang="en-US" sz="1000" dirty="0" smtClean="0"/>
              <a:t> </a:t>
            </a:r>
            <a:endParaRPr lang="en-US" altLang="ja-JP" sz="1000" dirty="0" smtClean="0"/>
          </a:p>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65</a:t>
            </a:fld>
            <a:endParaRPr lang="ja-JP" altLang="en-US"/>
          </a:p>
        </p:txBody>
      </p:sp>
    </p:spTree>
    <p:extLst>
      <p:ext uri="{BB962C8B-B14F-4D97-AF65-F5344CB8AC3E}">
        <p14:creationId xmlns:p14="http://schemas.microsoft.com/office/powerpoint/2010/main" val="175609855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13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413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685E66E-4FA4-4194-A4A1-B6C17FF06087}" type="slidenum">
              <a:rPr lang="ja-JP" altLang="en-US" smtClean="0"/>
              <a:pPr eaLnBrk="1" hangingPunct="1"/>
              <a:t>66</a:t>
            </a:fld>
            <a:endParaRPr lang="en-US" altLang="ja-JP"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493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　外部からの放射線から身を守るには、放射性物質から距離をとる、放射線を受ける時間を短くする、放射線を遮る方法があります。</a:t>
            </a:r>
          </a:p>
          <a:p>
            <a:r>
              <a:rPr lang="ja-JP" altLang="en-US" dirty="0" smtClean="0"/>
              <a:t>　放射線の量は、放射性物質からの距離によっても大きく異なり、放射性物質から離れれば放射線量も減ります。</a:t>
            </a:r>
          </a:p>
          <a:p>
            <a:r>
              <a:rPr lang="ja-JP" altLang="en-US" dirty="0" smtClean="0"/>
              <a:t>　例えば、距離が２倍になれば放射線量は、４分の１になります。</a:t>
            </a:r>
          </a:p>
          <a:p>
            <a:r>
              <a:rPr lang="ja-JP" altLang="en-US" dirty="0" smtClean="0"/>
              <a:t>　その他、被ばくする時間を減らしたり遮へい物を置いたりすることにより放射線量を減らすことができます。</a:t>
            </a:r>
          </a:p>
          <a:p>
            <a:pPr eaLnBrk="1" hangingPunct="1">
              <a:spcBef>
                <a:spcPct val="0"/>
              </a:spcBef>
            </a:pPr>
            <a:endParaRPr lang="ja-JP" altLang="en-US" dirty="0" smtClean="0"/>
          </a:p>
        </p:txBody>
      </p:sp>
      <p:sp>
        <p:nvSpPr>
          <p:cNvPr id="12493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65F40069-6B9A-4B5C-8E8C-0B3B867A3957}" type="slidenum">
              <a:rPr lang="ja-JP" altLang="en-US" smtClean="0"/>
              <a:pPr eaLnBrk="1" hangingPunct="1"/>
              <a:t>67</a:t>
            </a:fld>
            <a:endParaRPr lang="en-US" altLang="ja-JP"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233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　原子力発電所など原子力施設の周辺では、原子力施設から放出された放射性物質による周辺環境へ</a:t>
            </a:r>
          </a:p>
          <a:p>
            <a:r>
              <a:rPr kumimoji="1" lang="ja-JP" altLang="en-US" sz="1200" b="0" i="0" u="none" strike="noStrike" kern="1200" baseline="0" dirty="0" smtClean="0">
                <a:solidFill>
                  <a:schemeClr val="tx1"/>
                </a:solidFill>
                <a:latin typeface="+mn-lt"/>
                <a:ea typeface="+mn-ea"/>
                <a:cs typeface="+mn-cs"/>
              </a:rPr>
              <a:t>の影響を監視するため、敷地周辺にモニタリングポストやモニタリングステーションを設置しています。</a:t>
            </a:r>
          </a:p>
          <a:p>
            <a:r>
              <a:rPr kumimoji="1" lang="ja-JP" altLang="en-US" sz="1200" b="0" i="0" u="none" strike="noStrike" kern="1200" baseline="0" dirty="0" smtClean="0">
                <a:solidFill>
                  <a:schemeClr val="tx1"/>
                </a:solidFill>
                <a:latin typeface="+mn-lt"/>
                <a:ea typeface="+mn-ea"/>
                <a:cs typeface="+mn-cs"/>
              </a:rPr>
              <a:t>　これらを用いて環境中の放射線量を監視し、事業者や自治体のホームページなどで情報が公開されて</a:t>
            </a:r>
          </a:p>
          <a:p>
            <a:r>
              <a:rPr kumimoji="1" lang="ja-JP" altLang="en-US" sz="1200" b="0" i="0" u="none" strike="noStrike" kern="1200" baseline="0" dirty="0" smtClean="0">
                <a:solidFill>
                  <a:schemeClr val="tx1"/>
                </a:solidFill>
                <a:latin typeface="+mn-lt"/>
                <a:ea typeface="+mn-ea"/>
                <a:cs typeface="+mn-cs"/>
              </a:rPr>
              <a:t>います。</a:t>
            </a:r>
            <a:endParaRPr lang="ja-JP" altLang="en-US" dirty="0" smtClean="0"/>
          </a:p>
        </p:txBody>
      </p:sp>
      <p:sp>
        <p:nvSpPr>
          <p:cNvPr id="14234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C1D9115-A165-419C-8344-71A90FF18904}" type="slidenum">
              <a:rPr lang="ja-JP" altLang="en-US" smtClean="0"/>
              <a:pPr eaLnBrk="1" hangingPunct="1"/>
              <a:t>68</a:t>
            </a:fld>
            <a:endParaRPr lang="en-US" altLang="ja-JP"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69</a:t>
            </a:fld>
            <a:endParaRPr lang="ja-JP" altLang="en-US"/>
          </a:p>
        </p:txBody>
      </p:sp>
    </p:spTree>
    <p:extLst>
      <p:ext uri="{BB962C8B-B14F-4D97-AF65-F5344CB8AC3E}">
        <p14:creationId xmlns:p14="http://schemas.microsoft.com/office/powerpoint/2010/main" val="27296671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601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8602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35A54A35-4A87-4D2E-87D2-67F48B583F0C}" type="slidenum">
              <a:rPr lang="ja-JP" altLang="en-US" smtClean="0"/>
              <a:pPr eaLnBrk="1" hangingPunct="1"/>
              <a:t>7</a:t>
            </a:fld>
            <a:endParaRPr lang="en-US" altLang="ja-JP" dirty="0"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336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dirty="0" smtClean="0"/>
              <a:t>　原子力発電所や放射性物質を扱う施設などの事故により、放射性物質が風に乗って飛んで来ることもあります。</a:t>
            </a:r>
          </a:p>
          <a:p>
            <a:r>
              <a:rPr lang="ja-JP" altLang="en-US" dirty="0" smtClean="0"/>
              <a:t>　その際、長袖の服を着たりマスクをしたりすることにより、体に付いたり吸い込んだりすることを防ぐことが</a:t>
            </a:r>
          </a:p>
          <a:p>
            <a:r>
              <a:rPr lang="ja-JP" altLang="en-US" dirty="0" smtClean="0"/>
              <a:t>できます。屋内へ入り、ドアや窓を閉めたりエアコン（外気導入型）や換気扇の使用を控えたりすることも大切</a:t>
            </a:r>
          </a:p>
          <a:p>
            <a:r>
              <a:rPr lang="ja-JP" altLang="en-US" dirty="0" smtClean="0"/>
              <a:t>です。なお、放射性物質は、顔や手に付いても洗い流すことができます。</a:t>
            </a:r>
          </a:p>
          <a:p>
            <a:r>
              <a:rPr lang="ja-JP" altLang="en-US" dirty="0" smtClean="0"/>
              <a:t>　その後、時間がたてば放射性物質は地面に落ちるなどして、空気中に含まれる量が少なくなっていきます。</a:t>
            </a:r>
          </a:p>
          <a:p>
            <a:r>
              <a:rPr lang="ja-JP" altLang="en-US" dirty="0" smtClean="0"/>
              <a:t>そうすれば、マスクをしなくてもよくなります。</a:t>
            </a:r>
          </a:p>
          <a:p>
            <a:pPr eaLnBrk="1" hangingPunct="1">
              <a:spcBef>
                <a:spcPct val="0"/>
              </a:spcBef>
            </a:pPr>
            <a:endParaRPr lang="ja-JP" altLang="en-US" dirty="0" smtClean="0"/>
          </a:p>
        </p:txBody>
      </p:sp>
      <p:sp>
        <p:nvSpPr>
          <p:cNvPr id="14336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8ECA5F2-62CA-4418-97B8-34C54428A5CE}" type="slidenum">
              <a:rPr lang="ja-JP" altLang="en-US" smtClean="0"/>
              <a:pPr eaLnBrk="1" hangingPunct="1"/>
              <a:t>70</a:t>
            </a:fld>
            <a:endParaRPr lang="en-US" altLang="ja-JP"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438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dirty="0" smtClean="0"/>
          </a:p>
        </p:txBody>
      </p:sp>
      <p:sp>
        <p:nvSpPr>
          <p:cNvPr id="14438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5873F884-10C2-45C4-8799-7A5448889309}" type="slidenum">
              <a:rPr lang="ja-JP" altLang="en-US" smtClean="0"/>
              <a:pPr eaLnBrk="1" hangingPunct="1"/>
              <a:t>71</a:t>
            </a:fld>
            <a:endParaRPr lang="en-US" altLang="ja-JP"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4643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1A78060-C2EC-4611-B8F1-2A72CAA23BCF}" type="slidenum">
              <a:rPr lang="ja-JP" altLang="en-US" smtClean="0"/>
              <a:pPr eaLnBrk="1" hangingPunct="1"/>
              <a:t>72</a:t>
            </a:fld>
            <a:endParaRPr lang="en-US" altLang="ja-JP"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643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ja-JP" altLang="en-US" b="1" dirty="0" smtClean="0"/>
              <a:t>退避・避難する時の注意点</a:t>
            </a:r>
          </a:p>
          <a:p>
            <a:r>
              <a:rPr lang="ja-JP" altLang="en-US" dirty="0" smtClean="0"/>
              <a:t>　放射性物質を扱う施設で事故が起こり、周辺への影響が心配される時には、市役所、町や村の役場、あるいは県や国から避難などの指示が出されます。</a:t>
            </a:r>
          </a:p>
          <a:p>
            <a:r>
              <a:rPr lang="ja-JP" altLang="en-US" dirty="0" smtClean="0"/>
              <a:t>　周辺のデマなどに惑わされず、混乱しないようにすることが大切です。</a:t>
            </a:r>
          </a:p>
          <a:p>
            <a:r>
              <a:rPr lang="ja-JP" altLang="en-US" dirty="0" smtClean="0"/>
              <a:t>　家族や先生の話、テレビやラジオなどで正確な情報を得ること、家族や先生などの指示をよく聞き落ち着いて行動することが大切です。</a:t>
            </a:r>
          </a:p>
          <a:p>
            <a:r>
              <a:rPr lang="ja-JP" altLang="en-US" dirty="0" smtClean="0"/>
              <a:t>　事故後の状況に応じて、指示の内容も変わってくるので注意が必要です。</a:t>
            </a:r>
          </a:p>
          <a:p>
            <a:pPr eaLnBrk="1" hangingPunct="1">
              <a:spcBef>
                <a:spcPct val="0"/>
              </a:spcBef>
            </a:pPr>
            <a:endParaRPr lang="ja-JP" altLang="en-US" dirty="0" smtClean="0"/>
          </a:p>
          <a:p>
            <a:pPr eaLnBrk="1" hangingPunct="1">
              <a:spcBef>
                <a:spcPct val="0"/>
              </a:spcBef>
            </a:pPr>
            <a:endParaRPr lang="ja-JP" altLang="en-US" dirty="0" smtClean="0"/>
          </a:p>
        </p:txBody>
      </p:sp>
      <p:sp>
        <p:nvSpPr>
          <p:cNvPr id="14643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1A78060-C2EC-4611-B8F1-2A72CAA23BCF}" type="slidenum">
              <a:rPr lang="ja-JP" altLang="en-US" smtClean="0"/>
              <a:pPr eaLnBrk="1" hangingPunct="1"/>
              <a:t>73</a:t>
            </a:fld>
            <a:endParaRPr lang="en-US" altLang="ja-JP"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4848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3AEAF1F-4940-4CB0-A632-464A4155D785}" type="slidenum">
              <a:rPr lang="ja-JP" altLang="en-US" smtClean="0"/>
              <a:pPr eaLnBrk="1" hangingPunct="1"/>
              <a:t>74</a:t>
            </a:fld>
            <a:endParaRPr lang="en-US" altLang="ja-JP"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848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ja-JP" altLang="en-US" smtClean="0"/>
          </a:p>
        </p:txBody>
      </p:sp>
      <p:sp>
        <p:nvSpPr>
          <p:cNvPr id="14848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B3AEAF1F-4940-4CB0-A632-464A4155D785}" type="slidenum">
              <a:rPr lang="ja-JP" altLang="en-US" smtClean="0"/>
              <a:pPr eaLnBrk="1" hangingPunct="1"/>
              <a:t>75</a:t>
            </a:fld>
            <a:endParaRPr lang="en-US" altLang="ja-JP"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76</a:t>
            </a:fld>
            <a:endParaRPr lang="ja-JP" altLang="en-US"/>
          </a:p>
        </p:txBody>
      </p:sp>
    </p:spTree>
    <p:extLst>
      <p:ext uri="{BB962C8B-B14F-4D97-AF65-F5344CB8AC3E}">
        <p14:creationId xmlns:p14="http://schemas.microsoft.com/office/powerpoint/2010/main" val="3056284776"/>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5651"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55652"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37CAF25E-292A-4B91-AFFD-22A44B41BE8C}" type="slidenum">
              <a:rPr lang="ja-JP" altLang="en-US" smtClean="0"/>
              <a:pPr eaLnBrk="1" hangingPunct="1"/>
              <a:t>77</a:t>
            </a:fld>
            <a:endParaRPr lang="en-US" altLang="ja-JP"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667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5667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11058ED-1AF0-41BF-81CD-F24A37D06429}" type="slidenum">
              <a:rPr lang="ja-JP" altLang="en-US" smtClean="0"/>
              <a:pPr eaLnBrk="1" hangingPunct="1"/>
              <a:t>78</a:t>
            </a:fld>
            <a:endParaRPr lang="en-US" altLang="ja-JP"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57699"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dirty="0" smtClean="0"/>
          </a:p>
        </p:txBody>
      </p:sp>
      <p:sp>
        <p:nvSpPr>
          <p:cNvPr id="157700"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ACF19DF9-427A-40D4-B5E6-80D1BC1054B9}" type="slidenum">
              <a:rPr lang="ja-JP" altLang="en-US" smtClean="0"/>
              <a:pPr eaLnBrk="1" hangingPunct="1"/>
              <a:t>79</a:t>
            </a:fld>
            <a:endParaRPr lang="en-US" altLang="ja-JP"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8</a:t>
            </a:fld>
            <a:endParaRPr lang="ja-JP" altLang="en-US"/>
          </a:p>
        </p:txBody>
      </p:sp>
    </p:spTree>
    <p:extLst>
      <p:ext uri="{BB962C8B-B14F-4D97-AF65-F5344CB8AC3E}">
        <p14:creationId xmlns:p14="http://schemas.microsoft.com/office/powerpoint/2010/main" val="769202684"/>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49507"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lang="en-US" altLang="ja-JP" dirty="0" smtClean="0"/>
              <a:t>【</a:t>
            </a:r>
            <a:r>
              <a:rPr lang="ja-JP" altLang="en-US" dirty="0" smtClean="0"/>
              <a:t>もとの資料</a:t>
            </a:r>
            <a:r>
              <a:rPr lang="en-US" altLang="ja-JP" dirty="0" smtClean="0"/>
              <a:t>】</a:t>
            </a:r>
          </a:p>
          <a:p>
            <a:r>
              <a:rPr lang="ja-JP" altLang="en-US" dirty="0" smtClean="0"/>
              <a:t>　岩手県環境生活部環境保全課から出された「</a:t>
            </a:r>
            <a:r>
              <a:rPr lang="ja-JP" altLang="en-US" sz="1000" b="1" dirty="0" smtClean="0"/>
              <a:t>放射線について正しく理解するために</a:t>
            </a:r>
            <a:r>
              <a:rPr lang="ja-JP" altLang="en-US" dirty="0" smtClean="0"/>
              <a:t>」から引用しています。</a:t>
            </a:r>
          </a:p>
          <a:p>
            <a:r>
              <a:rPr lang="ja-JP" altLang="en-US" dirty="0" smtClean="0"/>
              <a:t>　このパンフレットは平成</a:t>
            </a:r>
            <a:r>
              <a:rPr lang="en-US" altLang="ja-JP" dirty="0" smtClean="0"/>
              <a:t>23</a:t>
            </a:r>
            <a:r>
              <a:rPr lang="ja-JP" altLang="en-US" dirty="0" smtClean="0"/>
              <a:t>年</a:t>
            </a:r>
            <a:r>
              <a:rPr lang="en-US" altLang="ja-JP" dirty="0" smtClean="0"/>
              <a:t>11</a:t>
            </a:r>
            <a:r>
              <a:rPr lang="ja-JP" altLang="en-US" dirty="0" smtClean="0"/>
              <a:t>月時点で、次の</a:t>
            </a:r>
            <a:r>
              <a:rPr lang="en-US" altLang="ja-JP" dirty="0" smtClean="0"/>
              <a:t>URL</a:t>
            </a:r>
            <a:r>
              <a:rPr lang="ja-JP" altLang="en-US" dirty="0" smtClean="0"/>
              <a:t>からダウンロードできます。</a:t>
            </a:r>
          </a:p>
          <a:p>
            <a:r>
              <a:rPr lang="en-US" altLang="ja-JP" dirty="0" smtClean="0"/>
              <a:t>　</a:t>
            </a:r>
            <a:r>
              <a:rPr lang="ja-JP" altLang="en-US" dirty="0" smtClean="0"/>
              <a:t>　</a:t>
            </a:r>
            <a:r>
              <a:rPr lang="en-US" altLang="en-US" dirty="0" smtClean="0"/>
              <a:t>http://ftp.www.pref.iwate.jp/download.rbz?cmd=50&amp;cd=35096&amp;tg=3</a:t>
            </a:r>
            <a:endParaRPr lang="ja-JP" altLang="en-US" dirty="0" smtClean="0"/>
          </a:p>
          <a:p>
            <a:endParaRPr lang="ja-JP" altLang="en-US" dirty="0" smtClean="0"/>
          </a:p>
        </p:txBody>
      </p:sp>
      <p:sp>
        <p:nvSpPr>
          <p:cNvPr id="149508"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4DB48BEB-3C9B-4DEB-8C23-3B2C3F57E33B}" type="slidenum">
              <a:rPr lang="ja-JP" altLang="en-US" smtClean="0"/>
              <a:pPr eaLnBrk="1" hangingPunct="1"/>
              <a:t>80</a:t>
            </a:fld>
            <a:endParaRPr lang="ja-JP"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259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65D8E38-2FC8-4C57-8979-928DF2A2F8C9}" type="slidenum">
              <a:rPr lang="ja-JP" altLang="en-US" smtClean="0"/>
              <a:pPr eaLnBrk="1" hangingPunct="1"/>
              <a:t>81</a:t>
            </a:fld>
            <a:endParaRPr lang="ja-JP"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259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65D8E38-2FC8-4C57-8979-928DF2A2F8C9}" type="slidenum">
              <a:rPr lang="ja-JP" altLang="en-US" smtClean="0"/>
              <a:pPr eaLnBrk="1" hangingPunct="1"/>
              <a:t>82</a:t>
            </a:fld>
            <a:endParaRPr lang="ja-JP"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595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ja-JP" altLang="en-US" smtClean="0"/>
          </a:p>
        </p:txBody>
      </p:sp>
      <p:sp>
        <p:nvSpPr>
          <p:cNvPr id="12595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165D8E38-2FC8-4C57-8979-928DF2A2F8C9}" type="slidenum">
              <a:rPr lang="ja-JP" altLang="en-US" smtClean="0"/>
              <a:pPr eaLnBrk="1" hangingPunct="1"/>
              <a:t>83</a:t>
            </a:fld>
            <a:endParaRPr lang="ja-JP"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84</a:t>
            </a:fld>
            <a:endParaRPr lang="ja-JP" altLang="en-US"/>
          </a:p>
        </p:txBody>
      </p:sp>
    </p:spTree>
    <p:extLst>
      <p:ext uri="{BB962C8B-B14F-4D97-AF65-F5344CB8AC3E}">
        <p14:creationId xmlns:p14="http://schemas.microsoft.com/office/powerpoint/2010/main" val="515644201"/>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pPr>
              <a:defRPr/>
            </a:pPr>
            <a:fld id="{59FB0CC9-483D-4B20-A783-4BB4863542BB}" type="slidenum">
              <a:rPr lang="ja-JP" altLang="en-US" smtClean="0"/>
              <a:pPr>
                <a:defRPr/>
              </a:pPr>
              <a:t>85</a:t>
            </a:fld>
            <a:endParaRPr lang="ja-JP" altLang="en-US"/>
          </a:p>
        </p:txBody>
      </p:sp>
    </p:spTree>
    <p:extLst>
      <p:ext uri="{BB962C8B-B14F-4D97-AF65-F5344CB8AC3E}">
        <p14:creationId xmlns:p14="http://schemas.microsoft.com/office/powerpoint/2010/main" val="36870905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7043"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r>
              <a:rPr kumimoji="1" lang="ja-JP" altLang="en-US" sz="1200" b="0" i="0" u="none" strike="noStrike" kern="1200" baseline="0" dirty="0" smtClean="0">
                <a:solidFill>
                  <a:schemeClr val="tx1"/>
                </a:solidFill>
                <a:latin typeface="+mn-lt"/>
                <a:ea typeface="+mn-ea"/>
                <a:cs typeface="+mn-cs"/>
              </a:rPr>
              <a:t>　画像は、放射線を受けると蛍光を発する物質を塗った特殊な板にスイセンを挟むなどして、</a:t>
            </a:r>
          </a:p>
          <a:p>
            <a:r>
              <a:rPr kumimoji="1" lang="ja-JP" altLang="en-US" sz="1200" b="0" i="0" u="none" strike="noStrike" kern="1200" baseline="0" dirty="0" smtClean="0">
                <a:solidFill>
                  <a:schemeClr val="tx1"/>
                </a:solidFill>
                <a:latin typeface="+mn-lt"/>
                <a:ea typeface="+mn-ea"/>
                <a:cs typeface="+mn-cs"/>
              </a:rPr>
              <a:t>外部からの自然放射線を遮る厚い鉛の箱の中に数日から２か月程度入れておくと、カリウム</a:t>
            </a:r>
          </a:p>
          <a:p>
            <a:r>
              <a:rPr kumimoji="1" lang="en-US" altLang="ja-JP" sz="1200" b="0" i="0" u="none" strike="noStrike" kern="1200" baseline="0" dirty="0" smtClean="0">
                <a:solidFill>
                  <a:schemeClr val="tx1"/>
                </a:solidFill>
                <a:latin typeface="+mn-lt"/>
                <a:ea typeface="+mn-ea"/>
                <a:cs typeface="+mn-cs"/>
              </a:rPr>
              <a:t>40</a:t>
            </a:r>
            <a:r>
              <a:rPr kumimoji="1" lang="ja-JP" altLang="en-US" sz="1200" b="0" i="0" u="none" strike="noStrike" kern="1200" baseline="0" dirty="0" smtClean="0">
                <a:solidFill>
                  <a:schemeClr val="tx1"/>
                </a:solidFill>
                <a:latin typeface="+mn-lt"/>
                <a:ea typeface="+mn-ea"/>
                <a:cs typeface="+mn-cs"/>
              </a:rPr>
              <a:t>からの放射線が板に写し出されます。</a:t>
            </a:r>
          </a:p>
          <a:p>
            <a:r>
              <a:rPr kumimoji="1" lang="ja-JP" altLang="en-US" sz="1200" b="0" i="0" u="none" strike="noStrike" kern="1200" baseline="0" dirty="0" smtClean="0">
                <a:solidFill>
                  <a:schemeClr val="tx1"/>
                </a:solidFill>
                <a:latin typeface="+mn-lt"/>
                <a:ea typeface="+mn-ea"/>
                <a:cs typeface="+mn-cs"/>
              </a:rPr>
              <a:t>　なお、カリウムは、生物が生きていくために重要な元素で植物や動物に含まれています。</a:t>
            </a:r>
            <a:endParaRPr lang="ja-JP" altLang="en-US" dirty="0" smtClean="0"/>
          </a:p>
        </p:txBody>
      </p:sp>
      <p:sp>
        <p:nvSpPr>
          <p:cNvPr id="87044"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kumimoji="1">
                <a:solidFill>
                  <a:schemeClr val="tx1"/>
                </a:solidFill>
                <a:latin typeface="Calibri" pitchFamily="34" charset="0"/>
                <a:ea typeface="ＭＳ Ｐゴシック" pitchFamily="50" charset="-128"/>
              </a:defRPr>
            </a:lvl1pPr>
            <a:lvl2pPr marL="756472" indent="-290951" eaLnBrk="0" hangingPunct="0">
              <a:defRPr kumimoji="1">
                <a:solidFill>
                  <a:schemeClr val="tx1"/>
                </a:solidFill>
                <a:latin typeface="Calibri" pitchFamily="34" charset="0"/>
                <a:ea typeface="ＭＳ Ｐゴシック" pitchFamily="50" charset="-128"/>
              </a:defRPr>
            </a:lvl2pPr>
            <a:lvl3pPr marL="1163803" indent="-232761" eaLnBrk="0" hangingPunct="0">
              <a:defRPr kumimoji="1">
                <a:solidFill>
                  <a:schemeClr val="tx1"/>
                </a:solidFill>
                <a:latin typeface="Calibri" pitchFamily="34" charset="0"/>
                <a:ea typeface="ＭＳ Ｐゴシック" pitchFamily="50" charset="-128"/>
              </a:defRPr>
            </a:lvl3pPr>
            <a:lvl4pPr marL="1629324" indent="-232761" eaLnBrk="0" hangingPunct="0">
              <a:defRPr kumimoji="1">
                <a:solidFill>
                  <a:schemeClr val="tx1"/>
                </a:solidFill>
                <a:latin typeface="Calibri" pitchFamily="34" charset="0"/>
                <a:ea typeface="ＭＳ Ｐゴシック" pitchFamily="50" charset="-128"/>
              </a:defRPr>
            </a:lvl4pPr>
            <a:lvl5pPr marL="2094845" indent="-232761" eaLnBrk="0" hangingPunct="0">
              <a:defRPr kumimoji="1">
                <a:solidFill>
                  <a:schemeClr val="tx1"/>
                </a:solidFill>
                <a:latin typeface="Calibri" pitchFamily="34" charset="0"/>
                <a:ea typeface="ＭＳ Ｐゴシック" pitchFamily="50" charset="-128"/>
              </a:defRPr>
            </a:lvl5pPr>
            <a:lvl6pPr marL="2560366"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3025887"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91408"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956929" indent="-232761"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fld id="{D2B686BA-718A-4EEC-8FF9-7BA442705E0B}" type="slidenum">
              <a:rPr lang="ja-JP" altLang="en-US" smtClean="0"/>
              <a:pPr eaLnBrk="1" hangingPunct="1"/>
              <a:t>9</a:t>
            </a:fld>
            <a:endParaRPr lang="en-US" altLang="ja-JP" dirty="0"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lang="ja-JP" altLang="en-US" smtClean="0"/>
              <a:t>マスター タイトルの書式設定</a:t>
            </a:r>
            <a:endParaRPr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ja-JP" altLang="en-US" smtClean="0"/>
              <a:t>マスター サブタイトルの書式設定</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C0C6CCB6-9A58-454A-BE6D-080E3EF8794A}" type="datetime1">
              <a:rPr lang="ja-JP" altLang="en-US"/>
              <a:pPr>
                <a:defRPr/>
              </a:pPr>
              <a:t>2012/2/2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29D03182-AC0C-4CC9-A674-BA6D5DFE109D}" type="slidenum">
              <a:rPr lang="ja-JP" altLang="en-US"/>
              <a:pPr>
                <a:defRPr/>
              </a:pPr>
              <a:t>‹#›</a:t>
            </a:fld>
            <a:endParaRPr lang="ja-JP" altLang="en-US"/>
          </a:p>
        </p:txBody>
      </p:sp>
    </p:spTree>
    <p:extLst>
      <p:ext uri="{BB962C8B-B14F-4D97-AF65-F5344CB8AC3E}">
        <p14:creationId xmlns:p14="http://schemas.microsoft.com/office/powerpoint/2010/main" val="3491519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74F9B533-4991-4665-A0E7-DD8F4A8BA7C9}" type="datetime1">
              <a:rPr lang="ja-JP" altLang="en-US"/>
              <a:pPr>
                <a:defRPr/>
              </a:pPr>
              <a:t>2012/2/2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EC14FE6A-8B0B-4C25-9797-4ECAB79113A1}" type="slidenum">
              <a:rPr lang="ja-JP" altLang="en-US"/>
              <a:pPr>
                <a:defRPr/>
              </a:pPr>
              <a:t>‹#›</a:t>
            </a:fld>
            <a:endParaRPr lang="ja-JP" altLang="en-US"/>
          </a:p>
        </p:txBody>
      </p:sp>
    </p:spTree>
    <p:extLst>
      <p:ext uri="{BB962C8B-B14F-4D97-AF65-F5344CB8AC3E}">
        <p14:creationId xmlns:p14="http://schemas.microsoft.com/office/powerpoint/2010/main" val="353058917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lang="ja-JP" altLang="en-US" smtClean="0"/>
              <a:t>マスター タイトルの書式設定</a:t>
            </a:r>
            <a:endParaRPr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804CD9C3-CF2D-4D9E-923A-E39B27BC7421}" type="datetime1">
              <a:rPr lang="ja-JP" altLang="en-US"/>
              <a:pPr>
                <a:defRPr/>
              </a:pPr>
              <a:t>2012/2/2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5CD30907-E700-44E7-A1A0-A2EBDDA36427}" type="slidenum">
              <a:rPr lang="ja-JP" altLang="en-US"/>
              <a:pPr>
                <a:defRPr/>
              </a:pPr>
              <a:t>‹#›</a:t>
            </a:fld>
            <a:endParaRPr lang="ja-JP" altLang="en-US"/>
          </a:p>
        </p:txBody>
      </p:sp>
    </p:spTree>
    <p:extLst>
      <p:ext uri="{BB962C8B-B14F-4D97-AF65-F5344CB8AC3E}">
        <p14:creationId xmlns:p14="http://schemas.microsoft.com/office/powerpoint/2010/main" val="23960280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4638"/>
            <a:ext cx="8229600" cy="1143000"/>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457200" y="1600200"/>
            <a:ext cx="8229600" cy="4525963"/>
          </a:xfrm>
        </p:spPr>
        <p:txBody>
          <a:bodyPr/>
          <a:lstStyle/>
          <a:p>
            <a:pPr lvl="0"/>
            <a:endParaRPr lang="ja-JP" altLang="en-US" noProof="0" smtClean="0"/>
          </a:p>
        </p:txBody>
      </p:sp>
      <p:sp>
        <p:nvSpPr>
          <p:cNvPr id="4" name="Rectangle 4"/>
          <p:cNvSpPr>
            <a:spLocks noGrp="1" noChangeArrowheads="1"/>
          </p:cNvSpPr>
          <p:nvPr>
            <p:ph type="dt" sz="half" idx="10"/>
          </p:nvPr>
        </p:nvSpPr>
        <p:spPr/>
        <p:txBody>
          <a:bodyPr/>
          <a:lstStyle>
            <a:lvl1pPr>
              <a:defRPr/>
            </a:lvl1pPr>
          </a:lstStyle>
          <a:p>
            <a:pPr>
              <a:defRPr/>
            </a:pPr>
            <a:fld id="{ECFFD48F-B7B2-4894-B8E9-14FAFF09EF0A}" type="datetime1">
              <a:rPr lang="ja-JP" altLang="en-US"/>
              <a:pPr>
                <a:defRPr/>
              </a:pPr>
              <a:t>2012/2/2</a:t>
            </a:fld>
            <a:endParaRPr lang="en-US" altLang="ja-JP"/>
          </a:p>
        </p:txBody>
      </p:sp>
      <p:sp>
        <p:nvSpPr>
          <p:cNvPr id="5" name="Rectangle 5"/>
          <p:cNvSpPr>
            <a:spLocks noGrp="1" noChangeArrowheads="1"/>
          </p:cNvSpPr>
          <p:nvPr>
            <p:ph type="ftr" sz="quarter" idx="11"/>
          </p:nvPr>
        </p:nvSpPr>
        <p:spPr/>
        <p:txBody>
          <a:bodyPr/>
          <a:lstStyle>
            <a:lvl1pPr>
              <a:defRPr/>
            </a:lvl1pPr>
          </a:lstStyle>
          <a:p>
            <a:pPr>
              <a:defRPr/>
            </a:pPr>
            <a:endParaRPr lang="en-US" altLang="ja-JP"/>
          </a:p>
        </p:txBody>
      </p:sp>
      <p:sp>
        <p:nvSpPr>
          <p:cNvPr id="6" name="Rectangle 6"/>
          <p:cNvSpPr>
            <a:spLocks noGrp="1" noChangeArrowheads="1"/>
          </p:cNvSpPr>
          <p:nvPr>
            <p:ph type="sldNum" sz="quarter" idx="12"/>
          </p:nvPr>
        </p:nvSpPr>
        <p:spPr/>
        <p:txBody>
          <a:bodyPr/>
          <a:lstStyle>
            <a:lvl1pPr>
              <a:defRPr/>
            </a:lvl1pPr>
          </a:lstStyle>
          <a:p>
            <a:pPr>
              <a:defRPr/>
            </a:pPr>
            <a:fld id="{936BE338-2C15-4049-AE62-219FF7551B70}" type="slidenum">
              <a:rPr lang="en-US" altLang="ja-JP"/>
              <a:pPr>
                <a:defRPr/>
              </a:pPr>
              <a:t>‹#›</a:t>
            </a:fld>
            <a:endParaRPr lang="en-US" altLang="ja-JP"/>
          </a:p>
        </p:txBody>
      </p:sp>
    </p:spTree>
    <p:extLst>
      <p:ext uri="{BB962C8B-B14F-4D97-AF65-F5344CB8AC3E}">
        <p14:creationId xmlns:p14="http://schemas.microsoft.com/office/powerpoint/2010/main" val="11124128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fourObj">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457200" y="274638"/>
            <a:ext cx="8229600" cy="1143000"/>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457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4648200" y="1600200"/>
            <a:ext cx="4038600" cy="218598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457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4648200" y="3938588"/>
            <a:ext cx="4038600" cy="2187575"/>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dt" sz="half" idx="10"/>
          </p:nvPr>
        </p:nvSpPr>
        <p:spPr/>
        <p:txBody>
          <a:bodyPr/>
          <a:lstStyle>
            <a:lvl1pPr>
              <a:defRPr/>
            </a:lvl1pPr>
          </a:lstStyle>
          <a:p>
            <a:pPr>
              <a:defRPr/>
            </a:pPr>
            <a:fld id="{85BC1188-4293-4905-9800-A0A7CD0CD9DA}" type="datetime1">
              <a:rPr lang="ja-JP" altLang="en-US"/>
              <a:pPr>
                <a:defRPr/>
              </a:pPr>
              <a:t>2012/2/2</a:t>
            </a:fld>
            <a:endParaRPr lang="en-US" altLang="ja-JP"/>
          </a:p>
        </p:txBody>
      </p:sp>
      <p:sp>
        <p:nvSpPr>
          <p:cNvPr id="8" name="Rectangle 5"/>
          <p:cNvSpPr>
            <a:spLocks noGrp="1" noChangeArrowheads="1"/>
          </p:cNvSpPr>
          <p:nvPr>
            <p:ph type="ftr" sz="quarter" idx="11"/>
          </p:nvPr>
        </p:nvSpPr>
        <p:spPr/>
        <p:txBody>
          <a:bodyPr/>
          <a:lstStyle>
            <a:lvl1pPr>
              <a:defRPr/>
            </a:lvl1pPr>
          </a:lstStyle>
          <a:p>
            <a:pPr>
              <a:defRPr/>
            </a:pPr>
            <a:endParaRPr lang="en-US" altLang="ja-JP"/>
          </a:p>
        </p:txBody>
      </p:sp>
      <p:sp>
        <p:nvSpPr>
          <p:cNvPr id="9" name="Rectangle 6"/>
          <p:cNvSpPr>
            <a:spLocks noGrp="1" noChangeArrowheads="1"/>
          </p:cNvSpPr>
          <p:nvPr>
            <p:ph type="sldNum" sz="quarter" idx="12"/>
          </p:nvPr>
        </p:nvSpPr>
        <p:spPr/>
        <p:txBody>
          <a:bodyPr/>
          <a:lstStyle>
            <a:lvl1pPr>
              <a:defRPr/>
            </a:lvl1pPr>
          </a:lstStyle>
          <a:p>
            <a:pPr>
              <a:defRPr/>
            </a:pPr>
            <a:fld id="{3ED2B867-9518-4BBD-933F-C0E4F926CF06}" type="slidenum">
              <a:rPr lang="en-US" altLang="ja-JP"/>
              <a:pPr>
                <a:defRPr/>
              </a:pPr>
              <a:t>‹#›</a:t>
            </a:fld>
            <a:endParaRPr lang="en-US" altLang="ja-JP"/>
          </a:p>
        </p:txBody>
      </p:sp>
    </p:spTree>
    <p:extLst>
      <p:ext uri="{BB962C8B-B14F-4D97-AF65-F5344CB8AC3E}">
        <p14:creationId xmlns:p14="http://schemas.microsoft.com/office/powerpoint/2010/main" val="651351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p:txBody>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日付プレースホルダー 3"/>
          <p:cNvSpPr>
            <a:spLocks noGrp="1"/>
          </p:cNvSpPr>
          <p:nvPr>
            <p:ph type="dt" sz="half" idx="10"/>
          </p:nvPr>
        </p:nvSpPr>
        <p:spPr/>
        <p:txBody>
          <a:bodyPr/>
          <a:lstStyle>
            <a:lvl1pPr>
              <a:defRPr/>
            </a:lvl1pPr>
          </a:lstStyle>
          <a:p>
            <a:pPr>
              <a:defRPr/>
            </a:pPr>
            <a:fld id="{94746864-B062-412C-8FC1-5A62FDC545DD}" type="datetime1">
              <a:rPr lang="ja-JP" altLang="en-US"/>
              <a:pPr>
                <a:defRPr/>
              </a:pPr>
              <a:t>2012/2/2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02BED3EB-7124-4881-AACB-FDC9BC196CF4}" type="slidenum">
              <a:rPr lang="ja-JP" altLang="en-US"/>
              <a:pPr>
                <a:defRPr/>
              </a:pPr>
              <a:t>‹#›</a:t>
            </a:fld>
            <a:endParaRPr lang="ja-JP" altLang="en-US"/>
          </a:p>
        </p:txBody>
      </p:sp>
    </p:spTree>
    <p:extLst>
      <p:ext uri="{BB962C8B-B14F-4D97-AF65-F5344CB8AC3E}">
        <p14:creationId xmlns:p14="http://schemas.microsoft.com/office/powerpoint/2010/main" val="369316403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ja-JP" altLang="en-US" smtClean="0"/>
              <a:t>マスター テキストの書式設定</a:t>
            </a:r>
          </a:p>
        </p:txBody>
      </p:sp>
      <p:sp>
        <p:nvSpPr>
          <p:cNvPr id="4" name="日付プレースホルダー 3"/>
          <p:cNvSpPr>
            <a:spLocks noGrp="1"/>
          </p:cNvSpPr>
          <p:nvPr>
            <p:ph type="dt" sz="half" idx="10"/>
          </p:nvPr>
        </p:nvSpPr>
        <p:spPr/>
        <p:txBody>
          <a:bodyPr/>
          <a:lstStyle>
            <a:lvl1pPr>
              <a:defRPr/>
            </a:lvl1pPr>
          </a:lstStyle>
          <a:p>
            <a:pPr>
              <a:defRPr/>
            </a:pPr>
            <a:fld id="{F3A91349-7730-41A6-A540-82DF44E5E18A}" type="datetime1">
              <a:rPr lang="ja-JP" altLang="en-US"/>
              <a:pPr>
                <a:defRPr/>
              </a:pPr>
              <a:t>2012/2/2</a:t>
            </a:fld>
            <a:endParaRPr lang="ja-JP" altLang="en-US"/>
          </a:p>
        </p:txBody>
      </p:sp>
      <p:sp>
        <p:nvSpPr>
          <p:cNvPr id="5"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6" name="スライド番号プレースホルダー 5"/>
          <p:cNvSpPr>
            <a:spLocks noGrp="1"/>
          </p:cNvSpPr>
          <p:nvPr>
            <p:ph type="sldNum" sz="quarter" idx="12"/>
          </p:nvPr>
        </p:nvSpPr>
        <p:spPr/>
        <p:txBody>
          <a:bodyPr/>
          <a:lstStyle>
            <a:lvl1pPr>
              <a:defRPr/>
            </a:lvl1pPr>
          </a:lstStyle>
          <a:p>
            <a:pPr>
              <a:defRPr/>
            </a:pPr>
            <a:fld id="{D109704F-72C8-457B-86C5-80A7B9A93466}" type="slidenum">
              <a:rPr lang="ja-JP" altLang="en-US"/>
              <a:pPr>
                <a:defRPr/>
              </a:pPr>
              <a:t>‹#›</a:t>
            </a:fld>
            <a:endParaRPr lang="ja-JP" altLang="en-US"/>
          </a:p>
        </p:txBody>
      </p:sp>
    </p:spTree>
    <p:extLst>
      <p:ext uri="{BB962C8B-B14F-4D97-AF65-F5344CB8AC3E}">
        <p14:creationId xmlns:p14="http://schemas.microsoft.com/office/powerpoint/2010/main" val="21378401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日付プレースホルダー 3"/>
          <p:cNvSpPr>
            <a:spLocks noGrp="1"/>
          </p:cNvSpPr>
          <p:nvPr>
            <p:ph type="dt" sz="half" idx="10"/>
          </p:nvPr>
        </p:nvSpPr>
        <p:spPr/>
        <p:txBody>
          <a:bodyPr/>
          <a:lstStyle>
            <a:lvl1pPr>
              <a:defRPr/>
            </a:lvl1pPr>
          </a:lstStyle>
          <a:p>
            <a:pPr>
              <a:defRPr/>
            </a:pPr>
            <a:fld id="{ECC68528-CC4C-401F-B343-4D5A0AF5FF05}" type="datetime1">
              <a:rPr lang="ja-JP" altLang="en-US"/>
              <a:pPr>
                <a:defRPr/>
              </a:pPr>
              <a:t>2012/2/2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4E4F91E4-D025-41A1-856F-5C378407D050}" type="slidenum">
              <a:rPr lang="ja-JP" altLang="en-US"/>
              <a:pPr>
                <a:defRPr/>
              </a:pPr>
              <a:t>‹#›</a:t>
            </a:fld>
            <a:endParaRPr lang="ja-JP" altLang="en-US"/>
          </a:p>
        </p:txBody>
      </p:sp>
    </p:spTree>
    <p:extLst>
      <p:ext uri="{BB962C8B-B14F-4D97-AF65-F5344CB8AC3E}">
        <p14:creationId xmlns:p14="http://schemas.microsoft.com/office/powerpoint/2010/main" val="2294709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smtClean="0"/>
              <a:t>マスター タイトルの書式設定</a:t>
            </a:r>
            <a:endParaRPr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日付プレースホルダー 3"/>
          <p:cNvSpPr>
            <a:spLocks noGrp="1"/>
          </p:cNvSpPr>
          <p:nvPr>
            <p:ph type="dt" sz="half" idx="10"/>
          </p:nvPr>
        </p:nvSpPr>
        <p:spPr/>
        <p:txBody>
          <a:bodyPr/>
          <a:lstStyle>
            <a:lvl1pPr>
              <a:defRPr/>
            </a:lvl1pPr>
          </a:lstStyle>
          <a:p>
            <a:pPr>
              <a:defRPr/>
            </a:pPr>
            <a:fld id="{41BC7B7C-AC1F-42A9-A082-33891CF5AA46}" type="datetime1">
              <a:rPr lang="ja-JP" altLang="en-US"/>
              <a:pPr>
                <a:defRPr/>
              </a:pPr>
              <a:t>2012/2/2</a:t>
            </a:fld>
            <a:endParaRPr lang="ja-JP" altLang="en-US"/>
          </a:p>
        </p:txBody>
      </p:sp>
      <p:sp>
        <p:nvSpPr>
          <p:cNvPr id="8"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9" name="スライド番号プレースホルダー 5"/>
          <p:cNvSpPr>
            <a:spLocks noGrp="1"/>
          </p:cNvSpPr>
          <p:nvPr>
            <p:ph type="sldNum" sz="quarter" idx="12"/>
          </p:nvPr>
        </p:nvSpPr>
        <p:spPr/>
        <p:txBody>
          <a:bodyPr/>
          <a:lstStyle>
            <a:lvl1pPr>
              <a:defRPr/>
            </a:lvl1pPr>
          </a:lstStyle>
          <a:p>
            <a:pPr>
              <a:defRPr/>
            </a:pPr>
            <a:fld id="{7B1353DC-C55F-4906-87A1-2BC73805AA2A}" type="slidenum">
              <a:rPr lang="ja-JP" altLang="en-US"/>
              <a:pPr>
                <a:defRPr/>
              </a:pPr>
              <a:t>‹#›</a:t>
            </a:fld>
            <a:endParaRPr lang="ja-JP" altLang="en-US"/>
          </a:p>
        </p:txBody>
      </p:sp>
    </p:spTree>
    <p:extLst>
      <p:ext uri="{BB962C8B-B14F-4D97-AF65-F5344CB8AC3E}">
        <p14:creationId xmlns:p14="http://schemas.microsoft.com/office/powerpoint/2010/main" val="9795046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マスター タイトルの書式設定</a:t>
            </a:r>
            <a:endParaRPr lang="ja-JP" altLang="en-US"/>
          </a:p>
        </p:txBody>
      </p:sp>
      <p:sp>
        <p:nvSpPr>
          <p:cNvPr id="3" name="日付プレースホルダー 3"/>
          <p:cNvSpPr>
            <a:spLocks noGrp="1"/>
          </p:cNvSpPr>
          <p:nvPr>
            <p:ph type="dt" sz="half" idx="10"/>
          </p:nvPr>
        </p:nvSpPr>
        <p:spPr/>
        <p:txBody>
          <a:bodyPr/>
          <a:lstStyle>
            <a:lvl1pPr>
              <a:defRPr/>
            </a:lvl1pPr>
          </a:lstStyle>
          <a:p>
            <a:pPr>
              <a:defRPr/>
            </a:pPr>
            <a:fld id="{871E2475-6E74-4881-912A-056B98F7108A}" type="datetime1">
              <a:rPr lang="ja-JP" altLang="en-US"/>
              <a:pPr>
                <a:defRPr/>
              </a:pPr>
              <a:t>2012/2/2</a:t>
            </a:fld>
            <a:endParaRPr lang="ja-JP" altLang="en-US"/>
          </a:p>
        </p:txBody>
      </p:sp>
      <p:sp>
        <p:nvSpPr>
          <p:cNvPr id="4"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5" name="スライド番号プレースホルダー 5"/>
          <p:cNvSpPr>
            <a:spLocks noGrp="1"/>
          </p:cNvSpPr>
          <p:nvPr>
            <p:ph type="sldNum" sz="quarter" idx="12"/>
          </p:nvPr>
        </p:nvSpPr>
        <p:spPr/>
        <p:txBody>
          <a:bodyPr/>
          <a:lstStyle>
            <a:lvl1pPr>
              <a:defRPr/>
            </a:lvl1pPr>
          </a:lstStyle>
          <a:p>
            <a:pPr>
              <a:defRPr/>
            </a:pPr>
            <a:fld id="{5A435C27-8760-4FBF-9110-20D3777E0E91}" type="slidenum">
              <a:rPr lang="ja-JP" altLang="en-US"/>
              <a:pPr>
                <a:defRPr/>
              </a:pPr>
              <a:t>‹#›</a:t>
            </a:fld>
            <a:endParaRPr lang="ja-JP" altLang="en-US"/>
          </a:p>
        </p:txBody>
      </p:sp>
    </p:spTree>
    <p:extLst>
      <p:ext uri="{BB962C8B-B14F-4D97-AF65-F5344CB8AC3E}">
        <p14:creationId xmlns:p14="http://schemas.microsoft.com/office/powerpoint/2010/main" val="30156316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3"/>
          <p:cNvSpPr>
            <a:spLocks noGrp="1"/>
          </p:cNvSpPr>
          <p:nvPr>
            <p:ph type="dt" sz="half" idx="10"/>
          </p:nvPr>
        </p:nvSpPr>
        <p:spPr/>
        <p:txBody>
          <a:bodyPr/>
          <a:lstStyle>
            <a:lvl1pPr>
              <a:defRPr/>
            </a:lvl1pPr>
          </a:lstStyle>
          <a:p>
            <a:pPr>
              <a:defRPr/>
            </a:pPr>
            <a:fld id="{A14D65A1-07EB-4297-A58A-067503EE1599}" type="datetime1">
              <a:rPr lang="ja-JP" altLang="en-US"/>
              <a:pPr>
                <a:defRPr/>
              </a:pPr>
              <a:t>2012/2/2</a:t>
            </a:fld>
            <a:endParaRPr lang="ja-JP" altLang="en-US"/>
          </a:p>
        </p:txBody>
      </p:sp>
      <p:sp>
        <p:nvSpPr>
          <p:cNvPr id="3"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4" name="スライド番号プレースホルダー 5"/>
          <p:cNvSpPr>
            <a:spLocks noGrp="1"/>
          </p:cNvSpPr>
          <p:nvPr>
            <p:ph type="sldNum" sz="quarter" idx="12"/>
          </p:nvPr>
        </p:nvSpPr>
        <p:spPr/>
        <p:txBody>
          <a:bodyPr/>
          <a:lstStyle>
            <a:lvl1pPr>
              <a:defRPr/>
            </a:lvl1pPr>
          </a:lstStyle>
          <a:p>
            <a:pPr>
              <a:defRPr/>
            </a:pPr>
            <a:fld id="{78266F80-0AFB-4F69-9AC4-7E6247963894}" type="slidenum">
              <a:rPr lang="ja-JP" altLang="en-US"/>
              <a:pPr>
                <a:defRPr/>
              </a:pPr>
              <a:t>‹#›</a:t>
            </a:fld>
            <a:endParaRPr lang="ja-JP" altLang="en-US"/>
          </a:p>
        </p:txBody>
      </p:sp>
    </p:spTree>
    <p:extLst>
      <p:ext uri="{BB962C8B-B14F-4D97-AF65-F5344CB8AC3E}">
        <p14:creationId xmlns:p14="http://schemas.microsoft.com/office/powerpoint/2010/main" val="2004052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lang="ja-JP" altLang="en-US" smtClean="0"/>
              <a:t>マスター タイトルの書式設定</a:t>
            </a:r>
            <a:endParaRPr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654BDAE2-650C-415C-B772-3387A88A30B1}" type="datetime1">
              <a:rPr lang="ja-JP" altLang="en-US"/>
              <a:pPr>
                <a:defRPr/>
              </a:pPr>
              <a:t>2012/2/2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A22D6580-7B7D-400F-A3AC-CB28A400B918}" type="slidenum">
              <a:rPr lang="ja-JP" altLang="en-US"/>
              <a:pPr>
                <a:defRPr/>
              </a:pPr>
              <a:t>‹#›</a:t>
            </a:fld>
            <a:endParaRPr lang="ja-JP" altLang="en-US"/>
          </a:p>
        </p:txBody>
      </p:sp>
    </p:spTree>
    <p:extLst>
      <p:ext uri="{BB962C8B-B14F-4D97-AF65-F5344CB8AC3E}">
        <p14:creationId xmlns:p14="http://schemas.microsoft.com/office/powerpoint/2010/main" val="30283731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lang="ja-JP" altLang="en-US" smtClean="0"/>
              <a:t>マスター タイトルの書式設定</a:t>
            </a:r>
            <a:endParaRPr lang="ja-JP" altLang="en-US"/>
          </a:p>
        </p:txBody>
      </p:sp>
      <p:sp>
        <p:nvSpPr>
          <p:cNvPr id="3" name="図プレースホルダー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ja-JP" altLang="en-US" noProof="0"/>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smtClean="0"/>
              <a:t>マスター テキストの書式設定</a:t>
            </a:r>
          </a:p>
        </p:txBody>
      </p:sp>
      <p:sp>
        <p:nvSpPr>
          <p:cNvPr id="5" name="日付プレースホルダー 3"/>
          <p:cNvSpPr>
            <a:spLocks noGrp="1"/>
          </p:cNvSpPr>
          <p:nvPr>
            <p:ph type="dt" sz="half" idx="10"/>
          </p:nvPr>
        </p:nvSpPr>
        <p:spPr/>
        <p:txBody>
          <a:bodyPr/>
          <a:lstStyle>
            <a:lvl1pPr>
              <a:defRPr/>
            </a:lvl1pPr>
          </a:lstStyle>
          <a:p>
            <a:pPr>
              <a:defRPr/>
            </a:pPr>
            <a:fld id="{FCB49597-7FE4-46A9-89AD-A9FBDCE9CF0F}" type="datetime1">
              <a:rPr lang="ja-JP" altLang="en-US"/>
              <a:pPr>
                <a:defRPr/>
              </a:pPr>
              <a:t>2012/2/2</a:t>
            </a:fld>
            <a:endParaRPr lang="ja-JP" altLang="en-US"/>
          </a:p>
        </p:txBody>
      </p:sp>
      <p:sp>
        <p:nvSpPr>
          <p:cNvPr id="6" name="フッター プレースホルダー 4"/>
          <p:cNvSpPr>
            <a:spLocks noGrp="1"/>
          </p:cNvSpPr>
          <p:nvPr>
            <p:ph type="ftr" sz="quarter" idx="11"/>
          </p:nvPr>
        </p:nvSpPr>
        <p:spPr/>
        <p:txBody>
          <a:bodyPr/>
          <a:lstStyle>
            <a:lvl1pPr>
              <a:defRPr/>
            </a:lvl1pPr>
          </a:lstStyle>
          <a:p>
            <a:pPr>
              <a:defRPr/>
            </a:pPr>
            <a:endParaRPr lang="ja-JP" altLang="en-US"/>
          </a:p>
        </p:txBody>
      </p:sp>
      <p:sp>
        <p:nvSpPr>
          <p:cNvPr id="7" name="スライド番号プレースホルダー 5"/>
          <p:cNvSpPr>
            <a:spLocks noGrp="1"/>
          </p:cNvSpPr>
          <p:nvPr>
            <p:ph type="sldNum" sz="quarter" idx="12"/>
          </p:nvPr>
        </p:nvSpPr>
        <p:spPr/>
        <p:txBody>
          <a:bodyPr/>
          <a:lstStyle>
            <a:lvl1pPr>
              <a:defRPr/>
            </a:lvl1pPr>
          </a:lstStyle>
          <a:p>
            <a:pPr>
              <a:defRPr/>
            </a:pPr>
            <a:fld id="{916F9E1C-473F-4AEA-9D1F-298370B51E7E}" type="slidenum">
              <a:rPr lang="ja-JP" altLang="en-US"/>
              <a:pPr>
                <a:defRPr/>
              </a:pPr>
              <a:t>‹#›</a:t>
            </a:fld>
            <a:endParaRPr lang="ja-JP" altLang="en-US"/>
          </a:p>
        </p:txBody>
      </p:sp>
    </p:spTree>
    <p:extLst>
      <p:ext uri="{BB962C8B-B14F-4D97-AF65-F5344CB8AC3E}">
        <p14:creationId xmlns:p14="http://schemas.microsoft.com/office/powerpoint/2010/main" val="301247113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ー 1"/>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ja-JP" altLang="en-US" smtClean="0"/>
              <a:t>マスター タイトルの書式設定</a:t>
            </a:r>
          </a:p>
        </p:txBody>
      </p:sp>
      <p:sp>
        <p:nvSpPr>
          <p:cNvPr id="1027" name="テキスト プレースホルダー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ja-JP" altLang="en-US" smtClean="0"/>
              <a:t>マスター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defRPr>
            </a:lvl1pPr>
          </a:lstStyle>
          <a:p>
            <a:pPr>
              <a:defRPr/>
            </a:pPr>
            <a:fld id="{87A935DB-BE66-4A33-8820-FC711F1EFDBA}" type="datetime1">
              <a:rPr lang="ja-JP" altLang="en-US"/>
              <a:pPr>
                <a:defRPr/>
              </a:pPr>
              <a:t>2012/2/2</a:t>
            </a:fld>
            <a:endParaRPr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defRPr>
            </a:lvl1pPr>
          </a:lstStyle>
          <a:p>
            <a:pPr>
              <a:defRPr/>
            </a:pPr>
            <a:endParaRPr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a:solidFill>
                  <a:schemeClr val="tx1">
                    <a:tint val="75000"/>
                  </a:schemeClr>
                </a:solidFill>
                <a:latin typeface="+mn-lt"/>
                <a:ea typeface="+mn-ea"/>
              </a:defRPr>
            </a:lvl1pPr>
          </a:lstStyle>
          <a:p>
            <a:pPr>
              <a:defRPr/>
            </a:pPr>
            <a:fld id="{7C3F8C3C-2E91-4E60-A816-4D63CB4E0560}"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829" r:id="rId1"/>
    <p:sldLayoutId id="2147483830" r:id="rId2"/>
    <p:sldLayoutId id="2147483831" r:id="rId3"/>
    <p:sldLayoutId id="2147483832" r:id="rId4"/>
    <p:sldLayoutId id="2147483833" r:id="rId5"/>
    <p:sldLayoutId id="2147483834" r:id="rId6"/>
    <p:sldLayoutId id="2147483835" r:id="rId7"/>
    <p:sldLayoutId id="2147483836" r:id="rId8"/>
    <p:sldLayoutId id="2147483837" r:id="rId9"/>
    <p:sldLayoutId id="2147483838" r:id="rId10"/>
    <p:sldLayoutId id="2147483839" r:id="rId11"/>
    <p:sldLayoutId id="2147483840" r:id="rId12"/>
    <p:sldLayoutId id="2147483841" r:id="rId13"/>
  </p:sldLayoutIdLst>
  <p:hf sldNum="0" hdr="0" ftr="0" dt="0"/>
  <p:txStyles>
    <p:title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wmv"/><Relationship Id="rId1" Type="http://schemas.microsoft.com/office/2007/relationships/media" Target="../media/media2.wmv"/><Relationship Id="rId5" Type="http://schemas.openxmlformats.org/officeDocument/2006/relationships/image" Target="../media/image17.png"/><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wmv"/><Relationship Id="rId1" Type="http://schemas.microsoft.com/office/2007/relationships/media" Target="../media/media1.wmv"/><Relationship Id="rId5" Type="http://schemas.openxmlformats.org/officeDocument/2006/relationships/image" Target="../media/image1.png"/><Relationship Id="rId4"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20.xml"/><Relationship Id="rId7" Type="http://schemas.openxmlformats.org/officeDocument/2006/relationships/image" Target="../media/image21.png"/><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20.png"/><Relationship Id="rId4" Type="http://schemas.openxmlformats.org/officeDocument/2006/relationships/oleObject" Target="../embeddings/oleObject1.bin"/></Relationships>
</file>

<file path=ppt/slides/_rels/slide21.xml.rels><?xml version="1.0" encoding="UTF-8" standalone="yes"?>
<Relationships xmlns="http://schemas.openxmlformats.org/package/2006/relationships"><Relationship Id="rId8" Type="http://schemas.openxmlformats.org/officeDocument/2006/relationships/oleObject" Target="../embeddings/oleObject5.bin"/><Relationship Id="rId13" Type="http://schemas.openxmlformats.org/officeDocument/2006/relationships/image" Target="../media/image25.png"/><Relationship Id="rId3" Type="http://schemas.openxmlformats.org/officeDocument/2006/relationships/notesSlide" Target="../notesSlides/notesSlide21.xml"/><Relationship Id="rId7" Type="http://schemas.openxmlformats.org/officeDocument/2006/relationships/image" Target="../media/image23.png"/><Relationship Id="rId12" Type="http://schemas.openxmlformats.org/officeDocument/2006/relationships/oleObject" Target="../embeddings/oleObject7.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4.bin"/><Relationship Id="rId11" Type="http://schemas.openxmlformats.org/officeDocument/2006/relationships/image" Target="../media/image26.png"/><Relationship Id="rId5" Type="http://schemas.openxmlformats.org/officeDocument/2006/relationships/image" Target="../media/image22.png"/><Relationship Id="rId10" Type="http://schemas.openxmlformats.org/officeDocument/2006/relationships/image" Target="../media/image24.png"/><Relationship Id="rId4" Type="http://schemas.openxmlformats.org/officeDocument/2006/relationships/oleObject" Target="../embeddings/oleObject3.bin"/><Relationship Id="rId9" Type="http://schemas.openxmlformats.org/officeDocument/2006/relationships/oleObject" Target="../embeddings/oleObject6.bin"/></Relationships>
</file>

<file path=ppt/slides/_rels/slide22.xml.rels><?xml version="1.0" encoding="UTF-8" standalone="yes"?>
<Relationships xmlns="http://schemas.openxmlformats.org/package/2006/relationships"><Relationship Id="rId8" Type="http://schemas.openxmlformats.org/officeDocument/2006/relationships/image" Target="../media/image28.png"/><Relationship Id="rId13" Type="http://schemas.openxmlformats.org/officeDocument/2006/relationships/oleObject" Target="../embeddings/oleObject12.bin"/><Relationship Id="rId3" Type="http://schemas.openxmlformats.org/officeDocument/2006/relationships/notesSlide" Target="../notesSlides/notesSlide22.xml"/><Relationship Id="rId7" Type="http://schemas.openxmlformats.org/officeDocument/2006/relationships/oleObject" Target="../embeddings/oleObject9.bin"/><Relationship Id="rId12" Type="http://schemas.openxmlformats.org/officeDocument/2006/relationships/image" Target="../media/image23.png"/><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image" Target="../media/image30.png"/><Relationship Id="rId11" Type="http://schemas.openxmlformats.org/officeDocument/2006/relationships/oleObject" Target="../embeddings/oleObject11.bin"/><Relationship Id="rId5" Type="http://schemas.openxmlformats.org/officeDocument/2006/relationships/image" Target="../media/image27.png"/><Relationship Id="rId10" Type="http://schemas.openxmlformats.org/officeDocument/2006/relationships/image" Target="../media/image29.png"/><Relationship Id="rId4" Type="http://schemas.openxmlformats.org/officeDocument/2006/relationships/oleObject" Target="../embeddings/oleObject8.bin"/><Relationship Id="rId9" Type="http://schemas.openxmlformats.org/officeDocument/2006/relationships/oleObject" Target="../embeddings/oleObject10.bin"/></Relationships>
</file>

<file path=ppt/slides/_rels/slide23.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32.png"/><Relationship Id="rId3" Type="http://schemas.openxmlformats.org/officeDocument/2006/relationships/notesSlide" Target="../notesSlides/notesSlide23.xml"/><Relationship Id="rId7" Type="http://schemas.openxmlformats.org/officeDocument/2006/relationships/image" Target="../media/image27.png"/><Relationship Id="rId12" Type="http://schemas.openxmlformats.org/officeDocument/2006/relationships/oleObject" Target="../embeddings/oleObject17.bin"/><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oleObject" Target="../embeddings/oleObject14.bin"/><Relationship Id="rId11" Type="http://schemas.openxmlformats.org/officeDocument/2006/relationships/image" Target="../media/image23.png"/><Relationship Id="rId5" Type="http://schemas.openxmlformats.org/officeDocument/2006/relationships/image" Target="../media/image31.png"/><Relationship Id="rId10" Type="http://schemas.openxmlformats.org/officeDocument/2006/relationships/oleObject" Target="../embeddings/oleObject16.bin"/><Relationship Id="rId4" Type="http://schemas.openxmlformats.org/officeDocument/2006/relationships/oleObject" Target="../embeddings/oleObject13.bin"/><Relationship Id="rId9" Type="http://schemas.openxmlformats.org/officeDocument/2006/relationships/image" Target="../media/image29.png"/></Relationships>
</file>

<file path=ppt/slides/_rels/slide24.xml.rels><?xml version="1.0" encoding="UTF-8" standalone="yes"?>
<Relationships xmlns="http://schemas.openxmlformats.org/package/2006/relationships"><Relationship Id="rId8" Type="http://schemas.openxmlformats.org/officeDocument/2006/relationships/image" Target="../media/image28.png"/><Relationship Id="rId3" Type="http://schemas.openxmlformats.org/officeDocument/2006/relationships/notesSlide" Target="../notesSlides/notesSlide24.xml"/><Relationship Id="rId7" Type="http://schemas.openxmlformats.org/officeDocument/2006/relationships/oleObject" Target="../embeddings/oleObject19.bin"/><Relationship Id="rId2" Type="http://schemas.openxmlformats.org/officeDocument/2006/relationships/slideLayout" Target="../slideLayouts/slideLayout2.xml"/><Relationship Id="rId1" Type="http://schemas.openxmlformats.org/officeDocument/2006/relationships/vmlDrawing" Target="../drawings/vmlDrawing5.vml"/><Relationship Id="rId6" Type="http://schemas.openxmlformats.org/officeDocument/2006/relationships/image" Target="../media/image30.png"/><Relationship Id="rId11" Type="http://schemas.openxmlformats.org/officeDocument/2006/relationships/image" Target="../media/image29.png"/><Relationship Id="rId5" Type="http://schemas.openxmlformats.org/officeDocument/2006/relationships/image" Target="../media/image27.png"/><Relationship Id="rId10" Type="http://schemas.openxmlformats.org/officeDocument/2006/relationships/oleObject" Target="../embeddings/oleObject20.bin"/><Relationship Id="rId4" Type="http://schemas.openxmlformats.org/officeDocument/2006/relationships/oleObject" Target="../embeddings/oleObject18.bin"/><Relationship Id="rId9" Type="http://schemas.openxmlformats.org/officeDocument/2006/relationships/image" Target="../media/image33.png"/></Relationships>
</file>

<file path=ppt/slides/_rels/slide25.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image" Target="../media/image37.jpeg"/><Relationship Id="rId5" Type="http://schemas.openxmlformats.org/officeDocument/2006/relationships/image" Target="../media/image36.jpeg"/><Relationship Id="rId4" Type="http://schemas.openxmlformats.org/officeDocument/2006/relationships/image" Target="../media/image35.jpeg"/></Relationships>
</file>

<file path=ppt/slides/_rels/slide2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8" Type="http://schemas.openxmlformats.org/officeDocument/2006/relationships/oleObject" Target="../embeddings/oleObject23.bin"/><Relationship Id="rId13" Type="http://schemas.openxmlformats.org/officeDocument/2006/relationships/image" Target="../media/image43.png"/><Relationship Id="rId3" Type="http://schemas.openxmlformats.org/officeDocument/2006/relationships/notesSlide" Target="../notesSlides/notesSlide27.xml"/><Relationship Id="rId7" Type="http://schemas.openxmlformats.org/officeDocument/2006/relationships/image" Target="../media/image40.png"/><Relationship Id="rId12" Type="http://schemas.openxmlformats.org/officeDocument/2006/relationships/oleObject" Target="../embeddings/oleObject25.bin"/><Relationship Id="rId17" Type="http://schemas.openxmlformats.org/officeDocument/2006/relationships/image" Target="../media/image45.png"/><Relationship Id="rId2" Type="http://schemas.openxmlformats.org/officeDocument/2006/relationships/slideLayout" Target="../slideLayouts/slideLayout7.xml"/><Relationship Id="rId16" Type="http://schemas.openxmlformats.org/officeDocument/2006/relationships/oleObject" Target="../embeddings/oleObject27.bin"/><Relationship Id="rId1" Type="http://schemas.openxmlformats.org/officeDocument/2006/relationships/vmlDrawing" Target="../drawings/vmlDrawing6.vml"/><Relationship Id="rId6" Type="http://schemas.openxmlformats.org/officeDocument/2006/relationships/oleObject" Target="../embeddings/oleObject22.bin"/><Relationship Id="rId11" Type="http://schemas.openxmlformats.org/officeDocument/2006/relationships/image" Target="../media/image42.png"/><Relationship Id="rId5" Type="http://schemas.openxmlformats.org/officeDocument/2006/relationships/image" Target="../media/image39.png"/><Relationship Id="rId15" Type="http://schemas.openxmlformats.org/officeDocument/2006/relationships/image" Target="../media/image44.png"/><Relationship Id="rId10" Type="http://schemas.openxmlformats.org/officeDocument/2006/relationships/oleObject" Target="../embeddings/oleObject24.bin"/><Relationship Id="rId4" Type="http://schemas.openxmlformats.org/officeDocument/2006/relationships/oleObject" Target="../embeddings/oleObject21.bin"/><Relationship Id="rId9" Type="http://schemas.openxmlformats.org/officeDocument/2006/relationships/image" Target="../media/image41.png"/><Relationship Id="rId14" Type="http://schemas.openxmlformats.org/officeDocument/2006/relationships/oleObject" Target="../embeddings/oleObject26.bin"/></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30.bin"/><Relationship Id="rId13" Type="http://schemas.openxmlformats.org/officeDocument/2006/relationships/oleObject" Target="../embeddings/oleObject32.bin"/><Relationship Id="rId18" Type="http://schemas.openxmlformats.org/officeDocument/2006/relationships/image" Target="../media/image52.png"/><Relationship Id="rId3" Type="http://schemas.openxmlformats.org/officeDocument/2006/relationships/notesSlide" Target="../notesSlides/notesSlide28.xml"/><Relationship Id="rId21" Type="http://schemas.openxmlformats.org/officeDocument/2006/relationships/oleObject" Target="../embeddings/oleObject36.bin"/><Relationship Id="rId7" Type="http://schemas.openxmlformats.org/officeDocument/2006/relationships/image" Target="../media/image47.png"/><Relationship Id="rId12" Type="http://schemas.openxmlformats.org/officeDocument/2006/relationships/image" Target="../media/image54.png"/><Relationship Id="rId17" Type="http://schemas.openxmlformats.org/officeDocument/2006/relationships/oleObject" Target="../embeddings/oleObject34.bin"/><Relationship Id="rId2" Type="http://schemas.openxmlformats.org/officeDocument/2006/relationships/slideLayout" Target="../slideLayouts/slideLayout7.xml"/><Relationship Id="rId16" Type="http://schemas.openxmlformats.org/officeDocument/2006/relationships/image" Target="../media/image51.png"/><Relationship Id="rId20" Type="http://schemas.openxmlformats.org/officeDocument/2006/relationships/image" Target="../media/image53.png"/><Relationship Id="rId1" Type="http://schemas.openxmlformats.org/officeDocument/2006/relationships/vmlDrawing" Target="../drawings/vmlDrawing7.vml"/><Relationship Id="rId6" Type="http://schemas.openxmlformats.org/officeDocument/2006/relationships/oleObject" Target="../embeddings/oleObject29.bin"/><Relationship Id="rId11" Type="http://schemas.openxmlformats.org/officeDocument/2006/relationships/image" Target="../media/image49.png"/><Relationship Id="rId5" Type="http://schemas.openxmlformats.org/officeDocument/2006/relationships/image" Target="../media/image46.png"/><Relationship Id="rId15" Type="http://schemas.openxmlformats.org/officeDocument/2006/relationships/oleObject" Target="../embeddings/oleObject33.bin"/><Relationship Id="rId10" Type="http://schemas.openxmlformats.org/officeDocument/2006/relationships/oleObject" Target="../embeddings/oleObject31.bin"/><Relationship Id="rId19" Type="http://schemas.openxmlformats.org/officeDocument/2006/relationships/oleObject" Target="../embeddings/oleObject35.bin"/><Relationship Id="rId4" Type="http://schemas.openxmlformats.org/officeDocument/2006/relationships/oleObject" Target="../embeddings/oleObject28.bin"/><Relationship Id="rId9" Type="http://schemas.openxmlformats.org/officeDocument/2006/relationships/image" Target="../media/image48.png"/><Relationship Id="rId14" Type="http://schemas.openxmlformats.org/officeDocument/2006/relationships/image" Target="../media/image50.png"/></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56.jpeg"/><Relationship Id="rId5" Type="http://schemas.openxmlformats.org/officeDocument/2006/relationships/image" Target="../media/image55.png"/><Relationship Id="rId4" Type="http://schemas.openxmlformats.org/officeDocument/2006/relationships/oleObject" Target="../embeddings/oleObject37.bin"/></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image" Target="../media/image58.png"/><Relationship Id="rId2" Type="http://schemas.openxmlformats.org/officeDocument/2006/relationships/slideLayout" Target="../slideLayouts/slideLayout4.xml"/><Relationship Id="rId1" Type="http://schemas.openxmlformats.org/officeDocument/2006/relationships/vmlDrawing" Target="../drawings/vmlDrawing9.vml"/><Relationship Id="rId6" Type="http://schemas.openxmlformats.org/officeDocument/2006/relationships/oleObject" Target="../embeddings/oleObject39.bin"/><Relationship Id="rId5" Type="http://schemas.openxmlformats.org/officeDocument/2006/relationships/image" Target="../media/image57.png"/><Relationship Id="rId4" Type="http://schemas.openxmlformats.org/officeDocument/2006/relationships/oleObject" Target="../embeddings/oleObject38.bin"/></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notesSlide" Target="../notesSlides/notesSlide34.xml"/><Relationship Id="rId7" Type="http://schemas.openxmlformats.org/officeDocument/2006/relationships/image" Target="../media/image61.png"/><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oleObject" Target="../embeddings/oleObject40.bin"/><Relationship Id="rId9" Type="http://schemas.openxmlformats.org/officeDocument/2006/relationships/image" Target="../media/image63.png"/></Relationships>
</file>

<file path=ppt/slides/_rels/slide35.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notesSlide" Target="../notesSlides/notesSlide35.xml"/><Relationship Id="rId7" Type="http://schemas.openxmlformats.org/officeDocument/2006/relationships/image" Target="../media/image61.png"/><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oleObject" Target="../embeddings/oleObject41.bin"/><Relationship Id="rId9" Type="http://schemas.openxmlformats.org/officeDocument/2006/relationships/image" Target="../media/image63.pn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2.xml"/></Relationships>
</file>

<file path=ppt/slides/_rels/slide37.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65.wmf"/><Relationship Id="rId2" Type="http://schemas.openxmlformats.org/officeDocument/2006/relationships/notesSlide" Target="../notesSlides/notesSlide38.xml"/><Relationship Id="rId1" Type="http://schemas.openxmlformats.org/officeDocument/2006/relationships/slideLayout" Target="../slideLayouts/slideLayout13.xml"/></Relationships>
</file>

<file path=ppt/slides/_rels/slide39.xml.rels><?xml version="1.0" encoding="UTF-8" standalone="yes"?>
<Relationships xmlns="http://schemas.openxmlformats.org/package/2006/relationships"><Relationship Id="rId3" Type="http://schemas.openxmlformats.org/officeDocument/2006/relationships/image" Target="../media/image66.wmf"/><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68.wmf"/><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wmv"/><Relationship Id="rId1" Type="http://schemas.microsoft.com/office/2007/relationships/media" Target="../media/media3.wmv"/><Relationship Id="rId5" Type="http://schemas.openxmlformats.org/officeDocument/2006/relationships/image" Target="../media/image69.png"/><Relationship Id="rId4" Type="http://schemas.openxmlformats.org/officeDocument/2006/relationships/notesSlide" Target="../notesSlides/notesSlide43.xml"/></Relationships>
</file>

<file path=ppt/slides/_rels/slide44.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notesSlide" Target="../notesSlides/notesSlide45.xml"/><Relationship Id="rId7" Type="http://schemas.openxmlformats.org/officeDocument/2006/relationships/image" Target="../media/image72.png"/><Relationship Id="rId2" Type="http://schemas.openxmlformats.org/officeDocument/2006/relationships/slideLayout" Target="../slideLayouts/slideLayout4.xml"/><Relationship Id="rId1" Type="http://schemas.openxmlformats.org/officeDocument/2006/relationships/vmlDrawing" Target="../drawings/vmlDrawing12.vml"/><Relationship Id="rId6" Type="http://schemas.openxmlformats.org/officeDocument/2006/relationships/oleObject" Target="../embeddings/oleObject43.bin"/><Relationship Id="rId5" Type="http://schemas.openxmlformats.org/officeDocument/2006/relationships/image" Target="../media/image71.png"/><Relationship Id="rId4" Type="http://schemas.openxmlformats.org/officeDocument/2006/relationships/oleObject" Target="../embeddings/oleObject42.bin"/></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73.png"/><Relationship Id="rId4" Type="http://schemas.openxmlformats.org/officeDocument/2006/relationships/oleObject" Target="../embeddings/oleObject44.bin"/></Relationships>
</file>

<file path=ppt/slides/_rels/slide48.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74.png"/><Relationship Id="rId4" Type="http://schemas.openxmlformats.org/officeDocument/2006/relationships/oleObject" Target="../embeddings/oleObject45.bin"/></Relationships>
</file>

<file path=ppt/slides/_rels/slide4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image" Target="../media/image76.png"/><Relationship Id="rId5" Type="http://schemas.openxmlformats.org/officeDocument/2006/relationships/image" Target="../media/image75.png"/><Relationship Id="rId4" Type="http://schemas.openxmlformats.org/officeDocument/2006/relationships/oleObject" Target="../embeddings/oleObject46.bin"/></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77.jpeg"/><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7.xml"/><Relationship Id="rId1" Type="http://schemas.openxmlformats.org/officeDocument/2006/relationships/vmlDrawing" Target="../drawings/vmlDrawing16.vml"/><Relationship Id="rId5" Type="http://schemas.openxmlformats.org/officeDocument/2006/relationships/image" Target="../media/image78.png"/><Relationship Id="rId4" Type="http://schemas.openxmlformats.org/officeDocument/2006/relationships/oleObject" Target="../embeddings/oleObject47.bin"/></Relationships>
</file>

<file path=ppt/slides/_rels/slide52.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7.xml"/><Relationship Id="rId1" Type="http://schemas.openxmlformats.org/officeDocument/2006/relationships/vmlDrawing" Target="../drawings/vmlDrawing17.vml"/><Relationship Id="rId5" Type="http://schemas.openxmlformats.org/officeDocument/2006/relationships/image" Target="../media/image79.png"/><Relationship Id="rId4" Type="http://schemas.openxmlformats.org/officeDocument/2006/relationships/oleObject" Target="../embeddings/oleObject48.bin"/></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81.emf"/><Relationship Id="rId2" Type="http://schemas.openxmlformats.org/officeDocument/2006/relationships/notesSlide" Target="../notesSlides/notesSlide55.xm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image" Target="../media/image33.png"/><Relationship Id="rId4" Type="http://schemas.openxmlformats.org/officeDocument/2006/relationships/image" Target="../media/image30.png"/></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58.xml"/><Relationship Id="rId1" Type="http://schemas.openxmlformats.org/officeDocument/2006/relationships/slideLayout" Target="../slideLayouts/slideLayout7.xml"/><Relationship Id="rId5" Type="http://schemas.openxmlformats.org/officeDocument/2006/relationships/image" Target="../media/image85.png"/><Relationship Id="rId4" Type="http://schemas.openxmlformats.org/officeDocument/2006/relationships/image" Target="../media/image84.png"/></Relationships>
</file>

<file path=ppt/slides/_rels/slide59.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notesSlide" Target="../notesSlides/notesSlide60.xml"/><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88.png"/><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89.wmf"/><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65.xml"/><Relationship Id="rId1" Type="http://schemas.openxmlformats.org/officeDocument/2006/relationships/slideLayout" Target="../slideLayouts/slideLayout2.xml"/><Relationship Id="rId4" Type="http://schemas.openxmlformats.org/officeDocument/2006/relationships/image" Target="../media/image92.png"/></Relationships>
</file>

<file path=ppt/slides/_rels/slide66.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67.xml"/><Relationship Id="rId2" Type="http://schemas.openxmlformats.org/officeDocument/2006/relationships/slideLayout" Target="../slideLayouts/slideLayout2.xml"/><Relationship Id="rId1" Type="http://schemas.openxmlformats.org/officeDocument/2006/relationships/vmlDrawing" Target="../drawings/vmlDrawing18.vml"/><Relationship Id="rId5" Type="http://schemas.openxmlformats.org/officeDocument/2006/relationships/image" Target="../media/image94.png"/><Relationship Id="rId4" Type="http://schemas.openxmlformats.org/officeDocument/2006/relationships/oleObject" Target="../embeddings/oleObject49.bin"/></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68.xml"/><Relationship Id="rId2" Type="http://schemas.openxmlformats.org/officeDocument/2006/relationships/slideLayout" Target="../slideLayouts/slideLayout2.xml"/><Relationship Id="rId1" Type="http://schemas.openxmlformats.org/officeDocument/2006/relationships/vmlDrawing" Target="../drawings/vmlDrawing19.vml"/><Relationship Id="rId5" Type="http://schemas.openxmlformats.org/officeDocument/2006/relationships/image" Target="../media/image95.png"/><Relationship Id="rId4" Type="http://schemas.openxmlformats.org/officeDocument/2006/relationships/oleObject" Target="../embeddings/oleObject50.bin"/></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image" Target="../media/image96.png"/><Relationship Id="rId4" Type="http://schemas.openxmlformats.org/officeDocument/2006/relationships/oleObject" Target="../embeddings/oleObject51.bin"/></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71.xml"/><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image" Target="../media/image97.png"/><Relationship Id="rId4" Type="http://schemas.openxmlformats.org/officeDocument/2006/relationships/oleObject" Target="../embeddings/oleObject52.bin"/></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72.xml"/><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98.png"/><Relationship Id="rId4" Type="http://schemas.openxmlformats.org/officeDocument/2006/relationships/oleObject" Target="../embeddings/oleObject53.bin"/></Relationships>
</file>

<file path=ppt/slides/_rels/slide73.xml.rels><?xml version="1.0" encoding="UTF-8" standalone="yes"?>
<Relationships xmlns="http://schemas.openxmlformats.org/package/2006/relationships"><Relationship Id="rId3" Type="http://schemas.openxmlformats.org/officeDocument/2006/relationships/image" Target="../media/image99.emf"/><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notesSlide" Target="../notesSlides/notesSlide74.xml"/><Relationship Id="rId7" Type="http://schemas.openxmlformats.org/officeDocument/2006/relationships/image" Target="../media/image101.png"/><Relationship Id="rId2" Type="http://schemas.openxmlformats.org/officeDocument/2006/relationships/slideLayout" Target="../slideLayouts/slideLayout4.xml"/><Relationship Id="rId1" Type="http://schemas.openxmlformats.org/officeDocument/2006/relationships/vmlDrawing" Target="../drawings/vmlDrawing23.vml"/><Relationship Id="rId6" Type="http://schemas.openxmlformats.org/officeDocument/2006/relationships/oleObject" Target="../embeddings/oleObject55.bin"/><Relationship Id="rId5" Type="http://schemas.openxmlformats.org/officeDocument/2006/relationships/image" Target="../media/image100.png"/><Relationship Id="rId4" Type="http://schemas.openxmlformats.org/officeDocument/2006/relationships/oleObject" Target="../embeddings/oleObject54.bin"/></Relationships>
</file>

<file path=ppt/slides/_rels/slide75.xml.rels><?xml version="1.0" encoding="UTF-8" standalone="yes"?>
<Relationships xmlns="http://schemas.openxmlformats.org/package/2006/relationships"><Relationship Id="rId3" Type="http://schemas.openxmlformats.org/officeDocument/2006/relationships/image" Target="../media/image102.emf"/><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hyperlink" Target="http://www.pref.iwate.jp/info.rbz?nd=417&amp;ik=3&amp;pnp=61&amp;pnp=417" TargetMode="External"/><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03.jpeg"/><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9.xml"/><Relationship Id="rId1" Type="http://schemas.openxmlformats.org/officeDocument/2006/relationships/slideLayout" Target="../slideLayouts/slideLayout4.xml"/><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683568" y="2348880"/>
            <a:ext cx="7772400" cy="1470025"/>
          </a:xfrm>
        </p:spPr>
        <p:txBody>
          <a:bodyPr/>
          <a:lstStyle/>
          <a:p>
            <a:pPr eaLnBrk="1" hangingPunct="1"/>
            <a:r>
              <a:rPr lang="ja-JP" altLang="en-US" sz="6000" b="1" dirty="0" smtClean="0"/>
              <a:t>はじめに</a:t>
            </a:r>
          </a:p>
        </p:txBody>
      </p:sp>
      <p:sp>
        <p:nvSpPr>
          <p:cNvPr id="5" name="サブタイトル 4"/>
          <p:cNvSpPr>
            <a:spLocks noGrp="1"/>
          </p:cNvSpPr>
          <p:nvPr>
            <p:ph type="subTitle" idx="1"/>
          </p:nvPr>
        </p:nvSpPr>
        <p:spPr>
          <a:xfrm>
            <a:off x="323528" y="188640"/>
            <a:ext cx="6400800" cy="432048"/>
          </a:xfrm>
        </p:spPr>
        <p:txBody>
          <a:bodyPr/>
          <a:lstStyle/>
          <a:p>
            <a:pPr algn="l">
              <a:defRPr/>
            </a:pPr>
            <a:r>
              <a:rPr lang="ja-JP" altLang="en-US" sz="2000" dirty="0">
                <a:latin typeface="ＭＳ ゴシック" pitchFamily="49" charset="-128"/>
                <a:ea typeface="ＭＳ ゴシック" pitchFamily="49" charset="-128"/>
              </a:rPr>
              <a:t>中学生</a:t>
            </a:r>
            <a:r>
              <a:rPr lang="ja-JP" altLang="en-US" sz="2000" dirty="0" smtClean="0">
                <a:latin typeface="ＭＳ ゴシック" pitchFamily="49" charset="-128"/>
                <a:ea typeface="ＭＳ ゴシック" pitchFamily="49" charset="-128"/>
              </a:rPr>
              <a:t>のための放射線学習</a:t>
            </a:r>
            <a:endParaRPr lang="ja-JP" altLang="en-US" sz="2000" dirty="0">
              <a:latin typeface="ＭＳ ゴシック" pitchFamily="49" charset="-128"/>
              <a:ea typeface="ＭＳ ゴシック" pitchFamily="49" charset="-128"/>
            </a:endParaRPr>
          </a:p>
        </p:txBody>
      </p:sp>
      <p:sp>
        <p:nvSpPr>
          <p:cNvPr id="2" name="テキスト ボックス 1"/>
          <p:cNvSpPr txBox="1"/>
          <p:nvPr/>
        </p:nvSpPr>
        <p:spPr>
          <a:xfrm>
            <a:off x="1485407" y="5160966"/>
            <a:ext cx="6192688" cy="1015663"/>
          </a:xfrm>
          <a:prstGeom prst="rect">
            <a:avLst/>
          </a:prstGeom>
          <a:noFill/>
        </p:spPr>
        <p:txBody>
          <a:bodyPr wrap="square" rtlCol="0">
            <a:spAutoFit/>
          </a:bodyPr>
          <a:lstStyle/>
          <a:p>
            <a:r>
              <a:rPr kumimoji="1" lang="en-US" altLang="ja-JP" sz="2000" dirty="0" smtClean="0"/>
              <a:t>※</a:t>
            </a:r>
            <a:r>
              <a:rPr kumimoji="1" lang="ja-JP" altLang="en-US" sz="2000" dirty="0" smtClean="0"/>
              <a:t>　放射線学習を始める前に、</a:t>
            </a:r>
            <a:endParaRPr kumimoji="1" lang="en-US" altLang="ja-JP" sz="2000" dirty="0" smtClean="0"/>
          </a:p>
          <a:p>
            <a:r>
              <a:rPr lang="ja-JP" altLang="en-US" sz="2000" dirty="0" smtClean="0"/>
              <a:t>　放</a:t>
            </a:r>
            <a:r>
              <a:rPr lang="ja-JP" altLang="en-US" sz="2000" dirty="0"/>
              <a:t>射線に</a:t>
            </a:r>
            <a:r>
              <a:rPr lang="ja-JP" altLang="en-US" sz="2000" dirty="0" smtClean="0"/>
              <a:t>ついて、現在感じている疑問や不安について</a:t>
            </a:r>
            <a:endParaRPr lang="en-US" altLang="ja-JP" sz="2000" dirty="0" smtClean="0"/>
          </a:p>
          <a:p>
            <a:r>
              <a:rPr lang="ja-JP" altLang="en-US" sz="2000" dirty="0" smtClean="0"/>
              <a:t>　ワークシートに書いてみよう</a:t>
            </a:r>
            <a:endParaRPr kumimoji="1" lang="ja-JP" altLang="en-US" sz="2000" dirty="0"/>
          </a:p>
        </p:txBody>
      </p:sp>
      <p:sp>
        <p:nvSpPr>
          <p:cNvPr id="6" name="AutoShape 11"/>
          <p:cNvSpPr>
            <a:spLocks noChangeArrowheads="1"/>
          </p:cNvSpPr>
          <p:nvPr/>
        </p:nvSpPr>
        <p:spPr bwMode="auto">
          <a:xfrm>
            <a:off x="6697662" y="6450013"/>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１</a:t>
            </a:r>
            <a:endParaRPr lang="ja-JP" altLang="en-US" sz="1800" b="1" dirty="0"/>
          </a:p>
        </p:txBody>
      </p:sp>
      <p:sp>
        <p:nvSpPr>
          <p:cNvPr id="7" name="正方形/長方形 1"/>
          <p:cNvSpPr>
            <a:spLocks noChangeArrowheads="1"/>
          </p:cNvSpPr>
          <p:nvPr/>
        </p:nvSpPr>
        <p:spPr bwMode="auto">
          <a:xfrm>
            <a:off x="323850" y="620713"/>
            <a:ext cx="853281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200" dirty="0"/>
              <a:t>この教材は、文部科学省作成放射線副読本をもとに作成したものです。 </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タイトル 1"/>
          <p:cNvSpPr txBox="1">
            <a:spLocks/>
          </p:cNvSpPr>
          <p:nvPr/>
        </p:nvSpPr>
        <p:spPr bwMode="auto">
          <a:xfrm>
            <a:off x="457200" y="549275"/>
            <a:ext cx="8229600"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えっ？　放射線は普通に</a:t>
            </a:r>
            <a:endParaRPr lang="en-US" altLang="ja-JP" sz="4400" dirty="0"/>
          </a:p>
          <a:p>
            <a:pPr algn="ctr" eaLnBrk="1" hangingPunct="1"/>
            <a:r>
              <a:rPr lang="ja-JP" altLang="en-US" sz="4400" dirty="0"/>
              <a:t>身のまわりにあるのでしょうか？</a:t>
            </a:r>
          </a:p>
        </p:txBody>
      </p:sp>
      <p:sp>
        <p:nvSpPr>
          <p:cNvPr id="4" name="正方形/長方形 3"/>
          <p:cNvSpPr/>
          <p:nvPr/>
        </p:nvSpPr>
        <p:spPr>
          <a:xfrm>
            <a:off x="1928864" y="4433197"/>
            <a:ext cx="5040560" cy="1446550"/>
          </a:xfrm>
          <a:prstGeom prst="rect">
            <a:avLst/>
          </a:prstGeom>
          <a:noFill/>
        </p:spPr>
        <p:txBody>
          <a:bodyPr>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defRPr/>
            </a:pPr>
            <a:r>
              <a:rPr lang="ja-JP" altLang="en-US" sz="8800" b="1"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a:t>
            </a:r>
          </a:p>
        </p:txBody>
      </p:sp>
      <p:sp>
        <p:nvSpPr>
          <p:cNvPr id="10244" name="テキスト ボックス 5"/>
          <p:cNvSpPr txBox="1">
            <a:spLocks noChangeArrowheads="1"/>
          </p:cNvSpPr>
          <p:nvPr/>
        </p:nvSpPr>
        <p:spPr bwMode="auto">
          <a:xfrm>
            <a:off x="611188" y="2205038"/>
            <a:ext cx="763270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6000" dirty="0"/>
              <a:t>あるとすれば、</a:t>
            </a:r>
            <a:endParaRPr lang="en-US" altLang="ja-JP" sz="6000" dirty="0"/>
          </a:p>
          <a:p>
            <a:pPr algn="ctr" eaLnBrk="1" hangingPunct="1"/>
            <a:r>
              <a:rPr lang="ja-JP" altLang="en-US" sz="6000" dirty="0"/>
              <a:t>どこに・・・・</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サブタイトル 4"/>
          <p:cNvSpPr>
            <a:spLocks noGrp="1"/>
          </p:cNvSpPr>
          <p:nvPr>
            <p:ph type="subTitle" idx="1"/>
          </p:nvPr>
        </p:nvSpPr>
        <p:spPr/>
        <p:txBody>
          <a:bodyPr/>
          <a:lstStyle/>
          <a:p>
            <a:endParaRPr kumimoji="1" lang="ja-JP" altLang="en-US" dirty="0"/>
          </a:p>
        </p:txBody>
      </p:sp>
      <p:pic>
        <p:nvPicPr>
          <p:cNvPr id="74754"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613" y="2584746"/>
            <a:ext cx="8892480" cy="8068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1644297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kasan6\Desktop\放射線セミナー\images(２副読本・中学生８・２６)\２副読本・中学生８・２６_img_23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7200" y="1765300"/>
            <a:ext cx="3735388" cy="1208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3" descr="C:\Users\kasan6\Desktop\放射線セミナー\images(1副読本・小学生８・２６)\1副読本・小学生８・２６_img_17.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192588" y="1844675"/>
            <a:ext cx="4392612" cy="428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68" name="タイトル 1"/>
          <p:cNvSpPr txBox="1">
            <a:spLocks/>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太古の昔から</a:t>
            </a:r>
            <a:r>
              <a:rPr lang="en-US" altLang="ja-JP" sz="4400" dirty="0"/>
              <a:t/>
            </a:r>
            <a:br>
              <a:rPr lang="en-US" altLang="ja-JP" sz="4400" dirty="0"/>
            </a:br>
            <a:r>
              <a:rPr lang="ja-JP" altLang="en-US" sz="4400" dirty="0"/>
              <a:t>自然界に存在する放射線①</a:t>
            </a:r>
          </a:p>
        </p:txBody>
      </p:sp>
      <p:sp>
        <p:nvSpPr>
          <p:cNvPr id="2" name="テキスト ボックス 1"/>
          <p:cNvSpPr txBox="1">
            <a:spLocks noChangeArrowheads="1"/>
          </p:cNvSpPr>
          <p:nvPr/>
        </p:nvSpPr>
        <p:spPr bwMode="auto">
          <a:xfrm>
            <a:off x="457200" y="3213100"/>
            <a:ext cx="4103688"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a:t>常に地球に降り注ぐ</a:t>
            </a:r>
          </a:p>
        </p:txBody>
      </p:sp>
      <p:sp>
        <p:nvSpPr>
          <p:cNvPr id="3" name="テキスト ボックス 2"/>
          <p:cNvSpPr txBox="1">
            <a:spLocks noChangeArrowheads="1"/>
          </p:cNvSpPr>
          <p:nvPr/>
        </p:nvSpPr>
        <p:spPr bwMode="auto">
          <a:xfrm>
            <a:off x="684213" y="5614988"/>
            <a:ext cx="50752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800" dirty="0"/>
              <a:t>放射線（宇宙線）</a:t>
            </a:r>
          </a:p>
        </p:txBody>
      </p:sp>
      <p:sp>
        <p:nvSpPr>
          <p:cNvPr id="5" name="下矢印 4"/>
          <p:cNvSpPr/>
          <p:nvPr/>
        </p:nvSpPr>
        <p:spPr>
          <a:xfrm>
            <a:off x="1820863" y="4365625"/>
            <a:ext cx="1008062" cy="9493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sp>
        <p:nvSpPr>
          <p:cNvPr id="11272" name="テキスト ボックス 5"/>
          <p:cNvSpPr txBox="1">
            <a:spLocks noChangeArrowheads="1"/>
          </p:cNvSpPr>
          <p:nvPr/>
        </p:nvSpPr>
        <p:spPr bwMode="auto">
          <a:xfrm>
            <a:off x="6084888" y="6132513"/>
            <a:ext cx="2601912"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０．３ｍＳｖ／年</a:t>
            </a:r>
          </a:p>
        </p:txBody>
      </p:sp>
      <p:sp>
        <p:nvSpPr>
          <p:cNvPr id="9" name="正方形/長方形 8"/>
          <p:cNvSpPr/>
          <p:nvPr/>
        </p:nvSpPr>
        <p:spPr>
          <a:xfrm>
            <a:off x="6209094" y="-4762"/>
            <a:ext cx="2934906" cy="338554"/>
          </a:xfrm>
          <a:prstGeom prst="rect">
            <a:avLst/>
          </a:prstGeom>
        </p:spPr>
        <p:txBody>
          <a:bodyPr wrap="none">
            <a:spAutoFit/>
          </a:bodyPr>
          <a:lstStyle/>
          <a:p>
            <a:r>
              <a:rPr lang="ja-JP" altLang="en-US" sz="1600" dirty="0" smtClean="0"/>
              <a:t>文部科学省副読本 </a:t>
            </a:r>
            <a:r>
              <a:rPr lang="en-US" altLang="ja-JP" sz="1600" dirty="0" smtClean="0"/>
              <a:t>P.5 </a:t>
            </a:r>
            <a:r>
              <a:rPr lang="ja-JP" altLang="en-US" sz="1600" dirty="0" smtClean="0"/>
              <a:t>から作成</a:t>
            </a:r>
            <a:endParaRPr lang="ja-JP"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7170"/>
                                        </p:tgtEl>
                                        <p:attrNameLst>
                                          <p:attrName>style.visibility</p:attrName>
                                        </p:attrNameLst>
                                      </p:cBhvr>
                                      <p:to>
                                        <p:strVal val="visible"/>
                                      </p:to>
                                    </p:set>
                                    <p:anim calcmode="lin" valueType="num">
                                      <p:cBhvr>
                                        <p:cTn id="7" dur="500" fill="hold"/>
                                        <p:tgtEl>
                                          <p:spTgt spid="7170"/>
                                        </p:tgtEl>
                                        <p:attrNameLst>
                                          <p:attrName>ppt_w</p:attrName>
                                        </p:attrNameLst>
                                      </p:cBhvr>
                                      <p:tavLst>
                                        <p:tav tm="0">
                                          <p:val>
                                            <p:fltVal val="0"/>
                                          </p:val>
                                        </p:tav>
                                        <p:tav tm="100000">
                                          <p:val>
                                            <p:strVal val="#ppt_w"/>
                                          </p:val>
                                        </p:tav>
                                      </p:tavLst>
                                    </p:anim>
                                    <p:anim calcmode="lin" valueType="num">
                                      <p:cBhvr>
                                        <p:cTn id="8" dur="500" fill="hold"/>
                                        <p:tgtEl>
                                          <p:spTgt spid="7170"/>
                                        </p:tgtEl>
                                        <p:attrNameLst>
                                          <p:attrName>ppt_h</p:attrName>
                                        </p:attrNameLst>
                                      </p:cBhvr>
                                      <p:tavLst>
                                        <p:tav tm="0">
                                          <p:val>
                                            <p:fltVal val="0"/>
                                          </p:val>
                                        </p:tav>
                                        <p:tav tm="100000">
                                          <p:val>
                                            <p:strVal val="#ppt_h"/>
                                          </p:val>
                                        </p:tav>
                                      </p:tavLst>
                                    </p:anim>
                                    <p:animEffect transition="in" filter="fade">
                                      <p:cBhvr>
                                        <p:cTn id="9" dur="500"/>
                                        <p:tgtEl>
                                          <p:spTgt spid="7170"/>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nodeType="afterGroup">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5"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タイトル 1"/>
          <p:cNvSpPr txBox="1">
            <a:spLocks/>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太古の昔から</a:t>
            </a:r>
            <a:r>
              <a:rPr lang="en-US" altLang="ja-JP" sz="4400" dirty="0"/>
              <a:t/>
            </a:r>
            <a:br>
              <a:rPr lang="en-US" altLang="ja-JP" sz="4400" dirty="0"/>
            </a:br>
            <a:r>
              <a:rPr lang="ja-JP" altLang="en-US" sz="4400" dirty="0"/>
              <a:t>自然界に存在する放射線②</a:t>
            </a:r>
          </a:p>
        </p:txBody>
      </p:sp>
      <p:sp>
        <p:nvSpPr>
          <p:cNvPr id="3" name="テキスト ボックス 2"/>
          <p:cNvSpPr txBox="1">
            <a:spLocks noChangeArrowheads="1"/>
          </p:cNvSpPr>
          <p:nvPr/>
        </p:nvSpPr>
        <p:spPr bwMode="auto">
          <a:xfrm>
            <a:off x="1073150" y="5300663"/>
            <a:ext cx="2376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800" dirty="0"/>
              <a:t>放射線</a:t>
            </a:r>
          </a:p>
        </p:txBody>
      </p:sp>
      <p:sp>
        <p:nvSpPr>
          <p:cNvPr id="5" name="下矢印 4"/>
          <p:cNvSpPr/>
          <p:nvPr/>
        </p:nvSpPr>
        <p:spPr>
          <a:xfrm>
            <a:off x="1763713" y="4594225"/>
            <a:ext cx="1008062"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12293" name="Picture 2" descr="C:\Users\kasan6\Desktop\放射線セミナー\images(1副読本・小学生８・２６)\1副読本・小学生８・２６_img_19.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476625" y="2228850"/>
            <a:ext cx="5222875" cy="3773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3" descr="C:\Users\kasan6\Desktop\放射線セミナー\images(２副読本・中学生８・２６)\２副読本・中学生８・２６_img_23d.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06388" y="1698625"/>
            <a:ext cx="3978275" cy="1185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a:spLocks noChangeArrowheads="1"/>
          </p:cNvSpPr>
          <p:nvPr/>
        </p:nvSpPr>
        <p:spPr bwMode="auto">
          <a:xfrm>
            <a:off x="677863" y="2827338"/>
            <a:ext cx="32924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a:t>大地の岩石に</a:t>
            </a:r>
            <a:endParaRPr lang="en-US" altLang="ja-JP" sz="3600" dirty="0"/>
          </a:p>
          <a:p>
            <a:pPr eaLnBrk="1" hangingPunct="1"/>
            <a:r>
              <a:rPr lang="ja-JP" altLang="en-US" sz="3600" dirty="0"/>
              <a:t>含まれる放射性物質</a:t>
            </a:r>
          </a:p>
        </p:txBody>
      </p:sp>
      <p:sp>
        <p:nvSpPr>
          <p:cNvPr id="12296" name="テキスト ボックス 9"/>
          <p:cNvSpPr txBox="1">
            <a:spLocks noChangeArrowheads="1"/>
          </p:cNvSpPr>
          <p:nvPr/>
        </p:nvSpPr>
        <p:spPr bwMode="auto">
          <a:xfrm>
            <a:off x="6227763" y="6030913"/>
            <a:ext cx="245903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０．４ｍＳｖ／年</a:t>
            </a:r>
          </a:p>
        </p:txBody>
      </p:sp>
      <p:sp>
        <p:nvSpPr>
          <p:cNvPr id="9" name="正方形/長方形 8"/>
          <p:cNvSpPr/>
          <p:nvPr/>
        </p:nvSpPr>
        <p:spPr>
          <a:xfrm>
            <a:off x="6209094" y="-4762"/>
            <a:ext cx="2934906" cy="338554"/>
          </a:xfrm>
          <a:prstGeom prst="rect">
            <a:avLst/>
          </a:prstGeom>
        </p:spPr>
        <p:txBody>
          <a:bodyPr wrap="none">
            <a:spAutoFit/>
          </a:bodyPr>
          <a:lstStyle/>
          <a:p>
            <a:r>
              <a:rPr lang="ja-JP" altLang="en-US" sz="1600" dirty="0" smtClean="0"/>
              <a:t>文部科学省副読本 </a:t>
            </a:r>
            <a:r>
              <a:rPr lang="en-US" altLang="ja-JP" sz="1600" dirty="0" smtClean="0"/>
              <a:t>P.5 </a:t>
            </a:r>
            <a:r>
              <a:rPr lang="ja-JP" altLang="en-US" sz="1600" dirty="0" smtClean="0"/>
              <a:t>から作成</a:t>
            </a:r>
            <a:endParaRPr lang="ja-JP"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8198"/>
                                        </p:tgtEl>
                                        <p:attrNameLst>
                                          <p:attrName>style.visibility</p:attrName>
                                        </p:attrNameLst>
                                      </p:cBhvr>
                                      <p:to>
                                        <p:strVal val="visible"/>
                                      </p:to>
                                    </p:set>
                                    <p:anim calcmode="lin" valueType="num">
                                      <p:cBhvr>
                                        <p:cTn id="7" dur="500" fill="hold"/>
                                        <p:tgtEl>
                                          <p:spTgt spid="8198"/>
                                        </p:tgtEl>
                                        <p:attrNameLst>
                                          <p:attrName>ppt_w</p:attrName>
                                        </p:attrNameLst>
                                      </p:cBhvr>
                                      <p:tavLst>
                                        <p:tav tm="0">
                                          <p:val>
                                            <p:fltVal val="0"/>
                                          </p:val>
                                        </p:tav>
                                        <p:tav tm="100000">
                                          <p:val>
                                            <p:strVal val="#ppt_w"/>
                                          </p:val>
                                        </p:tav>
                                      </p:tavLst>
                                    </p:anim>
                                    <p:anim calcmode="lin" valueType="num">
                                      <p:cBhvr>
                                        <p:cTn id="8" dur="500" fill="hold"/>
                                        <p:tgtEl>
                                          <p:spTgt spid="8198"/>
                                        </p:tgtEl>
                                        <p:attrNameLst>
                                          <p:attrName>ppt_h</p:attrName>
                                        </p:attrNameLst>
                                      </p:cBhvr>
                                      <p:tavLst>
                                        <p:tav tm="0">
                                          <p:val>
                                            <p:fltVal val="0"/>
                                          </p:val>
                                        </p:tav>
                                        <p:tav tm="100000">
                                          <p:val>
                                            <p:strVal val="#ppt_h"/>
                                          </p:val>
                                        </p:tav>
                                      </p:tavLst>
                                    </p:anim>
                                    <p:animEffect transition="in" filter="fade">
                                      <p:cBhvr>
                                        <p:cTn id="9" dur="500"/>
                                        <p:tgtEl>
                                          <p:spTgt spid="8198"/>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nodeType="afterGroup">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タイトル 1"/>
          <p:cNvSpPr txBox="1">
            <a:spLocks/>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太古の昔から</a:t>
            </a:r>
            <a:r>
              <a:rPr lang="en-US" altLang="ja-JP" sz="4400" dirty="0"/>
              <a:t/>
            </a:r>
            <a:br>
              <a:rPr lang="en-US" altLang="ja-JP" sz="4400" dirty="0"/>
            </a:br>
            <a:r>
              <a:rPr lang="ja-JP" altLang="en-US" sz="4400" dirty="0"/>
              <a:t>自然界に存在する放射線③</a:t>
            </a:r>
          </a:p>
        </p:txBody>
      </p:sp>
      <p:sp>
        <p:nvSpPr>
          <p:cNvPr id="3" name="テキスト ボックス 2"/>
          <p:cNvSpPr txBox="1">
            <a:spLocks noChangeArrowheads="1"/>
          </p:cNvSpPr>
          <p:nvPr/>
        </p:nvSpPr>
        <p:spPr bwMode="auto">
          <a:xfrm>
            <a:off x="1079500" y="5172075"/>
            <a:ext cx="23764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800" dirty="0"/>
              <a:t>放射線</a:t>
            </a:r>
          </a:p>
        </p:txBody>
      </p:sp>
      <p:sp>
        <p:nvSpPr>
          <p:cNvPr id="5" name="下矢印 4"/>
          <p:cNvSpPr/>
          <p:nvPr/>
        </p:nvSpPr>
        <p:spPr>
          <a:xfrm>
            <a:off x="1547664" y="4594225"/>
            <a:ext cx="1008062"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13317" name="Picture 2" descr="C:\Users\kasan6\Desktop\放射線セミナー\images(1副読本・小学生８・２６)\1副読本・小学生８・２６_img_21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713163" y="1647825"/>
            <a:ext cx="5232400" cy="467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3" descr="C:\Users\kasan6\Desktop\放射線セミナー\images(２副読本・中学生８・２６)\２副読本・中学生８・２６_img_23c.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57175" y="1803400"/>
            <a:ext cx="3943350" cy="1263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テキスト ボックス 11"/>
          <p:cNvSpPr txBox="1">
            <a:spLocks noChangeArrowheads="1"/>
          </p:cNvSpPr>
          <p:nvPr/>
        </p:nvSpPr>
        <p:spPr bwMode="auto">
          <a:xfrm>
            <a:off x="677863" y="2827338"/>
            <a:ext cx="32924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a:t>空気に含まれる放射性物質</a:t>
            </a:r>
            <a:endParaRPr lang="en-US" altLang="ja-JP" sz="3600" dirty="0"/>
          </a:p>
          <a:p>
            <a:pPr eaLnBrk="1" hangingPunct="1"/>
            <a:r>
              <a:rPr lang="ja-JP" altLang="en-US" sz="3600" dirty="0"/>
              <a:t>（ラドン）</a:t>
            </a:r>
          </a:p>
        </p:txBody>
      </p:sp>
      <p:sp>
        <p:nvSpPr>
          <p:cNvPr id="13320" name="テキスト ボックス 12"/>
          <p:cNvSpPr txBox="1">
            <a:spLocks noChangeArrowheads="1"/>
          </p:cNvSpPr>
          <p:nvPr/>
        </p:nvSpPr>
        <p:spPr bwMode="auto">
          <a:xfrm>
            <a:off x="6156325" y="6094413"/>
            <a:ext cx="24780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０．６ｍＳｖ／年</a:t>
            </a:r>
          </a:p>
        </p:txBody>
      </p:sp>
      <p:sp>
        <p:nvSpPr>
          <p:cNvPr id="9" name="正方形/長方形 8"/>
          <p:cNvSpPr/>
          <p:nvPr/>
        </p:nvSpPr>
        <p:spPr>
          <a:xfrm>
            <a:off x="6209094" y="-4762"/>
            <a:ext cx="2934906" cy="338554"/>
          </a:xfrm>
          <a:prstGeom prst="rect">
            <a:avLst/>
          </a:prstGeom>
        </p:spPr>
        <p:txBody>
          <a:bodyPr wrap="none">
            <a:spAutoFit/>
          </a:bodyPr>
          <a:lstStyle/>
          <a:p>
            <a:r>
              <a:rPr lang="ja-JP" altLang="en-US" sz="1600" dirty="0" smtClean="0"/>
              <a:t>文部科学省副読本 </a:t>
            </a:r>
            <a:r>
              <a:rPr lang="en-US" altLang="ja-JP" sz="1600" dirty="0" smtClean="0"/>
              <a:t>P.6 </a:t>
            </a:r>
            <a:r>
              <a:rPr lang="ja-JP" altLang="en-US" sz="1600" dirty="0" smtClean="0"/>
              <a:t>から作成</a:t>
            </a:r>
            <a:endParaRPr lang="ja-JP"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9222"/>
                                        </p:tgtEl>
                                        <p:attrNameLst>
                                          <p:attrName>style.visibility</p:attrName>
                                        </p:attrNameLst>
                                      </p:cBhvr>
                                      <p:to>
                                        <p:strVal val="visible"/>
                                      </p:to>
                                    </p:set>
                                    <p:anim calcmode="lin" valueType="num">
                                      <p:cBhvr>
                                        <p:cTn id="7" dur="500" fill="hold"/>
                                        <p:tgtEl>
                                          <p:spTgt spid="9222"/>
                                        </p:tgtEl>
                                        <p:attrNameLst>
                                          <p:attrName>ppt_w</p:attrName>
                                        </p:attrNameLst>
                                      </p:cBhvr>
                                      <p:tavLst>
                                        <p:tav tm="0">
                                          <p:val>
                                            <p:fltVal val="0"/>
                                          </p:val>
                                        </p:tav>
                                        <p:tav tm="100000">
                                          <p:val>
                                            <p:strVal val="#ppt_w"/>
                                          </p:val>
                                        </p:tav>
                                      </p:tavLst>
                                    </p:anim>
                                    <p:anim calcmode="lin" valueType="num">
                                      <p:cBhvr>
                                        <p:cTn id="8" dur="500" fill="hold"/>
                                        <p:tgtEl>
                                          <p:spTgt spid="9222"/>
                                        </p:tgtEl>
                                        <p:attrNameLst>
                                          <p:attrName>ppt_h</p:attrName>
                                        </p:attrNameLst>
                                      </p:cBhvr>
                                      <p:tavLst>
                                        <p:tav tm="0">
                                          <p:val>
                                            <p:fltVal val="0"/>
                                          </p:val>
                                        </p:tav>
                                        <p:tav tm="100000">
                                          <p:val>
                                            <p:strVal val="#ppt_h"/>
                                          </p:val>
                                        </p:tav>
                                      </p:tavLst>
                                    </p:anim>
                                    <p:animEffect transition="in" filter="fade">
                                      <p:cBhvr>
                                        <p:cTn id="9" dur="500"/>
                                        <p:tgtEl>
                                          <p:spTgt spid="922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Effect transition="in" filter="wipe(up)">
                                      <p:cBhvr>
                                        <p:cTn id="14" dur="500"/>
                                        <p:tgtEl>
                                          <p:spTgt spid="12"/>
                                        </p:tgtEl>
                                      </p:cBhvr>
                                    </p:animEffect>
                                  </p:childTnLst>
                                </p:cTn>
                              </p:par>
                            </p:childTnLst>
                          </p:cTn>
                        </p:par>
                        <p:par>
                          <p:cTn id="15" fill="hold" nodeType="afterGroup">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12"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タイトル 1"/>
          <p:cNvSpPr txBox="1">
            <a:spLocks/>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太古の昔から</a:t>
            </a:r>
            <a:r>
              <a:rPr lang="en-US" altLang="ja-JP" sz="4400" dirty="0"/>
              <a:t/>
            </a:r>
            <a:br>
              <a:rPr lang="en-US" altLang="ja-JP" sz="4400" dirty="0"/>
            </a:br>
            <a:r>
              <a:rPr lang="ja-JP" altLang="en-US" sz="4400" dirty="0"/>
              <a:t>自然界に存在する放射線④</a:t>
            </a:r>
          </a:p>
        </p:txBody>
      </p:sp>
      <p:sp>
        <p:nvSpPr>
          <p:cNvPr id="3" name="テキスト ボックス 2"/>
          <p:cNvSpPr txBox="1">
            <a:spLocks noChangeArrowheads="1"/>
          </p:cNvSpPr>
          <p:nvPr/>
        </p:nvSpPr>
        <p:spPr bwMode="auto">
          <a:xfrm>
            <a:off x="1190625" y="5440363"/>
            <a:ext cx="23764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800" dirty="0"/>
              <a:t>放射線</a:t>
            </a:r>
          </a:p>
        </p:txBody>
      </p:sp>
      <p:sp>
        <p:nvSpPr>
          <p:cNvPr id="5" name="下矢印 4"/>
          <p:cNvSpPr/>
          <p:nvPr/>
        </p:nvSpPr>
        <p:spPr>
          <a:xfrm>
            <a:off x="1763713" y="4773613"/>
            <a:ext cx="1008062" cy="57785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14341" name="Picture 2" descr="C:\Users\kasan6\Desktop\放射線セミナー\images(1副読本・小学生８・２６)\1副読本・小学生８・２６_img_21c.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924300" y="1957388"/>
            <a:ext cx="4470400" cy="431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3" descr="C:\Users\kasan6\Desktop\放射線セミナー\images(２副読本・中学生８・２６)\２副読本・中学生８・２６_img_23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425" y="1706563"/>
            <a:ext cx="3800475" cy="1284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a:spLocks noChangeArrowheads="1"/>
          </p:cNvSpPr>
          <p:nvPr/>
        </p:nvSpPr>
        <p:spPr bwMode="auto">
          <a:xfrm>
            <a:off x="684213" y="3019425"/>
            <a:ext cx="3382962"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a:t>食べ物中の</a:t>
            </a:r>
            <a:endParaRPr lang="en-US" altLang="ja-JP" sz="3600" dirty="0"/>
          </a:p>
          <a:p>
            <a:pPr eaLnBrk="1" hangingPunct="1"/>
            <a:r>
              <a:rPr lang="ja-JP" altLang="en-US" sz="3600" dirty="0"/>
              <a:t>放射性物質</a:t>
            </a:r>
            <a:endParaRPr lang="en-US" altLang="ja-JP" sz="3600" dirty="0"/>
          </a:p>
          <a:p>
            <a:pPr eaLnBrk="1" hangingPunct="1"/>
            <a:r>
              <a:rPr lang="ja-JP" altLang="en-US" sz="3600" dirty="0"/>
              <a:t>（カリウム４０）</a:t>
            </a:r>
          </a:p>
        </p:txBody>
      </p:sp>
      <p:sp>
        <p:nvSpPr>
          <p:cNvPr id="14344" name="テキスト ボックス 9"/>
          <p:cNvSpPr txBox="1">
            <a:spLocks noChangeArrowheads="1"/>
          </p:cNvSpPr>
          <p:nvPr/>
        </p:nvSpPr>
        <p:spPr bwMode="auto">
          <a:xfrm>
            <a:off x="5778500" y="5942861"/>
            <a:ext cx="26162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０．２ｍＳｖ／年</a:t>
            </a:r>
          </a:p>
        </p:txBody>
      </p:sp>
      <p:sp>
        <p:nvSpPr>
          <p:cNvPr id="9" name="AutoShape 11"/>
          <p:cNvSpPr>
            <a:spLocks noChangeArrowheads="1"/>
          </p:cNvSpPr>
          <p:nvPr/>
        </p:nvSpPr>
        <p:spPr bwMode="auto">
          <a:xfrm>
            <a:off x="6697662" y="6450013"/>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２</a:t>
            </a:r>
            <a:endParaRPr lang="ja-JP" altLang="en-US" sz="1800" b="1" dirty="0"/>
          </a:p>
        </p:txBody>
      </p:sp>
      <p:sp>
        <p:nvSpPr>
          <p:cNvPr id="10" name="正方形/長方形 9"/>
          <p:cNvSpPr/>
          <p:nvPr/>
        </p:nvSpPr>
        <p:spPr>
          <a:xfrm>
            <a:off x="6209094" y="-4762"/>
            <a:ext cx="2934906" cy="338554"/>
          </a:xfrm>
          <a:prstGeom prst="rect">
            <a:avLst/>
          </a:prstGeom>
        </p:spPr>
        <p:txBody>
          <a:bodyPr wrap="none">
            <a:spAutoFit/>
          </a:bodyPr>
          <a:lstStyle/>
          <a:p>
            <a:r>
              <a:rPr lang="ja-JP" altLang="en-US" sz="1600" dirty="0" smtClean="0"/>
              <a:t>文部科学省副読本 </a:t>
            </a:r>
            <a:r>
              <a:rPr lang="en-US" altLang="ja-JP" sz="1600" dirty="0" smtClean="0"/>
              <a:t>P.6 </a:t>
            </a:r>
            <a:r>
              <a:rPr lang="ja-JP" altLang="en-US" sz="1600" dirty="0" smtClean="0"/>
              <a:t>から作成</a:t>
            </a:r>
            <a:endParaRPr lang="ja-JP"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nodeType="clickEffect">
                                  <p:stCondLst>
                                    <p:cond delay="0"/>
                                  </p:stCondLst>
                                  <p:childTnLst>
                                    <p:set>
                                      <p:cBhvr>
                                        <p:cTn id="6" dur="1" fill="hold">
                                          <p:stCondLst>
                                            <p:cond delay="0"/>
                                          </p:stCondLst>
                                        </p:cTn>
                                        <p:tgtEl>
                                          <p:spTgt spid="10246"/>
                                        </p:tgtEl>
                                        <p:attrNameLst>
                                          <p:attrName>style.visibility</p:attrName>
                                        </p:attrNameLst>
                                      </p:cBhvr>
                                      <p:to>
                                        <p:strVal val="visible"/>
                                      </p:to>
                                    </p:set>
                                    <p:anim calcmode="lin" valueType="num">
                                      <p:cBhvr>
                                        <p:cTn id="7" dur="500" fill="hold"/>
                                        <p:tgtEl>
                                          <p:spTgt spid="10246"/>
                                        </p:tgtEl>
                                        <p:attrNameLst>
                                          <p:attrName>ppt_w</p:attrName>
                                        </p:attrNameLst>
                                      </p:cBhvr>
                                      <p:tavLst>
                                        <p:tav tm="0">
                                          <p:val>
                                            <p:fltVal val="0"/>
                                          </p:val>
                                        </p:tav>
                                        <p:tav tm="100000">
                                          <p:val>
                                            <p:strVal val="#ppt_w"/>
                                          </p:val>
                                        </p:tav>
                                      </p:tavLst>
                                    </p:anim>
                                    <p:anim calcmode="lin" valueType="num">
                                      <p:cBhvr>
                                        <p:cTn id="8" dur="500" fill="hold"/>
                                        <p:tgtEl>
                                          <p:spTgt spid="10246"/>
                                        </p:tgtEl>
                                        <p:attrNameLst>
                                          <p:attrName>ppt_h</p:attrName>
                                        </p:attrNameLst>
                                      </p:cBhvr>
                                      <p:tavLst>
                                        <p:tav tm="0">
                                          <p:val>
                                            <p:fltVal val="0"/>
                                          </p:val>
                                        </p:tav>
                                        <p:tav tm="100000">
                                          <p:val>
                                            <p:strVal val="#ppt_h"/>
                                          </p:val>
                                        </p:tav>
                                      </p:tavLst>
                                    </p:anim>
                                    <p:animEffect transition="in" filter="fade">
                                      <p:cBhvr>
                                        <p:cTn id="9" dur="500"/>
                                        <p:tgtEl>
                                          <p:spTgt spid="10246"/>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22" presetClass="entr" presetSubtype="1"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up)">
                                      <p:cBhvr>
                                        <p:cTn id="14" dur="500"/>
                                        <p:tgtEl>
                                          <p:spTgt spid="2"/>
                                        </p:tgtEl>
                                      </p:cBhvr>
                                    </p:animEffect>
                                  </p:childTnLst>
                                </p:cTn>
                              </p:par>
                            </p:childTnLst>
                          </p:cTn>
                        </p:par>
                        <p:par>
                          <p:cTn id="15" fill="hold" nodeType="afterGroup">
                            <p:stCondLst>
                              <p:cond delay="500"/>
                            </p:stCondLst>
                            <p:childTnLst>
                              <p:par>
                                <p:cTn id="16" presetID="22" presetClass="entr" presetSubtype="1"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wipe(up)">
                                      <p:cBhvr>
                                        <p:cTn id="18" dur="500"/>
                                        <p:tgtEl>
                                          <p:spTgt spid="5"/>
                                        </p:tgtEl>
                                      </p:cBhvr>
                                    </p:animEffect>
                                  </p:childTnLst>
                                </p:cTn>
                              </p:par>
                            </p:childTnLst>
                          </p:cTn>
                        </p:par>
                        <p:par>
                          <p:cTn id="19" fill="hold" nodeType="afterGroup">
                            <p:stCondLst>
                              <p:cond delay="1000"/>
                            </p:stCondLst>
                            <p:childTnLst>
                              <p:par>
                                <p:cTn id="20" presetID="22" presetClass="entr" presetSubtype="1" fill="hold" grpId="0" nodeType="after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up)">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animBg="1"/>
      <p:bldP spid="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タイトル 1"/>
          <p:cNvSpPr>
            <a:spLocks noGrp="1"/>
          </p:cNvSpPr>
          <p:nvPr>
            <p:ph type="title"/>
          </p:nvPr>
        </p:nvSpPr>
        <p:spPr>
          <a:xfrm>
            <a:off x="467544" y="0"/>
            <a:ext cx="8229600" cy="1143000"/>
          </a:xfrm>
        </p:spPr>
        <p:txBody>
          <a:bodyPr/>
          <a:lstStyle/>
          <a:p>
            <a:r>
              <a:rPr lang="ja-JP" altLang="en-US" sz="3600" dirty="0" smtClean="0"/>
              <a:t>身近なものから出ている自然放射線</a:t>
            </a:r>
            <a:endParaRPr lang="ja-JP" altLang="en-US" sz="2400" dirty="0" smtClean="0"/>
          </a:p>
        </p:txBody>
      </p:sp>
      <p:pic>
        <p:nvPicPr>
          <p:cNvPr id="6" name="肥料に含まれるカリウム４０からの放射線RM07.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cstate="print"/>
          <a:stretch>
            <a:fillRect/>
          </a:stretch>
        </p:blipFill>
        <p:spPr>
          <a:xfrm>
            <a:off x="153335" y="1052736"/>
            <a:ext cx="8832981" cy="4968552"/>
          </a:xfrm>
        </p:spPr>
      </p:pic>
      <p:sp>
        <p:nvSpPr>
          <p:cNvPr id="4" name="正方形/長方形 3"/>
          <p:cNvSpPr/>
          <p:nvPr/>
        </p:nvSpPr>
        <p:spPr>
          <a:xfrm>
            <a:off x="6031160" y="6519446"/>
            <a:ext cx="3142207" cy="338554"/>
          </a:xfrm>
          <a:prstGeom prst="rect">
            <a:avLst/>
          </a:prstGeom>
        </p:spPr>
        <p:txBody>
          <a:bodyPr wrap="none">
            <a:spAutoFit/>
          </a:bodyPr>
          <a:lstStyle/>
          <a:p>
            <a:r>
              <a:rPr lang="ja-JP" altLang="en-US" sz="1600" dirty="0" smtClean="0"/>
              <a:t>岩手県立総合教育センターで撮影</a:t>
            </a:r>
            <a:endParaRPr lang="ja-JP" altLang="en-US" sz="1600" dirty="0"/>
          </a:p>
        </p:txBody>
      </p:sp>
    </p:spTree>
    <p:extLst>
      <p:ext uri="{BB962C8B-B14F-4D97-AF65-F5344CB8AC3E}">
        <p14:creationId xmlns:p14="http://schemas.microsoft.com/office/powerpoint/2010/main" val="25733237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48066"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6"/>
                </p:tgtEl>
              </p:cMediaNode>
            </p:video>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コンテンツ プレースホルダ 3"/>
          <p:cNvPicPr>
            <a:picLocks noChangeArrowheads="1"/>
          </p:cNvPicPr>
          <p:nvPr/>
        </p:nvPicPr>
        <p:blipFill>
          <a:blip r:embed="rId3" cstate="print">
            <a:extLst>
              <a:ext uri="{28A0092B-C50C-407E-A947-70E740481C1C}">
                <a14:useLocalDpi xmlns:a14="http://schemas.microsoft.com/office/drawing/2010/main" val="0"/>
              </a:ext>
            </a:extLst>
          </a:blip>
          <a:srcRect r="36385"/>
          <a:stretch>
            <a:fillRect/>
          </a:stretch>
        </p:blipFill>
        <p:spPr bwMode="auto">
          <a:xfrm>
            <a:off x="3600450" y="1408113"/>
            <a:ext cx="5148263" cy="5449887"/>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4" name="コンテンツ プレースホルダ 3"/>
          <p:cNvGraphicFramePr>
            <a:graphicFrameLocks noGrp="1"/>
          </p:cNvGraphicFramePr>
          <p:nvPr>
            <p:ph idx="1"/>
            <p:extLst>
              <p:ext uri="{D42A27DB-BD31-4B8C-83A1-F6EECF244321}">
                <p14:modId xmlns:p14="http://schemas.microsoft.com/office/powerpoint/2010/main" val="3591155379"/>
              </p:ext>
            </p:extLst>
          </p:nvPr>
        </p:nvGraphicFramePr>
        <p:xfrm>
          <a:off x="546712" y="1336961"/>
          <a:ext cx="4169304" cy="5517231"/>
        </p:xfrm>
        <a:graphic>
          <a:graphicData uri="http://schemas.openxmlformats.org/drawingml/2006/chart">
            <c:chart xmlns:c="http://schemas.openxmlformats.org/drawingml/2006/chart" xmlns:r="http://schemas.openxmlformats.org/officeDocument/2006/relationships" r:id="rId4"/>
          </a:graphicData>
        </a:graphic>
      </p:graphicFrame>
      <p:sp>
        <p:nvSpPr>
          <p:cNvPr id="30724" name="タイトル 1"/>
          <p:cNvSpPr>
            <a:spLocks noGrp="1"/>
          </p:cNvSpPr>
          <p:nvPr>
            <p:ph type="title"/>
          </p:nvPr>
        </p:nvSpPr>
        <p:spPr>
          <a:xfrm>
            <a:off x="468313" y="260350"/>
            <a:ext cx="8229600" cy="1044575"/>
          </a:xfrm>
        </p:spPr>
        <p:txBody>
          <a:bodyPr/>
          <a:lstStyle/>
          <a:p>
            <a:pPr algn="l"/>
            <a:r>
              <a:rPr lang="ja-JP" altLang="en-US" sz="3600" dirty="0" smtClean="0"/>
              <a:t>　　　本県中学生が部活動で計測した</a:t>
            </a:r>
            <a:r>
              <a:rPr lang="en-US" altLang="ja-JP" sz="4000" dirty="0"/>
              <a:t/>
            </a:r>
            <a:br>
              <a:rPr lang="en-US" altLang="ja-JP" sz="4000" dirty="0"/>
            </a:br>
            <a:r>
              <a:rPr lang="ja-JP" altLang="en-US" sz="4000" dirty="0" smtClean="0"/>
              <a:t>　　　　校庭での放射線量</a:t>
            </a:r>
          </a:p>
        </p:txBody>
      </p:sp>
      <p:sp>
        <p:nvSpPr>
          <p:cNvPr id="30725" name="テキスト ボックス 1"/>
          <p:cNvSpPr txBox="1">
            <a:spLocks noChangeArrowheads="1"/>
          </p:cNvSpPr>
          <p:nvPr/>
        </p:nvSpPr>
        <p:spPr bwMode="auto">
          <a:xfrm>
            <a:off x="6087764" y="1408113"/>
            <a:ext cx="2412627" cy="828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2000" dirty="0">
                <a:latin typeface="+mn-ea"/>
                <a:ea typeface="+mn-ea"/>
              </a:rPr>
              <a:t>事故後の平均値</a:t>
            </a:r>
            <a:endParaRPr lang="en-US" altLang="ja-JP" sz="2000" dirty="0">
              <a:latin typeface="+mn-ea"/>
              <a:ea typeface="+mn-ea"/>
            </a:endParaRPr>
          </a:p>
          <a:p>
            <a:pPr eaLnBrk="1" hangingPunct="1"/>
            <a:r>
              <a:rPr lang="en-US" altLang="ja-JP" sz="2800" dirty="0">
                <a:latin typeface="+mn-ea"/>
                <a:ea typeface="+mn-ea"/>
              </a:rPr>
              <a:t>0.038μSv</a:t>
            </a:r>
            <a:r>
              <a:rPr lang="en-US" altLang="ja-JP" sz="2800" dirty="0" smtClean="0">
                <a:latin typeface="+mn-ea"/>
                <a:ea typeface="+mn-ea"/>
              </a:rPr>
              <a:t>/</a:t>
            </a:r>
            <a:r>
              <a:rPr lang="ja-JP" altLang="en-US" sz="2800" dirty="0" smtClean="0">
                <a:latin typeface="+mn-ea"/>
                <a:ea typeface="+mn-ea"/>
              </a:rPr>
              <a:t>時</a:t>
            </a:r>
            <a:endParaRPr lang="ja-JP" altLang="en-US" sz="2800" dirty="0">
              <a:latin typeface="+mn-ea"/>
              <a:ea typeface="+mn-ea"/>
            </a:endParaRPr>
          </a:p>
        </p:txBody>
      </p:sp>
      <p:sp>
        <p:nvSpPr>
          <p:cNvPr id="30726" name="テキスト ボックス 1"/>
          <p:cNvSpPr txBox="1">
            <a:spLocks noChangeArrowheads="1"/>
          </p:cNvSpPr>
          <p:nvPr/>
        </p:nvSpPr>
        <p:spPr bwMode="auto">
          <a:xfrm>
            <a:off x="3995738" y="2312988"/>
            <a:ext cx="828675" cy="1584325"/>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r>
              <a:rPr lang="ja-JP" altLang="en-US" sz="2000"/>
              <a:t>事故</a:t>
            </a:r>
            <a:endParaRPr lang="en-US" altLang="ja-JP" sz="2000"/>
          </a:p>
          <a:p>
            <a:pPr algn="ctr" eaLnBrk="1" hangingPunct="1"/>
            <a:r>
              <a:rPr lang="ja-JP" altLang="en-US" sz="2000"/>
              <a:t>発生</a:t>
            </a:r>
            <a:endParaRPr lang="en-US" altLang="ja-JP" sz="2000"/>
          </a:p>
          <a:p>
            <a:pPr algn="ctr" eaLnBrk="1" hangingPunct="1"/>
            <a:r>
              <a:rPr lang="ja-JP" altLang="en-US" sz="2000"/>
              <a:t>３月</a:t>
            </a:r>
            <a:endParaRPr lang="en-US" altLang="ja-JP" sz="2000"/>
          </a:p>
          <a:p>
            <a:pPr algn="ctr" eaLnBrk="1" hangingPunct="1"/>
            <a:r>
              <a:rPr lang="ja-JP" altLang="en-US" sz="2000"/>
              <a:t>１２日</a:t>
            </a:r>
            <a:endParaRPr lang="ja-JP" altLang="en-US" sz="2800"/>
          </a:p>
        </p:txBody>
      </p:sp>
      <p:sp>
        <p:nvSpPr>
          <p:cNvPr id="9" name="AutoShape 9"/>
          <p:cNvSpPr>
            <a:spLocks noChangeArrowheads="1"/>
          </p:cNvSpPr>
          <p:nvPr/>
        </p:nvSpPr>
        <p:spPr bwMode="auto">
          <a:xfrm>
            <a:off x="6300788" y="4113213"/>
            <a:ext cx="2376487" cy="1331912"/>
          </a:xfrm>
          <a:prstGeom prst="wedgeRoundRectCallout">
            <a:avLst>
              <a:gd name="adj1" fmla="val -42583"/>
              <a:gd name="adj2" fmla="val 93741"/>
              <a:gd name="adj3" fmla="val 16667"/>
            </a:avLst>
          </a:prstGeom>
          <a:solidFill>
            <a:schemeClr val="bg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ja-JP" altLang="en-US" sz="2400" dirty="0"/>
              <a:t>測定しない日は</a:t>
            </a:r>
          </a:p>
          <a:p>
            <a:r>
              <a:rPr lang="ja-JP" altLang="en-US" sz="2400" dirty="0"/>
              <a:t>棒グラフがありません。</a:t>
            </a:r>
          </a:p>
        </p:txBody>
      </p:sp>
      <p:sp>
        <p:nvSpPr>
          <p:cNvPr id="2" name="テキスト ボックス 1"/>
          <p:cNvSpPr txBox="1"/>
          <p:nvPr/>
        </p:nvSpPr>
        <p:spPr>
          <a:xfrm>
            <a:off x="899592" y="4509120"/>
            <a:ext cx="7632848" cy="1446550"/>
          </a:xfrm>
          <a:prstGeom prst="rect">
            <a:avLst/>
          </a:prstGeom>
          <a:solidFill>
            <a:schemeClr val="tx2">
              <a:lumMod val="20000"/>
              <a:lumOff val="80000"/>
              <a:alpha val="75000"/>
            </a:schemeClr>
          </a:solidFill>
        </p:spPr>
        <p:txBody>
          <a:bodyPr wrap="square" rtlCol="0">
            <a:spAutoFit/>
          </a:bodyPr>
          <a:lstStyle/>
          <a:p>
            <a:r>
              <a:rPr kumimoji="1" lang="ja-JP" altLang="en-US" sz="4400" dirty="0" smtClean="0"/>
              <a:t>この</a:t>
            </a:r>
            <a:r>
              <a:rPr lang="ja-JP" altLang="en-US" sz="4400" dirty="0"/>
              <a:t>２</a:t>
            </a:r>
            <a:r>
              <a:rPr kumimoji="1" lang="ja-JP" altLang="en-US" sz="4400" dirty="0" smtClean="0"/>
              <a:t>つのグラフから</a:t>
            </a:r>
            <a:endParaRPr kumimoji="1" lang="en-US" altLang="ja-JP" sz="4400" dirty="0" smtClean="0"/>
          </a:p>
          <a:p>
            <a:r>
              <a:rPr kumimoji="1" lang="ja-JP" altLang="en-US" sz="4400" dirty="0" smtClean="0"/>
              <a:t>どんなことがわかるだろうか？</a:t>
            </a:r>
            <a:endParaRPr kumimoji="1" lang="ja-JP" altLang="en-US" sz="4400" dirty="0"/>
          </a:p>
        </p:txBody>
      </p:sp>
      <p:sp>
        <p:nvSpPr>
          <p:cNvPr id="10" name="正方形/長方形 9"/>
          <p:cNvSpPr/>
          <p:nvPr/>
        </p:nvSpPr>
        <p:spPr>
          <a:xfrm>
            <a:off x="6460987" y="6651823"/>
            <a:ext cx="2771913" cy="307777"/>
          </a:xfrm>
          <a:prstGeom prst="rect">
            <a:avLst/>
          </a:prstGeom>
        </p:spPr>
        <p:txBody>
          <a:bodyPr wrap="none">
            <a:spAutoFit/>
          </a:bodyPr>
          <a:lstStyle/>
          <a:p>
            <a:r>
              <a:rPr lang="ja-JP" altLang="en-US" sz="1400" dirty="0" smtClean="0"/>
              <a:t>岩手県立総合教育センターで作成</a:t>
            </a:r>
            <a:endParaRPr lang="ja-JP" altLang="en-US" sz="1400" dirty="0"/>
          </a:p>
        </p:txBody>
      </p:sp>
    </p:spTree>
    <p:extLst>
      <p:ext uri="{BB962C8B-B14F-4D97-AF65-F5344CB8AC3E}">
        <p14:creationId xmlns:p14="http://schemas.microsoft.com/office/powerpoint/2010/main" val="201383198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1000" fill="hold"/>
                                        <p:tgtEl>
                                          <p:spTgt spid="4"/>
                                        </p:tgtEl>
                                        <p:attrNameLst>
                                          <p:attrName>ppt_x</p:attrName>
                                        </p:attrNameLst>
                                      </p:cBhvr>
                                      <p:tavLst>
                                        <p:tav tm="0">
                                          <p:val>
                                            <p:strVal val="1+#ppt_w/2"/>
                                          </p:val>
                                        </p:tav>
                                        <p:tav tm="100000">
                                          <p:val>
                                            <p:strVal val="#ppt_x"/>
                                          </p:val>
                                        </p:tav>
                                      </p:tavLst>
                                    </p:anim>
                                    <p:anim calcmode="lin" valueType="num">
                                      <p:cBhvr additive="base">
                                        <p:cTn id="13" dur="1000" fill="hold"/>
                                        <p:tgtEl>
                                          <p:spTgt spid="4"/>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xit" presetSubtype="0" fill="hold" grpId="1" nodeType="afterEffect">
                                  <p:stCondLst>
                                    <p:cond delay="0"/>
                                  </p:stCondLst>
                                  <p:childTnLst>
                                    <p:animEffect transition="out" filter="fade">
                                      <p:cBhvr>
                                        <p:cTn id="16" dur="2000"/>
                                        <p:tgtEl>
                                          <p:spTgt spid="9"/>
                                        </p:tgtEl>
                                      </p:cBhvr>
                                    </p:animEffect>
                                    <p:set>
                                      <p:cBhvr>
                                        <p:cTn id="17" dur="1" fill="hold">
                                          <p:stCondLst>
                                            <p:cond delay="19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fade">
                                      <p:cBhvr>
                                        <p:cTn id="22" dur="1000"/>
                                        <p:tgtEl>
                                          <p:spTgt spid="2"/>
                                        </p:tgtEl>
                                      </p:cBhvr>
                                    </p:animEffect>
                                    <p:anim calcmode="lin" valueType="num">
                                      <p:cBhvr>
                                        <p:cTn id="23" dur="1000" fill="hold"/>
                                        <p:tgtEl>
                                          <p:spTgt spid="2"/>
                                        </p:tgtEl>
                                        <p:attrNameLst>
                                          <p:attrName>ppt_x</p:attrName>
                                        </p:attrNameLst>
                                      </p:cBhvr>
                                      <p:tavLst>
                                        <p:tav tm="0">
                                          <p:val>
                                            <p:strVal val="#ppt_x"/>
                                          </p:val>
                                        </p:tav>
                                        <p:tav tm="100000">
                                          <p:val>
                                            <p:strVal val="#ppt_x"/>
                                          </p:val>
                                        </p:tav>
                                      </p:tavLst>
                                    </p:anim>
                                    <p:anim calcmode="lin" valueType="num">
                                      <p:cBhvr>
                                        <p:cTn id="2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9" grpId="1" animBg="1"/>
      <p:bldP spid="2"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1"/>
          <p:cNvSpPr>
            <a:spLocks noGrp="1"/>
          </p:cNvSpPr>
          <p:nvPr>
            <p:ph type="ctrTitle"/>
          </p:nvPr>
        </p:nvSpPr>
        <p:spPr>
          <a:xfrm>
            <a:off x="513292" y="1864368"/>
            <a:ext cx="7772400" cy="1470025"/>
          </a:xfrm>
        </p:spPr>
        <p:txBody>
          <a:bodyPr/>
          <a:lstStyle/>
          <a:p>
            <a:r>
              <a:rPr lang="ja-JP" altLang="en-US" dirty="0" smtClean="0"/>
              <a:t>放射線は目に見えるもの？</a:t>
            </a:r>
          </a:p>
        </p:txBody>
      </p:sp>
      <p:sp>
        <p:nvSpPr>
          <p:cNvPr id="16387" name="タイトル 1"/>
          <p:cNvSpPr txBox="1">
            <a:spLocks/>
          </p:cNvSpPr>
          <p:nvPr/>
        </p:nvSpPr>
        <p:spPr bwMode="auto">
          <a:xfrm>
            <a:off x="827584" y="3702098"/>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a:r>
              <a:rPr lang="ja-JP" altLang="en-US" sz="4400" dirty="0"/>
              <a:t>放射線は体で感じ取れるもの？</a:t>
            </a:r>
          </a:p>
        </p:txBody>
      </p:sp>
      <p:sp>
        <p:nvSpPr>
          <p:cNvPr id="4" name="タイトル 1"/>
          <p:cNvSpPr txBox="1">
            <a:spLocks/>
          </p:cNvSpPr>
          <p:nvPr/>
        </p:nvSpPr>
        <p:spPr bwMode="auto">
          <a:xfrm>
            <a:off x="513292" y="2564904"/>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a:lstStyle>
          <a:p>
            <a:r>
              <a:rPr lang="ja-JP" altLang="en-US" dirty="0" smtClean="0">
                <a:solidFill>
                  <a:srgbClr val="FF0000"/>
                </a:solidFill>
              </a:rPr>
              <a:t>放射線は目に見えない！</a:t>
            </a:r>
          </a:p>
        </p:txBody>
      </p:sp>
      <p:sp>
        <p:nvSpPr>
          <p:cNvPr id="5" name="タイトル 1"/>
          <p:cNvSpPr txBox="1">
            <a:spLocks/>
          </p:cNvSpPr>
          <p:nvPr/>
        </p:nvSpPr>
        <p:spPr bwMode="auto">
          <a:xfrm>
            <a:off x="827584" y="4437112"/>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a:r>
              <a:rPr lang="ja-JP" altLang="en-US" sz="4400" dirty="0">
                <a:solidFill>
                  <a:srgbClr val="FF0000"/>
                </a:solidFill>
              </a:rPr>
              <a:t>放射線は体で</a:t>
            </a:r>
            <a:r>
              <a:rPr lang="ja-JP" altLang="en-US" sz="4400" dirty="0" smtClean="0">
                <a:solidFill>
                  <a:srgbClr val="FF0000"/>
                </a:solidFill>
              </a:rPr>
              <a:t>感じ取れない！</a:t>
            </a:r>
            <a:endParaRPr lang="ja-JP" altLang="en-US" sz="4400" dirty="0">
              <a:solidFill>
                <a:srgbClr val="FF0000"/>
              </a:solidFill>
            </a:endParaRPr>
          </a:p>
        </p:txBody>
      </p:sp>
      <p:sp>
        <p:nvSpPr>
          <p:cNvPr id="2" name="テキスト ボックス 1"/>
          <p:cNvSpPr txBox="1"/>
          <p:nvPr/>
        </p:nvSpPr>
        <p:spPr>
          <a:xfrm>
            <a:off x="1015116" y="404664"/>
            <a:ext cx="7085276" cy="1569660"/>
          </a:xfrm>
          <a:prstGeom prst="rect">
            <a:avLst/>
          </a:prstGeom>
          <a:noFill/>
        </p:spPr>
        <p:txBody>
          <a:bodyPr wrap="square" rtlCol="0">
            <a:spAutoFit/>
          </a:bodyPr>
          <a:lstStyle/>
          <a:p>
            <a:pPr algn="ctr"/>
            <a:r>
              <a:rPr lang="ja-JP" altLang="en-US" sz="3200" dirty="0"/>
              <a:t>身のまわり</a:t>
            </a:r>
            <a:r>
              <a:rPr lang="ja-JP" altLang="en-US" sz="3200" dirty="0" smtClean="0"/>
              <a:t>にある</a:t>
            </a:r>
            <a:r>
              <a:rPr kumimoji="1" lang="ja-JP" altLang="en-US" sz="3200" dirty="0" smtClean="0"/>
              <a:t>放射線に</a:t>
            </a:r>
            <a:endParaRPr kumimoji="1" lang="en-US" altLang="ja-JP" sz="3200" dirty="0" smtClean="0"/>
          </a:p>
          <a:p>
            <a:pPr algn="ctr"/>
            <a:r>
              <a:rPr kumimoji="1" lang="ja-JP" altLang="en-US" sz="3200" dirty="0" smtClean="0"/>
              <a:t>気づいていましたか？</a:t>
            </a:r>
            <a:endParaRPr kumimoji="1" lang="en-US" altLang="ja-JP" sz="3200" dirty="0" smtClean="0"/>
          </a:p>
          <a:p>
            <a:pPr algn="ctr"/>
            <a:r>
              <a:rPr lang="ja-JP" altLang="en-US" sz="3200" dirty="0" smtClean="0"/>
              <a:t>・・・・・・・・・・・と</a:t>
            </a:r>
            <a:r>
              <a:rPr lang="ja-JP" altLang="en-US" sz="3200" dirty="0"/>
              <a:t>いうことは</a:t>
            </a:r>
            <a:endParaRPr kumimoji="1" lang="ja-JP" altLang="en-US" sz="3200" dirty="0"/>
          </a:p>
        </p:txBody>
      </p:sp>
      <p:sp>
        <p:nvSpPr>
          <p:cNvPr id="7" name="AutoShape 11"/>
          <p:cNvSpPr>
            <a:spLocks noChangeArrowheads="1"/>
          </p:cNvSpPr>
          <p:nvPr/>
        </p:nvSpPr>
        <p:spPr bwMode="auto">
          <a:xfrm>
            <a:off x="6683218"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３</a:t>
            </a:r>
            <a:endParaRPr lang="ja-JP" altLang="en-US" sz="18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up)">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C:\Users\kasan6\Desktop\放射線セミナー\images(２副読本・中学生８・２６)\２副読本・中学生８・２６_img_27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69062" y="2276475"/>
            <a:ext cx="9312275" cy="1557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東北地方太平洋沖地震_0001.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cstate="print"/>
          <a:stretch>
            <a:fillRect/>
          </a:stretch>
        </p:blipFill>
        <p:spPr>
          <a:xfrm>
            <a:off x="1403648" y="1457292"/>
            <a:ext cx="6372200" cy="4779150"/>
          </a:xfrm>
          <a:prstGeom prst="rect">
            <a:avLst/>
          </a:prstGeom>
        </p:spPr>
      </p:pic>
      <p:sp>
        <p:nvSpPr>
          <p:cNvPr id="3" name="コンテンツ プレースホルダー 2"/>
          <p:cNvSpPr>
            <a:spLocks noGrp="1"/>
          </p:cNvSpPr>
          <p:nvPr>
            <p:ph idx="1"/>
          </p:nvPr>
        </p:nvSpPr>
        <p:spPr>
          <a:xfrm>
            <a:off x="574959" y="256749"/>
            <a:ext cx="7920038" cy="1296988"/>
          </a:xfrm>
        </p:spPr>
        <p:txBody>
          <a:bodyPr/>
          <a:lstStyle/>
          <a:p>
            <a:pPr marL="0" indent="0" algn="ctr">
              <a:buFont typeface="Arial" pitchFamily="34" charset="0"/>
              <a:buNone/>
            </a:pPr>
            <a:r>
              <a:rPr lang="ja-JP" altLang="en-US" dirty="0" smtClean="0"/>
              <a:t>平成２３年３月１１日　午後２時４６分</a:t>
            </a:r>
            <a:endParaRPr lang="en-US" altLang="ja-JP" dirty="0" smtClean="0"/>
          </a:p>
          <a:p>
            <a:pPr marL="0" indent="0" algn="ctr">
              <a:buFont typeface="Arial" pitchFamily="34" charset="0"/>
              <a:buNone/>
            </a:pPr>
            <a:r>
              <a:rPr lang="ja-JP" altLang="en-US" dirty="0" smtClean="0"/>
              <a:t>東北地方太平洋沖地震発生　</a:t>
            </a:r>
            <a:r>
              <a:rPr lang="ja-JP" altLang="en-US" sz="2400" dirty="0" smtClean="0"/>
              <a:t>マグニチュード９．０</a:t>
            </a:r>
          </a:p>
        </p:txBody>
      </p:sp>
      <p:sp>
        <p:nvSpPr>
          <p:cNvPr id="2" name="テキスト ボックス 1"/>
          <p:cNvSpPr txBox="1"/>
          <p:nvPr/>
        </p:nvSpPr>
        <p:spPr>
          <a:xfrm>
            <a:off x="974951" y="6288012"/>
            <a:ext cx="7229594" cy="523220"/>
          </a:xfrm>
          <a:prstGeom prst="rect">
            <a:avLst/>
          </a:prstGeom>
          <a:noFill/>
        </p:spPr>
        <p:txBody>
          <a:bodyPr wrap="square" rtlCol="0">
            <a:spAutoFit/>
          </a:bodyPr>
          <a:lstStyle/>
          <a:p>
            <a:r>
              <a:rPr lang="ja-JP" altLang="en-US" sz="1400" dirty="0" smtClean="0"/>
              <a:t>ＮＩＥＤ独立</a:t>
            </a:r>
            <a:r>
              <a:rPr lang="ja-JP" altLang="en-US" sz="1400" dirty="0"/>
              <a:t>行政法人防災科学技術</a:t>
            </a:r>
            <a:r>
              <a:rPr lang="ja-JP" altLang="en-US" sz="1400" dirty="0" smtClean="0"/>
              <a:t>研究所　</a:t>
            </a:r>
            <a:r>
              <a:rPr lang="en-US" altLang="ja-JP" sz="1400" dirty="0" smtClean="0"/>
              <a:t>http</a:t>
            </a:r>
            <a:r>
              <a:rPr lang="en-US" altLang="ja-JP" sz="1400" dirty="0"/>
              <a:t>://www.kyoshin.bosai.go.jp/kyoshin/</a:t>
            </a:r>
            <a:r>
              <a:rPr lang="ja-JP" altLang="en-US" sz="1400" dirty="0"/>
              <a:t/>
            </a:r>
            <a:br>
              <a:rPr lang="ja-JP" altLang="en-US" sz="1400" dirty="0"/>
            </a:br>
            <a:r>
              <a:rPr lang="en-US" altLang="ja-JP" sz="1400" dirty="0" smtClean="0"/>
              <a:t>K-NET/</a:t>
            </a:r>
            <a:r>
              <a:rPr lang="en-US" altLang="ja-JP" sz="1400" dirty="0" err="1" smtClean="0"/>
              <a:t>KiK</a:t>
            </a:r>
            <a:r>
              <a:rPr lang="en-US" altLang="ja-JP" sz="1400" dirty="0" smtClean="0"/>
              <a:t>-net</a:t>
            </a:r>
            <a:r>
              <a:rPr lang="ja-JP" altLang="en-US" sz="1400" dirty="0"/>
              <a:t>の地表観測点で観測されたリアルタイム震度の伝播の</a:t>
            </a:r>
            <a:r>
              <a:rPr lang="ja-JP" altLang="en-US" sz="1400" dirty="0" smtClean="0"/>
              <a:t>様子</a:t>
            </a:r>
            <a:r>
              <a:rPr lang="ja-JP" altLang="en-US" sz="1400" dirty="0"/>
              <a:t>より</a:t>
            </a:r>
            <a:r>
              <a:rPr lang="en-US" altLang="ja-JP" sz="1400" dirty="0" smtClean="0"/>
              <a:t>(</a:t>
            </a:r>
            <a:r>
              <a:rPr lang="ja-JP" altLang="en-US" sz="1400" dirty="0" smtClean="0"/>
              <a:t>実際の</a:t>
            </a:r>
            <a:r>
              <a:rPr lang="en-US" altLang="ja-JP" sz="1400" dirty="0" smtClean="0"/>
              <a:t>10</a:t>
            </a:r>
            <a:r>
              <a:rPr lang="ja-JP" altLang="en-US" sz="1400" dirty="0" smtClean="0"/>
              <a:t>倍）</a:t>
            </a:r>
            <a:endParaRPr kumimoji="1" lang="ja-JP" altLang="en-US" sz="1400" dirty="0"/>
          </a:p>
        </p:txBody>
      </p:sp>
      <p:sp>
        <p:nvSpPr>
          <p:cNvPr id="5" name="正方形/長方形 4"/>
          <p:cNvSpPr/>
          <p:nvPr/>
        </p:nvSpPr>
        <p:spPr>
          <a:xfrm>
            <a:off x="6598994" y="1380169"/>
            <a:ext cx="1872208" cy="49685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 name="正方形/長方形 6"/>
          <p:cNvSpPr/>
          <p:nvPr/>
        </p:nvSpPr>
        <p:spPr>
          <a:xfrm>
            <a:off x="710489" y="1362591"/>
            <a:ext cx="1872208" cy="49685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 name="テキスト ボックス 3"/>
          <p:cNvSpPr txBox="1"/>
          <p:nvPr/>
        </p:nvSpPr>
        <p:spPr>
          <a:xfrm>
            <a:off x="1546838" y="2420888"/>
            <a:ext cx="2071718" cy="1200329"/>
          </a:xfrm>
          <a:prstGeom prst="rect">
            <a:avLst/>
          </a:prstGeom>
          <a:noFill/>
        </p:spPr>
        <p:txBody>
          <a:bodyPr wrap="square" rtlCol="0">
            <a:spAutoFit/>
          </a:bodyPr>
          <a:lstStyle/>
          <a:p>
            <a:pPr algn="ctr"/>
            <a:r>
              <a:rPr lang="ja-JP" altLang="en-US" sz="2400" dirty="0" smtClean="0"/>
              <a:t>地震のゆれが</a:t>
            </a:r>
            <a:endParaRPr lang="en-US" altLang="ja-JP" sz="2400" dirty="0" smtClean="0"/>
          </a:p>
          <a:p>
            <a:pPr algn="ctr"/>
            <a:r>
              <a:rPr lang="ja-JP" altLang="en-US" sz="2400" dirty="0" smtClean="0"/>
              <a:t>広がる様子</a:t>
            </a:r>
            <a:endParaRPr lang="en-US" altLang="ja-JP" sz="2400" dirty="0" smtClean="0"/>
          </a:p>
          <a:p>
            <a:pPr algn="ctr"/>
            <a:r>
              <a:rPr lang="ja-JP" altLang="en-US" sz="2400" dirty="0" smtClean="0"/>
              <a:t>（震度）</a:t>
            </a:r>
            <a:endParaRPr kumimoji="1" lang="ja-JP" altLang="en-US" sz="2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8" fill="hold" grpId="0" nodeType="afterEffect">
                                  <p:stCondLst>
                                    <p:cond delay="0"/>
                                  </p:stCondLst>
                                  <p:iterate type="wd">
                                    <p:tmPct val="7000"/>
                                  </p:iterate>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1000" fill="hold"/>
                                        <p:tgtEl>
                                          <p:spTgt spid="3">
                                            <p:txEl>
                                              <p:pRg st="0" end="0"/>
                                            </p:txEl>
                                          </p:spTgt>
                                        </p:tgtEl>
                                        <p:attrNameLst>
                                          <p:attrName>ppt_x</p:attrName>
                                        </p:attrNameLst>
                                      </p:cBhvr>
                                      <p:tavLst>
                                        <p:tav tm="0">
                                          <p:val>
                                            <p:strVal val="0-#ppt_w/2"/>
                                          </p:val>
                                        </p:tav>
                                        <p:tav tm="100000">
                                          <p:val>
                                            <p:strVal val="#ppt_x"/>
                                          </p:val>
                                        </p:tav>
                                      </p:tavLst>
                                    </p:anim>
                                    <p:anim calcmode="lin" valueType="num">
                                      <p:cBhvr additive="base">
                                        <p:cTn id="8" dur="10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9" fill="hold" nodeType="afterGroup">
                            <p:stCondLst>
                              <p:cond delay="1420"/>
                            </p:stCondLst>
                            <p:childTnLst>
                              <p:par>
                                <p:cTn id="10" presetID="2" presetClass="entr" presetSubtype="8" fill="hold" grpId="0" nodeType="afterEffect">
                                  <p:stCondLst>
                                    <p:cond delay="0"/>
                                  </p:stCondLst>
                                  <p:iterate type="wd">
                                    <p:tmPct val="7000"/>
                                  </p:iterate>
                                  <p:childTnLst>
                                    <p:set>
                                      <p:cBhvr>
                                        <p:cTn id="11" dur="1" fill="hold">
                                          <p:stCondLst>
                                            <p:cond delay="0"/>
                                          </p:stCondLst>
                                        </p:cTn>
                                        <p:tgtEl>
                                          <p:spTgt spid="3">
                                            <p:txEl>
                                              <p:pRg st="1" end="1"/>
                                            </p:txEl>
                                          </p:spTgt>
                                        </p:tgtEl>
                                        <p:attrNameLst>
                                          <p:attrName>style.visibility</p:attrName>
                                        </p:attrNameLst>
                                      </p:cBhvr>
                                      <p:to>
                                        <p:strVal val="visible"/>
                                      </p:to>
                                    </p:set>
                                    <p:anim calcmode="lin" valueType="num">
                                      <p:cBhvr additive="base">
                                        <p:cTn id="12" dur="1000" fill="hold"/>
                                        <p:tgtEl>
                                          <p:spTgt spid="3">
                                            <p:txEl>
                                              <p:pRg st="1" end="1"/>
                                            </p:txEl>
                                          </p:spTgt>
                                        </p:tgtEl>
                                        <p:attrNameLst>
                                          <p:attrName>ppt_x</p:attrName>
                                        </p:attrNameLst>
                                      </p:cBhvr>
                                      <p:tavLst>
                                        <p:tav tm="0">
                                          <p:val>
                                            <p:strVal val="0-#ppt_w/2"/>
                                          </p:val>
                                        </p:tav>
                                        <p:tav tm="100000">
                                          <p:val>
                                            <p:strVal val="#ppt_x"/>
                                          </p:val>
                                        </p:tav>
                                      </p:tavLst>
                                    </p:anim>
                                    <p:anim calcmode="lin" valueType="num">
                                      <p:cBhvr additive="base">
                                        <p:cTn id="13" dur="1000" fill="hold"/>
                                        <p:tgtEl>
                                          <p:spTgt spid="3">
                                            <p:txEl>
                                              <p:pRg st="1" end="1"/>
                                            </p:txEl>
                                          </p:spTgt>
                                        </p:tgtEl>
                                        <p:attrNameLst>
                                          <p:attrName>ppt_y</p:attrName>
                                        </p:attrNameLst>
                                      </p:cBhvr>
                                      <p:tavLst>
                                        <p:tav tm="0">
                                          <p:val>
                                            <p:strVal val="#ppt_y"/>
                                          </p:val>
                                        </p:tav>
                                        <p:tav tm="100000">
                                          <p:val>
                                            <p:strVal val="#ppt_y"/>
                                          </p:val>
                                        </p:tav>
                                      </p:tavLst>
                                    </p:anim>
                                  </p:childTnLst>
                                </p:cTn>
                              </p:par>
                            </p:childTnLst>
                          </p:cTn>
                        </p:par>
                        <p:par>
                          <p:cTn id="14" fill="hold">
                            <p:stCondLst>
                              <p:cond delay="2910"/>
                            </p:stCondLst>
                            <p:childTnLst>
                              <p:par>
                                <p:cTn id="15" presetID="10" presetClass="entr" presetSubtype="0"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childTnLst>
                                </p:cTn>
                              </p:par>
                            </p:childTnLst>
                          </p:cTn>
                        </p:par>
                        <p:par>
                          <p:cTn id="18" fill="hold">
                            <p:stCondLst>
                              <p:cond delay="3410"/>
                            </p:stCondLst>
                            <p:childTnLst>
                              <p:par>
                                <p:cTn id="19" presetID="1" presetClass="mediacall" presetSubtype="0" fill="hold" nodeType="afterEffect">
                                  <p:stCondLst>
                                    <p:cond delay="0"/>
                                  </p:stCondLst>
                                  <p:childTnLst>
                                    <p:cmd type="call" cmd="playFrom(0.0)">
                                      <p:cBhvr>
                                        <p:cTn id="20" dur="15999"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21" fill="hold" display="0">
                  <p:stCondLst>
                    <p:cond delay="indefinite"/>
                  </p:stCondLst>
                </p:cTn>
                <p:tgtEl>
                  <p:spTgt spid="9"/>
                </p:tgtEl>
              </p:cMediaNode>
            </p:video>
          </p:childTnLst>
        </p:cTn>
      </p:par>
    </p:tnLst>
    <p:bldLst>
      <p:bldP spid="3" grpId="0" uiExpand="1" build="p" advAuto="0"/>
      <p:bldP spid="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p:txBody>
          <a:bodyPr/>
          <a:lstStyle/>
          <a:p>
            <a:pPr eaLnBrk="1" hangingPunct="1"/>
            <a:r>
              <a:rPr lang="ja-JP" altLang="en-US" dirty="0" smtClean="0"/>
              <a:t>原子と原子核</a:t>
            </a:r>
          </a:p>
        </p:txBody>
      </p:sp>
      <p:graphicFrame>
        <p:nvGraphicFramePr>
          <p:cNvPr id="18435" name="Object 3"/>
          <p:cNvGraphicFramePr>
            <a:graphicFrameLocks noGrp="1" noChangeAspect="1"/>
          </p:cNvGraphicFramePr>
          <p:nvPr>
            <p:ph idx="1"/>
          </p:nvPr>
        </p:nvGraphicFramePr>
        <p:xfrm>
          <a:off x="468313" y="2420938"/>
          <a:ext cx="8229600" cy="2879725"/>
        </p:xfrm>
        <a:graphic>
          <a:graphicData uri="http://schemas.openxmlformats.org/presentationml/2006/ole">
            <mc:AlternateContent xmlns:mc="http://schemas.openxmlformats.org/markup-compatibility/2006">
              <mc:Choice xmlns:v="urn:schemas-microsoft-com:vml" Requires="v">
                <p:oleObj spid="_x0000_s18695" name="ビットマップ イメージ" r:id="rId4" imgW="11650701" imgH="4076190" progId="PBrush">
                  <p:embed/>
                </p:oleObj>
              </mc:Choice>
              <mc:Fallback>
                <p:oleObj name="ビットマップ イメージ" r:id="rId4" imgW="11650701" imgH="4076190" progId="PBrush">
                  <p:embed/>
                  <p:pic>
                    <p:nvPicPr>
                      <p:cNvPr id="0" name="Picture 25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68313" y="2420938"/>
                        <a:ext cx="8229600" cy="28797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5" name="Object 7"/>
          <p:cNvGraphicFramePr>
            <a:graphicFrameLocks noChangeAspect="1"/>
          </p:cNvGraphicFramePr>
          <p:nvPr/>
        </p:nvGraphicFramePr>
        <p:xfrm>
          <a:off x="3132138" y="2986088"/>
          <a:ext cx="2339975" cy="2266950"/>
        </p:xfrm>
        <a:graphic>
          <a:graphicData uri="http://schemas.openxmlformats.org/presentationml/2006/ole">
            <mc:AlternateContent xmlns:mc="http://schemas.openxmlformats.org/markup-compatibility/2006">
              <mc:Choice xmlns:v="urn:schemas-microsoft-com:vml" Requires="v">
                <p:oleObj spid="_x0000_s18696" name="ビットマップ イメージ" r:id="rId6" imgW="6335009" imgH="6200000" progId="PBrush">
                  <p:embed/>
                </p:oleObj>
              </mc:Choice>
              <mc:Fallback>
                <p:oleObj name="ビットマップ イメージ" r:id="rId6" imgW="6335009" imgH="6200000" progId="PBrush">
                  <p:embed/>
                  <p:pic>
                    <p:nvPicPr>
                      <p:cNvPr id="0" name="Picture 256"/>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132138" y="2986088"/>
                        <a:ext cx="2339975" cy="22669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12"/>
          <p:cNvGrpSpPr>
            <a:grpSpLocks/>
          </p:cNvGrpSpPr>
          <p:nvPr/>
        </p:nvGrpSpPr>
        <p:grpSpPr bwMode="auto">
          <a:xfrm>
            <a:off x="4932363" y="2889250"/>
            <a:ext cx="3940175" cy="2700338"/>
            <a:chOff x="3129" y="1837"/>
            <a:chExt cx="2482" cy="1701"/>
          </a:xfrm>
        </p:grpSpPr>
        <p:sp>
          <p:nvSpPr>
            <p:cNvPr id="18441" name="Rectangle 10"/>
            <p:cNvSpPr>
              <a:spLocks noChangeArrowheads="1"/>
            </p:cNvSpPr>
            <p:nvPr/>
          </p:nvSpPr>
          <p:spPr bwMode="auto">
            <a:xfrm>
              <a:off x="3433" y="1837"/>
              <a:ext cx="2178" cy="1701"/>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sp>
          <p:nvSpPr>
            <p:cNvPr id="18442" name="AutoShape 11"/>
            <p:cNvSpPr>
              <a:spLocks noChangeArrowheads="1"/>
            </p:cNvSpPr>
            <p:nvPr/>
          </p:nvSpPr>
          <p:spPr bwMode="auto">
            <a:xfrm flipH="1">
              <a:off x="3129" y="2024"/>
              <a:ext cx="479" cy="1157"/>
            </a:xfrm>
            <a:prstGeom prst="moon">
              <a:avLst>
                <a:gd name="adj" fmla="val 36324"/>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grpSp>
      <p:sp>
        <p:nvSpPr>
          <p:cNvPr id="2062" name="Rectangle 14"/>
          <p:cNvSpPr>
            <a:spLocks noChangeArrowheads="1"/>
          </p:cNvSpPr>
          <p:nvPr/>
        </p:nvSpPr>
        <p:spPr bwMode="auto">
          <a:xfrm>
            <a:off x="1979613" y="2889250"/>
            <a:ext cx="3492500" cy="27003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sp>
        <p:nvSpPr>
          <p:cNvPr id="2064" name="Rectangle 16"/>
          <p:cNvSpPr>
            <a:spLocks noChangeArrowheads="1"/>
          </p:cNvSpPr>
          <p:nvPr/>
        </p:nvSpPr>
        <p:spPr bwMode="auto">
          <a:xfrm rot="-1030554">
            <a:off x="1584325" y="3752850"/>
            <a:ext cx="720725" cy="179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sp>
        <p:nvSpPr>
          <p:cNvPr id="2065" name="Rectangle 17"/>
          <p:cNvSpPr>
            <a:spLocks noChangeArrowheads="1"/>
          </p:cNvSpPr>
          <p:nvPr/>
        </p:nvSpPr>
        <p:spPr bwMode="auto">
          <a:xfrm rot="1465746" flipV="1">
            <a:off x="1627188" y="4302125"/>
            <a:ext cx="720725" cy="1793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dirty="0"/>
          </a:p>
        </p:txBody>
      </p:sp>
      <p:sp>
        <p:nvSpPr>
          <p:cNvPr id="11" name="正方形/長方形 10"/>
          <p:cNvSpPr/>
          <p:nvPr/>
        </p:nvSpPr>
        <p:spPr>
          <a:xfrm>
            <a:off x="5880388" y="6507202"/>
            <a:ext cx="3279488" cy="369332"/>
          </a:xfrm>
          <a:prstGeom prst="rect">
            <a:avLst/>
          </a:prstGeom>
        </p:spPr>
        <p:txBody>
          <a:bodyPr wrap="none">
            <a:spAutoFit/>
          </a:bodyPr>
          <a:lstStyle/>
          <a:p>
            <a:r>
              <a:rPr lang="ja-JP" altLang="en-US" dirty="0" smtClean="0"/>
              <a:t>文部科学省副読本 </a:t>
            </a:r>
            <a:r>
              <a:rPr lang="en-US" altLang="ja-JP" dirty="0" smtClean="0"/>
              <a:t>P.7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xit" presetSubtype="16" fill="hold" grpId="0" nodeType="clickEffect">
                                  <p:stCondLst>
                                    <p:cond delay="0"/>
                                  </p:stCondLst>
                                  <p:childTnLst>
                                    <p:animEffect transition="out" filter="box(in)">
                                      <p:cBhvr>
                                        <p:cTn id="6" dur="500"/>
                                        <p:tgtEl>
                                          <p:spTgt spid="2065"/>
                                        </p:tgtEl>
                                      </p:cBhvr>
                                    </p:animEffect>
                                    <p:set>
                                      <p:cBhvr>
                                        <p:cTn id="7" dur="1" fill="hold">
                                          <p:stCondLst>
                                            <p:cond delay="499"/>
                                          </p:stCondLst>
                                        </p:cTn>
                                        <p:tgtEl>
                                          <p:spTgt spid="2065"/>
                                        </p:tgtEl>
                                        <p:attrNameLst>
                                          <p:attrName>style.visibility</p:attrName>
                                        </p:attrNameLst>
                                      </p:cBhvr>
                                      <p:to>
                                        <p:strVal val="hidden"/>
                                      </p:to>
                                    </p:set>
                                  </p:childTnLst>
                                </p:cTn>
                              </p:par>
                              <p:par>
                                <p:cTn id="8" presetID="4" presetClass="exit" presetSubtype="16" fill="hold" grpId="0" nodeType="withEffect">
                                  <p:stCondLst>
                                    <p:cond delay="0"/>
                                  </p:stCondLst>
                                  <p:childTnLst>
                                    <p:animEffect transition="out" filter="box(in)">
                                      <p:cBhvr>
                                        <p:cTn id="9" dur="500"/>
                                        <p:tgtEl>
                                          <p:spTgt spid="2064"/>
                                        </p:tgtEl>
                                      </p:cBhvr>
                                    </p:animEffect>
                                    <p:set>
                                      <p:cBhvr>
                                        <p:cTn id="10" dur="1" fill="hold">
                                          <p:stCondLst>
                                            <p:cond delay="499"/>
                                          </p:stCondLst>
                                        </p:cTn>
                                        <p:tgtEl>
                                          <p:spTgt spid="2064"/>
                                        </p:tgtEl>
                                        <p:attrNameLst>
                                          <p:attrName>style.visibility</p:attrName>
                                        </p:attrNameLst>
                                      </p:cBhvr>
                                      <p:to>
                                        <p:strVal val="hidden"/>
                                      </p:to>
                                    </p:set>
                                  </p:childTnLst>
                                </p:cTn>
                              </p:par>
                            </p:childTnLst>
                          </p:cTn>
                        </p:par>
                        <p:par>
                          <p:cTn id="11" fill="hold" nodeType="afterGroup">
                            <p:stCondLst>
                              <p:cond delay="500"/>
                            </p:stCondLst>
                            <p:childTnLst>
                              <p:par>
                                <p:cTn id="12" presetID="2" presetClass="exit" presetSubtype="2" fill="hold" grpId="0" nodeType="afterEffect">
                                  <p:stCondLst>
                                    <p:cond delay="0"/>
                                  </p:stCondLst>
                                  <p:childTnLst>
                                    <p:anim calcmode="lin" valueType="num">
                                      <p:cBhvr additive="base">
                                        <p:cTn id="13" dur="500"/>
                                        <p:tgtEl>
                                          <p:spTgt spid="2062"/>
                                        </p:tgtEl>
                                        <p:attrNameLst>
                                          <p:attrName>ppt_x</p:attrName>
                                        </p:attrNameLst>
                                      </p:cBhvr>
                                      <p:tavLst>
                                        <p:tav tm="0">
                                          <p:val>
                                            <p:strVal val="ppt_x"/>
                                          </p:val>
                                        </p:tav>
                                        <p:tav tm="100000">
                                          <p:val>
                                            <p:strVal val="1+ppt_w/2"/>
                                          </p:val>
                                        </p:tav>
                                      </p:tavLst>
                                    </p:anim>
                                    <p:anim calcmode="lin" valueType="num">
                                      <p:cBhvr additive="base">
                                        <p:cTn id="14" dur="500"/>
                                        <p:tgtEl>
                                          <p:spTgt spid="2062"/>
                                        </p:tgtEl>
                                        <p:attrNameLst>
                                          <p:attrName>ppt_y</p:attrName>
                                        </p:attrNameLst>
                                      </p:cBhvr>
                                      <p:tavLst>
                                        <p:tav tm="0">
                                          <p:val>
                                            <p:strVal val="ppt_y"/>
                                          </p:val>
                                        </p:tav>
                                        <p:tav tm="100000">
                                          <p:val>
                                            <p:strVal val="ppt_y"/>
                                          </p:val>
                                        </p:tav>
                                      </p:tavLst>
                                    </p:anim>
                                    <p:set>
                                      <p:cBhvr>
                                        <p:cTn id="15" dur="1" fill="hold">
                                          <p:stCondLst>
                                            <p:cond delay="499"/>
                                          </p:stCondLst>
                                        </p:cTn>
                                        <p:tgtEl>
                                          <p:spTgt spid="2062"/>
                                        </p:tgtEl>
                                        <p:attrNameLst>
                                          <p:attrName>style.visibility</p:attrName>
                                        </p:attrNameLst>
                                      </p:cBhvr>
                                      <p:to>
                                        <p:strVal val="hidden"/>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xit" presetSubtype="32" fill="hold" nodeType="clickEffect">
                                  <p:stCondLst>
                                    <p:cond delay="0"/>
                                  </p:stCondLst>
                                  <p:childTnLst>
                                    <p:animEffect transition="out" filter="box(out)">
                                      <p:cBhvr>
                                        <p:cTn id="19" dur="500"/>
                                        <p:tgtEl>
                                          <p:spTgt spid="2055"/>
                                        </p:tgtEl>
                                      </p:cBhvr>
                                    </p:animEffect>
                                    <p:set>
                                      <p:cBhvr>
                                        <p:cTn id="20" dur="1" fill="hold">
                                          <p:stCondLst>
                                            <p:cond delay="499"/>
                                          </p:stCondLst>
                                        </p:cTn>
                                        <p:tgtEl>
                                          <p:spTgt spid="2055"/>
                                        </p:tgtEl>
                                        <p:attrNameLst>
                                          <p:attrName>style.visibility</p:attrName>
                                        </p:attrNameLst>
                                      </p:cBhvr>
                                      <p:to>
                                        <p:strVal val="hidden"/>
                                      </p:to>
                                    </p:set>
                                  </p:childTnLst>
                                </p:cTn>
                              </p:par>
                            </p:childTnLst>
                          </p:cTn>
                        </p:par>
                        <p:par>
                          <p:cTn id="21" fill="hold" nodeType="afterGroup">
                            <p:stCondLst>
                              <p:cond delay="500"/>
                            </p:stCondLst>
                            <p:childTnLst>
                              <p:par>
                                <p:cTn id="22" presetID="2" presetClass="exit" presetSubtype="2" fill="hold" nodeType="afterEffect">
                                  <p:stCondLst>
                                    <p:cond delay="0"/>
                                  </p:stCondLst>
                                  <p:childTnLst>
                                    <p:anim calcmode="lin" valueType="num">
                                      <p:cBhvr additive="base">
                                        <p:cTn id="23" dur="500"/>
                                        <p:tgtEl>
                                          <p:spTgt spid="2"/>
                                        </p:tgtEl>
                                        <p:attrNameLst>
                                          <p:attrName>ppt_x</p:attrName>
                                        </p:attrNameLst>
                                      </p:cBhvr>
                                      <p:tavLst>
                                        <p:tav tm="0">
                                          <p:val>
                                            <p:strVal val="ppt_x"/>
                                          </p:val>
                                        </p:tav>
                                        <p:tav tm="100000">
                                          <p:val>
                                            <p:strVal val="1+ppt_w/2"/>
                                          </p:val>
                                        </p:tav>
                                      </p:tavLst>
                                    </p:anim>
                                    <p:anim calcmode="lin" valueType="num">
                                      <p:cBhvr additive="base">
                                        <p:cTn id="24" dur="500"/>
                                        <p:tgtEl>
                                          <p:spTgt spid="2"/>
                                        </p:tgtEl>
                                        <p:attrNameLst>
                                          <p:attrName>ppt_y</p:attrName>
                                        </p:attrNameLst>
                                      </p:cBhvr>
                                      <p:tavLst>
                                        <p:tav tm="0">
                                          <p:val>
                                            <p:strVal val="ppt_y"/>
                                          </p:val>
                                        </p:tav>
                                        <p:tav tm="100000">
                                          <p:val>
                                            <p:strVal val="ppt_y"/>
                                          </p:val>
                                        </p:tav>
                                      </p:tavLst>
                                    </p:anim>
                                    <p:set>
                                      <p:cBhvr>
                                        <p:cTn id="25"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62" grpId="0" animBg="1"/>
      <p:bldP spid="2064" grpId="0" animBg="1"/>
      <p:bldP spid="206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4"/>
          <p:cNvSpPr>
            <a:spLocks noGrp="1" noChangeArrowheads="1"/>
          </p:cNvSpPr>
          <p:nvPr>
            <p:ph type="title"/>
          </p:nvPr>
        </p:nvSpPr>
        <p:spPr>
          <a:xfrm>
            <a:off x="468313" y="260350"/>
            <a:ext cx="8229600" cy="1143000"/>
          </a:xfrm>
        </p:spPr>
        <p:txBody>
          <a:bodyPr/>
          <a:lstStyle/>
          <a:p>
            <a:pPr eaLnBrk="1" hangingPunct="1"/>
            <a:r>
              <a:rPr lang="ja-JP" altLang="en-US" sz="4000" dirty="0" smtClean="0"/>
              <a:t>主な放射線の正体</a:t>
            </a:r>
          </a:p>
        </p:txBody>
      </p:sp>
      <p:graphicFrame>
        <p:nvGraphicFramePr>
          <p:cNvPr id="19459" name="Object 12"/>
          <p:cNvGraphicFramePr>
            <a:graphicFrameLocks noChangeAspect="1"/>
          </p:cNvGraphicFramePr>
          <p:nvPr/>
        </p:nvGraphicFramePr>
        <p:xfrm>
          <a:off x="900113" y="2708275"/>
          <a:ext cx="2771775" cy="2409825"/>
        </p:xfrm>
        <a:graphic>
          <a:graphicData uri="http://schemas.openxmlformats.org/presentationml/2006/ole">
            <mc:AlternateContent xmlns:mc="http://schemas.openxmlformats.org/markup-compatibility/2006">
              <mc:Choice xmlns:v="urn:schemas-microsoft-com:vml" Requires="v">
                <p:oleObj spid="_x0000_s20113" name="ビットマップ イメージ" r:id="rId4" imgW="2771429" imgH="2409524" progId="PBrush">
                  <p:embed/>
                </p:oleObj>
              </mc:Choice>
              <mc:Fallback>
                <p:oleObj name="ビットマップ イメージ" r:id="rId4" imgW="2771429" imgH="2409524" progId="PBrush">
                  <p:embed/>
                  <p:pic>
                    <p:nvPicPr>
                      <p:cNvPr id="0" name="Picture 63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00113" y="2708275"/>
                        <a:ext cx="2771775" cy="2409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460" name="Object 6"/>
          <p:cNvGraphicFramePr>
            <a:graphicFrameLocks noChangeAspect="1"/>
          </p:cNvGraphicFramePr>
          <p:nvPr/>
        </p:nvGraphicFramePr>
        <p:xfrm>
          <a:off x="611188" y="1479550"/>
          <a:ext cx="1619250" cy="576263"/>
        </p:xfrm>
        <a:graphic>
          <a:graphicData uri="http://schemas.openxmlformats.org/presentationml/2006/ole">
            <mc:AlternateContent xmlns:mc="http://schemas.openxmlformats.org/markup-compatibility/2006">
              <mc:Choice xmlns:v="urn:schemas-microsoft-com:vml" Requires="v">
                <p:oleObj spid="_x0000_s20114" name="ビットマップ イメージ" r:id="rId6" imgW="1619476" imgH="1352381" progId="PBrush">
                  <p:embed/>
                </p:oleObj>
              </mc:Choice>
              <mc:Fallback>
                <p:oleObj name="ビットマップ イメージ" r:id="rId6" imgW="1619476" imgH="1352381" progId="PBrush">
                  <p:embed/>
                  <p:pic>
                    <p:nvPicPr>
                      <p:cNvPr id="0" name="Picture 638"/>
                      <p:cNvPicPr>
                        <a:picLocks noChangeAspect="1" noChangeArrowheads="1"/>
                      </p:cNvPicPr>
                      <p:nvPr/>
                    </p:nvPicPr>
                    <p:blipFill>
                      <a:blip r:embed="rId7">
                        <a:extLst>
                          <a:ext uri="{28A0092B-C50C-407E-A947-70E740481C1C}">
                            <a14:useLocalDpi xmlns:a14="http://schemas.microsoft.com/office/drawing/2010/main" val="0"/>
                          </a:ext>
                        </a:extLst>
                      </a:blip>
                      <a:srcRect b="57394"/>
                      <a:stretch>
                        <a:fillRect/>
                      </a:stretch>
                    </p:blipFill>
                    <p:spPr bwMode="auto">
                      <a:xfrm>
                        <a:off x="611188" y="1479550"/>
                        <a:ext cx="1619250" cy="576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461" name="Object 9"/>
          <p:cNvGraphicFramePr>
            <a:graphicFrameLocks noChangeAspect="1"/>
          </p:cNvGraphicFramePr>
          <p:nvPr/>
        </p:nvGraphicFramePr>
        <p:xfrm>
          <a:off x="1979613" y="1497013"/>
          <a:ext cx="1619250" cy="550862"/>
        </p:xfrm>
        <a:graphic>
          <a:graphicData uri="http://schemas.openxmlformats.org/presentationml/2006/ole">
            <mc:AlternateContent xmlns:mc="http://schemas.openxmlformats.org/markup-compatibility/2006">
              <mc:Choice xmlns:v="urn:schemas-microsoft-com:vml" Requires="v">
                <p:oleObj spid="_x0000_s20115" name="ビットマップ イメージ" r:id="rId8" imgW="1619476" imgH="1352381" progId="PBrush">
                  <p:embed/>
                </p:oleObj>
              </mc:Choice>
              <mc:Fallback>
                <p:oleObj name="ビットマップ イメージ" r:id="rId8" imgW="1619476" imgH="1352381" progId="PBrush">
                  <p:embed/>
                  <p:pic>
                    <p:nvPicPr>
                      <p:cNvPr id="0" name="Picture 639"/>
                      <p:cNvPicPr>
                        <a:picLocks noChangeAspect="1" noChangeArrowheads="1"/>
                      </p:cNvPicPr>
                      <p:nvPr/>
                    </p:nvPicPr>
                    <p:blipFill>
                      <a:blip r:embed="rId7">
                        <a:extLst>
                          <a:ext uri="{28A0092B-C50C-407E-A947-70E740481C1C}">
                            <a14:useLocalDpi xmlns:a14="http://schemas.microsoft.com/office/drawing/2010/main" val="0"/>
                          </a:ext>
                        </a:extLst>
                      </a:blip>
                      <a:srcRect t="59273"/>
                      <a:stretch>
                        <a:fillRect/>
                      </a:stretch>
                    </p:blipFill>
                    <p:spPr bwMode="auto">
                      <a:xfrm>
                        <a:off x="1979613" y="14970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19462" name="Object 16"/>
          <p:cNvGraphicFramePr>
            <a:graphicFrameLocks noChangeAspect="1"/>
          </p:cNvGraphicFramePr>
          <p:nvPr/>
        </p:nvGraphicFramePr>
        <p:xfrm>
          <a:off x="4140200" y="3213100"/>
          <a:ext cx="1439863" cy="1417638"/>
        </p:xfrm>
        <a:graphic>
          <a:graphicData uri="http://schemas.openxmlformats.org/presentationml/2006/ole">
            <mc:AlternateContent xmlns:mc="http://schemas.openxmlformats.org/markup-compatibility/2006">
              <mc:Choice xmlns:v="urn:schemas-microsoft-com:vml" Requires="v">
                <p:oleObj spid="_x0000_s20116" name="ビットマップ イメージ" r:id="rId9" imgW="3742857" imgH="3685714" progId="PBrush">
                  <p:embed/>
                </p:oleObj>
              </mc:Choice>
              <mc:Fallback>
                <p:oleObj name="ビットマップ イメージ" r:id="rId9" imgW="3742857" imgH="3685714" progId="PBrush">
                  <p:embed/>
                  <p:pic>
                    <p:nvPicPr>
                      <p:cNvPr id="0" name="Picture 64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140200" y="3213100"/>
                        <a:ext cx="1439863" cy="1417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19463" name="Picture 18"/>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4137025" y="1701800"/>
            <a:ext cx="2889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464" name="Text Box 19"/>
          <p:cNvSpPr txBox="1">
            <a:spLocks noChangeArrowheads="1"/>
          </p:cNvSpPr>
          <p:nvPr/>
        </p:nvSpPr>
        <p:spPr bwMode="auto">
          <a:xfrm>
            <a:off x="4356100" y="1557338"/>
            <a:ext cx="93503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ja-JP" altLang="en-US" sz="2800" b="1" dirty="0"/>
              <a:t>電子</a:t>
            </a:r>
          </a:p>
        </p:txBody>
      </p:sp>
      <p:graphicFrame>
        <p:nvGraphicFramePr>
          <p:cNvPr id="19465" name="Object 20"/>
          <p:cNvGraphicFramePr>
            <a:graphicFrameLocks noChangeAspect="1"/>
          </p:cNvGraphicFramePr>
          <p:nvPr/>
        </p:nvGraphicFramePr>
        <p:xfrm>
          <a:off x="6084888" y="3357563"/>
          <a:ext cx="2300287" cy="990600"/>
        </p:xfrm>
        <a:graphic>
          <a:graphicData uri="http://schemas.openxmlformats.org/presentationml/2006/ole">
            <mc:AlternateContent xmlns:mc="http://schemas.openxmlformats.org/markup-compatibility/2006">
              <mc:Choice xmlns:v="urn:schemas-microsoft-com:vml" Requires="v">
                <p:oleObj spid="_x0000_s20117" name="ビットマップ イメージ" r:id="rId12" imgW="7647619" imgH="3296110" progId="PBrush">
                  <p:embed/>
                </p:oleObj>
              </mc:Choice>
              <mc:Fallback>
                <p:oleObj name="ビットマップ イメージ" r:id="rId12" imgW="7647619" imgH="3296110" progId="PBrush">
                  <p:embed/>
                  <p:pic>
                    <p:nvPicPr>
                      <p:cNvPr id="0" name="Picture 64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84888" y="3357563"/>
                        <a:ext cx="2300287" cy="99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9735" name="Group 39"/>
          <p:cNvGraphicFramePr>
            <a:graphicFrameLocks noGrp="1"/>
          </p:cNvGraphicFramePr>
          <p:nvPr>
            <p:extLst>
              <p:ext uri="{D42A27DB-BD31-4B8C-83A1-F6EECF244321}">
                <p14:modId xmlns:p14="http://schemas.microsoft.com/office/powerpoint/2010/main" val="2868557259"/>
              </p:ext>
            </p:extLst>
          </p:nvPr>
        </p:nvGraphicFramePr>
        <p:xfrm>
          <a:off x="611188" y="2276475"/>
          <a:ext cx="7920037" cy="4102608"/>
        </p:xfrm>
        <a:graphic>
          <a:graphicData uri="http://schemas.openxmlformats.org/drawingml/2006/table">
            <a:tbl>
              <a:tblPr/>
              <a:tblGrid>
                <a:gridCol w="3168650"/>
                <a:gridCol w="2014537"/>
                <a:gridCol w="2736850"/>
              </a:tblGrid>
              <a:tr h="38893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rPr>
                        <a:t>アルファ線</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rPr>
                        <a:t>ベータ線</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endParaRPr kumimoji="1" lang="en-US" altLang="ja-JP"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rPr>
                        <a:t>ガンマ線</a:t>
                      </a:r>
                      <a:endParaRPr kumimoji="1" lang="en-US" altLang="ja-JP" sz="2800" b="0" i="0" u="none" strike="noStrike" cap="none" normalizeH="0" baseline="0" dirty="0" smtClean="0">
                        <a:ln>
                          <a:noFill/>
                        </a:ln>
                        <a:solidFill>
                          <a:schemeClr val="tx1"/>
                        </a:solidFill>
                        <a:effectLst/>
                        <a:latin typeface="Arial" pitchFamily="34" charset="0"/>
                        <a:ea typeface="ＭＳ Ｐゴシック" pitchFamily="50" charset="-128"/>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1" lang="en-US" altLang="ja-JP" sz="2800" b="0" i="0" u="none" strike="noStrike" cap="none" normalizeH="0" baseline="0" dirty="0" smtClean="0">
                          <a:ln>
                            <a:noFill/>
                          </a:ln>
                          <a:solidFill>
                            <a:schemeClr val="tx1"/>
                          </a:solidFill>
                          <a:effectLst/>
                          <a:latin typeface="Arial" pitchFamily="34" charset="0"/>
                          <a:ea typeface="ＭＳ Ｐゴシック" pitchFamily="50" charset="-128"/>
                        </a:rPr>
                        <a:t>X</a:t>
                      </a:r>
                      <a:r>
                        <a:rPr kumimoji="1" lang="ja-JP" altLang="en-US" sz="2800" b="0" i="0" u="none" strike="noStrike" cap="none" normalizeH="0" baseline="0" dirty="0" smtClean="0">
                          <a:ln>
                            <a:noFill/>
                          </a:ln>
                          <a:solidFill>
                            <a:schemeClr val="tx1"/>
                          </a:solidFill>
                          <a:effectLst/>
                          <a:latin typeface="Arial" pitchFamily="34" charset="0"/>
                          <a:ea typeface="ＭＳ Ｐゴシック" pitchFamily="50" charset="-128"/>
                        </a:rPr>
                        <a:t>線　など</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2" name="テキスト ボックス 1"/>
          <p:cNvSpPr txBox="1">
            <a:spLocks noChangeArrowheads="1"/>
          </p:cNvSpPr>
          <p:nvPr/>
        </p:nvSpPr>
        <p:spPr bwMode="auto">
          <a:xfrm>
            <a:off x="1042988" y="4308475"/>
            <a:ext cx="4513262" cy="1108075"/>
          </a:xfrm>
          <a:prstGeom prst="rect">
            <a:avLst/>
          </a:prstGeom>
          <a:solidFill>
            <a:srgbClr val="FFFF00">
              <a:alpha val="6196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6600" dirty="0"/>
              <a:t>高速の粒子</a:t>
            </a:r>
          </a:p>
        </p:txBody>
      </p:sp>
      <p:sp>
        <p:nvSpPr>
          <p:cNvPr id="12" name="テキスト ボックス 11"/>
          <p:cNvSpPr txBox="1">
            <a:spLocks noChangeArrowheads="1"/>
          </p:cNvSpPr>
          <p:nvPr/>
        </p:nvSpPr>
        <p:spPr bwMode="auto">
          <a:xfrm>
            <a:off x="5892800" y="4292600"/>
            <a:ext cx="2592388" cy="1016000"/>
          </a:xfrm>
          <a:prstGeom prst="rect">
            <a:avLst/>
          </a:prstGeom>
          <a:solidFill>
            <a:srgbClr val="FFFF00">
              <a:alpha val="61960"/>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6000" dirty="0"/>
              <a:t>電磁波</a:t>
            </a:r>
          </a:p>
        </p:txBody>
      </p:sp>
      <p:sp>
        <p:nvSpPr>
          <p:cNvPr id="13" name="AutoShape 11"/>
          <p:cNvSpPr>
            <a:spLocks noChangeArrowheads="1"/>
          </p:cNvSpPr>
          <p:nvPr/>
        </p:nvSpPr>
        <p:spPr bwMode="auto">
          <a:xfrm>
            <a:off x="6683218"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４</a:t>
            </a:r>
          </a:p>
        </p:txBody>
      </p:sp>
      <p:sp>
        <p:nvSpPr>
          <p:cNvPr id="14" name="正方形/長方形 13"/>
          <p:cNvSpPr/>
          <p:nvPr/>
        </p:nvSpPr>
        <p:spPr>
          <a:xfrm>
            <a:off x="2083971" y="6504027"/>
            <a:ext cx="4544257" cy="369332"/>
          </a:xfrm>
          <a:prstGeom prst="rect">
            <a:avLst/>
          </a:prstGeom>
        </p:spPr>
        <p:txBody>
          <a:bodyPr wrap="none">
            <a:spAutoFit/>
          </a:bodyPr>
          <a:lstStyle/>
          <a:p>
            <a:r>
              <a:rPr lang="ja-JP" altLang="en-US" dirty="0" smtClean="0"/>
              <a:t>文部科学省副読本 </a:t>
            </a:r>
            <a:r>
              <a:rPr lang="en-US" altLang="ja-JP" dirty="0" smtClean="0"/>
              <a:t>P.9 </a:t>
            </a:r>
            <a:r>
              <a:rPr lang="ja-JP" altLang="en-US" dirty="0" smtClean="0"/>
              <a:t>の図を部品として作成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2"/>
                                        </p:tgtEl>
                                        <p:attrNameLst>
                                          <p:attrName>style.visibility</p:attrName>
                                        </p:attrNameLst>
                                      </p:cBhvr>
                                      <p:to>
                                        <p:strVal val="visible"/>
                                      </p:to>
                                    </p:set>
                                    <p:anim calcmode="lin" valueType="num">
                                      <p:cBhvr>
                                        <p:cTn id="14" dur="500" fill="hold"/>
                                        <p:tgtEl>
                                          <p:spTgt spid="12"/>
                                        </p:tgtEl>
                                        <p:attrNameLst>
                                          <p:attrName>ppt_w</p:attrName>
                                        </p:attrNameLst>
                                      </p:cBhvr>
                                      <p:tavLst>
                                        <p:tav tm="0">
                                          <p:val>
                                            <p:fltVal val="0"/>
                                          </p:val>
                                        </p:tav>
                                        <p:tav tm="100000">
                                          <p:val>
                                            <p:strVal val="#ppt_w"/>
                                          </p:val>
                                        </p:tav>
                                      </p:tavLst>
                                    </p:anim>
                                    <p:anim calcmode="lin" valueType="num">
                                      <p:cBhvr>
                                        <p:cTn id="15" dur="500" fill="hold"/>
                                        <p:tgtEl>
                                          <p:spTgt spid="12"/>
                                        </p:tgtEl>
                                        <p:attrNameLst>
                                          <p:attrName>ppt_h</p:attrName>
                                        </p:attrNameLst>
                                      </p:cBhvr>
                                      <p:tavLst>
                                        <p:tav tm="0">
                                          <p:val>
                                            <p:fltVal val="0"/>
                                          </p:val>
                                        </p:tav>
                                        <p:tav tm="100000">
                                          <p:val>
                                            <p:strVal val="#ppt_h"/>
                                          </p:val>
                                        </p:tav>
                                      </p:tavLst>
                                    </p:anim>
                                    <p:animEffect transition="in" filter="fade">
                                      <p:cBhvr>
                                        <p:cTn id="1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46" name="Object 2"/>
          <p:cNvGraphicFramePr>
            <a:graphicFrameLocks noChangeAspect="1"/>
          </p:cNvGraphicFramePr>
          <p:nvPr/>
        </p:nvGraphicFramePr>
        <p:xfrm>
          <a:off x="539750" y="3068638"/>
          <a:ext cx="2708275" cy="2324100"/>
        </p:xfrm>
        <a:graphic>
          <a:graphicData uri="http://schemas.openxmlformats.org/presentationml/2006/ole">
            <mc:AlternateContent xmlns:mc="http://schemas.openxmlformats.org/markup-compatibility/2006">
              <mc:Choice xmlns:v="urn:schemas-microsoft-com:vml" Requires="v">
                <p:oleObj spid="_x0000_s21134" name="ビットマップ イメージ" r:id="rId4" imgW="5706272" imgH="4896533" progId="PBrush">
                  <p:embed/>
                </p:oleObj>
              </mc:Choice>
              <mc:Fallback>
                <p:oleObj name="ビットマップ イメージ" r:id="rId4" imgW="5706272" imgH="4896533" progId="PBrush">
                  <p:embed/>
                  <p:pic>
                    <p:nvPicPr>
                      <p:cNvPr id="0" name="Picture 63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3068638"/>
                        <a:ext cx="27082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7347"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2275" y="3716338"/>
            <a:ext cx="78898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484" name="Rectangle 4"/>
          <p:cNvSpPr>
            <a:spLocks noGrp="1" noChangeArrowheads="1"/>
          </p:cNvSpPr>
          <p:nvPr>
            <p:ph type="title" idx="4294967295"/>
          </p:nvPr>
        </p:nvSpPr>
        <p:spPr>
          <a:xfrm>
            <a:off x="468313" y="260350"/>
            <a:ext cx="8229600" cy="1143000"/>
          </a:xfrm>
        </p:spPr>
        <p:txBody>
          <a:bodyPr/>
          <a:lstStyle/>
          <a:p>
            <a:pPr eaLnBrk="1" hangingPunct="1"/>
            <a:r>
              <a:rPr lang="en-US" altLang="ja-JP" dirty="0" smtClean="0"/>
              <a:t>■</a:t>
            </a:r>
            <a:r>
              <a:rPr lang="ja-JP" altLang="en-US" dirty="0" smtClean="0"/>
              <a:t>アルファ（</a:t>
            </a:r>
            <a:r>
              <a:rPr lang="en-US" altLang="ja-JP" dirty="0" smtClean="0"/>
              <a:t>α</a:t>
            </a:r>
            <a:r>
              <a:rPr lang="ja-JP" altLang="en-US" dirty="0" smtClean="0"/>
              <a:t>）線</a:t>
            </a:r>
          </a:p>
        </p:txBody>
      </p:sp>
      <p:graphicFrame>
        <p:nvGraphicFramePr>
          <p:cNvPr id="57349" name="Object 5"/>
          <p:cNvGraphicFramePr>
            <a:graphicFrameLocks noChangeAspect="1"/>
          </p:cNvGraphicFramePr>
          <p:nvPr/>
        </p:nvGraphicFramePr>
        <p:xfrm>
          <a:off x="1331913" y="3429000"/>
          <a:ext cx="1216025" cy="1268413"/>
        </p:xfrm>
        <a:graphic>
          <a:graphicData uri="http://schemas.openxmlformats.org/presentationml/2006/ole">
            <mc:AlternateContent xmlns:mc="http://schemas.openxmlformats.org/markup-compatibility/2006">
              <mc:Choice xmlns:v="urn:schemas-microsoft-com:vml" Requires="v">
                <p:oleObj spid="_x0000_s21135" name="ビットマップ イメージ" r:id="rId7" imgW="5706272" imgH="5952381" progId="PBrush">
                  <p:embed/>
                </p:oleObj>
              </mc:Choice>
              <mc:Fallback>
                <p:oleObj name="ビットマップ イメージ" r:id="rId7" imgW="5706272" imgH="5952381" progId="PBrush">
                  <p:embed/>
                  <p:pic>
                    <p:nvPicPr>
                      <p:cNvPr id="0" name="Picture 635"/>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913" y="3429000"/>
                        <a:ext cx="1216025"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7351" name="Object 7"/>
          <p:cNvGraphicFramePr>
            <a:graphicFrameLocks noChangeAspect="1"/>
          </p:cNvGraphicFramePr>
          <p:nvPr/>
        </p:nvGraphicFramePr>
        <p:xfrm>
          <a:off x="1116013" y="3321050"/>
          <a:ext cx="1655762" cy="1612900"/>
        </p:xfrm>
        <a:graphic>
          <a:graphicData uri="http://schemas.openxmlformats.org/presentationml/2006/ole">
            <mc:AlternateContent xmlns:mc="http://schemas.openxmlformats.org/markup-compatibility/2006">
              <mc:Choice xmlns:v="urn:schemas-microsoft-com:vml" Requires="v">
                <p:oleObj spid="_x0000_s21136" name="ビットマップ イメージ" r:id="rId9" imgW="5961905" imgH="5811061" progId="PBrush">
                  <p:embed/>
                </p:oleObj>
              </mc:Choice>
              <mc:Fallback>
                <p:oleObj name="ビットマップ イメージ" r:id="rId9" imgW="5961905" imgH="5811061" progId="PBrush">
                  <p:embed/>
                  <p:pic>
                    <p:nvPicPr>
                      <p:cNvPr id="0" name="Picture 636"/>
                      <p:cNvPicPr>
                        <a:picLocks noChangeAspect="1" noChangeArrowheads="1"/>
                      </p:cNvPicPr>
                      <p:nvPr/>
                    </p:nvPicPr>
                    <p:blipFill>
                      <a:blip r:embed="rId10">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21050"/>
                        <a:ext cx="165576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352" name="Line 8"/>
          <p:cNvSpPr>
            <a:spLocks noChangeShapeType="1"/>
          </p:cNvSpPr>
          <p:nvPr/>
        </p:nvSpPr>
        <p:spPr bwMode="auto">
          <a:xfrm>
            <a:off x="2916238" y="4076700"/>
            <a:ext cx="3024187" cy="0"/>
          </a:xfrm>
          <a:prstGeom prst="line">
            <a:avLst/>
          </a:prstGeom>
          <a:noFill/>
          <a:ln w="8890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dirty="0"/>
          </a:p>
        </p:txBody>
      </p:sp>
      <p:sp>
        <p:nvSpPr>
          <p:cNvPr id="57353" name="Line 9"/>
          <p:cNvSpPr>
            <a:spLocks noChangeShapeType="1"/>
          </p:cNvSpPr>
          <p:nvPr/>
        </p:nvSpPr>
        <p:spPr bwMode="auto">
          <a:xfrm flipV="1">
            <a:off x="2843213" y="2997200"/>
            <a:ext cx="1511300" cy="790575"/>
          </a:xfrm>
          <a:prstGeom prst="line">
            <a:avLst/>
          </a:prstGeom>
          <a:noFill/>
          <a:ln w="889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ja-JP" altLang="en-US" dirty="0"/>
          </a:p>
        </p:txBody>
      </p:sp>
      <p:sp>
        <p:nvSpPr>
          <p:cNvPr id="57357" name="Text Box 13"/>
          <p:cNvSpPr txBox="1">
            <a:spLocks noChangeArrowheads="1"/>
          </p:cNvSpPr>
          <p:nvPr/>
        </p:nvSpPr>
        <p:spPr bwMode="auto">
          <a:xfrm>
            <a:off x="4211638" y="1700213"/>
            <a:ext cx="26654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ja-JP" altLang="en-US" sz="3600" b="1" dirty="0">
                <a:solidFill>
                  <a:srgbClr val="FF3300"/>
                </a:solidFill>
                <a:ea typeface="ＭＳ ゴシック" pitchFamily="49" charset="-128"/>
              </a:rPr>
              <a:t>アルファ線</a:t>
            </a:r>
          </a:p>
        </p:txBody>
      </p:sp>
      <p:graphicFrame>
        <p:nvGraphicFramePr>
          <p:cNvPr id="20490" name="Object 6"/>
          <p:cNvGraphicFramePr>
            <a:graphicFrameLocks noChangeAspect="1"/>
          </p:cNvGraphicFramePr>
          <p:nvPr/>
        </p:nvGraphicFramePr>
        <p:xfrm>
          <a:off x="576263" y="1484313"/>
          <a:ext cx="1619250" cy="576262"/>
        </p:xfrm>
        <a:graphic>
          <a:graphicData uri="http://schemas.openxmlformats.org/presentationml/2006/ole">
            <mc:AlternateContent xmlns:mc="http://schemas.openxmlformats.org/markup-compatibility/2006">
              <mc:Choice xmlns:v="urn:schemas-microsoft-com:vml" Requires="v">
                <p:oleObj spid="_x0000_s21137" name="ビットマップ イメージ" r:id="rId11" imgW="1619476" imgH="1352381" progId="PBrush">
                  <p:embed/>
                </p:oleObj>
              </mc:Choice>
              <mc:Fallback>
                <p:oleObj name="ビットマップ イメージ" r:id="rId11" imgW="1619476" imgH="1352381" progId="PBrush">
                  <p:embed/>
                  <p:pic>
                    <p:nvPicPr>
                      <p:cNvPr id="0" name="Picture 637"/>
                      <p:cNvPicPr>
                        <a:picLocks noChangeAspect="1" noChangeArrowheads="1"/>
                      </p:cNvPicPr>
                      <p:nvPr/>
                    </p:nvPicPr>
                    <p:blipFill>
                      <a:blip r:embed="rId12">
                        <a:extLst>
                          <a:ext uri="{28A0092B-C50C-407E-A947-70E740481C1C}">
                            <a14:useLocalDpi xmlns:a14="http://schemas.microsoft.com/office/drawing/2010/main" val="0"/>
                          </a:ext>
                        </a:extLst>
                      </a:blip>
                      <a:srcRect b="57394"/>
                      <a:stretch>
                        <a:fillRect/>
                      </a:stretch>
                    </p:blipFill>
                    <p:spPr bwMode="auto">
                      <a:xfrm>
                        <a:off x="576263" y="1484313"/>
                        <a:ext cx="16192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0491" name="Object 9"/>
          <p:cNvGraphicFramePr>
            <a:graphicFrameLocks noChangeAspect="1"/>
          </p:cNvGraphicFramePr>
          <p:nvPr/>
        </p:nvGraphicFramePr>
        <p:xfrm>
          <a:off x="2520950" y="1484313"/>
          <a:ext cx="1619250" cy="550862"/>
        </p:xfrm>
        <a:graphic>
          <a:graphicData uri="http://schemas.openxmlformats.org/presentationml/2006/ole">
            <mc:AlternateContent xmlns:mc="http://schemas.openxmlformats.org/markup-compatibility/2006">
              <mc:Choice xmlns:v="urn:schemas-microsoft-com:vml" Requires="v">
                <p:oleObj spid="_x0000_s21138" name="ビットマップ イメージ" r:id="rId13" imgW="1619476" imgH="1352381" progId="PBrush">
                  <p:embed/>
                </p:oleObj>
              </mc:Choice>
              <mc:Fallback>
                <p:oleObj name="ビットマップ イメージ" r:id="rId13" imgW="1619476" imgH="1352381" progId="PBrush">
                  <p:embed/>
                  <p:pic>
                    <p:nvPicPr>
                      <p:cNvPr id="0" name="Picture 638"/>
                      <p:cNvPicPr>
                        <a:picLocks noChangeAspect="1" noChangeArrowheads="1"/>
                      </p:cNvPicPr>
                      <p:nvPr/>
                    </p:nvPicPr>
                    <p:blipFill>
                      <a:blip r:embed="rId12">
                        <a:extLst>
                          <a:ext uri="{28A0092B-C50C-407E-A947-70E740481C1C}">
                            <a14:useLocalDpi xmlns:a14="http://schemas.microsoft.com/office/drawing/2010/main" val="0"/>
                          </a:ext>
                        </a:extLst>
                      </a:blip>
                      <a:srcRect t="59273"/>
                      <a:stretch>
                        <a:fillRect/>
                      </a:stretch>
                    </p:blipFill>
                    <p:spPr bwMode="auto">
                      <a:xfrm>
                        <a:off x="2520950" y="14843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0492" name="テキスト ボックス 1"/>
          <p:cNvSpPr txBox="1">
            <a:spLocks noChangeArrowheads="1"/>
          </p:cNvSpPr>
          <p:nvPr/>
        </p:nvSpPr>
        <p:spPr bwMode="auto">
          <a:xfrm>
            <a:off x="447675" y="2565400"/>
            <a:ext cx="2989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ラジウム原子核</a:t>
            </a:r>
          </a:p>
        </p:txBody>
      </p:sp>
      <p:sp>
        <p:nvSpPr>
          <p:cNvPr id="16" name="テキスト ボックス 15"/>
          <p:cNvSpPr txBox="1">
            <a:spLocks noChangeArrowheads="1"/>
          </p:cNvSpPr>
          <p:nvPr/>
        </p:nvSpPr>
        <p:spPr bwMode="auto">
          <a:xfrm>
            <a:off x="5611813" y="2705100"/>
            <a:ext cx="25400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ラドン原子核</a:t>
            </a:r>
          </a:p>
        </p:txBody>
      </p:sp>
      <p:sp>
        <p:nvSpPr>
          <p:cNvPr id="14" name="正方形/長方形 13"/>
          <p:cNvSpPr/>
          <p:nvPr/>
        </p:nvSpPr>
        <p:spPr>
          <a:xfrm>
            <a:off x="5172015" y="6519902"/>
            <a:ext cx="3971985" cy="369332"/>
          </a:xfrm>
          <a:prstGeom prst="rect">
            <a:avLst/>
          </a:prstGeom>
        </p:spPr>
        <p:txBody>
          <a:bodyPr wrap="none">
            <a:spAutoFit/>
          </a:bodyPr>
          <a:lstStyle/>
          <a:p>
            <a:r>
              <a:rPr lang="ja-JP" altLang="en-US" dirty="0" smtClean="0"/>
              <a:t>文部科学省教師用副読本 </a:t>
            </a:r>
            <a:r>
              <a:rPr lang="en-US" altLang="ja-JP" dirty="0" smtClean="0"/>
              <a:t>P.7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57346"/>
                                        </p:tgtEl>
                                        <p:attrNameLst>
                                          <p:attrName>style.visibility</p:attrName>
                                        </p:attrNameLst>
                                      </p:cBhvr>
                                      <p:to>
                                        <p:strVal val="visible"/>
                                      </p:to>
                                    </p:set>
                                    <p:anim calcmode="lin" valueType="num">
                                      <p:cBhvr>
                                        <p:cTn id="7" dur="500" fill="hold"/>
                                        <p:tgtEl>
                                          <p:spTgt spid="57346"/>
                                        </p:tgtEl>
                                        <p:attrNameLst>
                                          <p:attrName>ppt_w</p:attrName>
                                        </p:attrNameLst>
                                      </p:cBhvr>
                                      <p:tavLst>
                                        <p:tav tm="0">
                                          <p:val>
                                            <p:strVal val="#ppt_w*0.70"/>
                                          </p:val>
                                        </p:tav>
                                        <p:tav tm="100000">
                                          <p:val>
                                            <p:strVal val="#ppt_w"/>
                                          </p:val>
                                        </p:tav>
                                      </p:tavLst>
                                    </p:anim>
                                    <p:anim calcmode="lin" valueType="num">
                                      <p:cBhvr>
                                        <p:cTn id="8" dur="500" fill="hold"/>
                                        <p:tgtEl>
                                          <p:spTgt spid="57346"/>
                                        </p:tgtEl>
                                        <p:attrNameLst>
                                          <p:attrName>ppt_h</p:attrName>
                                        </p:attrNameLst>
                                      </p:cBhvr>
                                      <p:tavLst>
                                        <p:tav tm="0">
                                          <p:val>
                                            <p:strVal val="#ppt_h"/>
                                          </p:val>
                                        </p:tav>
                                        <p:tav tm="100000">
                                          <p:val>
                                            <p:strVal val="#ppt_h"/>
                                          </p:val>
                                        </p:tav>
                                      </p:tavLst>
                                    </p:anim>
                                    <p:animEffect transition="in" filter="fade">
                                      <p:cBhvr>
                                        <p:cTn id="9" dur="500"/>
                                        <p:tgtEl>
                                          <p:spTgt spid="57346"/>
                                        </p:tgtEl>
                                      </p:cBhvr>
                                    </p:animEffect>
                                  </p:child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2.77778E-6 -8.51852E-6 C -0.00035 -0.00232 -0.00052 -0.00464 -0.00104 -0.00695 C -0.00156 -0.00973 -0.00313 -0.01528 -0.00313 -0.01528 C 0.00555 -0.01922 -0.00643 -0.01274 -0.00729 -0.01251 C -0.02222 0.00231 -0.03004 0.00069 -0.00104 -0.00139 C 0.00364 -0.01065 0.00382 -0.01968 0.00521 -0.03056 C 0.00851 -0.02477 0.01267 -0.0213 0.01562 -0.01528 C 0.01528 -0.01297 0.01614 -0.0095 0.01458 -0.00834 C 0.01285 -0.00718 0.01094 -0.00973 0.00937 -0.01112 C 0.00469 -0.01551 0.00364 -0.01829 0.00104 -0.02362 C 0.00139 -0.01667 0.00139 -0.00973 0.00208 -0.00278 C 0.00243 0.00023 0.00347 0.00277 0.00417 0.00555 C 0.00451 0.00694 0.00521 0.00972 0.00521 0.00972 C 0.01007 0.00925 0.0151 0.00995 0.01979 0.00833 C 0.02101 0.00786 0.01753 0.00671 0.01667 0.00555 C 0.01371 0.00161 0.01319 -0.00464 0.0125 -0.00973 C 0.01146 -0.00834 0.01076 -0.00602 0.00937 -0.00556 C 0.00347 -0.00325 0.00417 -0.01251 0.00417 -0.01667 " pathEditMode="relative" ptsTypes="fffffffffffffffffA">
                                      <p:cBhvr>
                                        <p:cTn id="12" dur="2000" fill="hold"/>
                                        <p:tgtEl>
                                          <p:spTgt spid="57351"/>
                                        </p:tgtEl>
                                        <p:attrNameLst>
                                          <p:attrName>ppt_x</p:attrName>
                                          <p:attrName>ppt_y</p:attrName>
                                        </p:attrNameLst>
                                      </p:cBhvr>
                                    </p:animMotion>
                                  </p:childTnLst>
                                </p:cTn>
                              </p:par>
                              <p:par>
                                <p:cTn id="13" presetID="10" presetClass="exit" presetSubtype="0" fill="hold" nodeType="withEffect">
                                  <p:stCondLst>
                                    <p:cond delay="0"/>
                                  </p:stCondLst>
                                  <p:childTnLst>
                                    <p:animEffect transition="out" filter="fade">
                                      <p:cBhvr>
                                        <p:cTn id="14" dur="2000"/>
                                        <p:tgtEl>
                                          <p:spTgt spid="57346"/>
                                        </p:tgtEl>
                                      </p:cBhvr>
                                    </p:animEffect>
                                    <p:set>
                                      <p:cBhvr>
                                        <p:cTn id="15" dur="1" fill="hold">
                                          <p:stCondLst>
                                            <p:cond delay="1999"/>
                                          </p:stCondLst>
                                        </p:cTn>
                                        <p:tgtEl>
                                          <p:spTgt spid="57346"/>
                                        </p:tgtEl>
                                        <p:attrNameLst>
                                          <p:attrName>style.visibility</p:attrName>
                                        </p:attrNameLst>
                                      </p:cBhvr>
                                      <p:to>
                                        <p:strVal val="hidden"/>
                                      </p:to>
                                    </p:set>
                                  </p:childTnLst>
                                </p:cTn>
                              </p:par>
                            </p:childTnLst>
                          </p:cTn>
                        </p:par>
                        <p:par>
                          <p:cTn id="16" fill="hold" nodeType="afterGroup">
                            <p:stCondLst>
                              <p:cond delay="2500"/>
                            </p:stCondLst>
                            <p:childTnLst>
                              <p:par>
                                <p:cTn id="17" presetID="10" presetClass="exit" presetSubtype="0" fill="hold" nodeType="afterEffect">
                                  <p:stCondLst>
                                    <p:cond delay="0"/>
                                  </p:stCondLst>
                                  <p:childTnLst>
                                    <p:animEffect transition="out" filter="fade">
                                      <p:cBhvr>
                                        <p:cTn id="18" dur="500"/>
                                        <p:tgtEl>
                                          <p:spTgt spid="57351"/>
                                        </p:tgtEl>
                                      </p:cBhvr>
                                    </p:animEffect>
                                    <p:set>
                                      <p:cBhvr>
                                        <p:cTn id="19" dur="1" fill="hold">
                                          <p:stCondLst>
                                            <p:cond delay="499"/>
                                          </p:stCondLst>
                                        </p:cTn>
                                        <p:tgtEl>
                                          <p:spTgt spid="57351"/>
                                        </p:tgtEl>
                                        <p:attrNameLst>
                                          <p:attrName>style.visibility</p:attrName>
                                        </p:attrNameLst>
                                      </p:cBhvr>
                                      <p:to>
                                        <p:strVal val="hidden"/>
                                      </p:to>
                                    </p:set>
                                  </p:childTnLst>
                                  <p:subTnLst>
                                    <p:set>
                                      <p:cBhvr override="childStyle">
                                        <p:cTn dur="1" fill="hold" display="0" masterRel="sameClick" afterEffect="1">
                                          <p:stCondLst>
                                            <p:cond evt="end" delay="0">
                                              <p:tn val="17"/>
                                            </p:cond>
                                          </p:stCondLst>
                                        </p:cTn>
                                        <p:tgtEl>
                                          <p:spTgt spid="57351"/>
                                        </p:tgtEl>
                                        <p:attrNameLst>
                                          <p:attrName>style.visibility</p:attrName>
                                        </p:attrNameLst>
                                      </p:cBhvr>
                                      <p:to>
                                        <p:strVal val="hidden"/>
                                      </p:to>
                                    </p:set>
                                  </p:subTnLst>
                                </p:cTn>
                              </p:par>
                              <p:par>
                                <p:cTn id="20" presetID="4" presetClass="entr" presetSubtype="32" fill="hold" nodeType="withEffect">
                                  <p:stCondLst>
                                    <p:cond delay="0"/>
                                  </p:stCondLst>
                                  <p:childTnLst>
                                    <p:set>
                                      <p:cBhvr>
                                        <p:cTn id="21" dur="1" fill="hold">
                                          <p:stCondLst>
                                            <p:cond delay="0"/>
                                          </p:stCondLst>
                                        </p:cTn>
                                        <p:tgtEl>
                                          <p:spTgt spid="57349"/>
                                        </p:tgtEl>
                                        <p:attrNameLst>
                                          <p:attrName>style.visibility</p:attrName>
                                        </p:attrNameLst>
                                      </p:cBhvr>
                                      <p:to>
                                        <p:strVal val="visible"/>
                                      </p:to>
                                    </p:set>
                                    <p:animEffect transition="in" filter="box(out)">
                                      <p:cBhvr>
                                        <p:cTn id="22" dur="500"/>
                                        <p:tgtEl>
                                          <p:spTgt spid="57349"/>
                                        </p:tgtEl>
                                      </p:cBhvr>
                                    </p:animEffect>
                                  </p:childTnLst>
                                </p:cTn>
                              </p:par>
                              <p:par>
                                <p:cTn id="23" presetID="56" presetClass="path" presetSubtype="0" accel="50000" decel="50000" fill="hold" nodeType="withEffect">
                                  <p:stCondLst>
                                    <p:cond delay="0"/>
                                  </p:stCondLst>
                                  <p:childTnLst>
                                    <p:animMotion origin="layout" path="M 0.01563 -0.01042 L 0.3033 -0.20463 " pathEditMode="relative" rAng="0" ptsTypes="AA">
                                      <p:cBhvr>
                                        <p:cTn id="24" dur="500" fill="hold"/>
                                        <p:tgtEl>
                                          <p:spTgt spid="57347"/>
                                        </p:tgtEl>
                                        <p:attrNameLst>
                                          <p:attrName>ppt_x</p:attrName>
                                          <p:attrName>ppt_y</p:attrName>
                                        </p:attrNameLst>
                                      </p:cBhvr>
                                      <p:rCtr x="14375" y="-9722"/>
                                    </p:animMotion>
                                  </p:childTnLst>
                                </p:cTn>
                              </p:par>
                              <p:par>
                                <p:cTn id="25" presetID="63" presetClass="path" presetSubtype="0" accel="50000" decel="50000" fill="hold" nodeType="withEffect">
                                  <p:stCondLst>
                                    <p:cond delay="0"/>
                                  </p:stCondLst>
                                  <p:childTnLst>
                                    <p:animMotion origin="layout" path="M 0.03593 0.01042 L 0.52413 -1.11111E-6 " pathEditMode="relative" rAng="0" ptsTypes="AA">
                                      <p:cBhvr>
                                        <p:cTn id="26" dur="500" fill="hold"/>
                                        <p:tgtEl>
                                          <p:spTgt spid="57349"/>
                                        </p:tgtEl>
                                        <p:attrNameLst>
                                          <p:attrName>ppt_x</p:attrName>
                                          <p:attrName>ppt_y</p:attrName>
                                        </p:attrNameLst>
                                      </p:cBhvr>
                                      <p:rCtr x="24410" y="-532"/>
                                    </p:animMotion>
                                  </p:childTnLst>
                                </p:cTn>
                              </p:par>
                              <p:par>
                                <p:cTn id="27" presetID="22" presetClass="entr" presetSubtype="4" fill="hold" grpId="0" nodeType="withEffect">
                                  <p:stCondLst>
                                    <p:cond delay="0"/>
                                  </p:stCondLst>
                                  <p:childTnLst>
                                    <p:set>
                                      <p:cBhvr>
                                        <p:cTn id="28" dur="1" fill="hold">
                                          <p:stCondLst>
                                            <p:cond delay="0"/>
                                          </p:stCondLst>
                                        </p:cTn>
                                        <p:tgtEl>
                                          <p:spTgt spid="57353"/>
                                        </p:tgtEl>
                                        <p:attrNameLst>
                                          <p:attrName>style.visibility</p:attrName>
                                        </p:attrNameLst>
                                      </p:cBhvr>
                                      <p:to>
                                        <p:strVal val="visible"/>
                                      </p:to>
                                    </p:set>
                                    <p:animEffect transition="in" filter="wipe(down)">
                                      <p:cBhvr>
                                        <p:cTn id="29" dur="500"/>
                                        <p:tgtEl>
                                          <p:spTgt spid="57353"/>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7352"/>
                                        </p:tgtEl>
                                        <p:attrNameLst>
                                          <p:attrName>style.visibility</p:attrName>
                                        </p:attrNameLst>
                                      </p:cBhvr>
                                      <p:to>
                                        <p:strVal val="visible"/>
                                      </p:to>
                                    </p:set>
                                    <p:animEffect transition="in" filter="wipe(left)">
                                      <p:cBhvr>
                                        <p:cTn id="32" dur="500"/>
                                        <p:tgtEl>
                                          <p:spTgt spid="5735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7357"/>
                                        </p:tgtEl>
                                        <p:attrNameLst>
                                          <p:attrName>style.visibility</p:attrName>
                                        </p:attrNameLst>
                                      </p:cBhvr>
                                      <p:to>
                                        <p:strVal val="visible"/>
                                      </p:to>
                                    </p:set>
                                    <p:anim calcmode="lin" valueType="num">
                                      <p:cBhvr>
                                        <p:cTn id="35" dur="500" fill="hold"/>
                                        <p:tgtEl>
                                          <p:spTgt spid="57357"/>
                                        </p:tgtEl>
                                        <p:attrNameLst>
                                          <p:attrName>ppt_w</p:attrName>
                                        </p:attrNameLst>
                                      </p:cBhvr>
                                      <p:tavLst>
                                        <p:tav tm="0">
                                          <p:val>
                                            <p:fltVal val="0"/>
                                          </p:val>
                                        </p:tav>
                                        <p:tav tm="100000">
                                          <p:val>
                                            <p:strVal val="#ppt_w"/>
                                          </p:val>
                                        </p:tav>
                                      </p:tavLst>
                                    </p:anim>
                                    <p:anim calcmode="lin" valueType="num">
                                      <p:cBhvr>
                                        <p:cTn id="36" dur="500" fill="hold"/>
                                        <p:tgtEl>
                                          <p:spTgt spid="57357"/>
                                        </p:tgtEl>
                                        <p:attrNameLst>
                                          <p:attrName>ppt_h</p:attrName>
                                        </p:attrNameLst>
                                      </p:cBhvr>
                                      <p:tavLst>
                                        <p:tav tm="0">
                                          <p:val>
                                            <p:fltVal val="0"/>
                                          </p:val>
                                        </p:tav>
                                        <p:tav tm="100000">
                                          <p:val>
                                            <p:strVal val="#ppt_h"/>
                                          </p:val>
                                        </p:tav>
                                      </p:tavLst>
                                    </p:anim>
                                    <p:animEffect transition="in" filter="fade">
                                      <p:cBhvr>
                                        <p:cTn id="37" dur="500"/>
                                        <p:tgtEl>
                                          <p:spTgt spid="57357"/>
                                        </p:tgtEl>
                                      </p:cBhvr>
                                    </p:animEffect>
                                  </p:childTnLst>
                                </p:cTn>
                              </p:par>
                            </p:childTnLst>
                          </p:cTn>
                        </p:par>
                        <p:par>
                          <p:cTn id="38" fill="hold" nodeType="afterGroup">
                            <p:stCondLst>
                              <p:cond delay="3000"/>
                            </p:stCondLst>
                            <p:childTnLst>
                              <p:par>
                                <p:cTn id="39" presetID="1" presetClass="entr" presetSubtype="0" fill="hold" grpId="0" nodeType="after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childTnLst>
                          </p:cTn>
                        </p:par>
                        <p:par>
                          <p:cTn id="41" fill="hold" nodeType="afterGroup">
                            <p:stCondLst>
                              <p:cond delay="3000"/>
                            </p:stCondLst>
                            <p:childTnLst>
                              <p:par>
                                <p:cTn id="42" presetID="4" presetClass="entr" presetSubtype="32" fill="hold" nodeType="afterEffect">
                                  <p:stCondLst>
                                    <p:cond delay="0"/>
                                  </p:stCondLst>
                                  <p:childTnLst>
                                    <p:set>
                                      <p:cBhvr>
                                        <p:cTn id="43" dur="1" fill="hold">
                                          <p:stCondLst>
                                            <p:cond delay="0"/>
                                          </p:stCondLst>
                                        </p:cTn>
                                        <p:tgtEl>
                                          <p:spTgt spid="57351"/>
                                        </p:tgtEl>
                                        <p:attrNameLst>
                                          <p:attrName>style.visibility</p:attrName>
                                        </p:attrNameLst>
                                      </p:cBhvr>
                                      <p:to>
                                        <p:strVal val="visible"/>
                                      </p:to>
                                    </p:set>
                                    <p:animEffect transition="in" filter="box(out)">
                                      <p:cBhvr>
                                        <p:cTn id="44" dur="500"/>
                                        <p:tgtEl>
                                          <p:spTgt spid="573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52" grpId="0" animBg="1"/>
      <p:bldP spid="57353" grpId="0" animBg="1"/>
      <p:bldP spid="57357" grpId="0"/>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8383" name="Object 15"/>
          <p:cNvGraphicFramePr>
            <a:graphicFrameLocks noChangeAspect="1"/>
          </p:cNvGraphicFramePr>
          <p:nvPr/>
        </p:nvGraphicFramePr>
        <p:xfrm>
          <a:off x="1692275" y="3860800"/>
          <a:ext cx="617538" cy="627063"/>
        </p:xfrm>
        <a:graphic>
          <a:graphicData uri="http://schemas.openxmlformats.org/presentationml/2006/ole">
            <mc:AlternateContent xmlns:mc="http://schemas.openxmlformats.org/markup-compatibility/2006">
              <mc:Choice xmlns:v="urn:schemas-microsoft-com:vml" Requires="v">
                <p:oleObj spid="_x0000_s22154" name="ビットマップ イメージ" r:id="rId4" imgW="1800476" imgH="1828571" progId="PBrush">
                  <p:embed/>
                </p:oleObj>
              </mc:Choice>
              <mc:Fallback>
                <p:oleObj name="ビットマップ イメージ" r:id="rId4" imgW="1800476" imgH="1828571" progId="PBrush">
                  <p:embed/>
                  <p:pic>
                    <p:nvPicPr>
                      <p:cNvPr id="0" name="Picture 630"/>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2275" y="3860800"/>
                        <a:ext cx="617538" cy="6270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8370" name="Object 2"/>
          <p:cNvGraphicFramePr>
            <a:graphicFrameLocks noChangeAspect="1"/>
          </p:cNvGraphicFramePr>
          <p:nvPr/>
        </p:nvGraphicFramePr>
        <p:xfrm>
          <a:off x="539750" y="3068638"/>
          <a:ext cx="2708275" cy="2324100"/>
        </p:xfrm>
        <a:graphic>
          <a:graphicData uri="http://schemas.openxmlformats.org/presentationml/2006/ole">
            <mc:AlternateContent xmlns:mc="http://schemas.openxmlformats.org/markup-compatibility/2006">
              <mc:Choice xmlns:v="urn:schemas-microsoft-com:vml" Requires="v">
                <p:oleObj spid="_x0000_s22155" name="ビットマップ イメージ" r:id="rId6" imgW="5706272" imgH="4896533" progId="PBrush">
                  <p:embed/>
                </p:oleObj>
              </mc:Choice>
              <mc:Fallback>
                <p:oleObj name="ビットマップ イメージ" r:id="rId6" imgW="5706272" imgH="4896533" progId="PBrush">
                  <p:embed/>
                  <p:pic>
                    <p:nvPicPr>
                      <p:cNvPr id="0" name="Picture 631"/>
                      <p:cNvPicPr>
                        <a:picLocks noChangeAspect="1" noChangeArrowheads="1"/>
                      </p:cNvPicPr>
                      <p:nvPr/>
                    </p:nvPicPr>
                    <p:blipFill>
                      <a:blip r:embed="rId7">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3068638"/>
                        <a:ext cx="27082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1508" name="Rectangle 4"/>
          <p:cNvSpPr>
            <a:spLocks noGrp="1" noChangeArrowheads="1"/>
          </p:cNvSpPr>
          <p:nvPr>
            <p:ph type="title" idx="4294967295"/>
          </p:nvPr>
        </p:nvSpPr>
        <p:spPr>
          <a:xfrm>
            <a:off x="468313" y="260350"/>
            <a:ext cx="8229600" cy="1143000"/>
          </a:xfrm>
        </p:spPr>
        <p:txBody>
          <a:bodyPr/>
          <a:lstStyle/>
          <a:p>
            <a:pPr eaLnBrk="1" hangingPunct="1"/>
            <a:r>
              <a:rPr lang="en-US" altLang="ja-JP" dirty="0" smtClean="0"/>
              <a:t>■</a:t>
            </a:r>
            <a:r>
              <a:rPr lang="ja-JP" altLang="en-US" dirty="0" smtClean="0"/>
              <a:t>ベータ（</a:t>
            </a:r>
            <a:r>
              <a:rPr lang="en-US" altLang="ja-JP" dirty="0" smtClean="0"/>
              <a:t>β</a:t>
            </a:r>
            <a:r>
              <a:rPr lang="ja-JP" altLang="en-US" dirty="0" smtClean="0"/>
              <a:t>）線</a:t>
            </a:r>
          </a:p>
        </p:txBody>
      </p:sp>
      <p:graphicFrame>
        <p:nvGraphicFramePr>
          <p:cNvPr id="58374" name="Object 6"/>
          <p:cNvGraphicFramePr>
            <a:graphicFrameLocks noChangeAspect="1"/>
          </p:cNvGraphicFramePr>
          <p:nvPr/>
        </p:nvGraphicFramePr>
        <p:xfrm>
          <a:off x="1116013" y="3357563"/>
          <a:ext cx="1655762" cy="1612900"/>
        </p:xfrm>
        <a:graphic>
          <a:graphicData uri="http://schemas.openxmlformats.org/presentationml/2006/ole">
            <mc:AlternateContent xmlns:mc="http://schemas.openxmlformats.org/markup-compatibility/2006">
              <mc:Choice xmlns:v="urn:schemas-microsoft-com:vml" Requires="v">
                <p:oleObj spid="_x0000_s22156" name="ビットマップ イメージ" r:id="rId8" imgW="5961905" imgH="5811061" progId="PBrush">
                  <p:embed/>
                </p:oleObj>
              </mc:Choice>
              <mc:Fallback>
                <p:oleObj name="ビットマップ イメージ" r:id="rId8" imgW="5961905" imgH="5811061" progId="PBrush">
                  <p:embed/>
                  <p:pic>
                    <p:nvPicPr>
                      <p:cNvPr id="0" name="Picture 632"/>
                      <p:cNvPicPr>
                        <a:picLocks noChangeAspect="1" noChangeArrowheads="1"/>
                      </p:cNvPicPr>
                      <p:nvPr/>
                    </p:nvPicPr>
                    <p:blipFill>
                      <a:blip r:embed="rId9">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57563"/>
                        <a:ext cx="165576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8375" name="Line 7"/>
          <p:cNvSpPr>
            <a:spLocks noChangeShapeType="1"/>
          </p:cNvSpPr>
          <p:nvPr/>
        </p:nvSpPr>
        <p:spPr bwMode="auto">
          <a:xfrm>
            <a:off x="2916238" y="4076700"/>
            <a:ext cx="3024187" cy="0"/>
          </a:xfrm>
          <a:prstGeom prst="line">
            <a:avLst/>
          </a:prstGeom>
          <a:noFill/>
          <a:ln w="8890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dirty="0"/>
          </a:p>
        </p:txBody>
      </p:sp>
      <p:sp>
        <p:nvSpPr>
          <p:cNvPr id="58376" name="Line 8"/>
          <p:cNvSpPr>
            <a:spLocks noChangeShapeType="1"/>
          </p:cNvSpPr>
          <p:nvPr/>
        </p:nvSpPr>
        <p:spPr bwMode="auto">
          <a:xfrm flipV="1">
            <a:off x="2843213" y="2997200"/>
            <a:ext cx="1511300" cy="790575"/>
          </a:xfrm>
          <a:prstGeom prst="line">
            <a:avLst/>
          </a:prstGeom>
          <a:noFill/>
          <a:ln w="889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ja-JP" altLang="en-US" dirty="0"/>
          </a:p>
        </p:txBody>
      </p:sp>
      <p:sp>
        <p:nvSpPr>
          <p:cNvPr id="58379" name="Text Box 11"/>
          <p:cNvSpPr txBox="1">
            <a:spLocks noChangeArrowheads="1"/>
          </p:cNvSpPr>
          <p:nvPr/>
        </p:nvSpPr>
        <p:spPr bwMode="auto">
          <a:xfrm>
            <a:off x="4859338" y="1700213"/>
            <a:ext cx="2125662" cy="549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ja-JP" altLang="en-US" sz="3600" b="1" dirty="0">
                <a:solidFill>
                  <a:srgbClr val="FF3300"/>
                </a:solidFill>
                <a:ea typeface="ＭＳ ゴシック" pitchFamily="49" charset="-128"/>
              </a:rPr>
              <a:t>ベータ線</a:t>
            </a:r>
          </a:p>
        </p:txBody>
      </p:sp>
      <p:graphicFrame>
        <p:nvGraphicFramePr>
          <p:cNvPr id="21513" name="Object 9"/>
          <p:cNvGraphicFramePr>
            <a:graphicFrameLocks noChangeAspect="1"/>
          </p:cNvGraphicFramePr>
          <p:nvPr/>
        </p:nvGraphicFramePr>
        <p:xfrm>
          <a:off x="576263" y="1484313"/>
          <a:ext cx="1619250" cy="576262"/>
        </p:xfrm>
        <a:graphic>
          <a:graphicData uri="http://schemas.openxmlformats.org/presentationml/2006/ole">
            <mc:AlternateContent xmlns:mc="http://schemas.openxmlformats.org/markup-compatibility/2006">
              <mc:Choice xmlns:v="urn:schemas-microsoft-com:vml" Requires="v">
                <p:oleObj spid="_x0000_s22157" name="ビットマップ イメージ" r:id="rId10" imgW="1619476" imgH="1352381" progId="PBrush">
                  <p:embed/>
                </p:oleObj>
              </mc:Choice>
              <mc:Fallback>
                <p:oleObj name="ビットマップ イメージ" r:id="rId10" imgW="1619476" imgH="1352381" progId="PBrush">
                  <p:embed/>
                  <p:pic>
                    <p:nvPicPr>
                      <p:cNvPr id="0" name="Picture 633"/>
                      <p:cNvPicPr>
                        <a:picLocks noChangeAspect="1" noChangeArrowheads="1"/>
                      </p:cNvPicPr>
                      <p:nvPr/>
                    </p:nvPicPr>
                    <p:blipFill>
                      <a:blip r:embed="rId11">
                        <a:extLst>
                          <a:ext uri="{28A0092B-C50C-407E-A947-70E740481C1C}">
                            <a14:useLocalDpi xmlns:a14="http://schemas.microsoft.com/office/drawing/2010/main" val="0"/>
                          </a:ext>
                        </a:extLst>
                      </a:blip>
                      <a:srcRect b="57394"/>
                      <a:stretch>
                        <a:fillRect/>
                      </a:stretch>
                    </p:blipFill>
                    <p:spPr bwMode="auto">
                      <a:xfrm>
                        <a:off x="576263" y="1484313"/>
                        <a:ext cx="1619250" cy="5762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1514" name="Object 9"/>
          <p:cNvGraphicFramePr>
            <a:graphicFrameLocks noChangeAspect="1"/>
          </p:cNvGraphicFramePr>
          <p:nvPr/>
        </p:nvGraphicFramePr>
        <p:xfrm>
          <a:off x="2520950" y="1484313"/>
          <a:ext cx="1619250" cy="550862"/>
        </p:xfrm>
        <a:graphic>
          <a:graphicData uri="http://schemas.openxmlformats.org/presentationml/2006/ole">
            <mc:AlternateContent xmlns:mc="http://schemas.openxmlformats.org/markup-compatibility/2006">
              <mc:Choice xmlns:v="urn:schemas-microsoft-com:vml" Requires="v">
                <p:oleObj spid="_x0000_s22158" name="ビットマップ イメージ" r:id="rId12" imgW="1619476" imgH="1352381" progId="PBrush">
                  <p:embed/>
                </p:oleObj>
              </mc:Choice>
              <mc:Fallback>
                <p:oleObj name="ビットマップ イメージ" r:id="rId12" imgW="1619476" imgH="1352381" progId="PBrush">
                  <p:embed/>
                  <p:pic>
                    <p:nvPicPr>
                      <p:cNvPr id="0" name="Picture 634"/>
                      <p:cNvPicPr>
                        <a:picLocks noChangeAspect="1" noChangeArrowheads="1"/>
                      </p:cNvPicPr>
                      <p:nvPr/>
                    </p:nvPicPr>
                    <p:blipFill>
                      <a:blip r:embed="rId11">
                        <a:extLst>
                          <a:ext uri="{28A0092B-C50C-407E-A947-70E740481C1C}">
                            <a14:useLocalDpi xmlns:a14="http://schemas.microsoft.com/office/drawing/2010/main" val="0"/>
                          </a:ext>
                        </a:extLst>
                      </a:blip>
                      <a:srcRect t="59273"/>
                      <a:stretch>
                        <a:fillRect/>
                      </a:stretch>
                    </p:blipFill>
                    <p:spPr bwMode="auto">
                      <a:xfrm>
                        <a:off x="2520950" y="1484313"/>
                        <a:ext cx="1619250" cy="5508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8389" name="Picture 21"/>
          <p:cNvPicPr>
            <a:picLocks noChangeAspect="1" noChangeArrowheads="1"/>
          </p:cNvPicPr>
          <p:nvPr/>
        </p:nvPicPr>
        <p:blipFill>
          <a:blip r:embed="rId13"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62325"/>
            <a:ext cx="1655762" cy="161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8390" name="Oval 22"/>
          <p:cNvSpPr>
            <a:spLocks noChangeArrowheads="1"/>
          </p:cNvSpPr>
          <p:nvPr/>
        </p:nvSpPr>
        <p:spPr bwMode="auto">
          <a:xfrm>
            <a:off x="7092950" y="3933825"/>
            <a:ext cx="504825" cy="504825"/>
          </a:xfrm>
          <a:prstGeom prst="ellipse">
            <a:avLst/>
          </a:prstGeom>
          <a:solidFill>
            <a:srgbClr val="00CCFF"/>
          </a:solidFill>
          <a:ln w="9525">
            <a:solidFill>
              <a:schemeClr val="tx1"/>
            </a:solidFill>
            <a:round/>
            <a:headEnd/>
            <a:tailEnd/>
          </a:ln>
        </p:spPr>
        <p:txBody>
          <a:bodyPr wrap="none" anchor="ctr"/>
          <a:lstStyle/>
          <a:p>
            <a:endParaRPr lang="ja-JP" altLang="en-US" dirty="0"/>
          </a:p>
        </p:txBody>
      </p:sp>
      <p:sp>
        <p:nvSpPr>
          <p:cNvPr id="21517" name="テキスト ボックス 16"/>
          <p:cNvSpPr txBox="1">
            <a:spLocks noChangeArrowheads="1"/>
          </p:cNvSpPr>
          <p:nvPr/>
        </p:nvSpPr>
        <p:spPr bwMode="auto">
          <a:xfrm>
            <a:off x="447675" y="2565400"/>
            <a:ext cx="33321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ナトリウム原子核</a:t>
            </a:r>
          </a:p>
        </p:txBody>
      </p:sp>
      <p:sp>
        <p:nvSpPr>
          <p:cNvPr id="18" name="テキスト ボックス 17"/>
          <p:cNvSpPr txBox="1">
            <a:spLocks noChangeArrowheads="1"/>
          </p:cNvSpPr>
          <p:nvPr/>
        </p:nvSpPr>
        <p:spPr bwMode="auto">
          <a:xfrm>
            <a:off x="5616575" y="4868863"/>
            <a:ext cx="3384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2800" dirty="0"/>
              <a:t>マグネシウム原子核</a:t>
            </a:r>
          </a:p>
        </p:txBody>
      </p:sp>
      <p:sp>
        <p:nvSpPr>
          <p:cNvPr id="15" name="正方形/長方形 14"/>
          <p:cNvSpPr/>
          <p:nvPr/>
        </p:nvSpPr>
        <p:spPr>
          <a:xfrm>
            <a:off x="5172015" y="6519902"/>
            <a:ext cx="3971985" cy="369332"/>
          </a:xfrm>
          <a:prstGeom prst="rect">
            <a:avLst/>
          </a:prstGeom>
        </p:spPr>
        <p:txBody>
          <a:bodyPr wrap="none">
            <a:spAutoFit/>
          </a:bodyPr>
          <a:lstStyle/>
          <a:p>
            <a:r>
              <a:rPr lang="ja-JP" altLang="en-US" dirty="0" smtClean="0"/>
              <a:t>文部科学省教師用副読本 </a:t>
            </a:r>
            <a:r>
              <a:rPr lang="en-US" altLang="ja-JP" dirty="0" smtClean="0"/>
              <a:t>P.7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58370"/>
                                        </p:tgtEl>
                                        <p:attrNameLst>
                                          <p:attrName>style.visibility</p:attrName>
                                        </p:attrNameLst>
                                      </p:cBhvr>
                                      <p:to>
                                        <p:strVal val="visible"/>
                                      </p:to>
                                    </p:set>
                                    <p:anim calcmode="lin" valueType="num">
                                      <p:cBhvr>
                                        <p:cTn id="7" dur="500" fill="hold"/>
                                        <p:tgtEl>
                                          <p:spTgt spid="58370"/>
                                        </p:tgtEl>
                                        <p:attrNameLst>
                                          <p:attrName>ppt_w</p:attrName>
                                        </p:attrNameLst>
                                      </p:cBhvr>
                                      <p:tavLst>
                                        <p:tav tm="0">
                                          <p:val>
                                            <p:strVal val="#ppt_w*0.70"/>
                                          </p:val>
                                        </p:tav>
                                        <p:tav tm="100000">
                                          <p:val>
                                            <p:strVal val="#ppt_w"/>
                                          </p:val>
                                        </p:tav>
                                      </p:tavLst>
                                    </p:anim>
                                    <p:anim calcmode="lin" valueType="num">
                                      <p:cBhvr>
                                        <p:cTn id="8" dur="500" fill="hold"/>
                                        <p:tgtEl>
                                          <p:spTgt spid="58370"/>
                                        </p:tgtEl>
                                        <p:attrNameLst>
                                          <p:attrName>ppt_h</p:attrName>
                                        </p:attrNameLst>
                                      </p:cBhvr>
                                      <p:tavLst>
                                        <p:tav tm="0">
                                          <p:val>
                                            <p:strVal val="#ppt_h"/>
                                          </p:val>
                                        </p:tav>
                                        <p:tav tm="100000">
                                          <p:val>
                                            <p:strVal val="#ppt_h"/>
                                          </p:val>
                                        </p:tav>
                                      </p:tavLst>
                                    </p:anim>
                                    <p:animEffect transition="in" filter="fade">
                                      <p:cBhvr>
                                        <p:cTn id="9" dur="500"/>
                                        <p:tgtEl>
                                          <p:spTgt spid="58370"/>
                                        </p:tgtEl>
                                      </p:cBhvr>
                                    </p:animEffect>
                                  </p:child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2.77778E-6 -8.51852E-6 C -0.00035 -0.00232 -0.00052 -0.00464 -0.00104 -0.00695 C -0.00156 -0.00973 -0.00313 -0.01528 -0.00313 -0.01528 C 0.00555 -0.01922 -0.00643 -0.01274 -0.00729 -0.01251 C -0.02222 0.00231 -0.03004 0.00069 -0.00104 -0.00139 C 0.00364 -0.01065 0.00382 -0.01968 0.00521 -0.03056 C 0.00851 -0.02477 0.01267 -0.0213 0.01562 -0.01528 C 0.01528 -0.01297 0.01614 -0.0095 0.01458 -0.00834 C 0.01285 -0.00718 0.01094 -0.00973 0.00937 -0.01112 C 0.00469 -0.01551 0.00364 -0.01829 0.00104 -0.02362 C 0.00139 -0.01667 0.00139 -0.00973 0.00208 -0.00278 C 0.00243 0.00023 0.00347 0.00277 0.00417 0.00555 C 0.00451 0.00694 0.00521 0.00972 0.00521 0.00972 C 0.01007 0.00925 0.0151 0.00995 0.01979 0.00833 C 0.02101 0.00786 0.01753 0.00671 0.01667 0.00555 C 0.01371 0.00161 0.01319 -0.00464 0.0125 -0.00973 C 0.01146 -0.00834 0.01076 -0.00602 0.00937 -0.00556 C 0.00347 -0.00325 0.00417 -0.01251 0.00417 -0.01667 " pathEditMode="relative" ptsTypes="fffffffffffffffffA">
                                      <p:cBhvr>
                                        <p:cTn id="12" dur="2000" fill="hold"/>
                                        <p:tgtEl>
                                          <p:spTgt spid="58374"/>
                                        </p:tgtEl>
                                        <p:attrNameLst>
                                          <p:attrName>ppt_x</p:attrName>
                                          <p:attrName>ppt_y</p:attrName>
                                        </p:attrNameLst>
                                      </p:cBhvr>
                                    </p:animMotion>
                                  </p:childTnLst>
                                </p:cTn>
                              </p:par>
                            </p:childTnLst>
                          </p:cTn>
                        </p:par>
                        <p:par>
                          <p:cTn id="13" fill="hold" nodeType="afterGroup">
                            <p:stCondLst>
                              <p:cond delay="2500"/>
                            </p:stCondLst>
                            <p:childTnLst>
                              <p:par>
                                <p:cTn id="14" presetID="10" presetClass="exit" presetSubtype="0" fill="hold" nodeType="afterEffect">
                                  <p:stCondLst>
                                    <p:cond delay="0"/>
                                  </p:stCondLst>
                                  <p:childTnLst>
                                    <p:animEffect transition="out" filter="fade">
                                      <p:cBhvr>
                                        <p:cTn id="15" dur="2000"/>
                                        <p:tgtEl>
                                          <p:spTgt spid="58370"/>
                                        </p:tgtEl>
                                      </p:cBhvr>
                                    </p:animEffect>
                                    <p:set>
                                      <p:cBhvr>
                                        <p:cTn id="16" dur="1" fill="hold">
                                          <p:stCondLst>
                                            <p:cond delay="1999"/>
                                          </p:stCondLst>
                                        </p:cTn>
                                        <p:tgtEl>
                                          <p:spTgt spid="58370"/>
                                        </p:tgtEl>
                                        <p:attrNameLst>
                                          <p:attrName>style.visibility</p:attrName>
                                        </p:attrNameLst>
                                      </p:cBhvr>
                                      <p:to>
                                        <p:strVal val="hidden"/>
                                      </p:to>
                                    </p:set>
                                  </p:childTnLst>
                                </p:cTn>
                              </p:par>
                              <p:par>
                                <p:cTn id="17" presetID="56" presetClass="path" presetSubtype="0" accel="50000" decel="50000" fill="hold" nodeType="withEffect">
                                  <p:stCondLst>
                                    <p:cond delay="0"/>
                                  </p:stCondLst>
                                  <p:childTnLst>
                                    <p:animMotion origin="layout" path="M 3.33333E-6 4.44444E-6 L 0.33055 -0.22732 " pathEditMode="relative" rAng="0" ptsTypes="AA">
                                      <p:cBhvr>
                                        <p:cTn id="18" dur="500" fill="hold"/>
                                        <p:tgtEl>
                                          <p:spTgt spid="58383"/>
                                        </p:tgtEl>
                                        <p:attrNameLst>
                                          <p:attrName>ppt_x</p:attrName>
                                          <p:attrName>ppt_y</p:attrName>
                                        </p:attrNameLst>
                                      </p:cBhvr>
                                      <p:rCtr x="16528" y="-11366"/>
                                    </p:animMotion>
                                  </p:childTnLst>
                                </p:cTn>
                              </p:par>
                              <p:par>
                                <p:cTn id="19" presetID="63" presetClass="path" presetSubtype="0" accel="50000" decel="50000" fill="hold" nodeType="withEffect">
                                  <p:stCondLst>
                                    <p:cond delay="0"/>
                                  </p:stCondLst>
                                  <p:childTnLst>
                                    <p:animMotion origin="layout" path="M 3.33333E-6 1.85185E-6 L 0.59045 1.85185E-6 " pathEditMode="relative" rAng="0" ptsTypes="AA">
                                      <p:cBhvr>
                                        <p:cTn id="20" dur="500" fill="hold"/>
                                        <p:tgtEl>
                                          <p:spTgt spid="58374"/>
                                        </p:tgtEl>
                                        <p:attrNameLst>
                                          <p:attrName>ppt_x</p:attrName>
                                          <p:attrName>ppt_y</p:attrName>
                                        </p:attrNameLst>
                                      </p:cBhvr>
                                      <p:rCtr x="29514" y="0"/>
                                    </p:animMotion>
                                  </p:childTnLst>
                                </p:cTn>
                              </p:par>
                              <p:par>
                                <p:cTn id="21" presetID="10" presetClass="entr" presetSubtype="0" fill="hold" grpId="0" nodeType="withEffect">
                                  <p:stCondLst>
                                    <p:cond delay="0"/>
                                  </p:stCondLst>
                                  <p:childTnLst>
                                    <p:set>
                                      <p:cBhvr>
                                        <p:cTn id="22" dur="1" fill="hold">
                                          <p:stCondLst>
                                            <p:cond delay="0"/>
                                          </p:stCondLst>
                                        </p:cTn>
                                        <p:tgtEl>
                                          <p:spTgt spid="58390"/>
                                        </p:tgtEl>
                                        <p:attrNameLst>
                                          <p:attrName>style.visibility</p:attrName>
                                        </p:attrNameLst>
                                      </p:cBhvr>
                                      <p:to>
                                        <p:strVal val="visible"/>
                                      </p:to>
                                    </p:set>
                                    <p:animEffect transition="in" filter="fade">
                                      <p:cBhvr>
                                        <p:cTn id="23" dur="500"/>
                                        <p:tgtEl>
                                          <p:spTgt spid="5839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8376"/>
                                        </p:tgtEl>
                                        <p:attrNameLst>
                                          <p:attrName>style.visibility</p:attrName>
                                        </p:attrNameLst>
                                      </p:cBhvr>
                                      <p:to>
                                        <p:strVal val="visible"/>
                                      </p:to>
                                    </p:set>
                                    <p:animEffect transition="in" filter="wipe(down)">
                                      <p:cBhvr>
                                        <p:cTn id="26" dur="500"/>
                                        <p:tgtEl>
                                          <p:spTgt spid="5837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8375"/>
                                        </p:tgtEl>
                                        <p:attrNameLst>
                                          <p:attrName>style.visibility</p:attrName>
                                        </p:attrNameLst>
                                      </p:cBhvr>
                                      <p:to>
                                        <p:strVal val="visible"/>
                                      </p:to>
                                    </p:set>
                                    <p:animEffect transition="in" filter="wipe(left)">
                                      <p:cBhvr>
                                        <p:cTn id="29" dur="500"/>
                                        <p:tgtEl>
                                          <p:spTgt spid="58375"/>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58379"/>
                                        </p:tgtEl>
                                        <p:attrNameLst>
                                          <p:attrName>style.visibility</p:attrName>
                                        </p:attrNameLst>
                                      </p:cBhvr>
                                      <p:to>
                                        <p:strVal val="visible"/>
                                      </p:to>
                                    </p:set>
                                    <p:animEffect transition="in" filter="wipe(left)">
                                      <p:cBhvr>
                                        <p:cTn id="32" dur="500"/>
                                        <p:tgtEl>
                                          <p:spTgt spid="58379"/>
                                        </p:tgtEl>
                                      </p:cBhvr>
                                    </p:animEffect>
                                  </p:childTnLst>
                                </p:cTn>
                              </p:par>
                              <p:par>
                                <p:cTn id="33" presetID="4" presetClass="entr" presetSubtype="32" fill="hold" nodeType="withEffect">
                                  <p:stCondLst>
                                    <p:cond delay="0"/>
                                  </p:stCondLst>
                                  <p:childTnLst>
                                    <p:set>
                                      <p:cBhvr>
                                        <p:cTn id="34" dur="1" fill="hold">
                                          <p:stCondLst>
                                            <p:cond delay="0"/>
                                          </p:stCondLst>
                                        </p:cTn>
                                        <p:tgtEl>
                                          <p:spTgt spid="58389"/>
                                        </p:tgtEl>
                                        <p:attrNameLst>
                                          <p:attrName>style.visibility</p:attrName>
                                        </p:attrNameLst>
                                      </p:cBhvr>
                                      <p:to>
                                        <p:strVal val="visible"/>
                                      </p:to>
                                    </p:set>
                                    <p:animEffect transition="in" filter="box(out)">
                                      <p:cBhvr>
                                        <p:cTn id="35" dur="500"/>
                                        <p:tgtEl>
                                          <p:spTgt spid="58389"/>
                                        </p:tgtEl>
                                      </p:cBhvr>
                                    </p:animEffect>
                                  </p:childTnLst>
                                </p:cTn>
                              </p:par>
                            </p:childTnLst>
                          </p:cTn>
                        </p:par>
                        <p:par>
                          <p:cTn id="36" fill="hold" nodeType="afterGroup">
                            <p:stCondLst>
                              <p:cond delay="4500"/>
                            </p:stCondLst>
                            <p:childTnLst>
                              <p:par>
                                <p:cTn id="37" presetID="35" presetClass="emph" presetSubtype="0" fill="hold" grpId="1" nodeType="afterEffect">
                                  <p:stCondLst>
                                    <p:cond delay="0"/>
                                  </p:stCondLst>
                                  <p:childTnLst>
                                    <p:anim calcmode="discrete" valueType="str">
                                      <p:cBhvr>
                                        <p:cTn id="38" dur="500" fill="hold"/>
                                        <p:tgtEl>
                                          <p:spTgt spid="58390"/>
                                        </p:tgtEl>
                                        <p:attrNameLst>
                                          <p:attrName>style.visibility</p:attrName>
                                        </p:attrNameLst>
                                      </p:cBhvr>
                                      <p:tavLst>
                                        <p:tav tm="0">
                                          <p:val>
                                            <p:strVal val="hidden"/>
                                          </p:val>
                                        </p:tav>
                                        <p:tav tm="50000">
                                          <p:val>
                                            <p:strVal val="visible"/>
                                          </p:val>
                                        </p:tav>
                                      </p:tavLst>
                                    </p:anim>
                                  </p:childTnLst>
                                </p:cTn>
                              </p:par>
                            </p:childTnLst>
                          </p:cTn>
                        </p:par>
                        <p:par>
                          <p:cTn id="39" fill="hold" nodeType="afterGroup">
                            <p:stCondLst>
                              <p:cond delay="5000"/>
                            </p:stCondLst>
                            <p:childTnLst>
                              <p:par>
                                <p:cTn id="40" presetID="35" presetClass="emph" presetSubtype="0" fill="hold" grpId="2" nodeType="afterEffect">
                                  <p:stCondLst>
                                    <p:cond delay="0"/>
                                  </p:stCondLst>
                                  <p:childTnLst>
                                    <p:anim calcmode="discrete" valueType="str">
                                      <p:cBhvr>
                                        <p:cTn id="41" dur="500" fill="hold"/>
                                        <p:tgtEl>
                                          <p:spTgt spid="58390"/>
                                        </p:tgtEl>
                                        <p:attrNameLst>
                                          <p:attrName>style.visibility</p:attrName>
                                        </p:attrNameLst>
                                      </p:cBhvr>
                                      <p:tavLst>
                                        <p:tav tm="0">
                                          <p:val>
                                            <p:strVal val="hidden"/>
                                          </p:val>
                                        </p:tav>
                                        <p:tav tm="50000">
                                          <p:val>
                                            <p:strVal val="visible"/>
                                          </p:val>
                                        </p:tav>
                                      </p:tavLst>
                                    </p:anim>
                                  </p:childTnLst>
                                </p:cTn>
                              </p:par>
                            </p:childTnLst>
                          </p:cTn>
                        </p:par>
                        <p:par>
                          <p:cTn id="42" fill="hold" nodeType="afterGroup">
                            <p:stCondLst>
                              <p:cond delay="5500"/>
                            </p:stCondLst>
                            <p:childTnLst>
                              <p:par>
                                <p:cTn id="43" presetID="1" presetClass="entr" presetSubtype="0" fill="hold" grpId="0" nodeType="afterEffect">
                                  <p:stCondLst>
                                    <p:cond delay="0"/>
                                  </p:stCondLst>
                                  <p:childTnLst>
                                    <p:set>
                                      <p:cBhvr>
                                        <p:cTn id="44"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5" grpId="0" animBg="1"/>
      <p:bldP spid="58376" grpId="0" animBg="1"/>
      <p:bldP spid="58379" grpId="0"/>
      <p:bldP spid="58390" grpId="0" animBg="1"/>
      <p:bldP spid="58390" grpId="1" animBg="1"/>
      <p:bldP spid="58390" grpId="2" animBg="1"/>
      <p:bldP spid="18"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158" name="Object 14"/>
          <p:cNvGraphicFramePr>
            <a:graphicFrameLocks noChangeAspect="1"/>
          </p:cNvGraphicFramePr>
          <p:nvPr/>
        </p:nvGraphicFramePr>
        <p:xfrm>
          <a:off x="539750" y="3068638"/>
          <a:ext cx="2708275" cy="2324100"/>
        </p:xfrm>
        <a:graphic>
          <a:graphicData uri="http://schemas.openxmlformats.org/presentationml/2006/ole">
            <mc:AlternateContent xmlns:mc="http://schemas.openxmlformats.org/markup-compatibility/2006">
              <mc:Choice xmlns:v="urn:schemas-microsoft-com:vml" Requires="v">
                <p:oleObj spid="_x0000_s22924" name="ビットマップ イメージ" r:id="rId4" imgW="5706272" imgH="4896533" progId="PBrush">
                  <p:embed/>
                </p:oleObj>
              </mc:Choice>
              <mc:Fallback>
                <p:oleObj name="ビットマップ イメージ" r:id="rId4" imgW="5706272" imgH="4896533" progId="PBrush">
                  <p:embed/>
                  <p:pic>
                    <p:nvPicPr>
                      <p:cNvPr id="0" name="Picture 384"/>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39750" y="3068638"/>
                        <a:ext cx="2708275" cy="23241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155"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692275" y="3716338"/>
            <a:ext cx="78898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32" name="Rectangle 4"/>
          <p:cNvSpPr>
            <a:spLocks noGrp="1" noChangeArrowheads="1"/>
          </p:cNvSpPr>
          <p:nvPr>
            <p:ph type="title"/>
          </p:nvPr>
        </p:nvSpPr>
        <p:spPr>
          <a:xfrm>
            <a:off x="468313" y="260350"/>
            <a:ext cx="8229600" cy="1143000"/>
          </a:xfrm>
        </p:spPr>
        <p:txBody>
          <a:bodyPr/>
          <a:lstStyle/>
          <a:p>
            <a:pPr eaLnBrk="1" hangingPunct="1"/>
            <a:r>
              <a:rPr lang="en-US" altLang="ja-JP" dirty="0" smtClean="0"/>
              <a:t>■</a:t>
            </a:r>
            <a:r>
              <a:rPr lang="ja-JP" altLang="en-US" dirty="0" smtClean="0">
                <a:latin typeface="+mj-ea"/>
              </a:rPr>
              <a:t>ガンマ（</a:t>
            </a:r>
            <a:r>
              <a:rPr lang="en-US" altLang="ja-JP" dirty="0" smtClean="0">
                <a:latin typeface="+mj-ea"/>
              </a:rPr>
              <a:t>γ</a:t>
            </a:r>
            <a:r>
              <a:rPr lang="ja-JP" altLang="en-US" dirty="0" smtClean="0">
                <a:latin typeface="+mj-ea"/>
              </a:rPr>
              <a:t>）線</a:t>
            </a:r>
          </a:p>
        </p:txBody>
      </p:sp>
      <p:graphicFrame>
        <p:nvGraphicFramePr>
          <p:cNvPr id="6149" name="Object 5"/>
          <p:cNvGraphicFramePr>
            <a:graphicFrameLocks noChangeAspect="1"/>
          </p:cNvGraphicFramePr>
          <p:nvPr/>
        </p:nvGraphicFramePr>
        <p:xfrm>
          <a:off x="1331913" y="3429000"/>
          <a:ext cx="1216025" cy="1268413"/>
        </p:xfrm>
        <a:graphic>
          <a:graphicData uri="http://schemas.openxmlformats.org/presentationml/2006/ole">
            <mc:AlternateContent xmlns:mc="http://schemas.openxmlformats.org/markup-compatibility/2006">
              <mc:Choice xmlns:v="urn:schemas-microsoft-com:vml" Requires="v">
                <p:oleObj spid="_x0000_s22925" name="ビットマップ イメージ" r:id="rId7" imgW="5706272" imgH="5952381" progId="PBrush">
                  <p:embed/>
                </p:oleObj>
              </mc:Choice>
              <mc:Fallback>
                <p:oleObj name="ビットマップ イメージ" r:id="rId7" imgW="5706272" imgH="5952381" progId="PBrush">
                  <p:embed/>
                  <p:pic>
                    <p:nvPicPr>
                      <p:cNvPr id="0" name="Picture 385"/>
                      <p:cNvPicPr>
                        <a:picLocks noChangeAspect="1" noChangeArrowheads="1"/>
                      </p:cNvPicPr>
                      <p:nvPr/>
                    </p:nvPicPr>
                    <p:blipFill>
                      <a:blip r:embed="rId8">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31913" y="3429000"/>
                        <a:ext cx="1216025" cy="1268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6151" name="Picture 7"/>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451725" y="3500438"/>
            <a:ext cx="1508125"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152" name="Object 8"/>
          <p:cNvGraphicFramePr>
            <a:graphicFrameLocks noChangeAspect="1"/>
          </p:cNvGraphicFramePr>
          <p:nvPr/>
        </p:nvGraphicFramePr>
        <p:xfrm>
          <a:off x="1116013" y="3357563"/>
          <a:ext cx="1655762" cy="1612900"/>
        </p:xfrm>
        <a:graphic>
          <a:graphicData uri="http://schemas.openxmlformats.org/presentationml/2006/ole">
            <mc:AlternateContent xmlns:mc="http://schemas.openxmlformats.org/markup-compatibility/2006">
              <mc:Choice xmlns:v="urn:schemas-microsoft-com:vml" Requires="v">
                <p:oleObj spid="_x0000_s22926" name="ビットマップ イメージ" r:id="rId10" imgW="5961905" imgH="5811061" progId="PBrush">
                  <p:embed/>
                </p:oleObj>
              </mc:Choice>
              <mc:Fallback>
                <p:oleObj name="ビットマップ イメージ" r:id="rId10" imgW="5961905" imgH="5811061" progId="PBrush">
                  <p:embed/>
                  <p:pic>
                    <p:nvPicPr>
                      <p:cNvPr id="0" name="Picture 386"/>
                      <p:cNvPicPr>
                        <a:picLocks noChangeAspect="1" noChangeArrowheads="1"/>
                      </p:cNvPicPr>
                      <p:nvPr/>
                    </p:nvPicPr>
                    <p:blipFill>
                      <a:blip r:embed="rId11">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116013" y="3357563"/>
                        <a:ext cx="1655762" cy="1612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156" name="Line 12"/>
          <p:cNvSpPr>
            <a:spLocks noChangeShapeType="1"/>
          </p:cNvSpPr>
          <p:nvPr/>
        </p:nvSpPr>
        <p:spPr bwMode="auto">
          <a:xfrm>
            <a:off x="2916238" y="4076700"/>
            <a:ext cx="3024187" cy="0"/>
          </a:xfrm>
          <a:prstGeom prst="line">
            <a:avLst/>
          </a:prstGeom>
          <a:noFill/>
          <a:ln w="88900">
            <a:solidFill>
              <a:schemeClr val="tx1"/>
            </a:solidFill>
            <a:round/>
            <a:headEnd/>
            <a:tailEnd type="triangle" w="lg" len="lg"/>
          </a:ln>
          <a:extLst>
            <a:ext uri="{909E8E84-426E-40DD-AFC4-6F175D3DCCD1}">
              <a14:hiddenFill xmlns:a14="http://schemas.microsoft.com/office/drawing/2010/main">
                <a:noFill/>
              </a14:hiddenFill>
            </a:ext>
          </a:extLst>
        </p:spPr>
        <p:txBody>
          <a:bodyPr/>
          <a:lstStyle/>
          <a:p>
            <a:endParaRPr lang="ja-JP" altLang="en-US" dirty="0"/>
          </a:p>
        </p:txBody>
      </p:sp>
      <p:sp>
        <p:nvSpPr>
          <p:cNvPr id="6157" name="Line 13"/>
          <p:cNvSpPr>
            <a:spLocks noChangeShapeType="1"/>
          </p:cNvSpPr>
          <p:nvPr/>
        </p:nvSpPr>
        <p:spPr bwMode="auto">
          <a:xfrm flipV="1">
            <a:off x="2843213" y="2997200"/>
            <a:ext cx="1511300" cy="790575"/>
          </a:xfrm>
          <a:prstGeom prst="line">
            <a:avLst/>
          </a:prstGeom>
          <a:noFill/>
          <a:ln w="88900">
            <a:solidFill>
              <a:schemeClr val="tx1"/>
            </a:solidFill>
            <a:round/>
            <a:headEnd/>
            <a:tailEnd type="triangle" w="lg" len="med"/>
          </a:ln>
          <a:extLst>
            <a:ext uri="{909E8E84-426E-40DD-AFC4-6F175D3DCCD1}">
              <a14:hiddenFill xmlns:a14="http://schemas.microsoft.com/office/drawing/2010/main">
                <a:noFill/>
              </a14:hiddenFill>
            </a:ext>
          </a:extLst>
        </p:spPr>
        <p:txBody>
          <a:bodyPr/>
          <a:lstStyle/>
          <a:p>
            <a:endParaRPr lang="ja-JP" altLang="en-US" dirty="0"/>
          </a:p>
        </p:txBody>
      </p:sp>
      <p:sp>
        <p:nvSpPr>
          <p:cNvPr id="6161" name="Text Box 17"/>
          <p:cNvSpPr txBox="1">
            <a:spLocks noChangeArrowheads="1"/>
          </p:cNvSpPr>
          <p:nvPr/>
        </p:nvSpPr>
        <p:spPr bwMode="auto">
          <a:xfrm>
            <a:off x="7019925" y="2852738"/>
            <a:ext cx="212407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r" eaLnBrk="1" hangingPunct="1">
              <a:spcBef>
                <a:spcPct val="50000"/>
              </a:spcBef>
            </a:pPr>
            <a:r>
              <a:rPr lang="ja-JP" altLang="en-US" sz="3600" b="1" dirty="0">
                <a:solidFill>
                  <a:srgbClr val="FF3300"/>
                </a:solidFill>
                <a:ea typeface="ＭＳ ゴシック" pitchFamily="49" charset="-128"/>
              </a:rPr>
              <a:t>ガンマ線</a:t>
            </a:r>
          </a:p>
        </p:txBody>
      </p:sp>
      <p:sp>
        <p:nvSpPr>
          <p:cNvPr id="6162" name="Text Box 18"/>
          <p:cNvSpPr txBox="1">
            <a:spLocks noChangeArrowheads="1"/>
          </p:cNvSpPr>
          <p:nvPr/>
        </p:nvSpPr>
        <p:spPr bwMode="auto">
          <a:xfrm>
            <a:off x="4211638" y="1700213"/>
            <a:ext cx="2665412"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ja-JP" altLang="en-US" sz="3600" b="1" dirty="0">
                <a:ea typeface="ＭＳ ゴシック" pitchFamily="49" charset="-128"/>
              </a:rPr>
              <a:t>アルファ線</a:t>
            </a:r>
          </a:p>
        </p:txBody>
      </p:sp>
      <p:sp>
        <p:nvSpPr>
          <p:cNvPr id="6163" name="Rectangle 19"/>
          <p:cNvSpPr>
            <a:spLocks noChangeArrowheads="1"/>
          </p:cNvSpPr>
          <p:nvPr/>
        </p:nvSpPr>
        <p:spPr bwMode="auto">
          <a:xfrm>
            <a:off x="661503" y="5373216"/>
            <a:ext cx="730810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2800" dirty="0">
                <a:solidFill>
                  <a:srgbClr val="FF6600"/>
                </a:solidFill>
              </a:rPr>
              <a:t>ガンマ線は波長の短い電磁波</a:t>
            </a:r>
          </a:p>
          <a:p>
            <a:r>
              <a:rPr lang="en-US" altLang="ja-JP" sz="2000" dirty="0" smtClean="0"/>
              <a:t> </a:t>
            </a:r>
            <a:r>
              <a:rPr lang="ja-JP" altLang="en-US" sz="2000" dirty="0" smtClean="0"/>
              <a:t>　</a:t>
            </a:r>
            <a:r>
              <a:rPr lang="en-US" altLang="ja-JP" sz="2000" dirty="0" smtClean="0"/>
              <a:t>※ </a:t>
            </a:r>
            <a:r>
              <a:rPr lang="ja-JP" altLang="en-US" sz="2000" dirty="0" smtClean="0"/>
              <a:t>アルファ</a:t>
            </a:r>
            <a:r>
              <a:rPr lang="ja-JP" altLang="en-US" sz="2000" dirty="0"/>
              <a:t>またはベータの壊変（崩壊）に伴って放出される</a:t>
            </a:r>
          </a:p>
        </p:txBody>
      </p:sp>
      <p:sp>
        <p:nvSpPr>
          <p:cNvPr id="22541" name="テキスト ボックス 14"/>
          <p:cNvSpPr txBox="1">
            <a:spLocks noChangeArrowheads="1"/>
          </p:cNvSpPr>
          <p:nvPr/>
        </p:nvSpPr>
        <p:spPr bwMode="auto">
          <a:xfrm>
            <a:off x="447675" y="2565400"/>
            <a:ext cx="2989263"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ラジウム原子核</a:t>
            </a:r>
          </a:p>
        </p:txBody>
      </p:sp>
      <p:sp>
        <p:nvSpPr>
          <p:cNvPr id="16" name="テキスト ボックス 15"/>
          <p:cNvSpPr txBox="1">
            <a:spLocks noChangeArrowheads="1"/>
          </p:cNvSpPr>
          <p:nvPr/>
        </p:nvSpPr>
        <p:spPr bwMode="auto">
          <a:xfrm>
            <a:off x="5613400" y="4652963"/>
            <a:ext cx="25415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dirty="0"/>
              <a:t>ラドン原子核</a:t>
            </a:r>
          </a:p>
        </p:txBody>
      </p:sp>
      <p:sp>
        <p:nvSpPr>
          <p:cNvPr id="15" name="正方形/長方形 14"/>
          <p:cNvSpPr/>
          <p:nvPr/>
        </p:nvSpPr>
        <p:spPr>
          <a:xfrm>
            <a:off x="5172015" y="6519902"/>
            <a:ext cx="3971985" cy="369332"/>
          </a:xfrm>
          <a:prstGeom prst="rect">
            <a:avLst/>
          </a:prstGeom>
        </p:spPr>
        <p:txBody>
          <a:bodyPr wrap="none">
            <a:spAutoFit/>
          </a:bodyPr>
          <a:lstStyle/>
          <a:p>
            <a:r>
              <a:rPr lang="ja-JP" altLang="en-US" dirty="0" smtClean="0"/>
              <a:t>文部科学省教師用副読本 </a:t>
            </a:r>
            <a:r>
              <a:rPr lang="en-US" altLang="ja-JP" dirty="0" smtClean="0"/>
              <a:t>P.7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6158"/>
                                        </p:tgtEl>
                                        <p:attrNameLst>
                                          <p:attrName>style.visibility</p:attrName>
                                        </p:attrNameLst>
                                      </p:cBhvr>
                                      <p:to>
                                        <p:strVal val="visible"/>
                                      </p:to>
                                    </p:set>
                                    <p:anim calcmode="lin" valueType="num">
                                      <p:cBhvr>
                                        <p:cTn id="7" dur="500" fill="hold"/>
                                        <p:tgtEl>
                                          <p:spTgt spid="6158"/>
                                        </p:tgtEl>
                                        <p:attrNameLst>
                                          <p:attrName>ppt_w</p:attrName>
                                        </p:attrNameLst>
                                      </p:cBhvr>
                                      <p:tavLst>
                                        <p:tav tm="0">
                                          <p:val>
                                            <p:strVal val="#ppt_w*0.70"/>
                                          </p:val>
                                        </p:tav>
                                        <p:tav tm="100000">
                                          <p:val>
                                            <p:strVal val="#ppt_w"/>
                                          </p:val>
                                        </p:tav>
                                      </p:tavLst>
                                    </p:anim>
                                    <p:anim calcmode="lin" valueType="num">
                                      <p:cBhvr>
                                        <p:cTn id="8" dur="500" fill="hold"/>
                                        <p:tgtEl>
                                          <p:spTgt spid="6158"/>
                                        </p:tgtEl>
                                        <p:attrNameLst>
                                          <p:attrName>ppt_h</p:attrName>
                                        </p:attrNameLst>
                                      </p:cBhvr>
                                      <p:tavLst>
                                        <p:tav tm="0">
                                          <p:val>
                                            <p:strVal val="#ppt_h"/>
                                          </p:val>
                                        </p:tav>
                                        <p:tav tm="100000">
                                          <p:val>
                                            <p:strVal val="#ppt_h"/>
                                          </p:val>
                                        </p:tav>
                                      </p:tavLst>
                                    </p:anim>
                                    <p:animEffect transition="in" filter="fade">
                                      <p:cBhvr>
                                        <p:cTn id="9" dur="500"/>
                                        <p:tgtEl>
                                          <p:spTgt spid="6158"/>
                                        </p:tgtEl>
                                      </p:cBhvr>
                                    </p:animEffect>
                                  </p:childTnLst>
                                </p:cTn>
                              </p:par>
                            </p:childTnLst>
                          </p:cTn>
                        </p:par>
                        <p:par>
                          <p:cTn id="10" fill="hold" nodeType="afterGroup">
                            <p:stCondLst>
                              <p:cond delay="500"/>
                            </p:stCondLst>
                            <p:childTnLst>
                              <p:par>
                                <p:cTn id="11" presetID="0" presetClass="path" presetSubtype="0" accel="50000" decel="50000" fill="hold" nodeType="afterEffect">
                                  <p:stCondLst>
                                    <p:cond delay="0"/>
                                  </p:stCondLst>
                                  <p:childTnLst>
                                    <p:animMotion origin="layout" path="M 2.77778E-6 -8.51852E-6 C -0.00035 -0.00232 -0.00052 -0.00464 -0.00104 -0.00695 C -0.00156 -0.00973 -0.00313 -0.01528 -0.00313 -0.01528 C 0.00555 -0.01922 -0.00643 -0.01274 -0.00729 -0.01251 C -0.02222 0.00231 -0.03004 0.00069 -0.00104 -0.00139 C 0.00364 -0.01065 0.00382 -0.01968 0.00521 -0.03056 C 0.00851 -0.02477 0.01267 -0.0213 0.01562 -0.01528 C 0.01528 -0.01297 0.01614 -0.0095 0.01458 -0.00834 C 0.01285 -0.00718 0.01094 -0.00973 0.00937 -0.01112 C 0.00469 -0.01551 0.00364 -0.01829 0.00104 -0.02362 C 0.00139 -0.01667 0.00139 -0.00973 0.00208 -0.00278 C 0.00243 0.00023 0.00347 0.00277 0.00417 0.00555 C 0.00451 0.00694 0.00521 0.00972 0.00521 0.00972 C 0.01007 0.00925 0.0151 0.00995 0.01979 0.00833 C 0.02101 0.00786 0.01753 0.00671 0.01667 0.00555 C 0.01371 0.00161 0.01319 -0.00464 0.0125 -0.00973 C 0.01146 -0.00834 0.01076 -0.00602 0.00937 -0.00556 C 0.00347 -0.00325 0.00417 -0.01251 0.00417 -0.01667 " pathEditMode="relative" ptsTypes="fffffffffffffffffA">
                                      <p:cBhvr>
                                        <p:cTn id="12" dur="2000" fill="hold"/>
                                        <p:tgtEl>
                                          <p:spTgt spid="6152"/>
                                        </p:tgtEl>
                                        <p:attrNameLst>
                                          <p:attrName>ppt_x</p:attrName>
                                          <p:attrName>ppt_y</p:attrName>
                                        </p:attrNameLst>
                                      </p:cBhvr>
                                    </p:animMotion>
                                  </p:childTnLst>
                                </p:cTn>
                              </p:par>
                              <p:par>
                                <p:cTn id="13" presetID="10" presetClass="exit" presetSubtype="0" fill="hold" nodeType="withEffect">
                                  <p:stCondLst>
                                    <p:cond delay="0"/>
                                  </p:stCondLst>
                                  <p:childTnLst>
                                    <p:animEffect transition="out" filter="fade">
                                      <p:cBhvr>
                                        <p:cTn id="14" dur="2000"/>
                                        <p:tgtEl>
                                          <p:spTgt spid="6158"/>
                                        </p:tgtEl>
                                      </p:cBhvr>
                                    </p:animEffect>
                                    <p:set>
                                      <p:cBhvr>
                                        <p:cTn id="15" dur="1" fill="hold">
                                          <p:stCondLst>
                                            <p:cond delay="1999"/>
                                          </p:stCondLst>
                                        </p:cTn>
                                        <p:tgtEl>
                                          <p:spTgt spid="6158"/>
                                        </p:tgtEl>
                                        <p:attrNameLst>
                                          <p:attrName>style.visibility</p:attrName>
                                        </p:attrNameLst>
                                      </p:cBhvr>
                                      <p:to>
                                        <p:strVal val="hidden"/>
                                      </p:to>
                                    </p:set>
                                  </p:childTnLst>
                                </p:cTn>
                              </p:par>
                            </p:childTnLst>
                          </p:cTn>
                        </p:par>
                        <p:par>
                          <p:cTn id="16" fill="hold" nodeType="afterGroup">
                            <p:stCondLst>
                              <p:cond delay="2500"/>
                            </p:stCondLst>
                            <p:childTnLst>
                              <p:par>
                                <p:cTn id="17" presetID="10" presetClass="exit" presetSubtype="0" fill="hold" nodeType="afterEffect">
                                  <p:stCondLst>
                                    <p:cond delay="0"/>
                                  </p:stCondLst>
                                  <p:childTnLst>
                                    <p:animEffect transition="out" filter="fade">
                                      <p:cBhvr>
                                        <p:cTn id="18" dur="2000"/>
                                        <p:tgtEl>
                                          <p:spTgt spid="6152"/>
                                        </p:tgtEl>
                                      </p:cBhvr>
                                    </p:animEffect>
                                    <p:set>
                                      <p:cBhvr>
                                        <p:cTn id="19" dur="1" fill="hold">
                                          <p:stCondLst>
                                            <p:cond delay="1999"/>
                                          </p:stCondLst>
                                        </p:cTn>
                                        <p:tgtEl>
                                          <p:spTgt spid="6152"/>
                                        </p:tgtEl>
                                        <p:attrNameLst>
                                          <p:attrName>style.visibility</p:attrName>
                                        </p:attrNameLst>
                                      </p:cBhvr>
                                      <p:to>
                                        <p:strVal val="hidden"/>
                                      </p:to>
                                    </p:set>
                                  </p:childTnLst>
                                  <p:subTnLst>
                                    <p:set>
                                      <p:cBhvr override="childStyle">
                                        <p:cTn dur="1" fill="hold" display="0" masterRel="sameClick" afterEffect="1">
                                          <p:stCondLst>
                                            <p:cond evt="end" delay="0">
                                              <p:tn val="17"/>
                                            </p:cond>
                                          </p:stCondLst>
                                        </p:cTn>
                                        <p:tgtEl>
                                          <p:spTgt spid="6152"/>
                                        </p:tgtEl>
                                        <p:attrNameLst>
                                          <p:attrName>style.visibility</p:attrName>
                                        </p:attrNameLst>
                                      </p:cBhvr>
                                      <p:to>
                                        <p:strVal val="hidden"/>
                                      </p:to>
                                    </p:set>
                                  </p:subTnLst>
                                </p:cTn>
                              </p:par>
                              <p:par>
                                <p:cTn id="20" presetID="4" presetClass="entr" presetSubtype="32" fill="hold" nodeType="withEffect">
                                  <p:stCondLst>
                                    <p:cond delay="0"/>
                                  </p:stCondLst>
                                  <p:childTnLst>
                                    <p:set>
                                      <p:cBhvr>
                                        <p:cTn id="21" dur="1" fill="hold">
                                          <p:stCondLst>
                                            <p:cond delay="0"/>
                                          </p:stCondLst>
                                        </p:cTn>
                                        <p:tgtEl>
                                          <p:spTgt spid="6149"/>
                                        </p:tgtEl>
                                        <p:attrNameLst>
                                          <p:attrName>style.visibility</p:attrName>
                                        </p:attrNameLst>
                                      </p:cBhvr>
                                      <p:to>
                                        <p:strVal val="visible"/>
                                      </p:to>
                                    </p:set>
                                    <p:animEffect transition="in" filter="box(out)">
                                      <p:cBhvr>
                                        <p:cTn id="22" dur="500"/>
                                        <p:tgtEl>
                                          <p:spTgt spid="6149"/>
                                        </p:tgtEl>
                                      </p:cBhvr>
                                    </p:animEffect>
                                  </p:childTnLst>
                                </p:cTn>
                              </p:par>
                              <p:par>
                                <p:cTn id="23" presetID="56" presetClass="path" presetSubtype="0" accel="50000" decel="50000" fill="hold" nodeType="withEffect">
                                  <p:stCondLst>
                                    <p:cond delay="0"/>
                                  </p:stCondLst>
                                  <p:childTnLst>
                                    <p:animMotion origin="layout" path="M 0.01563 -0.01042 L 0.3033 -0.20463 " pathEditMode="relative" rAng="0" ptsTypes="AA">
                                      <p:cBhvr>
                                        <p:cTn id="24" dur="500" fill="hold"/>
                                        <p:tgtEl>
                                          <p:spTgt spid="6155"/>
                                        </p:tgtEl>
                                        <p:attrNameLst>
                                          <p:attrName>ppt_x</p:attrName>
                                          <p:attrName>ppt_y</p:attrName>
                                        </p:attrNameLst>
                                      </p:cBhvr>
                                      <p:rCtr x="14375" y="-9722"/>
                                    </p:animMotion>
                                  </p:childTnLst>
                                </p:cTn>
                              </p:par>
                              <p:par>
                                <p:cTn id="25" presetID="63" presetClass="path" presetSubtype="0" accel="50000" decel="50000" fill="hold" nodeType="withEffect">
                                  <p:stCondLst>
                                    <p:cond delay="0"/>
                                  </p:stCondLst>
                                  <p:childTnLst>
                                    <p:animMotion origin="layout" path="M 0.03593 0.01042 L 0.52413 -1.11111E-6 " pathEditMode="relative" rAng="0" ptsTypes="AA">
                                      <p:cBhvr>
                                        <p:cTn id="26" dur="500" fill="hold"/>
                                        <p:tgtEl>
                                          <p:spTgt spid="6149"/>
                                        </p:tgtEl>
                                        <p:attrNameLst>
                                          <p:attrName>ppt_x</p:attrName>
                                          <p:attrName>ppt_y</p:attrName>
                                        </p:attrNameLst>
                                      </p:cBhvr>
                                      <p:rCtr x="24410" y="-532"/>
                                    </p:animMotion>
                                  </p:childTnLst>
                                </p:cTn>
                              </p:par>
                              <p:par>
                                <p:cTn id="27" presetID="22" presetClass="entr" presetSubtype="4" fill="hold" grpId="0" nodeType="withEffect">
                                  <p:stCondLst>
                                    <p:cond delay="0"/>
                                  </p:stCondLst>
                                  <p:childTnLst>
                                    <p:set>
                                      <p:cBhvr>
                                        <p:cTn id="28" dur="1" fill="hold">
                                          <p:stCondLst>
                                            <p:cond delay="0"/>
                                          </p:stCondLst>
                                        </p:cTn>
                                        <p:tgtEl>
                                          <p:spTgt spid="6157"/>
                                        </p:tgtEl>
                                        <p:attrNameLst>
                                          <p:attrName>style.visibility</p:attrName>
                                        </p:attrNameLst>
                                      </p:cBhvr>
                                      <p:to>
                                        <p:strVal val="visible"/>
                                      </p:to>
                                    </p:set>
                                    <p:animEffect transition="in" filter="wipe(down)">
                                      <p:cBhvr>
                                        <p:cTn id="29" dur="500"/>
                                        <p:tgtEl>
                                          <p:spTgt spid="615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156"/>
                                        </p:tgtEl>
                                        <p:attrNameLst>
                                          <p:attrName>style.visibility</p:attrName>
                                        </p:attrNameLst>
                                      </p:cBhvr>
                                      <p:to>
                                        <p:strVal val="visible"/>
                                      </p:to>
                                    </p:set>
                                    <p:animEffect transition="in" filter="wipe(left)">
                                      <p:cBhvr>
                                        <p:cTn id="32" dur="500"/>
                                        <p:tgtEl>
                                          <p:spTgt spid="6156"/>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162"/>
                                        </p:tgtEl>
                                        <p:attrNameLst>
                                          <p:attrName>style.visibility</p:attrName>
                                        </p:attrNameLst>
                                      </p:cBhvr>
                                      <p:to>
                                        <p:strVal val="visible"/>
                                      </p:to>
                                    </p:set>
                                    <p:animEffect transition="in" filter="wipe(left)">
                                      <p:cBhvr>
                                        <p:cTn id="35" dur="500"/>
                                        <p:tgtEl>
                                          <p:spTgt spid="6162"/>
                                        </p:tgtEl>
                                      </p:cBhvr>
                                    </p:animEffect>
                                  </p:childTnLst>
                                </p:cTn>
                              </p:par>
                            </p:childTnLst>
                          </p:cTn>
                        </p:par>
                        <p:par>
                          <p:cTn id="36" fill="hold" nodeType="afterGroup">
                            <p:stCondLst>
                              <p:cond delay="4500"/>
                            </p:stCondLst>
                            <p:childTnLst>
                              <p:par>
                                <p:cTn id="37" presetID="22" presetClass="entr" presetSubtype="8" fill="hold" grpId="0" nodeType="afterEffect">
                                  <p:stCondLst>
                                    <p:cond delay="0"/>
                                  </p:stCondLst>
                                  <p:childTnLst>
                                    <p:set>
                                      <p:cBhvr>
                                        <p:cTn id="38" dur="1" fill="hold">
                                          <p:stCondLst>
                                            <p:cond delay="0"/>
                                          </p:stCondLst>
                                        </p:cTn>
                                        <p:tgtEl>
                                          <p:spTgt spid="6161"/>
                                        </p:tgtEl>
                                        <p:attrNameLst>
                                          <p:attrName>style.visibility</p:attrName>
                                        </p:attrNameLst>
                                      </p:cBhvr>
                                      <p:to>
                                        <p:strVal val="visible"/>
                                      </p:to>
                                    </p:set>
                                    <p:animEffect transition="in" filter="wipe(left)">
                                      <p:cBhvr>
                                        <p:cTn id="39" dur="500"/>
                                        <p:tgtEl>
                                          <p:spTgt spid="6161"/>
                                        </p:tgtEl>
                                      </p:cBhvr>
                                    </p:animEffect>
                                  </p:childTnLst>
                                </p:cTn>
                              </p:par>
                            </p:childTnLst>
                          </p:cTn>
                        </p:par>
                        <p:par>
                          <p:cTn id="40" fill="hold" nodeType="afterGroup">
                            <p:stCondLst>
                              <p:cond delay="5000"/>
                            </p:stCondLst>
                            <p:childTnLst>
                              <p:par>
                                <p:cTn id="41" presetID="22" presetClass="entr" presetSubtype="4" fill="hold" nodeType="afterEffect">
                                  <p:stCondLst>
                                    <p:cond delay="0"/>
                                  </p:stCondLst>
                                  <p:childTnLst>
                                    <p:set>
                                      <p:cBhvr>
                                        <p:cTn id="42" dur="1" fill="hold">
                                          <p:stCondLst>
                                            <p:cond delay="0"/>
                                          </p:stCondLst>
                                        </p:cTn>
                                        <p:tgtEl>
                                          <p:spTgt spid="6151"/>
                                        </p:tgtEl>
                                        <p:attrNameLst>
                                          <p:attrName>style.visibility</p:attrName>
                                        </p:attrNameLst>
                                      </p:cBhvr>
                                      <p:to>
                                        <p:strVal val="visible"/>
                                      </p:to>
                                    </p:set>
                                    <p:animEffect transition="in" filter="wipe(down)">
                                      <p:cBhvr>
                                        <p:cTn id="43" dur="1000"/>
                                        <p:tgtEl>
                                          <p:spTgt spid="6151"/>
                                        </p:tgtEl>
                                      </p:cBhvr>
                                    </p:animEffect>
                                  </p:childTnLst>
                                </p:cTn>
                              </p:par>
                            </p:childTnLst>
                          </p:cTn>
                        </p:par>
                        <p:par>
                          <p:cTn id="44" fill="hold" nodeType="afterGroup">
                            <p:stCondLst>
                              <p:cond delay="6000"/>
                            </p:stCondLst>
                            <p:childTnLst>
                              <p:par>
                                <p:cTn id="45" presetID="22" presetClass="entr" presetSubtype="1" fill="hold" grpId="0" nodeType="afterEffect">
                                  <p:stCondLst>
                                    <p:cond delay="0"/>
                                  </p:stCondLst>
                                  <p:childTnLst>
                                    <p:set>
                                      <p:cBhvr>
                                        <p:cTn id="46" dur="1" fill="hold">
                                          <p:stCondLst>
                                            <p:cond delay="0"/>
                                          </p:stCondLst>
                                        </p:cTn>
                                        <p:tgtEl>
                                          <p:spTgt spid="6163"/>
                                        </p:tgtEl>
                                        <p:attrNameLst>
                                          <p:attrName>style.visibility</p:attrName>
                                        </p:attrNameLst>
                                      </p:cBhvr>
                                      <p:to>
                                        <p:strVal val="visible"/>
                                      </p:to>
                                    </p:set>
                                    <p:animEffect transition="in" filter="wipe(up)">
                                      <p:cBhvr>
                                        <p:cTn id="47" dur="500"/>
                                        <p:tgtEl>
                                          <p:spTgt spid="6163"/>
                                        </p:tgtEl>
                                      </p:cBhvr>
                                    </p:animEffect>
                                  </p:childTnLst>
                                </p:cTn>
                              </p:par>
                            </p:childTnLst>
                          </p:cTn>
                        </p:par>
                        <p:par>
                          <p:cTn id="48" fill="hold" nodeType="afterGroup">
                            <p:stCondLst>
                              <p:cond delay="6500"/>
                            </p:stCondLst>
                            <p:childTnLst>
                              <p:par>
                                <p:cTn id="49" presetID="4" presetClass="entr" presetSubtype="32" fill="hold" nodeType="afterEffect">
                                  <p:stCondLst>
                                    <p:cond delay="0"/>
                                  </p:stCondLst>
                                  <p:childTnLst>
                                    <p:set>
                                      <p:cBhvr>
                                        <p:cTn id="50" dur="1" fill="hold">
                                          <p:stCondLst>
                                            <p:cond delay="0"/>
                                          </p:stCondLst>
                                        </p:cTn>
                                        <p:tgtEl>
                                          <p:spTgt spid="6152"/>
                                        </p:tgtEl>
                                        <p:attrNameLst>
                                          <p:attrName>style.visibility</p:attrName>
                                        </p:attrNameLst>
                                      </p:cBhvr>
                                      <p:to>
                                        <p:strVal val="visible"/>
                                      </p:to>
                                    </p:set>
                                    <p:animEffect transition="in" filter="box(out)">
                                      <p:cBhvr>
                                        <p:cTn id="51" dur="500"/>
                                        <p:tgtEl>
                                          <p:spTgt spid="6152"/>
                                        </p:tgtEl>
                                      </p:cBhvr>
                                    </p:animEffect>
                                  </p:childTnLst>
                                </p:cTn>
                              </p:par>
                            </p:childTnLst>
                          </p:cTn>
                        </p:par>
                        <p:par>
                          <p:cTn id="52" fill="hold" nodeType="afterGroup">
                            <p:stCondLst>
                              <p:cond delay="7000"/>
                            </p:stCondLst>
                            <p:childTnLst>
                              <p:par>
                                <p:cTn id="53" presetID="1"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6" grpId="0" animBg="1"/>
      <p:bldP spid="6157" grpId="0" animBg="1"/>
      <p:bldP spid="6161" grpId="0"/>
      <p:bldP spid="6162" grpId="0"/>
      <p:bldP spid="6163" grpId="0"/>
      <p:bldP spid="1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C:\Users\kasan6\Desktop\放射線セミナー\images(２副読本・中学生８・２６)\２副読本・中学生８・２６_img_27f.jpg"/>
          <p:cNvPicPr>
            <a:picLocks noChangeAspect="1" noChangeArrowheads="1"/>
          </p:cNvPicPr>
          <p:nvPr/>
        </p:nvPicPr>
        <p:blipFill>
          <a:blip r:embed="rId3" cstate="print">
            <a:extLst>
              <a:ext uri="{28A0092B-C50C-407E-A947-70E740481C1C}">
                <a14:useLocalDpi xmlns:a14="http://schemas.microsoft.com/office/drawing/2010/main" val="0"/>
              </a:ext>
            </a:extLst>
          </a:blip>
          <a:srcRect l="1134"/>
          <a:stretch>
            <a:fillRect/>
          </a:stretch>
        </p:blipFill>
        <p:spPr bwMode="auto">
          <a:xfrm>
            <a:off x="107950" y="1628775"/>
            <a:ext cx="8886825" cy="3455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3555" name="タイトル 2"/>
          <p:cNvSpPr>
            <a:spLocks noGrp="1"/>
          </p:cNvSpPr>
          <p:nvPr>
            <p:ph type="title"/>
          </p:nvPr>
        </p:nvSpPr>
        <p:spPr>
          <a:xfrm>
            <a:off x="436563" y="-30163"/>
            <a:ext cx="8229600" cy="1143001"/>
          </a:xfrm>
        </p:spPr>
        <p:txBody>
          <a:bodyPr/>
          <a:lstStyle/>
          <a:p>
            <a:pPr eaLnBrk="1" hangingPunct="1"/>
            <a:r>
              <a:rPr lang="ja-JP" altLang="en-US" dirty="0" smtClean="0"/>
              <a:t>電磁波のなかま</a:t>
            </a:r>
          </a:p>
        </p:txBody>
      </p:sp>
      <p:sp>
        <p:nvSpPr>
          <p:cNvPr id="5" name="角丸四角形 4"/>
          <p:cNvSpPr/>
          <p:nvPr/>
        </p:nvSpPr>
        <p:spPr>
          <a:xfrm>
            <a:off x="1042988" y="1844675"/>
            <a:ext cx="2603500" cy="3240088"/>
          </a:xfrm>
          <a:prstGeom prst="roundRect">
            <a:avLst/>
          </a:prstGeom>
          <a:solidFill>
            <a:srgbClr val="FFC000">
              <a:alpha val="21000"/>
            </a:srgb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dirty="0"/>
          </a:p>
        </p:txBody>
      </p:sp>
      <p:pic>
        <p:nvPicPr>
          <p:cNvPr id="2" name="図 1"/>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9750" y="927100"/>
            <a:ext cx="4464050" cy="588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図 3"/>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143375" y="927100"/>
            <a:ext cx="4768850" cy="5881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cap="rnd">
                <a:solidFill>
                  <a:srgbClr val="000000"/>
                </a:solidFill>
                <a:round/>
                <a:headEnd/>
                <a:tailEnd/>
              </a14:hiddenLine>
            </a:ext>
          </a:extLst>
        </p:spPr>
      </p:pic>
      <p:pic>
        <p:nvPicPr>
          <p:cNvPr id="3" name="図 2"/>
          <p:cNvPicPr>
            <a:picLocks noChangeAspect="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771775" y="873742"/>
            <a:ext cx="4392613" cy="5970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正方形/長方形 7"/>
          <p:cNvSpPr/>
          <p:nvPr/>
        </p:nvSpPr>
        <p:spPr>
          <a:xfrm>
            <a:off x="6300192" y="0"/>
            <a:ext cx="2861232" cy="307777"/>
          </a:xfrm>
          <a:prstGeom prst="rect">
            <a:avLst/>
          </a:prstGeom>
        </p:spPr>
        <p:txBody>
          <a:bodyPr wrap="none">
            <a:spAutoFit/>
          </a:bodyPr>
          <a:lstStyle/>
          <a:p>
            <a:r>
              <a:rPr lang="ja-JP" altLang="en-US" sz="1400" dirty="0" smtClean="0"/>
              <a:t>文部科学省副読本 </a:t>
            </a:r>
            <a:r>
              <a:rPr lang="en-US" altLang="ja-JP" sz="1400" dirty="0" smtClean="0"/>
              <a:t>P.7</a:t>
            </a:r>
            <a:r>
              <a:rPr lang="ja-JP" altLang="en-US" sz="1400" dirty="0" smtClean="0"/>
              <a:t>～</a:t>
            </a:r>
            <a:r>
              <a:rPr lang="en-US" altLang="ja-JP" sz="1400" dirty="0" smtClean="0"/>
              <a:t>8 </a:t>
            </a:r>
            <a:r>
              <a:rPr lang="ja-JP" altLang="en-US" sz="1400" dirty="0" smtClean="0"/>
              <a:t>から作成</a:t>
            </a:r>
            <a:endParaRPr lang="ja-JP"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53" presetClass="entr" presetSubtype="16" fill="hold"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500" fill="hold"/>
                                        <p:tgtEl>
                                          <p:spTgt spid="2"/>
                                        </p:tgtEl>
                                        <p:attrNameLst>
                                          <p:attrName>ppt_w</p:attrName>
                                        </p:attrNameLst>
                                      </p:cBhvr>
                                      <p:tavLst>
                                        <p:tav tm="0">
                                          <p:val>
                                            <p:fltVal val="0"/>
                                          </p:val>
                                        </p:tav>
                                        <p:tav tm="100000">
                                          <p:val>
                                            <p:strVal val="#ppt_w"/>
                                          </p:val>
                                        </p:tav>
                                      </p:tavLst>
                                    </p:anim>
                                    <p:anim calcmode="lin" valueType="num">
                                      <p:cBhvr>
                                        <p:cTn id="12" dur="500" fill="hold"/>
                                        <p:tgtEl>
                                          <p:spTgt spid="2"/>
                                        </p:tgtEl>
                                        <p:attrNameLst>
                                          <p:attrName>ppt_h</p:attrName>
                                        </p:attrNameLst>
                                      </p:cBhvr>
                                      <p:tavLst>
                                        <p:tav tm="0">
                                          <p:val>
                                            <p:fltVal val="0"/>
                                          </p:val>
                                        </p:tav>
                                        <p:tav tm="100000">
                                          <p:val>
                                            <p:strVal val="#ppt_h"/>
                                          </p:val>
                                        </p:tav>
                                      </p:tavLst>
                                    </p:anim>
                                    <p:animEffect transition="in" filter="fade">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53" presetClass="exit" presetSubtype="32" fill="hold" nodeType="clickEffect">
                                  <p:stCondLst>
                                    <p:cond delay="0"/>
                                  </p:stCondLst>
                                  <p:childTnLst>
                                    <p:anim calcmode="lin" valueType="num">
                                      <p:cBhvr>
                                        <p:cTn id="17" dur="500"/>
                                        <p:tgtEl>
                                          <p:spTgt spid="2"/>
                                        </p:tgtEl>
                                        <p:attrNameLst>
                                          <p:attrName>ppt_w</p:attrName>
                                        </p:attrNameLst>
                                      </p:cBhvr>
                                      <p:tavLst>
                                        <p:tav tm="0">
                                          <p:val>
                                            <p:strVal val="ppt_w"/>
                                          </p:val>
                                        </p:tav>
                                        <p:tav tm="100000">
                                          <p:val>
                                            <p:fltVal val="0"/>
                                          </p:val>
                                        </p:tav>
                                      </p:tavLst>
                                    </p:anim>
                                    <p:anim calcmode="lin" valueType="num">
                                      <p:cBhvr>
                                        <p:cTn id="18" dur="500"/>
                                        <p:tgtEl>
                                          <p:spTgt spid="2"/>
                                        </p:tgtEl>
                                        <p:attrNameLst>
                                          <p:attrName>ppt_h</p:attrName>
                                        </p:attrNameLst>
                                      </p:cBhvr>
                                      <p:tavLst>
                                        <p:tav tm="0">
                                          <p:val>
                                            <p:strVal val="ppt_h"/>
                                          </p:val>
                                        </p:tav>
                                        <p:tav tm="100000">
                                          <p:val>
                                            <p:fltVal val="0"/>
                                          </p:val>
                                        </p:tav>
                                      </p:tavLst>
                                    </p:anim>
                                    <p:animEffect transition="out" filter="fade">
                                      <p:cBhvr>
                                        <p:cTn id="19" dur="500"/>
                                        <p:tgtEl>
                                          <p:spTgt spid="2"/>
                                        </p:tgtEl>
                                      </p:cBhvr>
                                    </p:animEffect>
                                    <p:set>
                                      <p:cBhvr>
                                        <p:cTn id="20" dur="1" fill="hold">
                                          <p:stCondLst>
                                            <p:cond delay="499"/>
                                          </p:stCondLst>
                                        </p:cTn>
                                        <p:tgtEl>
                                          <p:spTgt spid="2"/>
                                        </p:tgtEl>
                                        <p:attrNameLst>
                                          <p:attrName>style.visibility</p:attrName>
                                        </p:attrNameLst>
                                      </p:cBhvr>
                                      <p:to>
                                        <p:strVal val="hidden"/>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42" presetClass="path" presetSubtype="0" accel="50000" decel="50000" fill="hold" grpId="1" nodeType="clickEffect">
                                  <p:stCondLst>
                                    <p:cond delay="0"/>
                                  </p:stCondLst>
                                  <p:childTnLst>
                                    <p:animMotion origin="layout" path="M 1.38889E-6 -2.59259E-6 L 0.28316 -0.00509 " pathEditMode="relative" rAng="0" ptsTypes="AA">
                                      <p:cBhvr>
                                        <p:cTn id="24" dur="1500" fill="hold"/>
                                        <p:tgtEl>
                                          <p:spTgt spid="5"/>
                                        </p:tgtEl>
                                        <p:attrNameLst>
                                          <p:attrName>ppt_x</p:attrName>
                                          <p:attrName>ppt_y</p:attrName>
                                        </p:attrNameLst>
                                      </p:cBhvr>
                                      <p:rCtr x="14149" y="-255"/>
                                    </p:animMotion>
                                  </p:childTnLst>
                                </p:cTn>
                              </p:par>
                            </p:childTnLst>
                          </p:cTn>
                        </p:par>
                      </p:childTnLst>
                    </p:cTn>
                  </p:par>
                  <p:par>
                    <p:cTn id="25" fill="hold" nodeType="clickPar">
                      <p:stCondLst>
                        <p:cond delay="indefinite"/>
                      </p:stCondLst>
                      <p:childTnLst>
                        <p:par>
                          <p:cTn id="26" fill="hold" nodeType="withGroup">
                            <p:stCondLst>
                              <p:cond delay="0"/>
                            </p:stCondLst>
                            <p:childTnLst>
                              <p:par>
                                <p:cTn id="27" presetID="53" presetClass="entr" presetSubtype="16" fill="hold" nodeType="click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53" presetClass="exit" presetSubtype="32" fill="hold" nodeType="clickEffect">
                                  <p:stCondLst>
                                    <p:cond delay="0"/>
                                  </p:stCondLst>
                                  <p:childTnLst>
                                    <p:anim calcmode="lin" valueType="num">
                                      <p:cBhvr>
                                        <p:cTn id="35" dur="500"/>
                                        <p:tgtEl>
                                          <p:spTgt spid="3"/>
                                        </p:tgtEl>
                                        <p:attrNameLst>
                                          <p:attrName>ppt_w</p:attrName>
                                        </p:attrNameLst>
                                      </p:cBhvr>
                                      <p:tavLst>
                                        <p:tav tm="0">
                                          <p:val>
                                            <p:strVal val="ppt_w"/>
                                          </p:val>
                                        </p:tav>
                                        <p:tav tm="100000">
                                          <p:val>
                                            <p:fltVal val="0"/>
                                          </p:val>
                                        </p:tav>
                                      </p:tavLst>
                                    </p:anim>
                                    <p:anim calcmode="lin" valueType="num">
                                      <p:cBhvr>
                                        <p:cTn id="36" dur="500"/>
                                        <p:tgtEl>
                                          <p:spTgt spid="3"/>
                                        </p:tgtEl>
                                        <p:attrNameLst>
                                          <p:attrName>ppt_h</p:attrName>
                                        </p:attrNameLst>
                                      </p:cBhvr>
                                      <p:tavLst>
                                        <p:tav tm="0">
                                          <p:val>
                                            <p:strVal val="ppt_h"/>
                                          </p:val>
                                        </p:tav>
                                        <p:tav tm="100000">
                                          <p:val>
                                            <p:fltVal val="0"/>
                                          </p:val>
                                        </p:tav>
                                      </p:tavLst>
                                    </p:anim>
                                    <p:animEffect transition="out" filter="fade">
                                      <p:cBhvr>
                                        <p:cTn id="37" dur="500"/>
                                        <p:tgtEl>
                                          <p:spTgt spid="3"/>
                                        </p:tgtEl>
                                      </p:cBhvr>
                                    </p:animEffect>
                                    <p:set>
                                      <p:cBhvr>
                                        <p:cTn id="38" dur="1" fill="hold">
                                          <p:stCondLst>
                                            <p:cond delay="499"/>
                                          </p:stCondLst>
                                        </p:cTn>
                                        <p:tgtEl>
                                          <p:spTgt spid="3"/>
                                        </p:tgtEl>
                                        <p:attrNameLst>
                                          <p:attrName>style.visibility</p:attrName>
                                        </p:attrNameLst>
                                      </p:cBhvr>
                                      <p:to>
                                        <p:strVal val="hidden"/>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42" presetClass="path" presetSubtype="0" accel="50000" decel="50000" fill="hold" grpId="2" nodeType="clickEffect">
                                  <p:stCondLst>
                                    <p:cond delay="0"/>
                                  </p:stCondLst>
                                  <p:childTnLst>
                                    <p:animMotion origin="layout" path="M 0.28316 -0.00509 L 0.5665 -0.00509 " pathEditMode="relative" rAng="0" ptsTypes="AA">
                                      <p:cBhvr>
                                        <p:cTn id="42" dur="1500" fill="hold"/>
                                        <p:tgtEl>
                                          <p:spTgt spid="5"/>
                                        </p:tgtEl>
                                        <p:attrNameLst>
                                          <p:attrName>ppt_x</p:attrName>
                                          <p:attrName>ppt_y</p:attrName>
                                        </p:attrNameLst>
                                      </p:cBhvr>
                                      <p:rCtr x="14167" y="0"/>
                                    </p:animMotion>
                                  </p:childTnLst>
                                </p:cTn>
                              </p:par>
                            </p:childTnLst>
                          </p:cTn>
                        </p:par>
                      </p:childTnLst>
                    </p:cTn>
                  </p:par>
                  <p:par>
                    <p:cTn id="43" fill="hold" nodeType="clickPar">
                      <p:stCondLst>
                        <p:cond delay="indefinite"/>
                      </p:stCondLst>
                      <p:childTnLst>
                        <p:par>
                          <p:cTn id="44" fill="hold" nodeType="withGroup">
                            <p:stCondLst>
                              <p:cond delay="0"/>
                            </p:stCondLst>
                            <p:childTnLst>
                              <p:par>
                                <p:cTn id="45" presetID="53" presetClass="entr" presetSubtype="16" fill="hold" nodeType="clickEffect">
                                  <p:stCondLst>
                                    <p:cond delay="0"/>
                                  </p:stCondLst>
                                  <p:childTnLst>
                                    <p:set>
                                      <p:cBhvr>
                                        <p:cTn id="46" dur="1" fill="hold">
                                          <p:stCondLst>
                                            <p:cond delay="0"/>
                                          </p:stCondLst>
                                        </p:cTn>
                                        <p:tgtEl>
                                          <p:spTgt spid="4"/>
                                        </p:tgtEl>
                                        <p:attrNameLst>
                                          <p:attrName>style.visibility</p:attrName>
                                        </p:attrNameLst>
                                      </p:cBhvr>
                                      <p:to>
                                        <p:strVal val="visible"/>
                                      </p:to>
                                    </p:set>
                                    <p:anim calcmode="lin" valueType="num">
                                      <p:cBhvr>
                                        <p:cTn id="47" dur="500" fill="hold"/>
                                        <p:tgtEl>
                                          <p:spTgt spid="4"/>
                                        </p:tgtEl>
                                        <p:attrNameLst>
                                          <p:attrName>ppt_w</p:attrName>
                                        </p:attrNameLst>
                                      </p:cBhvr>
                                      <p:tavLst>
                                        <p:tav tm="0">
                                          <p:val>
                                            <p:fltVal val="0"/>
                                          </p:val>
                                        </p:tav>
                                        <p:tav tm="100000">
                                          <p:val>
                                            <p:strVal val="#ppt_w"/>
                                          </p:val>
                                        </p:tav>
                                      </p:tavLst>
                                    </p:anim>
                                    <p:anim calcmode="lin" valueType="num">
                                      <p:cBhvr>
                                        <p:cTn id="48" dur="500" fill="hold"/>
                                        <p:tgtEl>
                                          <p:spTgt spid="4"/>
                                        </p:tgtEl>
                                        <p:attrNameLst>
                                          <p:attrName>ppt_h</p:attrName>
                                        </p:attrNameLst>
                                      </p:cBhvr>
                                      <p:tavLst>
                                        <p:tav tm="0">
                                          <p:val>
                                            <p:fltVal val="0"/>
                                          </p:val>
                                        </p:tav>
                                        <p:tav tm="100000">
                                          <p:val>
                                            <p:strVal val="#ppt_h"/>
                                          </p:val>
                                        </p:tav>
                                      </p:tavLst>
                                    </p:anim>
                                    <p:animEffect transition="in" filter="fade">
                                      <p:cBhvr>
                                        <p:cTn id="49" dur="500"/>
                                        <p:tgtEl>
                                          <p:spTgt spid="4"/>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53" presetClass="exit" presetSubtype="32" fill="hold" nodeType="clickEffect">
                                  <p:stCondLst>
                                    <p:cond delay="0"/>
                                  </p:stCondLst>
                                  <p:childTnLst>
                                    <p:anim calcmode="lin" valueType="num">
                                      <p:cBhvr>
                                        <p:cTn id="53" dur="500"/>
                                        <p:tgtEl>
                                          <p:spTgt spid="4"/>
                                        </p:tgtEl>
                                        <p:attrNameLst>
                                          <p:attrName>ppt_w</p:attrName>
                                        </p:attrNameLst>
                                      </p:cBhvr>
                                      <p:tavLst>
                                        <p:tav tm="0">
                                          <p:val>
                                            <p:strVal val="ppt_w"/>
                                          </p:val>
                                        </p:tav>
                                        <p:tav tm="100000">
                                          <p:val>
                                            <p:fltVal val="0"/>
                                          </p:val>
                                        </p:tav>
                                      </p:tavLst>
                                    </p:anim>
                                    <p:anim calcmode="lin" valueType="num">
                                      <p:cBhvr>
                                        <p:cTn id="54" dur="500"/>
                                        <p:tgtEl>
                                          <p:spTgt spid="4"/>
                                        </p:tgtEl>
                                        <p:attrNameLst>
                                          <p:attrName>ppt_h</p:attrName>
                                        </p:attrNameLst>
                                      </p:cBhvr>
                                      <p:tavLst>
                                        <p:tav tm="0">
                                          <p:val>
                                            <p:strVal val="ppt_h"/>
                                          </p:val>
                                        </p:tav>
                                        <p:tav tm="100000">
                                          <p:val>
                                            <p:fltVal val="0"/>
                                          </p:val>
                                        </p:tav>
                                      </p:tavLst>
                                    </p:anim>
                                    <p:animEffect transition="out" filter="fade">
                                      <p:cBhvr>
                                        <p:cTn id="55" dur="500"/>
                                        <p:tgtEl>
                                          <p:spTgt spid="4"/>
                                        </p:tgtEl>
                                      </p:cBhvr>
                                    </p:animEffect>
                                    <p:set>
                                      <p:cBhvr>
                                        <p:cTn id="56"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C:\Users\kasan6\Desktop\放射線セミナー\images(２副読本・中学生８・２６)\２副読本・中学生８・２６_img_31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58307" y="2298576"/>
            <a:ext cx="9270973" cy="16927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4"/>
          <p:cNvSpPr>
            <a:spLocks noGrp="1" noChangeArrowheads="1"/>
          </p:cNvSpPr>
          <p:nvPr>
            <p:ph type="title" idx="4294967295"/>
          </p:nvPr>
        </p:nvSpPr>
        <p:spPr/>
        <p:txBody>
          <a:bodyPr/>
          <a:lstStyle/>
          <a:p>
            <a:pPr eaLnBrk="1" hangingPunct="1"/>
            <a:r>
              <a:rPr lang="ja-JP" altLang="en-US" dirty="0" smtClean="0"/>
              <a:t>放射性物質と放射能、放射線</a:t>
            </a:r>
          </a:p>
        </p:txBody>
      </p:sp>
      <p:sp>
        <p:nvSpPr>
          <p:cNvPr id="25603" name="AutoShape 6"/>
          <p:cNvSpPr>
            <a:spLocks noChangeAspect="1" noChangeArrowheads="1"/>
          </p:cNvSpPr>
          <p:nvPr/>
        </p:nvSpPr>
        <p:spPr bwMode="auto">
          <a:xfrm rot="-5400000">
            <a:off x="4217194" y="3926681"/>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4" name="AutoShape 7"/>
          <p:cNvSpPr>
            <a:spLocks noChangeAspect="1" noChangeArrowheads="1"/>
          </p:cNvSpPr>
          <p:nvPr/>
        </p:nvSpPr>
        <p:spPr bwMode="auto">
          <a:xfrm rot="10800000">
            <a:off x="2268538" y="1958975"/>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5" name="AutoShape 8"/>
          <p:cNvSpPr>
            <a:spLocks noChangeAspect="1" noChangeArrowheads="1"/>
          </p:cNvSpPr>
          <p:nvPr/>
        </p:nvSpPr>
        <p:spPr bwMode="auto">
          <a:xfrm rot="5400000" flipH="1">
            <a:off x="365919" y="3926681"/>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6" name="AutoShape 9"/>
          <p:cNvSpPr>
            <a:spLocks noChangeAspect="1" noChangeArrowheads="1"/>
          </p:cNvSpPr>
          <p:nvPr/>
        </p:nvSpPr>
        <p:spPr bwMode="auto">
          <a:xfrm rot="-7200000">
            <a:off x="4001294" y="2991644"/>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7" name="AutoShape 13"/>
          <p:cNvSpPr>
            <a:spLocks noChangeAspect="1" noChangeArrowheads="1"/>
          </p:cNvSpPr>
          <p:nvPr/>
        </p:nvSpPr>
        <p:spPr bwMode="auto">
          <a:xfrm rot="-9000000">
            <a:off x="3276600" y="2219325"/>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8" name="AutoShape 14"/>
          <p:cNvSpPr>
            <a:spLocks noChangeAspect="1" noChangeArrowheads="1"/>
          </p:cNvSpPr>
          <p:nvPr/>
        </p:nvSpPr>
        <p:spPr bwMode="auto">
          <a:xfrm rot="7200000" flipH="1">
            <a:off x="616744" y="2918619"/>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09" name="AutoShape 15"/>
          <p:cNvSpPr>
            <a:spLocks noChangeAspect="1" noChangeArrowheads="1"/>
          </p:cNvSpPr>
          <p:nvPr/>
        </p:nvSpPr>
        <p:spPr bwMode="auto">
          <a:xfrm rot="9000000" flipH="1">
            <a:off x="1331913" y="2276475"/>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10" name="AutoShape 16"/>
          <p:cNvSpPr>
            <a:spLocks noChangeAspect="1" noChangeArrowheads="1"/>
          </p:cNvSpPr>
          <p:nvPr/>
        </p:nvSpPr>
        <p:spPr bwMode="auto">
          <a:xfrm rot="-7200000">
            <a:off x="4001294" y="2991644"/>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11" name="AutoShape 17"/>
          <p:cNvSpPr>
            <a:spLocks noChangeAspect="1" noChangeArrowheads="1"/>
          </p:cNvSpPr>
          <p:nvPr/>
        </p:nvSpPr>
        <p:spPr bwMode="auto">
          <a:xfrm rot="7200000" flipH="1">
            <a:off x="616744" y="2918619"/>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12" name="AutoShape 18"/>
          <p:cNvSpPr>
            <a:spLocks noChangeAspect="1" noChangeArrowheads="1"/>
          </p:cNvSpPr>
          <p:nvPr/>
        </p:nvSpPr>
        <p:spPr bwMode="auto">
          <a:xfrm rot="7200000" flipV="1">
            <a:off x="3858419" y="4863306"/>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sp>
        <p:nvSpPr>
          <p:cNvPr id="25613" name="AutoShape 19"/>
          <p:cNvSpPr>
            <a:spLocks noChangeAspect="1" noChangeArrowheads="1"/>
          </p:cNvSpPr>
          <p:nvPr/>
        </p:nvSpPr>
        <p:spPr bwMode="auto">
          <a:xfrm rot="-7200000" flipH="1" flipV="1">
            <a:off x="592931" y="4849020"/>
            <a:ext cx="733425" cy="1465262"/>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graphicFrame>
        <p:nvGraphicFramePr>
          <p:cNvPr id="54297" name="Object 25"/>
          <p:cNvGraphicFramePr>
            <a:graphicFrameLocks noChangeAspect="1"/>
          </p:cNvGraphicFramePr>
          <p:nvPr/>
        </p:nvGraphicFramePr>
        <p:xfrm>
          <a:off x="1547813" y="1412875"/>
          <a:ext cx="2303462" cy="539750"/>
        </p:xfrm>
        <a:graphic>
          <a:graphicData uri="http://schemas.openxmlformats.org/presentationml/2006/ole">
            <mc:AlternateContent xmlns:mc="http://schemas.openxmlformats.org/markup-compatibility/2006">
              <mc:Choice xmlns:v="urn:schemas-microsoft-com:vml" Requires="v">
                <p:oleObj spid="_x0000_s26508" name="ビットマップ イメージ" r:id="rId4" imgW="5323810" imgH="1247619" progId="PBrush">
                  <p:embed/>
                </p:oleObj>
              </mc:Choice>
              <mc:Fallback>
                <p:oleObj name="ビットマップ イメージ" r:id="rId4" imgW="5323810" imgH="1247619" progId="PBrush">
                  <p:embed/>
                  <p:pic>
                    <p:nvPicPr>
                      <p:cNvPr id="0" name="Picture 88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547813" y="1412875"/>
                        <a:ext cx="2303462"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19" name="Object 47"/>
          <p:cNvGraphicFramePr>
            <a:graphicFrameLocks noChangeAspect="1"/>
          </p:cNvGraphicFramePr>
          <p:nvPr/>
        </p:nvGraphicFramePr>
        <p:xfrm>
          <a:off x="1547813" y="1412875"/>
          <a:ext cx="2265362" cy="539750"/>
        </p:xfrm>
        <a:graphic>
          <a:graphicData uri="http://schemas.openxmlformats.org/presentationml/2006/ole">
            <mc:AlternateContent xmlns:mc="http://schemas.openxmlformats.org/markup-compatibility/2006">
              <mc:Choice xmlns:v="urn:schemas-microsoft-com:vml" Requires="v">
                <p:oleObj spid="_x0000_s26509" name="ビットマップ イメージ" r:id="rId6" imgW="5401429" imgH="1286055" progId="PBrush">
                  <p:embed/>
                </p:oleObj>
              </mc:Choice>
              <mc:Fallback>
                <p:oleObj name="ビットマップ イメージ" r:id="rId6" imgW="5401429" imgH="1286055" progId="PBrush">
                  <p:embed/>
                  <p:pic>
                    <p:nvPicPr>
                      <p:cNvPr id="0" name="Picture 881"/>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547813" y="1412875"/>
                        <a:ext cx="2265362"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20" name="Object 48"/>
          <p:cNvGraphicFramePr>
            <a:graphicFrameLocks noChangeAspect="1"/>
          </p:cNvGraphicFramePr>
          <p:nvPr/>
        </p:nvGraphicFramePr>
        <p:xfrm>
          <a:off x="1476375" y="3141663"/>
          <a:ext cx="2230438" cy="539750"/>
        </p:xfrm>
        <a:graphic>
          <a:graphicData uri="http://schemas.openxmlformats.org/presentationml/2006/ole">
            <mc:AlternateContent xmlns:mc="http://schemas.openxmlformats.org/markup-compatibility/2006">
              <mc:Choice xmlns:v="urn:schemas-microsoft-com:vml" Requires="v">
                <p:oleObj spid="_x0000_s26510" name="ビットマップ イメージ" r:id="rId8" imgW="5353797" imgH="1295238" progId="PBrush">
                  <p:embed/>
                </p:oleObj>
              </mc:Choice>
              <mc:Fallback>
                <p:oleObj name="ビットマップ イメージ" r:id="rId8" imgW="5353797" imgH="1295238" progId="PBrush">
                  <p:embed/>
                  <p:pic>
                    <p:nvPicPr>
                      <p:cNvPr id="0" name="Picture 88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6375" y="3141663"/>
                        <a:ext cx="2230438"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321" name="Object 49"/>
          <p:cNvGraphicFramePr>
            <a:graphicFrameLocks noChangeAspect="1"/>
          </p:cNvGraphicFramePr>
          <p:nvPr/>
        </p:nvGraphicFramePr>
        <p:xfrm>
          <a:off x="1547813" y="5876925"/>
          <a:ext cx="2279650" cy="539750"/>
        </p:xfrm>
        <a:graphic>
          <a:graphicData uri="http://schemas.openxmlformats.org/presentationml/2006/ole">
            <mc:AlternateContent xmlns:mc="http://schemas.openxmlformats.org/markup-compatibility/2006">
              <mc:Choice xmlns:v="urn:schemas-microsoft-com:vml" Requires="v">
                <p:oleObj spid="_x0000_s26511" name="ビットマップ イメージ" r:id="rId10" imgW="5361905" imgH="1267002" progId="PBrush">
                  <p:embed/>
                </p:oleObj>
              </mc:Choice>
              <mc:Fallback>
                <p:oleObj name="ビットマップ イメージ" r:id="rId10" imgW="5361905" imgH="1267002" progId="PBrush">
                  <p:embed/>
                  <p:pic>
                    <p:nvPicPr>
                      <p:cNvPr id="0" name="Picture 883"/>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7813" y="5876925"/>
                        <a:ext cx="2279650" cy="539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325" name="Litebulb"/>
          <p:cNvSpPr>
            <a:spLocks noEditPoints="1" noChangeArrowheads="1"/>
          </p:cNvSpPr>
          <p:nvPr/>
        </p:nvSpPr>
        <p:spPr bwMode="auto">
          <a:xfrm>
            <a:off x="1763713" y="3573463"/>
            <a:ext cx="1727200" cy="2592387"/>
          </a:xfrm>
          <a:custGeom>
            <a:avLst/>
            <a:gdLst>
              <a:gd name="T0" fmla="*/ 2147483647 w 21600"/>
              <a:gd name="T1" fmla="*/ 0 h 21600"/>
              <a:gd name="T2" fmla="*/ 2147483647 w 21600"/>
              <a:gd name="T3" fmla="*/ 2147483647 h 21600"/>
              <a:gd name="T4" fmla="*/ 0 w 21600"/>
              <a:gd name="T5" fmla="*/ 2147483647 h 21600"/>
              <a:gd name="T6" fmla="*/ 2147483647 w 21600"/>
              <a:gd name="T7" fmla="*/ 2147483647 h 21600"/>
              <a:gd name="T8" fmla="*/ 0 60000 65536"/>
              <a:gd name="T9" fmla="*/ 0 60000 65536"/>
              <a:gd name="T10" fmla="*/ 0 60000 65536"/>
              <a:gd name="T11" fmla="*/ 0 60000 65536"/>
              <a:gd name="T12" fmla="*/ 3556 w 21600"/>
              <a:gd name="T13" fmla="*/ 2188 h 21600"/>
              <a:gd name="T14" fmla="*/ 18277 w 21600"/>
              <a:gd name="T15" fmla="*/ 9282 h 21600"/>
            </a:gdLst>
            <a:ahLst/>
            <a:cxnLst>
              <a:cxn ang="T8">
                <a:pos x="T0" y="T1"/>
              </a:cxn>
              <a:cxn ang="T9">
                <a:pos x="T2" y="T3"/>
              </a:cxn>
              <a:cxn ang="T10">
                <a:pos x="T4" y="T5"/>
              </a:cxn>
              <a:cxn ang="T11">
                <a:pos x="T6" y="T7"/>
              </a:cxn>
            </a:cxnLst>
            <a:rect l="T12" t="T13" r="T14" b="T15"/>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a:lstStyle/>
          <a:p>
            <a:endParaRPr lang="ja-JP" altLang="en-US" dirty="0"/>
          </a:p>
        </p:txBody>
      </p:sp>
      <p:graphicFrame>
        <p:nvGraphicFramePr>
          <p:cNvPr id="54322" name="Object 50"/>
          <p:cNvGraphicFramePr>
            <a:graphicFrameLocks noChangeAspect="1"/>
          </p:cNvGraphicFramePr>
          <p:nvPr/>
        </p:nvGraphicFramePr>
        <p:xfrm>
          <a:off x="1619250" y="3933825"/>
          <a:ext cx="2071688" cy="1341438"/>
        </p:xfrm>
        <a:graphic>
          <a:graphicData uri="http://schemas.openxmlformats.org/presentationml/2006/ole">
            <mc:AlternateContent xmlns:mc="http://schemas.openxmlformats.org/markup-compatibility/2006">
              <mc:Choice xmlns:v="urn:schemas-microsoft-com:vml" Requires="v">
                <p:oleObj spid="_x0000_s26512" name="ビットマップ イメージ" r:id="rId12" imgW="7163800" imgH="4638095" progId="PBrush">
                  <p:embed/>
                </p:oleObj>
              </mc:Choice>
              <mc:Fallback>
                <p:oleObj name="ビットマップ イメージ" r:id="rId12" imgW="7163800" imgH="4638095" progId="PBrush">
                  <p:embed/>
                  <p:pic>
                    <p:nvPicPr>
                      <p:cNvPr id="0" name="Picture 88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19250" y="3933825"/>
                        <a:ext cx="2071688" cy="1341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25620" name="AutoShape 52"/>
          <p:cNvSpPr>
            <a:spLocks noChangeAspect="1" noChangeArrowheads="1"/>
          </p:cNvSpPr>
          <p:nvPr/>
        </p:nvSpPr>
        <p:spPr bwMode="auto">
          <a:xfrm rot="7200000" flipV="1">
            <a:off x="3858419" y="4863306"/>
            <a:ext cx="733425" cy="1465263"/>
          </a:xfrm>
          <a:prstGeom prst="downArrow">
            <a:avLst>
              <a:gd name="adj1" fmla="val 40593"/>
              <a:gd name="adj2" fmla="val 91734"/>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wrap="none" anchor="ctr"/>
          <a:lstStyle/>
          <a:p>
            <a:endParaRPr lang="ja-JP" altLang="en-US" dirty="0"/>
          </a:p>
        </p:txBody>
      </p:sp>
      <p:graphicFrame>
        <p:nvGraphicFramePr>
          <p:cNvPr id="54326" name="Object 54"/>
          <p:cNvGraphicFramePr>
            <a:graphicFrameLocks noChangeAspect="1"/>
          </p:cNvGraphicFramePr>
          <p:nvPr/>
        </p:nvGraphicFramePr>
        <p:xfrm>
          <a:off x="1604963" y="5876925"/>
          <a:ext cx="2159000" cy="517525"/>
        </p:xfrm>
        <a:graphic>
          <a:graphicData uri="http://schemas.openxmlformats.org/presentationml/2006/ole">
            <mc:AlternateContent xmlns:mc="http://schemas.openxmlformats.org/markup-compatibility/2006">
              <mc:Choice xmlns:v="urn:schemas-microsoft-com:vml" Requires="v">
                <p:oleObj spid="_x0000_s26513" name="ビットマップ イメージ" r:id="rId14" imgW="5372850" imgH="1286055" progId="PBrush">
                  <p:embed/>
                </p:oleObj>
              </mc:Choice>
              <mc:Fallback>
                <p:oleObj name="ビットマップ イメージ" r:id="rId14" imgW="5372850" imgH="1286055" progId="PBrush">
                  <p:embed/>
                  <p:pic>
                    <p:nvPicPr>
                      <p:cNvPr id="0" name="Picture 885"/>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604963" y="5876925"/>
                        <a:ext cx="2159000" cy="517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4296" name="Object 24"/>
          <p:cNvGraphicFramePr>
            <a:graphicFrameLocks noChangeAspect="1"/>
          </p:cNvGraphicFramePr>
          <p:nvPr/>
        </p:nvGraphicFramePr>
        <p:xfrm>
          <a:off x="1547813" y="3141663"/>
          <a:ext cx="2159000" cy="525462"/>
        </p:xfrm>
        <a:graphic>
          <a:graphicData uri="http://schemas.openxmlformats.org/presentationml/2006/ole">
            <mc:AlternateContent xmlns:mc="http://schemas.openxmlformats.org/markup-compatibility/2006">
              <mc:Choice xmlns:v="urn:schemas-microsoft-com:vml" Requires="v">
                <p:oleObj spid="_x0000_s26514" name="ビットマップ イメージ" r:id="rId16" imgW="5323810" imgH="1295238" progId="PBrush">
                  <p:embed/>
                </p:oleObj>
              </mc:Choice>
              <mc:Fallback>
                <p:oleObj name="ビットマップ イメージ" r:id="rId16" imgW="5323810" imgH="1295238" progId="PBrush">
                  <p:embed/>
                  <p:pic>
                    <p:nvPicPr>
                      <p:cNvPr id="0" name="Picture 886"/>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547813" y="3141663"/>
                        <a:ext cx="2159000" cy="5254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4328" name="AutoShape 56"/>
          <p:cNvSpPr>
            <a:spLocks noChangeArrowheads="1"/>
          </p:cNvSpPr>
          <p:nvPr/>
        </p:nvSpPr>
        <p:spPr bwMode="auto">
          <a:xfrm>
            <a:off x="3995738" y="1484313"/>
            <a:ext cx="2017712" cy="360362"/>
          </a:xfrm>
          <a:prstGeom prst="leftRightArrow">
            <a:avLst>
              <a:gd name="adj1" fmla="val 34806"/>
              <a:gd name="adj2" fmla="val 89016"/>
            </a:avLst>
          </a:prstGeom>
          <a:solidFill>
            <a:schemeClr val="accent1"/>
          </a:solidFill>
          <a:ln w="9525">
            <a:solidFill>
              <a:schemeClr val="tx1"/>
            </a:solidFill>
            <a:miter lim="800000"/>
            <a:headEnd/>
            <a:tailEnd/>
          </a:ln>
        </p:spPr>
        <p:txBody>
          <a:bodyPr wrap="none" anchor="ctr"/>
          <a:lstStyle/>
          <a:p>
            <a:endParaRPr lang="ja-JP" altLang="en-US" dirty="0"/>
          </a:p>
        </p:txBody>
      </p:sp>
      <p:sp>
        <p:nvSpPr>
          <p:cNvPr id="54329" name="AutoShape 57"/>
          <p:cNvSpPr>
            <a:spLocks noChangeArrowheads="1"/>
          </p:cNvSpPr>
          <p:nvPr/>
        </p:nvSpPr>
        <p:spPr bwMode="auto">
          <a:xfrm>
            <a:off x="3995738" y="3213100"/>
            <a:ext cx="2017712" cy="360363"/>
          </a:xfrm>
          <a:prstGeom prst="leftRightArrow">
            <a:avLst>
              <a:gd name="adj1" fmla="val 34806"/>
              <a:gd name="adj2" fmla="val 89015"/>
            </a:avLst>
          </a:prstGeom>
          <a:solidFill>
            <a:schemeClr val="accent1"/>
          </a:solidFill>
          <a:ln w="9525">
            <a:solidFill>
              <a:schemeClr val="tx1"/>
            </a:solidFill>
            <a:miter lim="800000"/>
            <a:headEnd/>
            <a:tailEnd/>
          </a:ln>
        </p:spPr>
        <p:txBody>
          <a:bodyPr wrap="none" anchor="ctr"/>
          <a:lstStyle/>
          <a:p>
            <a:endParaRPr lang="ja-JP" altLang="en-US" dirty="0"/>
          </a:p>
        </p:txBody>
      </p:sp>
      <p:sp>
        <p:nvSpPr>
          <p:cNvPr id="54330" name="AutoShape 58"/>
          <p:cNvSpPr>
            <a:spLocks noChangeArrowheads="1"/>
          </p:cNvSpPr>
          <p:nvPr/>
        </p:nvSpPr>
        <p:spPr bwMode="auto">
          <a:xfrm>
            <a:off x="4067175" y="5949950"/>
            <a:ext cx="2017713" cy="360363"/>
          </a:xfrm>
          <a:prstGeom prst="leftRightArrow">
            <a:avLst>
              <a:gd name="adj1" fmla="val 34806"/>
              <a:gd name="adj2" fmla="val 89016"/>
            </a:avLst>
          </a:prstGeom>
          <a:solidFill>
            <a:schemeClr val="accent1"/>
          </a:solidFill>
          <a:ln w="9525">
            <a:solidFill>
              <a:schemeClr val="tx1"/>
            </a:solidFill>
            <a:miter lim="800000"/>
            <a:headEnd/>
            <a:tailEnd/>
          </a:ln>
        </p:spPr>
        <p:txBody>
          <a:bodyPr wrap="none" anchor="ctr"/>
          <a:lstStyle/>
          <a:p>
            <a:endParaRPr lang="ja-JP" altLang="en-US" dirty="0"/>
          </a:p>
        </p:txBody>
      </p:sp>
      <p:sp>
        <p:nvSpPr>
          <p:cNvPr id="26" name="AutoShape 11"/>
          <p:cNvSpPr>
            <a:spLocks noChangeArrowheads="1"/>
          </p:cNvSpPr>
          <p:nvPr/>
        </p:nvSpPr>
        <p:spPr bwMode="auto">
          <a:xfrm>
            <a:off x="6683218"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５</a:t>
            </a:r>
            <a:endParaRPr lang="ja-JP" altLang="en-US" sz="1800" b="1" dirty="0"/>
          </a:p>
        </p:txBody>
      </p:sp>
      <p:sp>
        <p:nvSpPr>
          <p:cNvPr id="27" name="正方形/長方形 26"/>
          <p:cNvSpPr/>
          <p:nvPr/>
        </p:nvSpPr>
        <p:spPr>
          <a:xfrm>
            <a:off x="3364850" y="6472793"/>
            <a:ext cx="3279488" cy="369332"/>
          </a:xfrm>
          <a:prstGeom prst="rect">
            <a:avLst/>
          </a:prstGeom>
        </p:spPr>
        <p:txBody>
          <a:bodyPr wrap="none">
            <a:spAutoFit/>
          </a:bodyPr>
          <a:lstStyle/>
          <a:p>
            <a:r>
              <a:rPr lang="ja-JP" altLang="en-US" dirty="0" smtClean="0"/>
              <a:t>文部科学省副読本 </a:t>
            </a:r>
            <a:r>
              <a:rPr lang="en-US" altLang="ja-JP" dirty="0" smtClean="0"/>
              <a:t>P.9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 presetClass="entr" presetSubtype="32" fill="hold" nodeType="withEffect">
                                  <p:stCondLst>
                                    <p:cond delay="0"/>
                                  </p:stCondLst>
                                  <p:childTnLst>
                                    <p:set>
                                      <p:cBhvr>
                                        <p:cTn id="6" dur="1" fill="hold">
                                          <p:stCondLst>
                                            <p:cond delay="0"/>
                                          </p:stCondLst>
                                        </p:cTn>
                                        <p:tgtEl>
                                          <p:spTgt spid="54326"/>
                                        </p:tgtEl>
                                        <p:attrNameLst>
                                          <p:attrName>style.visibility</p:attrName>
                                        </p:attrNameLst>
                                      </p:cBhvr>
                                      <p:to>
                                        <p:strVal val="visible"/>
                                      </p:to>
                                    </p:set>
                                    <p:animEffect transition="in" filter="box(out)">
                                      <p:cBhvr>
                                        <p:cTn id="7" dur="500"/>
                                        <p:tgtEl>
                                          <p:spTgt spid="543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54297"/>
                                        </p:tgtEl>
                                        <p:attrNameLst>
                                          <p:attrName>style.visibility</p:attrName>
                                        </p:attrNameLst>
                                      </p:cBhvr>
                                      <p:to>
                                        <p:strVal val="visible"/>
                                      </p:to>
                                    </p:set>
                                    <p:animEffect transition="in" filter="box(out)">
                                      <p:cBhvr>
                                        <p:cTn id="12" dur="500"/>
                                        <p:tgtEl>
                                          <p:spTgt spid="5429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54296"/>
                                        </p:tgtEl>
                                        <p:attrNameLst>
                                          <p:attrName>style.visibility</p:attrName>
                                        </p:attrNameLst>
                                      </p:cBhvr>
                                      <p:to>
                                        <p:strVal val="visible"/>
                                      </p:to>
                                    </p:set>
                                    <p:animEffect transition="in" filter="box(out)">
                                      <p:cBhvr>
                                        <p:cTn id="17" dur="500"/>
                                        <p:tgtEl>
                                          <p:spTgt spid="5429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63" presetClass="path" presetSubtype="0" accel="50000" decel="50000" fill="hold" nodeType="clickEffect">
                                  <p:stCondLst>
                                    <p:cond delay="0"/>
                                  </p:stCondLst>
                                  <p:childTnLst>
                                    <p:animMotion origin="layout" path="M -2.5E-6 4.07407E-6 L 0.5099 4.07407E-6 " pathEditMode="relative" rAng="0" ptsTypes="AA">
                                      <p:cBhvr>
                                        <p:cTn id="21" dur="500" fill="hold"/>
                                        <p:tgtEl>
                                          <p:spTgt spid="54326"/>
                                        </p:tgtEl>
                                        <p:attrNameLst>
                                          <p:attrName>ppt_x</p:attrName>
                                          <p:attrName>ppt_y</p:attrName>
                                        </p:attrNameLst>
                                      </p:cBhvr>
                                      <p:rCtr x="25486" y="0"/>
                                    </p:animMotion>
                                  </p:childTnLst>
                                </p:cTn>
                              </p:par>
                              <p:par>
                                <p:cTn id="22" presetID="63" presetClass="path" presetSubtype="0" accel="50000" decel="50000" fill="hold" grpId="0" nodeType="withEffect">
                                  <p:stCondLst>
                                    <p:cond delay="0"/>
                                  </p:stCondLst>
                                  <p:childTnLst>
                                    <p:animMotion origin="layout" path="M 3.61111E-6 0.00023 L 0.51198 0.00023 " pathEditMode="relative" rAng="0" ptsTypes="AA">
                                      <p:cBhvr>
                                        <p:cTn id="23" dur="500" fill="hold"/>
                                        <p:tgtEl>
                                          <p:spTgt spid="54325"/>
                                        </p:tgtEl>
                                        <p:attrNameLst>
                                          <p:attrName>ppt_x</p:attrName>
                                          <p:attrName>ppt_y</p:attrName>
                                        </p:attrNameLst>
                                      </p:cBhvr>
                                      <p:rCtr x="25590" y="0"/>
                                    </p:animMotion>
                                  </p:childTnLst>
                                </p:cTn>
                              </p:par>
                              <p:par>
                                <p:cTn id="24" presetID="63" presetClass="path" presetSubtype="0" accel="50000" decel="50000" fill="hold" nodeType="withEffect">
                                  <p:stCondLst>
                                    <p:cond delay="0"/>
                                  </p:stCondLst>
                                  <p:childTnLst>
                                    <p:animMotion origin="layout" path="M 3.61111E-6 3.7037E-6 L 0.51198 3.7037E-6 " pathEditMode="relative" rAng="0" ptsTypes="AA">
                                      <p:cBhvr>
                                        <p:cTn id="25" dur="500" fill="hold"/>
                                        <p:tgtEl>
                                          <p:spTgt spid="54296"/>
                                        </p:tgtEl>
                                        <p:attrNameLst>
                                          <p:attrName>ppt_x</p:attrName>
                                          <p:attrName>ppt_y</p:attrName>
                                        </p:attrNameLst>
                                      </p:cBhvr>
                                      <p:rCtr x="25590" y="0"/>
                                    </p:animMotion>
                                  </p:childTnLst>
                                </p:cTn>
                              </p:par>
                              <p:par>
                                <p:cTn id="26" presetID="63" presetClass="path" presetSubtype="0" accel="50000" decel="50000" fill="hold" nodeType="withEffect">
                                  <p:stCondLst>
                                    <p:cond delay="0"/>
                                  </p:stCondLst>
                                  <p:childTnLst>
                                    <p:animMotion origin="layout" path="M 1.11111E-6 -3.7037E-7 L 0.49618 -3.7037E-7 " pathEditMode="relative" rAng="0" ptsTypes="AA">
                                      <p:cBhvr>
                                        <p:cTn id="27" dur="500" fill="hold"/>
                                        <p:tgtEl>
                                          <p:spTgt spid="54297"/>
                                        </p:tgtEl>
                                        <p:attrNameLst>
                                          <p:attrName>ppt_x</p:attrName>
                                          <p:attrName>ppt_y</p:attrName>
                                        </p:attrNameLst>
                                      </p:cBhvr>
                                      <p:rCtr x="24809" y="0"/>
                                    </p:animMotion>
                                  </p:childTnLst>
                                </p:cTn>
                              </p:par>
                            </p:childTnLst>
                          </p:cTn>
                        </p:par>
                        <p:par>
                          <p:cTn id="28" fill="hold" nodeType="afterGroup">
                            <p:stCondLst>
                              <p:cond delay="500"/>
                            </p:stCondLst>
                            <p:childTnLst>
                              <p:par>
                                <p:cTn id="29" presetID="2" presetClass="entr" presetSubtype="4" fill="hold" nodeType="afterEffect">
                                  <p:stCondLst>
                                    <p:cond delay="0"/>
                                  </p:stCondLst>
                                  <p:childTnLst>
                                    <p:set>
                                      <p:cBhvr>
                                        <p:cTn id="30" dur="1" fill="hold">
                                          <p:stCondLst>
                                            <p:cond delay="0"/>
                                          </p:stCondLst>
                                        </p:cTn>
                                        <p:tgtEl>
                                          <p:spTgt spid="54322"/>
                                        </p:tgtEl>
                                        <p:attrNameLst>
                                          <p:attrName>style.visibility</p:attrName>
                                        </p:attrNameLst>
                                      </p:cBhvr>
                                      <p:to>
                                        <p:strVal val="visible"/>
                                      </p:to>
                                    </p:set>
                                    <p:anim calcmode="lin" valueType="num">
                                      <p:cBhvr additive="base">
                                        <p:cTn id="31" dur="500" fill="hold"/>
                                        <p:tgtEl>
                                          <p:spTgt spid="54322"/>
                                        </p:tgtEl>
                                        <p:attrNameLst>
                                          <p:attrName>ppt_x</p:attrName>
                                        </p:attrNameLst>
                                      </p:cBhvr>
                                      <p:tavLst>
                                        <p:tav tm="0">
                                          <p:val>
                                            <p:strVal val="#ppt_x"/>
                                          </p:val>
                                        </p:tav>
                                        <p:tav tm="100000">
                                          <p:val>
                                            <p:strVal val="#ppt_x"/>
                                          </p:val>
                                        </p:tav>
                                      </p:tavLst>
                                    </p:anim>
                                    <p:anim calcmode="lin" valueType="num">
                                      <p:cBhvr additive="base">
                                        <p:cTn id="32" dur="500" fill="hold"/>
                                        <p:tgtEl>
                                          <p:spTgt spid="54322"/>
                                        </p:tgtEl>
                                        <p:attrNameLst>
                                          <p:attrName>ppt_y</p:attrName>
                                        </p:attrNameLst>
                                      </p:cBhvr>
                                      <p:tavLst>
                                        <p:tav tm="0">
                                          <p:val>
                                            <p:strVal val="1+#ppt_h/2"/>
                                          </p:val>
                                        </p:tav>
                                        <p:tav tm="100000">
                                          <p:val>
                                            <p:strVal val="#ppt_y"/>
                                          </p:val>
                                        </p:tav>
                                      </p:tavLst>
                                    </p:anim>
                                  </p:childTnLst>
                                </p:cTn>
                              </p:par>
                            </p:childTnLst>
                          </p:cTn>
                        </p:par>
                        <p:par>
                          <p:cTn id="33" fill="hold" nodeType="afterGroup">
                            <p:stCondLst>
                              <p:cond delay="1000"/>
                            </p:stCondLst>
                            <p:childTnLst>
                              <p:par>
                                <p:cTn id="34" presetID="4" presetClass="entr" presetSubtype="32" fill="hold" nodeType="afterEffect">
                                  <p:stCondLst>
                                    <p:cond delay="0"/>
                                  </p:stCondLst>
                                  <p:childTnLst>
                                    <p:set>
                                      <p:cBhvr>
                                        <p:cTn id="35" dur="1" fill="hold">
                                          <p:stCondLst>
                                            <p:cond delay="0"/>
                                          </p:stCondLst>
                                        </p:cTn>
                                        <p:tgtEl>
                                          <p:spTgt spid="54321"/>
                                        </p:tgtEl>
                                        <p:attrNameLst>
                                          <p:attrName>style.visibility</p:attrName>
                                        </p:attrNameLst>
                                      </p:cBhvr>
                                      <p:to>
                                        <p:strVal val="visible"/>
                                      </p:to>
                                    </p:set>
                                    <p:animEffect transition="in" filter="box(out)">
                                      <p:cBhvr>
                                        <p:cTn id="36" dur="500"/>
                                        <p:tgtEl>
                                          <p:spTgt spid="5432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32" fill="hold" nodeType="clickEffect">
                                  <p:stCondLst>
                                    <p:cond delay="0"/>
                                  </p:stCondLst>
                                  <p:childTnLst>
                                    <p:set>
                                      <p:cBhvr>
                                        <p:cTn id="40" dur="1" fill="hold">
                                          <p:stCondLst>
                                            <p:cond delay="0"/>
                                          </p:stCondLst>
                                        </p:cTn>
                                        <p:tgtEl>
                                          <p:spTgt spid="54319"/>
                                        </p:tgtEl>
                                        <p:attrNameLst>
                                          <p:attrName>style.visibility</p:attrName>
                                        </p:attrNameLst>
                                      </p:cBhvr>
                                      <p:to>
                                        <p:strVal val="visible"/>
                                      </p:to>
                                    </p:set>
                                    <p:animEffect transition="in" filter="box(out)">
                                      <p:cBhvr>
                                        <p:cTn id="41" dur="500"/>
                                        <p:tgtEl>
                                          <p:spTgt spid="5431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ntr" presetSubtype="32" fill="hold" nodeType="clickEffect">
                                  <p:stCondLst>
                                    <p:cond delay="0"/>
                                  </p:stCondLst>
                                  <p:childTnLst>
                                    <p:set>
                                      <p:cBhvr>
                                        <p:cTn id="45" dur="1" fill="hold">
                                          <p:stCondLst>
                                            <p:cond delay="0"/>
                                          </p:stCondLst>
                                        </p:cTn>
                                        <p:tgtEl>
                                          <p:spTgt spid="54320"/>
                                        </p:tgtEl>
                                        <p:attrNameLst>
                                          <p:attrName>style.visibility</p:attrName>
                                        </p:attrNameLst>
                                      </p:cBhvr>
                                      <p:to>
                                        <p:strVal val="visible"/>
                                      </p:to>
                                    </p:set>
                                    <p:animEffect transition="in" filter="box(out)">
                                      <p:cBhvr>
                                        <p:cTn id="46" dur="500"/>
                                        <p:tgtEl>
                                          <p:spTgt spid="54320"/>
                                        </p:tgtEl>
                                      </p:cBhvr>
                                    </p:animEffect>
                                  </p:childTnLst>
                                </p:cTn>
                              </p:par>
                            </p:childTnLst>
                          </p:cTn>
                        </p:par>
                        <p:par>
                          <p:cTn id="47" fill="hold" nodeType="afterGroup">
                            <p:stCondLst>
                              <p:cond delay="500"/>
                            </p:stCondLst>
                            <p:childTnLst>
                              <p:par>
                                <p:cTn id="48" presetID="4" presetClass="entr" presetSubtype="32" fill="hold" grpId="0" nodeType="afterEffect">
                                  <p:stCondLst>
                                    <p:cond delay="0"/>
                                  </p:stCondLst>
                                  <p:childTnLst>
                                    <p:set>
                                      <p:cBhvr>
                                        <p:cTn id="49" dur="1" fill="hold">
                                          <p:stCondLst>
                                            <p:cond delay="0"/>
                                          </p:stCondLst>
                                        </p:cTn>
                                        <p:tgtEl>
                                          <p:spTgt spid="54330"/>
                                        </p:tgtEl>
                                        <p:attrNameLst>
                                          <p:attrName>style.visibility</p:attrName>
                                        </p:attrNameLst>
                                      </p:cBhvr>
                                      <p:to>
                                        <p:strVal val="visible"/>
                                      </p:to>
                                    </p:set>
                                    <p:animEffect transition="in" filter="box(out)">
                                      <p:cBhvr>
                                        <p:cTn id="50" dur="500"/>
                                        <p:tgtEl>
                                          <p:spTgt spid="54330"/>
                                        </p:tgtEl>
                                      </p:cBhvr>
                                    </p:animEffect>
                                  </p:childTnLst>
                                </p:cTn>
                              </p:par>
                              <p:par>
                                <p:cTn id="51" presetID="4" presetClass="entr" presetSubtype="32" fill="hold" grpId="0" nodeType="withEffect">
                                  <p:stCondLst>
                                    <p:cond delay="0"/>
                                  </p:stCondLst>
                                  <p:childTnLst>
                                    <p:set>
                                      <p:cBhvr>
                                        <p:cTn id="52" dur="1" fill="hold">
                                          <p:stCondLst>
                                            <p:cond delay="0"/>
                                          </p:stCondLst>
                                        </p:cTn>
                                        <p:tgtEl>
                                          <p:spTgt spid="54329"/>
                                        </p:tgtEl>
                                        <p:attrNameLst>
                                          <p:attrName>style.visibility</p:attrName>
                                        </p:attrNameLst>
                                      </p:cBhvr>
                                      <p:to>
                                        <p:strVal val="visible"/>
                                      </p:to>
                                    </p:set>
                                    <p:animEffect transition="in" filter="box(out)">
                                      <p:cBhvr>
                                        <p:cTn id="53" dur="500"/>
                                        <p:tgtEl>
                                          <p:spTgt spid="54329"/>
                                        </p:tgtEl>
                                      </p:cBhvr>
                                    </p:animEffect>
                                  </p:childTnLst>
                                </p:cTn>
                              </p:par>
                              <p:par>
                                <p:cTn id="54" presetID="4" presetClass="entr" presetSubtype="32" fill="hold" grpId="0" nodeType="withEffect">
                                  <p:stCondLst>
                                    <p:cond delay="0"/>
                                  </p:stCondLst>
                                  <p:childTnLst>
                                    <p:set>
                                      <p:cBhvr>
                                        <p:cTn id="55" dur="1" fill="hold">
                                          <p:stCondLst>
                                            <p:cond delay="0"/>
                                          </p:stCondLst>
                                        </p:cTn>
                                        <p:tgtEl>
                                          <p:spTgt spid="54328"/>
                                        </p:tgtEl>
                                        <p:attrNameLst>
                                          <p:attrName>style.visibility</p:attrName>
                                        </p:attrNameLst>
                                      </p:cBhvr>
                                      <p:to>
                                        <p:strVal val="visible"/>
                                      </p:to>
                                    </p:set>
                                    <p:animEffect transition="in" filter="box(out)">
                                      <p:cBhvr>
                                        <p:cTn id="56" dur="500"/>
                                        <p:tgtEl>
                                          <p:spTgt spid="543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325" grpId="0" animBg="1"/>
      <p:bldP spid="54328" grpId="0" animBg="1"/>
      <p:bldP spid="54329" grpId="0" animBg="1"/>
      <p:bldP spid="5433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380" name="Object 60"/>
          <p:cNvGraphicFramePr>
            <a:graphicFrameLocks noChangeAspect="1"/>
          </p:cNvGraphicFramePr>
          <p:nvPr/>
        </p:nvGraphicFramePr>
        <p:xfrm>
          <a:off x="771525" y="4159250"/>
          <a:ext cx="431800" cy="215900"/>
        </p:xfrm>
        <a:graphic>
          <a:graphicData uri="http://schemas.openxmlformats.org/presentationml/2006/ole">
            <mc:AlternateContent xmlns:mc="http://schemas.openxmlformats.org/markup-compatibility/2006">
              <mc:Choice xmlns:v="urn:schemas-microsoft-com:vml" Requires="v">
                <p:oleObj spid="_x0000_s86168" name="ビットマップ イメージ" r:id="rId4" imgW="2104762" imgH="619211" progId="PBrush">
                  <p:embed/>
                </p:oleObj>
              </mc:Choice>
              <mc:Fallback>
                <p:oleObj name="ビットマップ イメージ" r:id="rId4" imgW="2104762" imgH="619211" progId="PBrush">
                  <p:embed/>
                  <p:pic>
                    <p:nvPicPr>
                      <p:cNvPr id="0" name="Picture 1140"/>
                      <p:cNvPicPr>
                        <a:picLocks noChangeAspect="1" noChangeArrowheads="1"/>
                      </p:cNvPicPr>
                      <p:nvPr/>
                    </p:nvPicPr>
                    <p:blipFill>
                      <a:blip r:embed="rId5">
                        <a:extLst>
                          <a:ext uri="{28A0092B-C50C-407E-A947-70E740481C1C}">
                            <a14:useLocalDpi xmlns:a14="http://schemas.microsoft.com/office/drawing/2010/main" val="0"/>
                          </a:ext>
                        </a:extLst>
                      </a:blip>
                      <a:srcRect r="41125"/>
                      <a:stretch>
                        <a:fillRect/>
                      </a:stretch>
                    </p:blipFill>
                    <p:spPr bwMode="auto">
                      <a:xfrm>
                        <a:off x="771525" y="4159250"/>
                        <a:ext cx="431800" cy="215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27" name="Object 42"/>
          <p:cNvGraphicFramePr>
            <a:graphicFrameLocks/>
          </p:cNvGraphicFramePr>
          <p:nvPr/>
        </p:nvGraphicFramePr>
        <p:xfrm>
          <a:off x="2206625" y="2063750"/>
          <a:ext cx="1249363" cy="2987675"/>
        </p:xfrm>
        <a:graphic>
          <a:graphicData uri="http://schemas.openxmlformats.org/presentationml/2006/ole">
            <mc:AlternateContent xmlns:mc="http://schemas.openxmlformats.org/markup-compatibility/2006">
              <mc:Choice xmlns:v="urn:schemas-microsoft-com:vml" Requires="v">
                <p:oleObj spid="_x0000_s86169" name="ビットマップ イメージ" r:id="rId6" imgW="1952898" imgH="4667902" progId="PBrush">
                  <p:embed/>
                </p:oleObj>
              </mc:Choice>
              <mc:Fallback>
                <p:oleObj name="ビットマップ イメージ" r:id="rId6" imgW="1952898" imgH="4667902" progId="PBrush">
                  <p:embed/>
                  <p:pic>
                    <p:nvPicPr>
                      <p:cNvPr id="0" name="Picture 1141"/>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6625" y="2063750"/>
                        <a:ext cx="1249363" cy="298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28" name="Object 43"/>
          <p:cNvGraphicFramePr>
            <a:graphicFrameLocks/>
          </p:cNvGraphicFramePr>
          <p:nvPr/>
        </p:nvGraphicFramePr>
        <p:xfrm>
          <a:off x="4486275" y="2136775"/>
          <a:ext cx="1335088" cy="2930525"/>
        </p:xfrm>
        <a:graphic>
          <a:graphicData uri="http://schemas.openxmlformats.org/presentationml/2006/ole">
            <mc:AlternateContent xmlns:mc="http://schemas.openxmlformats.org/markup-compatibility/2006">
              <mc:Choice xmlns:v="urn:schemas-microsoft-com:vml" Requires="v">
                <p:oleObj spid="_x0000_s86170" name="ビットマップ イメージ" r:id="rId8" imgW="2085714" imgH="4580952" progId="PBrush">
                  <p:embed/>
                </p:oleObj>
              </mc:Choice>
              <mc:Fallback>
                <p:oleObj name="ビットマップ イメージ" r:id="rId8" imgW="2085714" imgH="4580952" progId="PBrush">
                  <p:embed/>
                  <p:pic>
                    <p:nvPicPr>
                      <p:cNvPr id="0" name="Picture 1142"/>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86275" y="2136775"/>
                        <a:ext cx="1335088" cy="29305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29" name="Object 45"/>
          <p:cNvGraphicFramePr>
            <a:graphicFrameLocks/>
          </p:cNvGraphicFramePr>
          <p:nvPr/>
        </p:nvGraphicFramePr>
        <p:xfrm>
          <a:off x="6821488" y="2135188"/>
          <a:ext cx="1736725" cy="2919412"/>
        </p:xfrm>
        <a:graphic>
          <a:graphicData uri="http://schemas.openxmlformats.org/presentationml/2006/ole">
            <mc:AlternateContent xmlns:mc="http://schemas.openxmlformats.org/markup-compatibility/2006">
              <mc:Choice xmlns:v="urn:schemas-microsoft-com:vml" Requires="v">
                <p:oleObj spid="_x0000_s86171" name="ビットマップ イメージ" r:id="rId10" imgW="2715004" imgH="4563112" progId="PBrush">
                  <p:embed/>
                </p:oleObj>
              </mc:Choice>
              <mc:Fallback>
                <p:oleObj name="ビットマップ イメージ" r:id="rId10" imgW="2715004" imgH="4563112" progId="PBrush">
                  <p:embed/>
                  <p:pic>
                    <p:nvPicPr>
                      <p:cNvPr id="0" name="Picture 1143"/>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821488" y="2135188"/>
                        <a:ext cx="1736725" cy="29194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6327" name="AutoShape 7"/>
          <p:cNvSpPr>
            <a:spLocks noChangeArrowheads="1"/>
          </p:cNvSpPr>
          <p:nvPr/>
        </p:nvSpPr>
        <p:spPr bwMode="auto">
          <a:xfrm>
            <a:off x="1368425" y="3321050"/>
            <a:ext cx="3492500" cy="638175"/>
          </a:xfrm>
          <a:prstGeom prst="rightArrow">
            <a:avLst>
              <a:gd name="adj1" fmla="val 32343"/>
              <a:gd name="adj2" fmla="val 104766"/>
            </a:avLst>
          </a:prstGeom>
          <a:solidFill>
            <a:srgbClr val="33CC33"/>
          </a:solidFill>
          <a:ln w="9525">
            <a:solidFill>
              <a:srgbClr val="33CC33"/>
            </a:solidFill>
            <a:miter lim="800000"/>
            <a:headEnd/>
            <a:tailEnd/>
          </a:ln>
        </p:spPr>
        <p:txBody>
          <a:bodyPr wrap="none" anchor="ctr"/>
          <a:lstStyle/>
          <a:p>
            <a:pPr algn="ctr"/>
            <a:endParaRPr lang="ja-JP" altLang="en-US" dirty="0"/>
          </a:p>
        </p:txBody>
      </p:sp>
      <p:sp>
        <p:nvSpPr>
          <p:cNvPr id="56331" name="AutoShape 11"/>
          <p:cNvSpPr>
            <a:spLocks noChangeArrowheads="1"/>
          </p:cNvSpPr>
          <p:nvPr/>
        </p:nvSpPr>
        <p:spPr bwMode="auto">
          <a:xfrm>
            <a:off x="1331913" y="2528888"/>
            <a:ext cx="1331912" cy="638175"/>
          </a:xfrm>
          <a:prstGeom prst="rightArrow">
            <a:avLst>
              <a:gd name="adj1" fmla="val 28361"/>
              <a:gd name="adj2" fmla="val 75540"/>
            </a:avLst>
          </a:prstGeom>
          <a:solidFill>
            <a:srgbClr val="FF33CC"/>
          </a:solidFill>
          <a:ln w="9525">
            <a:solidFill>
              <a:srgbClr val="FF33CC"/>
            </a:solidFill>
            <a:miter lim="800000"/>
            <a:headEnd/>
            <a:tailEnd/>
          </a:ln>
        </p:spPr>
        <p:txBody>
          <a:bodyPr wrap="none" anchor="ctr"/>
          <a:lstStyle/>
          <a:p>
            <a:endParaRPr lang="ja-JP" altLang="en-US" sz="3200" dirty="0"/>
          </a:p>
        </p:txBody>
      </p:sp>
      <p:pic>
        <p:nvPicPr>
          <p:cNvPr id="26632" name="Picture 56"/>
          <p:cNvPicPr>
            <a:picLocks noChangeAspect="1" noChangeArrowheads="1"/>
          </p:cNvPicPr>
          <p:nvPr/>
        </p:nvPicPr>
        <p:blipFill>
          <a:blip r:embed="rId12" cstate="print">
            <a:extLst>
              <a:ext uri="{28A0092B-C50C-407E-A947-70E740481C1C}">
                <a14:useLocalDpi xmlns:a14="http://schemas.microsoft.com/office/drawing/2010/main" val="0"/>
              </a:ext>
            </a:extLst>
          </a:blip>
          <a:srcRect l="47141"/>
          <a:stretch>
            <a:fillRect/>
          </a:stretch>
        </p:blipFill>
        <p:spPr bwMode="auto">
          <a:xfrm>
            <a:off x="2787650" y="2060575"/>
            <a:ext cx="660400" cy="298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6378" name="Object 58"/>
          <p:cNvGraphicFramePr>
            <a:graphicFrameLocks noChangeAspect="1"/>
          </p:cNvGraphicFramePr>
          <p:nvPr/>
        </p:nvGraphicFramePr>
        <p:xfrm>
          <a:off x="771525" y="2636838"/>
          <a:ext cx="500063" cy="425450"/>
        </p:xfrm>
        <a:graphic>
          <a:graphicData uri="http://schemas.openxmlformats.org/presentationml/2006/ole">
            <mc:AlternateContent xmlns:mc="http://schemas.openxmlformats.org/markup-compatibility/2006">
              <mc:Choice xmlns:v="urn:schemas-microsoft-com:vml" Requires="v">
                <p:oleObj spid="_x0000_s86172" name="ビットマップ イメージ" r:id="rId13" imgW="1419048" imgH="1209524" progId="PBrush">
                  <p:embed/>
                </p:oleObj>
              </mc:Choice>
              <mc:Fallback>
                <p:oleObj name="ビットマップ イメージ" r:id="rId13" imgW="1419048" imgH="1209524" progId="PBrush">
                  <p:embed/>
                  <p:pic>
                    <p:nvPicPr>
                      <p:cNvPr id="0" name="Picture 1144"/>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71525" y="2636838"/>
                        <a:ext cx="500063" cy="42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84" name="Object 64"/>
          <p:cNvGraphicFramePr>
            <a:graphicFrameLocks noChangeAspect="1"/>
          </p:cNvGraphicFramePr>
          <p:nvPr/>
        </p:nvGraphicFramePr>
        <p:xfrm>
          <a:off x="5827713" y="4086225"/>
          <a:ext cx="1628775" cy="422275"/>
        </p:xfrm>
        <a:graphic>
          <a:graphicData uri="http://schemas.openxmlformats.org/presentationml/2006/ole">
            <mc:AlternateContent xmlns:mc="http://schemas.openxmlformats.org/markup-compatibility/2006">
              <mc:Choice xmlns:v="urn:schemas-microsoft-com:vml" Requires="v">
                <p:oleObj spid="_x0000_s86173" name="ビットマップ イメージ" r:id="rId15" imgW="7602011" imgH="1628571" progId="PBrush">
                  <p:embed/>
                </p:oleObj>
              </mc:Choice>
              <mc:Fallback>
                <p:oleObj name="ビットマップ イメージ" r:id="rId15" imgW="7602011" imgH="1628571" progId="PBrush">
                  <p:embed/>
                  <p:pic>
                    <p:nvPicPr>
                      <p:cNvPr id="0" name="Picture 1145"/>
                      <p:cNvPicPr>
                        <a:picLocks noChangeAspect="1" noChangeArrowheads="1"/>
                      </p:cNvPicPr>
                      <p:nvPr/>
                    </p:nvPicPr>
                    <p:blipFill>
                      <a:blip r:embed="rId16">
                        <a:extLst>
                          <a:ext uri="{28A0092B-C50C-407E-A947-70E740481C1C}">
                            <a14:useLocalDpi xmlns:a14="http://schemas.microsoft.com/office/drawing/2010/main" val="0"/>
                          </a:ext>
                        </a:extLst>
                      </a:blip>
                      <a:srcRect l="12218" t="-6410"/>
                      <a:stretch>
                        <a:fillRect/>
                      </a:stretch>
                    </p:blipFill>
                    <p:spPr bwMode="auto">
                      <a:xfrm>
                        <a:off x="5827713" y="4086225"/>
                        <a:ext cx="1628775" cy="422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6385" name="Object 65"/>
          <p:cNvGraphicFramePr>
            <a:graphicFrameLocks noChangeAspect="1"/>
          </p:cNvGraphicFramePr>
          <p:nvPr/>
        </p:nvGraphicFramePr>
        <p:xfrm>
          <a:off x="3455988" y="4159250"/>
          <a:ext cx="1485900" cy="250825"/>
        </p:xfrm>
        <a:graphic>
          <a:graphicData uri="http://schemas.openxmlformats.org/presentationml/2006/ole">
            <mc:AlternateContent xmlns:mc="http://schemas.openxmlformats.org/markup-compatibility/2006">
              <mc:Choice xmlns:v="urn:schemas-microsoft-com:vml" Requires="v">
                <p:oleObj spid="_x0000_s86174" name="ビットマップ イメージ" r:id="rId17" imgW="6400000" imgH="828791" progId="PBrush">
                  <p:embed/>
                </p:oleObj>
              </mc:Choice>
              <mc:Fallback>
                <p:oleObj name="ビットマップ イメージ" r:id="rId17" imgW="6400000" imgH="828791" progId="PBrush">
                  <p:embed/>
                  <p:pic>
                    <p:nvPicPr>
                      <p:cNvPr id="0" name="Picture 1146"/>
                      <p:cNvPicPr>
                        <a:picLocks noChangeAspect="1" noChangeArrowheads="1"/>
                      </p:cNvPicPr>
                      <p:nvPr/>
                    </p:nvPicPr>
                    <p:blipFill>
                      <a:blip r:embed="rId18">
                        <a:extLst>
                          <a:ext uri="{28A0092B-C50C-407E-A947-70E740481C1C}">
                            <a14:useLocalDpi xmlns:a14="http://schemas.microsoft.com/office/drawing/2010/main" val="0"/>
                          </a:ext>
                        </a:extLst>
                      </a:blip>
                      <a:srcRect l="4391" t="-22835" b="-1575"/>
                      <a:stretch>
                        <a:fillRect/>
                      </a:stretch>
                    </p:blipFill>
                    <p:spPr bwMode="auto">
                      <a:xfrm>
                        <a:off x="3455988" y="4159250"/>
                        <a:ext cx="14859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nvGrpSpPr>
          <p:cNvPr id="2" name="Group 68"/>
          <p:cNvGrpSpPr>
            <a:grpSpLocks/>
          </p:cNvGrpSpPr>
          <p:nvPr/>
        </p:nvGrpSpPr>
        <p:grpSpPr bwMode="auto">
          <a:xfrm>
            <a:off x="1419225" y="4159250"/>
            <a:ext cx="1368425" cy="287338"/>
            <a:chOff x="703" y="2614"/>
            <a:chExt cx="862" cy="181"/>
          </a:xfrm>
        </p:grpSpPr>
        <p:graphicFrame>
          <p:nvGraphicFramePr>
            <p:cNvPr id="26646" name="Object 66"/>
            <p:cNvGraphicFramePr>
              <a:graphicFrameLocks noChangeAspect="1"/>
            </p:cNvGraphicFramePr>
            <p:nvPr/>
          </p:nvGraphicFramePr>
          <p:xfrm>
            <a:off x="703" y="2614"/>
            <a:ext cx="780" cy="147"/>
          </p:xfrm>
          <a:graphic>
            <a:graphicData uri="http://schemas.openxmlformats.org/presentationml/2006/ole">
              <mc:AlternateContent xmlns:mc="http://schemas.openxmlformats.org/markup-compatibility/2006">
                <mc:Choice xmlns:v="urn:schemas-microsoft-com:vml" Requires="v">
                  <p:oleObj spid="_x0000_s86175" name="ビットマップ イメージ" r:id="rId19" imgW="5495238" imgH="809738" progId="PBrush">
                    <p:embed/>
                  </p:oleObj>
                </mc:Choice>
                <mc:Fallback>
                  <p:oleObj name="ビットマップ イメージ" r:id="rId19" imgW="5495238" imgH="809738" progId="PBrush">
                    <p:embed/>
                    <p:pic>
                      <p:nvPicPr>
                        <p:cNvPr id="0" name="Picture 1147"/>
                        <p:cNvPicPr>
                          <a:picLocks noChangeAspect="1" noChangeArrowheads="1"/>
                        </p:cNvPicPr>
                        <p:nvPr/>
                      </p:nvPicPr>
                      <p:blipFill>
                        <a:blip r:embed="rId20">
                          <a:extLst>
                            <a:ext uri="{28A0092B-C50C-407E-A947-70E740481C1C}">
                              <a14:useLocalDpi xmlns:a14="http://schemas.microsoft.com/office/drawing/2010/main" val="0"/>
                            </a:ext>
                          </a:extLst>
                        </a:blip>
                        <a:srcRect l="6250" t="-19513"/>
                        <a:stretch>
                          <a:fillRect/>
                        </a:stretch>
                      </p:blipFill>
                      <p:spPr bwMode="auto">
                        <a:xfrm>
                          <a:off x="703" y="2614"/>
                          <a:ext cx="780" cy="1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26647" name="Object 67"/>
            <p:cNvGraphicFramePr>
              <a:graphicFrameLocks noChangeAspect="1"/>
            </p:cNvGraphicFramePr>
            <p:nvPr/>
          </p:nvGraphicFramePr>
          <p:xfrm>
            <a:off x="1247" y="2638"/>
            <a:ext cx="318" cy="157"/>
          </p:xfrm>
          <a:graphic>
            <a:graphicData uri="http://schemas.openxmlformats.org/presentationml/2006/ole">
              <mc:AlternateContent xmlns:mc="http://schemas.openxmlformats.org/markup-compatibility/2006">
                <mc:Choice xmlns:v="urn:schemas-microsoft-com:vml" Requires="v">
                  <p:oleObj spid="_x0000_s86176" name="ビットマップ イメージ" r:id="rId21" imgW="5495238" imgH="809738" progId="PBrush">
                    <p:embed/>
                  </p:oleObj>
                </mc:Choice>
                <mc:Fallback>
                  <p:oleObj name="ビットマップ イメージ" r:id="rId21" imgW="5495238" imgH="809738" progId="PBrush">
                    <p:embed/>
                    <p:pic>
                      <p:nvPicPr>
                        <p:cNvPr id="0" name="Picture 1148"/>
                        <p:cNvPicPr>
                          <a:picLocks noChangeAspect="1" noChangeArrowheads="1"/>
                        </p:cNvPicPr>
                        <p:nvPr/>
                      </p:nvPicPr>
                      <p:blipFill>
                        <a:blip r:embed="rId20">
                          <a:extLst>
                            <a:ext uri="{28A0092B-C50C-407E-A947-70E740481C1C}">
                              <a14:useLocalDpi xmlns:a14="http://schemas.microsoft.com/office/drawing/2010/main" val="0"/>
                            </a:ext>
                          </a:extLst>
                        </a:blip>
                        <a:srcRect r="61778" b="-27643"/>
                        <a:stretch>
                          <a:fillRect/>
                        </a:stretch>
                      </p:blipFill>
                      <p:spPr bwMode="auto">
                        <a:xfrm>
                          <a:off x="1247" y="2638"/>
                          <a:ext cx="318" cy="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56389" name="Oval 69"/>
          <p:cNvSpPr>
            <a:spLocks noChangeArrowheads="1"/>
          </p:cNvSpPr>
          <p:nvPr/>
        </p:nvSpPr>
        <p:spPr bwMode="auto">
          <a:xfrm>
            <a:off x="935038" y="3536950"/>
            <a:ext cx="142875" cy="142875"/>
          </a:xfrm>
          <a:prstGeom prst="ellipse">
            <a:avLst/>
          </a:prstGeom>
          <a:solidFill>
            <a:srgbClr val="33CC33"/>
          </a:solidFill>
          <a:ln w="9525">
            <a:solidFill>
              <a:srgbClr val="33CC33"/>
            </a:solidFill>
            <a:round/>
            <a:headEnd/>
            <a:tailEnd/>
          </a:ln>
        </p:spPr>
        <p:txBody>
          <a:bodyPr wrap="none" anchor="ctr"/>
          <a:lstStyle/>
          <a:p>
            <a:endParaRPr lang="ja-JP" altLang="en-US" sz="3200" dirty="0"/>
          </a:p>
        </p:txBody>
      </p:sp>
      <p:sp>
        <p:nvSpPr>
          <p:cNvPr id="26638" name="Rectangle 10"/>
          <p:cNvSpPr>
            <a:spLocks noChangeArrowheads="1"/>
          </p:cNvSpPr>
          <p:nvPr/>
        </p:nvSpPr>
        <p:spPr bwMode="auto">
          <a:xfrm>
            <a:off x="2625725" y="5373688"/>
            <a:ext cx="515938" cy="366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ja-JP" altLang="en-US" b="1" dirty="0">
                <a:solidFill>
                  <a:schemeClr val="tx2"/>
                </a:solidFill>
              </a:rPr>
              <a:t>紙</a:t>
            </a:r>
          </a:p>
        </p:txBody>
      </p:sp>
      <p:sp>
        <p:nvSpPr>
          <p:cNvPr id="26639" name="Rectangle 10"/>
          <p:cNvSpPr>
            <a:spLocks noChangeArrowheads="1"/>
          </p:cNvSpPr>
          <p:nvPr/>
        </p:nvSpPr>
        <p:spPr bwMode="auto">
          <a:xfrm>
            <a:off x="4667250" y="5084763"/>
            <a:ext cx="1511300" cy="915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eaLnBrk="0" hangingPunct="0"/>
            <a:r>
              <a:rPr lang="ja-JP" altLang="en-US" b="1" dirty="0">
                <a:solidFill>
                  <a:schemeClr val="tx2"/>
                </a:solidFill>
              </a:rPr>
              <a:t>アルミニウム</a:t>
            </a:r>
            <a:br>
              <a:rPr lang="ja-JP" altLang="en-US" b="1" dirty="0">
                <a:solidFill>
                  <a:schemeClr val="tx2"/>
                </a:solidFill>
              </a:rPr>
            </a:br>
            <a:r>
              <a:rPr lang="ja-JP" altLang="en-US" b="1" dirty="0">
                <a:solidFill>
                  <a:schemeClr val="tx2"/>
                </a:solidFill>
              </a:rPr>
              <a:t>などの</a:t>
            </a:r>
            <a:br>
              <a:rPr lang="ja-JP" altLang="en-US" b="1" dirty="0">
                <a:solidFill>
                  <a:schemeClr val="tx2"/>
                </a:solidFill>
              </a:rPr>
            </a:br>
            <a:r>
              <a:rPr lang="ja-JP" altLang="en-US" b="1" dirty="0">
                <a:solidFill>
                  <a:schemeClr val="tx2"/>
                </a:solidFill>
              </a:rPr>
              <a:t>薄い金属板</a:t>
            </a:r>
          </a:p>
        </p:txBody>
      </p:sp>
      <p:sp>
        <p:nvSpPr>
          <p:cNvPr id="26640" name="Rectangle 74"/>
          <p:cNvSpPr>
            <a:spLocks noChangeArrowheads="1"/>
          </p:cNvSpPr>
          <p:nvPr/>
        </p:nvSpPr>
        <p:spPr bwMode="auto">
          <a:xfrm>
            <a:off x="6951663" y="5300663"/>
            <a:ext cx="14732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b="1" dirty="0"/>
              <a:t>鉛や</a:t>
            </a:r>
          </a:p>
          <a:p>
            <a:pPr algn="ctr"/>
            <a:r>
              <a:rPr lang="ja-JP" altLang="en-US" b="1" dirty="0"/>
              <a:t>厚い鉄の板</a:t>
            </a:r>
          </a:p>
        </p:txBody>
      </p:sp>
      <p:sp>
        <p:nvSpPr>
          <p:cNvPr id="56397" name="Rectangle 77"/>
          <p:cNvSpPr>
            <a:spLocks noChangeArrowheads="1"/>
          </p:cNvSpPr>
          <p:nvPr/>
        </p:nvSpPr>
        <p:spPr bwMode="auto">
          <a:xfrm>
            <a:off x="508000" y="4365625"/>
            <a:ext cx="942975" cy="5540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ja-JP" altLang="en-US" b="1" dirty="0"/>
              <a:t>ガンマ線</a:t>
            </a:r>
            <a:endParaRPr lang="en-US" altLang="ja-JP" b="1" dirty="0"/>
          </a:p>
          <a:p>
            <a:pPr algn="ctr"/>
            <a:r>
              <a:rPr lang="ja-JP" altLang="en-US" b="1" dirty="0"/>
              <a:t>Ｘ線</a:t>
            </a:r>
          </a:p>
        </p:txBody>
      </p:sp>
      <p:sp>
        <p:nvSpPr>
          <p:cNvPr id="56398" name="Rectangle 78"/>
          <p:cNvSpPr>
            <a:spLocks noChangeArrowheads="1"/>
          </p:cNvSpPr>
          <p:nvPr/>
        </p:nvSpPr>
        <p:spPr bwMode="auto">
          <a:xfrm>
            <a:off x="576263" y="3730625"/>
            <a:ext cx="874712" cy="27463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pPr algn="ctr"/>
            <a:r>
              <a:rPr lang="ja-JP" altLang="en-US" b="1" dirty="0"/>
              <a:t>ベータ線</a:t>
            </a:r>
          </a:p>
        </p:txBody>
      </p:sp>
      <p:sp>
        <p:nvSpPr>
          <p:cNvPr id="56399" name="Rectangle 79"/>
          <p:cNvSpPr>
            <a:spLocks noChangeArrowheads="1"/>
          </p:cNvSpPr>
          <p:nvPr/>
        </p:nvSpPr>
        <p:spPr bwMode="auto">
          <a:xfrm>
            <a:off x="503238" y="3094038"/>
            <a:ext cx="1095375" cy="274637"/>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p>
            <a:r>
              <a:rPr lang="ja-JP" altLang="en-US" b="1" dirty="0"/>
              <a:t>アルファ線</a:t>
            </a:r>
          </a:p>
        </p:txBody>
      </p:sp>
      <p:sp>
        <p:nvSpPr>
          <p:cNvPr id="26644" name="Text Box 31"/>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en-US" altLang="ja-JP" sz="1400" dirty="0">
                <a:solidFill>
                  <a:srgbClr val="99FF66"/>
                </a:solidFill>
                <a:latin typeface="Arial" pitchFamily="34" charset="0"/>
              </a:rPr>
              <a:t>8click</a:t>
            </a:r>
          </a:p>
        </p:txBody>
      </p:sp>
      <p:sp>
        <p:nvSpPr>
          <p:cNvPr id="26645" name="Rectangle 10"/>
          <p:cNvSpPr txBox="1">
            <a:spLocks noChangeArrowheads="1"/>
          </p:cNvSpPr>
          <p:nvPr/>
        </p:nvSpPr>
        <p:spPr bwMode="auto">
          <a:xfrm>
            <a:off x="503238" y="34607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放射線の透過力</a:t>
            </a:r>
          </a:p>
        </p:txBody>
      </p:sp>
      <p:sp>
        <p:nvSpPr>
          <p:cNvPr id="24" name="AutoShape 11"/>
          <p:cNvSpPr>
            <a:spLocks noChangeArrowheads="1"/>
          </p:cNvSpPr>
          <p:nvPr/>
        </p:nvSpPr>
        <p:spPr bwMode="auto">
          <a:xfrm>
            <a:off x="6178550"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６</a:t>
            </a:r>
            <a:endParaRPr lang="ja-JP" altLang="en-US" sz="1800" b="1" dirty="0"/>
          </a:p>
        </p:txBody>
      </p:sp>
      <p:sp>
        <p:nvSpPr>
          <p:cNvPr id="25" name="正方形/長方形 24"/>
          <p:cNvSpPr/>
          <p:nvPr/>
        </p:nvSpPr>
        <p:spPr>
          <a:xfrm>
            <a:off x="2875141" y="6505059"/>
            <a:ext cx="3279488" cy="369332"/>
          </a:xfrm>
          <a:prstGeom prst="rect">
            <a:avLst/>
          </a:prstGeom>
        </p:spPr>
        <p:txBody>
          <a:bodyPr wrap="none">
            <a:spAutoFit/>
          </a:bodyPr>
          <a:lstStyle/>
          <a:p>
            <a:r>
              <a:rPr lang="ja-JP" altLang="en-US" dirty="0" smtClean="0"/>
              <a:t>文部科学省副読本 </a:t>
            </a:r>
            <a:r>
              <a:rPr lang="en-US" altLang="ja-JP" dirty="0" smtClean="0"/>
              <a:t>P.9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56378"/>
                                        </p:tgtEl>
                                        <p:attrNameLst>
                                          <p:attrName>style.visibility</p:attrName>
                                        </p:attrNameLst>
                                      </p:cBhvr>
                                      <p:to>
                                        <p:strVal val="visible"/>
                                      </p:to>
                                    </p:set>
                                    <p:animEffect transition="in" filter="box(out)">
                                      <p:cBhvr>
                                        <p:cTn id="7" dur="500"/>
                                        <p:tgtEl>
                                          <p:spTgt spid="56378"/>
                                        </p:tgtEl>
                                      </p:cBhvr>
                                    </p:animEffect>
                                  </p:childTnLst>
                                </p:cTn>
                              </p:par>
                              <p:par>
                                <p:cTn id="8" presetID="4" presetClass="entr" presetSubtype="32" fill="hold" grpId="0" nodeType="withEffect">
                                  <p:stCondLst>
                                    <p:cond delay="0"/>
                                  </p:stCondLst>
                                  <p:childTnLst>
                                    <p:set>
                                      <p:cBhvr>
                                        <p:cTn id="9" dur="1" fill="hold">
                                          <p:stCondLst>
                                            <p:cond delay="0"/>
                                          </p:stCondLst>
                                        </p:cTn>
                                        <p:tgtEl>
                                          <p:spTgt spid="56399"/>
                                        </p:tgtEl>
                                        <p:attrNameLst>
                                          <p:attrName>style.visibility</p:attrName>
                                        </p:attrNameLst>
                                      </p:cBhvr>
                                      <p:to>
                                        <p:strVal val="visible"/>
                                      </p:to>
                                    </p:set>
                                    <p:animEffect transition="in" filter="box(out)">
                                      <p:cBhvr>
                                        <p:cTn id="10" dur="500"/>
                                        <p:tgtEl>
                                          <p:spTgt spid="56399"/>
                                        </p:tgtEl>
                                      </p:cBhvr>
                                    </p:animEffect>
                                  </p:childTnLst>
                                </p:cTn>
                              </p:par>
                            </p:childTnLst>
                          </p:cTn>
                        </p:par>
                      </p:childTnLst>
                    </p:cTn>
                  </p:par>
                  <p:par>
                    <p:cTn id="11" fill="hold" nodeType="clickPar">
                      <p:stCondLst>
                        <p:cond delay="indefinite"/>
                      </p:stCondLst>
                      <p:childTnLst>
                        <p:par>
                          <p:cTn id="12" fill="hold" nodeType="withGroup">
                            <p:stCondLst>
                              <p:cond delay="0"/>
                            </p:stCondLst>
                            <p:childTnLst>
                              <p:par>
                                <p:cTn id="13" presetID="22" presetClass="entr" presetSubtype="8" fill="hold" grpId="0" nodeType="clickEffect">
                                  <p:stCondLst>
                                    <p:cond delay="0"/>
                                  </p:stCondLst>
                                  <p:childTnLst>
                                    <p:set>
                                      <p:cBhvr>
                                        <p:cTn id="14" dur="1" fill="hold">
                                          <p:stCondLst>
                                            <p:cond delay="0"/>
                                          </p:stCondLst>
                                        </p:cTn>
                                        <p:tgtEl>
                                          <p:spTgt spid="56331"/>
                                        </p:tgtEl>
                                        <p:attrNameLst>
                                          <p:attrName>style.visibility</p:attrName>
                                        </p:attrNameLst>
                                      </p:cBhvr>
                                      <p:to>
                                        <p:strVal val="visible"/>
                                      </p:to>
                                    </p:set>
                                    <p:animEffect transition="in" filter="wipe(left)">
                                      <p:cBhvr>
                                        <p:cTn id="15" dur="500"/>
                                        <p:tgtEl>
                                          <p:spTgt spid="56331"/>
                                        </p:tgtEl>
                                      </p:cBhvr>
                                    </p:animEffect>
                                  </p:childTnLst>
                                </p:cTn>
                              </p:par>
                            </p:childTnLst>
                          </p:cTn>
                        </p:par>
                        <p:par>
                          <p:cTn id="16" fill="hold" nodeType="afterGroup">
                            <p:stCondLst>
                              <p:cond delay="500"/>
                            </p:stCondLst>
                            <p:childTnLst>
                              <p:par>
                                <p:cTn id="17" presetID="63" presetClass="path" presetSubtype="0" accel="50000" decel="50000" fill="hold" nodeType="afterEffect">
                                  <p:stCondLst>
                                    <p:cond delay="0"/>
                                  </p:stCondLst>
                                  <p:childTnLst>
                                    <p:animMotion origin="layout" path="M -2.22222E-6 1.11111E-6 L 0.20886 1.11111E-6 " pathEditMode="relative" rAng="0" ptsTypes="AA">
                                      <p:cBhvr>
                                        <p:cTn id="18" dur="500" fill="hold"/>
                                        <p:tgtEl>
                                          <p:spTgt spid="56378"/>
                                        </p:tgtEl>
                                        <p:attrNameLst>
                                          <p:attrName>ppt_x</p:attrName>
                                          <p:attrName>ppt_y</p:attrName>
                                        </p:attrNameLst>
                                      </p:cBhvr>
                                      <p:rCtr x="10434" y="0"/>
                                    </p:animMotion>
                                  </p:childTnLst>
                                </p:cTn>
                              </p:par>
                              <p:par>
                                <p:cTn id="19" presetID="64" presetClass="path" presetSubtype="0" accel="50000" decel="50000" fill="hold" grpId="1" nodeType="withEffect">
                                  <p:stCondLst>
                                    <p:cond delay="0"/>
                                  </p:stCondLst>
                                  <p:childTnLst>
                                    <p:animMotion origin="layout" path="M 0.00018 0.00185 L 0.00018 -0.05579 " pathEditMode="relative" rAng="0" ptsTypes="AA">
                                      <p:cBhvr>
                                        <p:cTn id="20" dur="500" fill="hold"/>
                                        <p:tgtEl>
                                          <p:spTgt spid="56399"/>
                                        </p:tgtEl>
                                        <p:attrNameLst>
                                          <p:attrName>ppt_x</p:attrName>
                                          <p:attrName>ppt_y</p:attrName>
                                        </p:attrNameLst>
                                      </p:cBhvr>
                                      <p:rCtr x="0" y="-2894"/>
                                    </p:animMotion>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32" fill="hold" grpId="0" nodeType="clickEffect">
                                  <p:stCondLst>
                                    <p:cond delay="0"/>
                                  </p:stCondLst>
                                  <p:childTnLst>
                                    <p:set>
                                      <p:cBhvr>
                                        <p:cTn id="24" dur="1" fill="hold">
                                          <p:stCondLst>
                                            <p:cond delay="0"/>
                                          </p:stCondLst>
                                        </p:cTn>
                                        <p:tgtEl>
                                          <p:spTgt spid="56389"/>
                                        </p:tgtEl>
                                        <p:attrNameLst>
                                          <p:attrName>style.visibility</p:attrName>
                                        </p:attrNameLst>
                                      </p:cBhvr>
                                      <p:to>
                                        <p:strVal val="visible"/>
                                      </p:to>
                                    </p:set>
                                    <p:animEffect transition="in" filter="box(out)">
                                      <p:cBhvr>
                                        <p:cTn id="25" dur="500"/>
                                        <p:tgtEl>
                                          <p:spTgt spid="56389"/>
                                        </p:tgtEl>
                                      </p:cBhvr>
                                    </p:animEffect>
                                  </p:childTnLst>
                                </p:cTn>
                              </p:par>
                              <p:par>
                                <p:cTn id="26" presetID="4" presetClass="entr" presetSubtype="32" fill="hold" nodeType="withEffect">
                                  <p:stCondLst>
                                    <p:cond delay="0"/>
                                  </p:stCondLst>
                                  <p:childTnLst>
                                    <p:set>
                                      <p:cBhvr>
                                        <p:cTn id="27" dur="1" fill="hold">
                                          <p:stCondLst>
                                            <p:cond delay="0"/>
                                          </p:stCondLst>
                                        </p:cTn>
                                        <p:tgtEl>
                                          <p:spTgt spid="56398">
                                            <p:txEl>
                                              <p:pRg st="0" end="0"/>
                                            </p:txEl>
                                          </p:spTgt>
                                        </p:tgtEl>
                                        <p:attrNameLst>
                                          <p:attrName>style.visibility</p:attrName>
                                        </p:attrNameLst>
                                      </p:cBhvr>
                                      <p:to>
                                        <p:strVal val="visible"/>
                                      </p:to>
                                    </p:set>
                                    <p:animEffect transition="in" filter="box(out)">
                                      <p:cBhvr>
                                        <p:cTn id="28" dur="500"/>
                                        <p:tgtEl>
                                          <p:spTgt spid="56398">
                                            <p:txEl>
                                              <p:pRg st="0" end="0"/>
                                            </p:txEl>
                                          </p:spTgt>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56327"/>
                                        </p:tgtEl>
                                        <p:attrNameLst>
                                          <p:attrName>style.visibility</p:attrName>
                                        </p:attrNameLst>
                                      </p:cBhvr>
                                      <p:to>
                                        <p:strVal val="visible"/>
                                      </p:to>
                                    </p:set>
                                    <p:animEffect transition="in" filter="wipe(left)">
                                      <p:cBhvr>
                                        <p:cTn id="33" dur="500"/>
                                        <p:tgtEl>
                                          <p:spTgt spid="56327"/>
                                        </p:tgtEl>
                                      </p:cBhvr>
                                    </p:animEffect>
                                  </p:childTnLst>
                                </p:cTn>
                              </p:par>
                            </p:childTnLst>
                          </p:cTn>
                        </p:par>
                        <p:par>
                          <p:cTn id="34" fill="hold" nodeType="afterGroup">
                            <p:stCondLst>
                              <p:cond delay="500"/>
                            </p:stCondLst>
                            <p:childTnLst>
                              <p:par>
                                <p:cTn id="35" presetID="63" presetClass="path" presetSubtype="0" accel="50000" decel="50000" fill="hold" grpId="1" nodeType="afterEffect">
                                  <p:stCondLst>
                                    <p:cond delay="0"/>
                                  </p:stCondLst>
                                  <p:childTnLst>
                                    <p:animMotion origin="layout" path="M 5.55556E-7 0.00555 L 0.43715 0.00555 " pathEditMode="relative" rAng="0" ptsTypes="AA">
                                      <p:cBhvr>
                                        <p:cTn id="36" dur="500" fill="hold"/>
                                        <p:tgtEl>
                                          <p:spTgt spid="56389"/>
                                        </p:tgtEl>
                                        <p:attrNameLst>
                                          <p:attrName>ppt_x</p:attrName>
                                          <p:attrName>ppt_y</p:attrName>
                                        </p:attrNameLst>
                                      </p:cBhvr>
                                      <p:rCtr x="21858" y="0"/>
                                    </p:animMotion>
                                  </p:childTnLst>
                                </p:cTn>
                              </p:par>
                              <p:par>
                                <p:cTn id="37" presetID="64" presetClass="path" presetSubtype="0" accel="50000" decel="50000" fill="hold" grpId="0" nodeType="withEffect">
                                  <p:stCondLst>
                                    <p:cond delay="0"/>
                                  </p:stCondLst>
                                  <p:childTnLst>
                                    <p:animMotion origin="layout" path="M 1.38889E-6 1.11111E-6 L 1.38889E-6 -0.03333 " pathEditMode="relative" rAng="0" ptsTypes="AA">
                                      <p:cBhvr>
                                        <p:cTn id="38" dur="500" fill="hold"/>
                                        <p:tgtEl>
                                          <p:spTgt spid="56398">
                                            <p:bg/>
                                          </p:spTgt>
                                        </p:tgtEl>
                                        <p:attrNameLst>
                                          <p:attrName>ppt_x</p:attrName>
                                          <p:attrName>ppt_y</p:attrName>
                                        </p:attrNameLst>
                                      </p:cBhvr>
                                      <p:rCtr x="0" y="-1667"/>
                                    </p:animMotion>
                                  </p:childTnLst>
                                </p:cTn>
                              </p:par>
                              <p:par>
                                <p:cTn id="39" presetID="64" presetClass="path" presetSubtype="0" accel="50000" decel="50000" fill="hold" grpId="0" nodeType="withEffect">
                                  <p:stCondLst>
                                    <p:cond delay="0"/>
                                  </p:stCondLst>
                                  <p:childTnLst>
                                    <p:animMotion origin="layout" path="M 1.38889E-6 1.11111E-6 L 1.38889E-6 -0.03333 " pathEditMode="relative" rAng="0" ptsTypes="AA">
                                      <p:cBhvr>
                                        <p:cTn id="40" dur="500" fill="hold"/>
                                        <p:tgtEl>
                                          <p:spTgt spid="56398">
                                            <p:txEl>
                                              <p:pRg st="0" end="0"/>
                                            </p:txEl>
                                          </p:spTgt>
                                        </p:tgtEl>
                                        <p:attrNameLst>
                                          <p:attrName>ppt_x</p:attrName>
                                          <p:attrName>ppt_y</p:attrName>
                                        </p:attrNameLst>
                                      </p:cBhvr>
                                      <p:rCtr x="0" y="-1667"/>
                                    </p:animMotion>
                                  </p:childTnLst>
                                </p:cTn>
                              </p:par>
                            </p:childTnLst>
                          </p:cTn>
                        </p:par>
                      </p:childTnLst>
                    </p:cTn>
                  </p:par>
                  <p:par>
                    <p:cTn id="41" fill="hold" nodeType="clickPar">
                      <p:stCondLst>
                        <p:cond delay="indefinite"/>
                      </p:stCondLst>
                      <p:childTnLst>
                        <p:par>
                          <p:cTn id="42" fill="hold" nodeType="withGroup">
                            <p:stCondLst>
                              <p:cond delay="0"/>
                            </p:stCondLst>
                            <p:childTnLst>
                              <p:par>
                                <p:cTn id="43" presetID="4" presetClass="entr" presetSubtype="32" fill="hold" nodeType="clickEffect">
                                  <p:stCondLst>
                                    <p:cond delay="0"/>
                                  </p:stCondLst>
                                  <p:childTnLst>
                                    <p:set>
                                      <p:cBhvr>
                                        <p:cTn id="44" dur="1" fill="hold">
                                          <p:stCondLst>
                                            <p:cond delay="0"/>
                                          </p:stCondLst>
                                        </p:cTn>
                                        <p:tgtEl>
                                          <p:spTgt spid="56380"/>
                                        </p:tgtEl>
                                        <p:attrNameLst>
                                          <p:attrName>style.visibility</p:attrName>
                                        </p:attrNameLst>
                                      </p:cBhvr>
                                      <p:to>
                                        <p:strVal val="visible"/>
                                      </p:to>
                                    </p:set>
                                    <p:animEffect transition="in" filter="box(out)">
                                      <p:cBhvr>
                                        <p:cTn id="45" dur="500"/>
                                        <p:tgtEl>
                                          <p:spTgt spid="56380"/>
                                        </p:tgtEl>
                                      </p:cBhvr>
                                    </p:animEffect>
                                  </p:childTnLst>
                                </p:cTn>
                              </p:par>
                              <p:par>
                                <p:cTn id="46" presetID="4" presetClass="entr" presetSubtype="32" fill="hold" grpId="0" nodeType="withEffect">
                                  <p:stCondLst>
                                    <p:cond delay="0"/>
                                  </p:stCondLst>
                                  <p:childTnLst>
                                    <p:set>
                                      <p:cBhvr>
                                        <p:cTn id="47" dur="1" fill="hold">
                                          <p:stCondLst>
                                            <p:cond delay="0"/>
                                          </p:stCondLst>
                                        </p:cTn>
                                        <p:tgtEl>
                                          <p:spTgt spid="56397">
                                            <p:bg/>
                                          </p:spTgt>
                                        </p:tgtEl>
                                        <p:attrNameLst>
                                          <p:attrName>style.visibility</p:attrName>
                                        </p:attrNameLst>
                                      </p:cBhvr>
                                      <p:to>
                                        <p:strVal val="visible"/>
                                      </p:to>
                                    </p:set>
                                    <p:animEffect transition="in" filter="box(out)">
                                      <p:cBhvr>
                                        <p:cTn id="48" dur="500"/>
                                        <p:tgtEl>
                                          <p:spTgt spid="56397">
                                            <p:bg/>
                                          </p:spTgt>
                                        </p:tgtEl>
                                      </p:cBhvr>
                                    </p:animEffect>
                                  </p:childTnLst>
                                </p:cTn>
                              </p:par>
                              <p:par>
                                <p:cTn id="49" presetID="4" presetClass="entr" presetSubtype="32" fill="hold" grpId="0" nodeType="withEffect">
                                  <p:stCondLst>
                                    <p:cond delay="0"/>
                                  </p:stCondLst>
                                  <p:childTnLst>
                                    <p:set>
                                      <p:cBhvr>
                                        <p:cTn id="50" dur="1" fill="hold">
                                          <p:stCondLst>
                                            <p:cond delay="0"/>
                                          </p:stCondLst>
                                        </p:cTn>
                                        <p:tgtEl>
                                          <p:spTgt spid="56397">
                                            <p:txEl>
                                              <p:pRg st="0" end="0"/>
                                            </p:txEl>
                                          </p:spTgt>
                                        </p:tgtEl>
                                        <p:attrNameLst>
                                          <p:attrName>style.visibility</p:attrName>
                                        </p:attrNameLst>
                                      </p:cBhvr>
                                      <p:to>
                                        <p:strVal val="visible"/>
                                      </p:to>
                                    </p:set>
                                    <p:animEffect transition="in" filter="box(out)">
                                      <p:cBhvr>
                                        <p:cTn id="51" dur="500"/>
                                        <p:tgtEl>
                                          <p:spTgt spid="56397">
                                            <p:txEl>
                                              <p:pRg st="0" end="0"/>
                                            </p:txEl>
                                          </p:spTgt>
                                        </p:tgtEl>
                                      </p:cBhvr>
                                    </p:animEffect>
                                  </p:childTnLst>
                                </p:cTn>
                              </p:par>
                              <p:par>
                                <p:cTn id="52" presetID="4" presetClass="entr" presetSubtype="32" fill="hold" grpId="0" nodeType="withEffect">
                                  <p:stCondLst>
                                    <p:cond delay="0"/>
                                  </p:stCondLst>
                                  <p:childTnLst>
                                    <p:set>
                                      <p:cBhvr>
                                        <p:cTn id="53" dur="1" fill="hold">
                                          <p:stCondLst>
                                            <p:cond delay="0"/>
                                          </p:stCondLst>
                                        </p:cTn>
                                        <p:tgtEl>
                                          <p:spTgt spid="56397">
                                            <p:txEl>
                                              <p:pRg st="1" end="1"/>
                                            </p:txEl>
                                          </p:spTgt>
                                        </p:tgtEl>
                                        <p:attrNameLst>
                                          <p:attrName>style.visibility</p:attrName>
                                        </p:attrNameLst>
                                      </p:cBhvr>
                                      <p:to>
                                        <p:strVal val="visible"/>
                                      </p:to>
                                    </p:set>
                                    <p:animEffect transition="in" filter="box(out)">
                                      <p:cBhvr>
                                        <p:cTn id="54" dur="500"/>
                                        <p:tgtEl>
                                          <p:spTgt spid="56397">
                                            <p:txEl>
                                              <p:pRg st="1" end="1"/>
                                            </p:txEl>
                                          </p:spTgt>
                                        </p:tgtEl>
                                      </p:cBhvr>
                                    </p:animEffect>
                                  </p:childTnLst>
                                </p:cTn>
                              </p:par>
                            </p:childTnLst>
                          </p:cTn>
                        </p:par>
                      </p:childTnLst>
                    </p:cTn>
                  </p:par>
                  <p:par>
                    <p:cTn id="55" fill="hold" nodeType="clickPar">
                      <p:stCondLst>
                        <p:cond delay="indefinite"/>
                      </p:stCondLst>
                      <p:childTnLst>
                        <p:par>
                          <p:cTn id="56" fill="hold" nodeType="withGroup">
                            <p:stCondLst>
                              <p:cond delay="0"/>
                            </p:stCondLst>
                            <p:childTnLst>
                              <p:par>
                                <p:cTn id="57" presetID="63" presetClass="path" presetSubtype="0" accel="50000" fill="hold" nodeType="clickEffect">
                                  <p:stCondLst>
                                    <p:cond delay="0"/>
                                  </p:stCondLst>
                                  <p:childTnLst>
                                    <p:animMotion origin="layout" path="M 3.61111E-6 -1.48148E-6 L 0.03923 0.00116 " pathEditMode="relative" rAng="0" ptsTypes="AA">
                                      <p:cBhvr>
                                        <p:cTn id="58" dur="500" fill="hold"/>
                                        <p:tgtEl>
                                          <p:spTgt spid="56380"/>
                                        </p:tgtEl>
                                        <p:attrNameLst>
                                          <p:attrName>ppt_x</p:attrName>
                                          <p:attrName>ppt_y</p:attrName>
                                        </p:attrNameLst>
                                      </p:cBhvr>
                                      <p:rCtr x="1962" y="46"/>
                                    </p:animMotion>
                                  </p:childTnLst>
                                  <p:subTnLst>
                                    <p:set>
                                      <p:cBhvr override="childStyle">
                                        <p:cTn dur="1" fill="hold" display="0" masterRel="sameClick" afterEffect="1">
                                          <p:stCondLst>
                                            <p:cond evt="end" delay="0">
                                              <p:tn val="57"/>
                                            </p:cond>
                                          </p:stCondLst>
                                        </p:cTn>
                                        <p:tgtEl>
                                          <p:spTgt spid="56380"/>
                                        </p:tgtEl>
                                        <p:attrNameLst>
                                          <p:attrName>style.visibility</p:attrName>
                                        </p:attrNameLst>
                                      </p:cBhvr>
                                      <p:to>
                                        <p:strVal val="hidden"/>
                                      </p:to>
                                    </p:set>
                                  </p:subTnLst>
                                </p:cTn>
                              </p:par>
                            </p:childTnLst>
                          </p:cTn>
                        </p:par>
                        <p:par>
                          <p:cTn id="59" fill="hold" nodeType="afterGroup">
                            <p:stCondLst>
                              <p:cond delay="500"/>
                            </p:stCondLst>
                            <p:childTnLst>
                              <p:par>
                                <p:cTn id="60" presetID="22" presetClass="entr" presetSubtype="8" fill="hold" nodeType="afterEffect">
                                  <p:stCondLst>
                                    <p:cond delay="0"/>
                                  </p:stCondLst>
                                  <p:childTnLst>
                                    <p:set>
                                      <p:cBhvr>
                                        <p:cTn id="61" dur="1" fill="hold">
                                          <p:stCondLst>
                                            <p:cond delay="0"/>
                                          </p:stCondLst>
                                        </p:cTn>
                                        <p:tgtEl>
                                          <p:spTgt spid="2"/>
                                        </p:tgtEl>
                                        <p:attrNameLst>
                                          <p:attrName>style.visibility</p:attrName>
                                        </p:attrNameLst>
                                      </p:cBhvr>
                                      <p:to>
                                        <p:strVal val="visible"/>
                                      </p:to>
                                    </p:set>
                                    <p:animEffect transition="in" filter="wipe(left)">
                                      <p:cBhvr>
                                        <p:cTn id="62" dur="500"/>
                                        <p:tgtEl>
                                          <p:spTgt spid="2"/>
                                        </p:tgtEl>
                                      </p:cBhvr>
                                    </p:animEffect>
                                  </p:childTnLst>
                                </p:cTn>
                              </p:par>
                            </p:childTnLst>
                          </p:cTn>
                        </p:par>
                        <p:par>
                          <p:cTn id="63" fill="hold" nodeType="afterGroup">
                            <p:stCondLst>
                              <p:cond delay="1000"/>
                            </p:stCondLst>
                            <p:childTnLst>
                              <p:par>
                                <p:cTn id="64" presetID="22" presetClass="entr" presetSubtype="8" fill="hold" nodeType="afterEffect">
                                  <p:stCondLst>
                                    <p:cond delay="0"/>
                                  </p:stCondLst>
                                  <p:childTnLst>
                                    <p:set>
                                      <p:cBhvr>
                                        <p:cTn id="65" dur="1" fill="hold">
                                          <p:stCondLst>
                                            <p:cond delay="0"/>
                                          </p:stCondLst>
                                        </p:cTn>
                                        <p:tgtEl>
                                          <p:spTgt spid="56385"/>
                                        </p:tgtEl>
                                        <p:attrNameLst>
                                          <p:attrName>style.visibility</p:attrName>
                                        </p:attrNameLst>
                                      </p:cBhvr>
                                      <p:to>
                                        <p:strVal val="visible"/>
                                      </p:to>
                                    </p:set>
                                    <p:animEffect transition="in" filter="wipe(left)">
                                      <p:cBhvr>
                                        <p:cTn id="66" dur="500"/>
                                        <p:tgtEl>
                                          <p:spTgt spid="56385"/>
                                        </p:tgtEl>
                                      </p:cBhvr>
                                    </p:animEffect>
                                  </p:childTnLst>
                                </p:cTn>
                              </p:par>
                              <p:par>
                                <p:cTn id="67" presetID="64" presetClass="path" presetSubtype="0" accel="50000" decel="50000" fill="hold" nodeType="withEffect">
                                  <p:stCondLst>
                                    <p:cond delay="0"/>
                                  </p:stCondLst>
                                  <p:childTnLst>
                                    <p:animMotion origin="layout" path="M 1.38889E-6 0.00023 L 1.38889E-6 -0.03612 " pathEditMode="relative" rAng="0" ptsTypes="AA">
                                      <p:cBhvr>
                                        <p:cTn id="68" dur="500" fill="hold"/>
                                        <p:tgtEl>
                                          <p:spTgt spid="56397">
                                            <p:txEl>
                                              <p:pRg st="0" end="0"/>
                                            </p:txEl>
                                          </p:spTgt>
                                        </p:tgtEl>
                                        <p:attrNameLst>
                                          <p:attrName>ppt_x</p:attrName>
                                          <p:attrName>ppt_y</p:attrName>
                                        </p:attrNameLst>
                                      </p:cBhvr>
                                      <p:rCtr x="0" y="-1829"/>
                                    </p:animMotion>
                                  </p:childTnLst>
                                </p:cTn>
                              </p:par>
                              <p:par>
                                <p:cTn id="69" presetID="64" presetClass="path" presetSubtype="0" accel="50000" decel="50000" fill="hold" nodeType="withEffect">
                                  <p:stCondLst>
                                    <p:cond delay="0"/>
                                  </p:stCondLst>
                                  <p:childTnLst>
                                    <p:animMotion origin="layout" path="M 1.38889E-6 0.00023 L 1.38889E-6 -0.03612 " pathEditMode="relative" rAng="0" ptsTypes="AA">
                                      <p:cBhvr>
                                        <p:cTn id="70" dur="500" fill="hold"/>
                                        <p:tgtEl>
                                          <p:spTgt spid="56397">
                                            <p:txEl>
                                              <p:pRg st="1" end="1"/>
                                            </p:txEl>
                                          </p:spTgt>
                                        </p:tgtEl>
                                        <p:attrNameLst>
                                          <p:attrName>ppt_x</p:attrName>
                                          <p:attrName>ppt_y</p:attrName>
                                        </p:attrNameLst>
                                      </p:cBhvr>
                                      <p:rCtr x="0" y="-1829"/>
                                    </p:animMotion>
                                  </p:childTnLst>
                                </p:cTn>
                              </p:par>
                            </p:childTnLst>
                          </p:cTn>
                        </p:par>
                        <p:par>
                          <p:cTn id="71" fill="hold" nodeType="afterGroup">
                            <p:stCondLst>
                              <p:cond delay="1500"/>
                            </p:stCondLst>
                            <p:childTnLst>
                              <p:par>
                                <p:cTn id="72" presetID="22" presetClass="entr" presetSubtype="8" fill="hold" nodeType="afterEffect">
                                  <p:stCondLst>
                                    <p:cond delay="0"/>
                                  </p:stCondLst>
                                  <p:childTnLst>
                                    <p:set>
                                      <p:cBhvr>
                                        <p:cTn id="73" dur="1" fill="hold">
                                          <p:stCondLst>
                                            <p:cond delay="0"/>
                                          </p:stCondLst>
                                        </p:cTn>
                                        <p:tgtEl>
                                          <p:spTgt spid="56384"/>
                                        </p:tgtEl>
                                        <p:attrNameLst>
                                          <p:attrName>style.visibility</p:attrName>
                                        </p:attrNameLst>
                                      </p:cBhvr>
                                      <p:to>
                                        <p:strVal val="visible"/>
                                      </p:to>
                                    </p:set>
                                    <p:animEffect transition="in" filter="wipe(left)">
                                      <p:cBhvr>
                                        <p:cTn id="74" dur="500"/>
                                        <p:tgtEl>
                                          <p:spTgt spid="563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7" grpId="0" animBg="1"/>
      <p:bldP spid="56331" grpId="0" animBg="1"/>
      <p:bldP spid="56389" grpId="0" animBg="1"/>
      <p:bldP spid="56389" grpId="1" animBg="1"/>
      <p:bldP spid="56397" grpId="0" build="allAtOnce" animBg="1"/>
      <p:bldP spid="56398" grpId="0" build="allAtOnce" animBg="1"/>
      <p:bldP spid="56399" grpId="0" animBg="1"/>
      <p:bldP spid="56399" grpId="1"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タイトル 1"/>
          <p:cNvSpPr>
            <a:spLocks noGrp="1"/>
          </p:cNvSpPr>
          <p:nvPr>
            <p:ph type="ctrTitle"/>
          </p:nvPr>
        </p:nvSpPr>
        <p:spPr/>
        <p:txBody>
          <a:bodyPr/>
          <a:lstStyle/>
          <a:p>
            <a:r>
              <a:rPr lang="ja-JP" altLang="en-US" sz="5400" dirty="0" smtClean="0"/>
              <a:t>放射線は体を</a:t>
            </a:r>
            <a:r>
              <a:rPr lang="en-US" altLang="ja-JP" sz="5400" dirty="0" smtClean="0"/>
              <a:t/>
            </a:r>
            <a:br>
              <a:rPr lang="en-US" altLang="ja-JP" sz="5400" dirty="0" smtClean="0"/>
            </a:br>
            <a:r>
              <a:rPr lang="ja-JP" altLang="en-US" sz="5400" dirty="0" smtClean="0"/>
              <a:t>通り抜けることができる？</a:t>
            </a:r>
          </a:p>
        </p:txBody>
      </p:sp>
      <p:sp>
        <p:nvSpPr>
          <p:cNvPr id="5" name="コンテンツ プレースホルダー 4"/>
          <p:cNvSpPr>
            <a:spLocks noGrp="1"/>
          </p:cNvSpPr>
          <p:nvPr>
            <p:ph type="subTitle" idx="1"/>
          </p:nvPr>
        </p:nvSpPr>
        <p:spPr>
          <a:xfrm>
            <a:off x="1371600" y="3886200"/>
            <a:ext cx="6400800" cy="1558925"/>
          </a:xfrm>
        </p:spPr>
        <p:txBody>
          <a:bodyPr/>
          <a:lstStyle/>
          <a:p>
            <a:pPr>
              <a:defRPr/>
            </a:pPr>
            <a:r>
              <a:rPr lang="ja-JP" altLang="en-US" sz="3600" dirty="0" smtClean="0">
                <a:solidFill>
                  <a:srgbClr val="FF0000"/>
                </a:solidFill>
              </a:rPr>
              <a:t>通り抜けることができるものと</a:t>
            </a:r>
            <a:endParaRPr lang="en-US" altLang="ja-JP" sz="3600" dirty="0" smtClean="0">
              <a:solidFill>
                <a:srgbClr val="FF0000"/>
              </a:solidFill>
            </a:endParaRPr>
          </a:p>
          <a:p>
            <a:pPr>
              <a:defRPr/>
            </a:pPr>
            <a:r>
              <a:rPr lang="ja-JP" altLang="en-US" sz="3600" dirty="0" smtClean="0">
                <a:solidFill>
                  <a:srgbClr val="FF0000"/>
                </a:solidFill>
              </a:rPr>
              <a:t>そうでないものがあります</a:t>
            </a:r>
            <a:endParaRPr lang="ja-JP" altLang="en-US" sz="3600" dirty="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xEl>
                                              <p:pRg st="1" end="1"/>
                                            </p:txEl>
                                          </p:spTgt>
                                        </p:tgtEl>
                                        <p:attrNameLst>
                                          <p:attrName>style.visibility</p:attrName>
                                        </p:attrNameLst>
                                      </p:cBhvr>
                                      <p:to>
                                        <p:strVal val="visible"/>
                                      </p:to>
                                    </p:set>
                                    <p:anim calcmode="lin" valueType="num">
                                      <p:cBhvr additive="base">
                                        <p:cTn id="13"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a:xfrm>
            <a:off x="395288" y="260350"/>
            <a:ext cx="8229600" cy="1143000"/>
          </a:xfrm>
        </p:spPr>
        <p:txBody>
          <a:bodyPr/>
          <a:lstStyle/>
          <a:p>
            <a:pPr eaLnBrk="1" hangingPunct="1"/>
            <a:r>
              <a:rPr lang="ja-JP" altLang="en-US" sz="4000" b="1" dirty="0" smtClean="0"/>
              <a:t>そして地震により</a:t>
            </a:r>
          </a:p>
        </p:txBody>
      </p:sp>
      <p:sp>
        <p:nvSpPr>
          <p:cNvPr id="6147" name="コンテンツ プレースホルダー 2"/>
          <p:cNvSpPr>
            <a:spLocks noGrp="1"/>
          </p:cNvSpPr>
          <p:nvPr>
            <p:ph sz="half" idx="1"/>
          </p:nvPr>
        </p:nvSpPr>
        <p:spPr>
          <a:xfrm>
            <a:off x="502236" y="1487716"/>
            <a:ext cx="4175771" cy="3307643"/>
          </a:xfrm>
        </p:spPr>
        <p:txBody>
          <a:bodyPr/>
          <a:lstStyle/>
          <a:p>
            <a:pPr marL="0" indent="0">
              <a:buFont typeface="Arial" pitchFamily="34" charset="0"/>
              <a:buNone/>
            </a:pPr>
            <a:r>
              <a:rPr lang="ja-JP" altLang="en-US" dirty="0" smtClean="0">
                <a:latin typeface="ＭＳ ゴシック" pitchFamily="49" charset="-128"/>
                <a:ea typeface="ＭＳ ゴシック" pitchFamily="49" charset="-128"/>
              </a:rPr>
              <a:t>　</a:t>
            </a:r>
            <a:r>
              <a:rPr lang="ja-JP" altLang="en-US" sz="3000" dirty="0" smtClean="0">
                <a:latin typeface="ＭＳ ゴシック" pitchFamily="49" charset="-128"/>
                <a:ea typeface="ＭＳ ゴシック" pitchFamily="49" charset="-128"/>
              </a:rPr>
              <a:t>福島県にある東京電力</a:t>
            </a:r>
            <a:r>
              <a:rPr lang="en-US" altLang="ja-JP" sz="3000" dirty="0" smtClean="0">
                <a:latin typeface="ＭＳ ゴシック" pitchFamily="49" charset="-128"/>
                <a:ea typeface="ＭＳ ゴシック" pitchFamily="49" charset="-128"/>
              </a:rPr>
              <a:t>(</a:t>
            </a:r>
            <a:r>
              <a:rPr lang="ja-JP" altLang="en-US" sz="3000" dirty="0" smtClean="0">
                <a:latin typeface="ＭＳ ゴシック" pitchFamily="49" charset="-128"/>
                <a:ea typeface="ＭＳ ゴシック" pitchFamily="49" charset="-128"/>
              </a:rPr>
              <a:t>株</a:t>
            </a:r>
            <a:r>
              <a:rPr lang="en-US" altLang="ja-JP" sz="3000" dirty="0" smtClean="0">
                <a:latin typeface="ＭＳ ゴシック" pitchFamily="49" charset="-128"/>
                <a:ea typeface="ＭＳ ゴシック" pitchFamily="49" charset="-128"/>
              </a:rPr>
              <a:t>)</a:t>
            </a:r>
            <a:r>
              <a:rPr lang="ja-JP" altLang="en-US" sz="3000" dirty="0" smtClean="0">
                <a:latin typeface="ＭＳ ゴシック" pitchFamily="49" charset="-128"/>
                <a:ea typeface="ＭＳ ゴシック" pitchFamily="49" charset="-128"/>
              </a:rPr>
              <a:t>福島第一</a:t>
            </a:r>
            <a:r>
              <a:rPr lang="ja-JP" altLang="en-US" sz="3000" dirty="0" smtClean="0">
                <a:solidFill>
                  <a:srgbClr val="FF0000"/>
                </a:solidFill>
                <a:latin typeface="ＭＳ ゴシック" pitchFamily="49" charset="-128"/>
                <a:ea typeface="ＭＳ ゴシック" pitchFamily="49" charset="-128"/>
              </a:rPr>
              <a:t>原子力発電所で事故</a:t>
            </a:r>
            <a:r>
              <a:rPr lang="ja-JP" altLang="en-US" sz="3000" dirty="0" smtClean="0">
                <a:latin typeface="ＭＳ ゴシック" pitchFamily="49" charset="-128"/>
                <a:ea typeface="ＭＳ ゴシック" pitchFamily="49" charset="-128"/>
              </a:rPr>
              <a:t>が起こり放射性物質（ヨウ素、セシウムなど）が大気中や海中に放出されました。</a:t>
            </a:r>
            <a:endParaRPr lang="ja-JP" altLang="en-US" dirty="0" smtClean="0">
              <a:latin typeface="ＭＳ ゴシック" pitchFamily="49" charset="-128"/>
              <a:ea typeface="ＭＳ ゴシック" pitchFamily="49" charset="-128"/>
            </a:endParaRPr>
          </a:p>
        </p:txBody>
      </p:sp>
      <p:pic>
        <p:nvPicPr>
          <p:cNvPr id="6148" name="コンテンツ プレースホルダー 5"/>
          <p:cNvPicPr>
            <a:picLocks noGrp="1" noChangeAspect="1"/>
          </p:cNvPicPr>
          <p:nvPr>
            <p:ph sz="half" idx="2"/>
          </p:nvPr>
        </p:nvPicPr>
        <p:blipFill>
          <a:blip r:embed="rId3" cstate="print">
            <a:extLst>
              <a:ext uri="{28A0092B-C50C-407E-A947-70E740481C1C}">
                <a14:useLocalDpi xmlns:a14="http://schemas.microsoft.com/office/drawing/2010/main" val="0"/>
              </a:ext>
            </a:extLst>
          </a:blip>
          <a:srcRect/>
          <a:stretch>
            <a:fillRect/>
          </a:stretch>
        </p:blipFill>
        <p:spPr>
          <a:xfrm>
            <a:off x="4637455" y="1412777"/>
            <a:ext cx="4033004" cy="3024336"/>
          </a:xfrm>
        </p:spPr>
      </p:pic>
      <p:sp>
        <p:nvSpPr>
          <p:cNvPr id="6149" name="テキスト ボックス 6"/>
          <p:cNvSpPr txBox="1">
            <a:spLocks noChangeArrowheads="1"/>
          </p:cNvSpPr>
          <p:nvPr/>
        </p:nvSpPr>
        <p:spPr bwMode="auto">
          <a:xfrm>
            <a:off x="4644008" y="4409013"/>
            <a:ext cx="4104456"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1100" dirty="0" smtClean="0"/>
              <a:t>「提供：東京</a:t>
            </a:r>
            <a:r>
              <a:rPr lang="ja-JP" altLang="en-US" sz="1100" dirty="0"/>
              <a:t>電力</a:t>
            </a:r>
            <a:r>
              <a:rPr lang="ja-JP" altLang="en-US" sz="1100" dirty="0" smtClean="0"/>
              <a:t>」</a:t>
            </a:r>
            <a:endParaRPr lang="ja-JP" altLang="en-US" sz="1100" dirty="0"/>
          </a:p>
        </p:txBody>
      </p:sp>
      <p:sp>
        <p:nvSpPr>
          <p:cNvPr id="6" name="コンテンツ プレースホルダー 2"/>
          <p:cNvSpPr txBox="1">
            <a:spLocks/>
          </p:cNvSpPr>
          <p:nvPr/>
        </p:nvSpPr>
        <p:spPr bwMode="auto">
          <a:xfrm>
            <a:off x="539552" y="4693278"/>
            <a:ext cx="7920682" cy="16102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kumimoji="1" sz="18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9pPr>
          </a:lstStyle>
          <a:p>
            <a:pPr marL="0" indent="0">
              <a:buFont typeface="Arial" pitchFamily="34" charset="0"/>
              <a:buNone/>
            </a:pPr>
            <a:r>
              <a:rPr lang="ja-JP" altLang="en-US" sz="3000" dirty="0" smtClean="0">
                <a:latin typeface="ＭＳ ゴシック" pitchFamily="49" charset="-128"/>
                <a:ea typeface="ＭＳ ゴシック" pitchFamily="49" charset="-128"/>
              </a:rPr>
              <a:t>　多くの住民の方々が</a:t>
            </a:r>
            <a:r>
              <a:rPr lang="ja-JP" altLang="en-US" sz="3000" dirty="0" smtClean="0">
                <a:solidFill>
                  <a:srgbClr val="FF0000"/>
                </a:solidFill>
                <a:latin typeface="ＭＳ ゴシック" pitchFamily="49" charset="-128"/>
                <a:ea typeface="ＭＳ ゴシック" pitchFamily="49" charset="-128"/>
              </a:rPr>
              <a:t>避難</a:t>
            </a:r>
            <a:r>
              <a:rPr lang="ja-JP" altLang="en-US" sz="3000" dirty="0" smtClean="0">
                <a:latin typeface="ＭＳ ゴシック" pitchFamily="49" charset="-128"/>
                <a:ea typeface="ＭＳ ゴシック" pitchFamily="49" charset="-128"/>
              </a:rPr>
              <a:t>し、東日本の広い地域で水道水の利用や野菜、お茶、魚など出荷に</a:t>
            </a:r>
            <a:r>
              <a:rPr lang="ja-JP" altLang="en-US" sz="3000" dirty="0" smtClean="0">
                <a:solidFill>
                  <a:srgbClr val="FF0000"/>
                </a:solidFill>
                <a:latin typeface="ＭＳ ゴシック" pitchFamily="49" charset="-128"/>
                <a:ea typeface="ＭＳ ゴシック" pitchFamily="49" charset="-128"/>
              </a:rPr>
              <a:t>一時制限</a:t>
            </a:r>
            <a:r>
              <a:rPr lang="ja-JP" altLang="en-US" sz="3000" dirty="0" smtClean="0">
                <a:latin typeface="ＭＳ ゴシック" pitchFamily="49" charset="-128"/>
                <a:ea typeface="ＭＳ ゴシック" pitchFamily="49" charset="-128"/>
              </a:rPr>
              <a:t>も出されました。</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 calcmode="lin" valueType="num">
                                      <p:cBhvr additive="base">
                                        <p:cTn id="7"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4"/>
          <p:cNvSpPr>
            <a:spLocks noGrp="1" noChangeArrowheads="1"/>
          </p:cNvSpPr>
          <p:nvPr>
            <p:ph type="title"/>
          </p:nvPr>
        </p:nvSpPr>
        <p:spPr/>
        <p:txBody>
          <a:bodyPr/>
          <a:lstStyle/>
          <a:p>
            <a:pPr eaLnBrk="1" hangingPunct="1"/>
            <a:r>
              <a:rPr lang="ja-JP" altLang="en-US" dirty="0" smtClean="0"/>
              <a:t>透過作用</a:t>
            </a:r>
          </a:p>
        </p:txBody>
      </p:sp>
      <p:graphicFrame>
        <p:nvGraphicFramePr>
          <p:cNvPr id="29699" name="Object 3"/>
          <p:cNvGraphicFramePr>
            <a:graphicFrameLocks noGrp="1" noChangeAspect="1"/>
          </p:cNvGraphicFramePr>
          <p:nvPr>
            <p:ph idx="1"/>
          </p:nvPr>
        </p:nvGraphicFramePr>
        <p:xfrm>
          <a:off x="1331913" y="1196975"/>
          <a:ext cx="5948362" cy="4525963"/>
        </p:xfrm>
        <a:graphic>
          <a:graphicData uri="http://schemas.openxmlformats.org/presentationml/2006/ole">
            <mc:AlternateContent xmlns:mc="http://schemas.openxmlformats.org/markup-compatibility/2006">
              <mc:Choice xmlns:v="urn:schemas-microsoft-com:vml" Requires="v">
                <p:oleObj spid="_x0000_s29827" name="ビットマップ イメージ" r:id="rId4" imgW="7400000" imgH="5630061" progId="PBrush">
                  <p:embed/>
                </p:oleObj>
              </mc:Choice>
              <mc:Fallback>
                <p:oleObj name="ビットマップ イメージ" r:id="rId4" imgW="7400000" imgH="5630061" progId="PBrush">
                  <p:embed/>
                  <p:pic>
                    <p:nvPicPr>
                      <p:cNvPr id="0" name="Picture 12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31913" y="1196975"/>
                        <a:ext cx="5948362" cy="4525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8676" name="Picture 6" descr="ebb0b06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284663" y="3641725"/>
            <a:ext cx="3649662" cy="2736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4"/>
          <p:cNvSpPr/>
          <p:nvPr/>
        </p:nvSpPr>
        <p:spPr>
          <a:xfrm>
            <a:off x="5069555" y="6488668"/>
            <a:ext cx="4089004" cy="369332"/>
          </a:xfrm>
          <a:prstGeom prst="rect">
            <a:avLst/>
          </a:prstGeom>
        </p:spPr>
        <p:txBody>
          <a:bodyPr wrap="none">
            <a:spAutoFit/>
          </a:bodyPr>
          <a:lstStyle/>
          <a:p>
            <a:r>
              <a:rPr lang="ja-JP" altLang="en-US" dirty="0" smtClean="0"/>
              <a:t>文部科学省教師用副読本 </a:t>
            </a:r>
            <a:r>
              <a:rPr lang="en-US" altLang="ja-JP" dirty="0" smtClean="0"/>
              <a:t>P.12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28676"/>
                                        </p:tgtEl>
                                        <p:attrNameLst>
                                          <p:attrName>style.visibility</p:attrName>
                                        </p:attrNameLst>
                                      </p:cBhvr>
                                      <p:to>
                                        <p:strVal val="visible"/>
                                      </p:to>
                                    </p:set>
                                    <p:anim calcmode="lin" valueType="num">
                                      <p:cBhvr>
                                        <p:cTn id="7" dur="500" fill="hold"/>
                                        <p:tgtEl>
                                          <p:spTgt spid="28676"/>
                                        </p:tgtEl>
                                        <p:attrNameLst>
                                          <p:attrName>ppt_w</p:attrName>
                                        </p:attrNameLst>
                                      </p:cBhvr>
                                      <p:tavLst>
                                        <p:tav tm="0">
                                          <p:val>
                                            <p:fltVal val="0"/>
                                          </p:val>
                                        </p:tav>
                                        <p:tav tm="100000">
                                          <p:val>
                                            <p:strVal val="#ppt_w"/>
                                          </p:val>
                                        </p:tav>
                                      </p:tavLst>
                                    </p:anim>
                                    <p:anim calcmode="lin" valueType="num">
                                      <p:cBhvr>
                                        <p:cTn id="8" dur="500" fill="hold"/>
                                        <p:tgtEl>
                                          <p:spTgt spid="28676"/>
                                        </p:tgtEl>
                                        <p:attrNameLst>
                                          <p:attrName>ppt_h</p:attrName>
                                        </p:attrNameLst>
                                      </p:cBhvr>
                                      <p:tavLst>
                                        <p:tav tm="0">
                                          <p:val>
                                            <p:fltVal val="0"/>
                                          </p:val>
                                        </p:tav>
                                        <p:tav tm="100000">
                                          <p:val>
                                            <p:strVal val="#ppt_h"/>
                                          </p:val>
                                        </p:tav>
                                      </p:tavLst>
                                    </p:anim>
                                    <p:animEffect transition="in" filter="fade">
                                      <p:cBhvr>
                                        <p:cTn id="9" dur="500"/>
                                        <p:tgtEl>
                                          <p:spTgt spid="286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title"/>
          </p:nvPr>
        </p:nvSpPr>
        <p:spPr>
          <a:xfrm>
            <a:off x="468313" y="34352"/>
            <a:ext cx="8229600" cy="1143000"/>
          </a:xfrm>
        </p:spPr>
        <p:txBody>
          <a:bodyPr/>
          <a:lstStyle/>
          <a:p>
            <a:pPr eaLnBrk="1" hangingPunct="1"/>
            <a:r>
              <a:rPr lang="ja-JP" altLang="en-US" dirty="0" smtClean="0"/>
              <a:t>放射線の単位　①</a:t>
            </a:r>
          </a:p>
        </p:txBody>
      </p:sp>
      <p:graphicFrame>
        <p:nvGraphicFramePr>
          <p:cNvPr id="30724" name="Object 6"/>
          <p:cNvGraphicFramePr>
            <a:graphicFrameLocks noGrp="1" noChangeAspect="1"/>
          </p:cNvGraphicFramePr>
          <p:nvPr>
            <p:ph sz="half" idx="2"/>
            <p:extLst>
              <p:ext uri="{D42A27DB-BD31-4B8C-83A1-F6EECF244321}">
                <p14:modId xmlns:p14="http://schemas.microsoft.com/office/powerpoint/2010/main" val="2358390754"/>
              </p:ext>
            </p:extLst>
          </p:nvPr>
        </p:nvGraphicFramePr>
        <p:xfrm>
          <a:off x="6732588" y="609985"/>
          <a:ext cx="1549400" cy="4525963"/>
        </p:xfrm>
        <a:graphic>
          <a:graphicData uri="http://schemas.openxmlformats.org/presentationml/2006/ole">
            <mc:AlternateContent xmlns:mc="http://schemas.openxmlformats.org/markup-compatibility/2006">
              <mc:Choice xmlns:v="urn:schemas-microsoft-com:vml" Requires="v">
                <p:oleObj spid="_x0000_s30992" name="ビットマップ イメージ" r:id="rId4" imgW="2142857" imgH="6257143" progId="PBrush">
                  <p:embed/>
                </p:oleObj>
              </mc:Choice>
              <mc:Fallback>
                <p:oleObj name="ビットマップ イメージ" r:id="rId4" imgW="2142857" imgH="6257143" progId="PBrush">
                  <p:embed/>
                  <p:pic>
                    <p:nvPicPr>
                      <p:cNvPr id="0" name="Picture 264"/>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32588" y="609985"/>
                        <a:ext cx="15494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0725" name="AutoShape 9"/>
          <p:cNvSpPr>
            <a:spLocks noChangeArrowheads="1"/>
          </p:cNvSpPr>
          <p:nvPr/>
        </p:nvSpPr>
        <p:spPr bwMode="auto">
          <a:xfrm>
            <a:off x="4499992" y="3213100"/>
            <a:ext cx="2448148" cy="1079500"/>
          </a:xfrm>
          <a:prstGeom prst="rightArrow">
            <a:avLst>
              <a:gd name="adj1" fmla="val 50000"/>
              <a:gd name="adj2" fmla="val 75013"/>
            </a:avLst>
          </a:prstGeom>
          <a:solidFill>
            <a:srgbClr val="FF0000"/>
          </a:solidFill>
          <a:ln w="9525">
            <a:solidFill>
              <a:schemeClr val="tx1"/>
            </a:solidFill>
            <a:miter lim="800000"/>
            <a:headEnd/>
            <a:tailEnd/>
          </a:ln>
        </p:spPr>
        <p:txBody>
          <a:bodyPr wrap="none" lIns="0" tIns="0" rIns="0" bIns="0" anchor="ctr"/>
          <a:lstStyle/>
          <a:p>
            <a:pPr algn="ctr"/>
            <a:r>
              <a:rPr lang="ja-JP" altLang="en-US" sz="2800" b="1" dirty="0">
                <a:solidFill>
                  <a:schemeClr val="bg1"/>
                </a:solidFill>
              </a:rPr>
              <a:t>放射線</a:t>
            </a:r>
          </a:p>
        </p:txBody>
      </p:sp>
      <p:sp>
        <p:nvSpPr>
          <p:cNvPr id="30726" name="Rectangle 12"/>
          <p:cNvSpPr>
            <a:spLocks noChangeArrowheads="1"/>
          </p:cNvSpPr>
          <p:nvPr/>
        </p:nvSpPr>
        <p:spPr bwMode="auto">
          <a:xfrm>
            <a:off x="468313" y="980728"/>
            <a:ext cx="6264275"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4000" b="1" dirty="0">
                <a:solidFill>
                  <a:srgbClr val="FF6600"/>
                </a:solidFill>
              </a:rPr>
              <a:t>ベクレル</a:t>
            </a:r>
            <a:r>
              <a:rPr lang="ja-JP" altLang="en-US" sz="4000" dirty="0">
                <a:solidFill>
                  <a:srgbClr val="FF6600"/>
                </a:solidFill>
              </a:rPr>
              <a:t>（Ｂｑ）</a:t>
            </a:r>
          </a:p>
          <a:p>
            <a:r>
              <a:rPr lang="ja-JP" altLang="en-US" sz="2400" b="1" dirty="0"/>
              <a:t>放射性物質が放射線を出す能力を表す単位</a:t>
            </a:r>
          </a:p>
          <a:p>
            <a:r>
              <a:rPr lang="ja-JP" altLang="en-US" sz="2000" b="1" dirty="0" smtClean="0"/>
              <a:t>　１秒間</a:t>
            </a:r>
            <a:r>
              <a:rPr lang="ja-JP" altLang="en-US" sz="2000" b="1" dirty="0"/>
              <a:t>に何個の原子</a:t>
            </a:r>
            <a:r>
              <a:rPr lang="ja-JP" altLang="en-US" sz="2000" b="1" dirty="0" smtClean="0"/>
              <a:t>核が壊変（崩壊）するか。</a:t>
            </a:r>
            <a:endParaRPr lang="en-US" altLang="ja-JP" sz="2000" b="1" dirty="0"/>
          </a:p>
        </p:txBody>
      </p:sp>
      <p:sp>
        <p:nvSpPr>
          <p:cNvPr id="30727" name="Rectangle 13"/>
          <p:cNvSpPr>
            <a:spLocks noChangeArrowheads="1"/>
          </p:cNvSpPr>
          <p:nvPr/>
        </p:nvSpPr>
        <p:spPr bwMode="auto">
          <a:xfrm>
            <a:off x="4803713" y="5085184"/>
            <a:ext cx="3636143"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r>
              <a:rPr lang="ja-JP" altLang="en-US" sz="4000" b="1" dirty="0">
                <a:solidFill>
                  <a:srgbClr val="FF6600"/>
                </a:solidFill>
              </a:rPr>
              <a:t>シーベルト</a:t>
            </a:r>
            <a:r>
              <a:rPr lang="ja-JP" altLang="en-US" sz="4000" dirty="0">
                <a:solidFill>
                  <a:srgbClr val="FF6600"/>
                </a:solidFill>
              </a:rPr>
              <a:t>（Ｓｖ）</a:t>
            </a:r>
          </a:p>
          <a:p>
            <a:r>
              <a:rPr lang="ja-JP" altLang="en-US" sz="2400" b="1" dirty="0"/>
              <a:t>人体が受けた放射線に</a:t>
            </a:r>
            <a:r>
              <a:rPr lang="ja-JP" altLang="en-US" sz="2400" b="1" dirty="0" smtClean="0"/>
              <a:t>よる影響</a:t>
            </a:r>
            <a:r>
              <a:rPr lang="ja-JP" altLang="en-US" sz="2400" b="1" dirty="0"/>
              <a:t>の度合いを表す単位</a:t>
            </a:r>
          </a:p>
        </p:txBody>
      </p:sp>
      <p:sp>
        <p:nvSpPr>
          <p:cNvPr id="8" name="AutoShape 8"/>
          <p:cNvSpPr>
            <a:spLocks noChangeAspect="1" noChangeArrowheads="1"/>
          </p:cNvSpPr>
          <p:nvPr/>
        </p:nvSpPr>
        <p:spPr bwMode="auto">
          <a:xfrm rot="17367356">
            <a:off x="5174787" y="3420991"/>
            <a:ext cx="587368" cy="2283200"/>
          </a:xfrm>
          <a:prstGeom prst="downArrow">
            <a:avLst>
              <a:gd name="adj1" fmla="val 41130"/>
              <a:gd name="adj2" fmla="val 82915"/>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endParaRPr lang="ja-JP" altLang="en-US" sz="3200"/>
          </a:p>
        </p:txBody>
      </p:sp>
      <p:sp>
        <p:nvSpPr>
          <p:cNvPr id="9" name="AutoShape 8"/>
          <p:cNvSpPr>
            <a:spLocks noChangeAspect="1" noChangeArrowheads="1"/>
          </p:cNvSpPr>
          <p:nvPr/>
        </p:nvSpPr>
        <p:spPr bwMode="auto">
          <a:xfrm rot="4232644" flipV="1">
            <a:off x="5040650" y="1628162"/>
            <a:ext cx="636552" cy="2489716"/>
          </a:xfrm>
          <a:prstGeom prst="downArrow">
            <a:avLst>
              <a:gd name="adj1" fmla="val 41130"/>
              <a:gd name="adj2" fmla="val 82915"/>
            </a:avLst>
          </a:prstGeom>
          <a:gradFill rotWithShape="1">
            <a:gsLst>
              <a:gs pos="0">
                <a:srgbClr val="FFFF00"/>
              </a:gs>
              <a:gs pos="100000">
                <a:srgbClr val="FF3300"/>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rot="10800000" wrap="none" anchor="ctr"/>
          <a:lstStyle/>
          <a:p>
            <a:endParaRPr lang="ja-JP" altLang="en-US" sz="3200"/>
          </a:p>
        </p:txBody>
      </p:sp>
      <p:graphicFrame>
        <p:nvGraphicFramePr>
          <p:cNvPr id="30723" name="Object 3"/>
          <p:cNvGraphicFramePr>
            <a:graphicFrameLocks noGrp="1" noChangeAspect="1"/>
          </p:cNvGraphicFramePr>
          <p:nvPr>
            <p:ph sz="half" idx="1"/>
            <p:extLst>
              <p:ext uri="{D42A27DB-BD31-4B8C-83A1-F6EECF244321}">
                <p14:modId xmlns:p14="http://schemas.microsoft.com/office/powerpoint/2010/main" val="2778407656"/>
              </p:ext>
            </p:extLst>
          </p:nvPr>
        </p:nvGraphicFramePr>
        <p:xfrm>
          <a:off x="468313" y="2420938"/>
          <a:ext cx="4038600" cy="3436937"/>
        </p:xfrm>
        <a:graphic>
          <a:graphicData uri="http://schemas.openxmlformats.org/presentationml/2006/ole">
            <mc:AlternateContent xmlns:mc="http://schemas.openxmlformats.org/markup-compatibility/2006">
              <mc:Choice xmlns:v="urn:schemas-microsoft-com:vml" Requires="v">
                <p:oleObj spid="_x0000_s30993" name="ビットマップ イメージ" r:id="rId6" imgW="4982270" imgH="4238095" progId="PBrush">
                  <p:embed/>
                </p:oleObj>
              </mc:Choice>
              <mc:Fallback>
                <p:oleObj name="ビットマップ イメージ" r:id="rId6" imgW="4982270" imgH="4238095" progId="PBrush">
                  <p:embed/>
                  <p:pic>
                    <p:nvPicPr>
                      <p:cNvPr id="0" name="Picture 265"/>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8313" y="2420938"/>
                        <a:ext cx="4038600" cy="343693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テキスト ボックス 1"/>
          <p:cNvSpPr txBox="1"/>
          <p:nvPr/>
        </p:nvSpPr>
        <p:spPr>
          <a:xfrm>
            <a:off x="0" y="5790106"/>
            <a:ext cx="5129847" cy="954107"/>
          </a:xfrm>
          <a:prstGeom prst="rect">
            <a:avLst/>
          </a:prstGeom>
          <a:noFill/>
        </p:spPr>
        <p:txBody>
          <a:bodyPr wrap="square" rtlCol="0">
            <a:spAutoFit/>
          </a:bodyPr>
          <a:lstStyle/>
          <a:p>
            <a:r>
              <a:rPr kumimoji="1" lang="ja-JP" altLang="en-US" sz="2800" dirty="0" smtClean="0">
                <a:solidFill>
                  <a:srgbClr val="0070C0"/>
                </a:solidFill>
              </a:rPr>
              <a:t>出るベクレル</a:t>
            </a:r>
            <a:endParaRPr kumimoji="1" lang="en-US" altLang="ja-JP" sz="2800" dirty="0" smtClean="0">
              <a:solidFill>
                <a:srgbClr val="0070C0"/>
              </a:solidFill>
            </a:endParaRPr>
          </a:p>
          <a:p>
            <a:r>
              <a:rPr kumimoji="1" lang="ja-JP" altLang="en-US" sz="2800" dirty="0" smtClean="0">
                <a:solidFill>
                  <a:srgbClr val="0070C0"/>
                </a:solidFill>
              </a:rPr>
              <a:t>浴びるシーベルトと覚えよう！</a:t>
            </a:r>
            <a:endParaRPr kumimoji="1" lang="ja-JP" altLang="en-US" sz="2800" dirty="0">
              <a:solidFill>
                <a:srgbClr val="0070C0"/>
              </a:solidFill>
            </a:endParaRPr>
          </a:p>
        </p:txBody>
      </p:sp>
      <p:sp>
        <p:nvSpPr>
          <p:cNvPr id="11" name="AutoShape 11"/>
          <p:cNvSpPr>
            <a:spLocks noChangeArrowheads="1"/>
          </p:cNvSpPr>
          <p:nvPr/>
        </p:nvSpPr>
        <p:spPr bwMode="auto">
          <a:xfrm>
            <a:off x="6674385" y="6450013"/>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７</a:t>
            </a:r>
            <a:endParaRPr lang="ja-JP" altLang="en-US" sz="1800" b="1" dirty="0"/>
          </a:p>
        </p:txBody>
      </p:sp>
      <p:sp>
        <p:nvSpPr>
          <p:cNvPr id="12" name="正方形/長方形 11"/>
          <p:cNvSpPr/>
          <p:nvPr/>
        </p:nvSpPr>
        <p:spPr>
          <a:xfrm>
            <a:off x="6462304" y="0"/>
            <a:ext cx="2681696" cy="307777"/>
          </a:xfrm>
          <a:prstGeom prst="rect">
            <a:avLst/>
          </a:prstGeom>
        </p:spPr>
        <p:txBody>
          <a:bodyPr wrap="none">
            <a:spAutoFit/>
          </a:bodyPr>
          <a:lstStyle/>
          <a:p>
            <a:r>
              <a:rPr lang="ja-JP" altLang="en-US" sz="1400" dirty="0" smtClean="0"/>
              <a:t>文部科学省副読本 </a:t>
            </a:r>
            <a:r>
              <a:rPr lang="en-US" altLang="ja-JP" sz="1400" dirty="0" smtClean="0"/>
              <a:t>P.10 </a:t>
            </a:r>
            <a:r>
              <a:rPr lang="ja-JP" altLang="en-US" sz="1400" dirty="0" smtClean="0"/>
              <a:t>から作成</a:t>
            </a:r>
            <a:endParaRPr lang="ja-JP"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title"/>
          </p:nvPr>
        </p:nvSpPr>
        <p:spPr>
          <a:xfrm>
            <a:off x="446733" y="162452"/>
            <a:ext cx="8229600" cy="1143000"/>
          </a:xfrm>
        </p:spPr>
        <p:txBody>
          <a:bodyPr/>
          <a:lstStyle/>
          <a:p>
            <a:pPr eaLnBrk="1" hangingPunct="1"/>
            <a:r>
              <a:rPr lang="ja-JP" altLang="en-US" dirty="0" smtClean="0"/>
              <a:t>放射線の単位　②</a:t>
            </a:r>
          </a:p>
        </p:txBody>
      </p:sp>
      <p:sp>
        <p:nvSpPr>
          <p:cNvPr id="12" name="Rectangle 12"/>
          <p:cNvSpPr>
            <a:spLocks noChangeArrowheads="1"/>
          </p:cNvSpPr>
          <p:nvPr/>
        </p:nvSpPr>
        <p:spPr bwMode="auto">
          <a:xfrm>
            <a:off x="850677" y="1556792"/>
            <a:ext cx="7416055" cy="2000548"/>
          </a:xfrm>
          <a:prstGeom prst="rect">
            <a:avLst/>
          </a:prstGeom>
          <a:noFill/>
          <a:ln>
            <a:solidFill>
              <a:srgbClr val="FF0000"/>
            </a:solidFill>
          </a:ln>
          <a:extLst/>
        </p:spPr>
        <p:txBody>
          <a:bodyPr wrap="square">
            <a:spAutoFit/>
          </a:bodyPr>
          <a:lstStyle/>
          <a:p>
            <a:r>
              <a:rPr lang="ja-JP" altLang="en-US" sz="3600" b="1" dirty="0">
                <a:solidFill>
                  <a:srgbClr val="FF6600"/>
                </a:solidFill>
                <a:latin typeface="+mn-ea"/>
                <a:ea typeface="+mn-ea"/>
              </a:rPr>
              <a:t>　</a:t>
            </a:r>
            <a:r>
              <a:rPr lang="en-US" altLang="ja-JP" sz="6000" b="1" dirty="0" smtClean="0">
                <a:solidFill>
                  <a:srgbClr val="FF6600"/>
                </a:solidFill>
                <a:latin typeface="+mn-ea"/>
                <a:ea typeface="+mn-ea"/>
              </a:rPr>
              <a:t>μ</a:t>
            </a:r>
            <a:r>
              <a:rPr lang="ja-JP" altLang="en-US" sz="6000" b="1" dirty="0" smtClean="0">
                <a:solidFill>
                  <a:srgbClr val="FF6600"/>
                </a:solidFill>
                <a:latin typeface="+mn-ea"/>
                <a:ea typeface="+mn-ea"/>
              </a:rPr>
              <a:t>Ｓｖ</a:t>
            </a:r>
            <a:r>
              <a:rPr lang="en-US" altLang="ja-JP" sz="6000" b="1" dirty="0" smtClean="0">
                <a:solidFill>
                  <a:srgbClr val="FF6600"/>
                </a:solidFill>
                <a:latin typeface="+mn-ea"/>
                <a:ea typeface="+mn-ea"/>
              </a:rPr>
              <a:t>/</a:t>
            </a:r>
            <a:r>
              <a:rPr lang="ja-JP" altLang="en-US" sz="6000" b="1" dirty="0" smtClean="0">
                <a:solidFill>
                  <a:srgbClr val="FF6600"/>
                </a:solidFill>
                <a:latin typeface="+mn-ea"/>
                <a:ea typeface="+mn-ea"/>
              </a:rPr>
              <a:t>時（</a:t>
            </a:r>
            <a:r>
              <a:rPr lang="en-US" altLang="ja-JP" sz="6000" b="1" dirty="0" smtClean="0">
                <a:solidFill>
                  <a:srgbClr val="FF6600"/>
                </a:solidFill>
                <a:latin typeface="+mn-ea"/>
              </a:rPr>
              <a:t>μ</a:t>
            </a:r>
            <a:r>
              <a:rPr lang="ja-JP" altLang="en-US" sz="6000" b="1" dirty="0">
                <a:solidFill>
                  <a:srgbClr val="FF6600"/>
                </a:solidFill>
                <a:latin typeface="+mn-ea"/>
              </a:rPr>
              <a:t>Ｓｖ</a:t>
            </a:r>
            <a:r>
              <a:rPr lang="en-US" altLang="ja-JP" sz="6000" b="1" dirty="0">
                <a:solidFill>
                  <a:srgbClr val="FF6600"/>
                </a:solidFill>
                <a:latin typeface="+mn-ea"/>
              </a:rPr>
              <a:t>/</a:t>
            </a:r>
            <a:r>
              <a:rPr lang="ja-JP" altLang="en-US" sz="6000" b="1" dirty="0" smtClean="0">
                <a:solidFill>
                  <a:srgbClr val="FF6600"/>
                </a:solidFill>
                <a:latin typeface="+mn-ea"/>
              </a:rPr>
              <a:t>ｈ）</a:t>
            </a:r>
            <a:endParaRPr lang="en-US" altLang="ja-JP" sz="6000" b="1" dirty="0" smtClean="0">
              <a:solidFill>
                <a:srgbClr val="FF6600"/>
              </a:solidFill>
              <a:latin typeface="+mn-ea"/>
            </a:endParaRPr>
          </a:p>
          <a:p>
            <a:r>
              <a:rPr lang="ja-JP" altLang="en-US" sz="2800" b="1" dirty="0" smtClean="0">
                <a:latin typeface="+mn-ea"/>
                <a:ea typeface="+mn-ea"/>
              </a:rPr>
              <a:t>（読み方：マイクロシーベルト</a:t>
            </a:r>
            <a:r>
              <a:rPr lang="ja-JP" altLang="en-US" sz="2800" b="1" dirty="0">
                <a:latin typeface="+mn-ea"/>
                <a:ea typeface="+mn-ea"/>
              </a:rPr>
              <a:t>毎時</a:t>
            </a:r>
            <a:r>
              <a:rPr lang="ja-JP" altLang="en-US" sz="2800" b="1" dirty="0" smtClean="0">
                <a:latin typeface="+mn-ea"/>
                <a:ea typeface="+mn-ea"/>
              </a:rPr>
              <a:t>）</a:t>
            </a:r>
            <a:endParaRPr lang="en-US" altLang="ja-JP" sz="2800" b="1" dirty="0" smtClean="0">
              <a:latin typeface="+mn-ea"/>
              <a:ea typeface="+mn-ea"/>
            </a:endParaRPr>
          </a:p>
          <a:p>
            <a:pPr algn="ctr"/>
            <a:r>
              <a:rPr lang="ja-JP" altLang="en-US" sz="3600" b="1" dirty="0" smtClean="0">
                <a:latin typeface="+mn-ea"/>
                <a:ea typeface="+mn-ea"/>
              </a:rPr>
              <a:t>１時間で浴びる放射線量</a:t>
            </a:r>
            <a:endParaRPr lang="en-US" altLang="ja-JP" sz="3600" b="1" dirty="0" smtClean="0">
              <a:latin typeface="+mn-ea"/>
              <a:ea typeface="+mn-ea"/>
            </a:endParaRPr>
          </a:p>
        </p:txBody>
      </p:sp>
      <p:sp>
        <p:nvSpPr>
          <p:cNvPr id="13" name="Rectangle 12"/>
          <p:cNvSpPr>
            <a:spLocks noChangeArrowheads="1"/>
          </p:cNvSpPr>
          <p:nvPr/>
        </p:nvSpPr>
        <p:spPr bwMode="auto">
          <a:xfrm>
            <a:off x="859769" y="4005064"/>
            <a:ext cx="7406963" cy="2000548"/>
          </a:xfrm>
          <a:prstGeom prst="rect">
            <a:avLst/>
          </a:prstGeom>
          <a:noFill/>
          <a:ln w="952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ja-JP" altLang="en-US" sz="6000" b="1" dirty="0" smtClean="0">
                <a:solidFill>
                  <a:srgbClr val="FF6600"/>
                </a:solidFill>
                <a:latin typeface="+mn-ea"/>
                <a:ea typeface="+mn-ea"/>
              </a:rPr>
              <a:t>　ｍＳｖ</a:t>
            </a:r>
            <a:r>
              <a:rPr lang="en-US" altLang="ja-JP" sz="6000" b="1" dirty="0" smtClean="0">
                <a:solidFill>
                  <a:srgbClr val="FF6600"/>
                </a:solidFill>
                <a:latin typeface="+mn-ea"/>
                <a:ea typeface="+mn-ea"/>
              </a:rPr>
              <a:t>/</a:t>
            </a:r>
            <a:r>
              <a:rPr lang="ja-JP" altLang="en-US" sz="6000" b="1" dirty="0" smtClean="0">
                <a:solidFill>
                  <a:srgbClr val="FF6600"/>
                </a:solidFill>
                <a:latin typeface="+mn-ea"/>
                <a:ea typeface="+mn-ea"/>
              </a:rPr>
              <a:t>年</a:t>
            </a:r>
            <a:endParaRPr lang="en-US" altLang="ja-JP" sz="6000" b="1" dirty="0" smtClean="0">
              <a:solidFill>
                <a:srgbClr val="FF6600"/>
              </a:solidFill>
              <a:latin typeface="+mn-ea"/>
              <a:ea typeface="+mn-ea"/>
            </a:endParaRPr>
          </a:p>
          <a:p>
            <a:r>
              <a:rPr lang="ja-JP" altLang="en-US" sz="2800" b="1" dirty="0" smtClean="0">
                <a:latin typeface="+mj-ea"/>
                <a:ea typeface="+mj-ea"/>
              </a:rPr>
              <a:t>（読み方：ミリシーベルト毎年）</a:t>
            </a:r>
            <a:endParaRPr lang="en-US" altLang="ja-JP" sz="2800" b="1" dirty="0" smtClean="0">
              <a:latin typeface="+mj-ea"/>
              <a:ea typeface="+mj-ea"/>
            </a:endParaRPr>
          </a:p>
          <a:p>
            <a:pPr algn="ctr"/>
            <a:r>
              <a:rPr lang="ja-JP" altLang="en-US" sz="3600" b="1" dirty="0">
                <a:latin typeface="+mj-ea"/>
                <a:ea typeface="+mj-ea"/>
              </a:rPr>
              <a:t>１年間</a:t>
            </a:r>
            <a:r>
              <a:rPr lang="ja-JP" altLang="en-US" sz="3600" b="1" dirty="0" smtClean="0">
                <a:latin typeface="+mj-ea"/>
                <a:ea typeface="+mj-ea"/>
              </a:rPr>
              <a:t>で浴びる放射線量</a:t>
            </a:r>
            <a:endParaRPr lang="en-US" altLang="ja-JP" sz="3600" b="1" dirty="0">
              <a:latin typeface="+mj-ea"/>
              <a:ea typeface="+mj-ea"/>
            </a:endParaRPr>
          </a:p>
        </p:txBody>
      </p:sp>
    </p:spTree>
    <p:extLst>
      <p:ext uri="{BB962C8B-B14F-4D97-AF65-F5344CB8AC3E}">
        <p14:creationId xmlns:p14="http://schemas.microsoft.com/office/powerpoint/2010/main" val="1171447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98"/>
          <p:cNvSpPr txBox="1">
            <a:spLocks noChangeArrowheads="1"/>
          </p:cNvSpPr>
          <p:nvPr/>
        </p:nvSpPr>
        <p:spPr bwMode="auto">
          <a:xfrm>
            <a:off x="0" y="0"/>
            <a:ext cx="9144000" cy="1662113"/>
          </a:xfrm>
          <a:prstGeom prst="rect">
            <a:avLst/>
          </a:prstGeom>
          <a:solidFill>
            <a:srgbClr val="33CC33"/>
          </a:solidFill>
          <a:ln w="9525">
            <a:solidFill>
              <a:schemeClr val="tx1"/>
            </a:solidFill>
            <a:miter lim="800000"/>
            <a:headEnd/>
            <a:tailEnd/>
          </a:ln>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ja-JP" altLang="en-US" sz="2800" dirty="0">
                <a:solidFill>
                  <a:srgbClr val="000000"/>
                </a:solidFill>
              </a:rPr>
              <a:t>　　　　　　</a:t>
            </a:r>
            <a:r>
              <a:rPr lang="ja-JP" altLang="en-US" sz="5400" dirty="0">
                <a:solidFill>
                  <a:srgbClr val="000000"/>
                </a:solidFill>
              </a:rPr>
              <a:t>違いがわかるかな</a:t>
            </a:r>
            <a:endParaRPr lang="en-US" altLang="ja-JP" sz="5400" dirty="0">
              <a:solidFill>
                <a:srgbClr val="000000"/>
              </a:solidFill>
            </a:endParaRPr>
          </a:p>
          <a:p>
            <a:pPr algn="ctr" eaLnBrk="1" hangingPunct="1">
              <a:spcBef>
                <a:spcPct val="50000"/>
              </a:spcBef>
            </a:pPr>
            <a:r>
              <a:rPr lang="en-US" altLang="ja-JP" sz="3200" dirty="0" err="1">
                <a:solidFill>
                  <a:srgbClr val="000000"/>
                </a:solidFill>
                <a:latin typeface="ＭＳ Ｐゴシック" pitchFamily="50" charset="-128"/>
              </a:rPr>
              <a:t>Sv</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ｼｰﾍﾞﾙﾄ</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 、 </a:t>
            </a:r>
            <a:r>
              <a:rPr lang="en-US" altLang="ja-JP" sz="3200" dirty="0" err="1">
                <a:solidFill>
                  <a:srgbClr val="000000"/>
                </a:solidFill>
                <a:latin typeface="ＭＳ Ｐゴシック" pitchFamily="50" charset="-128"/>
              </a:rPr>
              <a:t>mSv</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ﾐﾘｼｰﾍﾞﾙﾄ</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 、</a:t>
            </a:r>
            <a:r>
              <a:rPr lang="en-US" altLang="ja-JP" sz="3200" dirty="0" err="1">
                <a:solidFill>
                  <a:srgbClr val="000000"/>
                </a:solidFill>
                <a:latin typeface="ＭＳ Ｐゴシック" pitchFamily="50" charset="-128"/>
              </a:rPr>
              <a:t>μSv</a:t>
            </a:r>
            <a:r>
              <a:rPr lang="en-US" altLang="ja-JP" sz="3200" dirty="0">
                <a:solidFill>
                  <a:srgbClr val="000000"/>
                </a:solidFill>
                <a:latin typeface="ＭＳ Ｐゴシック" pitchFamily="50" charset="-128"/>
              </a:rPr>
              <a:t>(</a:t>
            </a:r>
            <a:r>
              <a:rPr lang="ja-JP" altLang="en-US" sz="3200" dirty="0">
                <a:solidFill>
                  <a:srgbClr val="000000"/>
                </a:solidFill>
                <a:latin typeface="ＭＳ Ｐゴシック" pitchFamily="50" charset="-128"/>
              </a:rPr>
              <a:t>ﾏｲｸﾛｼｰﾍﾞﾙﾄ</a:t>
            </a:r>
            <a:r>
              <a:rPr lang="en-US" altLang="ja-JP" sz="3200" dirty="0">
                <a:solidFill>
                  <a:srgbClr val="000000"/>
                </a:solidFill>
                <a:latin typeface="ＭＳ Ｐゴシック" pitchFamily="50" charset="-128"/>
              </a:rPr>
              <a:t>)</a:t>
            </a:r>
            <a:endParaRPr lang="ja-JP" altLang="en-US" sz="3200" dirty="0">
              <a:solidFill>
                <a:srgbClr val="000000"/>
              </a:solidFill>
              <a:latin typeface="ＭＳ Ｐゴシック" pitchFamily="50" charset="-128"/>
            </a:endParaRPr>
          </a:p>
        </p:txBody>
      </p:sp>
      <p:sp>
        <p:nvSpPr>
          <p:cNvPr id="49155" name="テキスト ボックス 32"/>
          <p:cNvSpPr txBox="1">
            <a:spLocks noChangeArrowheads="1"/>
          </p:cNvSpPr>
          <p:nvPr/>
        </p:nvSpPr>
        <p:spPr bwMode="auto">
          <a:xfrm>
            <a:off x="566738" y="2270125"/>
            <a:ext cx="83375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2800">
                <a:solidFill>
                  <a:srgbClr val="000000"/>
                </a:solidFill>
                <a:latin typeface="ＭＳ Ｐゴシック" pitchFamily="50" charset="-128"/>
              </a:rPr>
              <a:t>１</a:t>
            </a:r>
            <a:r>
              <a:rPr lang="en-US" altLang="ja-JP" sz="2800">
                <a:solidFill>
                  <a:srgbClr val="000000"/>
                </a:solidFill>
                <a:latin typeface="ＭＳ Ｐゴシック" pitchFamily="50" charset="-128"/>
              </a:rPr>
              <a:t>S</a:t>
            </a:r>
            <a:r>
              <a:rPr lang="ja-JP" altLang="en-US" sz="2800">
                <a:solidFill>
                  <a:srgbClr val="000000"/>
                </a:solidFill>
                <a:latin typeface="ＭＳ Ｐゴシック" pitchFamily="50" charset="-128"/>
              </a:rPr>
              <a:t>ｖ（ｼｰﾍﾞﾙﾄ）＝　　　　　　　　　　　　ｍ</a:t>
            </a:r>
            <a:r>
              <a:rPr lang="en-US" altLang="ja-JP" sz="2800">
                <a:solidFill>
                  <a:srgbClr val="000000"/>
                </a:solidFill>
                <a:latin typeface="ＭＳ Ｐゴシック" pitchFamily="50" charset="-128"/>
              </a:rPr>
              <a:t>Sv</a:t>
            </a:r>
            <a:r>
              <a:rPr lang="ja-JP" altLang="en-US" sz="2800">
                <a:solidFill>
                  <a:srgbClr val="000000"/>
                </a:solidFill>
                <a:latin typeface="ＭＳ Ｐゴシック" pitchFamily="50" charset="-128"/>
              </a:rPr>
              <a:t>（ﾐﾘｼｰﾍﾞﾙﾄ</a:t>
            </a:r>
            <a:r>
              <a:rPr lang="en-US" altLang="ja-JP" sz="2800">
                <a:solidFill>
                  <a:srgbClr val="000000"/>
                </a:solidFill>
                <a:latin typeface="ＭＳ Ｐゴシック" pitchFamily="50" charset="-128"/>
              </a:rPr>
              <a:t>)</a:t>
            </a:r>
            <a:endParaRPr lang="ja-JP" altLang="en-US" sz="2800">
              <a:solidFill>
                <a:srgbClr val="000000"/>
              </a:solidFill>
              <a:latin typeface="ＭＳ ゴシック" pitchFamily="49" charset="-128"/>
              <a:ea typeface="ＭＳ ゴシック" pitchFamily="49" charset="-128"/>
            </a:endParaRPr>
          </a:p>
        </p:txBody>
      </p:sp>
      <p:sp>
        <p:nvSpPr>
          <p:cNvPr id="49156" name="テキスト ボックス 34"/>
          <p:cNvSpPr txBox="1">
            <a:spLocks noChangeArrowheads="1"/>
          </p:cNvSpPr>
          <p:nvPr/>
        </p:nvSpPr>
        <p:spPr bwMode="auto">
          <a:xfrm>
            <a:off x="485775" y="4297363"/>
            <a:ext cx="774065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3200">
                <a:solidFill>
                  <a:srgbClr val="000000"/>
                </a:solidFill>
                <a:latin typeface="ＭＳ Ｐゴシック" pitchFamily="50" charset="-128"/>
              </a:rPr>
              <a:t>ちょっと難しいが</a:t>
            </a:r>
            <a:endParaRPr lang="en-US" altLang="ja-JP" sz="3200">
              <a:solidFill>
                <a:srgbClr val="000000"/>
              </a:solidFill>
              <a:latin typeface="ＭＳ Ｐゴシック" pitchFamily="50" charset="-128"/>
            </a:endParaRPr>
          </a:p>
        </p:txBody>
      </p:sp>
      <p:sp>
        <p:nvSpPr>
          <p:cNvPr id="49157" name="テキスト ボックス 32"/>
          <p:cNvSpPr txBox="1">
            <a:spLocks noChangeArrowheads="1"/>
          </p:cNvSpPr>
          <p:nvPr/>
        </p:nvSpPr>
        <p:spPr bwMode="auto">
          <a:xfrm>
            <a:off x="341313" y="3533775"/>
            <a:ext cx="87249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2800">
                <a:solidFill>
                  <a:srgbClr val="000000"/>
                </a:solidFill>
                <a:latin typeface="ＭＳ Ｐゴシック" pitchFamily="50" charset="-128"/>
              </a:rPr>
              <a:t>１ｍ</a:t>
            </a:r>
            <a:r>
              <a:rPr lang="en-US" altLang="ja-JP" sz="2800">
                <a:solidFill>
                  <a:srgbClr val="000000"/>
                </a:solidFill>
                <a:latin typeface="ＭＳ Ｐゴシック" pitchFamily="50" charset="-128"/>
              </a:rPr>
              <a:t>Sv</a:t>
            </a:r>
            <a:r>
              <a:rPr lang="ja-JP" altLang="en-US" sz="2800">
                <a:solidFill>
                  <a:srgbClr val="000000"/>
                </a:solidFill>
                <a:latin typeface="ＭＳ Ｐゴシック" pitchFamily="50" charset="-128"/>
              </a:rPr>
              <a:t>（ﾐﾘｼｰﾍﾞﾙﾄ</a:t>
            </a:r>
            <a:r>
              <a:rPr lang="en-US" altLang="ja-JP" sz="2800">
                <a:solidFill>
                  <a:srgbClr val="000000"/>
                </a:solidFill>
                <a:latin typeface="ＭＳ Ｐゴシック" pitchFamily="50" charset="-128"/>
              </a:rPr>
              <a:t>)</a:t>
            </a:r>
            <a:r>
              <a:rPr lang="ja-JP" altLang="en-US" sz="2800">
                <a:solidFill>
                  <a:srgbClr val="000000"/>
                </a:solidFill>
                <a:latin typeface="ＭＳ Ｐゴシック" pitchFamily="50" charset="-128"/>
              </a:rPr>
              <a:t>＝　　　　　　　　　　</a:t>
            </a:r>
            <a:r>
              <a:rPr lang="en-US" altLang="ja-JP" sz="2800">
                <a:solidFill>
                  <a:srgbClr val="000000"/>
                </a:solidFill>
                <a:latin typeface="ＭＳ Ｐゴシック" pitchFamily="50" charset="-128"/>
              </a:rPr>
              <a:t>μSv</a:t>
            </a:r>
            <a:r>
              <a:rPr lang="ja-JP" altLang="en-US" sz="2800">
                <a:solidFill>
                  <a:srgbClr val="000000"/>
                </a:solidFill>
                <a:latin typeface="ＭＳ Ｐゴシック" pitchFamily="50" charset="-128"/>
              </a:rPr>
              <a:t>（ﾏｲｸﾛｼｰﾍﾞﾙﾄ）</a:t>
            </a:r>
            <a:endParaRPr lang="ja-JP" altLang="en-US" sz="2800">
              <a:solidFill>
                <a:srgbClr val="000000"/>
              </a:solidFill>
              <a:latin typeface="ＭＳ ゴシック" pitchFamily="49" charset="-128"/>
              <a:ea typeface="ＭＳ ゴシック" pitchFamily="49" charset="-128"/>
            </a:endParaRPr>
          </a:p>
        </p:txBody>
      </p:sp>
      <p:sp>
        <p:nvSpPr>
          <p:cNvPr id="49158" name="テキスト ボックス 32"/>
          <p:cNvSpPr txBox="1">
            <a:spLocks noChangeArrowheads="1"/>
          </p:cNvSpPr>
          <p:nvPr/>
        </p:nvSpPr>
        <p:spPr bwMode="auto">
          <a:xfrm>
            <a:off x="341313" y="5191125"/>
            <a:ext cx="8724900"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r>
              <a:rPr lang="ja-JP" altLang="en-US" sz="2800">
                <a:solidFill>
                  <a:srgbClr val="000000"/>
                </a:solidFill>
                <a:latin typeface="ＭＳ Ｐゴシック" pitchFamily="50" charset="-128"/>
              </a:rPr>
              <a:t>１</a:t>
            </a:r>
            <a:r>
              <a:rPr lang="en-US" altLang="ja-JP" sz="2800">
                <a:solidFill>
                  <a:srgbClr val="000000"/>
                </a:solidFill>
                <a:latin typeface="ＭＳ Ｐゴシック" pitchFamily="50" charset="-128"/>
              </a:rPr>
              <a:t>S</a:t>
            </a:r>
            <a:r>
              <a:rPr lang="ja-JP" altLang="en-US" sz="2800">
                <a:solidFill>
                  <a:srgbClr val="000000"/>
                </a:solidFill>
                <a:latin typeface="ＭＳ Ｐゴシック" pitchFamily="50" charset="-128"/>
              </a:rPr>
              <a:t>ｖ（ｼｰﾍﾞﾙﾄ）＝　　　　　　　　　　　　</a:t>
            </a:r>
            <a:r>
              <a:rPr lang="en-US" altLang="ja-JP" sz="2800">
                <a:solidFill>
                  <a:srgbClr val="000000"/>
                </a:solidFill>
                <a:latin typeface="ＭＳ Ｐゴシック" pitchFamily="50" charset="-128"/>
              </a:rPr>
              <a:t>μSv</a:t>
            </a:r>
            <a:r>
              <a:rPr lang="ja-JP" altLang="en-US" sz="2800">
                <a:solidFill>
                  <a:srgbClr val="000000"/>
                </a:solidFill>
                <a:latin typeface="ＭＳ Ｐゴシック" pitchFamily="50" charset="-128"/>
              </a:rPr>
              <a:t>（ﾏｲｸﾛｼｰﾍﾞﾙﾄ</a:t>
            </a:r>
            <a:r>
              <a:rPr lang="en-US" altLang="ja-JP" sz="2800">
                <a:solidFill>
                  <a:srgbClr val="000000"/>
                </a:solidFill>
                <a:latin typeface="ＭＳ Ｐゴシック" pitchFamily="50" charset="-128"/>
              </a:rPr>
              <a:t>)</a:t>
            </a:r>
            <a:endParaRPr lang="ja-JP" altLang="en-US" sz="2800">
              <a:solidFill>
                <a:srgbClr val="000000"/>
              </a:solidFill>
              <a:latin typeface="ＭＳ ゴシック" pitchFamily="49" charset="-128"/>
              <a:ea typeface="ＭＳ ゴシック" pitchFamily="49" charset="-128"/>
            </a:endParaRPr>
          </a:p>
        </p:txBody>
      </p:sp>
      <p:sp>
        <p:nvSpPr>
          <p:cNvPr id="2" name="正方形/長方形 1"/>
          <p:cNvSpPr/>
          <p:nvPr/>
        </p:nvSpPr>
        <p:spPr>
          <a:xfrm>
            <a:off x="3617913" y="1992313"/>
            <a:ext cx="2136775" cy="9382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solidFill>
                <a:prstClr val="white"/>
              </a:solidFill>
            </a:endParaRPr>
          </a:p>
        </p:txBody>
      </p:sp>
      <p:sp>
        <p:nvSpPr>
          <p:cNvPr id="10" name="正方形/長方形 9"/>
          <p:cNvSpPr/>
          <p:nvPr/>
        </p:nvSpPr>
        <p:spPr>
          <a:xfrm>
            <a:off x="3635375" y="3276600"/>
            <a:ext cx="2136775" cy="938213"/>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solidFill>
                <a:prstClr val="white"/>
              </a:solidFill>
            </a:endParaRPr>
          </a:p>
        </p:txBody>
      </p:sp>
      <p:sp>
        <p:nvSpPr>
          <p:cNvPr id="11" name="正方形/長方形 10"/>
          <p:cNvSpPr/>
          <p:nvPr/>
        </p:nvSpPr>
        <p:spPr>
          <a:xfrm>
            <a:off x="2916238" y="4983163"/>
            <a:ext cx="2811462" cy="93821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solidFill>
                <a:prstClr val="white"/>
              </a:solidFill>
            </a:endParaRPr>
          </a:p>
        </p:txBody>
      </p:sp>
      <p:sp>
        <p:nvSpPr>
          <p:cNvPr id="3" name="テキスト ボックス 2"/>
          <p:cNvSpPr txBox="1">
            <a:spLocks noChangeArrowheads="1"/>
          </p:cNvSpPr>
          <p:nvPr/>
        </p:nvSpPr>
        <p:spPr bwMode="auto">
          <a:xfrm>
            <a:off x="3703638" y="2076450"/>
            <a:ext cx="1947862"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r>
              <a:rPr lang="ja-JP" altLang="en-US" sz="4400">
                <a:solidFill>
                  <a:srgbClr val="000000"/>
                </a:solidFill>
                <a:latin typeface="Calibri" pitchFamily="34" charset="0"/>
              </a:rPr>
              <a:t>１０００</a:t>
            </a:r>
          </a:p>
        </p:txBody>
      </p:sp>
      <p:sp>
        <p:nvSpPr>
          <p:cNvPr id="13" name="テキスト ボックス 12"/>
          <p:cNvSpPr txBox="1">
            <a:spLocks noChangeArrowheads="1"/>
          </p:cNvSpPr>
          <p:nvPr/>
        </p:nvSpPr>
        <p:spPr bwMode="auto">
          <a:xfrm>
            <a:off x="3697288" y="3360738"/>
            <a:ext cx="1947862" cy="769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r>
              <a:rPr lang="ja-JP" altLang="en-US" sz="4400">
                <a:solidFill>
                  <a:srgbClr val="000000"/>
                </a:solidFill>
                <a:latin typeface="Calibri" pitchFamily="34" charset="0"/>
              </a:rPr>
              <a:t>１０００</a:t>
            </a:r>
          </a:p>
        </p:txBody>
      </p:sp>
      <p:sp>
        <p:nvSpPr>
          <p:cNvPr id="14" name="テキスト ボックス 13"/>
          <p:cNvSpPr txBox="1">
            <a:spLocks noChangeArrowheads="1"/>
          </p:cNvSpPr>
          <p:nvPr/>
        </p:nvSpPr>
        <p:spPr bwMode="auto">
          <a:xfrm>
            <a:off x="2974975" y="5097463"/>
            <a:ext cx="2717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r>
              <a:rPr lang="ja-JP" altLang="en-US">
                <a:solidFill>
                  <a:srgbClr val="000000"/>
                </a:solidFill>
                <a:latin typeface="Calibri" pitchFamily="34" charset="0"/>
              </a:rPr>
              <a:t>１００００００</a:t>
            </a:r>
          </a:p>
        </p:txBody>
      </p:sp>
      <p:sp>
        <p:nvSpPr>
          <p:cNvPr id="16" name="テキスト ボックス 14"/>
          <p:cNvSpPr txBox="1">
            <a:spLocks noChangeArrowheads="1"/>
          </p:cNvSpPr>
          <p:nvPr/>
        </p:nvSpPr>
        <p:spPr bwMode="auto">
          <a:xfrm>
            <a:off x="19942" y="6294906"/>
            <a:ext cx="9144000" cy="584775"/>
          </a:xfrm>
          <a:prstGeom prst="rect">
            <a:avLst/>
          </a:prstGeom>
          <a:solidFill>
            <a:srgbClr val="333399"/>
          </a:solidFill>
          <a:ln w="9525">
            <a:noFill/>
            <a:miter lim="800000"/>
            <a:headEnd/>
            <a:tailEnd/>
          </a:ln>
        </p:spPr>
        <p:txBody>
          <a:bodyPr>
            <a:spAutoFit/>
          </a:bodyPr>
          <a:lstStyle/>
          <a:p>
            <a:pPr fontAlgn="auto">
              <a:spcBef>
                <a:spcPts val="0"/>
              </a:spcBef>
              <a:spcAft>
                <a:spcPts val="0"/>
              </a:spcAft>
              <a:defRPr/>
            </a:pPr>
            <a:r>
              <a:rPr kumimoji="0" lang="ja-JP" altLang="en-US" sz="3200" kern="0" dirty="0">
                <a:solidFill>
                  <a:srgbClr val="FFFFFF"/>
                </a:solidFill>
                <a:latin typeface="ＭＳ Ｐゴシック" pitchFamily="50" charset="-128"/>
              </a:rPr>
              <a:t>参考 </a:t>
            </a:r>
            <a:r>
              <a:rPr kumimoji="0" lang="ja-JP" altLang="en-US" sz="3200" kern="0" dirty="0" smtClean="0">
                <a:solidFill>
                  <a:srgbClr val="FFFFFF"/>
                </a:solidFill>
                <a:latin typeface="ＭＳ Ｐゴシック" pitchFamily="50" charset="-128"/>
              </a:rPr>
              <a:t>ｍ ｍｍ</a:t>
            </a:r>
            <a:r>
              <a:rPr kumimoji="0" lang="ja-JP" altLang="en-US" sz="3200" kern="0" dirty="0">
                <a:solidFill>
                  <a:srgbClr val="FFFFFF"/>
                </a:solidFill>
                <a:latin typeface="ＭＳ Ｐゴシック" pitchFamily="50" charset="-128"/>
              </a:rPr>
              <a:t>　</a:t>
            </a:r>
            <a:r>
              <a:rPr kumimoji="0" lang="en-US" altLang="ja-JP" sz="3200" kern="0" dirty="0">
                <a:solidFill>
                  <a:srgbClr val="FFFFFF"/>
                </a:solidFill>
                <a:latin typeface="+mn-ea"/>
                <a:ea typeface="+mn-ea"/>
              </a:rPr>
              <a:t>µ</a:t>
            </a:r>
            <a:r>
              <a:rPr kumimoji="0" lang="ja-JP" altLang="en-US" sz="3200" kern="0" dirty="0">
                <a:solidFill>
                  <a:srgbClr val="FFFFFF"/>
                </a:solidFill>
                <a:latin typeface="ＭＳ Ｐゴシック" pitchFamily="50" charset="-128"/>
              </a:rPr>
              <a:t>ｍ（ﾏｲｸﾛﾒｰﾄﾙ、ﾐｸﾛﾝ）</a:t>
            </a:r>
          </a:p>
        </p:txBody>
      </p:sp>
      <p:sp>
        <p:nvSpPr>
          <p:cNvPr id="15" name="AutoShape 11"/>
          <p:cNvSpPr>
            <a:spLocks noChangeArrowheads="1"/>
          </p:cNvSpPr>
          <p:nvPr/>
        </p:nvSpPr>
        <p:spPr bwMode="auto">
          <a:xfrm>
            <a:off x="6683218" y="6433508"/>
            <a:ext cx="2446338" cy="407987"/>
          </a:xfrm>
          <a:prstGeom prst="roundRect">
            <a:avLst>
              <a:gd name="adj" fmla="val 16667"/>
            </a:avLst>
          </a:prstGeom>
          <a:solidFill>
            <a:schemeClr val="accent1">
              <a:lumMod val="20000"/>
              <a:lumOff val="80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８</a:t>
            </a:r>
            <a:endParaRPr lang="ja-JP" altLang="en-US" sz="1800" b="1" dirty="0"/>
          </a:p>
        </p:txBody>
      </p:sp>
    </p:spTree>
    <p:extLst>
      <p:ext uri="{BB962C8B-B14F-4D97-AF65-F5344CB8AC3E}">
        <p14:creationId xmlns:p14="http://schemas.microsoft.com/office/powerpoint/2010/main" val="154828161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righ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right)">
                                      <p:cBhvr>
                                        <p:cTn id="12" dur="5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wipe(right)">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3" grpId="0"/>
      <p:bldP spid="1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2" name="Object 7"/>
          <p:cNvGraphicFramePr>
            <a:graphicFrameLocks noGrp="1" noChangeAspect="1"/>
          </p:cNvGraphicFramePr>
          <p:nvPr>
            <p:ph sz="half" idx="4294967295"/>
          </p:nvPr>
        </p:nvGraphicFramePr>
        <p:xfrm>
          <a:off x="0" y="1125538"/>
          <a:ext cx="8713788" cy="5454650"/>
        </p:xfrm>
        <a:graphic>
          <a:graphicData uri="http://schemas.openxmlformats.org/presentationml/2006/ole">
            <mc:AlternateContent xmlns:mc="http://schemas.openxmlformats.org/markup-compatibility/2006">
              <mc:Choice xmlns:v="urn:schemas-microsoft-com:vml" Requires="v">
                <p:oleObj spid="_x0000_s80998" name="ビットマップ イメージ" r:id="rId4" imgW="6533333" imgH="5847619" progId="PBrush">
                  <p:embed/>
                </p:oleObj>
              </mc:Choice>
              <mc:Fallback>
                <p:oleObj name="ビットマップ イメージ" r:id="rId4" imgW="6533333" imgH="5847619" progId="PBrush">
                  <p:embed/>
                  <p:pic>
                    <p:nvPicPr>
                      <p:cNvPr id="0" name="Picture 98"/>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25538"/>
                        <a:ext cx="8713788" cy="545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163" name="Rectangle 8"/>
          <p:cNvSpPr>
            <a:spLocks noGrp="1" noChangeArrowheads="1"/>
          </p:cNvSpPr>
          <p:nvPr>
            <p:ph type="title" idx="4294967295"/>
          </p:nvPr>
        </p:nvSpPr>
        <p:spPr>
          <a:xfrm>
            <a:off x="468313" y="188913"/>
            <a:ext cx="4032250" cy="1143000"/>
          </a:xfrm>
        </p:spPr>
        <p:txBody>
          <a:bodyPr/>
          <a:lstStyle/>
          <a:p>
            <a:pPr eaLnBrk="1" hangingPunct="1"/>
            <a:r>
              <a:rPr lang="ja-JP" altLang="en-US" sz="4000" smtClean="0"/>
              <a:t>半減期（</a:t>
            </a:r>
            <a:r>
              <a:rPr lang="ja-JP" altLang="en-US" sz="4000" smtClean="0">
                <a:solidFill>
                  <a:srgbClr val="FF0000"/>
                </a:solidFill>
              </a:rPr>
              <a:t>ヨウ素</a:t>
            </a:r>
            <a:r>
              <a:rPr lang="en-US" altLang="ja-JP" sz="2000" smtClean="0">
                <a:solidFill>
                  <a:srgbClr val="FF0000"/>
                </a:solidFill>
              </a:rPr>
              <a:t>131</a:t>
            </a:r>
            <a:r>
              <a:rPr lang="ja-JP" altLang="en-US" sz="4000" smtClean="0"/>
              <a:t>）</a:t>
            </a:r>
          </a:p>
        </p:txBody>
      </p:sp>
      <p:pic>
        <p:nvPicPr>
          <p:cNvPr id="31756" name="Picture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43438" y="2924175"/>
            <a:ext cx="3938587"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43438" y="2924175"/>
            <a:ext cx="39338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8"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43438" y="2924175"/>
            <a:ext cx="392906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下矢印 10"/>
          <p:cNvSpPr/>
          <p:nvPr/>
        </p:nvSpPr>
        <p:spPr>
          <a:xfrm>
            <a:off x="6372225" y="2349500"/>
            <a:ext cx="503238" cy="5032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p>
        </p:txBody>
      </p:sp>
      <p:cxnSp>
        <p:nvCxnSpPr>
          <p:cNvPr id="13" name="直線矢印コネクタ 12"/>
          <p:cNvCxnSpPr/>
          <p:nvPr/>
        </p:nvCxnSpPr>
        <p:spPr>
          <a:xfrm rot="10800000" flipH="1">
            <a:off x="3059113" y="1412875"/>
            <a:ext cx="144145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直線矢印コネクタ 13"/>
          <p:cNvCxnSpPr/>
          <p:nvPr/>
        </p:nvCxnSpPr>
        <p:spPr>
          <a:xfrm rot="10800000" flipH="1">
            <a:off x="3563938" y="3789363"/>
            <a:ext cx="1439862"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 name="直線矢印コネクタ 14"/>
          <p:cNvCxnSpPr/>
          <p:nvPr/>
        </p:nvCxnSpPr>
        <p:spPr>
          <a:xfrm rot="10800000" flipH="1">
            <a:off x="4716463" y="4365625"/>
            <a:ext cx="1008062" cy="5762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7" name="直線矢印コネクタ 16"/>
          <p:cNvCxnSpPr/>
          <p:nvPr/>
        </p:nvCxnSpPr>
        <p:spPr>
          <a:xfrm rot="5400000" flipH="1" flipV="1">
            <a:off x="6011862" y="4797426"/>
            <a:ext cx="1152525" cy="431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pic>
        <p:nvPicPr>
          <p:cNvPr id="31755" name="Picture 1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43438" y="260350"/>
            <a:ext cx="3933825"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7" name="Text Box 15"/>
          <p:cNvSpPr txBox="1">
            <a:spLocks noChangeArrowheads="1"/>
          </p:cNvSpPr>
          <p:nvPr/>
        </p:nvSpPr>
        <p:spPr bwMode="auto">
          <a:xfrm>
            <a:off x="5435600" y="944563"/>
            <a:ext cx="23050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ja-JP" altLang="en-US" sz="3200"/>
              <a:t>例）</a:t>
            </a:r>
            <a:r>
              <a:rPr lang="en-US" altLang="ja-JP" sz="3200"/>
              <a:t>800</a:t>
            </a:r>
            <a:r>
              <a:rPr lang="ja-JP" altLang="en-US" sz="3200"/>
              <a:t>個</a:t>
            </a:r>
          </a:p>
        </p:txBody>
      </p:sp>
      <p:sp>
        <p:nvSpPr>
          <p:cNvPr id="13328" name="Text Box 16"/>
          <p:cNvSpPr txBox="1">
            <a:spLocks noChangeArrowheads="1"/>
          </p:cNvSpPr>
          <p:nvPr/>
        </p:nvSpPr>
        <p:spPr bwMode="auto">
          <a:xfrm>
            <a:off x="5903913" y="3608388"/>
            <a:ext cx="16208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400</a:t>
            </a:r>
            <a:r>
              <a:rPr lang="ja-JP" altLang="en-US" sz="3200"/>
              <a:t>個</a:t>
            </a:r>
          </a:p>
        </p:txBody>
      </p:sp>
      <p:sp>
        <p:nvSpPr>
          <p:cNvPr id="13329" name="Text Box 17"/>
          <p:cNvSpPr txBox="1">
            <a:spLocks noChangeArrowheads="1"/>
          </p:cNvSpPr>
          <p:nvPr/>
        </p:nvSpPr>
        <p:spPr bwMode="auto">
          <a:xfrm>
            <a:off x="5940425" y="3644900"/>
            <a:ext cx="14398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200</a:t>
            </a:r>
            <a:r>
              <a:rPr lang="ja-JP" altLang="en-US" sz="3200"/>
              <a:t>個</a:t>
            </a:r>
          </a:p>
        </p:txBody>
      </p:sp>
      <p:sp>
        <p:nvSpPr>
          <p:cNvPr id="13330" name="Text Box 18"/>
          <p:cNvSpPr txBox="1">
            <a:spLocks noChangeArrowheads="1"/>
          </p:cNvSpPr>
          <p:nvPr/>
        </p:nvSpPr>
        <p:spPr bwMode="auto">
          <a:xfrm>
            <a:off x="5940425" y="3573463"/>
            <a:ext cx="14398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100</a:t>
            </a:r>
            <a:r>
              <a:rPr lang="ja-JP" altLang="en-US" sz="3200"/>
              <a:t>個</a:t>
            </a:r>
          </a:p>
        </p:txBody>
      </p:sp>
      <p:sp>
        <p:nvSpPr>
          <p:cNvPr id="92177" name="Text Box 18"/>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en-US" altLang="ja-JP" sz="1400">
                <a:solidFill>
                  <a:srgbClr val="99FF66"/>
                </a:solidFill>
              </a:rPr>
              <a:t>3click</a:t>
            </a:r>
          </a:p>
        </p:txBody>
      </p:sp>
      <p:sp>
        <p:nvSpPr>
          <p:cNvPr id="92178" name="Text Box 18"/>
          <p:cNvSpPr txBox="1">
            <a:spLocks noChangeArrowheads="1"/>
          </p:cNvSpPr>
          <p:nvPr/>
        </p:nvSpPr>
        <p:spPr bwMode="auto">
          <a:xfrm>
            <a:off x="385763" y="1125538"/>
            <a:ext cx="549275" cy="219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ja-JP" altLang="en-US" sz="2400"/>
              <a:t>原子核の数</a:t>
            </a:r>
          </a:p>
        </p:txBody>
      </p:sp>
      <p:sp>
        <p:nvSpPr>
          <p:cNvPr id="92179" name="AutoShape 19"/>
          <p:cNvSpPr>
            <a:spLocks/>
          </p:cNvSpPr>
          <p:nvPr/>
        </p:nvSpPr>
        <p:spPr bwMode="auto">
          <a:xfrm rot="5400000">
            <a:off x="2051051"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180" name="AutoShape 20"/>
          <p:cNvSpPr>
            <a:spLocks/>
          </p:cNvSpPr>
          <p:nvPr/>
        </p:nvSpPr>
        <p:spPr bwMode="auto">
          <a:xfrm rot="5400000">
            <a:off x="3743326"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181" name="AutoShape 21"/>
          <p:cNvSpPr>
            <a:spLocks/>
          </p:cNvSpPr>
          <p:nvPr/>
        </p:nvSpPr>
        <p:spPr bwMode="auto">
          <a:xfrm rot="5400000">
            <a:off x="5472113"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2182" name="Text Box 22"/>
          <p:cNvSpPr txBox="1">
            <a:spLocks noChangeArrowheads="1"/>
          </p:cNvSpPr>
          <p:nvPr/>
        </p:nvSpPr>
        <p:spPr bwMode="auto">
          <a:xfrm>
            <a:off x="1695450" y="6267450"/>
            <a:ext cx="9731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8</a:t>
            </a:r>
            <a:r>
              <a:rPr lang="ja-JP" altLang="en-US" sz="3200"/>
              <a:t>日</a:t>
            </a:r>
          </a:p>
        </p:txBody>
      </p:sp>
      <p:sp>
        <p:nvSpPr>
          <p:cNvPr id="92183" name="Text Box 23"/>
          <p:cNvSpPr txBox="1">
            <a:spLocks noChangeArrowheads="1"/>
          </p:cNvSpPr>
          <p:nvPr/>
        </p:nvSpPr>
        <p:spPr bwMode="auto">
          <a:xfrm>
            <a:off x="3454400" y="6273800"/>
            <a:ext cx="9731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8</a:t>
            </a:r>
            <a:r>
              <a:rPr lang="ja-JP" altLang="en-US" sz="3200"/>
              <a:t>日</a:t>
            </a:r>
          </a:p>
        </p:txBody>
      </p:sp>
      <p:sp>
        <p:nvSpPr>
          <p:cNvPr id="92184" name="Text Box 24"/>
          <p:cNvSpPr txBox="1">
            <a:spLocks noChangeArrowheads="1"/>
          </p:cNvSpPr>
          <p:nvPr/>
        </p:nvSpPr>
        <p:spPr bwMode="auto">
          <a:xfrm>
            <a:off x="5111750" y="6273800"/>
            <a:ext cx="97313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8</a:t>
            </a:r>
            <a:r>
              <a:rPr lang="ja-JP" altLang="en-US" sz="3200"/>
              <a:t>日</a:t>
            </a:r>
          </a:p>
        </p:txBody>
      </p:sp>
      <p:sp>
        <p:nvSpPr>
          <p:cNvPr id="25" name="正方形/長方形 24"/>
          <p:cNvSpPr/>
          <p:nvPr/>
        </p:nvSpPr>
        <p:spPr>
          <a:xfrm>
            <a:off x="6337375" y="6638796"/>
            <a:ext cx="2327497" cy="276999"/>
          </a:xfrm>
          <a:prstGeom prst="rect">
            <a:avLst/>
          </a:prstGeom>
        </p:spPr>
        <p:txBody>
          <a:bodyPr wrap="none">
            <a:spAutoFit/>
          </a:bodyPr>
          <a:lstStyle/>
          <a:p>
            <a:r>
              <a:rPr lang="ja-JP" altLang="en-US" sz="1200" dirty="0" smtClean="0"/>
              <a:t>文部科学省副読本 </a:t>
            </a:r>
            <a:r>
              <a:rPr lang="en-US" altLang="ja-JP" sz="1200" dirty="0" smtClean="0"/>
              <a:t>P.10 </a:t>
            </a:r>
            <a:r>
              <a:rPr lang="ja-JP" altLang="en-US" sz="1200" dirty="0" smtClean="0"/>
              <a:t>から作成</a:t>
            </a:r>
            <a:endParaRPr lang="ja-JP" altLang="en-US" sz="1200" dirty="0"/>
          </a:p>
        </p:txBody>
      </p:sp>
    </p:spTree>
    <p:extLst>
      <p:ext uri="{BB962C8B-B14F-4D97-AF65-F5344CB8AC3E}">
        <p14:creationId xmlns:p14="http://schemas.microsoft.com/office/powerpoint/2010/main" val="21323140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1755"/>
                                        </p:tgtEl>
                                        <p:attrNameLst>
                                          <p:attrName>style.visibility</p:attrName>
                                        </p:attrNameLst>
                                      </p:cBhvr>
                                      <p:to>
                                        <p:strVal val="visible"/>
                                      </p:to>
                                    </p:set>
                                    <p:animEffect transition="in" filter="fade">
                                      <p:cBhvr>
                                        <p:cTn id="11" dur="500"/>
                                        <p:tgtEl>
                                          <p:spTgt spid="31755"/>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327"/>
                                        </p:tgtEl>
                                        <p:attrNameLst>
                                          <p:attrName>style.visibility</p:attrName>
                                        </p:attrNameLst>
                                      </p:cBhvr>
                                      <p:to>
                                        <p:strVal val="visible"/>
                                      </p:to>
                                    </p:set>
                                    <p:animEffect transition="in" filter="wipe(left)">
                                      <p:cBhvr>
                                        <p:cTn id="15" dur="500"/>
                                        <p:tgtEl>
                                          <p:spTgt spid="1332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2179"/>
                                        </p:tgtEl>
                                        <p:attrNameLst>
                                          <p:attrName>style.visibility</p:attrName>
                                        </p:attrNameLst>
                                      </p:cBhvr>
                                      <p:to>
                                        <p:strVal val="visible"/>
                                      </p:to>
                                    </p:set>
                                    <p:animEffect transition="in" filter="wipe(left)">
                                      <p:cBhvr>
                                        <p:cTn id="23" dur="500"/>
                                        <p:tgtEl>
                                          <p:spTgt spid="92179"/>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2182"/>
                                        </p:tgtEl>
                                        <p:attrNameLst>
                                          <p:attrName>style.visibility</p:attrName>
                                        </p:attrNameLst>
                                      </p:cBhvr>
                                      <p:to>
                                        <p:strVal val="visible"/>
                                      </p:to>
                                    </p:set>
                                    <p:animEffect transition="in" filter="wipe(left)">
                                      <p:cBhvr>
                                        <p:cTn id="26" dur="500"/>
                                        <p:tgtEl>
                                          <p:spTgt spid="92182"/>
                                        </p:tgtEl>
                                      </p:cBhvr>
                                    </p:animEffect>
                                  </p:childTnLst>
                                </p:cTn>
                              </p:par>
                            </p:childTnLst>
                          </p:cTn>
                        </p:par>
                        <p:par>
                          <p:cTn id="27" fill="hold" nodeType="afterGroup">
                            <p:stCondLst>
                              <p:cond delay="500"/>
                            </p:stCondLst>
                            <p:childTnLst>
                              <p:par>
                                <p:cTn id="28" presetID="18" presetClass="entr" presetSubtype="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strips(downRight)">
                                      <p:cBhvr>
                                        <p:cTn id="30" dur="500"/>
                                        <p:tgtEl>
                                          <p:spTgt spid="14"/>
                                        </p:tgtEl>
                                      </p:cBhvr>
                                    </p:animEffect>
                                  </p:childTnLst>
                                </p:cTn>
                              </p:par>
                            </p:childTnLst>
                          </p:cTn>
                        </p:par>
                        <p:par>
                          <p:cTn id="31" fill="hold" nodeType="afterGroup">
                            <p:stCondLst>
                              <p:cond delay="1000"/>
                            </p:stCondLst>
                            <p:childTnLst>
                              <p:par>
                                <p:cTn id="32" presetID="10" presetClass="entr" presetSubtype="0" fill="hold" nodeType="afterEffect">
                                  <p:stCondLst>
                                    <p:cond delay="0"/>
                                  </p:stCondLst>
                                  <p:childTnLst>
                                    <p:set>
                                      <p:cBhvr>
                                        <p:cTn id="33" dur="1" fill="hold">
                                          <p:stCondLst>
                                            <p:cond delay="0"/>
                                          </p:stCondLst>
                                        </p:cTn>
                                        <p:tgtEl>
                                          <p:spTgt spid="31756"/>
                                        </p:tgtEl>
                                        <p:attrNameLst>
                                          <p:attrName>style.visibility</p:attrName>
                                        </p:attrNameLst>
                                      </p:cBhvr>
                                      <p:to>
                                        <p:strVal val="visible"/>
                                      </p:to>
                                    </p:set>
                                    <p:animEffect transition="in" filter="fade">
                                      <p:cBhvr>
                                        <p:cTn id="34" dur="1000"/>
                                        <p:tgtEl>
                                          <p:spTgt spid="31756"/>
                                        </p:tgtEl>
                                      </p:cBhvr>
                                    </p:animEffect>
                                  </p:childTnLst>
                                </p:cTn>
                              </p:par>
                            </p:childTnLst>
                          </p:cTn>
                        </p:par>
                        <p:par>
                          <p:cTn id="35" fill="hold" nodeType="afterGroup">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3328"/>
                                        </p:tgtEl>
                                        <p:attrNameLst>
                                          <p:attrName>style.visibility</p:attrName>
                                        </p:attrNameLst>
                                      </p:cBhvr>
                                      <p:to>
                                        <p:strVal val="visible"/>
                                      </p:to>
                                    </p:set>
                                    <p:animEffect transition="in" filter="wipe(left)">
                                      <p:cBhvr>
                                        <p:cTn id="38" dur="500"/>
                                        <p:tgtEl>
                                          <p:spTgt spid="1332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xit" presetSubtype="16" fill="hold" nodeType="clickEffect">
                                  <p:stCondLst>
                                    <p:cond delay="0"/>
                                  </p:stCondLst>
                                  <p:childTnLst>
                                    <p:animEffect transition="out" filter="box(in)">
                                      <p:cBhvr>
                                        <p:cTn id="42" dur="500"/>
                                        <p:tgtEl>
                                          <p:spTgt spid="31756"/>
                                        </p:tgtEl>
                                      </p:cBhvr>
                                    </p:animEffect>
                                    <p:set>
                                      <p:cBhvr>
                                        <p:cTn id="43" dur="1" fill="hold">
                                          <p:stCondLst>
                                            <p:cond delay="499"/>
                                          </p:stCondLst>
                                        </p:cTn>
                                        <p:tgtEl>
                                          <p:spTgt spid="31756"/>
                                        </p:tgtEl>
                                        <p:attrNameLst>
                                          <p:attrName>style.visibility</p:attrName>
                                        </p:attrNameLst>
                                      </p:cBhvr>
                                      <p:to>
                                        <p:strVal val="hidden"/>
                                      </p:to>
                                    </p:set>
                                  </p:childTnLst>
                                </p:cTn>
                              </p:par>
                              <p:par>
                                <p:cTn id="44" presetID="4" presetClass="exit" presetSubtype="16" fill="hold" nodeType="withEffect">
                                  <p:stCondLst>
                                    <p:cond delay="0"/>
                                  </p:stCondLst>
                                  <p:childTnLst>
                                    <p:animEffect transition="out" filter="box(i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13328"/>
                                        </p:tgtEl>
                                      </p:cBhvr>
                                    </p:animEffect>
                                    <p:set>
                                      <p:cBhvr>
                                        <p:cTn id="49" dur="1" fill="hold">
                                          <p:stCondLst>
                                            <p:cond delay="499"/>
                                          </p:stCondLst>
                                        </p:cTn>
                                        <p:tgtEl>
                                          <p:spTgt spid="13328"/>
                                        </p:tgtEl>
                                        <p:attrNameLst>
                                          <p:attrName>style.visibility</p:attrName>
                                        </p:attrNameLst>
                                      </p:cBhvr>
                                      <p:to>
                                        <p:strVal val="hidden"/>
                                      </p:to>
                                    </p:set>
                                  </p:childTnLst>
                                </p:cTn>
                              </p:par>
                            </p:childTnLst>
                          </p:cTn>
                        </p:par>
                        <p:par>
                          <p:cTn id="50" fill="hold" nodeType="afterGroup">
                            <p:stCondLst>
                              <p:cond delay="500"/>
                            </p:stCondLst>
                            <p:childTnLst>
                              <p:par>
                                <p:cTn id="51" presetID="18" presetClass="entr" presetSubtype="3"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strips(upRight)">
                                      <p:cBhvr>
                                        <p:cTn id="53" dur="500"/>
                                        <p:tgtEl>
                                          <p:spTgt spid="1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2180"/>
                                        </p:tgtEl>
                                        <p:attrNameLst>
                                          <p:attrName>style.visibility</p:attrName>
                                        </p:attrNameLst>
                                      </p:cBhvr>
                                      <p:to>
                                        <p:strVal val="visible"/>
                                      </p:to>
                                    </p:set>
                                    <p:animEffect transition="in" filter="wipe(left)">
                                      <p:cBhvr>
                                        <p:cTn id="56" dur="500"/>
                                        <p:tgtEl>
                                          <p:spTgt spid="92180"/>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2183"/>
                                        </p:tgtEl>
                                        <p:attrNameLst>
                                          <p:attrName>style.visibility</p:attrName>
                                        </p:attrNameLst>
                                      </p:cBhvr>
                                      <p:to>
                                        <p:strVal val="visible"/>
                                      </p:to>
                                    </p:set>
                                    <p:animEffect transition="in" filter="wipe(left)">
                                      <p:cBhvr>
                                        <p:cTn id="59" dur="500"/>
                                        <p:tgtEl>
                                          <p:spTgt spid="92183"/>
                                        </p:tgtEl>
                                      </p:cBhvr>
                                    </p:animEffect>
                                  </p:childTnLst>
                                </p:cTn>
                              </p:par>
                            </p:childTnLst>
                          </p:cTn>
                        </p:par>
                        <p:par>
                          <p:cTn id="60" fill="hold" nodeType="afterGroup">
                            <p:stCondLst>
                              <p:cond delay="1000"/>
                            </p:stCondLst>
                            <p:childTnLst>
                              <p:par>
                                <p:cTn id="61" presetID="10" presetClass="entr" presetSubtype="0" fill="hold" nodeType="afterEffect">
                                  <p:stCondLst>
                                    <p:cond delay="0"/>
                                  </p:stCondLst>
                                  <p:childTnLst>
                                    <p:set>
                                      <p:cBhvr>
                                        <p:cTn id="62" dur="1" fill="hold">
                                          <p:stCondLst>
                                            <p:cond delay="0"/>
                                          </p:stCondLst>
                                        </p:cTn>
                                        <p:tgtEl>
                                          <p:spTgt spid="31757"/>
                                        </p:tgtEl>
                                        <p:attrNameLst>
                                          <p:attrName>style.visibility</p:attrName>
                                        </p:attrNameLst>
                                      </p:cBhvr>
                                      <p:to>
                                        <p:strVal val="visible"/>
                                      </p:to>
                                    </p:set>
                                    <p:animEffect transition="in" filter="fade">
                                      <p:cBhvr>
                                        <p:cTn id="63" dur="1000"/>
                                        <p:tgtEl>
                                          <p:spTgt spid="31757"/>
                                        </p:tgtEl>
                                      </p:cBhvr>
                                    </p:animEffect>
                                  </p:childTnLst>
                                </p:cTn>
                              </p:par>
                            </p:childTnLst>
                          </p:cTn>
                        </p:par>
                        <p:par>
                          <p:cTn id="64" fill="hold" nodeType="afterGroup">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13329"/>
                                        </p:tgtEl>
                                        <p:attrNameLst>
                                          <p:attrName>style.visibility</p:attrName>
                                        </p:attrNameLst>
                                      </p:cBhvr>
                                      <p:to>
                                        <p:strVal val="visible"/>
                                      </p:to>
                                    </p:set>
                                    <p:animEffect transition="in" filter="wipe(left)">
                                      <p:cBhvr>
                                        <p:cTn id="67" dur="500"/>
                                        <p:tgtEl>
                                          <p:spTgt spid="1332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xit" presetSubtype="16" fill="hold" nodeType="clickEffect">
                                  <p:stCondLst>
                                    <p:cond delay="0"/>
                                  </p:stCondLst>
                                  <p:childTnLst>
                                    <p:animEffect transition="out" filter="box(in)">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4" presetClass="exit" presetSubtype="16" fill="hold" nodeType="withEffect">
                                  <p:stCondLst>
                                    <p:cond delay="0"/>
                                  </p:stCondLst>
                                  <p:childTnLst>
                                    <p:animEffect transition="out" filter="box(in)">
                                      <p:cBhvr>
                                        <p:cTn id="74" dur="500"/>
                                        <p:tgtEl>
                                          <p:spTgt spid="31757"/>
                                        </p:tgtEl>
                                      </p:cBhvr>
                                    </p:animEffect>
                                    <p:set>
                                      <p:cBhvr>
                                        <p:cTn id="75" dur="1" fill="hold">
                                          <p:stCondLst>
                                            <p:cond delay="499"/>
                                          </p:stCondLst>
                                        </p:cTn>
                                        <p:tgtEl>
                                          <p:spTgt spid="31757"/>
                                        </p:tgtEl>
                                        <p:attrNameLst>
                                          <p:attrName>style.visibility</p:attrName>
                                        </p:attrNameLst>
                                      </p:cBhvr>
                                      <p:to>
                                        <p:strVal val="hidden"/>
                                      </p:to>
                                    </p:set>
                                  </p:childTnLst>
                                </p:cTn>
                              </p:par>
                              <p:par>
                                <p:cTn id="76" presetID="4" presetClass="exit" presetSubtype="16" fill="hold" grpId="1" nodeType="withEffect">
                                  <p:stCondLst>
                                    <p:cond delay="0"/>
                                  </p:stCondLst>
                                  <p:childTnLst>
                                    <p:animEffect transition="out" filter="box(in)">
                                      <p:cBhvr>
                                        <p:cTn id="77" dur="500"/>
                                        <p:tgtEl>
                                          <p:spTgt spid="13329"/>
                                        </p:tgtEl>
                                      </p:cBhvr>
                                    </p:animEffect>
                                    <p:set>
                                      <p:cBhvr>
                                        <p:cTn id="78" dur="1" fill="hold">
                                          <p:stCondLst>
                                            <p:cond delay="499"/>
                                          </p:stCondLst>
                                        </p:cTn>
                                        <p:tgtEl>
                                          <p:spTgt spid="13329"/>
                                        </p:tgtEl>
                                        <p:attrNameLst>
                                          <p:attrName>style.visibility</p:attrName>
                                        </p:attrNameLst>
                                      </p:cBhvr>
                                      <p:to>
                                        <p:strVal val="hidden"/>
                                      </p:to>
                                    </p:set>
                                  </p:childTnLst>
                                </p:cTn>
                              </p:par>
                            </p:childTnLst>
                          </p:cTn>
                        </p:par>
                        <p:par>
                          <p:cTn id="79" fill="hold" nodeType="afterGroup">
                            <p:stCondLst>
                              <p:cond delay="500"/>
                            </p:stCondLst>
                            <p:childTnLst>
                              <p:par>
                                <p:cTn id="80" presetID="18" presetClass="entr" presetSubtype="3" fill="hold"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strips(upRight)">
                                      <p:cBhvr>
                                        <p:cTn id="82" dur="500"/>
                                        <p:tgtEl>
                                          <p:spTgt spid="1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92181"/>
                                        </p:tgtEl>
                                        <p:attrNameLst>
                                          <p:attrName>style.visibility</p:attrName>
                                        </p:attrNameLst>
                                      </p:cBhvr>
                                      <p:to>
                                        <p:strVal val="visible"/>
                                      </p:to>
                                    </p:set>
                                    <p:animEffect transition="in" filter="wipe(left)">
                                      <p:cBhvr>
                                        <p:cTn id="85" dur="500"/>
                                        <p:tgtEl>
                                          <p:spTgt spid="92181"/>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92184"/>
                                        </p:tgtEl>
                                        <p:attrNameLst>
                                          <p:attrName>style.visibility</p:attrName>
                                        </p:attrNameLst>
                                      </p:cBhvr>
                                      <p:to>
                                        <p:strVal val="visible"/>
                                      </p:to>
                                    </p:set>
                                    <p:animEffect transition="in" filter="wipe(left)">
                                      <p:cBhvr>
                                        <p:cTn id="88" dur="500"/>
                                        <p:tgtEl>
                                          <p:spTgt spid="92184"/>
                                        </p:tgtEl>
                                      </p:cBhvr>
                                    </p:animEffect>
                                  </p:childTnLst>
                                </p:cTn>
                              </p:par>
                            </p:childTnLst>
                          </p:cTn>
                        </p:par>
                        <p:par>
                          <p:cTn id="89" fill="hold" nodeType="afterGroup">
                            <p:stCondLst>
                              <p:cond delay="1000"/>
                            </p:stCondLst>
                            <p:childTnLst>
                              <p:par>
                                <p:cTn id="90" presetID="10" presetClass="entr" presetSubtype="0" fill="hold" nodeType="afterEffect">
                                  <p:stCondLst>
                                    <p:cond delay="0"/>
                                  </p:stCondLst>
                                  <p:childTnLst>
                                    <p:set>
                                      <p:cBhvr>
                                        <p:cTn id="91" dur="1" fill="hold">
                                          <p:stCondLst>
                                            <p:cond delay="0"/>
                                          </p:stCondLst>
                                        </p:cTn>
                                        <p:tgtEl>
                                          <p:spTgt spid="31758"/>
                                        </p:tgtEl>
                                        <p:attrNameLst>
                                          <p:attrName>style.visibility</p:attrName>
                                        </p:attrNameLst>
                                      </p:cBhvr>
                                      <p:to>
                                        <p:strVal val="visible"/>
                                      </p:to>
                                    </p:set>
                                    <p:animEffect transition="in" filter="fade">
                                      <p:cBhvr>
                                        <p:cTn id="92" dur="1000"/>
                                        <p:tgtEl>
                                          <p:spTgt spid="31758"/>
                                        </p:tgtEl>
                                      </p:cBhvr>
                                    </p:animEffect>
                                  </p:childTnLst>
                                </p:cTn>
                              </p:par>
                            </p:childTnLst>
                          </p:cTn>
                        </p:par>
                        <p:par>
                          <p:cTn id="93" fill="hold" nodeType="afterGroup">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13330"/>
                                        </p:tgtEl>
                                        <p:attrNameLst>
                                          <p:attrName>style.visibility</p:attrName>
                                        </p:attrNameLst>
                                      </p:cBhvr>
                                      <p:to>
                                        <p:strVal val="visible"/>
                                      </p:to>
                                    </p:set>
                                    <p:animEffect transition="in" filter="wipe(left)">
                                      <p:cBhvr>
                                        <p:cTn id="96" dur="500"/>
                                        <p:tgtEl>
                                          <p:spTgt spid="13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327" grpId="0"/>
      <p:bldP spid="13328" grpId="0"/>
      <p:bldP spid="13328" grpId="1"/>
      <p:bldP spid="13329" grpId="0"/>
      <p:bldP spid="13329" grpId="1"/>
      <p:bldP spid="13330" grpId="0"/>
      <p:bldP spid="92179" grpId="0" animBg="1"/>
      <p:bldP spid="92180" grpId="0" animBg="1"/>
      <p:bldP spid="92181" grpId="0" animBg="1"/>
      <p:bldP spid="92182" grpId="0"/>
      <p:bldP spid="92183" grpId="0"/>
      <p:bldP spid="9218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186" name="Object 7"/>
          <p:cNvGraphicFramePr>
            <a:graphicFrameLocks noGrp="1" noChangeAspect="1"/>
          </p:cNvGraphicFramePr>
          <p:nvPr>
            <p:ph sz="half" idx="4294967295"/>
          </p:nvPr>
        </p:nvGraphicFramePr>
        <p:xfrm>
          <a:off x="0" y="1125538"/>
          <a:ext cx="8713788" cy="5454650"/>
        </p:xfrm>
        <a:graphic>
          <a:graphicData uri="http://schemas.openxmlformats.org/presentationml/2006/ole">
            <mc:AlternateContent xmlns:mc="http://schemas.openxmlformats.org/markup-compatibility/2006">
              <mc:Choice xmlns:v="urn:schemas-microsoft-com:vml" Requires="v">
                <p:oleObj spid="_x0000_s82019" name="ビットマップ イメージ" r:id="rId4" imgW="6533333" imgH="5847619" progId="PBrush">
                  <p:embed/>
                </p:oleObj>
              </mc:Choice>
              <mc:Fallback>
                <p:oleObj name="ビットマップ イメージ" r:id="rId4" imgW="6533333" imgH="5847619" progId="PBrush">
                  <p:embed/>
                  <p:pic>
                    <p:nvPicPr>
                      <p:cNvPr id="0" name="Picture 9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125538"/>
                        <a:ext cx="8713788" cy="54546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3187" name="Rectangle 8"/>
          <p:cNvSpPr>
            <a:spLocks noGrp="1" noChangeArrowheads="1"/>
          </p:cNvSpPr>
          <p:nvPr>
            <p:ph type="title" idx="4294967295"/>
          </p:nvPr>
        </p:nvSpPr>
        <p:spPr>
          <a:xfrm>
            <a:off x="468313" y="188913"/>
            <a:ext cx="4032250" cy="1143000"/>
          </a:xfrm>
        </p:spPr>
        <p:txBody>
          <a:bodyPr/>
          <a:lstStyle/>
          <a:p>
            <a:pPr eaLnBrk="1" hangingPunct="1"/>
            <a:r>
              <a:rPr lang="ja-JP" altLang="en-US" sz="4000" smtClean="0"/>
              <a:t>半減期</a:t>
            </a:r>
            <a:r>
              <a:rPr lang="ja-JP" altLang="en-US" sz="3200" smtClean="0"/>
              <a:t>（</a:t>
            </a:r>
            <a:r>
              <a:rPr lang="ja-JP" altLang="en-US" sz="2800" smtClean="0">
                <a:solidFill>
                  <a:srgbClr val="FF0000"/>
                </a:solidFill>
              </a:rPr>
              <a:t>セシウム</a:t>
            </a:r>
            <a:r>
              <a:rPr lang="en-US" altLang="ja-JP" sz="2000" smtClean="0">
                <a:solidFill>
                  <a:srgbClr val="FF0000"/>
                </a:solidFill>
              </a:rPr>
              <a:t>137</a:t>
            </a:r>
            <a:r>
              <a:rPr lang="ja-JP" altLang="en-US" sz="3200" smtClean="0"/>
              <a:t>）</a:t>
            </a:r>
          </a:p>
        </p:txBody>
      </p:sp>
      <p:pic>
        <p:nvPicPr>
          <p:cNvPr id="31756" name="Picture 1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643438" y="2924175"/>
            <a:ext cx="3938587"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7"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43438" y="2924175"/>
            <a:ext cx="3933825" cy="199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1758" name="Picture 14"/>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43438" y="2924175"/>
            <a:ext cx="3929062"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 name="下矢印 10"/>
          <p:cNvSpPr/>
          <p:nvPr/>
        </p:nvSpPr>
        <p:spPr>
          <a:xfrm>
            <a:off x="6372225" y="2349500"/>
            <a:ext cx="503238" cy="503238"/>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sz="1800"/>
          </a:p>
        </p:txBody>
      </p:sp>
      <p:cxnSp>
        <p:nvCxnSpPr>
          <p:cNvPr id="13" name="直線矢印コネクタ 12"/>
          <p:cNvCxnSpPr/>
          <p:nvPr/>
        </p:nvCxnSpPr>
        <p:spPr>
          <a:xfrm rot="10800000" flipH="1">
            <a:off x="3059113" y="1412875"/>
            <a:ext cx="1441450" cy="1588"/>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4" name="直線矢印コネクタ 13"/>
          <p:cNvCxnSpPr/>
          <p:nvPr/>
        </p:nvCxnSpPr>
        <p:spPr>
          <a:xfrm rot="10800000" flipH="1">
            <a:off x="3563938" y="3789363"/>
            <a:ext cx="1439862" cy="1587"/>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5" name="直線矢印コネクタ 14"/>
          <p:cNvCxnSpPr/>
          <p:nvPr/>
        </p:nvCxnSpPr>
        <p:spPr>
          <a:xfrm rot="10800000" flipH="1">
            <a:off x="4716463" y="4365625"/>
            <a:ext cx="1008062" cy="576263"/>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cxnSp>
        <p:nvCxnSpPr>
          <p:cNvPr id="17" name="直線矢印コネクタ 16"/>
          <p:cNvCxnSpPr/>
          <p:nvPr/>
        </p:nvCxnSpPr>
        <p:spPr>
          <a:xfrm rot="5400000" flipH="1" flipV="1">
            <a:off x="6011862" y="4797426"/>
            <a:ext cx="1152525" cy="431800"/>
          </a:xfrm>
          <a:prstGeom prst="straightConnector1">
            <a:avLst/>
          </a:prstGeom>
          <a:ln>
            <a:tailEnd type="arrow"/>
          </a:ln>
        </p:spPr>
        <p:style>
          <a:lnRef idx="3">
            <a:schemeClr val="accent6"/>
          </a:lnRef>
          <a:fillRef idx="0">
            <a:schemeClr val="accent6"/>
          </a:fillRef>
          <a:effectRef idx="2">
            <a:schemeClr val="accent6"/>
          </a:effectRef>
          <a:fontRef idx="minor">
            <a:schemeClr val="tx1"/>
          </a:fontRef>
        </p:style>
      </p:cxnSp>
      <p:pic>
        <p:nvPicPr>
          <p:cNvPr id="31755" name="Picture 11"/>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643438" y="260350"/>
            <a:ext cx="3933825" cy="1995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7" name="Text Box 15"/>
          <p:cNvSpPr txBox="1">
            <a:spLocks noChangeArrowheads="1"/>
          </p:cNvSpPr>
          <p:nvPr/>
        </p:nvSpPr>
        <p:spPr bwMode="auto">
          <a:xfrm>
            <a:off x="5435600" y="944563"/>
            <a:ext cx="230505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ja-JP" altLang="en-US" sz="3200"/>
              <a:t>例）</a:t>
            </a:r>
            <a:r>
              <a:rPr lang="en-US" altLang="ja-JP" sz="3200"/>
              <a:t>800</a:t>
            </a:r>
            <a:r>
              <a:rPr lang="ja-JP" altLang="en-US" sz="3200"/>
              <a:t>個</a:t>
            </a:r>
          </a:p>
        </p:txBody>
      </p:sp>
      <p:sp>
        <p:nvSpPr>
          <p:cNvPr id="13328" name="Text Box 16"/>
          <p:cNvSpPr txBox="1">
            <a:spLocks noChangeArrowheads="1"/>
          </p:cNvSpPr>
          <p:nvPr/>
        </p:nvSpPr>
        <p:spPr bwMode="auto">
          <a:xfrm>
            <a:off x="5903913" y="3608388"/>
            <a:ext cx="1620837"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400</a:t>
            </a:r>
            <a:r>
              <a:rPr lang="ja-JP" altLang="en-US" sz="3200"/>
              <a:t>個</a:t>
            </a:r>
          </a:p>
        </p:txBody>
      </p:sp>
      <p:sp>
        <p:nvSpPr>
          <p:cNvPr id="13329" name="Text Box 17"/>
          <p:cNvSpPr txBox="1">
            <a:spLocks noChangeArrowheads="1"/>
          </p:cNvSpPr>
          <p:nvPr/>
        </p:nvSpPr>
        <p:spPr bwMode="auto">
          <a:xfrm>
            <a:off x="5940425" y="3644900"/>
            <a:ext cx="14398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200</a:t>
            </a:r>
            <a:r>
              <a:rPr lang="ja-JP" altLang="en-US" sz="3200"/>
              <a:t>個</a:t>
            </a:r>
          </a:p>
        </p:txBody>
      </p:sp>
      <p:sp>
        <p:nvSpPr>
          <p:cNvPr id="13330" name="Text Box 18"/>
          <p:cNvSpPr txBox="1">
            <a:spLocks noChangeArrowheads="1"/>
          </p:cNvSpPr>
          <p:nvPr/>
        </p:nvSpPr>
        <p:spPr bwMode="auto">
          <a:xfrm>
            <a:off x="5940425" y="3573463"/>
            <a:ext cx="143986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ctr" eaLnBrk="1" hangingPunct="1">
              <a:spcBef>
                <a:spcPct val="50000"/>
              </a:spcBef>
            </a:pPr>
            <a:r>
              <a:rPr lang="en-US" altLang="ja-JP" sz="3200"/>
              <a:t>100</a:t>
            </a:r>
            <a:r>
              <a:rPr lang="ja-JP" altLang="en-US" sz="3200"/>
              <a:t>個</a:t>
            </a:r>
          </a:p>
        </p:txBody>
      </p:sp>
      <p:sp>
        <p:nvSpPr>
          <p:cNvPr id="93201" name="Text Box 18"/>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en-US" altLang="ja-JP" sz="1400">
                <a:solidFill>
                  <a:srgbClr val="99FF66"/>
                </a:solidFill>
              </a:rPr>
              <a:t>3click</a:t>
            </a:r>
          </a:p>
        </p:txBody>
      </p:sp>
      <p:sp>
        <p:nvSpPr>
          <p:cNvPr id="93202" name="Text Box 18"/>
          <p:cNvSpPr txBox="1">
            <a:spLocks noChangeArrowheads="1"/>
          </p:cNvSpPr>
          <p:nvPr/>
        </p:nvSpPr>
        <p:spPr bwMode="auto">
          <a:xfrm>
            <a:off x="385763" y="1125538"/>
            <a:ext cx="549275" cy="21955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eaVert">
            <a:spAutoFit/>
          </a:bodyPr>
          <a:lstStyle/>
          <a:p>
            <a:pPr>
              <a:spcBef>
                <a:spcPct val="50000"/>
              </a:spcBef>
            </a:pPr>
            <a:r>
              <a:rPr lang="ja-JP" altLang="en-US" sz="2400"/>
              <a:t>原子核の数</a:t>
            </a:r>
          </a:p>
        </p:txBody>
      </p:sp>
      <p:sp>
        <p:nvSpPr>
          <p:cNvPr id="93203" name="AutoShape 19"/>
          <p:cNvSpPr>
            <a:spLocks/>
          </p:cNvSpPr>
          <p:nvPr/>
        </p:nvSpPr>
        <p:spPr bwMode="auto">
          <a:xfrm rot="5400000">
            <a:off x="2051051"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04" name="AutoShape 20"/>
          <p:cNvSpPr>
            <a:spLocks/>
          </p:cNvSpPr>
          <p:nvPr/>
        </p:nvSpPr>
        <p:spPr bwMode="auto">
          <a:xfrm rot="5400000">
            <a:off x="3743326"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05" name="AutoShape 21"/>
          <p:cNvSpPr>
            <a:spLocks/>
          </p:cNvSpPr>
          <p:nvPr/>
        </p:nvSpPr>
        <p:spPr bwMode="auto">
          <a:xfrm rot="5400000">
            <a:off x="5472113" y="5445125"/>
            <a:ext cx="107950" cy="1692275"/>
          </a:xfrm>
          <a:prstGeom prst="rightBrace">
            <a:avLst>
              <a:gd name="adj1" fmla="val 130637"/>
              <a:gd name="adj2" fmla="val 50000"/>
            </a:avLst>
          </a:prstGeom>
          <a:noFill/>
          <a:ln w="9525">
            <a:solidFill>
              <a:schemeClr val="tx1"/>
            </a:solidFill>
            <a:round/>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ja-JP" altLang="en-US"/>
          </a:p>
        </p:txBody>
      </p:sp>
      <p:sp>
        <p:nvSpPr>
          <p:cNvPr id="93206" name="Text Box 22"/>
          <p:cNvSpPr txBox="1">
            <a:spLocks noChangeArrowheads="1"/>
          </p:cNvSpPr>
          <p:nvPr/>
        </p:nvSpPr>
        <p:spPr bwMode="auto">
          <a:xfrm>
            <a:off x="1547813" y="6267450"/>
            <a:ext cx="115252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30</a:t>
            </a:r>
            <a:r>
              <a:rPr lang="ja-JP" altLang="en-US" sz="3200"/>
              <a:t>年</a:t>
            </a:r>
          </a:p>
        </p:txBody>
      </p:sp>
      <p:sp>
        <p:nvSpPr>
          <p:cNvPr id="93207" name="Text Box 23"/>
          <p:cNvSpPr txBox="1">
            <a:spLocks noChangeArrowheads="1"/>
          </p:cNvSpPr>
          <p:nvPr/>
        </p:nvSpPr>
        <p:spPr bwMode="auto">
          <a:xfrm>
            <a:off x="3240088" y="6273800"/>
            <a:ext cx="1260475"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30</a:t>
            </a:r>
            <a:r>
              <a:rPr lang="ja-JP" altLang="en-US" sz="3200"/>
              <a:t>年</a:t>
            </a:r>
          </a:p>
        </p:txBody>
      </p:sp>
      <p:sp>
        <p:nvSpPr>
          <p:cNvPr id="93208" name="Text Box 24"/>
          <p:cNvSpPr txBox="1">
            <a:spLocks noChangeArrowheads="1"/>
          </p:cNvSpPr>
          <p:nvPr/>
        </p:nvSpPr>
        <p:spPr bwMode="auto">
          <a:xfrm>
            <a:off x="5111750" y="6273800"/>
            <a:ext cx="1081088" cy="579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r>
              <a:rPr lang="en-US" altLang="ja-JP" sz="3200"/>
              <a:t>30</a:t>
            </a:r>
            <a:r>
              <a:rPr lang="ja-JP" altLang="en-US" sz="3200"/>
              <a:t>年</a:t>
            </a:r>
          </a:p>
        </p:txBody>
      </p:sp>
      <p:sp>
        <p:nvSpPr>
          <p:cNvPr id="25" name="正方形/長方形 24"/>
          <p:cNvSpPr/>
          <p:nvPr/>
        </p:nvSpPr>
        <p:spPr>
          <a:xfrm>
            <a:off x="6337375" y="6638796"/>
            <a:ext cx="2327497" cy="276999"/>
          </a:xfrm>
          <a:prstGeom prst="rect">
            <a:avLst/>
          </a:prstGeom>
        </p:spPr>
        <p:txBody>
          <a:bodyPr wrap="none">
            <a:spAutoFit/>
          </a:bodyPr>
          <a:lstStyle/>
          <a:p>
            <a:r>
              <a:rPr lang="ja-JP" altLang="en-US" sz="1200" dirty="0" smtClean="0"/>
              <a:t>文部科学省副読本 </a:t>
            </a:r>
            <a:r>
              <a:rPr lang="en-US" altLang="ja-JP" sz="1200" dirty="0" smtClean="0"/>
              <a:t>P.10 </a:t>
            </a:r>
            <a:r>
              <a:rPr lang="ja-JP" altLang="en-US" sz="1200" dirty="0" smtClean="0"/>
              <a:t>から作成</a:t>
            </a:r>
            <a:endParaRPr lang="ja-JP" altLang="en-US" sz="1200" dirty="0"/>
          </a:p>
        </p:txBody>
      </p:sp>
    </p:spTree>
    <p:extLst>
      <p:ext uri="{BB962C8B-B14F-4D97-AF65-F5344CB8AC3E}">
        <p14:creationId xmlns:p14="http://schemas.microsoft.com/office/powerpoint/2010/main" val="8666982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8" presetClass="entr" presetSubtype="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strips(downRight)">
                                      <p:cBhvr>
                                        <p:cTn id="7" dur="500"/>
                                        <p:tgtEl>
                                          <p:spTgt spid="13"/>
                                        </p:tgtEl>
                                      </p:cBhvr>
                                    </p:animEffect>
                                  </p:childTnLst>
                                </p:cTn>
                              </p:par>
                            </p:childTnLst>
                          </p:cTn>
                        </p:par>
                        <p:par>
                          <p:cTn id="8" fill="hold" nodeType="afterGroup">
                            <p:stCondLst>
                              <p:cond delay="500"/>
                            </p:stCondLst>
                            <p:childTnLst>
                              <p:par>
                                <p:cTn id="9" presetID="10" presetClass="entr" presetSubtype="0" fill="hold" nodeType="afterEffect">
                                  <p:stCondLst>
                                    <p:cond delay="0"/>
                                  </p:stCondLst>
                                  <p:childTnLst>
                                    <p:set>
                                      <p:cBhvr>
                                        <p:cTn id="10" dur="1" fill="hold">
                                          <p:stCondLst>
                                            <p:cond delay="0"/>
                                          </p:stCondLst>
                                        </p:cTn>
                                        <p:tgtEl>
                                          <p:spTgt spid="31755"/>
                                        </p:tgtEl>
                                        <p:attrNameLst>
                                          <p:attrName>style.visibility</p:attrName>
                                        </p:attrNameLst>
                                      </p:cBhvr>
                                      <p:to>
                                        <p:strVal val="visible"/>
                                      </p:to>
                                    </p:set>
                                    <p:animEffect transition="in" filter="fade">
                                      <p:cBhvr>
                                        <p:cTn id="11" dur="500"/>
                                        <p:tgtEl>
                                          <p:spTgt spid="31755"/>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327"/>
                                        </p:tgtEl>
                                        <p:attrNameLst>
                                          <p:attrName>style.visibility</p:attrName>
                                        </p:attrNameLst>
                                      </p:cBhvr>
                                      <p:to>
                                        <p:strVal val="visible"/>
                                      </p:to>
                                    </p:set>
                                    <p:animEffect transition="in" filter="wipe(left)">
                                      <p:cBhvr>
                                        <p:cTn id="15" dur="500"/>
                                        <p:tgtEl>
                                          <p:spTgt spid="1332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11"/>
                                        </p:tgtEl>
                                        <p:attrNameLst>
                                          <p:attrName>style.visibility</p:attrName>
                                        </p:attrNameLst>
                                      </p:cBhvr>
                                      <p:to>
                                        <p:strVal val="visible"/>
                                      </p:to>
                                    </p:set>
                                    <p:animEffect transition="in" filter="fade">
                                      <p:cBhvr>
                                        <p:cTn id="20" dur="500"/>
                                        <p:tgtEl>
                                          <p:spTgt spid="1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93203"/>
                                        </p:tgtEl>
                                        <p:attrNameLst>
                                          <p:attrName>style.visibility</p:attrName>
                                        </p:attrNameLst>
                                      </p:cBhvr>
                                      <p:to>
                                        <p:strVal val="visible"/>
                                      </p:to>
                                    </p:set>
                                    <p:animEffect transition="in" filter="wipe(left)">
                                      <p:cBhvr>
                                        <p:cTn id="23" dur="500"/>
                                        <p:tgtEl>
                                          <p:spTgt spid="93203"/>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93206"/>
                                        </p:tgtEl>
                                        <p:attrNameLst>
                                          <p:attrName>style.visibility</p:attrName>
                                        </p:attrNameLst>
                                      </p:cBhvr>
                                      <p:to>
                                        <p:strVal val="visible"/>
                                      </p:to>
                                    </p:set>
                                    <p:animEffect transition="in" filter="wipe(left)">
                                      <p:cBhvr>
                                        <p:cTn id="26" dur="500"/>
                                        <p:tgtEl>
                                          <p:spTgt spid="93206"/>
                                        </p:tgtEl>
                                      </p:cBhvr>
                                    </p:animEffect>
                                  </p:childTnLst>
                                </p:cTn>
                              </p:par>
                            </p:childTnLst>
                          </p:cTn>
                        </p:par>
                        <p:par>
                          <p:cTn id="27" fill="hold" nodeType="afterGroup">
                            <p:stCondLst>
                              <p:cond delay="500"/>
                            </p:stCondLst>
                            <p:childTnLst>
                              <p:par>
                                <p:cTn id="28" presetID="18" presetClass="entr" presetSubtype="6" fill="hold"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strips(downRight)">
                                      <p:cBhvr>
                                        <p:cTn id="30" dur="500"/>
                                        <p:tgtEl>
                                          <p:spTgt spid="14"/>
                                        </p:tgtEl>
                                      </p:cBhvr>
                                    </p:animEffect>
                                  </p:childTnLst>
                                </p:cTn>
                              </p:par>
                            </p:childTnLst>
                          </p:cTn>
                        </p:par>
                        <p:par>
                          <p:cTn id="31" fill="hold" nodeType="afterGroup">
                            <p:stCondLst>
                              <p:cond delay="1000"/>
                            </p:stCondLst>
                            <p:childTnLst>
                              <p:par>
                                <p:cTn id="32" presetID="10" presetClass="entr" presetSubtype="0" fill="hold" nodeType="afterEffect">
                                  <p:stCondLst>
                                    <p:cond delay="0"/>
                                  </p:stCondLst>
                                  <p:childTnLst>
                                    <p:set>
                                      <p:cBhvr>
                                        <p:cTn id="33" dur="1" fill="hold">
                                          <p:stCondLst>
                                            <p:cond delay="0"/>
                                          </p:stCondLst>
                                        </p:cTn>
                                        <p:tgtEl>
                                          <p:spTgt spid="31756"/>
                                        </p:tgtEl>
                                        <p:attrNameLst>
                                          <p:attrName>style.visibility</p:attrName>
                                        </p:attrNameLst>
                                      </p:cBhvr>
                                      <p:to>
                                        <p:strVal val="visible"/>
                                      </p:to>
                                    </p:set>
                                    <p:animEffect transition="in" filter="fade">
                                      <p:cBhvr>
                                        <p:cTn id="34" dur="1000"/>
                                        <p:tgtEl>
                                          <p:spTgt spid="31756"/>
                                        </p:tgtEl>
                                      </p:cBhvr>
                                    </p:animEffect>
                                  </p:childTnLst>
                                </p:cTn>
                              </p:par>
                            </p:childTnLst>
                          </p:cTn>
                        </p:par>
                        <p:par>
                          <p:cTn id="35" fill="hold" nodeType="afterGroup">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13328"/>
                                        </p:tgtEl>
                                        <p:attrNameLst>
                                          <p:attrName>style.visibility</p:attrName>
                                        </p:attrNameLst>
                                      </p:cBhvr>
                                      <p:to>
                                        <p:strVal val="visible"/>
                                      </p:to>
                                    </p:set>
                                    <p:animEffect transition="in" filter="wipe(left)">
                                      <p:cBhvr>
                                        <p:cTn id="38" dur="500"/>
                                        <p:tgtEl>
                                          <p:spTgt spid="13328"/>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4" presetClass="exit" presetSubtype="16" fill="hold" nodeType="clickEffect">
                                  <p:stCondLst>
                                    <p:cond delay="0"/>
                                  </p:stCondLst>
                                  <p:childTnLst>
                                    <p:animEffect transition="out" filter="box(in)">
                                      <p:cBhvr>
                                        <p:cTn id="42" dur="500"/>
                                        <p:tgtEl>
                                          <p:spTgt spid="31756"/>
                                        </p:tgtEl>
                                      </p:cBhvr>
                                    </p:animEffect>
                                    <p:set>
                                      <p:cBhvr>
                                        <p:cTn id="43" dur="1" fill="hold">
                                          <p:stCondLst>
                                            <p:cond delay="499"/>
                                          </p:stCondLst>
                                        </p:cTn>
                                        <p:tgtEl>
                                          <p:spTgt spid="31756"/>
                                        </p:tgtEl>
                                        <p:attrNameLst>
                                          <p:attrName>style.visibility</p:attrName>
                                        </p:attrNameLst>
                                      </p:cBhvr>
                                      <p:to>
                                        <p:strVal val="hidden"/>
                                      </p:to>
                                    </p:set>
                                  </p:childTnLst>
                                </p:cTn>
                              </p:par>
                              <p:par>
                                <p:cTn id="44" presetID="4" presetClass="exit" presetSubtype="16" fill="hold" nodeType="withEffect">
                                  <p:stCondLst>
                                    <p:cond delay="0"/>
                                  </p:stCondLst>
                                  <p:childTnLst>
                                    <p:animEffect transition="out" filter="box(in)">
                                      <p:cBhvr>
                                        <p:cTn id="45" dur="500"/>
                                        <p:tgtEl>
                                          <p:spTgt spid="14"/>
                                        </p:tgtEl>
                                      </p:cBhvr>
                                    </p:animEffect>
                                    <p:set>
                                      <p:cBhvr>
                                        <p:cTn id="46" dur="1" fill="hold">
                                          <p:stCondLst>
                                            <p:cond delay="499"/>
                                          </p:stCondLst>
                                        </p:cTn>
                                        <p:tgtEl>
                                          <p:spTgt spid="14"/>
                                        </p:tgtEl>
                                        <p:attrNameLst>
                                          <p:attrName>style.visibility</p:attrName>
                                        </p:attrNameLst>
                                      </p:cBhvr>
                                      <p:to>
                                        <p:strVal val="hidden"/>
                                      </p:to>
                                    </p:set>
                                  </p:childTnLst>
                                </p:cTn>
                              </p:par>
                              <p:par>
                                <p:cTn id="47" presetID="4" presetClass="exit" presetSubtype="16" fill="hold" grpId="1" nodeType="withEffect">
                                  <p:stCondLst>
                                    <p:cond delay="0"/>
                                  </p:stCondLst>
                                  <p:childTnLst>
                                    <p:animEffect transition="out" filter="box(in)">
                                      <p:cBhvr>
                                        <p:cTn id="48" dur="500"/>
                                        <p:tgtEl>
                                          <p:spTgt spid="13328"/>
                                        </p:tgtEl>
                                      </p:cBhvr>
                                    </p:animEffect>
                                    <p:set>
                                      <p:cBhvr>
                                        <p:cTn id="49" dur="1" fill="hold">
                                          <p:stCondLst>
                                            <p:cond delay="499"/>
                                          </p:stCondLst>
                                        </p:cTn>
                                        <p:tgtEl>
                                          <p:spTgt spid="13328"/>
                                        </p:tgtEl>
                                        <p:attrNameLst>
                                          <p:attrName>style.visibility</p:attrName>
                                        </p:attrNameLst>
                                      </p:cBhvr>
                                      <p:to>
                                        <p:strVal val="hidden"/>
                                      </p:to>
                                    </p:set>
                                  </p:childTnLst>
                                </p:cTn>
                              </p:par>
                            </p:childTnLst>
                          </p:cTn>
                        </p:par>
                        <p:par>
                          <p:cTn id="50" fill="hold" nodeType="afterGroup">
                            <p:stCondLst>
                              <p:cond delay="500"/>
                            </p:stCondLst>
                            <p:childTnLst>
                              <p:par>
                                <p:cTn id="51" presetID="18" presetClass="entr" presetSubtype="3"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strips(upRight)">
                                      <p:cBhvr>
                                        <p:cTn id="53" dur="500"/>
                                        <p:tgtEl>
                                          <p:spTgt spid="15"/>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93204"/>
                                        </p:tgtEl>
                                        <p:attrNameLst>
                                          <p:attrName>style.visibility</p:attrName>
                                        </p:attrNameLst>
                                      </p:cBhvr>
                                      <p:to>
                                        <p:strVal val="visible"/>
                                      </p:to>
                                    </p:set>
                                    <p:animEffect transition="in" filter="wipe(left)">
                                      <p:cBhvr>
                                        <p:cTn id="56" dur="500"/>
                                        <p:tgtEl>
                                          <p:spTgt spid="93204"/>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93207"/>
                                        </p:tgtEl>
                                        <p:attrNameLst>
                                          <p:attrName>style.visibility</p:attrName>
                                        </p:attrNameLst>
                                      </p:cBhvr>
                                      <p:to>
                                        <p:strVal val="visible"/>
                                      </p:to>
                                    </p:set>
                                    <p:animEffect transition="in" filter="wipe(left)">
                                      <p:cBhvr>
                                        <p:cTn id="59" dur="500"/>
                                        <p:tgtEl>
                                          <p:spTgt spid="93207"/>
                                        </p:tgtEl>
                                      </p:cBhvr>
                                    </p:animEffect>
                                  </p:childTnLst>
                                </p:cTn>
                              </p:par>
                            </p:childTnLst>
                          </p:cTn>
                        </p:par>
                        <p:par>
                          <p:cTn id="60" fill="hold" nodeType="afterGroup">
                            <p:stCondLst>
                              <p:cond delay="1000"/>
                            </p:stCondLst>
                            <p:childTnLst>
                              <p:par>
                                <p:cTn id="61" presetID="10" presetClass="entr" presetSubtype="0" fill="hold" nodeType="afterEffect">
                                  <p:stCondLst>
                                    <p:cond delay="0"/>
                                  </p:stCondLst>
                                  <p:childTnLst>
                                    <p:set>
                                      <p:cBhvr>
                                        <p:cTn id="62" dur="1" fill="hold">
                                          <p:stCondLst>
                                            <p:cond delay="0"/>
                                          </p:stCondLst>
                                        </p:cTn>
                                        <p:tgtEl>
                                          <p:spTgt spid="31757"/>
                                        </p:tgtEl>
                                        <p:attrNameLst>
                                          <p:attrName>style.visibility</p:attrName>
                                        </p:attrNameLst>
                                      </p:cBhvr>
                                      <p:to>
                                        <p:strVal val="visible"/>
                                      </p:to>
                                    </p:set>
                                    <p:animEffect transition="in" filter="fade">
                                      <p:cBhvr>
                                        <p:cTn id="63" dur="1000"/>
                                        <p:tgtEl>
                                          <p:spTgt spid="31757"/>
                                        </p:tgtEl>
                                      </p:cBhvr>
                                    </p:animEffect>
                                  </p:childTnLst>
                                </p:cTn>
                              </p:par>
                            </p:childTnLst>
                          </p:cTn>
                        </p:par>
                        <p:par>
                          <p:cTn id="64" fill="hold" nodeType="afterGroup">
                            <p:stCondLst>
                              <p:cond delay="2000"/>
                            </p:stCondLst>
                            <p:childTnLst>
                              <p:par>
                                <p:cTn id="65" presetID="22" presetClass="entr" presetSubtype="8" fill="hold" grpId="0" nodeType="afterEffect">
                                  <p:stCondLst>
                                    <p:cond delay="0"/>
                                  </p:stCondLst>
                                  <p:childTnLst>
                                    <p:set>
                                      <p:cBhvr>
                                        <p:cTn id="66" dur="1" fill="hold">
                                          <p:stCondLst>
                                            <p:cond delay="0"/>
                                          </p:stCondLst>
                                        </p:cTn>
                                        <p:tgtEl>
                                          <p:spTgt spid="13329"/>
                                        </p:tgtEl>
                                        <p:attrNameLst>
                                          <p:attrName>style.visibility</p:attrName>
                                        </p:attrNameLst>
                                      </p:cBhvr>
                                      <p:to>
                                        <p:strVal val="visible"/>
                                      </p:to>
                                    </p:set>
                                    <p:animEffect transition="in" filter="wipe(left)">
                                      <p:cBhvr>
                                        <p:cTn id="67" dur="500"/>
                                        <p:tgtEl>
                                          <p:spTgt spid="1332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4" presetClass="exit" presetSubtype="16" fill="hold" nodeType="clickEffect">
                                  <p:stCondLst>
                                    <p:cond delay="0"/>
                                  </p:stCondLst>
                                  <p:childTnLst>
                                    <p:animEffect transition="out" filter="box(in)">
                                      <p:cBhvr>
                                        <p:cTn id="71" dur="500"/>
                                        <p:tgtEl>
                                          <p:spTgt spid="15"/>
                                        </p:tgtEl>
                                      </p:cBhvr>
                                    </p:animEffect>
                                    <p:set>
                                      <p:cBhvr>
                                        <p:cTn id="72" dur="1" fill="hold">
                                          <p:stCondLst>
                                            <p:cond delay="499"/>
                                          </p:stCondLst>
                                        </p:cTn>
                                        <p:tgtEl>
                                          <p:spTgt spid="15"/>
                                        </p:tgtEl>
                                        <p:attrNameLst>
                                          <p:attrName>style.visibility</p:attrName>
                                        </p:attrNameLst>
                                      </p:cBhvr>
                                      <p:to>
                                        <p:strVal val="hidden"/>
                                      </p:to>
                                    </p:set>
                                  </p:childTnLst>
                                </p:cTn>
                              </p:par>
                              <p:par>
                                <p:cTn id="73" presetID="4" presetClass="exit" presetSubtype="16" fill="hold" nodeType="withEffect">
                                  <p:stCondLst>
                                    <p:cond delay="0"/>
                                  </p:stCondLst>
                                  <p:childTnLst>
                                    <p:animEffect transition="out" filter="box(in)">
                                      <p:cBhvr>
                                        <p:cTn id="74" dur="500"/>
                                        <p:tgtEl>
                                          <p:spTgt spid="31757"/>
                                        </p:tgtEl>
                                      </p:cBhvr>
                                    </p:animEffect>
                                    <p:set>
                                      <p:cBhvr>
                                        <p:cTn id="75" dur="1" fill="hold">
                                          <p:stCondLst>
                                            <p:cond delay="499"/>
                                          </p:stCondLst>
                                        </p:cTn>
                                        <p:tgtEl>
                                          <p:spTgt spid="31757"/>
                                        </p:tgtEl>
                                        <p:attrNameLst>
                                          <p:attrName>style.visibility</p:attrName>
                                        </p:attrNameLst>
                                      </p:cBhvr>
                                      <p:to>
                                        <p:strVal val="hidden"/>
                                      </p:to>
                                    </p:set>
                                  </p:childTnLst>
                                </p:cTn>
                              </p:par>
                              <p:par>
                                <p:cTn id="76" presetID="4" presetClass="exit" presetSubtype="16" fill="hold" grpId="1" nodeType="withEffect">
                                  <p:stCondLst>
                                    <p:cond delay="0"/>
                                  </p:stCondLst>
                                  <p:childTnLst>
                                    <p:animEffect transition="out" filter="box(in)">
                                      <p:cBhvr>
                                        <p:cTn id="77" dur="500"/>
                                        <p:tgtEl>
                                          <p:spTgt spid="13329"/>
                                        </p:tgtEl>
                                      </p:cBhvr>
                                    </p:animEffect>
                                    <p:set>
                                      <p:cBhvr>
                                        <p:cTn id="78" dur="1" fill="hold">
                                          <p:stCondLst>
                                            <p:cond delay="499"/>
                                          </p:stCondLst>
                                        </p:cTn>
                                        <p:tgtEl>
                                          <p:spTgt spid="13329"/>
                                        </p:tgtEl>
                                        <p:attrNameLst>
                                          <p:attrName>style.visibility</p:attrName>
                                        </p:attrNameLst>
                                      </p:cBhvr>
                                      <p:to>
                                        <p:strVal val="hidden"/>
                                      </p:to>
                                    </p:set>
                                  </p:childTnLst>
                                </p:cTn>
                              </p:par>
                            </p:childTnLst>
                          </p:cTn>
                        </p:par>
                        <p:par>
                          <p:cTn id="79" fill="hold" nodeType="afterGroup">
                            <p:stCondLst>
                              <p:cond delay="500"/>
                            </p:stCondLst>
                            <p:childTnLst>
                              <p:par>
                                <p:cTn id="80" presetID="18" presetClass="entr" presetSubtype="3" fill="hold" nodeType="afterEffect">
                                  <p:stCondLst>
                                    <p:cond delay="0"/>
                                  </p:stCondLst>
                                  <p:childTnLst>
                                    <p:set>
                                      <p:cBhvr>
                                        <p:cTn id="81" dur="1" fill="hold">
                                          <p:stCondLst>
                                            <p:cond delay="0"/>
                                          </p:stCondLst>
                                        </p:cTn>
                                        <p:tgtEl>
                                          <p:spTgt spid="17"/>
                                        </p:tgtEl>
                                        <p:attrNameLst>
                                          <p:attrName>style.visibility</p:attrName>
                                        </p:attrNameLst>
                                      </p:cBhvr>
                                      <p:to>
                                        <p:strVal val="visible"/>
                                      </p:to>
                                    </p:set>
                                    <p:animEffect transition="in" filter="strips(upRight)">
                                      <p:cBhvr>
                                        <p:cTn id="82" dur="500"/>
                                        <p:tgtEl>
                                          <p:spTgt spid="1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93205"/>
                                        </p:tgtEl>
                                        <p:attrNameLst>
                                          <p:attrName>style.visibility</p:attrName>
                                        </p:attrNameLst>
                                      </p:cBhvr>
                                      <p:to>
                                        <p:strVal val="visible"/>
                                      </p:to>
                                    </p:set>
                                    <p:animEffect transition="in" filter="wipe(left)">
                                      <p:cBhvr>
                                        <p:cTn id="85" dur="500"/>
                                        <p:tgtEl>
                                          <p:spTgt spid="93205"/>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93208"/>
                                        </p:tgtEl>
                                        <p:attrNameLst>
                                          <p:attrName>style.visibility</p:attrName>
                                        </p:attrNameLst>
                                      </p:cBhvr>
                                      <p:to>
                                        <p:strVal val="visible"/>
                                      </p:to>
                                    </p:set>
                                    <p:animEffect transition="in" filter="wipe(left)">
                                      <p:cBhvr>
                                        <p:cTn id="88" dur="500"/>
                                        <p:tgtEl>
                                          <p:spTgt spid="93208"/>
                                        </p:tgtEl>
                                      </p:cBhvr>
                                    </p:animEffect>
                                  </p:childTnLst>
                                </p:cTn>
                              </p:par>
                            </p:childTnLst>
                          </p:cTn>
                        </p:par>
                        <p:par>
                          <p:cTn id="89" fill="hold" nodeType="afterGroup">
                            <p:stCondLst>
                              <p:cond delay="1000"/>
                            </p:stCondLst>
                            <p:childTnLst>
                              <p:par>
                                <p:cTn id="90" presetID="10" presetClass="entr" presetSubtype="0" fill="hold" nodeType="afterEffect">
                                  <p:stCondLst>
                                    <p:cond delay="0"/>
                                  </p:stCondLst>
                                  <p:childTnLst>
                                    <p:set>
                                      <p:cBhvr>
                                        <p:cTn id="91" dur="1" fill="hold">
                                          <p:stCondLst>
                                            <p:cond delay="0"/>
                                          </p:stCondLst>
                                        </p:cTn>
                                        <p:tgtEl>
                                          <p:spTgt spid="31758"/>
                                        </p:tgtEl>
                                        <p:attrNameLst>
                                          <p:attrName>style.visibility</p:attrName>
                                        </p:attrNameLst>
                                      </p:cBhvr>
                                      <p:to>
                                        <p:strVal val="visible"/>
                                      </p:to>
                                    </p:set>
                                    <p:animEffect transition="in" filter="fade">
                                      <p:cBhvr>
                                        <p:cTn id="92" dur="1000"/>
                                        <p:tgtEl>
                                          <p:spTgt spid="31758"/>
                                        </p:tgtEl>
                                      </p:cBhvr>
                                    </p:animEffect>
                                  </p:childTnLst>
                                </p:cTn>
                              </p:par>
                            </p:childTnLst>
                          </p:cTn>
                        </p:par>
                        <p:par>
                          <p:cTn id="93" fill="hold" nodeType="afterGroup">
                            <p:stCondLst>
                              <p:cond delay="2000"/>
                            </p:stCondLst>
                            <p:childTnLst>
                              <p:par>
                                <p:cTn id="94" presetID="22" presetClass="entr" presetSubtype="8" fill="hold" grpId="0" nodeType="afterEffect">
                                  <p:stCondLst>
                                    <p:cond delay="0"/>
                                  </p:stCondLst>
                                  <p:childTnLst>
                                    <p:set>
                                      <p:cBhvr>
                                        <p:cTn id="95" dur="1" fill="hold">
                                          <p:stCondLst>
                                            <p:cond delay="0"/>
                                          </p:stCondLst>
                                        </p:cTn>
                                        <p:tgtEl>
                                          <p:spTgt spid="13330"/>
                                        </p:tgtEl>
                                        <p:attrNameLst>
                                          <p:attrName>style.visibility</p:attrName>
                                        </p:attrNameLst>
                                      </p:cBhvr>
                                      <p:to>
                                        <p:strVal val="visible"/>
                                      </p:to>
                                    </p:set>
                                    <p:animEffect transition="in" filter="wipe(left)">
                                      <p:cBhvr>
                                        <p:cTn id="96" dur="500"/>
                                        <p:tgtEl>
                                          <p:spTgt spid="133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327" grpId="0"/>
      <p:bldP spid="13328" grpId="0"/>
      <p:bldP spid="13328" grpId="1"/>
      <p:bldP spid="13329" grpId="0"/>
      <p:bldP spid="13329" grpId="1"/>
      <p:bldP spid="13330" grpId="0"/>
      <p:bldP spid="93203" grpId="0" animBg="1"/>
      <p:bldP spid="93204" grpId="0" animBg="1"/>
      <p:bldP spid="93205" grpId="0" animBg="1"/>
      <p:bldP spid="93206" grpId="0"/>
      <p:bldP spid="93207" grpId="0"/>
      <p:bldP spid="93208"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785" name="Group 41"/>
          <p:cNvGraphicFramePr>
            <a:graphicFrameLocks noGrp="1"/>
          </p:cNvGraphicFramePr>
          <p:nvPr>
            <p:ph idx="1"/>
            <p:extLst>
              <p:ext uri="{D42A27DB-BD31-4B8C-83A1-F6EECF244321}">
                <p14:modId xmlns:p14="http://schemas.microsoft.com/office/powerpoint/2010/main" val="4177754705"/>
              </p:ext>
            </p:extLst>
          </p:nvPr>
        </p:nvGraphicFramePr>
        <p:xfrm>
          <a:off x="539552" y="980728"/>
          <a:ext cx="8229600" cy="5300680"/>
        </p:xfrm>
        <a:graphic>
          <a:graphicData uri="http://schemas.openxmlformats.org/drawingml/2006/table">
            <a:tbl>
              <a:tblPr/>
              <a:tblGrid>
                <a:gridCol w="2663825"/>
                <a:gridCol w="3744912"/>
                <a:gridCol w="1820863"/>
              </a:tblGrid>
              <a:tr h="640074">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bg1"/>
                          </a:solidFill>
                          <a:effectLst/>
                          <a:latin typeface="Arial" pitchFamily="34" charset="0"/>
                          <a:ea typeface="ＭＳ Ｐゴシック" pitchFamily="50" charset="-128"/>
                        </a:rPr>
                        <a:t>放射性物質</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bg1"/>
                          </a:solidFill>
                          <a:effectLst/>
                          <a:latin typeface="Arial" pitchFamily="34" charset="0"/>
                          <a:ea typeface="ＭＳ Ｐゴシック" pitchFamily="50" charset="-128"/>
                        </a:rPr>
                        <a:t>放出される放射線</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bg1"/>
                          </a:solidFill>
                          <a:effectLst/>
                          <a:latin typeface="Arial" pitchFamily="34" charset="0"/>
                          <a:ea typeface="ＭＳ Ｐゴシック" pitchFamily="50" charset="-128"/>
                        </a:rPr>
                        <a:t>半減期</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67505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ウラン</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238</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α</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smtClean="0">
                          <a:ln>
                            <a:noFill/>
                          </a:ln>
                          <a:solidFill>
                            <a:schemeClr val="tx1"/>
                          </a:solidFill>
                          <a:effectLst/>
                          <a:latin typeface="Arial" pitchFamily="34" charset="0"/>
                          <a:ea typeface="ＭＳ Ｐゴシック" pitchFamily="50" charset="-128"/>
                        </a:rPr>
                        <a:t>45</a:t>
                      </a:r>
                      <a:r>
                        <a:rPr kumimoji="1" lang="ja-JP" altLang="en-US" sz="3600" b="0" i="0" u="none" strike="noStrike" cap="none" normalizeH="0" baseline="0" smtClean="0">
                          <a:ln>
                            <a:noFill/>
                          </a:ln>
                          <a:solidFill>
                            <a:schemeClr val="tx1"/>
                          </a:solidFill>
                          <a:effectLst/>
                          <a:latin typeface="Arial" pitchFamily="34" charset="0"/>
                          <a:ea typeface="ＭＳ Ｐゴシック" pitchFamily="50" charset="-128"/>
                        </a:rPr>
                        <a:t>億年</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80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カリウム</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40</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13</a:t>
                      </a: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億年</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48072">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smtClean="0">
                          <a:ln>
                            <a:noFill/>
                          </a:ln>
                          <a:solidFill>
                            <a:schemeClr val="tx1"/>
                          </a:solidFill>
                          <a:effectLst/>
                          <a:latin typeface="Arial" pitchFamily="34" charset="0"/>
                          <a:ea typeface="ＭＳ Ｐゴシック" pitchFamily="50" charset="-128"/>
                        </a:rPr>
                        <a:t>炭素</a:t>
                      </a:r>
                      <a:r>
                        <a:rPr kumimoji="1" lang="en-US" altLang="ja-JP" sz="3600" b="0" i="0" u="none" strike="noStrike" cap="none" normalizeH="0" baseline="0" smtClean="0">
                          <a:ln>
                            <a:noFill/>
                          </a:ln>
                          <a:solidFill>
                            <a:schemeClr val="tx1"/>
                          </a:solidFill>
                          <a:effectLst/>
                          <a:latin typeface="Arial" pitchFamily="34" charset="0"/>
                          <a:ea typeface="ＭＳ Ｐゴシック" pitchFamily="50" charset="-128"/>
                        </a:rPr>
                        <a:t>14</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5730</a:t>
                      </a: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年</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62923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セシウム</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137</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smtClean="0">
                          <a:ln>
                            <a:noFill/>
                          </a:ln>
                          <a:solidFill>
                            <a:srgbClr val="FF0000"/>
                          </a:solidFill>
                          <a:effectLst/>
                          <a:latin typeface="Arial" pitchFamily="34" charset="0"/>
                          <a:ea typeface="ＭＳ Ｐゴシック" pitchFamily="50" charset="-128"/>
                        </a:rPr>
                        <a:t>30</a:t>
                      </a:r>
                      <a:r>
                        <a:rPr kumimoji="1" lang="ja-JP" altLang="en-US" sz="3600" b="0" i="0" u="none" strike="noStrike" cap="none" normalizeH="0" baseline="0" smtClean="0">
                          <a:ln>
                            <a:noFill/>
                          </a:ln>
                          <a:solidFill>
                            <a:srgbClr val="FF0000"/>
                          </a:solidFill>
                          <a:effectLst/>
                          <a:latin typeface="Arial" pitchFamily="34" charset="0"/>
                          <a:ea typeface="ＭＳ Ｐゴシック" pitchFamily="50" charset="-128"/>
                        </a:rPr>
                        <a:t>年</a:t>
                      </a:r>
                      <a:endParaRPr kumimoji="1" lang="ja-JP" altLang="en-US" sz="3600" b="0" i="0" u="none" strike="noStrike" cap="none" normalizeH="0" baseline="0" dirty="0" smtClean="0">
                        <a:ln>
                          <a:noFill/>
                        </a:ln>
                        <a:solidFill>
                          <a:srgbClr val="FF0000"/>
                        </a:solidFill>
                        <a:effectLst/>
                        <a:latin typeface="Arial" pitchFamily="34" charset="0"/>
                        <a:ea typeface="ＭＳ Ｐゴシック" pitchFamily="50" charset="-128"/>
                      </a:endParaRP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583866">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セシウム</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134</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dirty="0" smtClean="0">
                          <a:ln>
                            <a:noFill/>
                          </a:ln>
                          <a:solidFill>
                            <a:srgbClr val="FF0000"/>
                          </a:solidFill>
                          <a:effectLst/>
                          <a:latin typeface="Arial" pitchFamily="34" charset="0"/>
                          <a:ea typeface="ＭＳ Ｐゴシック" pitchFamily="50" charset="-128"/>
                        </a:rPr>
                        <a:t>2.1</a:t>
                      </a:r>
                      <a:r>
                        <a:rPr kumimoji="1" lang="ja-JP" altLang="en-US" sz="3600" b="0" i="0" u="none" strike="noStrike" cap="none" normalizeH="0" baseline="0" dirty="0" smtClean="0">
                          <a:ln>
                            <a:noFill/>
                          </a:ln>
                          <a:solidFill>
                            <a:srgbClr val="FF0000"/>
                          </a:solidFill>
                          <a:effectLst/>
                          <a:latin typeface="Arial" pitchFamily="34" charset="0"/>
                          <a:ea typeface="ＭＳ Ｐゴシック" pitchFamily="50" charset="-128"/>
                        </a:rPr>
                        <a:t>年</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73588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ヨウ素</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131</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β</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en-US" altLang="ja-JP" sz="3600" b="0" i="0" u="none" strike="noStrike" cap="none" normalizeH="0" baseline="0" dirty="0" smtClean="0">
                          <a:ln>
                            <a:noFill/>
                          </a:ln>
                          <a:solidFill>
                            <a:srgbClr val="FF0000"/>
                          </a:solidFill>
                          <a:effectLst/>
                          <a:latin typeface="Arial" pitchFamily="34" charset="0"/>
                          <a:ea typeface="ＭＳ Ｐゴシック" pitchFamily="50" charset="-128"/>
                        </a:rPr>
                        <a:t>8</a:t>
                      </a:r>
                      <a:r>
                        <a:rPr kumimoji="1" lang="ja-JP" altLang="en-US" sz="3600" b="0" i="0" u="none" strike="noStrike" cap="none" normalizeH="0" baseline="0" dirty="0" smtClean="0">
                          <a:ln>
                            <a:noFill/>
                          </a:ln>
                          <a:solidFill>
                            <a:srgbClr val="FF0000"/>
                          </a:solidFill>
                          <a:effectLst/>
                          <a:latin typeface="Arial" pitchFamily="34" charset="0"/>
                          <a:ea typeface="ＭＳ Ｐゴシック" pitchFamily="50" charset="-128"/>
                        </a:rPr>
                        <a:t>日</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FFFF66"/>
                    </a:solidFill>
                  </a:tcPr>
                </a:tc>
              </a:tr>
              <a:tr h="67337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ラドン</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222</a:t>
                      </a:r>
                    </a:p>
                  </a:txBody>
                  <a:tcPr marT="45717" marB="45717" anchor="ct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α</a:t>
                      </a:r>
                      <a:r>
                        <a:rPr kumimoji="1" lang="ja-JP" altLang="en-US" sz="3600" b="1" i="0" u="none" strike="noStrike" cap="none" normalizeH="0" baseline="0" dirty="0" err="1" smtClean="0">
                          <a:ln>
                            <a:noFill/>
                          </a:ln>
                          <a:solidFill>
                            <a:schemeClr val="tx1"/>
                          </a:solidFill>
                          <a:effectLst/>
                          <a:latin typeface="ＭＳ ゴシック" pitchFamily="49" charset="-128"/>
                          <a:ea typeface="ＭＳ ゴシック" pitchFamily="49" charset="-128"/>
                        </a:rPr>
                        <a:t>、</a:t>
                      </a:r>
                      <a:r>
                        <a:rPr kumimoji="1" lang="en-US" altLang="ja-JP" sz="3600" b="1" i="0" u="none" strike="noStrike" cap="none" normalizeH="0" baseline="0" dirty="0" smtClean="0">
                          <a:ln>
                            <a:noFill/>
                          </a:ln>
                          <a:solidFill>
                            <a:schemeClr val="tx1"/>
                          </a:solidFill>
                          <a:effectLst/>
                          <a:latin typeface="ＭＳ ゴシック" pitchFamily="49" charset="-128"/>
                          <a:ea typeface="ＭＳ ゴシック" pitchFamily="49" charset="-128"/>
                        </a:rPr>
                        <a:t>γ</a:t>
                      </a:r>
                    </a:p>
                  </a:txBody>
                  <a:tcPr marT="45717" marB="45717"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ase" latinLnBrk="0" hangingPunct="1">
                        <a:lnSpc>
                          <a:spcPct val="100000"/>
                        </a:lnSpc>
                        <a:spcBef>
                          <a:spcPct val="20000"/>
                        </a:spcBef>
                        <a:spcAft>
                          <a:spcPct val="0"/>
                        </a:spcAft>
                        <a:buClrTx/>
                        <a:buSzTx/>
                        <a:buFontTx/>
                        <a:buNone/>
                        <a:tabLst/>
                      </a:pP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３</a:t>
                      </a:r>
                      <a:r>
                        <a:rPr kumimoji="1" lang="en-US" altLang="ja-JP" sz="3600" b="0" i="0" u="none" strike="noStrike" cap="none" normalizeH="0" baseline="0" dirty="0" smtClean="0">
                          <a:ln>
                            <a:noFill/>
                          </a:ln>
                          <a:solidFill>
                            <a:schemeClr val="tx1"/>
                          </a:solidFill>
                          <a:effectLst/>
                          <a:latin typeface="Arial" pitchFamily="34" charset="0"/>
                          <a:ea typeface="ＭＳ Ｐゴシック" pitchFamily="50" charset="-128"/>
                        </a:rPr>
                        <a:t>.</a:t>
                      </a:r>
                      <a:r>
                        <a:rPr kumimoji="1" lang="ja-JP" altLang="en-US" sz="3600" b="0" i="0" u="none" strike="noStrike" cap="none" normalizeH="0" baseline="0" dirty="0" smtClean="0">
                          <a:ln>
                            <a:noFill/>
                          </a:ln>
                          <a:solidFill>
                            <a:schemeClr val="tx1"/>
                          </a:solidFill>
                          <a:effectLst/>
                          <a:latin typeface="Arial" pitchFamily="34" charset="0"/>
                          <a:ea typeface="ＭＳ Ｐゴシック" pitchFamily="50" charset="-128"/>
                        </a:rPr>
                        <a:t>８日</a:t>
                      </a:r>
                    </a:p>
                  </a:txBody>
                  <a:tcPr marT="45717" marB="45717" anchor="ct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
        <p:nvSpPr>
          <p:cNvPr id="32804" name="Rectangle 2"/>
          <p:cNvSpPr>
            <a:spLocks noGrp="1" noChangeArrowheads="1"/>
          </p:cNvSpPr>
          <p:nvPr>
            <p:ph type="title"/>
          </p:nvPr>
        </p:nvSpPr>
        <p:spPr>
          <a:xfrm>
            <a:off x="467544" y="0"/>
            <a:ext cx="8229600" cy="993775"/>
          </a:xfrm>
        </p:spPr>
        <p:txBody>
          <a:bodyPr/>
          <a:lstStyle/>
          <a:p>
            <a:pPr eaLnBrk="1" hangingPunct="1"/>
            <a:r>
              <a:rPr lang="ja-JP" altLang="en-US" dirty="0" smtClean="0"/>
              <a:t>主な放射性物質の半減期</a:t>
            </a:r>
          </a:p>
        </p:txBody>
      </p:sp>
      <p:sp>
        <p:nvSpPr>
          <p:cNvPr id="4" name="AutoShape 11"/>
          <p:cNvSpPr>
            <a:spLocks noChangeArrowheads="1"/>
          </p:cNvSpPr>
          <p:nvPr/>
        </p:nvSpPr>
        <p:spPr bwMode="auto">
          <a:xfrm>
            <a:off x="6804248" y="6433508"/>
            <a:ext cx="2325308" cy="407987"/>
          </a:xfrm>
          <a:prstGeom prst="roundRect">
            <a:avLst>
              <a:gd name="adj" fmla="val 16667"/>
            </a:avLst>
          </a:prstGeom>
          <a:solidFill>
            <a:schemeClr val="accent1">
              <a:alpha val="35000"/>
            </a:schemeClr>
          </a:solidFill>
          <a:ln w="9525">
            <a:solidFill>
              <a:schemeClr val="tx1"/>
            </a:solidFill>
            <a:round/>
            <a:headEnd/>
            <a:tailEnd/>
          </a:ln>
          <a:effectLst/>
        </p:spPr>
        <p:txBody>
          <a:bodyPr wrap="square" anchor="ctr">
            <a:spAutoFit/>
          </a:bodyPr>
          <a:lstStyle/>
          <a:p>
            <a:pPr algn="ctr"/>
            <a:r>
              <a:rPr lang="en-US" altLang="ja-JP" sz="1800" b="1" dirty="0"/>
              <a:t>→</a:t>
            </a:r>
            <a:r>
              <a:rPr lang="ja-JP" altLang="en-US" sz="1800" b="1" dirty="0"/>
              <a:t>　</a:t>
            </a:r>
            <a:r>
              <a:rPr lang="ja-JP" altLang="en-US" sz="1800" b="1" dirty="0" smtClean="0"/>
              <a:t>ワークシート</a:t>
            </a:r>
            <a:r>
              <a:rPr lang="ja-JP" altLang="en-US" sz="1800" b="1" dirty="0"/>
              <a:t>　</a:t>
            </a:r>
            <a:r>
              <a:rPr lang="ja-JP" altLang="en-US" sz="1800" b="1" dirty="0" smtClean="0"/>
              <a:t>９</a:t>
            </a:r>
            <a:endParaRPr lang="ja-JP" altLang="en-US" sz="1800" b="1" dirty="0"/>
          </a:p>
        </p:txBody>
      </p:sp>
      <p:sp>
        <p:nvSpPr>
          <p:cNvPr id="5" name="正方形/長方形 4"/>
          <p:cNvSpPr/>
          <p:nvPr/>
        </p:nvSpPr>
        <p:spPr>
          <a:xfrm>
            <a:off x="4472696" y="6556908"/>
            <a:ext cx="2327497" cy="276999"/>
          </a:xfrm>
          <a:prstGeom prst="rect">
            <a:avLst/>
          </a:prstGeom>
        </p:spPr>
        <p:txBody>
          <a:bodyPr wrap="none">
            <a:spAutoFit/>
          </a:bodyPr>
          <a:lstStyle/>
          <a:p>
            <a:r>
              <a:rPr lang="ja-JP" altLang="en-US" sz="1200" dirty="0" smtClean="0"/>
              <a:t>文部科学省副読本 </a:t>
            </a:r>
            <a:r>
              <a:rPr lang="en-US" altLang="ja-JP" sz="1200" dirty="0" smtClean="0"/>
              <a:t>P.10 </a:t>
            </a:r>
            <a:r>
              <a:rPr lang="ja-JP" altLang="en-US" sz="1200" dirty="0" smtClean="0"/>
              <a:t>から作成</a:t>
            </a:r>
            <a:endParaRPr lang="ja-JP" altLang="en-US" sz="12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サブタイトル 4"/>
          <p:cNvSpPr>
            <a:spLocks noGrp="1"/>
          </p:cNvSpPr>
          <p:nvPr>
            <p:ph type="subTitle" idx="1"/>
          </p:nvPr>
        </p:nvSpPr>
        <p:spPr>
          <a:xfrm>
            <a:off x="1331640" y="4293096"/>
            <a:ext cx="6800800" cy="838944"/>
          </a:xfrm>
        </p:spPr>
        <p:txBody>
          <a:bodyPr/>
          <a:lstStyle/>
          <a:p>
            <a:pPr>
              <a:defRPr/>
            </a:pPr>
            <a:r>
              <a:rPr lang="ja-JP" altLang="en-US" sz="4400" dirty="0">
                <a:solidFill>
                  <a:prstClr val="black"/>
                </a:solidFill>
                <a:cs typeface="+mj-cs"/>
              </a:rPr>
              <a:t>目に見えない放射線を測る</a:t>
            </a:r>
            <a:endParaRPr lang="ja-JP" altLang="en-US" dirty="0"/>
          </a:p>
        </p:txBody>
      </p:sp>
      <p:pic>
        <p:nvPicPr>
          <p:cNvPr id="7577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2348880"/>
            <a:ext cx="8990713"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sz="quarter"/>
          </p:nvPr>
        </p:nvSpPr>
        <p:spPr>
          <a:xfrm>
            <a:off x="457200" y="274638"/>
            <a:ext cx="8363272" cy="1143000"/>
          </a:xfrm>
        </p:spPr>
        <p:txBody>
          <a:bodyPr/>
          <a:lstStyle/>
          <a:p>
            <a:pPr eaLnBrk="1" hangingPunct="1"/>
            <a:r>
              <a:rPr lang="ja-JP" altLang="en-US" dirty="0"/>
              <a:t>①放射性物質の有無を調べるもの</a:t>
            </a:r>
            <a:endParaRPr lang="ja-JP" altLang="en-US" dirty="0" smtClean="0"/>
          </a:p>
        </p:txBody>
      </p:sp>
      <p:pic>
        <p:nvPicPr>
          <p:cNvPr id="58371" name="Picture 4"/>
          <p:cNvPicPr>
            <a:picLocks noGrp="1" noChangeAspect="1" noChangeArrowheads="1"/>
          </p:cNvPicPr>
          <p:nvPr>
            <p:ph sz="quarter" idx="1"/>
          </p:nvPr>
        </p:nvPicPr>
        <p:blipFill>
          <a:blip r:embed="rId3" cstate="print">
            <a:extLst>
              <a:ext uri="{28A0092B-C50C-407E-A947-70E740481C1C}">
                <a14:useLocalDpi xmlns:a14="http://schemas.microsoft.com/office/drawing/2010/main" val="0"/>
              </a:ext>
            </a:extLst>
          </a:blip>
          <a:srcRect/>
          <a:stretch>
            <a:fillRect/>
          </a:stretch>
        </p:blipFill>
        <p:spPr>
          <a:xfrm>
            <a:off x="1368425" y="1484313"/>
            <a:ext cx="6418263" cy="4148137"/>
          </a:xfrm>
          <a:noFill/>
        </p:spPr>
      </p:pic>
      <p:sp>
        <p:nvSpPr>
          <p:cNvPr id="58372" name="Rectangle 6"/>
          <p:cNvSpPr>
            <a:spLocks noChangeArrowheads="1"/>
          </p:cNvSpPr>
          <p:nvPr/>
        </p:nvSpPr>
        <p:spPr bwMode="auto">
          <a:xfrm>
            <a:off x="539750" y="5805488"/>
            <a:ext cx="7993063"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3600" b="1">
                <a:solidFill>
                  <a:srgbClr val="FF6600"/>
                </a:solidFill>
              </a:rPr>
              <a:t>ガイガー・ミュラー・カウンタ（ＧＭ計数管）</a:t>
            </a:r>
          </a:p>
        </p:txBody>
      </p:sp>
      <p:sp>
        <p:nvSpPr>
          <p:cNvPr id="58374" name="Rectangle 6"/>
          <p:cNvSpPr>
            <a:spLocks noChangeArrowheads="1"/>
          </p:cNvSpPr>
          <p:nvPr/>
        </p:nvSpPr>
        <p:spPr bwMode="auto">
          <a:xfrm>
            <a:off x="1979712" y="4653136"/>
            <a:ext cx="4896544" cy="646331"/>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ja-JP" altLang="en-US" sz="3600" dirty="0" smtClean="0"/>
              <a:t>放射線の数を測るもの</a:t>
            </a:r>
            <a:endParaRPr lang="ja-JP" altLang="en-US" sz="3600" dirty="0"/>
          </a:p>
        </p:txBody>
      </p:sp>
      <p:sp>
        <p:nvSpPr>
          <p:cNvPr id="6" name="正方形/長方形 5"/>
          <p:cNvSpPr/>
          <p:nvPr/>
        </p:nvSpPr>
        <p:spPr>
          <a:xfrm>
            <a:off x="5747493" y="6499325"/>
            <a:ext cx="3396507" cy="369332"/>
          </a:xfrm>
          <a:prstGeom prst="rect">
            <a:avLst/>
          </a:prstGeom>
        </p:spPr>
        <p:txBody>
          <a:bodyPr wrap="none">
            <a:spAutoFit/>
          </a:bodyPr>
          <a:lstStyle/>
          <a:p>
            <a:r>
              <a:rPr lang="ja-JP" altLang="en-US" dirty="0" smtClean="0"/>
              <a:t>文部科学省副読本 </a:t>
            </a:r>
            <a:r>
              <a:rPr lang="en-US" altLang="ja-JP" dirty="0" smtClean="0"/>
              <a:t>P.11 </a:t>
            </a:r>
            <a:r>
              <a:rPr lang="ja-JP" altLang="en-US" dirty="0" smtClean="0"/>
              <a:t>から作成</a:t>
            </a:r>
            <a:endParaRPr lang="ja-JP" altLang="en-US" dirty="0"/>
          </a:p>
        </p:txBody>
      </p:sp>
    </p:spTree>
    <p:extLst>
      <p:ext uri="{BB962C8B-B14F-4D97-AF65-F5344CB8AC3E}">
        <p14:creationId xmlns:p14="http://schemas.microsoft.com/office/powerpoint/2010/main" val="406022554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374"/>
                                        </p:tgtEl>
                                        <p:attrNameLst>
                                          <p:attrName>style.visibility</p:attrName>
                                        </p:attrNameLst>
                                      </p:cBhvr>
                                      <p:to>
                                        <p:strVal val="visible"/>
                                      </p:to>
                                    </p:set>
                                    <p:anim calcmode="lin" valueType="num">
                                      <p:cBhvr additive="base">
                                        <p:cTn id="7" dur="500" fill="hold"/>
                                        <p:tgtEl>
                                          <p:spTgt spid="58374"/>
                                        </p:tgtEl>
                                        <p:attrNameLst>
                                          <p:attrName>ppt_x</p:attrName>
                                        </p:attrNameLst>
                                      </p:cBhvr>
                                      <p:tavLst>
                                        <p:tav tm="0">
                                          <p:val>
                                            <p:strVal val="#ppt_x"/>
                                          </p:val>
                                        </p:tav>
                                        <p:tav tm="100000">
                                          <p:val>
                                            <p:strVal val="#ppt_x"/>
                                          </p:val>
                                        </p:tav>
                                      </p:tavLst>
                                    </p:anim>
                                    <p:anim calcmode="lin" valueType="num">
                                      <p:cBhvr additive="base">
                                        <p:cTn id="8" dur="500" fill="hold"/>
                                        <p:tgtEl>
                                          <p:spTgt spid="583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374"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400" name="Picture 8"/>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368425" y="1268413"/>
            <a:ext cx="6448425" cy="4167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9394" name="Rectangle 2"/>
          <p:cNvSpPr>
            <a:spLocks noGrp="1" noChangeArrowheads="1"/>
          </p:cNvSpPr>
          <p:nvPr>
            <p:ph type="title"/>
          </p:nvPr>
        </p:nvSpPr>
        <p:spPr>
          <a:xfrm>
            <a:off x="468313" y="132470"/>
            <a:ext cx="8229600" cy="1143000"/>
          </a:xfrm>
        </p:spPr>
        <p:txBody>
          <a:bodyPr/>
          <a:lstStyle/>
          <a:p>
            <a:pPr eaLnBrk="1" hangingPunct="1"/>
            <a:r>
              <a:rPr lang="ja-JP" altLang="en-US" dirty="0">
                <a:solidFill>
                  <a:prstClr val="black"/>
                </a:solidFill>
              </a:rPr>
              <a:t>②空間の放射線量を調べるもの</a:t>
            </a:r>
            <a:r>
              <a:rPr lang="en-US" altLang="ja-JP" dirty="0">
                <a:solidFill>
                  <a:prstClr val="black"/>
                </a:solidFill>
              </a:rPr>
              <a:t/>
            </a:r>
            <a:br>
              <a:rPr lang="en-US" altLang="ja-JP" dirty="0">
                <a:solidFill>
                  <a:prstClr val="black"/>
                </a:solidFill>
              </a:rPr>
            </a:br>
            <a:r>
              <a:rPr lang="ja-JP" altLang="en-US" sz="2000" dirty="0">
                <a:solidFill>
                  <a:prstClr val="black"/>
                </a:solidFill>
              </a:rPr>
              <a:t>（自然放射線や人工放射線を含めた空間の放射線量を測定</a:t>
            </a:r>
            <a:r>
              <a:rPr lang="ja-JP" altLang="en-US" sz="2000" dirty="0" smtClean="0">
                <a:solidFill>
                  <a:prstClr val="black"/>
                </a:solidFill>
              </a:rPr>
              <a:t>）</a:t>
            </a:r>
            <a:endParaRPr lang="ja-JP" altLang="en-US" dirty="0" smtClean="0"/>
          </a:p>
        </p:txBody>
      </p:sp>
      <p:sp>
        <p:nvSpPr>
          <p:cNvPr id="59396" name="Rectangle 6"/>
          <p:cNvSpPr>
            <a:spLocks noChangeArrowheads="1"/>
          </p:cNvSpPr>
          <p:nvPr/>
        </p:nvSpPr>
        <p:spPr bwMode="auto">
          <a:xfrm>
            <a:off x="792163" y="5589588"/>
            <a:ext cx="7489825"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3600" b="1">
                <a:solidFill>
                  <a:srgbClr val="FF9933"/>
                </a:solidFill>
              </a:rPr>
              <a:t>シンチレーション式サーベイメータ</a:t>
            </a:r>
          </a:p>
        </p:txBody>
      </p:sp>
      <p:sp>
        <p:nvSpPr>
          <p:cNvPr id="59398" name="Rectangle 6"/>
          <p:cNvSpPr>
            <a:spLocks noChangeArrowheads="1"/>
          </p:cNvSpPr>
          <p:nvPr/>
        </p:nvSpPr>
        <p:spPr bwMode="auto">
          <a:xfrm>
            <a:off x="468313" y="4170362"/>
            <a:ext cx="8316912" cy="1200329"/>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ja-JP" altLang="en-US" sz="3600" dirty="0"/>
              <a:t>単位：</a:t>
            </a:r>
            <a:r>
              <a:rPr lang="en-US" altLang="ja-JP" sz="3600" dirty="0">
                <a:latin typeface="+mj-ea"/>
                <a:ea typeface="+mj-ea"/>
              </a:rPr>
              <a:t>μ</a:t>
            </a:r>
            <a:r>
              <a:rPr lang="ja-JP" altLang="en-US" sz="3600" dirty="0">
                <a:latin typeface="+mj-ea"/>
                <a:ea typeface="+mj-ea"/>
              </a:rPr>
              <a:t>Ｓｖ</a:t>
            </a:r>
            <a:r>
              <a:rPr lang="en-US" altLang="ja-JP" sz="3600" dirty="0">
                <a:latin typeface="+mj-ea"/>
                <a:ea typeface="+mj-ea"/>
              </a:rPr>
              <a:t>/h</a:t>
            </a:r>
          </a:p>
          <a:p>
            <a:r>
              <a:rPr lang="ja-JP" altLang="en-US" sz="3600" dirty="0" smtClean="0"/>
              <a:t>　放</a:t>
            </a:r>
            <a:r>
              <a:rPr lang="ja-JP" altLang="en-US" sz="3600" dirty="0"/>
              <a:t>射線による人体への影響を調べる</a:t>
            </a:r>
          </a:p>
        </p:txBody>
      </p:sp>
      <p:sp>
        <p:nvSpPr>
          <p:cNvPr id="6" name="正方形/長方形 5"/>
          <p:cNvSpPr/>
          <p:nvPr/>
        </p:nvSpPr>
        <p:spPr>
          <a:xfrm>
            <a:off x="5747493" y="6499325"/>
            <a:ext cx="3396507" cy="369332"/>
          </a:xfrm>
          <a:prstGeom prst="rect">
            <a:avLst/>
          </a:prstGeom>
        </p:spPr>
        <p:txBody>
          <a:bodyPr wrap="none">
            <a:spAutoFit/>
          </a:bodyPr>
          <a:lstStyle/>
          <a:p>
            <a:r>
              <a:rPr lang="ja-JP" altLang="en-US" dirty="0" smtClean="0"/>
              <a:t>文部科学省副読本 </a:t>
            </a:r>
            <a:r>
              <a:rPr lang="en-US" altLang="ja-JP" dirty="0" smtClean="0"/>
              <a:t>P.11 </a:t>
            </a:r>
            <a:r>
              <a:rPr lang="ja-JP" altLang="en-US" dirty="0" smtClean="0"/>
              <a:t>から作成</a:t>
            </a:r>
            <a:endParaRPr lang="ja-JP" altLang="en-US" dirty="0"/>
          </a:p>
        </p:txBody>
      </p:sp>
    </p:spTree>
    <p:extLst>
      <p:ext uri="{BB962C8B-B14F-4D97-AF65-F5344CB8AC3E}">
        <p14:creationId xmlns:p14="http://schemas.microsoft.com/office/powerpoint/2010/main" val="1801117291"/>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8"/>
                                        </p:tgtEl>
                                        <p:attrNameLst>
                                          <p:attrName>style.visibility</p:attrName>
                                        </p:attrNameLst>
                                      </p:cBhvr>
                                      <p:to>
                                        <p:strVal val="visible"/>
                                      </p:to>
                                    </p:set>
                                    <p:anim calcmode="lin" valueType="num">
                                      <p:cBhvr additive="base">
                                        <p:cTn id="7" dur="500" fill="hold"/>
                                        <p:tgtEl>
                                          <p:spTgt spid="59398"/>
                                        </p:tgtEl>
                                        <p:attrNameLst>
                                          <p:attrName>ppt_x</p:attrName>
                                        </p:attrNameLst>
                                      </p:cBhvr>
                                      <p:tavLst>
                                        <p:tav tm="0">
                                          <p:val>
                                            <p:strVal val="#ppt_x"/>
                                          </p:val>
                                        </p:tav>
                                        <p:tav tm="100000">
                                          <p:val>
                                            <p:strVal val="#ppt_x"/>
                                          </p:val>
                                        </p:tav>
                                      </p:tavLst>
                                    </p:anim>
                                    <p:anim calcmode="lin" valueType="num">
                                      <p:cBhvr additive="base">
                                        <p:cTn id="8" dur="500" fill="hold"/>
                                        <p:tgtEl>
                                          <p:spTgt spid="593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タイトル 4"/>
          <p:cNvSpPr>
            <a:spLocks noGrp="1"/>
          </p:cNvSpPr>
          <p:nvPr>
            <p:ph type="ctrTitle"/>
          </p:nvPr>
        </p:nvSpPr>
        <p:spPr>
          <a:xfrm>
            <a:off x="721804" y="2780928"/>
            <a:ext cx="7772400" cy="965969"/>
          </a:xfrm>
        </p:spPr>
        <p:txBody>
          <a:bodyPr/>
          <a:lstStyle/>
          <a:p>
            <a:r>
              <a:rPr lang="ja-JP" altLang="en-US" sz="6000" dirty="0" smtClean="0">
                <a:solidFill>
                  <a:srgbClr val="FF0000"/>
                </a:solidFill>
              </a:rPr>
              <a:t>事故は起きてしまった</a:t>
            </a:r>
          </a:p>
        </p:txBody>
      </p:sp>
      <p:sp>
        <p:nvSpPr>
          <p:cNvPr id="6" name="サブタイトル 5"/>
          <p:cNvSpPr>
            <a:spLocks noGrp="1"/>
          </p:cNvSpPr>
          <p:nvPr>
            <p:ph type="subTitle" idx="1"/>
          </p:nvPr>
        </p:nvSpPr>
        <p:spPr>
          <a:xfrm>
            <a:off x="1371600" y="4581128"/>
            <a:ext cx="6400800" cy="1057672"/>
          </a:xfrm>
        </p:spPr>
        <p:txBody>
          <a:bodyPr/>
          <a:lstStyle/>
          <a:p>
            <a:pPr>
              <a:defRPr/>
            </a:pPr>
            <a:endParaRPr lang="ja-JP" altLang="en-US"/>
          </a:p>
        </p:txBody>
      </p:sp>
      <p:sp>
        <p:nvSpPr>
          <p:cNvPr id="2" name="テキスト ボックス 1"/>
          <p:cNvSpPr txBox="1"/>
          <p:nvPr/>
        </p:nvSpPr>
        <p:spPr>
          <a:xfrm>
            <a:off x="395536" y="1628800"/>
            <a:ext cx="8424936" cy="646331"/>
          </a:xfrm>
          <a:prstGeom prst="rect">
            <a:avLst/>
          </a:prstGeom>
          <a:noFill/>
        </p:spPr>
        <p:txBody>
          <a:bodyPr wrap="square" rtlCol="0">
            <a:spAutoFit/>
          </a:bodyPr>
          <a:lstStyle/>
          <a:p>
            <a:r>
              <a:rPr kumimoji="1" lang="ja-JP" altLang="en-US" sz="3600" dirty="0" smtClean="0">
                <a:solidFill>
                  <a:srgbClr val="0070C0"/>
                </a:solidFill>
                <a:latin typeface="ＭＳ ゴシック" pitchFamily="49" charset="-128"/>
                <a:ea typeface="ＭＳ ゴシック" pitchFamily="49" charset="-128"/>
              </a:rPr>
              <a:t>安全だと思われていた原子力発電所で</a:t>
            </a:r>
            <a:endParaRPr kumimoji="1" lang="ja-JP" altLang="en-US" sz="3600" dirty="0">
              <a:solidFill>
                <a:srgbClr val="0070C0"/>
              </a:solidFill>
              <a:latin typeface="ＭＳ ゴシック" pitchFamily="49" charset="-128"/>
              <a:ea typeface="ＭＳ ゴシック" pitchFamily="49" charset="-128"/>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468313" y="132470"/>
            <a:ext cx="8229600" cy="1143000"/>
          </a:xfrm>
        </p:spPr>
        <p:txBody>
          <a:bodyPr/>
          <a:lstStyle/>
          <a:p>
            <a:pPr eaLnBrk="1" hangingPunct="1"/>
            <a:r>
              <a:rPr lang="ja-JP" altLang="en-US" dirty="0" smtClean="0">
                <a:solidFill>
                  <a:prstClr val="black"/>
                </a:solidFill>
              </a:rPr>
              <a:t>③個人の被ばく線量を調べるもの</a:t>
            </a:r>
            <a:endParaRPr lang="ja-JP" altLang="en-US" dirty="0" smtClean="0"/>
          </a:p>
        </p:txBody>
      </p:sp>
      <p:sp>
        <p:nvSpPr>
          <p:cNvPr id="59396" name="Rectangle 6"/>
          <p:cNvSpPr>
            <a:spLocks noChangeArrowheads="1"/>
          </p:cNvSpPr>
          <p:nvPr/>
        </p:nvSpPr>
        <p:spPr bwMode="auto">
          <a:xfrm>
            <a:off x="792163" y="5589588"/>
            <a:ext cx="7489825" cy="9233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ja-JP" altLang="en-US" sz="5400" b="1" dirty="0">
                <a:solidFill>
                  <a:srgbClr val="FF9933"/>
                </a:solidFill>
              </a:rPr>
              <a:t>個人</a:t>
            </a:r>
            <a:r>
              <a:rPr lang="ja-JP" altLang="en-US" sz="5400" b="1" dirty="0" smtClean="0">
                <a:solidFill>
                  <a:srgbClr val="FF9933"/>
                </a:solidFill>
              </a:rPr>
              <a:t>線量計</a:t>
            </a:r>
            <a:endParaRPr lang="ja-JP" altLang="en-US" sz="5400" b="1" dirty="0">
              <a:solidFill>
                <a:srgbClr val="FF9933"/>
              </a:solidFill>
            </a:endParaRPr>
          </a:p>
        </p:txBody>
      </p:sp>
      <p:pic>
        <p:nvPicPr>
          <p:cNvPr id="6"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014712" y="1052736"/>
            <a:ext cx="5136802" cy="43616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9398" name="Rectangle 6"/>
          <p:cNvSpPr>
            <a:spLocks noChangeArrowheads="1"/>
          </p:cNvSpPr>
          <p:nvPr/>
        </p:nvSpPr>
        <p:spPr bwMode="auto">
          <a:xfrm>
            <a:off x="1086388" y="4405408"/>
            <a:ext cx="7171679" cy="1200329"/>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ja-JP" altLang="en-US" sz="3600" dirty="0"/>
              <a:t>単位</a:t>
            </a:r>
            <a:r>
              <a:rPr lang="ja-JP" altLang="en-US" sz="3600" dirty="0" smtClean="0"/>
              <a:t>：</a:t>
            </a:r>
            <a:r>
              <a:rPr lang="en-US" altLang="ja-JP" sz="3600" dirty="0" smtClean="0">
                <a:latin typeface="+mj-ea"/>
                <a:ea typeface="+mj-ea"/>
              </a:rPr>
              <a:t>m</a:t>
            </a:r>
            <a:r>
              <a:rPr lang="ja-JP" altLang="en-US" sz="3600" dirty="0" smtClean="0">
                <a:latin typeface="+mj-ea"/>
                <a:ea typeface="+mj-ea"/>
              </a:rPr>
              <a:t>Ｓｖ</a:t>
            </a:r>
            <a:endParaRPr lang="en-US" altLang="ja-JP" sz="3600" dirty="0" smtClean="0">
              <a:latin typeface="+mj-ea"/>
              <a:ea typeface="+mj-ea"/>
            </a:endParaRPr>
          </a:p>
          <a:p>
            <a:r>
              <a:rPr lang="ja-JP" altLang="en-US" sz="3600" dirty="0" smtClean="0"/>
              <a:t>　個人が受ける放射線量を測るもの</a:t>
            </a:r>
            <a:endParaRPr lang="ja-JP" altLang="en-US" sz="3600" dirty="0"/>
          </a:p>
        </p:txBody>
      </p:sp>
      <p:sp>
        <p:nvSpPr>
          <p:cNvPr id="7" name="正方形/長方形 6"/>
          <p:cNvSpPr/>
          <p:nvPr/>
        </p:nvSpPr>
        <p:spPr>
          <a:xfrm>
            <a:off x="5747493" y="6499325"/>
            <a:ext cx="3396507" cy="369332"/>
          </a:xfrm>
          <a:prstGeom prst="rect">
            <a:avLst/>
          </a:prstGeom>
        </p:spPr>
        <p:txBody>
          <a:bodyPr wrap="none">
            <a:spAutoFit/>
          </a:bodyPr>
          <a:lstStyle/>
          <a:p>
            <a:r>
              <a:rPr lang="ja-JP" altLang="en-US" dirty="0" smtClean="0"/>
              <a:t>文部科学省副読本 </a:t>
            </a:r>
            <a:r>
              <a:rPr lang="en-US" altLang="ja-JP" dirty="0" smtClean="0"/>
              <a:t>P.11 </a:t>
            </a:r>
            <a:r>
              <a:rPr lang="ja-JP" altLang="en-US" dirty="0" smtClean="0"/>
              <a:t>から作成</a:t>
            </a:r>
            <a:endParaRPr lang="ja-JP" altLang="en-US" dirty="0"/>
          </a:p>
        </p:txBody>
      </p:sp>
    </p:spTree>
    <p:extLst>
      <p:ext uri="{BB962C8B-B14F-4D97-AF65-F5344CB8AC3E}">
        <p14:creationId xmlns:p14="http://schemas.microsoft.com/office/powerpoint/2010/main" val="412265968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9398"/>
                                        </p:tgtEl>
                                        <p:attrNameLst>
                                          <p:attrName>style.visibility</p:attrName>
                                        </p:attrNameLst>
                                      </p:cBhvr>
                                      <p:to>
                                        <p:strVal val="visible"/>
                                      </p:to>
                                    </p:set>
                                    <p:anim calcmode="lin" valueType="num">
                                      <p:cBhvr additive="base">
                                        <p:cTn id="7" dur="500" fill="hold"/>
                                        <p:tgtEl>
                                          <p:spTgt spid="59398"/>
                                        </p:tgtEl>
                                        <p:attrNameLst>
                                          <p:attrName>ppt_x</p:attrName>
                                        </p:attrNameLst>
                                      </p:cBhvr>
                                      <p:tavLst>
                                        <p:tav tm="0">
                                          <p:val>
                                            <p:strVal val="#ppt_x"/>
                                          </p:val>
                                        </p:tav>
                                        <p:tav tm="100000">
                                          <p:val>
                                            <p:strVal val="#ppt_x"/>
                                          </p:val>
                                        </p:tav>
                                      </p:tavLst>
                                    </p:anim>
                                    <p:anim calcmode="lin" valueType="num">
                                      <p:cBhvr additive="base">
                                        <p:cTn id="8" dur="500" fill="hold"/>
                                        <p:tgtEl>
                                          <p:spTgt spid="5939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39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468313" y="260350"/>
            <a:ext cx="8229600" cy="1143000"/>
          </a:xfrm>
        </p:spPr>
        <p:txBody>
          <a:bodyPr/>
          <a:lstStyle/>
          <a:p>
            <a:pPr eaLnBrk="1" hangingPunct="1"/>
            <a:r>
              <a:rPr lang="ja-JP" altLang="en-US" smtClean="0"/>
              <a:t>色々な放射線測定器</a:t>
            </a:r>
          </a:p>
        </p:txBody>
      </p:sp>
      <p:pic>
        <p:nvPicPr>
          <p:cNvPr id="36867" name="Picture 24"/>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133350" y="1268413"/>
            <a:ext cx="8832850" cy="4246562"/>
          </a:xfrm>
        </p:spPr>
      </p:pic>
      <p:sp>
        <p:nvSpPr>
          <p:cNvPr id="36868" name="Rectangle 6"/>
          <p:cNvSpPr>
            <a:spLocks noChangeArrowheads="1"/>
          </p:cNvSpPr>
          <p:nvPr/>
        </p:nvSpPr>
        <p:spPr bwMode="auto">
          <a:xfrm>
            <a:off x="1476375" y="5589588"/>
            <a:ext cx="66960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b="1" dirty="0">
                <a:solidFill>
                  <a:srgbClr val="FF6600"/>
                </a:solidFill>
              </a:rPr>
              <a:t>　簡易放射線測定器「はかるくん」</a:t>
            </a:r>
          </a:p>
          <a:p>
            <a:r>
              <a:rPr lang="ja-JP" altLang="en-US" b="1" dirty="0">
                <a:solidFill>
                  <a:srgbClr val="FF6600"/>
                </a:solidFill>
              </a:rPr>
              <a:t>（シンチレーション式サーベイメータ）</a:t>
            </a:r>
          </a:p>
        </p:txBody>
      </p:sp>
      <p:sp>
        <p:nvSpPr>
          <p:cNvPr id="2" name="テキスト ボックス 1"/>
          <p:cNvSpPr txBox="1"/>
          <p:nvPr/>
        </p:nvSpPr>
        <p:spPr>
          <a:xfrm>
            <a:off x="971600" y="1916832"/>
            <a:ext cx="7416874" cy="2862322"/>
          </a:xfrm>
          <a:prstGeom prst="rect">
            <a:avLst/>
          </a:prstGeom>
          <a:solidFill>
            <a:schemeClr val="bg1">
              <a:alpha val="73000"/>
            </a:schemeClr>
          </a:solidFill>
        </p:spPr>
        <p:txBody>
          <a:bodyPr wrap="square" rtlCol="0">
            <a:spAutoFit/>
          </a:bodyPr>
          <a:lstStyle/>
          <a:p>
            <a:r>
              <a:rPr kumimoji="1" lang="ja-JP" altLang="en-US" sz="6000" dirty="0" smtClean="0"/>
              <a:t>対象や目的にあった放射線測定器を選ぶことが大切</a:t>
            </a:r>
            <a:endParaRPr kumimoji="1" lang="ja-JP" altLang="en-US" sz="6000" dirty="0"/>
          </a:p>
        </p:txBody>
      </p:sp>
      <p:sp>
        <p:nvSpPr>
          <p:cNvPr id="6" name="正方形/長方形 5"/>
          <p:cNvSpPr/>
          <p:nvPr/>
        </p:nvSpPr>
        <p:spPr>
          <a:xfrm>
            <a:off x="5747493" y="6499325"/>
            <a:ext cx="3396507" cy="369332"/>
          </a:xfrm>
          <a:prstGeom prst="rect">
            <a:avLst/>
          </a:prstGeom>
        </p:spPr>
        <p:txBody>
          <a:bodyPr wrap="none">
            <a:spAutoFit/>
          </a:bodyPr>
          <a:lstStyle/>
          <a:p>
            <a:r>
              <a:rPr lang="ja-JP" altLang="en-US" dirty="0" smtClean="0"/>
              <a:t>文部科学省副読本 </a:t>
            </a:r>
            <a:r>
              <a:rPr lang="en-US" altLang="ja-JP" dirty="0" smtClean="0"/>
              <a:t>P.11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タイトル 4"/>
          <p:cNvSpPr>
            <a:spLocks noGrp="1"/>
          </p:cNvSpPr>
          <p:nvPr>
            <p:ph type="ctrTitle"/>
          </p:nvPr>
        </p:nvSpPr>
        <p:spPr/>
        <p:txBody>
          <a:bodyPr/>
          <a:lstStyle/>
          <a:p>
            <a:r>
              <a:rPr lang="ja-JP" altLang="en-US" dirty="0" smtClean="0"/>
              <a:t>目に見えない放射線を見る</a:t>
            </a:r>
          </a:p>
        </p:txBody>
      </p:sp>
      <p:sp>
        <p:nvSpPr>
          <p:cNvPr id="6" name="サブタイトル 5"/>
          <p:cNvSpPr>
            <a:spLocks noGrp="1"/>
          </p:cNvSpPr>
          <p:nvPr>
            <p:ph type="subTitle" idx="1"/>
          </p:nvPr>
        </p:nvSpPr>
        <p:spPr/>
        <p:txBody>
          <a:bodyPr/>
          <a:lstStyle/>
          <a:p>
            <a:pPr>
              <a:defRPr/>
            </a:pPr>
            <a:endParaRPr lang="ja-JP" altLang="en-US"/>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タイトル 4"/>
          <p:cNvSpPr>
            <a:spLocks noGrp="1"/>
          </p:cNvSpPr>
          <p:nvPr>
            <p:ph type="title"/>
          </p:nvPr>
        </p:nvSpPr>
        <p:spPr/>
        <p:txBody>
          <a:bodyPr/>
          <a:lstStyle/>
          <a:p>
            <a:r>
              <a:rPr lang="ja-JP" altLang="en-US" smtClean="0"/>
              <a:t>「霧箱」による放射線の観察</a:t>
            </a:r>
          </a:p>
        </p:txBody>
      </p:sp>
      <p:sp>
        <p:nvSpPr>
          <p:cNvPr id="38915" name="テキスト ボックス 7"/>
          <p:cNvSpPr txBox="1">
            <a:spLocks noChangeArrowheads="1"/>
          </p:cNvSpPr>
          <p:nvPr/>
        </p:nvSpPr>
        <p:spPr bwMode="auto">
          <a:xfrm>
            <a:off x="1619250" y="6021388"/>
            <a:ext cx="61452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b="1"/>
              <a:t>キャンプなどで使うランタン（ランプ）のマントルから出る放射線</a:t>
            </a:r>
          </a:p>
        </p:txBody>
      </p:sp>
      <p:pic>
        <p:nvPicPr>
          <p:cNvPr id="3" name="霧箱による放射線.wmv">
            <a:hlinkClick r:id="" action="ppaction://media"/>
          </p:cNvPr>
          <p:cNvPicPr>
            <a:picLocks noGrp="1" noChangeAspect="1"/>
          </p:cNvPicPr>
          <p:nvPr>
            <p:ph idx="1"/>
            <a:videoFile r:link="rId2"/>
            <p:extLst>
              <p:ext uri="{DAA4B4D4-6D71-4841-9C94-3DE7FCFB9230}">
                <p14:media xmlns:p14="http://schemas.microsoft.com/office/powerpoint/2010/main" r:embed="rId1"/>
              </p:ext>
            </p:extLst>
          </p:nvPr>
        </p:nvPicPr>
        <p:blipFill>
          <a:blip r:embed="rId5" cstate="print"/>
          <a:stretch>
            <a:fillRect/>
          </a:stretch>
        </p:blipFill>
        <p:spPr>
          <a:xfrm>
            <a:off x="1605975" y="1340768"/>
            <a:ext cx="6034087" cy="4525963"/>
          </a:xfrm>
        </p:spPr>
      </p:pic>
      <p:sp>
        <p:nvSpPr>
          <p:cNvPr id="5" name="正方形/長方形 4"/>
          <p:cNvSpPr/>
          <p:nvPr/>
        </p:nvSpPr>
        <p:spPr>
          <a:xfrm>
            <a:off x="8036004" y="6488668"/>
            <a:ext cx="1107996" cy="369332"/>
          </a:xfrm>
          <a:prstGeom prst="rect">
            <a:avLst/>
          </a:prstGeom>
        </p:spPr>
        <p:txBody>
          <a:bodyPr wrap="none">
            <a:spAutoFit/>
          </a:bodyPr>
          <a:lstStyle/>
          <a:p>
            <a:r>
              <a:rPr lang="ja-JP" altLang="en-US" dirty="0" smtClean="0"/>
              <a:t>関向撮影</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500"/>
                                  </p:stCondLst>
                                  <p:childTnLst>
                                    <p:cmd type="call" cmd="playFrom(0.0)">
                                      <p:cBhvr>
                                        <p:cTn id="6" dur="924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50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2397916"/>
            <a:ext cx="8887845"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Rectangle 7"/>
          <p:cNvSpPr>
            <a:spLocks noGrp="1" noChangeArrowheads="1"/>
          </p:cNvSpPr>
          <p:nvPr>
            <p:ph type="title"/>
          </p:nvPr>
        </p:nvSpPr>
        <p:spPr/>
        <p:txBody>
          <a:bodyPr/>
          <a:lstStyle/>
          <a:p>
            <a:pPr eaLnBrk="1" hangingPunct="1"/>
            <a:r>
              <a:rPr lang="ja-JP" altLang="en-US" smtClean="0"/>
              <a:t>外部被ばくと内部被ばく</a:t>
            </a:r>
          </a:p>
        </p:txBody>
      </p:sp>
      <p:graphicFrame>
        <p:nvGraphicFramePr>
          <p:cNvPr id="17410" name="Object 3"/>
          <p:cNvGraphicFramePr>
            <a:graphicFrameLocks noGrp="1" noChangeAspect="1"/>
          </p:cNvGraphicFramePr>
          <p:nvPr>
            <p:ph sz="half" idx="1"/>
          </p:nvPr>
        </p:nvGraphicFramePr>
        <p:xfrm>
          <a:off x="611188" y="1268413"/>
          <a:ext cx="2836862" cy="4824412"/>
        </p:xfrm>
        <a:graphic>
          <a:graphicData uri="http://schemas.openxmlformats.org/presentationml/2006/ole">
            <mc:AlternateContent xmlns:mc="http://schemas.openxmlformats.org/markup-compatibility/2006">
              <mc:Choice xmlns:v="urn:schemas-microsoft-com:vml" Requires="v">
                <p:oleObj spid="_x0000_s71908" name="ビットマップ イメージ" r:id="rId4" imgW="3409524" imgH="5800000" progId="PBrush">
                  <p:embed/>
                </p:oleObj>
              </mc:Choice>
              <mc:Fallback>
                <p:oleObj name="ビットマップ イメージ" r:id="rId4" imgW="3409524" imgH="5800000" progId="PBrush">
                  <p:embed/>
                  <p:pic>
                    <p:nvPicPr>
                      <p:cNvPr id="0" name="Picture 220"/>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188" y="1268413"/>
                        <a:ext cx="2836862" cy="48244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7411" name="Object 6"/>
          <p:cNvGraphicFramePr>
            <a:graphicFrameLocks noGrp="1" noChangeAspect="1"/>
          </p:cNvGraphicFramePr>
          <p:nvPr>
            <p:ph sz="half" idx="2"/>
          </p:nvPr>
        </p:nvGraphicFramePr>
        <p:xfrm>
          <a:off x="7164388" y="3429000"/>
          <a:ext cx="1274762" cy="2952750"/>
        </p:xfrm>
        <a:graphic>
          <a:graphicData uri="http://schemas.openxmlformats.org/presentationml/2006/ole">
            <mc:AlternateContent xmlns:mc="http://schemas.openxmlformats.org/markup-compatibility/2006">
              <mc:Choice xmlns:v="urn:schemas-microsoft-com:vml" Requires="v">
                <p:oleObj spid="_x0000_s71909" name="ビットマップ イメージ" r:id="rId6" imgW="2695951" imgH="6238095" progId="PBrush">
                  <p:embed/>
                </p:oleObj>
              </mc:Choice>
              <mc:Fallback>
                <p:oleObj name="ビットマップ イメージ" r:id="rId6" imgW="2695951" imgH="6238095" progId="PBrush">
                  <p:embed/>
                  <p:pic>
                    <p:nvPicPr>
                      <p:cNvPr id="0" name="Picture 221"/>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64388" y="3429000"/>
                        <a:ext cx="1274762"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7413" name="Rectangle 7"/>
          <p:cNvSpPr>
            <a:spLocks noChangeArrowheads="1"/>
          </p:cNvSpPr>
          <p:nvPr/>
        </p:nvSpPr>
        <p:spPr bwMode="auto">
          <a:xfrm>
            <a:off x="2411413" y="5085184"/>
            <a:ext cx="2214562" cy="1403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3200" b="1" dirty="0"/>
              <a:t>外部被ばく</a:t>
            </a:r>
          </a:p>
          <a:p>
            <a:r>
              <a:rPr lang="ja-JP" altLang="en-US" sz="1800" dirty="0"/>
              <a:t>体の外にある放射性</a:t>
            </a:r>
          </a:p>
          <a:p>
            <a:r>
              <a:rPr lang="ja-JP" altLang="en-US" sz="1800" dirty="0"/>
              <a:t>物質から出る放射線</a:t>
            </a:r>
          </a:p>
          <a:p>
            <a:r>
              <a:rPr lang="ja-JP" altLang="en-US" sz="1800" dirty="0"/>
              <a:t>を受けることです。</a:t>
            </a:r>
          </a:p>
        </p:txBody>
      </p:sp>
      <p:sp>
        <p:nvSpPr>
          <p:cNvPr id="17414" name="Rectangle 8"/>
          <p:cNvSpPr>
            <a:spLocks noChangeArrowheads="1"/>
          </p:cNvSpPr>
          <p:nvPr/>
        </p:nvSpPr>
        <p:spPr bwMode="auto">
          <a:xfrm>
            <a:off x="5076056" y="1628775"/>
            <a:ext cx="2448197" cy="2585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ja-JP" altLang="en-US" sz="3600" b="1" dirty="0"/>
              <a:t>内部被ばく</a:t>
            </a:r>
          </a:p>
          <a:p>
            <a:r>
              <a:rPr lang="ja-JP" altLang="en-US" sz="1800" dirty="0"/>
              <a:t>放射性物質が含まれる空気や飲食物を吸ったり摂取したりすることによって、放射性物質が体の中に入り、体の中から放射線を受けることです。</a:t>
            </a:r>
          </a:p>
        </p:txBody>
      </p:sp>
      <p:sp>
        <p:nvSpPr>
          <p:cNvPr id="17415" name="Line 9"/>
          <p:cNvSpPr>
            <a:spLocks noChangeShapeType="1"/>
          </p:cNvSpPr>
          <p:nvPr/>
        </p:nvSpPr>
        <p:spPr bwMode="auto">
          <a:xfrm>
            <a:off x="4859338" y="1449388"/>
            <a:ext cx="0" cy="4608512"/>
          </a:xfrm>
          <a:prstGeom prst="line">
            <a:avLst/>
          </a:prstGeom>
          <a:noFill/>
          <a:ln w="9525">
            <a:solidFill>
              <a:srgbClr val="33CC33"/>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8" name="正方形/長方形 7"/>
          <p:cNvSpPr/>
          <p:nvPr/>
        </p:nvSpPr>
        <p:spPr>
          <a:xfrm>
            <a:off x="5747493" y="6499325"/>
            <a:ext cx="3396507" cy="369332"/>
          </a:xfrm>
          <a:prstGeom prst="rect">
            <a:avLst/>
          </a:prstGeom>
        </p:spPr>
        <p:txBody>
          <a:bodyPr wrap="none">
            <a:spAutoFit/>
          </a:bodyPr>
          <a:lstStyle/>
          <a:p>
            <a:r>
              <a:rPr lang="ja-JP" altLang="en-US" dirty="0" smtClean="0"/>
              <a:t>文部科学省副読本 </a:t>
            </a:r>
            <a:r>
              <a:rPr lang="en-US" altLang="ja-JP" dirty="0" smtClean="0"/>
              <a:t>P.13 </a:t>
            </a:r>
            <a:r>
              <a:rPr lang="ja-JP" altLang="en-US" dirty="0" smtClean="0"/>
              <a:t>から作成</a:t>
            </a:r>
            <a:endParaRPr lang="ja-JP" altLang="en-US" dirty="0"/>
          </a:p>
        </p:txBody>
      </p:sp>
    </p:spTree>
    <p:extLst>
      <p:ext uri="{BB962C8B-B14F-4D97-AF65-F5344CB8AC3E}">
        <p14:creationId xmlns:p14="http://schemas.microsoft.com/office/powerpoint/2010/main" val="4209800300"/>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タイトル 1"/>
          <p:cNvSpPr>
            <a:spLocks noGrp="1"/>
          </p:cNvSpPr>
          <p:nvPr>
            <p:ph type="ctrTitle"/>
          </p:nvPr>
        </p:nvSpPr>
        <p:spPr>
          <a:xfrm>
            <a:off x="611188" y="1412875"/>
            <a:ext cx="7772400" cy="1655763"/>
          </a:xfrm>
        </p:spPr>
        <p:txBody>
          <a:bodyPr/>
          <a:lstStyle/>
          <a:p>
            <a:r>
              <a:rPr lang="ja-JP" altLang="en-US" smtClean="0"/>
              <a:t>体の中に入った放射性物質は</a:t>
            </a:r>
            <a:r>
              <a:rPr lang="en-US" altLang="ja-JP" smtClean="0"/>
              <a:t/>
            </a:r>
            <a:br>
              <a:rPr lang="en-US" altLang="ja-JP" smtClean="0"/>
            </a:br>
            <a:r>
              <a:rPr lang="ja-JP" altLang="en-US" smtClean="0"/>
              <a:t>もう出ていかないのか？</a:t>
            </a:r>
          </a:p>
        </p:txBody>
      </p:sp>
      <p:sp>
        <p:nvSpPr>
          <p:cNvPr id="5" name="サブタイトル 4"/>
          <p:cNvSpPr>
            <a:spLocks noGrp="1"/>
          </p:cNvSpPr>
          <p:nvPr>
            <p:ph type="subTitle" idx="1"/>
          </p:nvPr>
        </p:nvSpPr>
        <p:spPr>
          <a:xfrm>
            <a:off x="1371600" y="3429000"/>
            <a:ext cx="6729413" cy="2209800"/>
          </a:xfrm>
        </p:spPr>
        <p:txBody>
          <a:bodyPr/>
          <a:lstStyle/>
          <a:p>
            <a:r>
              <a:rPr lang="ja-JP" altLang="en-US" sz="3600" dirty="0" smtClean="0">
                <a:solidFill>
                  <a:srgbClr val="0070C0"/>
                </a:solidFill>
              </a:rPr>
              <a:t>体の中に入った放射性物質は</a:t>
            </a:r>
            <a:br>
              <a:rPr lang="ja-JP" altLang="en-US" sz="3600" dirty="0" smtClean="0">
                <a:solidFill>
                  <a:srgbClr val="0070C0"/>
                </a:solidFill>
              </a:rPr>
            </a:br>
            <a:r>
              <a:rPr lang="ja-JP" altLang="en-US" sz="3600" dirty="0" smtClean="0">
                <a:solidFill>
                  <a:srgbClr val="0070C0"/>
                </a:solidFill>
              </a:rPr>
              <a:t>しだいに排出されていきます</a:t>
            </a:r>
            <a:endParaRPr lang="ja-JP" altLang="en-US" sz="3600" dirty="0" smtClean="0">
              <a:solidFill>
                <a:srgbClr val="898989"/>
              </a:solidFill>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pPr eaLnBrk="1" hangingPunct="1"/>
            <a:r>
              <a:rPr lang="en-US" altLang="ja-JP" sz="4000" dirty="0" smtClean="0"/>
              <a:t>◆</a:t>
            </a:r>
            <a:r>
              <a:rPr lang="ja-JP" altLang="en-US" sz="4000" dirty="0" smtClean="0"/>
              <a:t>自然界から受ける放射線量</a:t>
            </a:r>
            <a:br>
              <a:rPr lang="ja-JP" altLang="en-US" sz="4000" dirty="0" smtClean="0"/>
            </a:br>
            <a:r>
              <a:rPr lang="ja-JP" altLang="en-US" sz="4000" dirty="0" smtClean="0"/>
              <a:t>　　</a:t>
            </a:r>
            <a:r>
              <a:rPr lang="ja-JP" altLang="en-US" sz="3200" dirty="0" smtClean="0"/>
              <a:t>一人当たりの年間線量（</a:t>
            </a:r>
            <a:r>
              <a:rPr lang="ja-JP" altLang="en-US" sz="3200" dirty="0" smtClean="0">
                <a:solidFill>
                  <a:srgbClr val="FF0000"/>
                </a:solidFill>
              </a:rPr>
              <a:t>日本</a:t>
            </a:r>
            <a:r>
              <a:rPr lang="ja-JP" altLang="en-US" sz="3200" dirty="0" smtClean="0"/>
              <a:t>平均）</a:t>
            </a:r>
          </a:p>
        </p:txBody>
      </p:sp>
      <p:graphicFrame>
        <p:nvGraphicFramePr>
          <p:cNvPr id="44035" name="Object 3"/>
          <p:cNvGraphicFramePr>
            <a:graphicFrameLocks noGrp="1" noChangeAspect="1"/>
          </p:cNvGraphicFramePr>
          <p:nvPr>
            <p:ph idx="1"/>
            <p:extLst>
              <p:ext uri="{D42A27DB-BD31-4B8C-83A1-F6EECF244321}">
                <p14:modId xmlns:p14="http://schemas.microsoft.com/office/powerpoint/2010/main" val="3539883321"/>
              </p:ext>
            </p:extLst>
          </p:nvPr>
        </p:nvGraphicFramePr>
        <p:xfrm>
          <a:off x="1691680" y="1547812"/>
          <a:ext cx="5111750" cy="5086350"/>
        </p:xfrm>
        <a:graphic>
          <a:graphicData uri="http://schemas.openxmlformats.org/presentationml/2006/ole">
            <mc:AlternateContent xmlns:mc="http://schemas.openxmlformats.org/markup-compatibility/2006">
              <mc:Choice xmlns:v="urn:schemas-microsoft-com:vml" Requires="v">
                <p:oleObj spid="_x0000_s44166" name="ビットマップ イメージ" r:id="rId4" imgW="5742857" imgH="5714286" progId="PBrush">
                  <p:embed/>
                </p:oleObj>
              </mc:Choice>
              <mc:Fallback>
                <p:oleObj name="ビットマップ イメージ" r:id="rId4" imgW="5742857" imgH="5714286" progId="PBrush">
                  <p:embed/>
                  <p:pic>
                    <p:nvPicPr>
                      <p:cNvPr id="0" name="Picture 130"/>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91680" y="1547812"/>
                        <a:ext cx="5111750" cy="50863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テキスト ボックス 1"/>
          <p:cNvSpPr txBox="1">
            <a:spLocks noChangeArrowheads="1"/>
          </p:cNvSpPr>
          <p:nvPr/>
        </p:nvSpPr>
        <p:spPr bwMode="auto">
          <a:xfrm>
            <a:off x="683568" y="3284984"/>
            <a:ext cx="7705725" cy="1323975"/>
          </a:xfrm>
          <a:prstGeom prst="rect">
            <a:avLst/>
          </a:prstGeom>
          <a:solidFill>
            <a:srgbClr val="FFFF00">
              <a:alpha val="78000"/>
            </a:srgbClr>
          </a:solidFill>
          <a:ln>
            <a:noFill/>
          </a:ln>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8000" dirty="0"/>
              <a:t>年間約</a:t>
            </a:r>
            <a:r>
              <a:rPr lang="ja-JP" altLang="en-US" sz="8000" dirty="0" smtClean="0"/>
              <a:t>１</a:t>
            </a:r>
            <a:r>
              <a:rPr lang="en-US" altLang="ja-JP" sz="8000" dirty="0" smtClean="0"/>
              <a:t>.</a:t>
            </a:r>
            <a:r>
              <a:rPr lang="ja-JP" altLang="en-US" sz="8000" dirty="0" smtClean="0"/>
              <a:t>５ｍＳｖ</a:t>
            </a:r>
            <a:endParaRPr lang="ja-JP" altLang="en-US" sz="8000" dirty="0"/>
          </a:p>
        </p:txBody>
      </p:sp>
      <p:sp>
        <p:nvSpPr>
          <p:cNvPr id="6" name="AutoShape 11"/>
          <p:cNvSpPr>
            <a:spLocks noChangeArrowheads="1"/>
          </p:cNvSpPr>
          <p:nvPr/>
        </p:nvSpPr>
        <p:spPr bwMode="auto">
          <a:xfrm>
            <a:off x="6683218" y="6433190"/>
            <a:ext cx="2446338" cy="408623"/>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b="1" dirty="0"/>
              <a:t>１０</a:t>
            </a:r>
            <a:endParaRPr lang="ja-JP" altLang="en-US" sz="1800" b="1" dirty="0"/>
          </a:p>
        </p:txBody>
      </p:sp>
      <p:sp>
        <p:nvSpPr>
          <p:cNvPr id="7" name="テキスト ボックス 6"/>
          <p:cNvSpPr txBox="1">
            <a:spLocks noChangeArrowheads="1"/>
          </p:cNvSpPr>
          <p:nvPr/>
        </p:nvSpPr>
        <p:spPr bwMode="auto">
          <a:xfrm>
            <a:off x="467544" y="1628800"/>
            <a:ext cx="2447726" cy="14465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wrap="square">
            <a:spAutoFit/>
          </a:bodyPr>
          <a:lstStyle/>
          <a:p>
            <a:pPr algn="ctr">
              <a:defRPr/>
            </a:pPr>
            <a:r>
              <a:rPr lang="ja-JP" altLang="en-US" sz="4800" dirty="0">
                <a:ea typeface="ＭＳ Ｐゴシック" pitchFamily="50" charset="-128"/>
              </a:rPr>
              <a:t>宇宙</a:t>
            </a:r>
            <a:r>
              <a:rPr lang="en-US" altLang="ja-JP" sz="6000" dirty="0" smtClean="0">
                <a:solidFill>
                  <a:srgbClr val="FF0000"/>
                </a:solidFill>
                <a:ea typeface="ＭＳ Ｐゴシック" pitchFamily="50" charset="-128"/>
              </a:rPr>
              <a:t>0.3</a:t>
            </a:r>
            <a:r>
              <a:rPr lang="ja-JP" altLang="en-US" sz="2800" dirty="0" smtClean="0">
                <a:ea typeface="ＭＳ Ｐゴシック" pitchFamily="50" charset="-128"/>
              </a:rPr>
              <a:t>ミリシーベルト</a:t>
            </a:r>
            <a:endParaRPr lang="ja-JP" altLang="en-US" sz="2900" dirty="0">
              <a:ea typeface="ＭＳ Ｐゴシック" pitchFamily="50" charset="-128"/>
            </a:endParaRPr>
          </a:p>
        </p:txBody>
      </p:sp>
      <p:sp>
        <p:nvSpPr>
          <p:cNvPr id="10" name="テキスト ボックス 9"/>
          <p:cNvSpPr txBox="1">
            <a:spLocks noChangeArrowheads="1"/>
          </p:cNvSpPr>
          <p:nvPr/>
        </p:nvSpPr>
        <p:spPr bwMode="auto">
          <a:xfrm>
            <a:off x="3335421" y="5364591"/>
            <a:ext cx="2375716" cy="14465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wrap="square">
            <a:spAutoFit/>
          </a:bodyPr>
          <a:lstStyle/>
          <a:p>
            <a:pPr lvl="0" algn="ctr">
              <a:defRPr/>
            </a:pPr>
            <a:r>
              <a:rPr lang="ja-JP" altLang="en-US" sz="4400" dirty="0">
                <a:ea typeface="ＭＳ Ｐゴシック" pitchFamily="50" charset="-128"/>
              </a:rPr>
              <a:t>食品</a:t>
            </a:r>
            <a:r>
              <a:rPr lang="en-US" altLang="ja-JP" sz="6000" dirty="0" smtClean="0">
                <a:solidFill>
                  <a:srgbClr val="FF0000"/>
                </a:solidFill>
                <a:ea typeface="ＭＳ Ｐゴシック" pitchFamily="50" charset="-128"/>
              </a:rPr>
              <a:t>0.2</a:t>
            </a:r>
            <a:r>
              <a:rPr lang="ja-JP" altLang="en-US" sz="2800" dirty="0" smtClean="0">
                <a:solidFill>
                  <a:prstClr val="black"/>
                </a:solidFill>
                <a:ea typeface="ＭＳ Ｐゴシック" pitchFamily="50" charset="-128"/>
              </a:rPr>
              <a:t>ミリシーベルト</a:t>
            </a:r>
            <a:endParaRPr lang="ja-JP" altLang="en-US" sz="2800" dirty="0">
              <a:solidFill>
                <a:prstClr val="black"/>
              </a:solidFill>
              <a:ea typeface="ＭＳ Ｐゴシック" pitchFamily="50" charset="-128"/>
            </a:endParaRPr>
          </a:p>
        </p:txBody>
      </p:sp>
      <p:sp>
        <p:nvSpPr>
          <p:cNvPr id="8" name="テキスト ボックス 7"/>
          <p:cNvSpPr txBox="1">
            <a:spLocks noChangeArrowheads="1"/>
          </p:cNvSpPr>
          <p:nvPr/>
        </p:nvSpPr>
        <p:spPr bwMode="auto">
          <a:xfrm>
            <a:off x="390921" y="4986640"/>
            <a:ext cx="2519732" cy="1446550"/>
          </a:xfrm>
          <a:prstGeom prst="rect">
            <a:avLst/>
          </a:prstGeom>
          <a:solidFill>
            <a:schemeClr val="bg1"/>
          </a:solidFill>
          <a:ln w="3175">
            <a:solidFill>
              <a:schemeClr val="tx1"/>
            </a:solidFill>
            <a:bevel/>
            <a:headEnd/>
            <a:tailEnd/>
          </a:ln>
          <a:effectLst>
            <a:outerShdw blurRad="50800" dist="38100" dir="2700000" algn="tl" rotWithShape="0">
              <a:prstClr val="black">
                <a:alpha val="40000"/>
              </a:prstClr>
            </a:outerShdw>
          </a:effectLst>
        </p:spPr>
        <p:txBody>
          <a:bodyPr wrap="square">
            <a:spAutoFit/>
          </a:bodyPr>
          <a:lstStyle/>
          <a:p>
            <a:pPr algn="ctr">
              <a:defRPr/>
            </a:pPr>
            <a:r>
              <a:rPr lang="ja-JP" altLang="en-US" sz="4800" dirty="0" smtClean="0">
                <a:ea typeface="ＭＳ Ｐゴシック" pitchFamily="50" charset="-128"/>
              </a:rPr>
              <a:t>岩石</a:t>
            </a:r>
            <a:r>
              <a:rPr lang="en-US" altLang="ja-JP" sz="6000" dirty="0" smtClean="0">
                <a:solidFill>
                  <a:srgbClr val="FF0000"/>
                </a:solidFill>
                <a:ea typeface="ＭＳ Ｐゴシック" pitchFamily="50" charset="-128"/>
              </a:rPr>
              <a:t>0.4</a:t>
            </a:r>
            <a:r>
              <a:rPr lang="ja-JP" altLang="en-US" sz="2800" dirty="0" smtClean="0">
                <a:ea typeface="ＭＳ Ｐゴシック" pitchFamily="50" charset="-128"/>
              </a:rPr>
              <a:t>ミリシーベルト</a:t>
            </a:r>
            <a:endParaRPr lang="ja-JP" altLang="en-US" sz="2800" dirty="0">
              <a:ea typeface="ＭＳ Ｐゴシック" pitchFamily="50" charset="-128"/>
            </a:endParaRPr>
          </a:p>
        </p:txBody>
      </p:sp>
      <p:sp>
        <p:nvSpPr>
          <p:cNvPr id="9" name="テキスト ボックス 8"/>
          <p:cNvSpPr txBox="1">
            <a:spLocks noChangeArrowheads="1"/>
          </p:cNvSpPr>
          <p:nvPr/>
        </p:nvSpPr>
        <p:spPr bwMode="auto">
          <a:xfrm>
            <a:off x="6340669" y="1608159"/>
            <a:ext cx="2446632" cy="1446550"/>
          </a:xfrm>
          <a:prstGeom prst="rect">
            <a:avLst/>
          </a:prstGeom>
          <a:solidFill>
            <a:schemeClr val="bg1"/>
          </a:solidFill>
          <a:ln w="3175">
            <a:solidFill>
              <a:schemeClr val="tx1"/>
            </a:solidFill>
            <a:miter lim="800000"/>
            <a:headEnd/>
            <a:tailEnd/>
          </a:ln>
          <a:effectLst>
            <a:outerShdw blurRad="50800" dist="38100" dir="2700000" algn="tl" rotWithShape="0">
              <a:prstClr val="black">
                <a:alpha val="40000"/>
              </a:prstClr>
            </a:outerShdw>
          </a:effectLst>
        </p:spPr>
        <p:txBody>
          <a:bodyPr wrap="square">
            <a:spAutoFit/>
          </a:bodyPr>
          <a:lstStyle/>
          <a:p>
            <a:pPr lvl="0" algn="ctr">
              <a:defRPr/>
            </a:pPr>
            <a:r>
              <a:rPr lang="ja-JP" altLang="en-US" sz="4400" dirty="0">
                <a:ea typeface="ＭＳ Ｐゴシック" pitchFamily="50" charset="-128"/>
              </a:rPr>
              <a:t>空気</a:t>
            </a:r>
            <a:r>
              <a:rPr lang="en-US" altLang="ja-JP" sz="6000" dirty="0" smtClean="0">
                <a:solidFill>
                  <a:srgbClr val="FF0000"/>
                </a:solidFill>
                <a:ea typeface="ＭＳ Ｐゴシック" pitchFamily="50" charset="-128"/>
              </a:rPr>
              <a:t>0.6</a:t>
            </a:r>
            <a:r>
              <a:rPr lang="ja-JP" altLang="en-US" sz="2800" dirty="0" smtClean="0">
                <a:solidFill>
                  <a:prstClr val="black"/>
                </a:solidFill>
                <a:ea typeface="ＭＳ Ｐゴシック" pitchFamily="50" charset="-128"/>
              </a:rPr>
              <a:t>ミリシーベルト</a:t>
            </a:r>
            <a:endParaRPr lang="ja-JP" altLang="en-US" sz="2900" dirty="0">
              <a:ea typeface="ＭＳ Ｐゴシック" pitchFamily="50" charset="-128"/>
            </a:endParaRPr>
          </a:p>
        </p:txBody>
      </p:sp>
      <p:sp>
        <p:nvSpPr>
          <p:cNvPr id="3" name="テキスト ボックス 2"/>
          <p:cNvSpPr txBox="1">
            <a:spLocks noChangeArrowheads="1"/>
          </p:cNvSpPr>
          <p:nvPr/>
        </p:nvSpPr>
        <p:spPr bwMode="auto">
          <a:xfrm>
            <a:off x="5722820" y="4797152"/>
            <a:ext cx="3140395" cy="1446550"/>
          </a:xfrm>
          <a:prstGeom prst="rect">
            <a:avLst/>
          </a:prstGeom>
          <a:solidFill>
            <a:srgbClr val="FFFF00">
              <a:alpha val="80000"/>
            </a:srgbClr>
          </a:solidFill>
          <a:ln>
            <a:noFill/>
          </a:ln>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世界平均は</a:t>
            </a:r>
            <a:endParaRPr lang="en-US" altLang="ja-JP" sz="4400" dirty="0"/>
          </a:p>
          <a:p>
            <a:pPr algn="ctr" eaLnBrk="1" hangingPunct="1"/>
            <a:r>
              <a:rPr lang="ja-JP" altLang="en-US" sz="4400" dirty="0"/>
              <a:t>約</a:t>
            </a:r>
            <a:r>
              <a:rPr lang="ja-JP" altLang="en-US" sz="4400" dirty="0" smtClean="0"/>
              <a:t>２</a:t>
            </a:r>
            <a:r>
              <a:rPr lang="en-US" altLang="ja-JP" sz="4400" dirty="0" smtClean="0"/>
              <a:t>.</a:t>
            </a:r>
            <a:r>
              <a:rPr lang="ja-JP" altLang="en-US" sz="4400" dirty="0" smtClean="0"/>
              <a:t>４ｍＳｖ</a:t>
            </a:r>
            <a:endParaRPr lang="ja-JP" altLang="en-US" sz="4400" dirty="0"/>
          </a:p>
        </p:txBody>
      </p:sp>
      <p:sp>
        <p:nvSpPr>
          <p:cNvPr id="11" name="正方形/長方形 10"/>
          <p:cNvSpPr/>
          <p:nvPr/>
        </p:nvSpPr>
        <p:spPr>
          <a:xfrm>
            <a:off x="6512299" y="0"/>
            <a:ext cx="2681696" cy="307777"/>
          </a:xfrm>
          <a:prstGeom prst="rect">
            <a:avLst/>
          </a:prstGeom>
        </p:spPr>
        <p:txBody>
          <a:bodyPr wrap="none">
            <a:spAutoFit/>
          </a:bodyPr>
          <a:lstStyle/>
          <a:p>
            <a:r>
              <a:rPr lang="ja-JP" altLang="en-US" sz="1400" dirty="0" smtClean="0"/>
              <a:t>文部科学省副読本 </a:t>
            </a:r>
            <a:r>
              <a:rPr lang="en-US" altLang="ja-JP" sz="1400" dirty="0" smtClean="0"/>
              <a:t>P.13 </a:t>
            </a:r>
            <a:r>
              <a:rPr lang="ja-JP" altLang="en-US" sz="1400" dirty="0" smtClean="0"/>
              <a:t>から作成</a:t>
            </a:r>
            <a:endParaRPr lang="ja-JP"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up)">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up)">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up)">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6" presetClass="entr" presetSubtype="16" fill="hold" grpId="0"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circle(in)">
                                      <p:cBhvr>
                                        <p:cTn id="27" dur="2000"/>
                                        <p:tgtEl>
                                          <p:spTgt spid="2"/>
                                        </p:tgtEl>
                                      </p:cBhvr>
                                    </p:animEffect>
                                  </p:childTnLst>
                                </p:cTn>
                              </p:par>
                            </p:childTnLst>
                          </p:cTn>
                        </p:par>
                        <p:par>
                          <p:cTn id="28" fill="hold" nodeType="afterGroup">
                            <p:stCondLst>
                              <p:cond delay="2000"/>
                            </p:stCondLst>
                            <p:childTnLst>
                              <p:par>
                                <p:cTn id="29" presetID="22" presetClass="entr" presetSubtype="1" fill="hold" grpId="0"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up)">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10" grpId="0" animBg="1"/>
      <p:bldP spid="8" grpId="0" animBg="1"/>
      <p:bldP spid="9" grpId="0" animBg="1"/>
      <p:bldP spid="3"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pPr eaLnBrk="1" hangingPunct="1"/>
            <a:r>
              <a:rPr lang="en-US" altLang="ja-JP" b="1" dirty="0" smtClean="0"/>
              <a:t>●</a:t>
            </a:r>
            <a:r>
              <a:rPr lang="ja-JP" altLang="en-US" b="1" dirty="0" smtClean="0"/>
              <a:t>体内の放射性物質の量</a:t>
            </a:r>
          </a:p>
        </p:txBody>
      </p:sp>
      <p:graphicFrame>
        <p:nvGraphicFramePr>
          <p:cNvPr id="45059" name="Object 3"/>
          <p:cNvGraphicFramePr>
            <a:graphicFrameLocks noGrp="1" noChangeAspect="1"/>
          </p:cNvGraphicFramePr>
          <p:nvPr>
            <p:ph idx="1"/>
            <p:extLst>
              <p:ext uri="{D42A27DB-BD31-4B8C-83A1-F6EECF244321}">
                <p14:modId xmlns:p14="http://schemas.microsoft.com/office/powerpoint/2010/main" val="2740750591"/>
              </p:ext>
            </p:extLst>
          </p:nvPr>
        </p:nvGraphicFramePr>
        <p:xfrm>
          <a:off x="827088" y="1196975"/>
          <a:ext cx="7334250" cy="5280025"/>
        </p:xfrm>
        <a:graphic>
          <a:graphicData uri="http://schemas.openxmlformats.org/presentationml/2006/ole">
            <mc:AlternateContent xmlns:mc="http://schemas.openxmlformats.org/markup-compatibility/2006">
              <mc:Choice xmlns:v="urn:schemas-microsoft-com:vml" Requires="v">
                <p:oleObj spid="_x0000_s45187" name="ビットマップ イメージ" r:id="rId4" imgW="7980952" imgH="5353797" progId="PBrush">
                  <p:embed/>
                </p:oleObj>
              </mc:Choice>
              <mc:Fallback>
                <p:oleObj name="ビットマップ イメージ" r:id="rId4" imgW="7980952" imgH="5353797" progId="PBrush">
                  <p:embed/>
                  <p:pic>
                    <p:nvPicPr>
                      <p:cNvPr id="0" name="Picture 12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1196975"/>
                        <a:ext cx="7334250" cy="528002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5060" name="Rectangle 6"/>
          <p:cNvSpPr>
            <a:spLocks noChangeArrowheads="1"/>
          </p:cNvSpPr>
          <p:nvPr/>
        </p:nvSpPr>
        <p:spPr bwMode="auto">
          <a:xfrm>
            <a:off x="5651500" y="2889250"/>
            <a:ext cx="3081338"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b="1"/>
              <a:t>（体重</a:t>
            </a:r>
            <a:r>
              <a:rPr lang="en-US" altLang="ja-JP" b="1"/>
              <a:t>60kg</a:t>
            </a:r>
            <a:r>
              <a:rPr lang="ja-JP" altLang="en-US" b="1"/>
              <a:t>の日本人の場合）</a:t>
            </a:r>
          </a:p>
        </p:txBody>
      </p:sp>
      <p:sp>
        <p:nvSpPr>
          <p:cNvPr id="5" name="テキスト ボックス 4"/>
          <p:cNvSpPr txBox="1">
            <a:spLocks noChangeArrowheads="1"/>
          </p:cNvSpPr>
          <p:nvPr/>
        </p:nvSpPr>
        <p:spPr bwMode="auto">
          <a:xfrm>
            <a:off x="1619671" y="1916832"/>
            <a:ext cx="5932537" cy="1754326"/>
          </a:xfrm>
          <a:prstGeom prst="rect">
            <a:avLst/>
          </a:prstGeom>
          <a:solidFill>
            <a:srgbClr val="FFFF00">
              <a:alpha val="65000"/>
            </a:srgbClr>
          </a:solidFill>
          <a:ln>
            <a:noFill/>
          </a:ln>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5400" dirty="0" smtClean="0"/>
              <a:t>実は、あるんだネ</a:t>
            </a:r>
            <a:endParaRPr lang="en-US" altLang="ja-JP" sz="5400" dirty="0" smtClean="0"/>
          </a:p>
          <a:p>
            <a:pPr algn="ctr" eaLnBrk="1" hangingPunct="1"/>
            <a:r>
              <a:rPr lang="ja-JP" altLang="en-US" sz="5400" dirty="0" smtClean="0"/>
              <a:t>・・・・体内にも</a:t>
            </a:r>
            <a:endParaRPr lang="ja-JP" altLang="en-US" sz="5400" dirty="0"/>
          </a:p>
        </p:txBody>
      </p:sp>
      <p:sp>
        <p:nvSpPr>
          <p:cNvPr id="6" name="正方形/長方形 5"/>
          <p:cNvSpPr/>
          <p:nvPr/>
        </p:nvSpPr>
        <p:spPr>
          <a:xfrm>
            <a:off x="5756978" y="6488668"/>
            <a:ext cx="3396507" cy="369332"/>
          </a:xfrm>
          <a:prstGeom prst="rect">
            <a:avLst/>
          </a:prstGeom>
        </p:spPr>
        <p:txBody>
          <a:bodyPr wrap="none">
            <a:spAutoFit/>
          </a:bodyPr>
          <a:lstStyle/>
          <a:p>
            <a:r>
              <a:rPr lang="ja-JP" altLang="en-US" dirty="0" smtClean="0"/>
              <a:t>文部科学省副読本 </a:t>
            </a:r>
            <a:r>
              <a:rPr lang="en-US" altLang="ja-JP" dirty="0" smtClean="0"/>
              <a:t>P.14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a:xfrm>
            <a:off x="251520" y="260648"/>
            <a:ext cx="8686800" cy="1143000"/>
          </a:xfrm>
        </p:spPr>
        <p:txBody>
          <a:bodyPr/>
          <a:lstStyle/>
          <a:p>
            <a:pPr eaLnBrk="1" hangingPunct="1"/>
            <a:r>
              <a:rPr lang="en-US" altLang="ja-JP" sz="3600" b="1" dirty="0" smtClean="0"/>
              <a:t>●</a:t>
            </a:r>
            <a:r>
              <a:rPr lang="ja-JP" altLang="en-US" sz="3600" b="1" dirty="0" smtClean="0"/>
              <a:t>食物（１</a:t>
            </a:r>
            <a:r>
              <a:rPr lang="en-US" altLang="ja-JP" sz="3600" b="1" dirty="0" smtClean="0"/>
              <a:t>kg)</a:t>
            </a:r>
            <a:r>
              <a:rPr lang="ja-JP" altLang="en-US" sz="3600" b="1" dirty="0" smtClean="0"/>
              <a:t>中の</a:t>
            </a:r>
            <a:r>
              <a:rPr lang="ja-JP" altLang="en-US" sz="3600" b="1" dirty="0" smtClean="0">
                <a:solidFill>
                  <a:srgbClr val="FF0000"/>
                </a:solidFill>
              </a:rPr>
              <a:t>カリウム</a:t>
            </a:r>
            <a:r>
              <a:rPr lang="en-US" altLang="ja-JP" b="1" dirty="0" smtClean="0">
                <a:solidFill>
                  <a:srgbClr val="FF0000"/>
                </a:solidFill>
              </a:rPr>
              <a:t>40</a:t>
            </a:r>
            <a:r>
              <a:rPr lang="ja-JP" altLang="en-US" sz="3600" b="1" dirty="0" smtClean="0"/>
              <a:t>の放射性物質の量（日本）（単位：ベクレル／㎏）</a:t>
            </a:r>
          </a:p>
        </p:txBody>
      </p:sp>
      <p:grpSp>
        <p:nvGrpSpPr>
          <p:cNvPr id="46083" name="グループ化 6"/>
          <p:cNvGrpSpPr>
            <a:grpSpLocks/>
          </p:cNvGrpSpPr>
          <p:nvPr/>
        </p:nvGrpSpPr>
        <p:grpSpPr bwMode="auto">
          <a:xfrm>
            <a:off x="760413" y="1590675"/>
            <a:ext cx="7559675" cy="4586288"/>
            <a:chOff x="1116013" y="2276475"/>
            <a:chExt cx="6810375" cy="4132263"/>
          </a:xfrm>
        </p:grpSpPr>
        <p:graphicFrame>
          <p:nvGraphicFramePr>
            <p:cNvPr id="46084" name="Object 3"/>
            <p:cNvGraphicFramePr>
              <a:graphicFrameLocks noChangeAspect="1"/>
            </p:cNvGraphicFramePr>
            <p:nvPr>
              <p:extLst>
                <p:ext uri="{D42A27DB-BD31-4B8C-83A1-F6EECF244321}">
                  <p14:modId xmlns:p14="http://schemas.microsoft.com/office/powerpoint/2010/main" val="20349091"/>
                </p:ext>
              </p:extLst>
            </p:nvPr>
          </p:nvGraphicFramePr>
          <p:xfrm>
            <a:off x="1116013" y="2276475"/>
            <a:ext cx="6810375" cy="4132263"/>
          </p:xfrm>
          <a:graphic>
            <a:graphicData uri="http://schemas.openxmlformats.org/presentationml/2006/ole">
              <mc:AlternateContent xmlns:mc="http://schemas.openxmlformats.org/markup-compatibility/2006">
                <mc:Choice xmlns:v="urn:schemas-microsoft-com:vml" Requires="v">
                  <p:oleObj spid="_x0000_s46212" name="ビットマップ イメージ" r:id="rId4" imgW="8085714" imgH="4904762" progId="PBrush">
                    <p:embed/>
                  </p:oleObj>
                </mc:Choice>
                <mc:Fallback>
                  <p:oleObj name="ビットマップ イメージ" r:id="rId4" imgW="8085714" imgH="4904762" progId="PBrush">
                    <p:embed/>
                    <p:pic>
                      <p:nvPicPr>
                        <p:cNvPr id="0" name="Picture 1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6013" y="2276475"/>
                          <a:ext cx="6810375" cy="41322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46085" name="Picture 3"/>
            <p:cNvPicPr>
              <a:picLocks noChangeAspect="1" noChangeArrowheads="1"/>
            </p:cNvPicPr>
            <p:nvPr/>
          </p:nvPicPr>
          <p:blipFill>
            <a:blip r:embed="rId6" cstate="print">
              <a:extLst>
                <a:ext uri="{28A0092B-C50C-407E-A947-70E740481C1C}">
                  <a14:useLocalDpi xmlns:a14="http://schemas.microsoft.com/office/drawing/2010/main" val="0"/>
                </a:ext>
              </a:extLst>
            </a:blip>
            <a:srcRect l="81795" t="28893" r="2707" b="52843"/>
            <a:stretch>
              <a:fillRect/>
            </a:stretch>
          </p:blipFill>
          <p:spPr bwMode="auto">
            <a:xfrm>
              <a:off x="6762720" y="3645023"/>
              <a:ext cx="1152128" cy="8229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6" name="テキスト ボックス 5"/>
          <p:cNvSpPr txBox="1">
            <a:spLocks noChangeArrowheads="1"/>
          </p:cNvSpPr>
          <p:nvPr/>
        </p:nvSpPr>
        <p:spPr bwMode="auto">
          <a:xfrm>
            <a:off x="422297" y="2629654"/>
            <a:ext cx="8136904" cy="1569660"/>
          </a:xfrm>
          <a:prstGeom prst="rect">
            <a:avLst/>
          </a:prstGeom>
          <a:solidFill>
            <a:srgbClr val="FFFF00">
              <a:alpha val="63000"/>
            </a:srgbClr>
          </a:solidFill>
          <a:ln>
            <a:noFill/>
          </a:ln>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800" dirty="0" smtClean="0"/>
              <a:t>実は、含まれているんだ</a:t>
            </a:r>
            <a:r>
              <a:rPr lang="ja-JP" altLang="en-US" sz="4000" dirty="0" smtClean="0"/>
              <a:t>ネ</a:t>
            </a:r>
            <a:endParaRPr lang="en-US" altLang="ja-JP" sz="4000" dirty="0" smtClean="0"/>
          </a:p>
          <a:p>
            <a:pPr algn="ctr" eaLnBrk="1" hangingPunct="1"/>
            <a:r>
              <a:rPr lang="ja-JP" altLang="en-US" sz="4800" dirty="0" smtClean="0"/>
              <a:t>・・・・食品にも</a:t>
            </a:r>
            <a:endParaRPr lang="ja-JP" altLang="en-US" sz="4800" dirty="0"/>
          </a:p>
        </p:txBody>
      </p:sp>
      <p:sp>
        <p:nvSpPr>
          <p:cNvPr id="7" name="正方形/長方形 6"/>
          <p:cNvSpPr/>
          <p:nvPr/>
        </p:nvSpPr>
        <p:spPr>
          <a:xfrm>
            <a:off x="5756978" y="6488668"/>
            <a:ext cx="3396507" cy="369332"/>
          </a:xfrm>
          <a:prstGeom prst="rect">
            <a:avLst/>
          </a:prstGeom>
        </p:spPr>
        <p:txBody>
          <a:bodyPr wrap="none">
            <a:spAutoFit/>
          </a:bodyPr>
          <a:lstStyle/>
          <a:p>
            <a:r>
              <a:rPr lang="ja-JP" altLang="en-US" dirty="0" smtClean="0"/>
              <a:t>文部科学省副読本 </a:t>
            </a:r>
            <a:r>
              <a:rPr lang="en-US" altLang="ja-JP" dirty="0" smtClean="0"/>
              <a:t>P.14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タイトル 1"/>
          <p:cNvSpPr>
            <a:spLocks noGrp="1"/>
          </p:cNvSpPr>
          <p:nvPr>
            <p:ph type="title"/>
          </p:nvPr>
        </p:nvSpPr>
        <p:spPr/>
        <p:txBody>
          <a:bodyPr/>
          <a:lstStyle/>
          <a:p>
            <a:r>
              <a:rPr lang="ja-JP" altLang="en-US" smtClean="0"/>
              <a:t>震災、事故により原発から</a:t>
            </a:r>
            <a:r>
              <a:rPr lang="en-US" altLang="ja-JP" smtClean="0"/>
              <a:t/>
            </a:r>
            <a:br>
              <a:rPr lang="en-US" altLang="ja-JP" smtClean="0"/>
            </a:br>
            <a:r>
              <a:rPr lang="ja-JP" altLang="en-US" smtClean="0"/>
              <a:t>大量の放射性物質が放出</a:t>
            </a:r>
          </a:p>
        </p:txBody>
      </p:sp>
      <p:sp>
        <p:nvSpPr>
          <p:cNvPr id="74756" name="テキスト ボックス 9"/>
          <p:cNvSpPr txBox="1">
            <a:spLocks noChangeArrowheads="1"/>
          </p:cNvSpPr>
          <p:nvPr/>
        </p:nvSpPr>
        <p:spPr bwMode="auto">
          <a:xfrm>
            <a:off x="1331640" y="6275511"/>
            <a:ext cx="6409208" cy="43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a:r>
              <a:rPr lang="ja-JP" altLang="en-US" sz="1100" dirty="0" smtClean="0"/>
              <a:t>文部</a:t>
            </a:r>
            <a:r>
              <a:rPr lang="ja-JP" altLang="en-US" sz="1100" dirty="0"/>
              <a:t>科学省及び米国ＤＯＥによる航空機モニタリングの</a:t>
            </a:r>
            <a:r>
              <a:rPr lang="ja-JP" altLang="en-US" sz="1100" dirty="0" smtClean="0"/>
              <a:t>結果</a:t>
            </a:r>
            <a:endParaRPr lang="en-US" altLang="ja-JP" sz="1100" dirty="0" smtClean="0"/>
          </a:p>
          <a:p>
            <a:pPr algn="ctr"/>
            <a:r>
              <a:rPr lang="ja-JP" altLang="en-US" sz="1100" dirty="0" smtClean="0"/>
              <a:t>（</a:t>
            </a:r>
            <a:r>
              <a:rPr lang="ja-JP" altLang="en-US" sz="1100" dirty="0"/>
              <a:t>福島第一原子力発電所から</a:t>
            </a:r>
            <a:r>
              <a:rPr lang="en-US" altLang="ja-JP" sz="1100" b="1" dirty="0"/>
              <a:t>80</a:t>
            </a:r>
            <a:r>
              <a:rPr lang="ja-JP" altLang="en-US" sz="1100" dirty="0"/>
              <a:t>㎞圏内</a:t>
            </a:r>
            <a:r>
              <a:rPr lang="ja-JP" altLang="en-US" sz="1100" dirty="0" smtClean="0"/>
              <a:t>の地表面へのセシウム１３７の地表面への蓄積量）</a:t>
            </a:r>
            <a:endParaRPr lang="ja-JP" altLang="en-US" sz="1100" dirty="0"/>
          </a:p>
        </p:txBody>
      </p:sp>
      <p:pic>
        <p:nvPicPr>
          <p:cNvPr id="7475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034483" y="1457255"/>
            <a:ext cx="3312368" cy="4831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C:\Users\kasan6\Desktop\放射線セミナー\images(２副読本・中学生８・２６)\２副読本・中学生８・２６_img_45b.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404813"/>
            <a:ext cx="8721725" cy="1368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9155" name="テキスト ボックス 2"/>
          <p:cNvSpPr txBox="1">
            <a:spLocks noChangeArrowheads="1"/>
          </p:cNvSpPr>
          <p:nvPr/>
        </p:nvSpPr>
        <p:spPr bwMode="auto">
          <a:xfrm>
            <a:off x="468565" y="1735713"/>
            <a:ext cx="8110537"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285750" indent="-285750"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buFont typeface="Arial" pitchFamily="34" charset="0"/>
              <a:buChar char="•"/>
            </a:pPr>
            <a:r>
              <a:rPr lang="ja-JP" altLang="en-US" sz="2400" dirty="0">
                <a:latin typeface="HG創英角ﾎﾟｯﾌﾟ体" pitchFamily="49" charset="-128"/>
                <a:ea typeface="HG創英角ﾎﾟｯﾌﾟ体" pitchFamily="49" charset="-128"/>
              </a:rPr>
              <a:t>一度に多量の放射線を受けると体に影響が</a:t>
            </a:r>
            <a:r>
              <a:rPr lang="ja-JP" altLang="en-US" sz="2400" dirty="0" smtClean="0">
                <a:latin typeface="HG創英角ﾎﾟｯﾌﾟ体" pitchFamily="49" charset="-128"/>
                <a:ea typeface="HG創英角ﾎﾟｯﾌﾟ体" pitchFamily="49" charset="-128"/>
              </a:rPr>
              <a:t>出ます。</a:t>
            </a:r>
            <a:endParaRPr lang="en-US" altLang="ja-JP" sz="2400" dirty="0">
              <a:latin typeface="HG創英角ﾎﾟｯﾌﾟ体" pitchFamily="49" charset="-128"/>
              <a:ea typeface="HG創英角ﾎﾟｯﾌﾟ体" pitchFamily="49" charset="-128"/>
            </a:endParaRPr>
          </a:p>
          <a:p>
            <a:pPr eaLnBrk="1" hangingPunct="1">
              <a:buFont typeface="Arial" pitchFamily="34" charset="0"/>
              <a:buChar char="•"/>
            </a:pPr>
            <a:r>
              <a:rPr lang="ja-JP" altLang="en-US" sz="2400" dirty="0" smtClean="0">
                <a:latin typeface="HG創英角ﾎﾟｯﾌﾟ体" pitchFamily="49" charset="-128"/>
                <a:ea typeface="HG創英角ﾎﾟｯﾌﾟ体" pitchFamily="49" charset="-128"/>
              </a:rPr>
              <a:t>１００ｍＳｖ</a:t>
            </a:r>
            <a:r>
              <a:rPr lang="ja-JP" altLang="en-US" sz="2400" dirty="0">
                <a:latin typeface="HG創英角ﾎﾟｯﾌﾟ体" pitchFamily="49" charset="-128"/>
                <a:ea typeface="HG創英角ﾎﾟｯﾌﾟ体" pitchFamily="49" charset="-128"/>
              </a:rPr>
              <a:t>以下</a:t>
            </a:r>
            <a:r>
              <a:rPr lang="ja-JP" altLang="en-US" sz="2400" dirty="0" smtClean="0">
                <a:latin typeface="HG創英角ﾎﾟｯﾌﾟ体" pitchFamily="49" charset="-128"/>
                <a:ea typeface="HG創英角ﾎﾟｯﾌﾟ体" pitchFamily="49" charset="-128"/>
              </a:rPr>
              <a:t>の低い放射</a:t>
            </a:r>
            <a:r>
              <a:rPr lang="ja-JP" altLang="en-US" sz="2400" dirty="0">
                <a:latin typeface="HG創英角ﾎﾟｯﾌﾟ体" pitchFamily="49" charset="-128"/>
                <a:ea typeface="HG創英角ﾎﾟｯﾌﾟ体" pitchFamily="49" charset="-128"/>
              </a:rPr>
              <a:t>線量を受けること</a:t>
            </a:r>
            <a:r>
              <a:rPr lang="ja-JP" altLang="en-US" sz="2400" dirty="0" smtClean="0">
                <a:latin typeface="HG創英角ﾎﾟｯﾌﾟ体" pitchFamily="49" charset="-128"/>
                <a:ea typeface="HG創英角ﾎﾟｯﾌﾟ体" pitchFamily="49" charset="-128"/>
              </a:rPr>
              <a:t>でがんなどの病気になるかどうかについては明確</a:t>
            </a:r>
            <a:r>
              <a:rPr lang="ja-JP" altLang="en-US" sz="2400" dirty="0">
                <a:latin typeface="HG創英角ﾎﾟｯﾌﾟ体" pitchFamily="49" charset="-128"/>
                <a:ea typeface="HG創英角ﾎﾟｯﾌﾟ体" pitchFamily="49" charset="-128"/>
              </a:rPr>
              <a:t>な</a:t>
            </a:r>
            <a:r>
              <a:rPr lang="ja-JP" altLang="en-US" sz="2400" dirty="0" smtClean="0">
                <a:latin typeface="HG創英角ﾎﾟｯﾌﾟ体" pitchFamily="49" charset="-128"/>
                <a:ea typeface="HG創英角ﾎﾟｯﾌﾟ体" pitchFamily="49" charset="-128"/>
              </a:rPr>
              <a:t>証拠はみられていません。</a:t>
            </a:r>
            <a:endParaRPr lang="en-US" altLang="ja-JP" sz="2400" dirty="0">
              <a:latin typeface="HG創英角ﾎﾟｯﾌﾟ体" pitchFamily="49" charset="-128"/>
              <a:ea typeface="HG創英角ﾎﾟｯﾌﾟ体" pitchFamily="49" charset="-128"/>
            </a:endParaRPr>
          </a:p>
          <a:p>
            <a:pPr eaLnBrk="1" hangingPunct="1">
              <a:buFont typeface="Arial" pitchFamily="34" charset="0"/>
              <a:buChar char="•"/>
            </a:pPr>
            <a:r>
              <a:rPr lang="ja-JP" altLang="en-US" sz="2400" dirty="0">
                <a:latin typeface="HG創英角ﾎﾟｯﾌﾟ体" pitchFamily="49" charset="-128"/>
                <a:ea typeface="HG創英角ﾎﾟｯﾌﾟ体" pitchFamily="49" charset="-128"/>
              </a:rPr>
              <a:t>低い線量でも長期にわたって受けると、がんになる可能性</a:t>
            </a:r>
            <a:r>
              <a:rPr lang="ja-JP" altLang="en-US" sz="2400" dirty="0" smtClean="0">
                <a:latin typeface="HG創英角ﾎﾟｯﾌﾟ体" pitchFamily="49" charset="-128"/>
                <a:ea typeface="HG創英角ﾎﾟｯﾌﾟ体" pitchFamily="49" charset="-128"/>
              </a:rPr>
              <a:t>もあると考えられます。</a:t>
            </a:r>
            <a:endParaRPr lang="ja-JP" altLang="en-US" sz="2400" dirty="0">
              <a:latin typeface="HG創英角ﾎﾟｯﾌﾟ体" pitchFamily="49" charset="-128"/>
              <a:ea typeface="HG創英角ﾎﾟｯﾌﾟ体" pitchFamily="49" charset="-128"/>
            </a:endParaRPr>
          </a:p>
        </p:txBody>
      </p:sp>
      <p:sp>
        <p:nvSpPr>
          <p:cNvPr id="4" name="下矢印 3"/>
          <p:cNvSpPr/>
          <p:nvPr/>
        </p:nvSpPr>
        <p:spPr>
          <a:xfrm>
            <a:off x="3803901" y="4134580"/>
            <a:ext cx="1439862" cy="71913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sp>
        <p:nvSpPr>
          <p:cNvPr id="49157" name="テキスト ボックス 4"/>
          <p:cNvSpPr txBox="1">
            <a:spLocks noChangeArrowheads="1"/>
          </p:cNvSpPr>
          <p:nvPr/>
        </p:nvSpPr>
        <p:spPr bwMode="auto">
          <a:xfrm>
            <a:off x="481700" y="4981194"/>
            <a:ext cx="8084265"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smtClean="0">
                <a:solidFill>
                  <a:srgbClr val="FF0000"/>
                </a:solidFill>
                <a:latin typeface="HG創英角ﾎﾟｯﾌﾟ体" pitchFamily="49" charset="-128"/>
                <a:ea typeface="HG創英角ﾎﾟｯﾌﾟ体" pitchFamily="49" charset="-128"/>
              </a:rPr>
              <a:t>放射線を受ける量をできるだけ</a:t>
            </a:r>
            <a:endParaRPr lang="en-US" altLang="ja-JP" sz="4400" dirty="0" smtClean="0">
              <a:solidFill>
                <a:srgbClr val="FF0000"/>
              </a:solidFill>
              <a:latin typeface="HG創英角ﾎﾟｯﾌﾟ体" pitchFamily="49" charset="-128"/>
              <a:ea typeface="HG創英角ﾎﾟｯﾌﾟ体" pitchFamily="49" charset="-128"/>
            </a:endParaRPr>
          </a:p>
          <a:p>
            <a:pPr algn="ctr" eaLnBrk="1" hangingPunct="1"/>
            <a:r>
              <a:rPr lang="ja-JP" altLang="en-US" sz="4400" dirty="0" smtClean="0">
                <a:solidFill>
                  <a:srgbClr val="FF0000"/>
                </a:solidFill>
                <a:latin typeface="HG創英角ﾎﾟｯﾌﾟ体" pitchFamily="49" charset="-128"/>
                <a:ea typeface="HG創英角ﾎﾟｯﾌﾟ体" pitchFamily="49" charset="-128"/>
              </a:rPr>
              <a:t>少なくすることが大切</a:t>
            </a:r>
            <a:endParaRPr lang="ja-JP" altLang="en-US" sz="4400" dirty="0">
              <a:solidFill>
                <a:srgbClr val="FF0000"/>
              </a:solidFill>
              <a:latin typeface="HG創英角ﾎﾟｯﾌﾟ体" pitchFamily="49" charset="-128"/>
              <a:ea typeface="HG創英角ﾎﾟｯﾌﾟ体" pitchFamily="49" charset="-128"/>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9157"/>
                                        </p:tgtEl>
                                        <p:attrNameLst>
                                          <p:attrName>style.visibility</p:attrName>
                                        </p:attrNameLst>
                                      </p:cBhvr>
                                      <p:to>
                                        <p:strVal val="visible"/>
                                      </p:to>
                                    </p:set>
                                    <p:animEffect transition="in" filter="wipe(up)">
                                      <p:cBhvr>
                                        <p:cTn id="12" dur="500"/>
                                        <p:tgtEl>
                                          <p:spTgt spid="491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915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idx="4294967295"/>
          </p:nvPr>
        </p:nvSpPr>
        <p:spPr/>
        <p:txBody>
          <a:bodyPr/>
          <a:lstStyle/>
          <a:p>
            <a:pPr eaLnBrk="1" hangingPunct="1"/>
            <a:r>
              <a:rPr lang="en-US" altLang="ja-JP" smtClean="0"/>
              <a:t>◆</a:t>
            </a:r>
            <a:r>
              <a:rPr lang="ja-JP" altLang="en-US" smtClean="0"/>
              <a:t>身の回りの放射線被ばく</a:t>
            </a:r>
            <a:r>
              <a:rPr lang="en-US" altLang="ja-JP" smtClean="0"/>
              <a:t>①</a:t>
            </a:r>
          </a:p>
        </p:txBody>
      </p:sp>
      <p:graphicFrame>
        <p:nvGraphicFramePr>
          <p:cNvPr id="50179" name="Object 3"/>
          <p:cNvGraphicFramePr>
            <a:graphicFrameLocks noGrp="1" noChangeAspect="1"/>
          </p:cNvGraphicFramePr>
          <p:nvPr>
            <p:ph idx="4294967295"/>
          </p:nvPr>
        </p:nvGraphicFramePr>
        <p:xfrm>
          <a:off x="395288" y="1243013"/>
          <a:ext cx="8424862" cy="5614987"/>
        </p:xfrm>
        <a:graphic>
          <a:graphicData uri="http://schemas.openxmlformats.org/presentationml/2006/ole">
            <mc:AlternateContent xmlns:mc="http://schemas.openxmlformats.org/markup-compatibility/2006">
              <mc:Choice xmlns:v="urn:schemas-microsoft-com:vml" Requires="v">
                <p:oleObj spid="_x0000_s72819" name="ビットマップ イメージ" r:id="rId4" imgW="8961905" imgH="5971429" progId="PBrush">
                  <p:embed/>
                </p:oleObj>
              </mc:Choice>
              <mc:Fallback>
                <p:oleObj name="ビットマップ イメージ" r:id="rId4" imgW="8961905" imgH="5971429" progId="PBrush">
                  <p:embed/>
                  <p:pic>
                    <p:nvPicPr>
                      <p:cNvPr id="0" name="Picture 111"/>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1243013"/>
                        <a:ext cx="8424862" cy="561498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 name="Group 55"/>
          <p:cNvGrpSpPr>
            <a:grpSpLocks/>
          </p:cNvGrpSpPr>
          <p:nvPr/>
        </p:nvGrpSpPr>
        <p:grpSpPr bwMode="auto">
          <a:xfrm>
            <a:off x="3513138" y="4329113"/>
            <a:ext cx="987425" cy="806450"/>
            <a:chOff x="2213" y="2727"/>
            <a:chExt cx="622" cy="508"/>
          </a:xfrm>
        </p:grpSpPr>
        <p:sp>
          <p:nvSpPr>
            <p:cNvPr id="50189" name="AutoShape 40"/>
            <p:cNvSpPr>
              <a:spLocks noChangeArrowheads="1"/>
            </p:cNvSpPr>
            <p:nvPr/>
          </p:nvSpPr>
          <p:spPr bwMode="auto">
            <a:xfrm flipH="1" flipV="1">
              <a:off x="2213" y="2735"/>
              <a:ext cx="159" cy="500"/>
            </a:xfrm>
            <a:prstGeom prst="curvedLeftArrow">
              <a:avLst>
                <a:gd name="adj1" fmla="val 44040"/>
                <a:gd name="adj2" fmla="val 106933"/>
                <a:gd name="adj3" fmla="val 33333"/>
              </a:avLst>
            </a:prstGeom>
            <a:solidFill>
              <a:schemeClr val="accent1"/>
            </a:solidFill>
            <a:ln w="9525">
              <a:solidFill>
                <a:schemeClr val="tx1"/>
              </a:solidFill>
              <a:miter lim="800000"/>
              <a:headEnd/>
              <a:tailEnd/>
            </a:ln>
          </p:spPr>
          <p:txBody>
            <a:bodyPr wrap="none" anchor="ctr"/>
            <a:lstStyle/>
            <a:p>
              <a:endParaRPr lang="ja-JP" altLang="en-US" sz="3200"/>
            </a:p>
          </p:txBody>
        </p:sp>
        <p:sp>
          <p:nvSpPr>
            <p:cNvPr id="50190" name="Text Box 41"/>
            <p:cNvSpPr txBox="1">
              <a:spLocks noChangeArrowheads="1"/>
            </p:cNvSpPr>
            <p:nvPr/>
          </p:nvSpPr>
          <p:spPr bwMode="auto">
            <a:xfrm>
              <a:off x="2381" y="2727"/>
              <a:ext cx="454" cy="1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0" bIns="0"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sz="2000">
                  <a:latin typeface="Arial" pitchFamily="34" charset="0"/>
                </a:rPr>
                <a:t>10</a:t>
              </a:r>
              <a:r>
                <a:rPr lang="ja-JP" altLang="en-US" sz="2000">
                  <a:latin typeface="Arial" pitchFamily="34" charset="0"/>
                </a:rPr>
                <a:t>倍</a:t>
              </a:r>
            </a:p>
          </p:txBody>
        </p:sp>
      </p:grpSp>
      <p:grpSp>
        <p:nvGrpSpPr>
          <p:cNvPr id="3" name="Group 53"/>
          <p:cNvGrpSpPr>
            <a:grpSpLocks/>
          </p:cNvGrpSpPr>
          <p:nvPr/>
        </p:nvGrpSpPr>
        <p:grpSpPr bwMode="auto">
          <a:xfrm>
            <a:off x="3440113" y="3575050"/>
            <a:ext cx="1130300" cy="1584325"/>
            <a:chOff x="2167" y="2252"/>
            <a:chExt cx="712" cy="998"/>
          </a:xfrm>
        </p:grpSpPr>
        <p:sp>
          <p:nvSpPr>
            <p:cNvPr id="50187" name="Text Box 33"/>
            <p:cNvSpPr txBox="1">
              <a:spLocks noChangeArrowheads="1"/>
            </p:cNvSpPr>
            <p:nvPr/>
          </p:nvSpPr>
          <p:spPr bwMode="auto">
            <a:xfrm>
              <a:off x="2336" y="2273"/>
              <a:ext cx="543" cy="136"/>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tIns="0" bIns="0"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en-US" altLang="ja-JP" sz="2000">
                  <a:latin typeface="Arial" pitchFamily="34" charset="0"/>
                </a:rPr>
                <a:t>100</a:t>
              </a:r>
              <a:r>
                <a:rPr lang="ja-JP" altLang="en-US" sz="2000">
                  <a:latin typeface="Arial" pitchFamily="34" charset="0"/>
                </a:rPr>
                <a:t>倍</a:t>
              </a:r>
            </a:p>
          </p:txBody>
        </p:sp>
        <p:sp>
          <p:nvSpPr>
            <p:cNvPr id="50188" name="AutoShape 32"/>
            <p:cNvSpPr>
              <a:spLocks noChangeArrowheads="1"/>
            </p:cNvSpPr>
            <p:nvPr/>
          </p:nvSpPr>
          <p:spPr bwMode="auto">
            <a:xfrm flipH="1" flipV="1">
              <a:off x="2167" y="2252"/>
              <a:ext cx="159" cy="998"/>
            </a:xfrm>
            <a:prstGeom prst="curvedLeftArrow">
              <a:avLst>
                <a:gd name="adj1" fmla="val 87903"/>
                <a:gd name="adj2" fmla="val 213438"/>
                <a:gd name="adj3" fmla="val 33333"/>
              </a:avLst>
            </a:prstGeom>
            <a:solidFill>
              <a:schemeClr val="accent1"/>
            </a:solidFill>
            <a:ln w="9525">
              <a:solidFill>
                <a:schemeClr val="tx1"/>
              </a:solidFill>
              <a:miter lim="800000"/>
              <a:headEnd/>
              <a:tailEnd/>
            </a:ln>
          </p:spPr>
          <p:txBody>
            <a:bodyPr wrap="none" anchor="ctr"/>
            <a:lstStyle/>
            <a:p>
              <a:endParaRPr lang="ja-JP" altLang="en-US" sz="3200"/>
            </a:p>
          </p:txBody>
        </p:sp>
      </p:grpSp>
      <p:grpSp>
        <p:nvGrpSpPr>
          <p:cNvPr id="4" name="Group 52"/>
          <p:cNvGrpSpPr>
            <a:grpSpLocks/>
          </p:cNvGrpSpPr>
          <p:nvPr/>
        </p:nvGrpSpPr>
        <p:grpSpPr bwMode="auto">
          <a:xfrm>
            <a:off x="3074988" y="2771775"/>
            <a:ext cx="1582737" cy="2376488"/>
            <a:chOff x="1974" y="2138"/>
            <a:chExt cx="997" cy="1497"/>
          </a:xfrm>
        </p:grpSpPr>
        <p:sp>
          <p:nvSpPr>
            <p:cNvPr id="50185" name="Text Box 36"/>
            <p:cNvSpPr txBox="1">
              <a:spLocks noChangeArrowheads="1"/>
            </p:cNvSpPr>
            <p:nvPr/>
          </p:nvSpPr>
          <p:spPr bwMode="auto">
            <a:xfrm>
              <a:off x="2200" y="2205"/>
              <a:ext cx="771" cy="182"/>
            </a:xfrm>
            <a:prstGeom prst="rect">
              <a:avLst/>
            </a:prstGeom>
            <a:solidFill>
              <a:srgbClr val="FF66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en-US" altLang="ja-JP" sz="2000" dirty="0">
                  <a:latin typeface="Arial" pitchFamily="34" charset="0"/>
                </a:rPr>
                <a:t>1,000</a:t>
              </a:r>
              <a:r>
                <a:rPr lang="ja-JP" altLang="en-US" sz="2000" dirty="0">
                  <a:latin typeface="Arial" pitchFamily="34" charset="0"/>
                </a:rPr>
                <a:t>倍</a:t>
              </a:r>
            </a:p>
          </p:txBody>
        </p:sp>
        <p:sp>
          <p:nvSpPr>
            <p:cNvPr id="50186" name="AutoShape 35"/>
            <p:cNvSpPr>
              <a:spLocks noChangeArrowheads="1"/>
            </p:cNvSpPr>
            <p:nvPr/>
          </p:nvSpPr>
          <p:spPr bwMode="auto">
            <a:xfrm flipH="1" flipV="1">
              <a:off x="1974" y="2138"/>
              <a:ext cx="346" cy="1497"/>
            </a:xfrm>
            <a:prstGeom prst="curvedLeftArrow">
              <a:avLst>
                <a:gd name="adj1" fmla="val 48734"/>
                <a:gd name="adj2" fmla="val 135266"/>
                <a:gd name="adj3" fmla="val 33333"/>
              </a:avLst>
            </a:prstGeom>
            <a:solidFill>
              <a:schemeClr val="accent1"/>
            </a:solidFill>
            <a:ln w="9525">
              <a:solidFill>
                <a:schemeClr val="tx1"/>
              </a:solidFill>
              <a:miter lim="800000"/>
              <a:headEnd/>
              <a:tailEnd/>
            </a:ln>
          </p:spPr>
          <p:txBody>
            <a:bodyPr wrap="none" anchor="ctr"/>
            <a:lstStyle/>
            <a:p>
              <a:endParaRPr lang="ja-JP" altLang="en-US" sz="3200"/>
            </a:p>
          </p:txBody>
        </p:sp>
      </p:grpSp>
      <p:sp>
        <p:nvSpPr>
          <p:cNvPr id="50183" name="Line 14"/>
          <p:cNvSpPr>
            <a:spLocks noChangeShapeType="1"/>
          </p:cNvSpPr>
          <p:nvPr/>
        </p:nvSpPr>
        <p:spPr bwMode="auto">
          <a:xfrm>
            <a:off x="3771900" y="5092700"/>
            <a:ext cx="154940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50184" name="Text Box 15"/>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spcBef>
                <a:spcPct val="50000"/>
              </a:spcBef>
            </a:pPr>
            <a:r>
              <a:rPr lang="en-US" altLang="ja-JP" sz="1400">
                <a:solidFill>
                  <a:srgbClr val="99FF66"/>
                </a:solidFill>
                <a:latin typeface="Arial" pitchFamily="34" charset="0"/>
              </a:rPr>
              <a:t>3click</a:t>
            </a:r>
          </a:p>
        </p:txBody>
      </p:sp>
      <p:sp>
        <p:nvSpPr>
          <p:cNvPr id="15" name="正方形/長方形 14"/>
          <p:cNvSpPr/>
          <p:nvPr/>
        </p:nvSpPr>
        <p:spPr>
          <a:xfrm>
            <a:off x="5747493" y="0"/>
            <a:ext cx="3396507" cy="369332"/>
          </a:xfrm>
          <a:prstGeom prst="rect">
            <a:avLst/>
          </a:prstGeom>
        </p:spPr>
        <p:txBody>
          <a:bodyPr wrap="none">
            <a:spAutoFit/>
          </a:bodyPr>
          <a:lstStyle/>
          <a:p>
            <a:r>
              <a:rPr lang="ja-JP" altLang="en-US" dirty="0" smtClean="0"/>
              <a:t>文部科学省副読本 </a:t>
            </a:r>
            <a:r>
              <a:rPr lang="en-US" altLang="ja-JP" dirty="0" smtClean="0"/>
              <a:t>P.15 </a:t>
            </a:r>
            <a:r>
              <a:rPr lang="ja-JP" altLang="en-US" dirty="0" smtClean="0"/>
              <a:t>から作成</a:t>
            </a:r>
            <a:endParaRPr lang="ja-JP" altLang="en-US" dirty="0"/>
          </a:p>
        </p:txBody>
      </p:sp>
    </p:spTree>
    <p:extLst>
      <p:ext uri="{BB962C8B-B14F-4D97-AF65-F5344CB8AC3E}">
        <p14:creationId xmlns:p14="http://schemas.microsoft.com/office/powerpoint/2010/main" val="143256764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down)">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idx="4294967295"/>
          </p:nvPr>
        </p:nvSpPr>
        <p:spPr>
          <a:xfrm>
            <a:off x="269876" y="205170"/>
            <a:ext cx="8229600" cy="972840"/>
          </a:xfrm>
        </p:spPr>
        <p:txBody>
          <a:bodyPr/>
          <a:lstStyle/>
          <a:p>
            <a:pPr algn="l" eaLnBrk="1" hangingPunct="1"/>
            <a:r>
              <a:rPr lang="en-US" altLang="ja-JP" sz="3200" dirty="0" smtClean="0"/>
              <a:t>◆</a:t>
            </a:r>
            <a:r>
              <a:rPr lang="ja-JP" altLang="en-US" sz="3200" dirty="0" smtClean="0"/>
              <a:t>身の回りの放射線被ばく ②</a:t>
            </a:r>
            <a:endParaRPr lang="en-US" altLang="ja-JP" sz="3200" dirty="0" smtClean="0"/>
          </a:p>
        </p:txBody>
      </p:sp>
      <p:sp>
        <p:nvSpPr>
          <p:cNvPr id="102403" name="AutoShape 3"/>
          <p:cNvSpPr>
            <a:spLocks/>
          </p:cNvSpPr>
          <p:nvPr/>
        </p:nvSpPr>
        <p:spPr bwMode="auto">
          <a:xfrm>
            <a:off x="6084888" y="5005388"/>
            <a:ext cx="2768600" cy="651148"/>
          </a:xfrm>
          <a:prstGeom prst="borderCallout1">
            <a:avLst>
              <a:gd name="adj1" fmla="val 31718"/>
              <a:gd name="adj2" fmla="val -778"/>
              <a:gd name="adj3" fmla="val 170562"/>
              <a:gd name="adj4" fmla="val -29215"/>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ja-JP" sz="2400" dirty="0" smtClean="0"/>
              <a:t>6.9mSv</a:t>
            </a:r>
            <a:endParaRPr lang="en-US" altLang="ja-JP" sz="2400" dirty="0"/>
          </a:p>
          <a:p>
            <a:pPr algn="ctr"/>
            <a:r>
              <a:rPr lang="ja-JP" altLang="en-US" sz="2400" dirty="0" smtClean="0"/>
              <a:t>胸部</a:t>
            </a:r>
            <a:r>
              <a:rPr lang="en-US" altLang="ja-JP" sz="2400" dirty="0"/>
              <a:t>CT</a:t>
            </a:r>
            <a:r>
              <a:rPr lang="ja-JP" altLang="en-US" sz="2400" dirty="0" smtClean="0"/>
              <a:t>検査</a:t>
            </a:r>
            <a:endParaRPr lang="en-US" altLang="ja-JP" sz="2400" dirty="0"/>
          </a:p>
        </p:txBody>
      </p:sp>
      <p:sp>
        <p:nvSpPr>
          <p:cNvPr id="102404" name="Rectangle 5"/>
          <p:cNvSpPr>
            <a:spLocks noChangeArrowheads="1"/>
          </p:cNvSpPr>
          <p:nvPr/>
        </p:nvSpPr>
        <p:spPr bwMode="auto">
          <a:xfrm>
            <a:off x="3851275" y="1268413"/>
            <a:ext cx="1439863" cy="5040312"/>
          </a:xfrm>
          <a:prstGeom prst="rect">
            <a:avLst/>
          </a:prstGeom>
          <a:gradFill rotWithShape="1">
            <a:gsLst>
              <a:gs pos="0">
                <a:srgbClr val="FFFF00"/>
              </a:gs>
              <a:gs pos="100000">
                <a:srgbClr val="00CCFF"/>
              </a:gs>
            </a:gsLst>
            <a:lin ang="5400000" scaled="1"/>
          </a:gradFill>
          <a:ln w="9525">
            <a:solidFill>
              <a:schemeClr val="tx1"/>
            </a:solidFill>
            <a:miter lim="800000"/>
            <a:headEnd/>
            <a:tailEnd/>
          </a:ln>
        </p:spPr>
        <p:txBody>
          <a:bodyPr wrap="none" anchor="ctr"/>
          <a:lstStyle/>
          <a:p>
            <a:endParaRPr lang="ja-JP" altLang="en-US" sz="3200"/>
          </a:p>
        </p:txBody>
      </p:sp>
      <p:grpSp>
        <p:nvGrpSpPr>
          <p:cNvPr id="102405" name="Group 71"/>
          <p:cNvGrpSpPr>
            <a:grpSpLocks/>
          </p:cNvGrpSpPr>
          <p:nvPr/>
        </p:nvGrpSpPr>
        <p:grpSpPr bwMode="auto">
          <a:xfrm>
            <a:off x="4116388" y="1522413"/>
            <a:ext cx="635000" cy="4887912"/>
            <a:chOff x="2003" y="959"/>
            <a:chExt cx="400" cy="3079"/>
          </a:xfrm>
        </p:grpSpPr>
        <p:sp>
          <p:nvSpPr>
            <p:cNvPr id="102406" name="Text Box 6"/>
            <p:cNvSpPr txBox="1">
              <a:spLocks noChangeArrowheads="1"/>
            </p:cNvSpPr>
            <p:nvPr/>
          </p:nvSpPr>
          <p:spPr bwMode="auto">
            <a:xfrm>
              <a:off x="2250" y="3446"/>
              <a:ext cx="14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20</a:t>
              </a:r>
            </a:p>
          </p:txBody>
        </p:sp>
        <p:sp>
          <p:nvSpPr>
            <p:cNvPr id="102407" name="Text Box 7"/>
            <p:cNvSpPr txBox="1">
              <a:spLocks noChangeArrowheads="1"/>
            </p:cNvSpPr>
            <p:nvPr/>
          </p:nvSpPr>
          <p:spPr bwMode="auto">
            <a:xfrm>
              <a:off x="2232" y="2999"/>
              <a:ext cx="14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40</a:t>
              </a:r>
            </a:p>
          </p:txBody>
        </p:sp>
        <p:sp>
          <p:nvSpPr>
            <p:cNvPr id="102408" name="Text Box 8"/>
            <p:cNvSpPr txBox="1">
              <a:spLocks noChangeArrowheads="1"/>
            </p:cNvSpPr>
            <p:nvPr/>
          </p:nvSpPr>
          <p:spPr bwMode="auto">
            <a:xfrm>
              <a:off x="2241" y="2546"/>
              <a:ext cx="14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60</a:t>
              </a:r>
            </a:p>
          </p:txBody>
        </p:sp>
        <p:sp>
          <p:nvSpPr>
            <p:cNvPr id="102409" name="Text Box 9"/>
            <p:cNvSpPr txBox="1">
              <a:spLocks noChangeArrowheads="1"/>
            </p:cNvSpPr>
            <p:nvPr/>
          </p:nvSpPr>
          <p:spPr bwMode="auto">
            <a:xfrm>
              <a:off x="2243" y="2069"/>
              <a:ext cx="142"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80</a:t>
              </a:r>
            </a:p>
          </p:txBody>
        </p:sp>
        <p:sp>
          <p:nvSpPr>
            <p:cNvPr id="102410" name="Text Box 10"/>
            <p:cNvSpPr txBox="1">
              <a:spLocks noChangeArrowheads="1"/>
            </p:cNvSpPr>
            <p:nvPr/>
          </p:nvSpPr>
          <p:spPr bwMode="auto">
            <a:xfrm>
              <a:off x="2172" y="1622"/>
              <a:ext cx="21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100</a:t>
              </a:r>
            </a:p>
          </p:txBody>
        </p:sp>
        <p:sp>
          <p:nvSpPr>
            <p:cNvPr id="102411" name="Text Box 11"/>
            <p:cNvSpPr txBox="1">
              <a:spLocks noChangeArrowheads="1"/>
            </p:cNvSpPr>
            <p:nvPr/>
          </p:nvSpPr>
          <p:spPr bwMode="auto">
            <a:xfrm>
              <a:off x="2171" y="1177"/>
              <a:ext cx="213"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120</a:t>
              </a:r>
            </a:p>
          </p:txBody>
        </p:sp>
        <p:sp>
          <p:nvSpPr>
            <p:cNvPr id="102412" name="Text Box 12"/>
            <p:cNvSpPr txBox="1">
              <a:spLocks noChangeArrowheads="1"/>
            </p:cNvSpPr>
            <p:nvPr/>
          </p:nvSpPr>
          <p:spPr bwMode="auto">
            <a:xfrm>
              <a:off x="2003" y="959"/>
              <a:ext cx="400"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ja-JP" altLang="en-US" sz="1600" b="1"/>
                <a:t>（</a:t>
              </a:r>
              <a:r>
                <a:rPr lang="en-US" altLang="ja-JP" sz="1600" b="1"/>
                <a:t>mSv</a:t>
              </a:r>
              <a:r>
                <a:rPr lang="ja-JP" altLang="en-US" sz="1600" b="1"/>
                <a:t>）</a:t>
              </a:r>
            </a:p>
          </p:txBody>
        </p:sp>
        <p:sp>
          <p:nvSpPr>
            <p:cNvPr id="102413" name="Text Box 13"/>
            <p:cNvSpPr txBox="1">
              <a:spLocks noChangeArrowheads="1"/>
            </p:cNvSpPr>
            <p:nvPr/>
          </p:nvSpPr>
          <p:spPr bwMode="auto">
            <a:xfrm>
              <a:off x="2313" y="3884"/>
              <a:ext cx="71" cy="1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algn="r" eaLnBrk="1" hangingPunct="1">
                <a:spcBef>
                  <a:spcPct val="50000"/>
                </a:spcBef>
              </a:pPr>
              <a:r>
                <a:rPr lang="en-US" altLang="ja-JP" sz="1600"/>
                <a:t>0</a:t>
              </a:r>
            </a:p>
          </p:txBody>
        </p:sp>
      </p:grpSp>
      <p:sp>
        <p:nvSpPr>
          <p:cNvPr id="102415" name="Text Box 19"/>
          <p:cNvSpPr txBox="1">
            <a:spLocks noChangeArrowheads="1"/>
          </p:cNvSpPr>
          <p:nvPr/>
        </p:nvSpPr>
        <p:spPr bwMode="auto">
          <a:xfrm>
            <a:off x="604483" y="1868488"/>
            <a:ext cx="2411413"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nchor="ctr">
            <a:spAutoFit/>
          </a:bodyPr>
          <a:lstStyle>
            <a:lvl1pPr eaLnBrk="0" hangingPunct="0">
              <a:defRPr kumimoji="1" sz="4000">
                <a:solidFill>
                  <a:schemeClr val="tx1"/>
                </a:solidFill>
                <a:latin typeface="Arial" pitchFamily="34" charset="0"/>
                <a:ea typeface="ＭＳ Ｐゴシック" pitchFamily="50" charset="-128"/>
              </a:defRPr>
            </a:lvl1pPr>
            <a:lvl2pPr marL="742950" indent="-285750" eaLnBrk="0" hangingPunct="0">
              <a:defRPr kumimoji="1" sz="4000">
                <a:solidFill>
                  <a:schemeClr val="tx1"/>
                </a:solidFill>
                <a:latin typeface="Arial" pitchFamily="34" charset="0"/>
                <a:ea typeface="ＭＳ Ｐゴシック" pitchFamily="50" charset="-128"/>
              </a:defRPr>
            </a:lvl2pPr>
            <a:lvl3pPr marL="1143000" indent="-228600" eaLnBrk="0" hangingPunct="0">
              <a:defRPr kumimoji="1" sz="4000">
                <a:solidFill>
                  <a:schemeClr val="tx1"/>
                </a:solidFill>
                <a:latin typeface="Arial" pitchFamily="34" charset="0"/>
                <a:ea typeface="ＭＳ Ｐゴシック" pitchFamily="50" charset="-128"/>
              </a:defRPr>
            </a:lvl3pPr>
            <a:lvl4pPr marL="1600200" indent="-228600" eaLnBrk="0" hangingPunct="0">
              <a:defRPr kumimoji="1" sz="4000">
                <a:solidFill>
                  <a:schemeClr val="tx1"/>
                </a:solidFill>
                <a:latin typeface="Arial" pitchFamily="34" charset="0"/>
                <a:ea typeface="ＭＳ Ｐゴシック" pitchFamily="50" charset="-128"/>
              </a:defRPr>
            </a:lvl4pPr>
            <a:lvl5pPr marL="2057400" indent="-228600" eaLnBrk="0" hangingPunct="0">
              <a:defRPr kumimoji="1" sz="4000">
                <a:solidFill>
                  <a:schemeClr val="tx1"/>
                </a:solidFill>
                <a:latin typeface="Arial" pitchFamily="34" charset="0"/>
                <a:ea typeface="ＭＳ Ｐゴシック" pitchFamily="50" charset="-128"/>
              </a:defRPr>
            </a:lvl5pPr>
            <a:lvl6pPr marL="25146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6pPr>
            <a:lvl7pPr marL="29718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7pPr>
            <a:lvl8pPr marL="34290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8pPr>
            <a:lvl9pPr marL="3886200" indent="-228600" eaLnBrk="0" fontAlgn="base" hangingPunct="0">
              <a:spcBef>
                <a:spcPct val="0"/>
              </a:spcBef>
              <a:spcAft>
                <a:spcPct val="0"/>
              </a:spcAft>
              <a:defRPr kumimoji="1" sz="4000">
                <a:solidFill>
                  <a:schemeClr val="tx1"/>
                </a:solidFill>
                <a:latin typeface="Arial" pitchFamily="34" charset="0"/>
                <a:ea typeface="ＭＳ Ｐゴシック" pitchFamily="50" charset="-128"/>
              </a:defRPr>
            </a:lvl9pPr>
          </a:lstStyle>
          <a:p>
            <a:pPr eaLnBrk="1" hangingPunct="1">
              <a:spcBef>
                <a:spcPct val="50000"/>
              </a:spcBef>
            </a:pPr>
            <a:r>
              <a:rPr lang="ja-JP" altLang="en-US" sz="3200" dirty="0">
                <a:solidFill>
                  <a:srgbClr val="FF6600"/>
                </a:solidFill>
              </a:rPr>
              <a:t>年間の被ばく</a:t>
            </a:r>
          </a:p>
        </p:txBody>
      </p:sp>
      <p:graphicFrame>
        <p:nvGraphicFramePr>
          <p:cNvPr id="102455" name="Group 55"/>
          <p:cNvGraphicFramePr>
            <a:graphicFrameLocks noGrp="1"/>
          </p:cNvGraphicFramePr>
          <p:nvPr/>
        </p:nvGraphicFramePr>
        <p:xfrm>
          <a:off x="3854450" y="1293813"/>
          <a:ext cx="1439863" cy="4994279"/>
        </p:xfrm>
        <a:graphic>
          <a:graphicData uri="http://schemas.openxmlformats.org/drawingml/2006/table">
            <a:tbl>
              <a:tblPr/>
              <a:tblGrid>
                <a:gridCol w="1439863"/>
              </a:tblGrid>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a:noFill/>
                    </a:lnT>
                    <a:lnB w="12700" cap="flat" cmpd="sng" algn="ctr">
                      <a:solidFill>
                        <a:schemeClr val="tx1"/>
                      </a:solidFill>
                      <a:prstDash val="sysDash"/>
                      <a:round/>
                      <a:headEnd type="none" w="med" len="med"/>
                      <a:tailEnd type="none" w="med" len="med"/>
                    </a:lnB>
                    <a:lnTlToBr>
                      <a:noFill/>
                    </a:lnTlToBr>
                    <a:lnBlToTr>
                      <a:noFill/>
                    </a:lnBlToTr>
                    <a:noFill/>
                  </a:tcPr>
                </a:tc>
              </a:tr>
              <a:tr h="31432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58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1950">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58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58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58775">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w="12700" cap="flat" cmpd="sng" algn="ctr">
                      <a:solidFill>
                        <a:schemeClr val="tx1"/>
                      </a:solidFill>
                      <a:prstDash val="sysDash"/>
                      <a:round/>
                      <a:headEnd type="none" w="med" len="med"/>
                      <a:tailEnd type="none" w="med" len="med"/>
                    </a:lnB>
                    <a:lnTlToBr>
                      <a:noFill/>
                    </a:lnTlToBr>
                    <a:lnBlToTr>
                      <a:noFill/>
                    </a:lnBlToTr>
                    <a:noFill/>
                  </a:tcPr>
                </a:tc>
              </a:tr>
              <a:tr h="360363">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1" lang="ja-JP" altLang="en-US" sz="9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a:noFill/>
                    </a:lnL>
                    <a:lnR>
                      <a:noFill/>
                    </a:lnR>
                    <a:lnT w="12700" cap="flat" cmpd="sng" algn="ctr">
                      <a:solidFill>
                        <a:schemeClr val="tx1"/>
                      </a:solidFill>
                      <a:prstDash val="sysDash"/>
                      <a:round/>
                      <a:headEnd type="none" w="med" len="med"/>
                      <a:tailEnd type="none" w="med" len="med"/>
                    </a:lnT>
                    <a:lnB>
                      <a:noFill/>
                    </a:lnB>
                    <a:lnTlToBr>
                      <a:noFill/>
                    </a:lnTlToBr>
                    <a:lnBlToTr>
                      <a:noFill/>
                    </a:lnBlToTr>
                    <a:noFill/>
                  </a:tcPr>
                </a:tc>
              </a:tr>
            </a:tbl>
          </a:graphicData>
        </a:graphic>
      </p:graphicFrame>
      <p:sp>
        <p:nvSpPr>
          <p:cNvPr id="102444" name="AutoShape 66"/>
          <p:cNvSpPr>
            <a:spLocks/>
          </p:cNvSpPr>
          <p:nvPr/>
        </p:nvSpPr>
        <p:spPr bwMode="auto">
          <a:xfrm>
            <a:off x="470503" y="4390260"/>
            <a:ext cx="2768600" cy="600075"/>
          </a:xfrm>
          <a:prstGeom prst="borderCallout1">
            <a:avLst>
              <a:gd name="adj1" fmla="val 46867"/>
              <a:gd name="adj2" fmla="val 100285"/>
              <a:gd name="adj3" fmla="val 246290"/>
              <a:gd name="adj4" fmla="val 123267"/>
            </a:avLst>
          </a:prstGeom>
          <a:solidFill>
            <a:srgbClr val="76FA5C"/>
          </a:solidFill>
          <a:ln w="9525">
            <a:solidFill>
              <a:schemeClr val="tx1"/>
            </a:solidFill>
            <a:miter lim="800000"/>
            <a:headEnd/>
            <a:tailEnd/>
          </a:ln>
        </p:spPr>
        <p:txBody>
          <a:bodyPr anchor="ctr"/>
          <a:lstStyle/>
          <a:p>
            <a:pPr algn="ctr"/>
            <a:r>
              <a:rPr lang="en-US" altLang="ja-JP" sz="2000" dirty="0" smtClean="0"/>
              <a:t>10.2mSv</a:t>
            </a:r>
            <a:endParaRPr lang="en-US" altLang="ja-JP" sz="2000" dirty="0"/>
          </a:p>
          <a:p>
            <a:pPr algn="ctr"/>
            <a:r>
              <a:rPr lang="ja-JP" altLang="en-US" dirty="0" smtClean="0"/>
              <a:t>イラン</a:t>
            </a:r>
            <a:r>
              <a:rPr lang="ja-JP" altLang="en-US" dirty="0"/>
              <a:t>・</a:t>
            </a:r>
            <a:r>
              <a:rPr lang="ja-JP" altLang="en-US" dirty="0" smtClean="0"/>
              <a:t>ラムサール</a:t>
            </a:r>
            <a:r>
              <a:rPr lang="ja-JP" altLang="en-US" dirty="0"/>
              <a:t>の</a:t>
            </a:r>
            <a:r>
              <a:rPr lang="ja-JP" altLang="en-US" dirty="0" smtClean="0"/>
              <a:t>平均</a:t>
            </a:r>
            <a:endParaRPr lang="en-US" altLang="ja-JP" dirty="0"/>
          </a:p>
        </p:txBody>
      </p:sp>
      <p:sp>
        <p:nvSpPr>
          <p:cNvPr id="102446" name="AutoShape 68"/>
          <p:cNvSpPr>
            <a:spLocks/>
          </p:cNvSpPr>
          <p:nvPr/>
        </p:nvSpPr>
        <p:spPr bwMode="auto">
          <a:xfrm>
            <a:off x="505937" y="2637126"/>
            <a:ext cx="2768600" cy="569912"/>
          </a:xfrm>
          <a:prstGeom prst="borderCallout1">
            <a:avLst>
              <a:gd name="adj1" fmla="val 31718"/>
              <a:gd name="adj2" fmla="val 100778"/>
              <a:gd name="adj3" fmla="val 324264"/>
              <a:gd name="adj4" fmla="val 123743"/>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ja-JP" sz="2000" b="1" dirty="0" smtClean="0">
                <a:latin typeface="+mj-ea"/>
                <a:ea typeface="+mj-ea"/>
              </a:rPr>
              <a:t>50mSv</a:t>
            </a:r>
            <a:endParaRPr lang="en-US" altLang="ja-JP" sz="2000" b="1" dirty="0">
              <a:latin typeface="+mj-ea"/>
              <a:ea typeface="+mj-ea"/>
            </a:endParaRPr>
          </a:p>
          <a:p>
            <a:pPr algn="ctr"/>
            <a:r>
              <a:rPr lang="ja-JP" altLang="en-US" sz="1600" b="1" dirty="0" smtClean="0">
                <a:latin typeface="+mj-ea"/>
                <a:ea typeface="+mj-ea"/>
              </a:rPr>
              <a:t>放射</a:t>
            </a:r>
            <a:r>
              <a:rPr lang="ja-JP" altLang="en-US" sz="1600" b="1" dirty="0">
                <a:latin typeface="+mj-ea"/>
                <a:ea typeface="+mj-ea"/>
              </a:rPr>
              <a:t>線業務従事者の</a:t>
            </a:r>
            <a:r>
              <a:rPr lang="ja-JP" altLang="en-US" sz="1600" b="1" dirty="0" smtClean="0">
                <a:latin typeface="+mj-ea"/>
                <a:ea typeface="+mj-ea"/>
              </a:rPr>
              <a:t>限度</a:t>
            </a:r>
            <a:endParaRPr lang="en-US" altLang="ja-JP" sz="1600" b="1" dirty="0">
              <a:latin typeface="+mj-ea"/>
              <a:ea typeface="+mj-ea"/>
            </a:endParaRPr>
          </a:p>
        </p:txBody>
      </p:sp>
      <p:sp>
        <p:nvSpPr>
          <p:cNvPr id="61519" name="AutoShape 79"/>
          <p:cNvSpPr>
            <a:spLocks/>
          </p:cNvSpPr>
          <p:nvPr/>
        </p:nvSpPr>
        <p:spPr bwMode="auto">
          <a:xfrm flipH="1">
            <a:off x="5356224" y="2697162"/>
            <a:ext cx="252413" cy="3575051"/>
          </a:xfrm>
          <a:prstGeom prst="leftBrace">
            <a:avLst>
              <a:gd name="adj1" fmla="val 142662"/>
              <a:gd name="adj2" fmla="val 51681"/>
            </a:avLst>
          </a:prstGeom>
          <a:noFill/>
          <a:ln w="476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ja-JP" altLang="en-US" sz="3200"/>
          </a:p>
        </p:txBody>
      </p:sp>
      <p:sp>
        <p:nvSpPr>
          <p:cNvPr id="102457" name="AutoShape 23"/>
          <p:cNvSpPr>
            <a:spLocks/>
          </p:cNvSpPr>
          <p:nvPr/>
        </p:nvSpPr>
        <p:spPr bwMode="auto">
          <a:xfrm>
            <a:off x="470503" y="5204630"/>
            <a:ext cx="2768600" cy="1015524"/>
          </a:xfrm>
          <a:prstGeom prst="borderCallout1">
            <a:avLst>
              <a:gd name="adj1" fmla="val 29333"/>
              <a:gd name="adj2" fmla="val 99792"/>
              <a:gd name="adj3" fmla="val 98783"/>
              <a:gd name="adj4" fmla="val 119775"/>
            </a:avLst>
          </a:prstGeom>
          <a:solidFill>
            <a:schemeClr val="accent2">
              <a:lumMod val="20000"/>
              <a:lumOff val="80000"/>
            </a:schemeClr>
          </a:solidFill>
          <a:ln w="9525">
            <a:solidFill>
              <a:schemeClr val="tx1"/>
            </a:solidFill>
            <a:miter lim="800000"/>
            <a:headEnd/>
            <a:tailEnd/>
          </a:ln>
          <a:extLst/>
        </p:spPr>
        <p:txBody>
          <a:bodyPr anchor="ctr"/>
          <a:lstStyle/>
          <a:p>
            <a:pPr algn="ctr"/>
            <a:r>
              <a:rPr lang="en-US" altLang="ja-JP" sz="2400" dirty="0" smtClean="0"/>
              <a:t>1.0mSv</a:t>
            </a:r>
            <a:endParaRPr lang="en-US" altLang="ja-JP" sz="2400" dirty="0"/>
          </a:p>
          <a:p>
            <a:pPr algn="ctr"/>
            <a:r>
              <a:rPr lang="ja-JP" altLang="en-US" sz="2400" dirty="0" smtClean="0"/>
              <a:t>一般</a:t>
            </a:r>
            <a:r>
              <a:rPr lang="ja-JP" altLang="en-US" sz="2400" dirty="0"/>
              <a:t>公衆の年間</a:t>
            </a:r>
          </a:p>
          <a:p>
            <a:pPr algn="ctr"/>
            <a:r>
              <a:rPr lang="ja-JP" altLang="en-US" sz="2400" dirty="0"/>
              <a:t>追加線量</a:t>
            </a:r>
            <a:r>
              <a:rPr lang="ja-JP" altLang="en-US" sz="2400" dirty="0" smtClean="0"/>
              <a:t>限度</a:t>
            </a:r>
            <a:endParaRPr lang="en-US" altLang="ja-JP" sz="2400" dirty="0"/>
          </a:p>
        </p:txBody>
      </p:sp>
      <p:sp>
        <p:nvSpPr>
          <p:cNvPr id="102456" name="AutoShape 66"/>
          <p:cNvSpPr>
            <a:spLocks/>
          </p:cNvSpPr>
          <p:nvPr/>
        </p:nvSpPr>
        <p:spPr bwMode="auto">
          <a:xfrm>
            <a:off x="470503" y="3479133"/>
            <a:ext cx="2768600" cy="636589"/>
          </a:xfrm>
          <a:prstGeom prst="borderCallout1">
            <a:avLst>
              <a:gd name="adj1" fmla="val 39293"/>
              <a:gd name="adj2" fmla="val 99792"/>
              <a:gd name="adj3" fmla="val 325767"/>
              <a:gd name="adj4" fmla="val 127224"/>
            </a:avLst>
          </a:prstGeom>
          <a:solidFill>
            <a:srgbClr val="FF9966"/>
          </a:solidFill>
          <a:ln w="9525">
            <a:solidFill>
              <a:schemeClr val="tx1"/>
            </a:solidFill>
            <a:miter lim="800000"/>
            <a:headEnd/>
            <a:tailEnd/>
          </a:ln>
        </p:spPr>
        <p:txBody>
          <a:bodyPr anchor="ctr"/>
          <a:lstStyle/>
          <a:p>
            <a:pPr algn="ctr"/>
            <a:r>
              <a:rPr lang="en-US" altLang="ja-JP" sz="2000" dirty="0" smtClean="0"/>
              <a:t>20mSv</a:t>
            </a:r>
          </a:p>
          <a:p>
            <a:pPr algn="ctr"/>
            <a:r>
              <a:rPr lang="ja-JP" altLang="en-US" sz="2000" dirty="0" smtClean="0"/>
              <a:t>計画的避難区域の基準</a:t>
            </a:r>
            <a:endParaRPr lang="en-US" altLang="ja-JP" sz="2000" dirty="0"/>
          </a:p>
        </p:txBody>
      </p:sp>
      <p:sp>
        <p:nvSpPr>
          <p:cNvPr id="2" name="テキスト ボックス 1"/>
          <p:cNvSpPr txBox="1"/>
          <p:nvPr/>
        </p:nvSpPr>
        <p:spPr>
          <a:xfrm>
            <a:off x="5264571" y="6461672"/>
            <a:ext cx="3562350" cy="307777"/>
          </a:xfrm>
          <a:prstGeom prst="rect">
            <a:avLst/>
          </a:prstGeom>
          <a:noFill/>
        </p:spPr>
        <p:txBody>
          <a:bodyPr wrap="square" rtlCol="0">
            <a:spAutoFit/>
          </a:bodyPr>
          <a:lstStyle/>
          <a:p>
            <a:pPr algn="r"/>
            <a:r>
              <a:rPr lang="en-US" altLang="ja-JP" sz="1400" dirty="0" smtClean="0">
                <a:latin typeface="+mn-ea"/>
                <a:ea typeface="+mn-ea"/>
              </a:rPr>
              <a:t>※ICRP</a:t>
            </a:r>
            <a:r>
              <a:rPr lang="ja-JP" altLang="en-US" sz="1400" dirty="0">
                <a:latin typeface="+mn-ea"/>
                <a:ea typeface="+mn-ea"/>
              </a:rPr>
              <a:t>と</a:t>
            </a:r>
            <a:r>
              <a:rPr lang="ja-JP" altLang="en-US" sz="1400" dirty="0" smtClean="0">
                <a:latin typeface="+mn-ea"/>
                <a:ea typeface="+mn-ea"/>
              </a:rPr>
              <a:t>は　国際放射線防護委員会のこと</a:t>
            </a:r>
            <a:endParaRPr kumimoji="1" lang="ja-JP" altLang="en-US" sz="1400" dirty="0">
              <a:latin typeface="+mn-ea"/>
              <a:ea typeface="+mn-ea"/>
            </a:endParaRPr>
          </a:p>
        </p:txBody>
      </p:sp>
      <p:graphicFrame>
        <p:nvGraphicFramePr>
          <p:cNvPr id="8" name="オブジェクト 7"/>
          <p:cNvGraphicFramePr>
            <a:graphicFrameLocks noChangeAspect="1"/>
          </p:cNvGraphicFramePr>
          <p:nvPr>
            <p:extLst>
              <p:ext uri="{D42A27DB-BD31-4B8C-83A1-F6EECF244321}">
                <p14:modId xmlns:p14="http://schemas.microsoft.com/office/powerpoint/2010/main" val="310751767"/>
              </p:ext>
            </p:extLst>
          </p:nvPr>
        </p:nvGraphicFramePr>
        <p:xfrm>
          <a:off x="5476512" y="836712"/>
          <a:ext cx="3497264" cy="4122932"/>
        </p:xfrm>
        <a:graphic>
          <a:graphicData uri="http://schemas.openxmlformats.org/presentationml/2006/ole">
            <mc:AlternateContent xmlns:mc="http://schemas.openxmlformats.org/markup-compatibility/2006">
              <mc:Choice xmlns:v="urn:schemas-microsoft-com:vml" Requires="v">
                <p:oleObj spid="_x0000_s85083" name="ビットマップ イメージ" r:id="rId4" imgW="4086795" imgH="5780952" progId="PBrush">
                  <p:embed/>
                </p:oleObj>
              </mc:Choice>
              <mc:Fallback>
                <p:oleObj name="ビットマップ イメージ" r:id="rId4" imgW="4086795" imgH="5780952" progId="PBrush">
                  <p:embed/>
                  <p:pic>
                    <p:nvPicPr>
                      <p:cNvPr id="0" name="Picture 87"/>
                      <p:cNvPicPr>
                        <a:picLocks noChangeAspect="1" noChangeArrowheads="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476512" y="836712"/>
                        <a:ext cx="3497264" cy="412293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 name="AutoShape 105"/>
          <p:cNvSpPr>
            <a:spLocks/>
          </p:cNvSpPr>
          <p:nvPr/>
        </p:nvSpPr>
        <p:spPr bwMode="auto">
          <a:xfrm>
            <a:off x="6109156" y="2697162"/>
            <a:ext cx="258122" cy="2185988"/>
          </a:xfrm>
          <a:prstGeom prst="leftBrace">
            <a:avLst>
              <a:gd name="adj1" fmla="val 64693"/>
              <a:gd name="adj2" fmla="val 51681"/>
            </a:avLst>
          </a:prstGeom>
          <a:noFill/>
          <a:ln w="4762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ja-JP" altLang="en-US" sz="3200"/>
          </a:p>
        </p:txBody>
      </p:sp>
      <p:sp>
        <p:nvSpPr>
          <p:cNvPr id="102458" name="Line 59"/>
          <p:cNvSpPr>
            <a:spLocks noChangeShapeType="1"/>
          </p:cNvSpPr>
          <p:nvPr/>
        </p:nvSpPr>
        <p:spPr bwMode="auto">
          <a:xfrm>
            <a:off x="3743325" y="6237288"/>
            <a:ext cx="154940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ja-JP" altLang="en-US"/>
          </a:p>
        </p:txBody>
      </p:sp>
      <p:cxnSp>
        <p:nvCxnSpPr>
          <p:cNvPr id="27" name="直線矢印コネクタ 26"/>
          <p:cNvCxnSpPr/>
          <p:nvPr/>
        </p:nvCxnSpPr>
        <p:spPr>
          <a:xfrm flipH="1">
            <a:off x="5706086" y="3842753"/>
            <a:ext cx="371458" cy="696118"/>
          </a:xfrm>
          <a:prstGeom prst="straightConnector1">
            <a:avLst/>
          </a:prstGeom>
          <a:ln w="25400">
            <a:solidFill>
              <a:srgbClr val="FF0000"/>
            </a:solidFill>
            <a:headEnd type="arrow"/>
            <a:tailEnd type="arrow"/>
          </a:ln>
        </p:spPr>
        <p:style>
          <a:lnRef idx="1">
            <a:schemeClr val="accent1"/>
          </a:lnRef>
          <a:fillRef idx="0">
            <a:schemeClr val="accent1"/>
          </a:fillRef>
          <a:effectRef idx="0">
            <a:schemeClr val="accent1"/>
          </a:effectRef>
          <a:fontRef idx="minor">
            <a:schemeClr val="tx1"/>
          </a:fontRef>
        </p:style>
      </p:cxnSp>
      <p:sp>
        <p:nvSpPr>
          <p:cNvPr id="28" name="AutoShape 3"/>
          <p:cNvSpPr>
            <a:spLocks/>
          </p:cNvSpPr>
          <p:nvPr/>
        </p:nvSpPr>
        <p:spPr bwMode="auto">
          <a:xfrm>
            <a:off x="6101379" y="5714999"/>
            <a:ext cx="2768600" cy="695325"/>
          </a:xfrm>
          <a:prstGeom prst="borderCallout1">
            <a:avLst>
              <a:gd name="adj1" fmla="val 31718"/>
              <a:gd name="adj2" fmla="val -778"/>
              <a:gd name="adj3" fmla="val 81046"/>
              <a:gd name="adj4" fmla="val -29785"/>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en-US" altLang="ja-JP" sz="2400" dirty="0" smtClean="0"/>
              <a:t>0.05mSv</a:t>
            </a:r>
            <a:endParaRPr lang="en-US" altLang="ja-JP" sz="2400" dirty="0"/>
          </a:p>
          <a:p>
            <a:pPr algn="ctr"/>
            <a:r>
              <a:rPr lang="ja-JP" altLang="en-US" sz="2400" dirty="0" smtClean="0"/>
              <a:t>肺のＸ線検診</a:t>
            </a:r>
            <a:endParaRPr lang="en-US" altLang="ja-JP" sz="2400" dirty="0"/>
          </a:p>
        </p:txBody>
      </p:sp>
      <p:sp>
        <p:nvSpPr>
          <p:cNvPr id="29" name="Line 59"/>
          <p:cNvSpPr>
            <a:spLocks noChangeShapeType="1"/>
          </p:cNvSpPr>
          <p:nvPr/>
        </p:nvSpPr>
        <p:spPr bwMode="auto">
          <a:xfrm>
            <a:off x="3743325" y="2697162"/>
            <a:ext cx="1549400" cy="0"/>
          </a:xfrm>
          <a:prstGeom prst="line">
            <a:avLst/>
          </a:prstGeom>
          <a:noFill/>
          <a:ln w="38100">
            <a:solidFill>
              <a:srgbClr val="FF6600"/>
            </a:solidFill>
            <a:round/>
            <a:headEnd/>
            <a:tailEnd/>
          </a:ln>
          <a:extLst>
            <a:ext uri="{909E8E84-426E-40DD-AFC4-6F175D3DCCD1}">
              <a14:hiddenFill xmlns:a14="http://schemas.microsoft.com/office/drawing/2010/main">
                <a:noFill/>
              </a14:hiddenFill>
            </a:ext>
          </a:extLst>
        </p:spPr>
        <p:txBody>
          <a:bodyPr/>
          <a:lstStyle/>
          <a:p>
            <a:endParaRPr lang="ja-JP" altLang="en-US"/>
          </a:p>
        </p:txBody>
      </p:sp>
      <p:sp>
        <p:nvSpPr>
          <p:cNvPr id="30" name="AutoShape 11"/>
          <p:cNvSpPr>
            <a:spLocks noChangeArrowheads="1"/>
          </p:cNvSpPr>
          <p:nvPr/>
        </p:nvSpPr>
        <p:spPr bwMode="auto">
          <a:xfrm>
            <a:off x="0" y="1177"/>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a:t>
            </a:r>
            <a:r>
              <a:rPr lang="ja-JP" altLang="en-US" sz="1800" b="1" dirty="0" smtClean="0"/>
              <a:t>ワークシート</a:t>
            </a:r>
            <a:r>
              <a:rPr lang="ja-JP" altLang="en-US" sz="1800" b="1" dirty="0"/>
              <a:t>　</a:t>
            </a:r>
            <a:r>
              <a:rPr lang="ja-JP" altLang="en-US" sz="1800" b="1" dirty="0" smtClean="0"/>
              <a:t>１１</a:t>
            </a:r>
            <a:endParaRPr lang="ja-JP" altLang="en-US" sz="1800" b="1" dirty="0"/>
          </a:p>
        </p:txBody>
      </p:sp>
      <p:sp>
        <p:nvSpPr>
          <p:cNvPr id="3" name="線吹き出し 1 (枠付き) 2"/>
          <p:cNvSpPr/>
          <p:nvPr/>
        </p:nvSpPr>
        <p:spPr>
          <a:xfrm>
            <a:off x="5706086" y="1228341"/>
            <a:ext cx="2970370" cy="1280294"/>
          </a:xfrm>
          <a:prstGeom prst="borderCallout1">
            <a:avLst>
              <a:gd name="adj1" fmla="val 27704"/>
              <a:gd name="adj2" fmla="val 336"/>
              <a:gd name="adj3" fmla="val 114963"/>
              <a:gd name="adj4" fmla="val -20287"/>
            </a:avLst>
          </a:prstGeom>
          <a:solidFill>
            <a:schemeClr val="bg1"/>
          </a:solidFill>
          <a:ln w="12700">
            <a:solidFill>
              <a:schemeClr val="tx1"/>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2000" b="1" dirty="0">
                <a:solidFill>
                  <a:schemeClr val="tx1"/>
                </a:solidFill>
                <a:latin typeface="GothicBBBPro-Medium-90pv-RKSJ-H" charset="-128"/>
              </a:rPr>
              <a:t>ICRP</a:t>
            </a:r>
            <a:r>
              <a:rPr lang="ja-JP" altLang="en-US" sz="2000" b="1" dirty="0">
                <a:solidFill>
                  <a:schemeClr val="tx1"/>
                </a:solidFill>
                <a:latin typeface="GothicBBBPro-Medium-90pv-RKSJ-H" charset="-128"/>
              </a:rPr>
              <a:t>による</a:t>
            </a:r>
            <a:r>
              <a:rPr lang="ja-JP" altLang="en-US" sz="2000" b="1" dirty="0" smtClean="0">
                <a:solidFill>
                  <a:schemeClr val="tx1"/>
                </a:solidFill>
                <a:latin typeface="GothicBBBPro-Medium-90pv-RKSJ-H" charset="-128"/>
              </a:rPr>
              <a:t>と</a:t>
            </a:r>
            <a:endParaRPr lang="en-US" altLang="ja-JP" sz="1400" b="1" dirty="0">
              <a:solidFill>
                <a:schemeClr val="tx1"/>
              </a:solidFill>
              <a:latin typeface="GothicBBBPro-Medium-90pv-RKSJ-H" charset="-128"/>
            </a:endParaRPr>
          </a:p>
          <a:p>
            <a:pPr algn="ctr"/>
            <a:r>
              <a:rPr lang="ja-JP" altLang="ja-JP" sz="2400" b="1" dirty="0" smtClean="0">
                <a:solidFill>
                  <a:schemeClr val="tx1"/>
                </a:solidFill>
                <a:latin typeface="GothicBBBPro-Medium-90pv-RKSJ-H" charset="-128"/>
              </a:rPr>
              <a:t>100</a:t>
            </a:r>
            <a:r>
              <a:rPr lang="ja-JP" altLang="en-US" sz="2400" b="1" dirty="0" smtClean="0">
                <a:solidFill>
                  <a:schemeClr val="tx1"/>
                </a:solidFill>
                <a:latin typeface="GothicBBBPro-Medium-90pv-RKSJ-H" charset="-128"/>
              </a:rPr>
              <a:t> ｍＳｖで</a:t>
            </a:r>
            <a:endParaRPr lang="en-US" altLang="ja-JP" sz="2400" b="1" dirty="0">
              <a:solidFill>
                <a:schemeClr val="tx1"/>
              </a:solidFill>
              <a:latin typeface="GothicBBBPro-Medium-90pv-RKSJ-H" charset="-128"/>
            </a:endParaRPr>
          </a:p>
          <a:p>
            <a:pPr algn="ctr"/>
            <a:r>
              <a:rPr lang="ja-JP" altLang="en-US" b="1" dirty="0" smtClean="0">
                <a:solidFill>
                  <a:srgbClr val="FF0000"/>
                </a:solidFill>
                <a:latin typeface="GothicBBBPro-Medium-90pv-RKSJ-H" charset="-128"/>
              </a:rPr>
              <a:t>1</a:t>
            </a:r>
            <a:r>
              <a:rPr lang="en-US" altLang="ja-JP" b="1" dirty="0" smtClean="0">
                <a:solidFill>
                  <a:srgbClr val="FF0000"/>
                </a:solidFill>
                <a:latin typeface="GothicBBBPro-Medium-90pv-RKSJ-H" charset="-128"/>
              </a:rPr>
              <a:t>,000</a:t>
            </a:r>
            <a:r>
              <a:rPr lang="ja-JP" altLang="ja-JP" b="1" dirty="0">
                <a:solidFill>
                  <a:srgbClr val="FF0000"/>
                </a:solidFill>
                <a:latin typeface="GothicBBBPro-Medium-90pv-RKSJ-H" charset="-128"/>
              </a:rPr>
              <a:t>人</a:t>
            </a:r>
            <a:r>
              <a:rPr lang="ja-JP" altLang="en-US" b="1" dirty="0">
                <a:solidFill>
                  <a:srgbClr val="231F20"/>
                </a:solidFill>
                <a:latin typeface="GothicBBBPro-Medium-90pv-RKSJ-H" charset="-128"/>
              </a:rPr>
              <a:t>中</a:t>
            </a:r>
            <a:r>
              <a:rPr lang="ja-JP" altLang="ja-JP" b="1" dirty="0">
                <a:solidFill>
                  <a:srgbClr val="FF0000"/>
                </a:solidFill>
                <a:latin typeface="GothicBBBPro-Medium-90pv-RKSJ-H" charset="-128"/>
              </a:rPr>
              <a:t>５人</a:t>
            </a:r>
            <a:r>
              <a:rPr lang="ja-JP" altLang="ja-JP" b="1" dirty="0">
                <a:solidFill>
                  <a:srgbClr val="231F20"/>
                </a:solidFill>
                <a:latin typeface="GothicBBBPro-Medium-90pv-RKSJ-H" charset="-128"/>
              </a:rPr>
              <a:t>が</a:t>
            </a:r>
            <a:r>
              <a:rPr lang="ja-JP" altLang="en-US" b="1" dirty="0">
                <a:solidFill>
                  <a:srgbClr val="231F20"/>
                </a:solidFill>
                <a:latin typeface="GothicBBBPro-Medium-90pv-RKSJ-H" charset="-128"/>
              </a:rPr>
              <a:t>　</a:t>
            </a:r>
            <a:r>
              <a:rPr lang="ja-JP" altLang="ja-JP" b="1" dirty="0">
                <a:solidFill>
                  <a:srgbClr val="231F20"/>
                </a:solidFill>
                <a:latin typeface="GothicBBBPro-Medium-90pv-RKSJ-H" charset="-128"/>
              </a:rPr>
              <a:t>がんで</a:t>
            </a:r>
            <a:endParaRPr lang="en-US" altLang="ja-JP" b="1" dirty="0">
              <a:solidFill>
                <a:srgbClr val="231F20"/>
              </a:solidFill>
              <a:latin typeface="GothicBBBPro-Medium-90pv-RKSJ-H" charset="-128"/>
            </a:endParaRPr>
          </a:p>
          <a:p>
            <a:pPr algn="ctr"/>
            <a:r>
              <a:rPr lang="ja-JP" altLang="ja-JP" b="1" dirty="0" smtClean="0">
                <a:solidFill>
                  <a:srgbClr val="231F20"/>
                </a:solidFill>
                <a:latin typeface="GothicBBBPro-Medium-90pv-RKSJ-H" charset="-128"/>
              </a:rPr>
              <a:t>亡くなる</a:t>
            </a:r>
            <a:r>
              <a:rPr lang="ja-JP" altLang="en-US" b="1" dirty="0" smtClean="0">
                <a:solidFill>
                  <a:srgbClr val="231F20"/>
                </a:solidFill>
                <a:latin typeface="GothicBBBPro-Medium-90pv-RKSJ-H" charset="-128"/>
              </a:rPr>
              <a:t>可能性がある</a:t>
            </a:r>
            <a:r>
              <a:rPr lang="ja-JP" altLang="ja-JP" b="1" dirty="0" smtClean="0">
                <a:solidFill>
                  <a:srgbClr val="231F20"/>
                </a:solidFill>
                <a:latin typeface="GothicBBBPro-Medium-90pv-RKSJ-H" charset="-128"/>
              </a:rPr>
              <a:t>と</a:t>
            </a:r>
            <a:r>
              <a:rPr lang="ja-JP" altLang="en-US" b="1" dirty="0">
                <a:solidFill>
                  <a:srgbClr val="FF0000"/>
                </a:solidFill>
                <a:latin typeface="GothicBBBPro-Medium-90pv-RKSJ-H" charset="-128"/>
              </a:rPr>
              <a:t>計算</a:t>
            </a:r>
            <a:endParaRPr lang="en-US" altLang="ja-JP" b="1" dirty="0">
              <a:solidFill>
                <a:srgbClr val="FF0000"/>
              </a:solidFill>
              <a:latin typeface="GothicBBBPro-Medium-90pv-RKSJ-H" charset="-128"/>
            </a:endParaRPr>
          </a:p>
        </p:txBody>
      </p:sp>
      <p:sp>
        <p:nvSpPr>
          <p:cNvPr id="4" name="テキスト ボックス 3"/>
          <p:cNvSpPr txBox="1"/>
          <p:nvPr/>
        </p:nvSpPr>
        <p:spPr>
          <a:xfrm>
            <a:off x="6470972" y="3042070"/>
            <a:ext cx="1440598" cy="1631216"/>
          </a:xfrm>
          <a:prstGeom prst="rect">
            <a:avLst/>
          </a:prstGeom>
          <a:solidFill>
            <a:schemeClr val="bg1"/>
          </a:solidFill>
          <a:ln>
            <a:solidFill>
              <a:schemeClr val="tx1"/>
            </a:solidFill>
          </a:ln>
        </p:spPr>
        <p:txBody>
          <a:bodyPr wrap="square" rtlCol="0">
            <a:spAutoFit/>
          </a:bodyPr>
          <a:lstStyle/>
          <a:p>
            <a:pPr algn="ctr"/>
            <a:r>
              <a:rPr kumimoji="1" lang="ja-JP" altLang="en-US" sz="2000" b="1" dirty="0" smtClean="0"/>
              <a:t>がん死亡が</a:t>
            </a:r>
            <a:r>
              <a:rPr kumimoji="1" lang="ja-JP" altLang="en-US" sz="2000" b="1" dirty="0" smtClean="0">
                <a:solidFill>
                  <a:srgbClr val="FF0000"/>
                </a:solidFill>
              </a:rPr>
              <a:t>増える</a:t>
            </a:r>
            <a:endParaRPr kumimoji="1" lang="en-US" altLang="ja-JP" sz="2000" b="1" dirty="0" smtClean="0">
              <a:solidFill>
                <a:srgbClr val="FF0000"/>
              </a:solidFill>
            </a:endParaRPr>
          </a:p>
          <a:p>
            <a:pPr algn="ctr"/>
            <a:r>
              <a:rPr kumimoji="1" lang="ja-JP" altLang="en-US" sz="2000" b="1" dirty="0" smtClean="0"/>
              <a:t>という</a:t>
            </a:r>
            <a:endParaRPr kumimoji="1" lang="en-US" altLang="ja-JP" sz="2000" b="1" dirty="0" smtClean="0"/>
          </a:p>
          <a:p>
            <a:pPr algn="ctr"/>
            <a:r>
              <a:rPr kumimoji="1" lang="ja-JP" altLang="en-US" sz="2000" b="1" dirty="0" smtClean="0"/>
              <a:t>明確な</a:t>
            </a:r>
            <a:endParaRPr kumimoji="1" lang="en-US" altLang="ja-JP" sz="2000" b="1" dirty="0" smtClean="0"/>
          </a:p>
          <a:p>
            <a:pPr algn="ctr"/>
            <a:r>
              <a:rPr kumimoji="1" lang="ja-JP" altLang="en-US" sz="2000" b="1" dirty="0" smtClean="0">
                <a:solidFill>
                  <a:srgbClr val="FF0000"/>
                </a:solidFill>
              </a:rPr>
              <a:t>証拠がない</a:t>
            </a:r>
            <a:endParaRPr kumimoji="1" lang="ja-JP" altLang="en-US" sz="2000" b="1" dirty="0">
              <a:solidFill>
                <a:srgbClr val="FF0000"/>
              </a:solidFill>
            </a:endParaRPr>
          </a:p>
        </p:txBody>
      </p:sp>
      <p:sp>
        <p:nvSpPr>
          <p:cNvPr id="5" name="上下矢印 4"/>
          <p:cNvSpPr/>
          <p:nvPr/>
        </p:nvSpPr>
        <p:spPr>
          <a:xfrm>
            <a:off x="7045745" y="2447925"/>
            <a:ext cx="353499" cy="653383"/>
          </a:xfrm>
          <a:prstGeom prst="upDownArrow">
            <a:avLst/>
          </a:prstGeom>
          <a:solidFill>
            <a:srgbClr val="00B0F0"/>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2" name="正方形/長方形 31"/>
          <p:cNvSpPr/>
          <p:nvPr/>
        </p:nvSpPr>
        <p:spPr>
          <a:xfrm>
            <a:off x="5747493" y="0"/>
            <a:ext cx="3396507" cy="369332"/>
          </a:xfrm>
          <a:prstGeom prst="rect">
            <a:avLst/>
          </a:prstGeom>
        </p:spPr>
        <p:txBody>
          <a:bodyPr wrap="none">
            <a:spAutoFit/>
          </a:bodyPr>
          <a:lstStyle/>
          <a:p>
            <a:r>
              <a:rPr lang="ja-JP" altLang="en-US" dirty="0" smtClean="0"/>
              <a:t>文部科学省副読本 </a:t>
            </a:r>
            <a:r>
              <a:rPr lang="en-US" altLang="ja-JP" dirty="0" smtClean="0"/>
              <a:t>P.15 </a:t>
            </a:r>
            <a:r>
              <a:rPr lang="ja-JP" altLang="en-US" dirty="0" smtClean="0"/>
              <a:t>から作成</a:t>
            </a:r>
            <a:endParaRPr lang="ja-JP" altLang="en-US" dirty="0"/>
          </a:p>
        </p:txBody>
      </p:sp>
    </p:spTree>
    <p:extLst>
      <p:ext uri="{BB962C8B-B14F-4D97-AF65-F5344CB8AC3E}">
        <p14:creationId xmlns:p14="http://schemas.microsoft.com/office/powerpoint/2010/main" val="231419814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102404"/>
                                        </p:tgtEl>
                                        <p:attrNameLst>
                                          <p:attrName>style.visibility</p:attrName>
                                        </p:attrNameLst>
                                      </p:cBhvr>
                                      <p:to>
                                        <p:strVal val="visible"/>
                                      </p:to>
                                    </p:set>
                                    <p:animEffect transition="in" filter="wipe(down)">
                                      <p:cBhvr>
                                        <p:cTn id="11" dur="500"/>
                                        <p:tgtEl>
                                          <p:spTgt spid="102404"/>
                                        </p:tgtEl>
                                      </p:cBhvr>
                                    </p:animEffect>
                                  </p:childTnLst>
                                </p:cTn>
                              </p:par>
                              <p:par>
                                <p:cTn id="12" presetID="22" presetClass="entr" presetSubtype="4" fill="hold" nodeType="withEffect">
                                  <p:stCondLst>
                                    <p:cond delay="0"/>
                                  </p:stCondLst>
                                  <p:childTnLst>
                                    <p:set>
                                      <p:cBhvr>
                                        <p:cTn id="13" dur="1" fill="hold">
                                          <p:stCondLst>
                                            <p:cond delay="0"/>
                                          </p:stCondLst>
                                        </p:cTn>
                                        <p:tgtEl>
                                          <p:spTgt spid="102405"/>
                                        </p:tgtEl>
                                        <p:attrNameLst>
                                          <p:attrName>style.visibility</p:attrName>
                                        </p:attrNameLst>
                                      </p:cBhvr>
                                      <p:to>
                                        <p:strVal val="visible"/>
                                      </p:to>
                                    </p:set>
                                    <p:animEffect transition="in" filter="wipe(down)">
                                      <p:cBhvr>
                                        <p:cTn id="14" dur="500"/>
                                        <p:tgtEl>
                                          <p:spTgt spid="102405"/>
                                        </p:tgtEl>
                                      </p:cBhvr>
                                    </p:animEffect>
                                  </p:childTnLst>
                                </p:cTn>
                              </p:par>
                              <p:par>
                                <p:cTn id="15" presetID="22" presetClass="entr" presetSubtype="4" fill="hold" nodeType="withEffect">
                                  <p:stCondLst>
                                    <p:cond delay="0"/>
                                  </p:stCondLst>
                                  <p:childTnLst>
                                    <p:set>
                                      <p:cBhvr>
                                        <p:cTn id="16" dur="1" fill="hold">
                                          <p:stCondLst>
                                            <p:cond delay="0"/>
                                          </p:stCondLst>
                                        </p:cTn>
                                        <p:tgtEl>
                                          <p:spTgt spid="102455"/>
                                        </p:tgtEl>
                                        <p:attrNameLst>
                                          <p:attrName>style.visibility</p:attrName>
                                        </p:attrNameLst>
                                      </p:cBhvr>
                                      <p:to>
                                        <p:strVal val="visible"/>
                                      </p:to>
                                    </p:set>
                                    <p:animEffect transition="in" filter="wipe(down)">
                                      <p:cBhvr>
                                        <p:cTn id="17" dur="500"/>
                                        <p:tgtEl>
                                          <p:spTgt spid="10245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02458"/>
                                        </p:tgtEl>
                                        <p:attrNameLst>
                                          <p:attrName>style.visibility</p:attrName>
                                        </p:attrNameLst>
                                      </p:cBhvr>
                                      <p:to>
                                        <p:strVal val="visible"/>
                                      </p:to>
                                    </p:set>
                                    <p:animEffect transition="in" filter="wipe(down)">
                                      <p:cBhvr>
                                        <p:cTn id="20" dur="500"/>
                                        <p:tgtEl>
                                          <p:spTgt spid="102458"/>
                                        </p:tgtEl>
                                      </p:cBhvr>
                                    </p:animEffect>
                                  </p:childTnLst>
                                </p:cTn>
                              </p:par>
                            </p:childTnLst>
                          </p:cTn>
                        </p:par>
                        <p:par>
                          <p:cTn id="21" fill="hold">
                            <p:stCondLst>
                              <p:cond delay="1000"/>
                            </p:stCondLst>
                            <p:childTnLst>
                              <p:par>
                                <p:cTn id="22" presetID="22" presetClass="entr" presetSubtype="2" fill="hold" grpId="0" nodeType="afterEffect">
                                  <p:stCondLst>
                                    <p:cond delay="0"/>
                                  </p:stCondLst>
                                  <p:childTnLst>
                                    <p:set>
                                      <p:cBhvr>
                                        <p:cTn id="23" dur="1" fill="hold">
                                          <p:stCondLst>
                                            <p:cond delay="0"/>
                                          </p:stCondLst>
                                        </p:cTn>
                                        <p:tgtEl>
                                          <p:spTgt spid="31"/>
                                        </p:tgtEl>
                                        <p:attrNameLst>
                                          <p:attrName>style.visibility</p:attrName>
                                        </p:attrNameLst>
                                      </p:cBhvr>
                                      <p:to>
                                        <p:strVal val="visible"/>
                                      </p:to>
                                    </p:set>
                                    <p:animEffect transition="in" filter="wipe(right)">
                                      <p:cBhvr>
                                        <p:cTn id="24" dur="500"/>
                                        <p:tgtEl>
                                          <p:spTgt spid="31"/>
                                        </p:tgtEl>
                                      </p:cBhvr>
                                    </p:animEffect>
                                  </p:childTnLst>
                                </p:cTn>
                              </p:par>
                            </p:childTnLst>
                          </p:cTn>
                        </p:par>
                        <p:par>
                          <p:cTn id="25" fill="hold">
                            <p:stCondLst>
                              <p:cond delay="1500"/>
                            </p:stCondLst>
                            <p:childTnLst>
                              <p:par>
                                <p:cTn id="26" presetID="22" presetClass="entr" presetSubtype="2"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right)">
                                      <p:cBhvr>
                                        <p:cTn id="28" dur="500"/>
                                        <p:tgtEl>
                                          <p:spTgt spid="27"/>
                                        </p:tgtEl>
                                      </p:cBhvr>
                                    </p:animEffect>
                                  </p:childTnLst>
                                </p:cTn>
                              </p:par>
                            </p:childTnLst>
                          </p:cTn>
                        </p:par>
                        <p:par>
                          <p:cTn id="29" fill="hold">
                            <p:stCondLst>
                              <p:cond delay="2000"/>
                            </p:stCondLst>
                            <p:childTnLst>
                              <p:par>
                                <p:cTn id="30" presetID="22" presetClass="entr" presetSubtype="2" fill="hold" grpId="0" nodeType="afterEffect">
                                  <p:stCondLst>
                                    <p:cond delay="0"/>
                                  </p:stCondLst>
                                  <p:childTnLst>
                                    <p:set>
                                      <p:cBhvr>
                                        <p:cTn id="31" dur="1" fill="hold">
                                          <p:stCondLst>
                                            <p:cond delay="0"/>
                                          </p:stCondLst>
                                        </p:cTn>
                                        <p:tgtEl>
                                          <p:spTgt spid="61519"/>
                                        </p:tgtEl>
                                        <p:attrNameLst>
                                          <p:attrName>style.visibility</p:attrName>
                                        </p:attrNameLst>
                                      </p:cBhvr>
                                      <p:to>
                                        <p:strVal val="visible"/>
                                      </p:to>
                                    </p:set>
                                    <p:animEffect transition="in" filter="wipe(right)">
                                      <p:cBhvr>
                                        <p:cTn id="32" dur="500"/>
                                        <p:tgtEl>
                                          <p:spTgt spid="61519"/>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29"/>
                                        </p:tgtEl>
                                        <p:attrNameLst>
                                          <p:attrName>style.visibility</p:attrName>
                                        </p:attrNameLst>
                                      </p:cBhvr>
                                      <p:to>
                                        <p:strVal val="visible"/>
                                      </p:to>
                                    </p:set>
                                    <p:animEffect transition="in" filter="wipe(down)">
                                      <p:cBhvr>
                                        <p:cTn id="35" dur="500"/>
                                        <p:tgtEl>
                                          <p:spTgt spid="29"/>
                                        </p:tgtEl>
                                      </p:cBhvr>
                                    </p:animEffect>
                                  </p:childTnLst>
                                </p:cTn>
                              </p:par>
                            </p:childTnLst>
                          </p:cTn>
                        </p:par>
                      </p:childTnLst>
                    </p:cTn>
                  </p:par>
                  <p:par>
                    <p:cTn id="36" fill="hold">
                      <p:stCondLst>
                        <p:cond delay="indefinite"/>
                      </p:stCondLst>
                      <p:childTnLst>
                        <p:par>
                          <p:cTn id="37" fill="hold">
                            <p:stCondLst>
                              <p:cond delay="0"/>
                            </p:stCondLst>
                            <p:childTnLst>
                              <p:par>
                                <p:cTn id="38" presetID="14" presetClass="entr" presetSubtype="5" fill="hold" grpId="0" nodeType="clickEffect">
                                  <p:stCondLst>
                                    <p:cond delay="0"/>
                                  </p:stCondLst>
                                  <p:childTnLst>
                                    <p:set>
                                      <p:cBhvr>
                                        <p:cTn id="39" dur="1" fill="hold">
                                          <p:stCondLst>
                                            <p:cond delay="0"/>
                                          </p:stCondLst>
                                        </p:cTn>
                                        <p:tgtEl>
                                          <p:spTgt spid="4"/>
                                        </p:tgtEl>
                                        <p:attrNameLst>
                                          <p:attrName>style.visibility</p:attrName>
                                        </p:attrNameLst>
                                      </p:cBhvr>
                                      <p:to>
                                        <p:strVal val="visible"/>
                                      </p:to>
                                    </p:set>
                                    <p:animEffect transition="in" filter="randombar(vertical)">
                                      <p:cBhvr>
                                        <p:cTn id="40" dur="500"/>
                                        <p:tgtEl>
                                          <p:spTgt spid="4"/>
                                        </p:tgtEl>
                                      </p:cBhvr>
                                    </p:animEffect>
                                  </p:childTnLst>
                                </p:cTn>
                              </p:par>
                            </p:childTnLst>
                          </p:cTn>
                        </p:par>
                      </p:childTnLst>
                    </p:cTn>
                  </p:par>
                  <p:par>
                    <p:cTn id="41" fill="hold">
                      <p:stCondLst>
                        <p:cond delay="indefinite"/>
                      </p:stCondLst>
                      <p:childTnLst>
                        <p:par>
                          <p:cTn id="42" fill="hold">
                            <p:stCondLst>
                              <p:cond delay="0"/>
                            </p:stCondLst>
                            <p:childTnLst>
                              <p:par>
                                <p:cTn id="43" presetID="14" presetClass="entr" presetSubtype="5" fill="hold" grpId="0" nodeType="clickEffect">
                                  <p:stCondLst>
                                    <p:cond delay="0"/>
                                  </p:stCondLst>
                                  <p:childTnLst>
                                    <p:set>
                                      <p:cBhvr>
                                        <p:cTn id="44" dur="1" fill="hold">
                                          <p:stCondLst>
                                            <p:cond delay="0"/>
                                          </p:stCondLst>
                                        </p:cTn>
                                        <p:tgtEl>
                                          <p:spTgt spid="3"/>
                                        </p:tgtEl>
                                        <p:attrNameLst>
                                          <p:attrName>style.visibility</p:attrName>
                                        </p:attrNameLst>
                                      </p:cBhvr>
                                      <p:to>
                                        <p:strVal val="visible"/>
                                      </p:to>
                                    </p:set>
                                    <p:animEffect transition="in" filter="randombar(vertical)">
                                      <p:cBhvr>
                                        <p:cTn id="45" dur="500"/>
                                        <p:tgtEl>
                                          <p:spTgt spid="3"/>
                                        </p:tgtEl>
                                      </p:cBhvr>
                                    </p:animEffect>
                                  </p:childTnLst>
                                </p:cTn>
                              </p:par>
                            </p:childTnLst>
                          </p:cTn>
                        </p:par>
                        <p:par>
                          <p:cTn id="46" fill="hold">
                            <p:stCondLst>
                              <p:cond delay="500"/>
                            </p:stCondLst>
                            <p:childTnLst>
                              <p:par>
                                <p:cTn id="47" presetID="14" presetClass="entr" presetSubtype="10" fill="hold" grpId="0" nodeType="afterEffect">
                                  <p:stCondLst>
                                    <p:cond delay="0"/>
                                  </p:stCondLst>
                                  <p:childTnLst>
                                    <p:set>
                                      <p:cBhvr>
                                        <p:cTn id="48" dur="1" fill="hold">
                                          <p:stCondLst>
                                            <p:cond delay="0"/>
                                          </p:stCondLst>
                                        </p:cTn>
                                        <p:tgtEl>
                                          <p:spTgt spid="5"/>
                                        </p:tgtEl>
                                        <p:attrNameLst>
                                          <p:attrName>style.visibility</p:attrName>
                                        </p:attrNameLst>
                                      </p:cBhvr>
                                      <p:to>
                                        <p:strVal val="visible"/>
                                      </p:to>
                                    </p:set>
                                    <p:animEffect transition="in" filter="randombar(horizontal)">
                                      <p:cBhvr>
                                        <p:cTn id="4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04" grpId="0" animBg="1"/>
      <p:bldP spid="61519" grpId="0" animBg="1"/>
      <p:bldP spid="31" grpId="0" animBg="1"/>
      <p:bldP spid="102458" grpId="0" animBg="1"/>
      <p:bldP spid="29" grpId="0" animBg="1"/>
      <p:bldP spid="3" grpId="0" animBg="1"/>
      <p:bldP spid="4" grpId="0" animBg="1"/>
      <p:bldP spid="5"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ext Box 98"/>
          <p:cNvSpPr txBox="1">
            <a:spLocks noChangeArrowheads="1"/>
          </p:cNvSpPr>
          <p:nvPr/>
        </p:nvSpPr>
        <p:spPr bwMode="auto">
          <a:xfrm>
            <a:off x="0" y="0"/>
            <a:ext cx="9144000" cy="707886"/>
          </a:xfrm>
          <a:prstGeom prst="rect">
            <a:avLst/>
          </a:prstGeom>
          <a:solidFill>
            <a:srgbClr val="33CC33"/>
          </a:solidFill>
          <a:ln w="9525">
            <a:solidFill>
              <a:schemeClr val="tx1"/>
            </a:solidFill>
            <a:miter lim="800000"/>
            <a:headEnd/>
            <a:tailEnd/>
          </a:ln>
        </p:spPr>
        <p:txBody>
          <a:bodyPr>
            <a:spAutoFit/>
          </a:bodyPr>
          <a:lstStyle/>
          <a:p>
            <a:pPr algn="ctr">
              <a:spcBef>
                <a:spcPct val="50000"/>
              </a:spcBef>
            </a:pPr>
            <a:r>
              <a:rPr lang="ja-JP" altLang="en-US" sz="4000" dirty="0" smtClean="0">
                <a:solidFill>
                  <a:srgbClr val="000000"/>
                </a:solidFill>
                <a:latin typeface="ＭＳ Ｐゴシック" pitchFamily="50" charset="-128"/>
              </a:rPr>
              <a:t>　　</a:t>
            </a:r>
            <a:r>
              <a:rPr lang="en-US" altLang="ja-JP" sz="4000" dirty="0" err="1" smtClean="0">
                <a:solidFill>
                  <a:srgbClr val="000000"/>
                </a:solidFill>
                <a:latin typeface="ＭＳ Ｐゴシック" pitchFamily="50" charset="-128"/>
              </a:rPr>
              <a:t>μSv</a:t>
            </a:r>
            <a:r>
              <a:rPr lang="ja-JP" altLang="en-US" sz="4000" dirty="0">
                <a:solidFill>
                  <a:srgbClr val="000000"/>
                </a:solidFill>
                <a:latin typeface="ＭＳ Ｐゴシック" pitchFamily="50" charset="-128"/>
              </a:rPr>
              <a:t>／時  </a:t>
            </a:r>
            <a:r>
              <a:rPr lang="ja-JP" altLang="en-US" sz="4000" dirty="0" smtClean="0">
                <a:solidFill>
                  <a:srgbClr val="000000"/>
                </a:solidFill>
                <a:latin typeface="ＭＳ Ｐゴシック" pitchFamily="50" charset="-128"/>
              </a:rPr>
              <a:t>と</a:t>
            </a:r>
            <a:r>
              <a:rPr lang="ja-JP" altLang="en-US" sz="4000" dirty="0">
                <a:solidFill>
                  <a:srgbClr val="000000"/>
                </a:solidFill>
                <a:latin typeface="ＭＳ Ｐゴシック" pitchFamily="50" charset="-128"/>
              </a:rPr>
              <a:t>　</a:t>
            </a:r>
            <a:r>
              <a:rPr lang="ja-JP" altLang="en-US" sz="4000" dirty="0" err="1" smtClean="0">
                <a:solidFill>
                  <a:srgbClr val="000000"/>
                </a:solidFill>
                <a:latin typeface="ＭＳ Ｐゴシック" pitchFamily="50" charset="-128"/>
              </a:rPr>
              <a:t>ｍ</a:t>
            </a:r>
            <a:r>
              <a:rPr lang="en-US" altLang="ja-JP" sz="4000" dirty="0" err="1">
                <a:solidFill>
                  <a:srgbClr val="000000"/>
                </a:solidFill>
                <a:latin typeface="ＭＳ Ｐゴシック" pitchFamily="50" charset="-128"/>
              </a:rPr>
              <a:t>Sv</a:t>
            </a:r>
            <a:r>
              <a:rPr lang="ja-JP" altLang="en-US" sz="4000" dirty="0">
                <a:solidFill>
                  <a:srgbClr val="000000"/>
                </a:solidFill>
                <a:latin typeface="ＭＳ Ｐゴシック" pitchFamily="50" charset="-128"/>
              </a:rPr>
              <a:t>／</a:t>
            </a:r>
            <a:r>
              <a:rPr lang="ja-JP" altLang="en-US" sz="4000" dirty="0" smtClean="0">
                <a:solidFill>
                  <a:srgbClr val="000000"/>
                </a:solidFill>
                <a:latin typeface="ＭＳ Ｐゴシック" pitchFamily="50" charset="-128"/>
              </a:rPr>
              <a:t>年　の関係は？</a:t>
            </a:r>
            <a:endParaRPr lang="ja-JP" altLang="en-US" sz="4000" dirty="0">
              <a:solidFill>
                <a:srgbClr val="000000"/>
              </a:solidFill>
              <a:latin typeface="ＭＳ Ｐゴシック" pitchFamily="50" charset="-128"/>
            </a:endParaRPr>
          </a:p>
        </p:txBody>
      </p:sp>
      <p:sp>
        <p:nvSpPr>
          <p:cNvPr id="53251" name="テキスト ボックス 32"/>
          <p:cNvSpPr txBox="1">
            <a:spLocks noChangeArrowheads="1"/>
          </p:cNvSpPr>
          <p:nvPr/>
        </p:nvSpPr>
        <p:spPr bwMode="auto">
          <a:xfrm>
            <a:off x="69820" y="908720"/>
            <a:ext cx="8786842" cy="1077218"/>
          </a:xfrm>
          <a:prstGeom prst="rect">
            <a:avLst/>
          </a:prstGeom>
          <a:noFill/>
          <a:ln w="9525">
            <a:noFill/>
            <a:miter lim="800000"/>
            <a:headEnd/>
            <a:tailEnd/>
          </a:ln>
        </p:spPr>
        <p:txBody>
          <a:bodyPr wrap="square">
            <a:spAutoFit/>
          </a:bodyPr>
          <a:lstStyle/>
          <a:p>
            <a:r>
              <a:rPr lang="ja-JP" altLang="en-US" sz="3200" dirty="0" smtClean="0">
                <a:solidFill>
                  <a:srgbClr val="000000"/>
                </a:solidFill>
                <a:latin typeface="ＭＳ Ｐゴシック" pitchFamily="50" charset="-128"/>
              </a:rPr>
              <a:t>例</a:t>
            </a:r>
            <a:r>
              <a:rPr lang="ja-JP" altLang="en-US" sz="3200" b="1" dirty="0" smtClean="0">
                <a:solidFill>
                  <a:srgbClr val="000000"/>
                </a:solidFill>
                <a:latin typeface="ＭＳ Ｐゴシック" pitchFamily="50" charset="-128"/>
              </a:rPr>
              <a:t>）   ０</a:t>
            </a:r>
            <a:r>
              <a:rPr lang="en-US" altLang="ja-JP" sz="3200" b="1" dirty="0" smtClean="0">
                <a:solidFill>
                  <a:srgbClr val="000000"/>
                </a:solidFill>
                <a:latin typeface="ＭＳ Ｐゴシック" pitchFamily="50" charset="-128"/>
              </a:rPr>
              <a:t>.</a:t>
            </a:r>
            <a:r>
              <a:rPr lang="ja-JP" altLang="en-US" sz="3200" b="1" dirty="0" smtClean="0">
                <a:solidFill>
                  <a:srgbClr val="000000"/>
                </a:solidFill>
                <a:latin typeface="ＭＳ Ｐゴシック" pitchFamily="50" charset="-128"/>
              </a:rPr>
              <a:t>１</a:t>
            </a:r>
            <a:r>
              <a:rPr lang="en-US" altLang="ja-JP" sz="3200" b="1" dirty="0" err="1">
                <a:solidFill>
                  <a:srgbClr val="000000"/>
                </a:solidFill>
                <a:latin typeface="ＭＳ Ｐゴシック" pitchFamily="50" charset="-128"/>
              </a:rPr>
              <a:t>μS</a:t>
            </a:r>
            <a:r>
              <a:rPr lang="ja-JP" altLang="en-US" sz="3200" b="1" dirty="0" err="1">
                <a:solidFill>
                  <a:srgbClr val="000000"/>
                </a:solidFill>
                <a:latin typeface="ＭＳ Ｐゴシック" pitchFamily="50" charset="-128"/>
              </a:rPr>
              <a:t>ｖ</a:t>
            </a:r>
            <a:r>
              <a:rPr lang="en-US" altLang="ja-JP" sz="3200" b="1" dirty="0">
                <a:solidFill>
                  <a:srgbClr val="000000"/>
                </a:solidFill>
                <a:latin typeface="ＭＳ Ｐゴシック" pitchFamily="50" charset="-128"/>
              </a:rPr>
              <a:t>/</a:t>
            </a:r>
            <a:r>
              <a:rPr lang="ja-JP" altLang="en-US" sz="3200" b="1" dirty="0">
                <a:solidFill>
                  <a:srgbClr val="000000"/>
                </a:solidFill>
                <a:latin typeface="ＭＳ Ｐゴシック" pitchFamily="50" charset="-128"/>
              </a:rPr>
              <a:t>時</a:t>
            </a:r>
            <a:r>
              <a:rPr lang="ja-JP" altLang="en-US" sz="3200" b="1" dirty="0" smtClean="0">
                <a:solidFill>
                  <a:srgbClr val="000000"/>
                </a:solidFill>
                <a:latin typeface="ＭＳ Ｐゴシック" pitchFamily="50" charset="-128"/>
              </a:rPr>
              <a:t>＝０</a:t>
            </a:r>
            <a:r>
              <a:rPr lang="en-US" altLang="ja-JP" sz="3200" b="1" dirty="0" smtClean="0">
                <a:solidFill>
                  <a:srgbClr val="000000"/>
                </a:solidFill>
                <a:latin typeface="ＭＳ Ｐゴシック" pitchFamily="50" charset="-128"/>
              </a:rPr>
              <a:t>.</a:t>
            </a:r>
            <a:r>
              <a:rPr lang="ja-JP" altLang="en-US" sz="3200" b="1" dirty="0" smtClean="0">
                <a:solidFill>
                  <a:srgbClr val="000000"/>
                </a:solidFill>
                <a:latin typeface="ＭＳ Ｐゴシック" pitchFamily="50" charset="-128"/>
              </a:rPr>
              <a:t>１</a:t>
            </a:r>
            <a:r>
              <a:rPr lang="en-US" altLang="ja-JP" sz="3200" b="1" dirty="0" smtClean="0">
                <a:solidFill>
                  <a:srgbClr val="000000"/>
                </a:solidFill>
                <a:latin typeface="ＭＳ Ｐゴシック" pitchFamily="50" charset="-128"/>
              </a:rPr>
              <a:t>×</a:t>
            </a:r>
            <a:r>
              <a:rPr lang="ja-JP" altLang="en-US" sz="3200" b="1" dirty="0">
                <a:solidFill>
                  <a:srgbClr val="000000"/>
                </a:solidFill>
                <a:latin typeface="ＭＳ Ｐゴシック" pitchFamily="50" charset="-128"/>
              </a:rPr>
              <a:t>２４</a:t>
            </a:r>
            <a:r>
              <a:rPr lang="en-US" altLang="ja-JP" sz="3200" b="1" dirty="0">
                <a:solidFill>
                  <a:srgbClr val="000000"/>
                </a:solidFill>
                <a:latin typeface="ＭＳ Ｐゴシック" pitchFamily="50" charset="-128"/>
              </a:rPr>
              <a:t>×</a:t>
            </a:r>
            <a:r>
              <a:rPr lang="ja-JP" altLang="en-US" sz="3200" b="1" dirty="0">
                <a:solidFill>
                  <a:srgbClr val="000000"/>
                </a:solidFill>
                <a:latin typeface="ＭＳ Ｐゴシック" pitchFamily="50" charset="-128"/>
              </a:rPr>
              <a:t>３６５</a:t>
            </a:r>
            <a:r>
              <a:rPr lang="en-US" altLang="ja-JP" sz="3200" b="1" dirty="0">
                <a:solidFill>
                  <a:srgbClr val="000000"/>
                </a:solidFill>
                <a:latin typeface="ＭＳ Ｐゴシック" pitchFamily="50" charset="-128"/>
              </a:rPr>
              <a:t>÷</a:t>
            </a:r>
            <a:r>
              <a:rPr lang="ja-JP" altLang="en-US" sz="3200" b="1" dirty="0">
                <a:solidFill>
                  <a:srgbClr val="000000"/>
                </a:solidFill>
                <a:latin typeface="ＭＳ Ｐゴシック" pitchFamily="50" charset="-128"/>
              </a:rPr>
              <a:t>１０００</a:t>
            </a:r>
          </a:p>
          <a:p>
            <a:r>
              <a:rPr lang="ja-JP" altLang="en-US" sz="3200" b="1" dirty="0">
                <a:solidFill>
                  <a:srgbClr val="000000"/>
                </a:solidFill>
                <a:latin typeface="ＭＳ Ｐゴシック" pitchFamily="50" charset="-128"/>
              </a:rPr>
              <a:t>　　</a:t>
            </a:r>
            <a:r>
              <a:rPr lang="ja-JP" altLang="en-US" sz="3200" b="1" dirty="0" smtClean="0">
                <a:solidFill>
                  <a:srgbClr val="000000"/>
                </a:solidFill>
                <a:latin typeface="ＭＳ Ｐゴシック" pitchFamily="50" charset="-128"/>
              </a:rPr>
              <a:t>　</a:t>
            </a:r>
            <a:r>
              <a:rPr lang="ja-JP" altLang="en-US" sz="3200" b="1" dirty="0">
                <a:solidFill>
                  <a:srgbClr val="000000"/>
                </a:solidFill>
                <a:latin typeface="ＭＳ Ｐゴシック" pitchFamily="50" charset="-128"/>
              </a:rPr>
              <a:t>　　　</a:t>
            </a:r>
            <a:r>
              <a:rPr lang="ja-JP" altLang="en-US" sz="3200" b="1" dirty="0" smtClean="0">
                <a:solidFill>
                  <a:srgbClr val="000000"/>
                </a:solidFill>
                <a:latin typeface="ＭＳ Ｐゴシック" pitchFamily="50" charset="-128"/>
              </a:rPr>
              <a:t>         </a:t>
            </a:r>
            <a:r>
              <a:rPr lang="ja-JP" altLang="en-US" sz="3200" b="1" dirty="0">
                <a:solidFill>
                  <a:srgbClr val="000000"/>
                </a:solidFill>
                <a:latin typeface="ＭＳ Ｐゴシック" pitchFamily="50" charset="-128"/>
              </a:rPr>
              <a:t>　 </a:t>
            </a:r>
            <a:r>
              <a:rPr lang="ja-JP" altLang="en-US" sz="3200" b="1" dirty="0" smtClean="0">
                <a:solidFill>
                  <a:srgbClr val="000000"/>
                </a:solidFill>
                <a:latin typeface="ＭＳ Ｐゴシック" pitchFamily="50" charset="-128"/>
              </a:rPr>
              <a:t>＝０</a:t>
            </a:r>
            <a:r>
              <a:rPr lang="en-US" altLang="ja-JP" sz="3200" b="1" dirty="0" smtClean="0">
                <a:solidFill>
                  <a:srgbClr val="000000"/>
                </a:solidFill>
                <a:latin typeface="ＭＳ Ｐゴシック" pitchFamily="50" charset="-128"/>
              </a:rPr>
              <a:t>.</a:t>
            </a:r>
            <a:r>
              <a:rPr lang="ja-JP" altLang="en-US" sz="3200" b="1" dirty="0" smtClean="0">
                <a:solidFill>
                  <a:srgbClr val="000000"/>
                </a:solidFill>
                <a:latin typeface="ＭＳ Ｐゴシック" pitchFamily="50" charset="-128"/>
              </a:rPr>
              <a:t>８７６ｍ</a:t>
            </a:r>
            <a:r>
              <a:rPr lang="en-US" altLang="ja-JP" sz="3200" b="1" dirty="0" err="1">
                <a:solidFill>
                  <a:srgbClr val="000000"/>
                </a:solidFill>
                <a:latin typeface="ＭＳ Ｐゴシック" pitchFamily="50" charset="-128"/>
              </a:rPr>
              <a:t>Sv</a:t>
            </a:r>
            <a:r>
              <a:rPr lang="en-US" altLang="ja-JP" sz="3200" b="1" dirty="0">
                <a:solidFill>
                  <a:srgbClr val="000000"/>
                </a:solidFill>
                <a:latin typeface="ＭＳ Ｐゴシック" pitchFamily="50" charset="-128"/>
              </a:rPr>
              <a:t>/</a:t>
            </a:r>
            <a:r>
              <a:rPr lang="ja-JP" altLang="en-US" sz="3200" b="1" dirty="0">
                <a:solidFill>
                  <a:srgbClr val="000000"/>
                </a:solidFill>
                <a:latin typeface="ＭＳ Ｐゴシック" pitchFamily="50" charset="-128"/>
              </a:rPr>
              <a:t>年</a:t>
            </a:r>
          </a:p>
        </p:txBody>
      </p:sp>
      <p:sp>
        <p:nvSpPr>
          <p:cNvPr id="53252" name="テキスト ボックス 33"/>
          <p:cNvSpPr txBox="1">
            <a:spLocks noChangeArrowheads="1"/>
          </p:cNvSpPr>
          <p:nvPr/>
        </p:nvSpPr>
        <p:spPr bwMode="auto">
          <a:xfrm>
            <a:off x="62560" y="2108776"/>
            <a:ext cx="8960312" cy="4524315"/>
          </a:xfrm>
          <a:prstGeom prst="rect">
            <a:avLst/>
          </a:prstGeom>
          <a:solidFill>
            <a:srgbClr val="FFFF99"/>
          </a:solidFill>
          <a:ln w="9525">
            <a:solidFill>
              <a:schemeClr val="tx1"/>
            </a:solidFill>
            <a:miter lim="800000"/>
            <a:headEnd/>
            <a:tailEnd/>
          </a:ln>
        </p:spPr>
        <p:txBody>
          <a:bodyPr wrap="square">
            <a:spAutoFit/>
          </a:bodyPr>
          <a:lstStyle/>
          <a:p>
            <a:pPr algn="ctr"/>
            <a:r>
              <a:rPr lang="en-US" altLang="ja-JP" sz="3600" dirty="0" smtClean="0">
                <a:solidFill>
                  <a:srgbClr val="000000"/>
                </a:solidFill>
                <a:latin typeface="ＭＳ Ｐゴシック" pitchFamily="50" charset="-128"/>
              </a:rPr>
              <a:t>【</a:t>
            </a:r>
            <a:r>
              <a:rPr lang="ja-JP" altLang="en-US" sz="3600" dirty="0" smtClean="0">
                <a:solidFill>
                  <a:srgbClr val="000000"/>
                </a:solidFill>
                <a:latin typeface="ＭＳ Ｐゴシック" pitchFamily="50" charset="-128"/>
              </a:rPr>
              <a:t>留意点</a:t>
            </a:r>
            <a:r>
              <a:rPr lang="en-US" altLang="ja-JP" sz="3600" dirty="0" smtClean="0">
                <a:solidFill>
                  <a:srgbClr val="000000"/>
                </a:solidFill>
                <a:latin typeface="ＭＳ Ｐゴシック" pitchFamily="50" charset="-128"/>
              </a:rPr>
              <a:t>】</a:t>
            </a:r>
          </a:p>
          <a:p>
            <a:r>
              <a:rPr lang="ja-JP" altLang="en-US" sz="2800" dirty="0" smtClean="0">
                <a:solidFill>
                  <a:srgbClr val="000000"/>
                </a:solidFill>
                <a:latin typeface="ＭＳ Ｐゴシック" pitchFamily="50" charset="-128"/>
              </a:rPr>
              <a:t>○</a:t>
            </a:r>
            <a:r>
              <a:rPr lang="ja-JP" altLang="en-US" sz="2800" b="1" dirty="0" smtClean="0">
                <a:solidFill>
                  <a:srgbClr val="000000"/>
                </a:solidFill>
                <a:latin typeface="ＭＳ Ｐゴシック" pitchFamily="50" charset="-128"/>
              </a:rPr>
              <a:t>この値には</a:t>
            </a:r>
            <a:r>
              <a:rPr lang="ja-JP" altLang="en-US" sz="2800" b="1" dirty="0" smtClean="0">
                <a:solidFill>
                  <a:srgbClr val="FF0000"/>
                </a:solidFill>
                <a:latin typeface="ＭＳ Ｐゴシック" pitchFamily="50" charset="-128"/>
              </a:rPr>
              <a:t>自然放射線量が含まれています。</a:t>
            </a:r>
            <a:endParaRPr lang="en-US" altLang="ja-JP" sz="2800" b="1" dirty="0" smtClean="0">
              <a:solidFill>
                <a:srgbClr val="FF0000"/>
              </a:solidFill>
              <a:latin typeface="ＭＳ Ｐゴシック" pitchFamily="50" charset="-128"/>
            </a:endParaRPr>
          </a:p>
          <a:p>
            <a:endParaRPr lang="en-US" altLang="ja-JP" sz="2800" b="1" dirty="0" smtClean="0">
              <a:solidFill>
                <a:srgbClr val="000000"/>
              </a:solidFill>
              <a:latin typeface="ＭＳ Ｐゴシック" pitchFamily="50" charset="-128"/>
            </a:endParaRPr>
          </a:p>
          <a:p>
            <a:r>
              <a:rPr lang="ja-JP" altLang="en-US" sz="2800" b="1" dirty="0" smtClean="0">
                <a:solidFill>
                  <a:srgbClr val="000000"/>
                </a:solidFill>
                <a:latin typeface="ＭＳ Ｐゴシック" pitchFamily="50" charset="-128"/>
              </a:rPr>
              <a:t>○</a:t>
            </a:r>
            <a:r>
              <a:rPr lang="ja-JP" altLang="en-US" sz="2800" b="1" dirty="0" smtClean="0">
                <a:latin typeface="ＭＳ Ｐゴシック" pitchFamily="50" charset="-128"/>
              </a:rPr>
              <a:t>実際の生活では</a:t>
            </a:r>
            <a:r>
              <a:rPr lang="ja-JP" altLang="en-US" sz="2800" b="1" dirty="0" smtClean="0">
                <a:solidFill>
                  <a:srgbClr val="FF0000"/>
                </a:solidFill>
                <a:latin typeface="ＭＳ Ｐゴシック" pitchFamily="50" charset="-128"/>
              </a:rPr>
              <a:t>特定の</a:t>
            </a:r>
            <a:r>
              <a:rPr lang="ja-JP" altLang="en-US" sz="2800" b="1" dirty="0" smtClean="0">
                <a:solidFill>
                  <a:srgbClr val="FF0000"/>
                </a:solidFill>
                <a:latin typeface="Calibri" pitchFamily="34" charset="0"/>
              </a:rPr>
              <a:t>場所に年中立っていることはなく</a:t>
            </a:r>
            <a:r>
              <a:rPr lang="ja-JP" altLang="en-US" sz="2800" b="1" dirty="0" smtClean="0">
                <a:latin typeface="Calibri" pitchFamily="34" charset="0"/>
              </a:rPr>
              <a:t>、生活パターンは個々に異なり、多くの時間を被ばく線量の少ない屋内等で生活しているので</a:t>
            </a:r>
            <a:r>
              <a:rPr lang="ja-JP" altLang="en-US" sz="2800" b="1" dirty="0" smtClean="0">
                <a:solidFill>
                  <a:srgbClr val="FF0000"/>
                </a:solidFill>
                <a:latin typeface="Calibri" pitchFamily="34" charset="0"/>
              </a:rPr>
              <a:t>実際の被ばく線量は、この計算した値よりより低い値になります。</a:t>
            </a:r>
            <a:endParaRPr lang="en-US" altLang="ja-JP" sz="2800" b="1" dirty="0" smtClean="0">
              <a:solidFill>
                <a:srgbClr val="FF0000"/>
              </a:solidFill>
              <a:latin typeface="Calibri" pitchFamily="34" charset="0"/>
            </a:endParaRPr>
          </a:p>
          <a:p>
            <a:endParaRPr lang="en-US" altLang="ja-JP" sz="2800" b="1" dirty="0" smtClean="0">
              <a:latin typeface="Calibri" pitchFamily="34" charset="0"/>
            </a:endParaRPr>
          </a:p>
          <a:p>
            <a:r>
              <a:rPr lang="ja-JP" altLang="en-US" sz="2800" b="1" dirty="0" smtClean="0">
                <a:latin typeface="Calibri" pitchFamily="34" charset="0"/>
              </a:rPr>
              <a:t>○従って、このような計算では</a:t>
            </a:r>
            <a:r>
              <a:rPr lang="ja-JP" altLang="en-US" sz="2800" b="1" dirty="0" smtClean="0">
                <a:solidFill>
                  <a:srgbClr val="FF0000"/>
                </a:solidFill>
                <a:latin typeface="Calibri" pitchFamily="34" charset="0"/>
              </a:rPr>
              <a:t>正確な年間の被ばく線量は求められません。</a:t>
            </a:r>
            <a:endParaRPr lang="ja-JP" altLang="en-US" sz="2800" dirty="0">
              <a:solidFill>
                <a:srgbClr val="FF0000"/>
              </a:solidFill>
              <a:latin typeface="ＭＳ Ｐゴシック" pitchFamily="50" charset="-128"/>
            </a:endParaRPr>
          </a:p>
        </p:txBody>
      </p:sp>
      <p:sp>
        <p:nvSpPr>
          <p:cNvPr id="5" name="AutoShape 11"/>
          <p:cNvSpPr>
            <a:spLocks noChangeArrowheads="1"/>
          </p:cNvSpPr>
          <p:nvPr/>
        </p:nvSpPr>
        <p:spPr bwMode="auto">
          <a:xfrm>
            <a:off x="6902136" y="6449377"/>
            <a:ext cx="2267744" cy="408623"/>
          </a:xfrm>
          <a:prstGeom prst="roundRect">
            <a:avLst>
              <a:gd name="adj" fmla="val 16667"/>
            </a:avLst>
          </a:prstGeom>
          <a:solidFill>
            <a:schemeClr val="accent1">
              <a:lumMod val="20000"/>
              <a:lumOff val="80000"/>
            </a:schemeClr>
          </a:solidFill>
          <a:ln w="9525">
            <a:solidFill>
              <a:schemeClr val="tx1"/>
            </a:solidFill>
            <a:round/>
            <a:headEnd/>
            <a:tailEnd/>
          </a:ln>
          <a:effectLst/>
        </p:spPr>
        <p:txBody>
          <a:bodyPr wrap="square" anchor="ctr">
            <a:spAutoFit/>
          </a:bodyPr>
          <a:lstStyle/>
          <a:p>
            <a:pPr algn="ctr"/>
            <a:r>
              <a:rPr lang="en-US" altLang="ja-JP" sz="1800" b="1" dirty="0"/>
              <a:t>→</a:t>
            </a:r>
            <a:r>
              <a:rPr lang="ja-JP" altLang="en-US" sz="1800" b="1" dirty="0"/>
              <a:t>　ワークシート　</a:t>
            </a:r>
            <a:r>
              <a:rPr lang="ja-JP" altLang="en-US" sz="1800" b="1" dirty="0" smtClean="0"/>
              <a:t>１２</a:t>
            </a:r>
            <a:endParaRPr lang="ja-JP" altLang="en-US" sz="1800" b="1" dirty="0"/>
          </a:p>
        </p:txBody>
      </p:sp>
    </p:spTree>
    <p:extLst>
      <p:ext uri="{BB962C8B-B14F-4D97-AF65-F5344CB8AC3E}">
        <p14:creationId xmlns:p14="http://schemas.microsoft.com/office/powerpoint/2010/main" val="3270640070"/>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C:\Users\kasan6\Desktop\放射線セミナー\images(２副読本・中学生８・２６)\２副読本・中学生８・２６_img_45d.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46019" y="188640"/>
            <a:ext cx="8620125" cy="1655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4275" name="テキスト ボックス 1"/>
          <p:cNvSpPr txBox="1">
            <a:spLocks noChangeArrowheads="1"/>
          </p:cNvSpPr>
          <p:nvPr/>
        </p:nvSpPr>
        <p:spPr bwMode="auto">
          <a:xfrm>
            <a:off x="588191" y="1988840"/>
            <a:ext cx="7368183" cy="4462760"/>
          </a:xfrm>
          <a:prstGeom prst="rect">
            <a:avLst/>
          </a:prstGeom>
          <a:noFill/>
          <a:ln w="9525">
            <a:solidFill>
              <a:srgbClr val="00B050"/>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lvl1pPr marL="285750" indent="-285750"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buFont typeface="Arial" pitchFamily="34" charset="0"/>
              <a:buChar char="•"/>
            </a:pPr>
            <a:r>
              <a:rPr lang="ja-JP" altLang="en-US" sz="3200" dirty="0"/>
              <a:t>年を取る</a:t>
            </a:r>
            <a:endParaRPr lang="en-US" altLang="ja-JP" sz="3200" dirty="0"/>
          </a:p>
          <a:p>
            <a:pPr eaLnBrk="1" hangingPunct="1">
              <a:buFont typeface="Arial" pitchFamily="34" charset="0"/>
              <a:buChar char="•"/>
            </a:pPr>
            <a:r>
              <a:rPr lang="ja-JP" altLang="en-US" sz="3200" dirty="0"/>
              <a:t>飲酒</a:t>
            </a:r>
            <a:endParaRPr lang="en-US" altLang="ja-JP" sz="3200" dirty="0"/>
          </a:p>
          <a:p>
            <a:pPr eaLnBrk="1" hangingPunct="1">
              <a:buFont typeface="Arial" pitchFamily="34" charset="0"/>
              <a:buChar char="•"/>
            </a:pPr>
            <a:r>
              <a:rPr lang="ja-JP" altLang="en-US" sz="3200" dirty="0"/>
              <a:t>喫煙</a:t>
            </a:r>
            <a:endParaRPr lang="en-US" altLang="ja-JP" sz="3200" dirty="0"/>
          </a:p>
          <a:p>
            <a:pPr eaLnBrk="1" hangingPunct="1">
              <a:buFont typeface="Arial" pitchFamily="34" charset="0"/>
              <a:buChar char="•"/>
            </a:pPr>
            <a:r>
              <a:rPr lang="ja-JP" altLang="en-US" sz="3200" dirty="0"/>
              <a:t>紫外線・放射線など</a:t>
            </a:r>
          </a:p>
          <a:p>
            <a:pPr eaLnBrk="1" hangingPunct="1">
              <a:buFont typeface="Arial" pitchFamily="34" charset="0"/>
              <a:buChar char="•"/>
            </a:pPr>
            <a:r>
              <a:rPr lang="ja-JP" altLang="en-US" sz="3200" dirty="0" smtClean="0"/>
              <a:t>食事</a:t>
            </a:r>
            <a:r>
              <a:rPr lang="ja-JP" altLang="en-US" sz="3200" dirty="0"/>
              <a:t>・食習慣</a:t>
            </a:r>
            <a:endParaRPr lang="en-US" altLang="ja-JP" sz="3200" dirty="0"/>
          </a:p>
          <a:p>
            <a:pPr eaLnBrk="1" hangingPunct="1">
              <a:buFont typeface="Arial" pitchFamily="34" charset="0"/>
              <a:buChar char="•"/>
            </a:pPr>
            <a:r>
              <a:rPr lang="ja-JP" altLang="en-US" sz="3200" dirty="0" smtClean="0"/>
              <a:t>働いている所や住んでいる所の環境</a:t>
            </a:r>
            <a:endParaRPr lang="en-US" altLang="ja-JP" sz="3200" dirty="0" smtClean="0"/>
          </a:p>
          <a:p>
            <a:pPr eaLnBrk="1" hangingPunct="1">
              <a:buFont typeface="Arial" pitchFamily="34" charset="0"/>
              <a:buChar char="•"/>
            </a:pPr>
            <a:r>
              <a:rPr lang="ja-JP" altLang="en-US" sz="3200" dirty="0" smtClean="0"/>
              <a:t>ウィルス</a:t>
            </a:r>
            <a:r>
              <a:rPr lang="ja-JP" altLang="en-US" sz="3200" dirty="0"/>
              <a:t>・細菌・寄生虫</a:t>
            </a:r>
            <a:endParaRPr lang="en-US" altLang="ja-JP" sz="3200" dirty="0"/>
          </a:p>
          <a:p>
            <a:pPr eaLnBrk="1" hangingPunct="1">
              <a:buFont typeface="Arial" pitchFamily="34" charset="0"/>
              <a:buChar char="•"/>
            </a:pPr>
            <a:r>
              <a:rPr lang="ja-JP" altLang="en-US" sz="3200" dirty="0" smtClean="0"/>
              <a:t>遺伝的な原因</a:t>
            </a:r>
            <a:endParaRPr lang="en-US" altLang="ja-JP" sz="3200" dirty="0" smtClean="0"/>
          </a:p>
          <a:p>
            <a:pPr marL="0" indent="0" eaLnBrk="1" hangingPunct="1"/>
            <a:endParaRPr lang="en-US" altLang="ja-JP" sz="2800" dirty="0"/>
          </a:p>
        </p:txBody>
      </p:sp>
      <p:sp>
        <p:nvSpPr>
          <p:cNvPr id="3" name="テキスト ボックス 2"/>
          <p:cNvSpPr txBox="1">
            <a:spLocks noChangeArrowheads="1"/>
          </p:cNvSpPr>
          <p:nvPr/>
        </p:nvSpPr>
        <p:spPr bwMode="auto">
          <a:xfrm>
            <a:off x="3851920" y="1772816"/>
            <a:ext cx="4537075" cy="1754326"/>
          </a:xfrm>
          <a:prstGeom prst="rect">
            <a:avLst/>
          </a:prstGeom>
          <a:solidFill>
            <a:srgbClr val="FFFF00"/>
          </a:solidFill>
          <a:ln>
            <a:solidFill>
              <a:schemeClr val="accent1"/>
            </a:solidFill>
          </a:ln>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5400" dirty="0"/>
              <a:t>様々</a:t>
            </a:r>
            <a:r>
              <a:rPr lang="ja-JP" altLang="en-US" sz="5400" dirty="0" smtClean="0"/>
              <a:t>な原因で起こる</a:t>
            </a:r>
            <a:endParaRPr lang="ja-JP" altLang="en-US" sz="5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62" name="Group 76"/>
          <p:cNvGrpSpPr>
            <a:grpSpLocks/>
          </p:cNvGrpSpPr>
          <p:nvPr/>
        </p:nvGrpSpPr>
        <p:grpSpPr bwMode="auto">
          <a:xfrm>
            <a:off x="2651125" y="1855788"/>
            <a:ext cx="3871913" cy="4162425"/>
            <a:chOff x="0" y="-1"/>
            <a:chExt cx="2439" cy="2622"/>
          </a:xfrm>
        </p:grpSpPr>
        <p:pic>
          <p:nvPicPr>
            <p:cNvPr id="41036" name="Picture 77"/>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39" cy="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1037" name="Freeform 78"/>
            <p:cNvSpPr>
              <a:spLocks noChangeArrowheads="1"/>
            </p:cNvSpPr>
            <p:nvPr/>
          </p:nvSpPr>
          <p:spPr bwMode="auto">
            <a:xfrm>
              <a:off x="1749" y="0"/>
              <a:ext cx="153" cy="338"/>
            </a:xfrm>
            <a:custGeom>
              <a:avLst/>
              <a:gdLst>
                <a:gd name="T0" fmla="*/ 0 w 21600"/>
                <a:gd name="T1" fmla="*/ 0 h 21600"/>
                <a:gd name="T2" fmla="*/ 1 w 21600"/>
                <a:gd name="T3" fmla="*/ 0 h 21600"/>
                <a:gd name="T4" fmla="*/ 1 w 21600"/>
                <a:gd name="T5" fmla="*/ 2 h 21600"/>
                <a:gd name="T6" fmla="*/ 0 w 21600"/>
                <a:gd name="T7" fmla="*/ 2 h 21600"/>
                <a:gd name="T8" fmla="*/ 0 w 21600"/>
                <a:gd name="T9" fmla="*/ 2 h 21600"/>
                <a:gd name="T10" fmla="*/ 1 w 21600"/>
                <a:gd name="T11" fmla="*/ 3 h 21600"/>
                <a:gd name="T12" fmla="*/ 1 w 21600"/>
                <a:gd name="T13" fmla="*/ 3 h 21600"/>
                <a:gd name="T14" fmla="*/ 1 w 21600"/>
                <a:gd name="T15" fmla="*/ 4 h 21600"/>
                <a:gd name="T16" fmla="*/ 1 w 21600"/>
                <a:gd name="T17" fmla="*/ 5 h 21600"/>
                <a:gd name="T18" fmla="*/ 0 w 21600"/>
                <a:gd name="T19" fmla="*/ 5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2320" y="145"/>
                  </a:moveTo>
                  <a:cubicBezTo>
                    <a:pt x="2320" y="145"/>
                    <a:pt x="9840" y="0"/>
                    <a:pt x="13120" y="0"/>
                  </a:cubicBezTo>
                  <a:cubicBezTo>
                    <a:pt x="16480" y="0"/>
                    <a:pt x="11520" y="2243"/>
                    <a:pt x="14400" y="7236"/>
                  </a:cubicBezTo>
                  <a:cubicBezTo>
                    <a:pt x="14400" y="7236"/>
                    <a:pt x="9840" y="6693"/>
                    <a:pt x="9840" y="6693"/>
                  </a:cubicBezTo>
                  <a:cubicBezTo>
                    <a:pt x="9840" y="6693"/>
                    <a:pt x="5120" y="8177"/>
                    <a:pt x="5120" y="8177"/>
                  </a:cubicBezTo>
                  <a:cubicBezTo>
                    <a:pt x="5120" y="8177"/>
                    <a:pt x="6640" y="10275"/>
                    <a:pt x="10560" y="11180"/>
                  </a:cubicBezTo>
                  <a:cubicBezTo>
                    <a:pt x="10080" y="13242"/>
                    <a:pt x="11120" y="13568"/>
                    <a:pt x="11120" y="13568"/>
                  </a:cubicBezTo>
                  <a:cubicBezTo>
                    <a:pt x="11120" y="13568"/>
                    <a:pt x="19760" y="17692"/>
                    <a:pt x="19760" y="17692"/>
                  </a:cubicBezTo>
                  <a:cubicBezTo>
                    <a:pt x="19760" y="17692"/>
                    <a:pt x="21600" y="21600"/>
                    <a:pt x="21600" y="21600"/>
                  </a:cubicBezTo>
                  <a:cubicBezTo>
                    <a:pt x="21600" y="21600"/>
                    <a:pt x="4800" y="20732"/>
                    <a:pt x="3920" y="20406"/>
                  </a:cubicBezTo>
                  <a:cubicBezTo>
                    <a:pt x="0" y="12772"/>
                    <a:pt x="0" y="2243"/>
                    <a:pt x="2320" y="145"/>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8" name="Freeform 79"/>
            <p:cNvSpPr>
              <a:spLocks noChangeArrowheads="1"/>
            </p:cNvSpPr>
            <p:nvPr/>
          </p:nvSpPr>
          <p:spPr bwMode="auto">
            <a:xfrm>
              <a:off x="1912" y="-1"/>
              <a:ext cx="203" cy="136"/>
            </a:xfrm>
            <a:custGeom>
              <a:avLst/>
              <a:gdLst>
                <a:gd name="T0" fmla="*/ 0 w 21600"/>
                <a:gd name="T1" fmla="*/ 0 h 21600"/>
                <a:gd name="T2" fmla="*/ 1 w 21600"/>
                <a:gd name="T3" fmla="*/ 0 h 21600"/>
                <a:gd name="T4" fmla="*/ 2 w 21600"/>
                <a:gd name="T5" fmla="*/ 1 h 21600"/>
                <a:gd name="T6" fmla="*/ 1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79"/>
                  </a:moveTo>
                  <a:cubicBezTo>
                    <a:pt x="0" y="179"/>
                    <a:pt x="13116" y="0"/>
                    <a:pt x="14199" y="1613"/>
                  </a:cubicBezTo>
                  <a:cubicBezTo>
                    <a:pt x="18712" y="8604"/>
                    <a:pt x="21600" y="12727"/>
                    <a:pt x="21600" y="12727"/>
                  </a:cubicBezTo>
                  <a:cubicBezTo>
                    <a:pt x="21600" y="12727"/>
                    <a:pt x="15764" y="21600"/>
                    <a:pt x="15764" y="21600"/>
                  </a:cubicBezTo>
                  <a:cubicBezTo>
                    <a:pt x="15764" y="21600"/>
                    <a:pt x="0" y="179"/>
                    <a:pt x="0" y="179"/>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9" name="Freeform 80"/>
            <p:cNvSpPr>
              <a:spLocks noChangeArrowheads="1"/>
            </p:cNvSpPr>
            <p:nvPr/>
          </p:nvSpPr>
          <p:spPr bwMode="auto">
            <a:xfrm>
              <a:off x="2076" y="93"/>
              <a:ext cx="234" cy="201"/>
            </a:xfrm>
            <a:custGeom>
              <a:avLst/>
              <a:gdLst>
                <a:gd name="T0" fmla="*/ 1 w 21600"/>
                <a:gd name="T1" fmla="*/ 0 h 21600"/>
                <a:gd name="T2" fmla="*/ 3 w 21600"/>
                <a:gd name="T3" fmla="*/ 1 h 21600"/>
                <a:gd name="T4" fmla="*/ 2 w 21600"/>
                <a:gd name="T5" fmla="*/ 2 h 21600"/>
                <a:gd name="T6" fmla="*/ 0 w 21600"/>
                <a:gd name="T7" fmla="*/ 0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5348" y="0"/>
                  </a:moveTo>
                  <a:cubicBezTo>
                    <a:pt x="5348" y="0"/>
                    <a:pt x="21600" y="16414"/>
                    <a:pt x="21600" y="16414"/>
                  </a:cubicBezTo>
                  <a:cubicBezTo>
                    <a:pt x="21600" y="16414"/>
                    <a:pt x="16619" y="14705"/>
                    <a:pt x="16357" y="21600"/>
                  </a:cubicBezTo>
                  <a:cubicBezTo>
                    <a:pt x="8336" y="14339"/>
                    <a:pt x="0" y="5553"/>
                    <a:pt x="0" y="5553"/>
                  </a:cubicBezTo>
                  <a:cubicBezTo>
                    <a:pt x="0" y="5553"/>
                    <a:pt x="1992" y="305"/>
                    <a:pt x="5348" y="0"/>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0" name="Freeform 81"/>
            <p:cNvSpPr>
              <a:spLocks noChangeArrowheads="1"/>
            </p:cNvSpPr>
            <p:nvPr/>
          </p:nvSpPr>
          <p:spPr bwMode="auto">
            <a:xfrm>
              <a:off x="2280" y="264"/>
              <a:ext cx="101" cy="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3861" y="0"/>
                  </a:moveTo>
                  <a:cubicBezTo>
                    <a:pt x="3861" y="0"/>
                    <a:pt x="0" y="3150"/>
                    <a:pt x="0" y="6150"/>
                  </a:cubicBezTo>
                  <a:cubicBezTo>
                    <a:pt x="7723" y="13650"/>
                    <a:pt x="15446" y="21600"/>
                    <a:pt x="15446" y="21600"/>
                  </a:cubicBezTo>
                  <a:cubicBezTo>
                    <a:pt x="15446" y="21600"/>
                    <a:pt x="21600" y="17550"/>
                    <a:pt x="21600" y="17550"/>
                  </a:cubicBezTo>
                  <a:cubicBezTo>
                    <a:pt x="21600" y="17550"/>
                    <a:pt x="3861" y="0"/>
                    <a:pt x="3861"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1" name="Freeform 82"/>
            <p:cNvSpPr>
              <a:spLocks noChangeArrowheads="1"/>
            </p:cNvSpPr>
            <p:nvPr/>
          </p:nvSpPr>
          <p:spPr bwMode="auto">
            <a:xfrm>
              <a:off x="1205" y="312"/>
              <a:ext cx="1234" cy="189"/>
            </a:xfrm>
            <a:custGeom>
              <a:avLst/>
              <a:gdLst>
                <a:gd name="T0" fmla="*/ 70 w 21600"/>
                <a:gd name="T1" fmla="*/ 0 h 21600"/>
                <a:gd name="T2" fmla="*/ 70 w 21600"/>
                <a:gd name="T3" fmla="*/ 1 h 21600"/>
                <a:gd name="T4" fmla="*/ 62 w 21600"/>
                <a:gd name="T5" fmla="*/ 1 h 21600"/>
                <a:gd name="T6" fmla="*/ 30 w 21600"/>
                <a:gd name="T7" fmla="*/ 1 h 21600"/>
                <a:gd name="T8" fmla="*/ 0 w 21600"/>
                <a:gd name="T9" fmla="*/ 2 h 21600"/>
                <a:gd name="T10" fmla="*/ 26 w 21600"/>
                <a:gd name="T11" fmla="*/ 0 h 21600"/>
                <a:gd name="T12" fmla="*/ 53 w 21600"/>
                <a:gd name="T13" fmla="*/ 1 h 21600"/>
                <a:gd name="T14" fmla="*/ 7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302" y="3448"/>
                  </a:moveTo>
                  <a:cubicBezTo>
                    <a:pt x="21302" y="3448"/>
                    <a:pt x="21600" y="7742"/>
                    <a:pt x="21600" y="7742"/>
                  </a:cubicBezTo>
                  <a:cubicBezTo>
                    <a:pt x="21600" y="7742"/>
                    <a:pt x="19546" y="14443"/>
                    <a:pt x="19010" y="15549"/>
                  </a:cubicBezTo>
                  <a:cubicBezTo>
                    <a:pt x="16619" y="18998"/>
                    <a:pt x="13593" y="19778"/>
                    <a:pt x="9079" y="14573"/>
                  </a:cubicBezTo>
                  <a:cubicBezTo>
                    <a:pt x="7749" y="12817"/>
                    <a:pt x="1885" y="10670"/>
                    <a:pt x="0" y="21600"/>
                  </a:cubicBezTo>
                  <a:cubicBezTo>
                    <a:pt x="873" y="12231"/>
                    <a:pt x="4247" y="0"/>
                    <a:pt x="8086" y="1627"/>
                  </a:cubicBezTo>
                  <a:cubicBezTo>
                    <a:pt x="11152" y="3578"/>
                    <a:pt x="15984" y="7352"/>
                    <a:pt x="16341" y="7352"/>
                  </a:cubicBezTo>
                  <a:cubicBezTo>
                    <a:pt x="17592" y="7742"/>
                    <a:pt x="19893" y="6961"/>
                    <a:pt x="21302" y="3448"/>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2" name="Freeform 83"/>
            <p:cNvSpPr>
              <a:spLocks noChangeArrowheads="1"/>
            </p:cNvSpPr>
            <p:nvPr/>
          </p:nvSpPr>
          <p:spPr bwMode="auto">
            <a:xfrm>
              <a:off x="1839" y="145"/>
              <a:ext cx="137" cy="123"/>
            </a:xfrm>
            <a:custGeom>
              <a:avLst/>
              <a:gdLst>
                <a:gd name="T0" fmla="*/ 0 w 21600"/>
                <a:gd name="T1" fmla="*/ 1 h 21600"/>
                <a:gd name="T2" fmla="*/ 1 w 21600"/>
                <a:gd name="T3" fmla="*/ 0 h 21600"/>
                <a:gd name="T4" fmla="*/ 0 w 21600"/>
                <a:gd name="T5" fmla="*/ 0 h 21600"/>
                <a:gd name="T6" fmla="*/ 0 w 21600"/>
                <a:gd name="T7" fmla="*/ 0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1472" y="21600"/>
                  </a:moveTo>
                  <a:cubicBezTo>
                    <a:pt x="12637" y="16324"/>
                    <a:pt x="17208" y="11049"/>
                    <a:pt x="21600" y="11547"/>
                  </a:cubicBezTo>
                  <a:cubicBezTo>
                    <a:pt x="13623" y="5773"/>
                    <a:pt x="8066" y="498"/>
                    <a:pt x="8066" y="498"/>
                  </a:cubicBezTo>
                  <a:cubicBezTo>
                    <a:pt x="8066" y="498"/>
                    <a:pt x="0" y="0"/>
                    <a:pt x="269" y="9755"/>
                  </a:cubicBezTo>
                  <a:cubicBezTo>
                    <a:pt x="3944" y="14931"/>
                    <a:pt x="11472" y="21600"/>
                    <a:pt x="11472" y="2160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3" name="Freeform 84"/>
            <p:cNvSpPr>
              <a:spLocks noChangeArrowheads="1"/>
            </p:cNvSpPr>
            <p:nvPr/>
          </p:nvSpPr>
          <p:spPr bwMode="auto">
            <a:xfrm>
              <a:off x="1806" y="118"/>
              <a:ext cx="42" cy="4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2672" y="21600"/>
                  </a:moveTo>
                  <a:cubicBezTo>
                    <a:pt x="12672" y="21600"/>
                    <a:pt x="0" y="9483"/>
                    <a:pt x="0" y="9483"/>
                  </a:cubicBezTo>
                  <a:cubicBezTo>
                    <a:pt x="0" y="9483"/>
                    <a:pt x="4320" y="0"/>
                    <a:pt x="6624" y="0"/>
                  </a:cubicBezTo>
                  <a:cubicBezTo>
                    <a:pt x="14112" y="2634"/>
                    <a:pt x="21600" y="11590"/>
                    <a:pt x="21600" y="11590"/>
                  </a:cubicBezTo>
                  <a:cubicBezTo>
                    <a:pt x="21600" y="11590"/>
                    <a:pt x="12672" y="21600"/>
                    <a:pt x="12672"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4" name="Freeform 85"/>
            <p:cNvSpPr>
              <a:spLocks noChangeArrowheads="1"/>
            </p:cNvSpPr>
            <p:nvPr/>
          </p:nvSpPr>
          <p:spPr bwMode="auto">
            <a:xfrm>
              <a:off x="1918" y="218"/>
              <a:ext cx="156" cy="131"/>
            </a:xfrm>
            <a:custGeom>
              <a:avLst/>
              <a:gdLst>
                <a:gd name="T0" fmla="*/ 1 w 21600"/>
                <a:gd name="T1" fmla="*/ 1 h 21600"/>
                <a:gd name="T2" fmla="*/ 1 w 21600"/>
                <a:gd name="T3" fmla="*/ 1 h 21600"/>
                <a:gd name="T4" fmla="*/ 1 w 21600"/>
                <a:gd name="T5" fmla="*/ 0 h 21600"/>
                <a:gd name="T6" fmla="*/ 0 w 21600"/>
                <a:gd name="T7" fmla="*/ 0 h 21600"/>
                <a:gd name="T8" fmla="*/ 1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4009" y="21600"/>
                  </a:moveTo>
                  <a:cubicBezTo>
                    <a:pt x="14009" y="21600"/>
                    <a:pt x="13617" y="12623"/>
                    <a:pt x="21600" y="14681"/>
                  </a:cubicBezTo>
                  <a:cubicBezTo>
                    <a:pt x="13617" y="5236"/>
                    <a:pt x="9783" y="1590"/>
                    <a:pt x="9783" y="1590"/>
                  </a:cubicBezTo>
                  <a:cubicBezTo>
                    <a:pt x="9783" y="1590"/>
                    <a:pt x="0" y="0"/>
                    <a:pt x="2191" y="10099"/>
                  </a:cubicBezTo>
                  <a:cubicBezTo>
                    <a:pt x="6183" y="15055"/>
                    <a:pt x="14009" y="21600"/>
                    <a:pt x="14009" y="2160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5" name="Freeform 86"/>
            <p:cNvSpPr>
              <a:spLocks noChangeArrowheads="1"/>
            </p:cNvSpPr>
            <p:nvPr/>
          </p:nvSpPr>
          <p:spPr bwMode="auto">
            <a:xfrm>
              <a:off x="2040" y="323"/>
              <a:ext cx="62" cy="3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cubicBezTo>
                    <a:pt x="21600" y="21600"/>
                    <a:pt x="7069" y="0"/>
                    <a:pt x="7069" y="0"/>
                  </a:cubicBezTo>
                  <a:cubicBezTo>
                    <a:pt x="7069" y="0"/>
                    <a:pt x="0" y="8836"/>
                    <a:pt x="1964" y="18982"/>
                  </a:cubicBezTo>
                  <a:cubicBezTo>
                    <a:pt x="11585" y="18982"/>
                    <a:pt x="21600" y="21600"/>
                    <a:pt x="21600"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6" name="Freeform 87"/>
            <p:cNvSpPr>
              <a:spLocks noChangeArrowheads="1"/>
            </p:cNvSpPr>
            <p:nvPr/>
          </p:nvSpPr>
          <p:spPr bwMode="auto">
            <a:xfrm>
              <a:off x="1810" y="465"/>
              <a:ext cx="199" cy="557"/>
            </a:xfrm>
            <a:custGeom>
              <a:avLst/>
              <a:gdLst>
                <a:gd name="T0" fmla="*/ 0 w 21600"/>
                <a:gd name="T1" fmla="*/ 0 h 21600"/>
                <a:gd name="T2" fmla="*/ 1 w 21600"/>
                <a:gd name="T3" fmla="*/ 0 h 21600"/>
                <a:gd name="T4" fmla="*/ 0 w 21600"/>
                <a:gd name="T5" fmla="*/ 14 h 21600"/>
                <a:gd name="T6" fmla="*/ 0 w 21600"/>
                <a:gd name="T7" fmla="*/ 12 h 21600"/>
                <a:gd name="T8" fmla="*/ 1 w 21600"/>
                <a:gd name="T9" fmla="*/ 11 h 21600"/>
                <a:gd name="T10" fmla="*/ 1 w 21600"/>
                <a:gd name="T11" fmla="*/ 11 h 21600"/>
                <a:gd name="T12" fmla="*/ 1 w 21600"/>
                <a:gd name="T13" fmla="*/ 10 h 21600"/>
                <a:gd name="T14" fmla="*/ 0 w 21600"/>
                <a:gd name="T15" fmla="*/ 5 h 21600"/>
                <a:gd name="T16" fmla="*/ 1 w 21600"/>
                <a:gd name="T17" fmla="*/ 6 h 21600"/>
                <a:gd name="T18" fmla="*/ 1 w 21600"/>
                <a:gd name="T19" fmla="*/ 5 h 21600"/>
                <a:gd name="T20" fmla="*/ 1 w 21600"/>
                <a:gd name="T21" fmla="*/ 3 h 21600"/>
                <a:gd name="T22" fmla="*/ 1 w 21600"/>
                <a:gd name="T23" fmla="*/ 3 h 21600"/>
                <a:gd name="T24" fmla="*/ 0 w 21600"/>
                <a:gd name="T25" fmla="*/ 1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0" y="0"/>
                  </a:moveTo>
                  <a:cubicBezTo>
                    <a:pt x="0" y="0"/>
                    <a:pt x="13415" y="682"/>
                    <a:pt x="13415" y="682"/>
                  </a:cubicBezTo>
                  <a:cubicBezTo>
                    <a:pt x="16369" y="4179"/>
                    <a:pt x="21600" y="15199"/>
                    <a:pt x="2215" y="21600"/>
                  </a:cubicBezTo>
                  <a:cubicBezTo>
                    <a:pt x="3938" y="19532"/>
                    <a:pt x="5354" y="17861"/>
                    <a:pt x="5354" y="17861"/>
                  </a:cubicBezTo>
                  <a:cubicBezTo>
                    <a:pt x="5354" y="17861"/>
                    <a:pt x="8800" y="17861"/>
                    <a:pt x="9477" y="17245"/>
                  </a:cubicBezTo>
                  <a:cubicBezTo>
                    <a:pt x="9723" y="16519"/>
                    <a:pt x="8677" y="15837"/>
                    <a:pt x="8677" y="15837"/>
                  </a:cubicBezTo>
                  <a:cubicBezTo>
                    <a:pt x="8677" y="15837"/>
                    <a:pt x="6462" y="15089"/>
                    <a:pt x="6462" y="15089"/>
                  </a:cubicBezTo>
                  <a:cubicBezTo>
                    <a:pt x="6462" y="15089"/>
                    <a:pt x="5662" y="8204"/>
                    <a:pt x="5662" y="8204"/>
                  </a:cubicBezTo>
                  <a:cubicBezTo>
                    <a:pt x="8677" y="8952"/>
                    <a:pt x="10523" y="8578"/>
                    <a:pt x="11385" y="8468"/>
                  </a:cubicBezTo>
                  <a:cubicBezTo>
                    <a:pt x="12985" y="8160"/>
                    <a:pt x="13415" y="7193"/>
                    <a:pt x="12185" y="6775"/>
                  </a:cubicBezTo>
                  <a:cubicBezTo>
                    <a:pt x="9969" y="5807"/>
                    <a:pt x="7877" y="5081"/>
                    <a:pt x="7877" y="5081"/>
                  </a:cubicBezTo>
                  <a:cubicBezTo>
                    <a:pt x="7877" y="5081"/>
                    <a:pt x="7385" y="3871"/>
                    <a:pt x="7385" y="3871"/>
                  </a:cubicBezTo>
                  <a:cubicBezTo>
                    <a:pt x="7385" y="3871"/>
                    <a:pt x="1723" y="1628"/>
                    <a:pt x="1477" y="1628"/>
                  </a:cubicBezTo>
                  <a:cubicBezTo>
                    <a:pt x="1108" y="1628"/>
                    <a:pt x="0" y="0"/>
                    <a:pt x="0"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7" name="Freeform 88"/>
            <p:cNvSpPr>
              <a:spLocks noChangeArrowheads="1"/>
            </p:cNvSpPr>
            <p:nvPr/>
          </p:nvSpPr>
          <p:spPr bwMode="auto">
            <a:xfrm>
              <a:off x="434" y="1137"/>
              <a:ext cx="1282" cy="200"/>
            </a:xfrm>
            <a:custGeom>
              <a:avLst/>
              <a:gdLst>
                <a:gd name="T0" fmla="*/ 76 w 21600"/>
                <a:gd name="T1" fmla="*/ 0 h 21600"/>
                <a:gd name="T2" fmla="*/ 44 w 21600"/>
                <a:gd name="T3" fmla="*/ 1 h 21600"/>
                <a:gd name="T4" fmla="*/ 0 w 21600"/>
                <a:gd name="T5" fmla="*/ 2 h 21600"/>
                <a:gd name="T6" fmla="*/ 24 w 21600"/>
                <a:gd name="T7" fmla="*/ 0 h 21600"/>
                <a:gd name="T8" fmla="*/ 51 w 21600"/>
                <a:gd name="T9" fmla="*/ 1 h 21600"/>
                <a:gd name="T10" fmla="*/ 7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0"/>
                  </a:moveTo>
                  <a:cubicBezTo>
                    <a:pt x="20645" y="7588"/>
                    <a:pt x="18189" y="21600"/>
                    <a:pt x="12563" y="16460"/>
                  </a:cubicBezTo>
                  <a:cubicBezTo>
                    <a:pt x="9630" y="14502"/>
                    <a:pt x="2761" y="6303"/>
                    <a:pt x="0" y="19887"/>
                  </a:cubicBezTo>
                  <a:cubicBezTo>
                    <a:pt x="850" y="10586"/>
                    <a:pt x="3965" y="979"/>
                    <a:pt x="6745" y="1591"/>
                  </a:cubicBezTo>
                  <a:cubicBezTo>
                    <a:pt x="8531" y="1591"/>
                    <a:pt x="12744" y="4650"/>
                    <a:pt x="14473" y="6731"/>
                  </a:cubicBezTo>
                  <a:cubicBezTo>
                    <a:pt x="15648" y="7588"/>
                    <a:pt x="19794" y="7893"/>
                    <a:pt x="21600" y="0"/>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8" name="Freeform 89"/>
            <p:cNvSpPr>
              <a:spLocks noChangeArrowheads="1"/>
            </p:cNvSpPr>
            <p:nvPr/>
          </p:nvSpPr>
          <p:spPr bwMode="auto">
            <a:xfrm>
              <a:off x="1040" y="1284"/>
              <a:ext cx="189" cy="566"/>
            </a:xfrm>
            <a:custGeom>
              <a:avLst/>
              <a:gdLst>
                <a:gd name="T0" fmla="*/ 0 w 21600"/>
                <a:gd name="T1" fmla="*/ 0 h 21600"/>
                <a:gd name="T2" fmla="*/ 1 w 21600"/>
                <a:gd name="T3" fmla="*/ 0 h 21600"/>
                <a:gd name="T4" fmla="*/ 0 w 21600"/>
                <a:gd name="T5" fmla="*/ 15 h 21600"/>
                <a:gd name="T6" fmla="*/ 0 w 21600"/>
                <a:gd name="T7" fmla="*/ 12 h 21600"/>
                <a:gd name="T8" fmla="*/ 1 w 21600"/>
                <a:gd name="T9" fmla="*/ 11 h 21600"/>
                <a:gd name="T10" fmla="*/ 1 w 21600"/>
                <a:gd name="T11" fmla="*/ 10 h 21600"/>
                <a:gd name="T12" fmla="*/ 0 w 21600"/>
                <a:gd name="T13" fmla="*/ 6 h 21600"/>
                <a:gd name="T14" fmla="*/ 1 w 21600"/>
                <a:gd name="T15" fmla="*/ 6 h 21600"/>
                <a:gd name="T16" fmla="*/ 1 w 21600"/>
                <a:gd name="T17" fmla="*/ 4 h 21600"/>
                <a:gd name="T18" fmla="*/ 1 w 21600"/>
                <a:gd name="T19" fmla="*/ 3 h 21600"/>
                <a:gd name="T20" fmla="*/ 0 w 21600"/>
                <a:gd name="T21" fmla="*/ 1 h 21600"/>
                <a:gd name="T22" fmla="*/ 0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0" y="0"/>
                  </a:moveTo>
                  <a:cubicBezTo>
                    <a:pt x="0" y="0"/>
                    <a:pt x="13904" y="692"/>
                    <a:pt x="13904" y="692"/>
                  </a:cubicBezTo>
                  <a:cubicBezTo>
                    <a:pt x="16362" y="4995"/>
                    <a:pt x="21600" y="17124"/>
                    <a:pt x="259" y="21600"/>
                  </a:cubicBezTo>
                  <a:cubicBezTo>
                    <a:pt x="3622" y="19632"/>
                    <a:pt x="4398" y="17708"/>
                    <a:pt x="4398" y="17708"/>
                  </a:cubicBezTo>
                  <a:cubicBezTo>
                    <a:pt x="4398" y="17708"/>
                    <a:pt x="9571" y="17903"/>
                    <a:pt x="9895" y="16195"/>
                  </a:cubicBezTo>
                  <a:cubicBezTo>
                    <a:pt x="7566" y="15265"/>
                    <a:pt x="6596" y="14876"/>
                    <a:pt x="6596" y="14876"/>
                  </a:cubicBezTo>
                  <a:cubicBezTo>
                    <a:pt x="6596" y="14876"/>
                    <a:pt x="5238" y="8108"/>
                    <a:pt x="5238" y="8108"/>
                  </a:cubicBezTo>
                  <a:cubicBezTo>
                    <a:pt x="8795" y="8908"/>
                    <a:pt x="10865" y="8757"/>
                    <a:pt x="12352" y="8368"/>
                  </a:cubicBezTo>
                  <a:cubicBezTo>
                    <a:pt x="14163" y="7849"/>
                    <a:pt x="14680" y="7027"/>
                    <a:pt x="7437" y="5168"/>
                  </a:cubicBezTo>
                  <a:cubicBezTo>
                    <a:pt x="7437" y="4368"/>
                    <a:pt x="7114" y="3957"/>
                    <a:pt x="7114" y="3957"/>
                  </a:cubicBezTo>
                  <a:cubicBezTo>
                    <a:pt x="3104" y="2724"/>
                    <a:pt x="1293" y="1946"/>
                    <a:pt x="1293" y="1946"/>
                  </a:cubicBezTo>
                  <a:cubicBezTo>
                    <a:pt x="1293" y="1946"/>
                    <a:pt x="0" y="0"/>
                    <a:pt x="0"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49" name="Freeform 90"/>
            <p:cNvSpPr>
              <a:spLocks noChangeArrowheads="1"/>
            </p:cNvSpPr>
            <p:nvPr/>
          </p:nvSpPr>
          <p:spPr bwMode="auto">
            <a:xfrm>
              <a:off x="135" y="1430"/>
              <a:ext cx="202" cy="546"/>
            </a:xfrm>
            <a:custGeom>
              <a:avLst/>
              <a:gdLst>
                <a:gd name="T0" fmla="*/ 2 w 21600"/>
                <a:gd name="T1" fmla="*/ 0 h 21600"/>
                <a:gd name="T2" fmla="*/ 1 w 21600"/>
                <a:gd name="T3" fmla="*/ 13 h 21600"/>
                <a:gd name="T4" fmla="*/ 2 w 21600"/>
                <a:gd name="T5" fmla="*/ 14 h 21600"/>
                <a:gd name="T6" fmla="*/ 2 w 21600"/>
                <a:gd name="T7" fmla="*/ 13 h 21600"/>
                <a:gd name="T8" fmla="*/ 1 w 21600"/>
                <a:gd name="T9" fmla="*/ 11 h 21600"/>
                <a:gd name="T10" fmla="*/ 1 w 21600"/>
                <a:gd name="T11" fmla="*/ 10 h 21600"/>
                <a:gd name="T12" fmla="*/ 1 w 21600"/>
                <a:gd name="T13" fmla="*/ 9 h 21600"/>
                <a:gd name="T14" fmla="*/ 1 w 21600"/>
                <a:gd name="T15" fmla="*/ 8 h 21600"/>
                <a:gd name="T16" fmla="*/ 2 w 21600"/>
                <a:gd name="T17" fmla="*/ 9 h 21600"/>
                <a:gd name="T18" fmla="*/ 1 w 21600"/>
                <a:gd name="T19" fmla="*/ 4 h 21600"/>
                <a:gd name="T20" fmla="*/ 1 w 21600"/>
                <a:gd name="T21" fmla="*/ 3 h 21600"/>
                <a:gd name="T22" fmla="*/ 2 w 21600"/>
                <a:gd name="T23" fmla="*/ 3 h 21600"/>
                <a:gd name="T24" fmla="*/ 2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175" y="0"/>
                  </a:moveTo>
                  <a:cubicBezTo>
                    <a:pt x="13834" y="2086"/>
                    <a:pt x="0" y="8479"/>
                    <a:pt x="9465" y="21107"/>
                  </a:cubicBezTo>
                  <a:cubicBezTo>
                    <a:pt x="12438" y="21488"/>
                    <a:pt x="21600" y="21600"/>
                    <a:pt x="21600" y="21600"/>
                  </a:cubicBezTo>
                  <a:cubicBezTo>
                    <a:pt x="21600" y="21600"/>
                    <a:pt x="21600" y="20030"/>
                    <a:pt x="21600" y="20030"/>
                  </a:cubicBezTo>
                  <a:cubicBezTo>
                    <a:pt x="21600" y="20030"/>
                    <a:pt x="14137" y="17563"/>
                    <a:pt x="14137" y="17563"/>
                  </a:cubicBezTo>
                  <a:cubicBezTo>
                    <a:pt x="14137" y="17563"/>
                    <a:pt x="13227" y="16531"/>
                    <a:pt x="13834" y="15993"/>
                  </a:cubicBezTo>
                  <a:cubicBezTo>
                    <a:pt x="10072" y="15275"/>
                    <a:pt x="9465" y="14736"/>
                    <a:pt x="9465" y="14736"/>
                  </a:cubicBezTo>
                  <a:cubicBezTo>
                    <a:pt x="9465" y="14041"/>
                    <a:pt x="10254" y="13166"/>
                    <a:pt x="12438" y="12852"/>
                  </a:cubicBezTo>
                  <a:cubicBezTo>
                    <a:pt x="14622" y="13054"/>
                    <a:pt x="17292" y="13660"/>
                    <a:pt x="17292" y="13660"/>
                  </a:cubicBezTo>
                  <a:cubicBezTo>
                    <a:pt x="17292" y="13660"/>
                    <a:pt x="16625" y="7178"/>
                    <a:pt x="16625" y="6908"/>
                  </a:cubicBezTo>
                  <a:cubicBezTo>
                    <a:pt x="14319" y="5764"/>
                    <a:pt x="14137" y="4867"/>
                    <a:pt x="14622" y="4643"/>
                  </a:cubicBezTo>
                  <a:cubicBezTo>
                    <a:pt x="15654" y="4262"/>
                    <a:pt x="17717" y="4194"/>
                    <a:pt x="17717" y="4194"/>
                  </a:cubicBezTo>
                  <a:cubicBezTo>
                    <a:pt x="17717" y="4194"/>
                    <a:pt x="18506" y="1189"/>
                    <a:pt x="21175"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0" name="Freeform 91"/>
            <p:cNvSpPr>
              <a:spLocks noChangeArrowheads="1"/>
            </p:cNvSpPr>
            <p:nvPr/>
          </p:nvSpPr>
          <p:spPr bwMode="auto">
            <a:xfrm>
              <a:off x="0" y="1953"/>
              <a:ext cx="945" cy="219"/>
            </a:xfrm>
            <a:custGeom>
              <a:avLst/>
              <a:gdLst>
                <a:gd name="T0" fmla="*/ 0 w 21600"/>
                <a:gd name="T1" fmla="*/ 0 h 21600"/>
                <a:gd name="T2" fmla="*/ 0 w 21600"/>
                <a:gd name="T3" fmla="*/ 1 h 21600"/>
                <a:gd name="T4" fmla="*/ 13 w 21600"/>
                <a:gd name="T5" fmla="*/ 2 h 21600"/>
                <a:gd name="T6" fmla="*/ 41 w 21600"/>
                <a:gd name="T7" fmla="*/ 0 h 21600"/>
                <a:gd name="T8" fmla="*/ 17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 y="2288"/>
                  </a:moveTo>
                  <a:cubicBezTo>
                    <a:pt x="130" y="2288"/>
                    <a:pt x="0" y="11944"/>
                    <a:pt x="0" y="11944"/>
                  </a:cubicBezTo>
                  <a:cubicBezTo>
                    <a:pt x="0" y="11944"/>
                    <a:pt x="4382" y="13060"/>
                    <a:pt x="6638" y="14623"/>
                  </a:cubicBezTo>
                  <a:cubicBezTo>
                    <a:pt x="10152" y="16242"/>
                    <a:pt x="17685" y="21600"/>
                    <a:pt x="21600" y="0"/>
                  </a:cubicBezTo>
                  <a:cubicBezTo>
                    <a:pt x="18203" y="6809"/>
                    <a:pt x="13976" y="7814"/>
                    <a:pt x="9127" y="5470"/>
                  </a:cubicBezTo>
                  <a:cubicBezTo>
                    <a:pt x="4940" y="2400"/>
                    <a:pt x="130" y="2288"/>
                    <a:pt x="130" y="2288"/>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1" name="Freeform 92"/>
            <p:cNvSpPr>
              <a:spLocks noChangeArrowheads="1"/>
            </p:cNvSpPr>
            <p:nvPr/>
          </p:nvSpPr>
          <p:spPr bwMode="auto">
            <a:xfrm>
              <a:off x="297" y="2537"/>
              <a:ext cx="64" cy="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7131"/>
                  </a:moveTo>
                  <a:cubicBezTo>
                    <a:pt x="0" y="17131"/>
                    <a:pt x="6690" y="21600"/>
                    <a:pt x="6690" y="21600"/>
                  </a:cubicBezTo>
                  <a:cubicBezTo>
                    <a:pt x="6690" y="21600"/>
                    <a:pt x="21600" y="4022"/>
                    <a:pt x="21600" y="2234"/>
                  </a:cubicBezTo>
                  <a:cubicBezTo>
                    <a:pt x="21600" y="2234"/>
                    <a:pt x="6690" y="1788"/>
                    <a:pt x="6690" y="1788"/>
                  </a:cubicBezTo>
                  <a:cubicBezTo>
                    <a:pt x="6690" y="1788"/>
                    <a:pt x="3823" y="0"/>
                    <a:pt x="3823" y="0"/>
                  </a:cubicBezTo>
                  <a:cubicBezTo>
                    <a:pt x="3823" y="0"/>
                    <a:pt x="0" y="17131"/>
                    <a:pt x="0" y="17131"/>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2" name="Freeform 93"/>
            <p:cNvSpPr>
              <a:spLocks noChangeArrowheads="1"/>
            </p:cNvSpPr>
            <p:nvPr/>
          </p:nvSpPr>
          <p:spPr bwMode="auto">
            <a:xfrm>
              <a:off x="297" y="2277"/>
              <a:ext cx="111" cy="232"/>
            </a:xfrm>
            <a:custGeom>
              <a:avLst/>
              <a:gdLst>
                <a:gd name="T0" fmla="*/ 0 w 21600"/>
                <a:gd name="T1" fmla="*/ 2 h 21600"/>
                <a:gd name="T2" fmla="*/ 1 w 21600"/>
                <a:gd name="T3" fmla="*/ 0 h 21600"/>
                <a:gd name="T4" fmla="*/ 0 w 21600"/>
                <a:gd name="T5" fmla="*/ 0 h 21600"/>
                <a:gd name="T6" fmla="*/ 0 w 21600"/>
                <a:gd name="T7" fmla="*/ 0 h 21600"/>
                <a:gd name="T8" fmla="*/ 0 w 21600"/>
                <a:gd name="T9" fmla="*/ 0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5429" y="21600"/>
                  </a:moveTo>
                  <a:cubicBezTo>
                    <a:pt x="19065" y="16108"/>
                    <a:pt x="21600" y="9136"/>
                    <a:pt x="19947" y="1267"/>
                  </a:cubicBezTo>
                  <a:cubicBezTo>
                    <a:pt x="19947" y="1267"/>
                    <a:pt x="14547" y="3538"/>
                    <a:pt x="14547" y="3538"/>
                  </a:cubicBezTo>
                  <a:cubicBezTo>
                    <a:pt x="14547" y="3538"/>
                    <a:pt x="1873" y="0"/>
                    <a:pt x="1873" y="0"/>
                  </a:cubicBezTo>
                  <a:cubicBezTo>
                    <a:pt x="1873" y="0"/>
                    <a:pt x="0" y="0"/>
                    <a:pt x="0" y="0"/>
                  </a:cubicBezTo>
                  <a:cubicBezTo>
                    <a:pt x="0" y="0"/>
                    <a:pt x="3857" y="16741"/>
                    <a:pt x="3857" y="16741"/>
                  </a:cubicBezTo>
                  <a:cubicBezTo>
                    <a:pt x="3857" y="16741"/>
                    <a:pt x="15429" y="21600"/>
                    <a:pt x="15429" y="2160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3" name="Freeform 94"/>
            <p:cNvSpPr>
              <a:spLocks noChangeArrowheads="1"/>
            </p:cNvSpPr>
            <p:nvPr/>
          </p:nvSpPr>
          <p:spPr bwMode="auto">
            <a:xfrm>
              <a:off x="267" y="2114"/>
              <a:ext cx="132" cy="157"/>
            </a:xfrm>
            <a:custGeom>
              <a:avLst/>
              <a:gdLst>
                <a:gd name="T0" fmla="*/ 0 w 21600"/>
                <a:gd name="T1" fmla="*/ 0 h 21600"/>
                <a:gd name="T2" fmla="*/ 1 w 21600"/>
                <a:gd name="T3" fmla="*/ 0 h 21600"/>
                <a:gd name="T4" fmla="*/ 1 w 21600"/>
                <a:gd name="T5" fmla="*/ 1 h 21600"/>
                <a:gd name="T6" fmla="*/ 1 w 21600"/>
                <a:gd name="T7" fmla="*/ 1 h 21600"/>
                <a:gd name="T8" fmla="*/ 0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390"/>
                  </a:moveTo>
                  <a:cubicBezTo>
                    <a:pt x="6026" y="0"/>
                    <a:pt x="18541" y="1871"/>
                    <a:pt x="18541" y="1871"/>
                  </a:cubicBezTo>
                  <a:cubicBezTo>
                    <a:pt x="18541" y="1871"/>
                    <a:pt x="21600" y="19105"/>
                    <a:pt x="21415" y="21600"/>
                  </a:cubicBezTo>
                  <a:cubicBezTo>
                    <a:pt x="17058" y="18169"/>
                    <a:pt x="13535" y="15986"/>
                    <a:pt x="13535" y="15986"/>
                  </a:cubicBezTo>
                  <a:cubicBezTo>
                    <a:pt x="13535" y="15986"/>
                    <a:pt x="12144" y="10683"/>
                    <a:pt x="12144" y="10683"/>
                  </a:cubicBezTo>
                  <a:cubicBezTo>
                    <a:pt x="12144" y="10683"/>
                    <a:pt x="0" y="390"/>
                    <a:pt x="0" y="39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4" name="Freeform 95"/>
            <p:cNvSpPr>
              <a:spLocks noChangeArrowheads="1"/>
            </p:cNvSpPr>
            <p:nvPr/>
          </p:nvSpPr>
          <p:spPr bwMode="auto">
            <a:xfrm>
              <a:off x="0" y="2179"/>
              <a:ext cx="96" cy="151"/>
            </a:xfrm>
            <a:custGeom>
              <a:avLst/>
              <a:gdLst>
                <a:gd name="T0" fmla="*/ 0 w 21600"/>
                <a:gd name="T1" fmla="*/ 0 h 21600"/>
                <a:gd name="T2" fmla="*/ 0 w 21600"/>
                <a:gd name="T3" fmla="*/ 1 h 21600"/>
                <a:gd name="T4" fmla="*/ 0 w 21600"/>
                <a:gd name="T5" fmla="*/ 1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3834" y="18666"/>
                    <a:pt x="3834" y="18666"/>
                  </a:cubicBezTo>
                  <a:cubicBezTo>
                    <a:pt x="3834" y="18666"/>
                    <a:pt x="12142" y="21600"/>
                    <a:pt x="12142" y="21600"/>
                  </a:cubicBezTo>
                  <a:cubicBezTo>
                    <a:pt x="12142" y="21600"/>
                    <a:pt x="21600" y="17443"/>
                    <a:pt x="21600" y="12552"/>
                  </a:cubicBezTo>
                  <a:cubicBezTo>
                    <a:pt x="14443" y="7499"/>
                    <a:pt x="0" y="0"/>
                    <a:pt x="0" y="0"/>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5" name="Freeform 96"/>
            <p:cNvSpPr>
              <a:spLocks noChangeArrowheads="1"/>
            </p:cNvSpPr>
            <p:nvPr/>
          </p:nvSpPr>
          <p:spPr bwMode="auto">
            <a:xfrm>
              <a:off x="64" y="2282"/>
              <a:ext cx="206" cy="193"/>
            </a:xfrm>
            <a:custGeom>
              <a:avLst/>
              <a:gdLst>
                <a:gd name="T0" fmla="*/ 0 w 21600"/>
                <a:gd name="T1" fmla="*/ 1 h 21600"/>
                <a:gd name="T2" fmla="*/ 0 w 21600"/>
                <a:gd name="T3" fmla="*/ 0 h 21600"/>
                <a:gd name="T4" fmla="*/ 2 w 21600"/>
                <a:gd name="T5" fmla="*/ 1 h 21600"/>
                <a:gd name="T6" fmla="*/ 1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734"/>
                  </a:moveTo>
                  <a:cubicBezTo>
                    <a:pt x="0" y="6734"/>
                    <a:pt x="5950" y="2287"/>
                    <a:pt x="5177" y="0"/>
                  </a:cubicBezTo>
                  <a:cubicBezTo>
                    <a:pt x="11127" y="4129"/>
                    <a:pt x="21600" y="14612"/>
                    <a:pt x="21600" y="14612"/>
                  </a:cubicBezTo>
                  <a:cubicBezTo>
                    <a:pt x="21600" y="14612"/>
                    <a:pt x="18982" y="21600"/>
                    <a:pt x="15947" y="21600"/>
                  </a:cubicBezTo>
                  <a:cubicBezTo>
                    <a:pt x="9997" y="16264"/>
                    <a:pt x="0" y="6734"/>
                    <a:pt x="0" y="6734"/>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6" name="Freeform 97"/>
            <p:cNvSpPr>
              <a:spLocks noChangeArrowheads="1"/>
            </p:cNvSpPr>
            <p:nvPr/>
          </p:nvSpPr>
          <p:spPr bwMode="auto">
            <a:xfrm>
              <a:off x="259" y="2451"/>
              <a:ext cx="91" cy="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31"/>
                  </a:moveTo>
                  <a:cubicBezTo>
                    <a:pt x="0" y="4531"/>
                    <a:pt x="4427" y="0"/>
                    <a:pt x="4427" y="0"/>
                  </a:cubicBezTo>
                  <a:cubicBezTo>
                    <a:pt x="4427" y="0"/>
                    <a:pt x="21332" y="12386"/>
                    <a:pt x="21600" y="15407"/>
                  </a:cubicBezTo>
                  <a:cubicBezTo>
                    <a:pt x="19588" y="20845"/>
                    <a:pt x="17575" y="21600"/>
                    <a:pt x="17575" y="21600"/>
                  </a:cubicBezTo>
                  <a:cubicBezTo>
                    <a:pt x="17575" y="21600"/>
                    <a:pt x="0" y="4531"/>
                    <a:pt x="0" y="4531"/>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7" name="Freeform 98"/>
            <p:cNvSpPr>
              <a:spLocks noChangeArrowheads="1"/>
            </p:cNvSpPr>
            <p:nvPr/>
          </p:nvSpPr>
          <p:spPr bwMode="auto">
            <a:xfrm>
              <a:off x="99" y="2099"/>
              <a:ext cx="145" cy="86"/>
            </a:xfrm>
            <a:custGeom>
              <a:avLst/>
              <a:gdLst>
                <a:gd name="T0" fmla="*/ 0 w 21600"/>
                <a:gd name="T1" fmla="*/ 0 h 21600"/>
                <a:gd name="T2" fmla="*/ 0 w 21600"/>
                <a:gd name="T3" fmla="*/ 0 h 21600"/>
                <a:gd name="T4" fmla="*/ 1 w 21600"/>
                <a:gd name="T5" fmla="*/ 0 h 21600"/>
                <a:gd name="T6" fmla="*/ 1 w 21600"/>
                <a:gd name="T7" fmla="*/ 0 h 21600"/>
                <a:gd name="T8" fmla="*/ 1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287"/>
                  </a:moveTo>
                  <a:cubicBezTo>
                    <a:pt x="0" y="1287"/>
                    <a:pt x="591" y="4434"/>
                    <a:pt x="591" y="4434"/>
                  </a:cubicBezTo>
                  <a:cubicBezTo>
                    <a:pt x="591" y="4434"/>
                    <a:pt x="13331" y="20170"/>
                    <a:pt x="13331" y="20170"/>
                  </a:cubicBezTo>
                  <a:cubicBezTo>
                    <a:pt x="13331" y="20170"/>
                    <a:pt x="21600" y="21600"/>
                    <a:pt x="21600" y="9870"/>
                  </a:cubicBezTo>
                  <a:cubicBezTo>
                    <a:pt x="19069" y="3719"/>
                    <a:pt x="18563" y="2575"/>
                    <a:pt x="18563" y="2575"/>
                  </a:cubicBezTo>
                  <a:cubicBezTo>
                    <a:pt x="18563" y="2575"/>
                    <a:pt x="4556" y="0"/>
                    <a:pt x="0" y="1287"/>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8" name="Freeform 99"/>
            <p:cNvSpPr>
              <a:spLocks noChangeArrowheads="1"/>
            </p:cNvSpPr>
            <p:nvPr/>
          </p:nvSpPr>
          <p:spPr bwMode="auto">
            <a:xfrm>
              <a:off x="205" y="2149"/>
              <a:ext cx="139" cy="112"/>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9320"/>
                  </a:moveTo>
                  <a:cubicBezTo>
                    <a:pt x="2898" y="10416"/>
                    <a:pt x="7639" y="4495"/>
                    <a:pt x="8341" y="0"/>
                  </a:cubicBezTo>
                  <a:cubicBezTo>
                    <a:pt x="13698" y="2960"/>
                    <a:pt x="18000" y="9758"/>
                    <a:pt x="18000" y="9758"/>
                  </a:cubicBezTo>
                  <a:cubicBezTo>
                    <a:pt x="18000" y="9758"/>
                    <a:pt x="21600" y="19846"/>
                    <a:pt x="11502" y="21600"/>
                  </a:cubicBezTo>
                  <a:cubicBezTo>
                    <a:pt x="4741" y="16118"/>
                    <a:pt x="0" y="9320"/>
                    <a:pt x="0" y="932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59" name="Freeform 100"/>
            <p:cNvSpPr>
              <a:spLocks noChangeArrowheads="1"/>
            </p:cNvSpPr>
            <p:nvPr/>
          </p:nvSpPr>
          <p:spPr bwMode="auto">
            <a:xfrm>
              <a:off x="229" y="1770"/>
              <a:ext cx="58" cy="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0560"/>
                  </a:moveTo>
                  <a:cubicBezTo>
                    <a:pt x="21600" y="10560"/>
                    <a:pt x="11953" y="3600"/>
                    <a:pt x="11953" y="3600"/>
                  </a:cubicBezTo>
                  <a:cubicBezTo>
                    <a:pt x="11953" y="3600"/>
                    <a:pt x="0" y="0"/>
                    <a:pt x="5033" y="12240"/>
                  </a:cubicBezTo>
                  <a:cubicBezTo>
                    <a:pt x="9856" y="19200"/>
                    <a:pt x="13002" y="21600"/>
                    <a:pt x="13002" y="21600"/>
                  </a:cubicBezTo>
                  <a:cubicBezTo>
                    <a:pt x="13002" y="21600"/>
                    <a:pt x="18454" y="10560"/>
                    <a:pt x="21600" y="1056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0" name="Freeform 101"/>
            <p:cNvSpPr>
              <a:spLocks noChangeArrowheads="1"/>
            </p:cNvSpPr>
            <p:nvPr/>
          </p:nvSpPr>
          <p:spPr bwMode="auto">
            <a:xfrm>
              <a:off x="274" y="1802"/>
              <a:ext cx="131" cy="125"/>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0165"/>
                  </a:moveTo>
                  <a:cubicBezTo>
                    <a:pt x="0" y="6255"/>
                    <a:pt x="1955" y="0"/>
                    <a:pt x="7728" y="880"/>
                  </a:cubicBezTo>
                  <a:cubicBezTo>
                    <a:pt x="13686" y="2737"/>
                    <a:pt x="21600" y="10751"/>
                    <a:pt x="21600" y="10751"/>
                  </a:cubicBezTo>
                  <a:cubicBezTo>
                    <a:pt x="21600" y="10751"/>
                    <a:pt x="11079" y="11924"/>
                    <a:pt x="13407" y="21600"/>
                  </a:cubicBezTo>
                  <a:cubicBezTo>
                    <a:pt x="3724" y="15052"/>
                    <a:pt x="0" y="10165"/>
                    <a:pt x="0" y="10165"/>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1" name="Freeform 102"/>
            <p:cNvSpPr>
              <a:spLocks noChangeArrowheads="1"/>
            </p:cNvSpPr>
            <p:nvPr/>
          </p:nvSpPr>
          <p:spPr bwMode="auto">
            <a:xfrm>
              <a:off x="350" y="1870"/>
              <a:ext cx="163" cy="128"/>
            </a:xfrm>
            <a:custGeom>
              <a:avLst/>
              <a:gdLst>
                <a:gd name="T0" fmla="*/ 0 w 21600"/>
                <a:gd name="T1" fmla="*/ 0 h 21600"/>
                <a:gd name="T2" fmla="*/ 1 w 21600"/>
                <a:gd name="T3" fmla="*/ 0 h 21600"/>
                <a:gd name="T4" fmla="*/ 1 w 21600"/>
                <a:gd name="T5" fmla="*/ 1 h 21600"/>
                <a:gd name="T6" fmla="*/ 1 w 21600"/>
                <a:gd name="T7" fmla="*/ 1 h 21600"/>
                <a:gd name="T8" fmla="*/ 1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860" y="11756"/>
                  </a:moveTo>
                  <a:cubicBezTo>
                    <a:pt x="2860" y="11756"/>
                    <a:pt x="0" y="0"/>
                    <a:pt x="10085" y="2294"/>
                  </a:cubicBezTo>
                  <a:cubicBezTo>
                    <a:pt x="15203" y="6881"/>
                    <a:pt x="21600" y="15388"/>
                    <a:pt x="21600" y="15388"/>
                  </a:cubicBezTo>
                  <a:cubicBezTo>
                    <a:pt x="21600" y="15388"/>
                    <a:pt x="15203" y="13572"/>
                    <a:pt x="15203" y="20740"/>
                  </a:cubicBezTo>
                  <a:cubicBezTo>
                    <a:pt x="13095" y="21600"/>
                    <a:pt x="10762" y="21600"/>
                    <a:pt x="10762" y="21600"/>
                  </a:cubicBezTo>
                  <a:cubicBezTo>
                    <a:pt x="10762" y="21600"/>
                    <a:pt x="2860" y="11756"/>
                    <a:pt x="2860" y="11756"/>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2" name="Freeform 103"/>
            <p:cNvSpPr>
              <a:spLocks noChangeArrowheads="1"/>
            </p:cNvSpPr>
            <p:nvPr/>
          </p:nvSpPr>
          <p:spPr bwMode="auto">
            <a:xfrm>
              <a:off x="475" y="1981"/>
              <a:ext cx="49" cy="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6200"/>
                  </a:moveTo>
                  <a:cubicBezTo>
                    <a:pt x="21600" y="16200"/>
                    <a:pt x="14567" y="1350"/>
                    <a:pt x="14567" y="1350"/>
                  </a:cubicBezTo>
                  <a:cubicBezTo>
                    <a:pt x="14567" y="1350"/>
                    <a:pt x="0" y="0"/>
                    <a:pt x="4270" y="10800"/>
                  </a:cubicBezTo>
                  <a:cubicBezTo>
                    <a:pt x="6279" y="16200"/>
                    <a:pt x="17833" y="21600"/>
                    <a:pt x="21600" y="162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3" name="Freeform 104"/>
            <p:cNvSpPr>
              <a:spLocks noChangeArrowheads="1"/>
            </p:cNvSpPr>
            <p:nvPr/>
          </p:nvSpPr>
          <p:spPr bwMode="auto">
            <a:xfrm>
              <a:off x="272" y="1548"/>
              <a:ext cx="95"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5814" y="21600"/>
                  </a:moveTo>
                  <a:cubicBezTo>
                    <a:pt x="15814" y="21600"/>
                    <a:pt x="21600" y="14560"/>
                    <a:pt x="21600" y="14560"/>
                  </a:cubicBezTo>
                  <a:cubicBezTo>
                    <a:pt x="21600" y="14560"/>
                    <a:pt x="7329" y="2240"/>
                    <a:pt x="7329" y="2240"/>
                  </a:cubicBezTo>
                  <a:cubicBezTo>
                    <a:pt x="7329" y="2240"/>
                    <a:pt x="0" y="0"/>
                    <a:pt x="4243" y="7360"/>
                  </a:cubicBezTo>
                  <a:cubicBezTo>
                    <a:pt x="8229" y="11840"/>
                    <a:pt x="15814" y="21600"/>
                    <a:pt x="15814"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4" name="Freeform 105"/>
            <p:cNvSpPr>
              <a:spLocks noChangeArrowheads="1"/>
            </p:cNvSpPr>
            <p:nvPr/>
          </p:nvSpPr>
          <p:spPr bwMode="auto">
            <a:xfrm>
              <a:off x="350" y="1602"/>
              <a:ext cx="208" cy="184"/>
            </a:xfrm>
            <a:custGeom>
              <a:avLst/>
              <a:gdLst>
                <a:gd name="T0" fmla="*/ 0 w 21600"/>
                <a:gd name="T1" fmla="*/ 1 h 21600"/>
                <a:gd name="T2" fmla="*/ 0 w 21600"/>
                <a:gd name="T3" fmla="*/ 0 h 21600"/>
                <a:gd name="T4" fmla="*/ 0 w 21600"/>
                <a:gd name="T5" fmla="*/ 0 h 21600"/>
                <a:gd name="T6" fmla="*/ 1 w 21600"/>
                <a:gd name="T7" fmla="*/ 0 h 21600"/>
                <a:gd name="T8" fmla="*/ 2 w 21600"/>
                <a:gd name="T9" fmla="*/ 1 h 21600"/>
                <a:gd name="T10" fmla="*/ 1 w 21600"/>
                <a:gd name="T11" fmla="*/ 2 h 21600"/>
                <a:gd name="T12" fmla="*/ 0 w 21600"/>
                <a:gd name="T13" fmla="*/ 1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7244"/>
                  </a:moveTo>
                  <a:cubicBezTo>
                    <a:pt x="0" y="7244"/>
                    <a:pt x="293" y="4985"/>
                    <a:pt x="293" y="4985"/>
                  </a:cubicBezTo>
                  <a:cubicBezTo>
                    <a:pt x="293" y="4985"/>
                    <a:pt x="4637" y="0"/>
                    <a:pt x="4637" y="0"/>
                  </a:cubicBezTo>
                  <a:cubicBezTo>
                    <a:pt x="4637" y="0"/>
                    <a:pt x="6457" y="332"/>
                    <a:pt x="6457" y="332"/>
                  </a:cubicBezTo>
                  <a:cubicBezTo>
                    <a:pt x="6457" y="332"/>
                    <a:pt x="21600" y="15220"/>
                    <a:pt x="21600" y="15220"/>
                  </a:cubicBezTo>
                  <a:cubicBezTo>
                    <a:pt x="21600" y="15220"/>
                    <a:pt x="16493" y="16482"/>
                    <a:pt x="15613" y="21600"/>
                  </a:cubicBezTo>
                  <a:cubicBezTo>
                    <a:pt x="7102" y="14090"/>
                    <a:pt x="0" y="7244"/>
                    <a:pt x="0" y="7244"/>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5" name="Freeform 106"/>
            <p:cNvSpPr>
              <a:spLocks noChangeArrowheads="1"/>
            </p:cNvSpPr>
            <p:nvPr/>
          </p:nvSpPr>
          <p:spPr bwMode="auto">
            <a:xfrm>
              <a:off x="518" y="1746"/>
              <a:ext cx="226" cy="207"/>
            </a:xfrm>
            <a:custGeom>
              <a:avLst/>
              <a:gdLst>
                <a:gd name="T0" fmla="*/ 0 w 21600"/>
                <a:gd name="T1" fmla="*/ 1 h 21600"/>
                <a:gd name="T2" fmla="*/ 1 w 21600"/>
                <a:gd name="T3" fmla="*/ 0 h 21600"/>
                <a:gd name="T4" fmla="*/ 2 w 21600"/>
                <a:gd name="T5" fmla="*/ 1 h 21600"/>
                <a:gd name="T6" fmla="*/ 2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079"/>
                  </a:moveTo>
                  <a:cubicBezTo>
                    <a:pt x="0" y="6079"/>
                    <a:pt x="0" y="826"/>
                    <a:pt x="5414" y="0"/>
                  </a:cubicBezTo>
                  <a:cubicBezTo>
                    <a:pt x="13155" y="7259"/>
                    <a:pt x="21600" y="15344"/>
                    <a:pt x="21600" y="15344"/>
                  </a:cubicBezTo>
                  <a:cubicBezTo>
                    <a:pt x="21600" y="15344"/>
                    <a:pt x="15699" y="16052"/>
                    <a:pt x="17053" y="21600"/>
                  </a:cubicBezTo>
                  <a:cubicBezTo>
                    <a:pt x="9853" y="15167"/>
                    <a:pt x="0" y="6079"/>
                    <a:pt x="0" y="6079"/>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6" name="Freeform 107"/>
            <p:cNvSpPr>
              <a:spLocks noChangeArrowheads="1"/>
            </p:cNvSpPr>
            <p:nvPr/>
          </p:nvSpPr>
          <p:spPr bwMode="auto">
            <a:xfrm>
              <a:off x="715" y="1913"/>
              <a:ext cx="93" cy="8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654"/>
                  </a:moveTo>
                  <a:cubicBezTo>
                    <a:pt x="0" y="5654"/>
                    <a:pt x="395" y="0"/>
                    <a:pt x="4741" y="725"/>
                  </a:cubicBezTo>
                  <a:cubicBezTo>
                    <a:pt x="17254" y="14352"/>
                    <a:pt x="21600" y="16816"/>
                    <a:pt x="21600" y="16816"/>
                  </a:cubicBezTo>
                  <a:cubicBezTo>
                    <a:pt x="21600" y="16816"/>
                    <a:pt x="16200" y="21600"/>
                    <a:pt x="16200" y="21600"/>
                  </a:cubicBezTo>
                  <a:cubicBezTo>
                    <a:pt x="16200" y="21600"/>
                    <a:pt x="0" y="5654"/>
                    <a:pt x="0" y="5654"/>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7" name="Freeform 108"/>
            <p:cNvSpPr>
              <a:spLocks noChangeArrowheads="1"/>
            </p:cNvSpPr>
            <p:nvPr/>
          </p:nvSpPr>
          <p:spPr bwMode="auto">
            <a:xfrm>
              <a:off x="375" y="1363"/>
              <a:ext cx="80" cy="7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4289" y="0"/>
                  </a:moveTo>
                  <a:cubicBezTo>
                    <a:pt x="4289" y="0"/>
                    <a:pt x="0" y="7085"/>
                    <a:pt x="0" y="7085"/>
                  </a:cubicBezTo>
                  <a:cubicBezTo>
                    <a:pt x="0" y="7085"/>
                    <a:pt x="17617" y="21600"/>
                    <a:pt x="17617" y="21600"/>
                  </a:cubicBezTo>
                  <a:cubicBezTo>
                    <a:pt x="17617" y="21600"/>
                    <a:pt x="21600" y="18662"/>
                    <a:pt x="21600" y="18662"/>
                  </a:cubicBezTo>
                  <a:cubicBezTo>
                    <a:pt x="21600" y="18662"/>
                    <a:pt x="4289" y="0"/>
                    <a:pt x="4289"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8" name="Freeform 109"/>
            <p:cNvSpPr>
              <a:spLocks noChangeArrowheads="1"/>
            </p:cNvSpPr>
            <p:nvPr/>
          </p:nvSpPr>
          <p:spPr bwMode="auto">
            <a:xfrm>
              <a:off x="443" y="1415"/>
              <a:ext cx="267" cy="242"/>
            </a:xfrm>
            <a:custGeom>
              <a:avLst/>
              <a:gdLst>
                <a:gd name="T0" fmla="*/ 0 w 21600"/>
                <a:gd name="T1" fmla="*/ 1 h 21600"/>
                <a:gd name="T2" fmla="*/ 1 w 21600"/>
                <a:gd name="T3" fmla="*/ 0 h 21600"/>
                <a:gd name="T4" fmla="*/ 3 w 21600"/>
                <a:gd name="T5" fmla="*/ 2 h 21600"/>
                <a:gd name="T6" fmla="*/ 3 w 21600"/>
                <a:gd name="T7" fmla="*/ 3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160"/>
                  </a:moveTo>
                  <a:cubicBezTo>
                    <a:pt x="0" y="5160"/>
                    <a:pt x="4347" y="0"/>
                    <a:pt x="4347" y="0"/>
                  </a:cubicBezTo>
                  <a:cubicBezTo>
                    <a:pt x="4347" y="0"/>
                    <a:pt x="21600" y="16693"/>
                    <a:pt x="21600" y="16693"/>
                  </a:cubicBezTo>
                  <a:cubicBezTo>
                    <a:pt x="21600" y="16693"/>
                    <a:pt x="16429" y="21600"/>
                    <a:pt x="16429" y="21600"/>
                  </a:cubicBezTo>
                  <a:cubicBezTo>
                    <a:pt x="16429" y="21600"/>
                    <a:pt x="0" y="5160"/>
                    <a:pt x="0" y="516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69" name="Freeform 110"/>
            <p:cNvSpPr>
              <a:spLocks noChangeArrowheads="1"/>
            </p:cNvSpPr>
            <p:nvPr/>
          </p:nvSpPr>
          <p:spPr bwMode="auto">
            <a:xfrm>
              <a:off x="662" y="1611"/>
              <a:ext cx="265" cy="235"/>
            </a:xfrm>
            <a:custGeom>
              <a:avLst/>
              <a:gdLst>
                <a:gd name="T0" fmla="*/ 0 w 21600"/>
                <a:gd name="T1" fmla="*/ 1 h 21600"/>
                <a:gd name="T2" fmla="*/ 1 w 21600"/>
                <a:gd name="T3" fmla="*/ 0 h 21600"/>
                <a:gd name="T4" fmla="*/ 3 w 21600"/>
                <a:gd name="T5" fmla="*/ 2 h 21600"/>
                <a:gd name="T6" fmla="*/ 3 w 21600"/>
                <a:gd name="T7" fmla="*/ 3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621"/>
                  </a:moveTo>
                  <a:cubicBezTo>
                    <a:pt x="0" y="5621"/>
                    <a:pt x="4477" y="0"/>
                    <a:pt x="4477" y="0"/>
                  </a:cubicBezTo>
                  <a:cubicBezTo>
                    <a:pt x="4477" y="0"/>
                    <a:pt x="21600" y="16499"/>
                    <a:pt x="21600" y="16499"/>
                  </a:cubicBezTo>
                  <a:cubicBezTo>
                    <a:pt x="21600" y="16499"/>
                    <a:pt x="17354" y="21600"/>
                    <a:pt x="17354" y="21600"/>
                  </a:cubicBezTo>
                  <a:cubicBezTo>
                    <a:pt x="17354" y="21600"/>
                    <a:pt x="785" y="6662"/>
                    <a:pt x="0" y="5621"/>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0" name="Freeform 111"/>
            <p:cNvSpPr>
              <a:spLocks noChangeArrowheads="1"/>
            </p:cNvSpPr>
            <p:nvPr/>
          </p:nvSpPr>
          <p:spPr bwMode="auto">
            <a:xfrm>
              <a:off x="913" y="1823"/>
              <a:ext cx="80" cy="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00"/>
                  </a:moveTo>
                  <a:cubicBezTo>
                    <a:pt x="0" y="6400"/>
                    <a:pt x="3549" y="0"/>
                    <a:pt x="3549" y="0"/>
                  </a:cubicBezTo>
                  <a:cubicBezTo>
                    <a:pt x="3549" y="0"/>
                    <a:pt x="19594" y="15360"/>
                    <a:pt x="19594" y="15360"/>
                  </a:cubicBezTo>
                  <a:cubicBezTo>
                    <a:pt x="19594" y="15360"/>
                    <a:pt x="21600" y="21600"/>
                    <a:pt x="16971" y="20480"/>
                  </a:cubicBezTo>
                  <a:cubicBezTo>
                    <a:pt x="7406" y="14400"/>
                    <a:pt x="0" y="6400"/>
                    <a:pt x="0" y="64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1" name="Freeform 112"/>
            <p:cNvSpPr>
              <a:spLocks noChangeArrowheads="1"/>
            </p:cNvSpPr>
            <p:nvPr/>
          </p:nvSpPr>
          <p:spPr bwMode="auto">
            <a:xfrm>
              <a:off x="575" y="1276"/>
              <a:ext cx="105" cy="8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2774" y="19233"/>
                  </a:moveTo>
                  <a:cubicBezTo>
                    <a:pt x="12774" y="19233"/>
                    <a:pt x="21600" y="21600"/>
                    <a:pt x="19045" y="13907"/>
                  </a:cubicBezTo>
                  <a:cubicBezTo>
                    <a:pt x="12194" y="8285"/>
                    <a:pt x="7432" y="0"/>
                    <a:pt x="7432" y="0"/>
                  </a:cubicBezTo>
                  <a:cubicBezTo>
                    <a:pt x="7432" y="0"/>
                    <a:pt x="0" y="296"/>
                    <a:pt x="0" y="296"/>
                  </a:cubicBezTo>
                  <a:cubicBezTo>
                    <a:pt x="0" y="296"/>
                    <a:pt x="12774" y="19233"/>
                    <a:pt x="12774" y="19233"/>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2" name="Freeform 113"/>
            <p:cNvSpPr>
              <a:spLocks noChangeArrowheads="1"/>
            </p:cNvSpPr>
            <p:nvPr/>
          </p:nvSpPr>
          <p:spPr bwMode="auto">
            <a:xfrm>
              <a:off x="637" y="1326"/>
              <a:ext cx="218" cy="195"/>
            </a:xfrm>
            <a:custGeom>
              <a:avLst/>
              <a:gdLst>
                <a:gd name="T0" fmla="*/ 0 w 21600"/>
                <a:gd name="T1" fmla="*/ 0 h 21600"/>
                <a:gd name="T2" fmla="*/ 0 w 21600"/>
                <a:gd name="T3" fmla="*/ 0 h 21600"/>
                <a:gd name="T4" fmla="*/ 2 w 21600"/>
                <a:gd name="T5" fmla="*/ 1 h 21600"/>
                <a:gd name="T6" fmla="*/ 2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97"/>
                  </a:moveTo>
                  <a:cubicBezTo>
                    <a:pt x="1856" y="5983"/>
                    <a:pt x="6638" y="4156"/>
                    <a:pt x="4894" y="0"/>
                  </a:cubicBezTo>
                  <a:cubicBezTo>
                    <a:pt x="9225" y="3527"/>
                    <a:pt x="21600" y="15680"/>
                    <a:pt x="21600" y="15680"/>
                  </a:cubicBezTo>
                  <a:cubicBezTo>
                    <a:pt x="21600" y="15680"/>
                    <a:pt x="20588" y="21600"/>
                    <a:pt x="16144" y="21600"/>
                  </a:cubicBezTo>
                  <a:cubicBezTo>
                    <a:pt x="9788" y="14925"/>
                    <a:pt x="1181" y="7809"/>
                    <a:pt x="0" y="4597"/>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3" name="Freeform 114"/>
            <p:cNvSpPr>
              <a:spLocks noChangeArrowheads="1"/>
            </p:cNvSpPr>
            <p:nvPr/>
          </p:nvSpPr>
          <p:spPr bwMode="auto">
            <a:xfrm>
              <a:off x="823" y="1485"/>
              <a:ext cx="209" cy="187"/>
            </a:xfrm>
            <a:custGeom>
              <a:avLst/>
              <a:gdLst>
                <a:gd name="T0" fmla="*/ 0 w 21600"/>
                <a:gd name="T1" fmla="*/ 0 h 21600"/>
                <a:gd name="T2" fmla="*/ 1 w 21600"/>
                <a:gd name="T3" fmla="*/ 0 h 21600"/>
                <a:gd name="T4" fmla="*/ 2 w 21600"/>
                <a:gd name="T5" fmla="*/ 1 h 21600"/>
                <a:gd name="T6" fmla="*/ 1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909"/>
                  </a:moveTo>
                  <a:cubicBezTo>
                    <a:pt x="0" y="5909"/>
                    <a:pt x="5721" y="525"/>
                    <a:pt x="5721" y="0"/>
                  </a:cubicBezTo>
                  <a:cubicBezTo>
                    <a:pt x="13194" y="6697"/>
                    <a:pt x="21600" y="14772"/>
                    <a:pt x="21600" y="14772"/>
                  </a:cubicBezTo>
                  <a:cubicBezTo>
                    <a:pt x="21600" y="14772"/>
                    <a:pt x="18739" y="21600"/>
                    <a:pt x="15645" y="21600"/>
                  </a:cubicBezTo>
                  <a:cubicBezTo>
                    <a:pt x="7064" y="13853"/>
                    <a:pt x="0" y="5909"/>
                    <a:pt x="0" y="5909"/>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4" name="Freeform 115"/>
            <p:cNvSpPr>
              <a:spLocks noChangeArrowheads="1"/>
            </p:cNvSpPr>
            <p:nvPr/>
          </p:nvSpPr>
          <p:spPr bwMode="auto">
            <a:xfrm>
              <a:off x="1028" y="1649"/>
              <a:ext cx="77" cy="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3335" y="0"/>
                  </a:moveTo>
                  <a:cubicBezTo>
                    <a:pt x="16200" y="9981"/>
                    <a:pt x="21600" y="15790"/>
                    <a:pt x="21600" y="15790"/>
                  </a:cubicBezTo>
                  <a:cubicBezTo>
                    <a:pt x="21600" y="15790"/>
                    <a:pt x="18582" y="21600"/>
                    <a:pt x="15882" y="20110"/>
                  </a:cubicBezTo>
                  <a:cubicBezTo>
                    <a:pt x="8100" y="14450"/>
                    <a:pt x="2065" y="8193"/>
                    <a:pt x="2065" y="8193"/>
                  </a:cubicBezTo>
                  <a:cubicBezTo>
                    <a:pt x="2065" y="8193"/>
                    <a:pt x="0" y="0"/>
                    <a:pt x="3335"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5" name="Freeform 116"/>
            <p:cNvSpPr>
              <a:spLocks noChangeArrowheads="1"/>
            </p:cNvSpPr>
            <p:nvPr/>
          </p:nvSpPr>
          <p:spPr bwMode="auto">
            <a:xfrm>
              <a:off x="859" y="1269"/>
              <a:ext cx="32" cy="1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274" y="0"/>
                  </a:moveTo>
                  <a:cubicBezTo>
                    <a:pt x="2274" y="0"/>
                    <a:pt x="21600" y="0"/>
                    <a:pt x="21600" y="0"/>
                  </a:cubicBezTo>
                  <a:cubicBezTo>
                    <a:pt x="21600" y="0"/>
                    <a:pt x="18568" y="21600"/>
                    <a:pt x="10989" y="21600"/>
                  </a:cubicBezTo>
                  <a:cubicBezTo>
                    <a:pt x="0" y="21600"/>
                    <a:pt x="0" y="12600"/>
                    <a:pt x="2274"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6" name="Freeform 117"/>
            <p:cNvSpPr>
              <a:spLocks noChangeArrowheads="1"/>
            </p:cNvSpPr>
            <p:nvPr/>
          </p:nvSpPr>
          <p:spPr bwMode="auto">
            <a:xfrm>
              <a:off x="854" y="1276"/>
              <a:ext cx="153" cy="111"/>
            </a:xfrm>
            <a:custGeom>
              <a:avLst/>
              <a:gdLst>
                <a:gd name="T0" fmla="*/ 0 w 21600"/>
                <a:gd name="T1" fmla="*/ 0 h 21600"/>
                <a:gd name="T2" fmla="*/ 0 w 21600"/>
                <a:gd name="T3" fmla="*/ 0 h 21600"/>
                <a:gd name="T4" fmla="*/ 1 w 21600"/>
                <a:gd name="T5" fmla="*/ 0 h 21600"/>
                <a:gd name="T6" fmla="*/ 1 w 21600"/>
                <a:gd name="T7" fmla="*/ 0 h 21600"/>
                <a:gd name="T8" fmla="*/ 1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6646"/>
                  </a:moveTo>
                  <a:cubicBezTo>
                    <a:pt x="4065" y="5760"/>
                    <a:pt x="8369" y="1329"/>
                    <a:pt x="8369" y="0"/>
                  </a:cubicBezTo>
                  <a:cubicBezTo>
                    <a:pt x="10760" y="0"/>
                    <a:pt x="13630" y="222"/>
                    <a:pt x="13630" y="222"/>
                  </a:cubicBezTo>
                  <a:cubicBezTo>
                    <a:pt x="19528" y="7089"/>
                    <a:pt x="21600" y="10191"/>
                    <a:pt x="21600" y="10191"/>
                  </a:cubicBezTo>
                  <a:cubicBezTo>
                    <a:pt x="21600" y="10191"/>
                    <a:pt x="20723" y="21600"/>
                    <a:pt x="13231" y="19717"/>
                  </a:cubicBezTo>
                  <a:cubicBezTo>
                    <a:pt x="6297" y="13846"/>
                    <a:pt x="0" y="6646"/>
                    <a:pt x="0" y="6646"/>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7" name="Freeform 118"/>
            <p:cNvSpPr>
              <a:spLocks noChangeArrowheads="1"/>
            </p:cNvSpPr>
            <p:nvPr/>
          </p:nvSpPr>
          <p:spPr bwMode="auto">
            <a:xfrm>
              <a:off x="958" y="1345"/>
              <a:ext cx="128" cy="113"/>
            </a:xfrm>
            <a:custGeom>
              <a:avLst/>
              <a:gdLst>
                <a:gd name="T0" fmla="*/ 0 w 21600"/>
                <a:gd name="T1" fmla="*/ 0 h 21600"/>
                <a:gd name="T2" fmla="*/ 0 w 21600"/>
                <a:gd name="T3" fmla="*/ 0 h 21600"/>
                <a:gd name="T4" fmla="*/ 0 w 21600"/>
                <a:gd name="T5" fmla="*/ 1 h 21600"/>
                <a:gd name="T6" fmla="*/ 1 w 21600"/>
                <a:gd name="T7" fmla="*/ 1 h 21600"/>
                <a:gd name="T8" fmla="*/ 1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368" y="0"/>
                  </a:moveTo>
                  <a:cubicBezTo>
                    <a:pt x="10368" y="0"/>
                    <a:pt x="10560" y="10582"/>
                    <a:pt x="0" y="8945"/>
                  </a:cubicBezTo>
                  <a:cubicBezTo>
                    <a:pt x="7872" y="17891"/>
                    <a:pt x="13056" y="21055"/>
                    <a:pt x="13056" y="21055"/>
                  </a:cubicBezTo>
                  <a:cubicBezTo>
                    <a:pt x="13056" y="21055"/>
                    <a:pt x="19968" y="21600"/>
                    <a:pt x="21600" y="18436"/>
                  </a:cubicBezTo>
                  <a:cubicBezTo>
                    <a:pt x="21600" y="18436"/>
                    <a:pt x="21408" y="9273"/>
                    <a:pt x="21408" y="9273"/>
                  </a:cubicBezTo>
                  <a:cubicBezTo>
                    <a:pt x="21408" y="9273"/>
                    <a:pt x="10368" y="0"/>
                    <a:pt x="10368" y="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8" name="Freeform 119"/>
            <p:cNvSpPr>
              <a:spLocks noChangeArrowheads="1"/>
            </p:cNvSpPr>
            <p:nvPr/>
          </p:nvSpPr>
          <p:spPr bwMode="auto">
            <a:xfrm>
              <a:off x="1092" y="1452"/>
              <a:ext cx="55" cy="4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122" y="0"/>
                  </a:moveTo>
                  <a:cubicBezTo>
                    <a:pt x="5122" y="0"/>
                    <a:pt x="0" y="2492"/>
                    <a:pt x="891" y="8308"/>
                  </a:cubicBezTo>
                  <a:cubicBezTo>
                    <a:pt x="6012" y="17169"/>
                    <a:pt x="21600" y="21600"/>
                    <a:pt x="18705" y="12462"/>
                  </a:cubicBezTo>
                  <a:cubicBezTo>
                    <a:pt x="12470" y="3877"/>
                    <a:pt x="5122" y="0"/>
                    <a:pt x="5122"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79" name="Freeform 120"/>
            <p:cNvSpPr>
              <a:spLocks noChangeArrowheads="1"/>
            </p:cNvSpPr>
            <p:nvPr/>
          </p:nvSpPr>
          <p:spPr bwMode="auto">
            <a:xfrm>
              <a:off x="923" y="598"/>
              <a:ext cx="198" cy="560"/>
            </a:xfrm>
            <a:custGeom>
              <a:avLst/>
              <a:gdLst>
                <a:gd name="T0" fmla="*/ 1 w 21600"/>
                <a:gd name="T1" fmla="*/ 14 h 21600"/>
                <a:gd name="T2" fmla="*/ 2 w 21600"/>
                <a:gd name="T3" fmla="*/ 0 h 21600"/>
                <a:gd name="T4" fmla="*/ 1 w 21600"/>
                <a:gd name="T5" fmla="*/ 3 h 21600"/>
                <a:gd name="T6" fmla="*/ 1 w 21600"/>
                <a:gd name="T7" fmla="*/ 4 h 21600"/>
                <a:gd name="T8" fmla="*/ 1 w 21600"/>
                <a:gd name="T9" fmla="*/ 5 h 21600"/>
                <a:gd name="T10" fmla="*/ 1 w 21600"/>
                <a:gd name="T11" fmla="*/ 9 h 21600"/>
                <a:gd name="T12" fmla="*/ 1 w 21600"/>
                <a:gd name="T13" fmla="*/ 9 h 21600"/>
                <a:gd name="T14" fmla="*/ 1 w 21600"/>
                <a:gd name="T15" fmla="*/ 10 h 21600"/>
                <a:gd name="T16" fmla="*/ 1 w 21600"/>
                <a:gd name="T17" fmla="*/ 11 h 21600"/>
                <a:gd name="T18" fmla="*/ 1 w 21600"/>
                <a:gd name="T19" fmla="*/ 12 h 21600"/>
                <a:gd name="T20" fmla="*/ 2 w 21600"/>
                <a:gd name="T21" fmla="*/ 13 h 21600"/>
                <a:gd name="T22" fmla="*/ 2 w 21600"/>
                <a:gd name="T23" fmla="*/ 15 h 21600"/>
                <a:gd name="T24" fmla="*/ 1 w 21600"/>
                <a:gd name="T25" fmla="*/ 1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8293" y="21119"/>
                  </a:moveTo>
                  <a:cubicBezTo>
                    <a:pt x="5756" y="16413"/>
                    <a:pt x="0" y="6412"/>
                    <a:pt x="19991" y="0"/>
                  </a:cubicBezTo>
                  <a:cubicBezTo>
                    <a:pt x="17763" y="1991"/>
                    <a:pt x="16834" y="4267"/>
                    <a:pt x="16834" y="4267"/>
                  </a:cubicBezTo>
                  <a:cubicBezTo>
                    <a:pt x="16834" y="4267"/>
                    <a:pt x="12378" y="4399"/>
                    <a:pt x="12997" y="5537"/>
                  </a:cubicBezTo>
                  <a:cubicBezTo>
                    <a:pt x="12750" y="6412"/>
                    <a:pt x="15411" y="6850"/>
                    <a:pt x="15411" y="6850"/>
                  </a:cubicBezTo>
                  <a:cubicBezTo>
                    <a:pt x="15411" y="6850"/>
                    <a:pt x="16834" y="13087"/>
                    <a:pt x="17330" y="14006"/>
                  </a:cubicBezTo>
                  <a:cubicBezTo>
                    <a:pt x="13678" y="13437"/>
                    <a:pt x="12378" y="12956"/>
                    <a:pt x="12254" y="12956"/>
                  </a:cubicBezTo>
                  <a:cubicBezTo>
                    <a:pt x="11945" y="12956"/>
                    <a:pt x="7489" y="13568"/>
                    <a:pt x="8417" y="14575"/>
                  </a:cubicBezTo>
                  <a:cubicBezTo>
                    <a:pt x="10150" y="15626"/>
                    <a:pt x="12254" y="15844"/>
                    <a:pt x="12378" y="15844"/>
                  </a:cubicBezTo>
                  <a:cubicBezTo>
                    <a:pt x="12750" y="15844"/>
                    <a:pt x="12997" y="17529"/>
                    <a:pt x="12997" y="17529"/>
                  </a:cubicBezTo>
                  <a:cubicBezTo>
                    <a:pt x="12997" y="17529"/>
                    <a:pt x="19186" y="19477"/>
                    <a:pt x="20795" y="19762"/>
                  </a:cubicBezTo>
                  <a:cubicBezTo>
                    <a:pt x="21600" y="20681"/>
                    <a:pt x="21600" y="21600"/>
                    <a:pt x="21600" y="21600"/>
                  </a:cubicBezTo>
                  <a:cubicBezTo>
                    <a:pt x="21600" y="21600"/>
                    <a:pt x="8789" y="20856"/>
                    <a:pt x="8293" y="21119"/>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0" name="Freeform 121"/>
            <p:cNvSpPr>
              <a:spLocks noChangeArrowheads="1"/>
            </p:cNvSpPr>
            <p:nvPr/>
          </p:nvSpPr>
          <p:spPr bwMode="auto">
            <a:xfrm>
              <a:off x="1015" y="950"/>
              <a:ext cx="47" cy="4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1880"/>
                  </a:moveTo>
                  <a:cubicBezTo>
                    <a:pt x="21600" y="11880"/>
                    <a:pt x="7971" y="0"/>
                    <a:pt x="7971" y="0"/>
                  </a:cubicBezTo>
                  <a:cubicBezTo>
                    <a:pt x="7971" y="0"/>
                    <a:pt x="0" y="10530"/>
                    <a:pt x="0" y="10530"/>
                  </a:cubicBezTo>
                  <a:cubicBezTo>
                    <a:pt x="0" y="10530"/>
                    <a:pt x="12343" y="21600"/>
                    <a:pt x="12343" y="21600"/>
                  </a:cubicBezTo>
                  <a:cubicBezTo>
                    <a:pt x="12343" y="21600"/>
                    <a:pt x="21600" y="11880"/>
                    <a:pt x="21600" y="1188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1" name="Freeform 122"/>
            <p:cNvSpPr>
              <a:spLocks noChangeArrowheads="1"/>
            </p:cNvSpPr>
            <p:nvPr/>
          </p:nvSpPr>
          <p:spPr bwMode="auto">
            <a:xfrm>
              <a:off x="1054" y="987"/>
              <a:ext cx="130" cy="117"/>
            </a:xfrm>
            <a:custGeom>
              <a:avLst/>
              <a:gdLst>
                <a:gd name="T0" fmla="*/ 0 w 21600"/>
                <a:gd name="T1" fmla="*/ 0 h 21600"/>
                <a:gd name="T2" fmla="*/ 0 w 21600"/>
                <a:gd name="T3" fmla="*/ 0 h 21600"/>
                <a:gd name="T4" fmla="*/ 0 w 21600"/>
                <a:gd name="T5" fmla="*/ 0 h 21600"/>
                <a:gd name="T6" fmla="*/ 0 w 21600"/>
                <a:gd name="T7" fmla="*/ 0 h 21600"/>
                <a:gd name="T8" fmla="*/ 1 w 21600"/>
                <a:gd name="T9" fmla="*/ 0 h 21600"/>
                <a:gd name="T10" fmla="*/ 0 w 21600"/>
                <a:gd name="T11" fmla="*/ 1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470" y="9287"/>
                  </a:moveTo>
                  <a:cubicBezTo>
                    <a:pt x="470" y="9287"/>
                    <a:pt x="0" y="3965"/>
                    <a:pt x="0" y="3965"/>
                  </a:cubicBezTo>
                  <a:cubicBezTo>
                    <a:pt x="0" y="3965"/>
                    <a:pt x="4038" y="0"/>
                    <a:pt x="4038" y="0"/>
                  </a:cubicBezTo>
                  <a:cubicBezTo>
                    <a:pt x="4038" y="0"/>
                    <a:pt x="9203" y="0"/>
                    <a:pt x="9203" y="0"/>
                  </a:cubicBezTo>
                  <a:cubicBezTo>
                    <a:pt x="9203" y="0"/>
                    <a:pt x="21600" y="11270"/>
                    <a:pt x="21600" y="11270"/>
                  </a:cubicBezTo>
                  <a:cubicBezTo>
                    <a:pt x="21600" y="11270"/>
                    <a:pt x="10800" y="9704"/>
                    <a:pt x="13430" y="21600"/>
                  </a:cubicBezTo>
                  <a:cubicBezTo>
                    <a:pt x="5259" y="16591"/>
                    <a:pt x="470" y="9287"/>
                    <a:pt x="470" y="9287"/>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2" name="Freeform 123"/>
            <p:cNvSpPr>
              <a:spLocks noChangeArrowheads="1"/>
            </p:cNvSpPr>
            <p:nvPr/>
          </p:nvSpPr>
          <p:spPr bwMode="auto">
            <a:xfrm>
              <a:off x="1125" y="1048"/>
              <a:ext cx="165" cy="130"/>
            </a:xfrm>
            <a:custGeom>
              <a:avLst/>
              <a:gdLst>
                <a:gd name="T0" fmla="*/ 0 w 21600"/>
                <a:gd name="T1" fmla="*/ 0 h 21600"/>
                <a:gd name="T2" fmla="*/ 1 w 21600"/>
                <a:gd name="T3" fmla="*/ 0 h 21600"/>
                <a:gd name="T4" fmla="*/ 1 w 21600"/>
                <a:gd name="T5" fmla="*/ 1 h 21600"/>
                <a:gd name="T6" fmla="*/ 1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969" y="11036"/>
                  </a:moveTo>
                  <a:cubicBezTo>
                    <a:pt x="2969" y="11036"/>
                    <a:pt x="0" y="0"/>
                    <a:pt x="10986" y="2735"/>
                  </a:cubicBezTo>
                  <a:cubicBezTo>
                    <a:pt x="16256" y="8206"/>
                    <a:pt x="21600" y="15941"/>
                    <a:pt x="21600" y="15941"/>
                  </a:cubicBezTo>
                  <a:cubicBezTo>
                    <a:pt x="21600" y="15941"/>
                    <a:pt x="14994" y="13300"/>
                    <a:pt x="15365" y="20845"/>
                  </a:cubicBezTo>
                  <a:cubicBezTo>
                    <a:pt x="10986" y="21600"/>
                    <a:pt x="2969" y="11036"/>
                    <a:pt x="2969" y="11036"/>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3" name="Freeform 124"/>
            <p:cNvSpPr>
              <a:spLocks noChangeArrowheads="1"/>
            </p:cNvSpPr>
            <p:nvPr/>
          </p:nvSpPr>
          <p:spPr bwMode="auto">
            <a:xfrm>
              <a:off x="1246" y="1156"/>
              <a:ext cx="56" cy="2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cubicBezTo>
                    <a:pt x="21600" y="21600"/>
                    <a:pt x="13392" y="0"/>
                    <a:pt x="5616" y="6028"/>
                  </a:cubicBezTo>
                  <a:cubicBezTo>
                    <a:pt x="0" y="18084"/>
                    <a:pt x="21600" y="21600"/>
                    <a:pt x="21600"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4" name="Freeform 125"/>
            <p:cNvSpPr>
              <a:spLocks noChangeArrowheads="1"/>
            </p:cNvSpPr>
            <p:nvPr/>
          </p:nvSpPr>
          <p:spPr bwMode="auto">
            <a:xfrm>
              <a:off x="1048" y="723"/>
              <a:ext cx="92" cy="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4811"/>
                  </a:moveTo>
                  <a:cubicBezTo>
                    <a:pt x="21600" y="14811"/>
                    <a:pt x="7916" y="3394"/>
                    <a:pt x="7916" y="3394"/>
                  </a:cubicBezTo>
                  <a:cubicBezTo>
                    <a:pt x="7916" y="3394"/>
                    <a:pt x="0" y="0"/>
                    <a:pt x="3354" y="8949"/>
                  </a:cubicBezTo>
                  <a:cubicBezTo>
                    <a:pt x="6842" y="12651"/>
                    <a:pt x="17843" y="21600"/>
                    <a:pt x="17843" y="21600"/>
                  </a:cubicBezTo>
                  <a:cubicBezTo>
                    <a:pt x="17843" y="21600"/>
                    <a:pt x="21600" y="14811"/>
                    <a:pt x="21600" y="14811"/>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5" name="Freeform 126"/>
            <p:cNvSpPr>
              <a:spLocks noChangeArrowheads="1"/>
            </p:cNvSpPr>
            <p:nvPr/>
          </p:nvSpPr>
          <p:spPr bwMode="auto">
            <a:xfrm>
              <a:off x="1126" y="781"/>
              <a:ext cx="213" cy="186"/>
            </a:xfrm>
            <a:custGeom>
              <a:avLst/>
              <a:gdLst>
                <a:gd name="T0" fmla="*/ 0 w 21600"/>
                <a:gd name="T1" fmla="*/ 1 h 21600"/>
                <a:gd name="T2" fmla="*/ 0 w 21600"/>
                <a:gd name="T3" fmla="*/ 0 h 21600"/>
                <a:gd name="T4" fmla="*/ 2 w 21600"/>
                <a:gd name="T5" fmla="*/ 1 h 21600"/>
                <a:gd name="T6" fmla="*/ 1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980"/>
                  </a:moveTo>
                  <a:cubicBezTo>
                    <a:pt x="116" y="4939"/>
                    <a:pt x="3985" y="0"/>
                    <a:pt x="4794" y="0"/>
                  </a:cubicBezTo>
                  <a:cubicBezTo>
                    <a:pt x="9760" y="3359"/>
                    <a:pt x="21600" y="15410"/>
                    <a:pt x="21600" y="15410"/>
                  </a:cubicBezTo>
                  <a:cubicBezTo>
                    <a:pt x="21600" y="15410"/>
                    <a:pt x="16575" y="18044"/>
                    <a:pt x="15363" y="21600"/>
                  </a:cubicBezTo>
                  <a:cubicBezTo>
                    <a:pt x="7739" y="15212"/>
                    <a:pt x="0" y="6980"/>
                    <a:pt x="0" y="6980"/>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6" name="Freeform 127"/>
            <p:cNvSpPr>
              <a:spLocks noChangeArrowheads="1"/>
            </p:cNvSpPr>
            <p:nvPr/>
          </p:nvSpPr>
          <p:spPr bwMode="auto">
            <a:xfrm>
              <a:off x="1297" y="924"/>
              <a:ext cx="227" cy="208"/>
            </a:xfrm>
            <a:custGeom>
              <a:avLst/>
              <a:gdLst>
                <a:gd name="T0" fmla="*/ 0 w 21600"/>
                <a:gd name="T1" fmla="*/ 1 h 21600"/>
                <a:gd name="T2" fmla="*/ 1 w 21600"/>
                <a:gd name="T3" fmla="*/ 0 h 21600"/>
                <a:gd name="T4" fmla="*/ 2 w 21600"/>
                <a:gd name="T5" fmla="*/ 1 h 21600"/>
                <a:gd name="T6" fmla="*/ 2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121"/>
                  </a:moveTo>
                  <a:cubicBezTo>
                    <a:pt x="0" y="6121"/>
                    <a:pt x="913" y="0"/>
                    <a:pt x="4782" y="471"/>
                  </a:cubicBezTo>
                  <a:cubicBezTo>
                    <a:pt x="13379" y="7416"/>
                    <a:pt x="21600" y="15361"/>
                    <a:pt x="21600" y="15361"/>
                  </a:cubicBezTo>
                  <a:cubicBezTo>
                    <a:pt x="21600" y="15361"/>
                    <a:pt x="15528" y="16303"/>
                    <a:pt x="16764" y="21600"/>
                  </a:cubicBezTo>
                  <a:cubicBezTo>
                    <a:pt x="8221" y="14773"/>
                    <a:pt x="0" y="6121"/>
                    <a:pt x="0" y="6121"/>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7" name="Freeform 128"/>
            <p:cNvSpPr>
              <a:spLocks noChangeArrowheads="1"/>
            </p:cNvSpPr>
            <p:nvPr/>
          </p:nvSpPr>
          <p:spPr bwMode="auto">
            <a:xfrm>
              <a:off x="1491" y="1099"/>
              <a:ext cx="98" cy="7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875"/>
                  </a:moveTo>
                  <a:cubicBezTo>
                    <a:pt x="0" y="5875"/>
                    <a:pt x="2637" y="0"/>
                    <a:pt x="4521" y="0"/>
                  </a:cubicBezTo>
                  <a:cubicBezTo>
                    <a:pt x="10674" y="7949"/>
                    <a:pt x="21600" y="19526"/>
                    <a:pt x="21600" y="19526"/>
                  </a:cubicBezTo>
                  <a:cubicBezTo>
                    <a:pt x="21600" y="19526"/>
                    <a:pt x="15447" y="21600"/>
                    <a:pt x="15447" y="21600"/>
                  </a:cubicBezTo>
                  <a:cubicBezTo>
                    <a:pt x="15447" y="21600"/>
                    <a:pt x="0" y="5875"/>
                    <a:pt x="0" y="5875"/>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8" name="Freeform 129"/>
            <p:cNvSpPr>
              <a:spLocks noChangeArrowheads="1"/>
            </p:cNvSpPr>
            <p:nvPr/>
          </p:nvSpPr>
          <p:spPr bwMode="auto">
            <a:xfrm>
              <a:off x="1143" y="541"/>
              <a:ext cx="91"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5753"/>
                  </a:moveTo>
                  <a:cubicBezTo>
                    <a:pt x="21600" y="15753"/>
                    <a:pt x="5265" y="0"/>
                    <a:pt x="5265" y="0"/>
                  </a:cubicBezTo>
                  <a:cubicBezTo>
                    <a:pt x="5265" y="0"/>
                    <a:pt x="0" y="6496"/>
                    <a:pt x="0" y="6496"/>
                  </a:cubicBezTo>
                  <a:cubicBezTo>
                    <a:pt x="0" y="6496"/>
                    <a:pt x="17010" y="21600"/>
                    <a:pt x="17010" y="21600"/>
                  </a:cubicBezTo>
                  <a:cubicBezTo>
                    <a:pt x="17010" y="21600"/>
                    <a:pt x="21600" y="15753"/>
                    <a:pt x="21600" y="15753"/>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89" name="Freeform 130"/>
            <p:cNvSpPr>
              <a:spLocks noChangeArrowheads="1"/>
            </p:cNvSpPr>
            <p:nvPr/>
          </p:nvSpPr>
          <p:spPr bwMode="auto">
            <a:xfrm>
              <a:off x="1215" y="598"/>
              <a:ext cx="271" cy="237"/>
            </a:xfrm>
            <a:custGeom>
              <a:avLst/>
              <a:gdLst>
                <a:gd name="T0" fmla="*/ 0 w 21600"/>
                <a:gd name="T1" fmla="*/ 1 h 21600"/>
                <a:gd name="T2" fmla="*/ 1 w 21600"/>
                <a:gd name="T3" fmla="*/ 0 h 21600"/>
                <a:gd name="T4" fmla="*/ 3 w 21600"/>
                <a:gd name="T5" fmla="*/ 2 h 21600"/>
                <a:gd name="T6" fmla="*/ 3 w 21600"/>
                <a:gd name="T7" fmla="*/ 3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47"/>
                  </a:moveTo>
                  <a:cubicBezTo>
                    <a:pt x="2570" y="3462"/>
                    <a:pt x="4374" y="0"/>
                    <a:pt x="4374" y="0"/>
                  </a:cubicBezTo>
                  <a:cubicBezTo>
                    <a:pt x="4374" y="0"/>
                    <a:pt x="21600" y="16174"/>
                    <a:pt x="21600" y="16174"/>
                  </a:cubicBezTo>
                  <a:cubicBezTo>
                    <a:pt x="21600" y="16174"/>
                    <a:pt x="16414" y="21600"/>
                    <a:pt x="16414" y="21600"/>
                  </a:cubicBezTo>
                  <a:cubicBezTo>
                    <a:pt x="16414" y="21600"/>
                    <a:pt x="0" y="4547"/>
                    <a:pt x="0" y="4547"/>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0" name="Freeform 131"/>
            <p:cNvSpPr>
              <a:spLocks noChangeArrowheads="1"/>
            </p:cNvSpPr>
            <p:nvPr/>
          </p:nvSpPr>
          <p:spPr bwMode="auto">
            <a:xfrm>
              <a:off x="1443" y="793"/>
              <a:ext cx="264" cy="233"/>
            </a:xfrm>
            <a:custGeom>
              <a:avLst/>
              <a:gdLst>
                <a:gd name="T0" fmla="*/ 0 w 21600"/>
                <a:gd name="T1" fmla="*/ 1 h 21600"/>
                <a:gd name="T2" fmla="*/ 1 w 21600"/>
                <a:gd name="T3" fmla="*/ 0 h 21600"/>
                <a:gd name="T4" fmla="*/ 3 w 21600"/>
                <a:gd name="T5" fmla="*/ 2 h 21600"/>
                <a:gd name="T6" fmla="*/ 3 w 21600"/>
                <a:gd name="T7" fmla="*/ 3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718"/>
                  </a:moveTo>
                  <a:cubicBezTo>
                    <a:pt x="0" y="4718"/>
                    <a:pt x="3430" y="0"/>
                    <a:pt x="4403" y="0"/>
                  </a:cubicBezTo>
                  <a:cubicBezTo>
                    <a:pt x="9641" y="4561"/>
                    <a:pt x="21600" y="16305"/>
                    <a:pt x="21600" y="16305"/>
                  </a:cubicBezTo>
                  <a:cubicBezTo>
                    <a:pt x="21600" y="16305"/>
                    <a:pt x="17567" y="21600"/>
                    <a:pt x="16965" y="21600"/>
                  </a:cubicBezTo>
                  <a:cubicBezTo>
                    <a:pt x="9363" y="14417"/>
                    <a:pt x="0" y="4718"/>
                    <a:pt x="0" y="4718"/>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1" name="Freeform 132"/>
            <p:cNvSpPr>
              <a:spLocks noChangeArrowheads="1"/>
            </p:cNvSpPr>
            <p:nvPr/>
          </p:nvSpPr>
          <p:spPr bwMode="auto">
            <a:xfrm>
              <a:off x="1690" y="1006"/>
              <a:ext cx="7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80"/>
                  </a:moveTo>
                  <a:cubicBezTo>
                    <a:pt x="0" y="6480"/>
                    <a:pt x="5635" y="0"/>
                    <a:pt x="5635" y="0"/>
                  </a:cubicBezTo>
                  <a:cubicBezTo>
                    <a:pt x="5635" y="0"/>
                    <a:pt x="21600" y="18180"/>
                    <a:pt x="21600" y="18180"/>
                  </a:cubicBezTo>
                  <a:cubicBezTo>
                    <a:pt x="21600" y="18180"/>
                    <a:pt x="18000" y="21600"/>
                    <a:pt x="15965" y="20520"/>
                  </a:cubicBezTo>
                  <a:cubicBezTo>
                    <a:pt x="11583" y="16020"/>
                    <a:pt x="0" y="6480"/>
                    <a:pt x="0" y="648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2" name="Freeform 133"/>
            <p:cNvSpPr>
              <a:spLocks noChangeArrowheads="1"/>
            </p:cNvSpPr>
            <p:nvPr/>
          </p:nvSpPr>
          <p:spPr bwMode="auto">
            <a:xfrm>
              <a:off x="1347" y="459"/>
              <a:ext cx="99" cy="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7406" y="0"/>
                    <a:pt x="7406" y="0"/>
                  </a:cubicBezTo>
                  <a:cubicBezTo>
                    <a:pt x="7406" y="0"/>
                    <a:pt x="21600" y="15136"/>
                    <a:pt x="21600" y="15136"/>
                  </a:cubicBezTo>
                  <a:cubicBezTo>
                    <a:pt x="21600" y="15136"/>
                    <a:pt x="17157" y="21600"/>
                    <a:pt x="17157" y="21600"/>
                  </a:cubicBezTo>
                  <a:cubicBezTo>
                    <a:pt x="17157" y="21600"/>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3" name="Freeform 134"/>
            <p:cNvSpPr>
              <a:spLocks noChangeArrowheads="1"/>
            </p:cNvSpPr>
            <p:nvPr/>
          </p:nvSpPr>
          <p:spPr bwMode="auto">
            <a:xfrm>
              <a:off x="1417" y="507"/>
              <a:ext cx="219" cy="198"/>
            </a:xfrm>
            <a:custGeom>
              <a:avLst/>
              <a:gdLst>
                <a:gd name="T0" fmla="*/ 0 w 21600"/>
                <a:gd name="T1" fmla="*/ 0 h 21600"/>
                <a:gd name="T2" fmla="*/ 0 w 21600"/>
                <a:gd name="T3" fmla="*/ 0 h 21600"/>
                <a:gd name="T4" fmla="*/ 2 w 21600"/>
                <a:gd name="T5" fmla="*/ 1 h 21600"/>
                <a:gd name="T6" fmla="*/ 2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446"/>
                  </a:moveTo>
                  <a:cubicBezTo>
                    <a:pt x="3254" y="5446"/>
                    <a:pt x="5274" y="4456"/>
                    <a:pt x="4657" y="0"/>
                  </a:cubicBezTo>
                  <a:cubicBezTo>
                    <a:pt x="10604" y="5075"/>
                    <a:pt x="21095" y="15535"/>
                    <a:pt x="21207" y="15535"/>
                  </a:cubicBezTo>
                  <a:cubicBezTo>
                    <a:pt x="21600" y="15535"/>
                    <a:pt x="18514" y="21600"/>
                    <a:pt x="15877" y="21352"/>
                  </a:cubicBezTo>
                  <a:cubicBezTo>
                    <a:pt x="8864" y="15535"/>
                    <a:pt x="0" y="5446"/>
                    <a:pt x="0" y="5446"/>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4" name="Freeform 135"/>
            <p:cNvSpPr>
              <a:spLocks noChangeArrowheads="1"/>
            </p:cNvSpPr>
            <p:nvPr/>
          </p:nvSpPr>
          <p:spPr bwMode="auto">
            <a:xfrm>
              <a:off x="1595" y="663"/>
              <a:ext cx="205" cy="191"/>
            </a:xfrm>
            <a:custGeom>
              <a:avLst/>
              <a:gdLst>
                <a:gd name="T0" fmla="*/ 0 w 21600"/>
                <a:gd name="T1" fmla="*/ 0 h 21600"/>
                <a:gd name="T2" fmla="*/ 0 w 21600"/>
                <a:gd name="T3" fmla="*/ 0 h 21600"/>
                <a:gd name="T4" fmla="*/ 2 w 21600"/>
                <a:gd name="T5" fmla="*/ 1 h 21600"/>
                <a:gd name="T6" fmla="*/ 1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281"/>
                  </a:moveTo>
                  <a:cubicBezTo>
                    <a:pt x="0" y="6281"/>
                    <a:pt x="5265" y="2179"/>
                    <a:pt x="5505" y="0"/>
                  </a:cubicBezTo>
                  <a:cubicBezTo>
                    <a:pt x="13941" y="7691"/>
                    <a:pt x="21600" y="15126"/>
                    <a:pt x="21600" y="15126"/>
                  </a:cubicBezTo>
                  <a:cubicBezTo>
                    <a:pt x="21600" y="15126"/>
                    <a:pt x="19147" y="21600"/>
                    <a:pt x="16574" y="21280"/>
                  </a:cubicBezTo>
                  <a:cubicBezTo>
                    <a:pt x="9693" y="16024"/>
                    <a:pt x="0" y="6281"/>
                    <a:pt x="0" y="6281"/>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5" name="Freeform 136"/>
            <p:cNvSpPr>
              <a:spLocks noChangeArrowheads="1"/>
            </p:cNvSpPr>
            <p:nvPr/>
          </p:nvSpPr>
          <p:spPr bwMode="auto">
            <a:xfrm>
              <a:off x="1793" y="824"/>
              <a:ext cx="90" cy="8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958"/>
                  </a:moveTo>
                  <a:cubicBezTo>
                    <a:pt x="0" y="6958"/>
                    <a:pt x="3125" y="0"/>
                    <a:pt x="3125" y="0"/>
                  </a:cubicBezTo>
                  <a:cubicBezTo>
                    <a:pt x="3125" y="0"/>
                    <a:pt x="19291" y="15366"/>
                    <a:pt x="19291" y="15366"/>
                  </a:cubicBezTo>
                  <a:cubicBezTo>
                    <a:pt x="19291" y="15366"/>
                    <a:pt x="21600" y="21600"/>
                    <a:pt x="17117" y="20585"/>
                  </a:cubicBezTo>
                  <a:cubicBezTo>
                    <a:pt x="10053" y="15801"/>
                    <a:pt x="0" y="6958"/>
                    <a:pt x="0" y="6958"/>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6" name="Freeform 137"/>
            <p:cNvSpPr>
              <a:spLocks noChangeArrowheads="1"/>
            </p:cNvSpPr>
            <p:nvPr/>
          </p:nvSpPr>
          <p:spPr bwMode="auto">
            <a:xfrm>
              <a:off x="1630" y="448"/>
              <a:ext cx="32" cy="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0" y="21600"/>
                    <a:pt x="0" y="21600"/>
                  </a:cubicBezTo>
                  <a:cubicBezTo>
                    <a:pt x="0" y="21600"/>
                    <a:pt x="21600" y="18189"/>
                    <a:pt x="21600" y="18189"/>
                  </a:cubicBezTo>
                  <a:cubicBezTo>
                    <a:pt x="21600" y="18189"/>
                    <a:pt x="21600" y="2274"/>
                    <a:pt x="21600" y="2274"/>
                  </a:cubicBezTo>
                  <a:cubicBezTo>
                    <a:pt x="21600" y="2274"/>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7" name="Freeform 138"/>
            <p:cNvSpPr>
              <a:spLocks noChangeArrowheads="1"/>
            </p:cNvSpPr>
            <p:nvPr/>
          </p:nvSpPr>
          <p:spPr bwMode="auto">
            <a:xfrm>
              <a:off x="1627" y="448"/>
              <a:ext cx="151" cy="117"/>
            </a:xfrm>
            <a:custGeom>
              <a:avLst/>
              <a:gdLst>
                <a:gd name="T0" fmla="*/ 0 w 21600"/>
                <a:gd name="T1" fmla="*/ 0 h 21600"/>
                <a:gd name="T2" fmla="*/ 1 w 21600"/>
                <a:gd name="T3" fmla="*/ 1 h 21600"/>
                <a:gd name="T4" fmla="*/ 1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70"/>
                  </a:moveTo>
                  <a:cubicBezTo>
                    <a:pt x="6415" y="13774"/>
                    <a:pt x="12262" y="20139"/>
                    <a:pt x="12262" y="20139"/>
                  </a:cubicBezTo>
                  <a:cubicBezTo>
                    <a:pt x="12262" y="20139"/>
                    <a:pt x="21600" y="21600"/>
                    <a:pt x="21600" y="11791"/>
                  </a:cubicBezTo>
                  <a:cubicBezTo>
                    <a:pt x="17134" y="5217"/>
                    <a:pt x="9338" y="0"/>
                    <a:pt x="9338" y="0"/>
                  </a:cubicBezTo>
                  <a:cubicBezTo>
                    <a:pt x="9338" y="0"/>
                    <a:pt x="7308" y="7722"/>
                    <a:pt x="0" y="647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8" name="Freeform 139"/>
            <p:cNvSpPr>
              <a:spLocks noChangeArrowheads="1"/>
            </p:cNvSpPr>
            <p:nvPr/>
          </p:nvSpPr>
          <p:spPr bwMode="auto">
            <a:xfrm>
              <a:off x="1738" y="531"/>
              <a:ext cx="122" cy="113"/>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7815"/>
                  </a:moveTo>
                  <a:cubicBezTo>
                    <a:pt x="3315" y="7815"/>
                    <a:pt x="8841" y="6513"/>
                    <a:pt x="9745" y="0"/>
                  </a:cubicBezTo>
                  <a:cubicBezTo>
                    <a:pt x="16979" y="4342"/>
                    <a:pt x="21600" y="9118"/>
                    <a:pt x="21600" y="9118"/>
                  </a:cubicBezTo>
                  <a:cubicBezTo>
                    <a:pt x="21600" y="9118"/>
                    <a:pt x="21600" y="21600"/>
                    <a:pt x="14668" y="20297"/>
                  </a:cubicBezTo>
                  <a:cubicBezTo>
                    <a:pt x="7133" y="16716"/>
                    <a:pt x="0" y="7815"/>
                    <a:pt x="0" y="7815"/>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99" name="Freeform 140"/>
            <p:cNvSpPr>
              <a:spLocks noChangeArrowheads="1"/>
            </p:cNvSpPr>
            <p:nvPr/>
          </p:nvSpPr>
          <p:spPr bwMode="auto">
            <a:xfrm>
              <a:off x="1869" y="626"/>
              <a:ext cx="43" cy="4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0" y="10390"/>
                    <a:pt x="0" y="10390"/>
                  </a:cubicBezTo>
                  <a:cubicBezTo>
                    <a:pt x="0" y="10390"/>
                    <a:pt x="14495" y="21600"/>
                    <a:pt x="14495" y="21600"/>
                  </a:cubicBezTo>
                  <a:cubicBezTo>
                    <a:pt x="14495" y="21600"/>
                    <a:pt x="21600" y="15858"/>
                    <a:pt x="20463" y="12577"/>
                  </a:cubicBezTo>
                  <a:cubicBezTo>
                    <a:pt x="12221" y="8476"/>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grpSp>
      <p:grpSp>
        <p:nvGrpSpPr>
          <p:cNvPr id="3" name="Group 11"/>
          <p:cNvGrpSpPr>
            <a:grpSpLocks/>
          </p:cNvGrpSpPr>
          <p:nvPr/>
        </p:nvGrpSpPr>
        <p:grpSpPr bwMode="auto">
          <a:xfrm>
            <a:off x="2652713" y="1858963"/>
            <a:ext cx="3871912" cy="4162425"/>
            <a:chOff x="0" y="-1"/>
            <a:chExt cx="2439" cy="2622"/>
          </a:xfrm>
        </p:grpSpPr>
        <p:pic>
          <p:nvPicPr>
            <p:cNvPr id="40972" name="Picture 1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0" y="0"/>
              <a:ext cx="2439" cy="26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0973" name="Freeform 13"/>
            <p:cNvSpPr>
              <a:spLocks noChangeArrowheads="1"/>
            </p:cNvSpPr>
            <p:nvPr/>
          </p:nvSpPr>
          <p:spPr bwMode="auto">
            <a:xfrm>
              <a:off x="1749" y="0"/>
              <a:ext cx="153" cy="338"/>
            </a:xfrm>
            <a:custGeom>
              <a:avLst/>
              <a:gdLst>
                <a:gd name="T0" fmla="*/ 0 w 21600"/>
                <a:gd name="T1" fmla="*/ 0 h 21600"/>
                <a:gd name="T2" fmla="*/ 1 w 21600"/>
                <a:gd name="T3" fmla="*/ 0 h 21600"/>
                <a:gd name="T4" fmla="*/ 1 w 21600"/>
                <a:gd name="T5" fmla="*/ 2 h 21600"/>
                <a:gd name="T6" fmla="*/ 0 w 21600"/>
                <a:gd name="T7" fmla="*/ 2 h 21600"/>
                <a:gd name="T8" fmla="*/ 0 w 21600"/>
                <a:gd name="T9" fmla="*/ 2 h 21600"/>
                <a:gd name="T10" fmla="*/ 1 w 21600"/>
                <a:gd name="T11" fmla="*/ 3 h 21600"/>
                <a:gd name="T12" fmla="*/ 1 w 21600"/>
                <a:gd name="T13" fmla="*/ 3 h 21600"/>
                <a:gd name="T14" fmla="*/ 1 w 21600"/>
                <a:gd name="T15" fmla="*/ 4 h 21600"/>
                <a:gd name="T16" fmla="*/ 1 w 21600"/>
                <a:gd name="T17" fmla="*/ 5 h 21600"/>
                <a:gd name="T18" fmla="*/ 0 w 21600"/>
                <a:gd name="T19" fmla="*/ 5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2320" y="145"/>
                  </a:moveTo>
                  <a:cubicBezTo>
                    <a:pt x="2320" y="145"/>
                    <a:pt x="9840" y="0"/>
                    <a:pt x="13120" y="0"/>
                  </a:cubicBezTo>
                  <a:cubicBezTo>
                    <a:pt x="16480" y="0"/>
                    <a:pt x="11520" y="2243"/>
                    <a:pt x="14400" y="7236"/>
                  </a:cubicBezTo>
                  <a:cubicBezTo>
                    <a:pt x="14400" y="7236"/>
                    <a:pt x="9840" y="6693"/>
                    <a:pt x="9840" y="6693"/>
                  </a:cubicBezTo>
                  <a:cubicBezTo>
                    <a:pt x="9840" y="6693"/>
                    <a:pt x="5120" y="8177"/>
                    <a:pt x="5120" y="8177"/>
                  </a:cubicBezTo>
                  <a:cubicBezTo>
                    <a:pt x="5120" y="8177"/>
                    <a:pt x="6640" y="10275"/>
                    <a:pt x="10560" y="11180"/>
                  </a:cubicBezTo>
                  <a:cubicBezTo>
                    <a:pt x="10080" y="13242"/>
                    <a:pt x="11120" y="13568"/>
                    <a:pt x="11120" y="13568"/>
                  </a:cubicBezTo>
                  <a:cubicBezTo>
                    <a:pt x="11120" y="13568"/>
                    <a:pt x="19760" y="17692"/>
                    <a:pt x="19760" y="17692"/>
                  </a:cubicBezTo>
                  <a:cubicBezTo>
                    <a:pt x="19760" y="17692"/>
                    <a:pt x="21600" y="21600"/>
                    <a:pt x="21600" y="21600"/>
                  </a:cubicBezTo>
                  <a:cubicBezTo>
                    <a:pt x="21600" y="21600"/>
                    <a:pt x="4800" y="20732"/>
                    <a:pt x="3920" y="20406"/>
                  </a:cubicBezTo>
                  <a:cubicBezTo>
                    <a:pt x="0" y="12772"/>
                    <a:pt x="0" y="2243"/>
                    <a:pt x="2320" y="145"/>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4" name="Freeform 14"/>
            <p:cNvSpPr>
              <a:spLocks noChangeArrowheads="1"/>
            </p:cNvSpPr>
            <p:nvPr/>
          </p:nvSpPr>
          <p:spPr bwMode="auto">
            <a:xfrm>
              <a:off x="1912" y="-1"/>
              <a:ext cx="203" cy="136"/>
            </a:xfrm>
            <a:custGeom>
              <a:avLst/>
              <a:gdLst>
                <a:gd name="T0" fmla="*/ 0 w 21600"/>
                <a:gd name="T1" fmla="*/ 0 h 21600"/>
                <a:gd name="T2" fmla="*/ 1 w 21600"/>
                <a:gd name="T3" fmla="*/ 0 h 21600"/>
                <a:gd name="T4" fmla="*/ 2 w 21600"/>
                <a:gd name="T5" fmla="*/ 1 h 21600"/>
                <a:gd name="T6" fmla="*/ 1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79"/>
                  </a:moveTo>
                  <a:cubicBezTo>
                    <a:pt x="0" y="179"/>
                    <a:pt x="13116" y="0"/>
                    <a:pt x="14199" y="1613"/>
                  </a:cubicBezTo>
                  <a:cubicBezTo>
                    <a:pt x="18712" y="8604"/>
                    <a:pt x="21600" y="12727"/>
                    <a:pt x="21600" y="12727"/>
                  </a:cubicBezTo>
                  <a:cubicBezTo>
                    <a:pt x="21600" y="12727"/>
                    <a:pt x="15764" y="21600"/>
                    <a:pt x="15764" y="21600"/>
                  </a:cubicBezTo>
                  <a:cubicBezTo>
                    <a:pt x="15764" y="21600"/>
                    <a:pt x="0" y="179"/>
                    <a:pt x="0" y="179"/>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5" name="Freeform 15"/>
            <p:cNvSpPr>
              <a:spLocks noChangeArrowheads="1"/>
            </p:cNvSpPr>
            <p:nvPr/>
          </p:nvSpPr>
          <p:spPr bwMode="auto">
            <a:xfrm>
              <a:off x="2076" y="93"/>
              <a:ext cx="234" cy="201"/>
            </a:xfrm>
            <a:custGeom>
              <a:avLst/>
              <a:gdLst>
                <a:gd name="T0" fmla="*/ 1 w 21600"/>
                <a:gd name="T1" fmla="*/ 0 h 21600"/>
                <a:gd name="T2" fmla="*/ 3 w 21600"/>
                <a:gd name="T3" fmla="*/ 1 h 21600"/>
                <a:gd name="T4" fmla="*/ 2 w 21600"/>
                <a:gd name="T5" fmla="*/ 2 h 21600"/>
                <a:gd name="T6" fmla="*/ 0 w 21600"/>
                <a:gd name="T7" fmla="*/ 0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5348" y="0"/>
                  </a:moveTo>
                  <a:cubicBezTo>
                    <a:pt x="5348" y="0"/>
                    <a:pt x="21600" y="16414"/>
                    <a:pt x="21600" y="16414"/>
                  </a:cubicBezTo>
                  <a:cubicBezTo>
                    <a:pt x="21600" y="16414"/>
                    <a:pt x="16619" y="14705"/>
                    <a:pt x="16357" y="21600"/>
                  </a:cubicBezTo>
                  <a:cubicBezTo>
                    <a:pt x="8336" y="14339"/>
                    <a:pt x="0" y="5553"/>
                    <a:pt x="0" y="5553"/>
                  </a:cubicBezTo>
                  <a:cubicBezTo>
                    <a:pt x="0" y="5553"/>
                    <a:pt x="1992" y="305"/>
                    <a:pt x="5348" y="0"/>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6" name="Freeform 16"/>
            <p:cNvSpPr>
              <a:spLocks noChangeArrowheads="1"/>
            </p:cNvSpPr>
            <p:nvPr/>
          </p:nvSpPr>
          <p:spPr bwMode="auto">
            <a:xfrm>
              <a:off x="2280" y="264"/>
              <a:ext cx="101" cy="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3861" y="0"/>
                  </a:moveTo>
                  <a:cubicBezTo>
                    <a:pt x="3861" y="0"/>
                    <a:pt x="0" y="3150"/>
                    <a:pt x="0" y="6150"/>
                  </a:cubicBezTo>
                  <a:cubicBezTo>
                    <a:pt x="7723" y="13650"/>
                    <a:pt x="15446" y="21600"/>
                    <a:pt x="15446" y="21600"/>
                  </a:cubicBezTo>
                  <a:cubicBezTo>
                    <a:pt x="15446" y="21600"/>
                    <a:pt x="21600" y="17550"/>
                    <a:pt x="21600" y="17550"/>
                  </a:cubicBezTo>
                  <a:cubicBezTo>
                    <a:pt x="21600" y="17550"/>
                    <a:pt x="3861" y="0"/>
                    <a:pt x="3861"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7" name="Freeform 17"/>
            <p:cNvSpPr>
              <a:spLocks noChangeArrowheads="1"/>
            </p:cNvSpPr>
            <p:nvPr/>
          </p:nvSpPr>
          <p:spPr bwMode="auto">
            <a:xfrm>
              <a:off x="1205" y="312"/>
              <a:ext cx="1234" cy="189"/>
            </a:xfrm>
            <a:custGeom>
              <a:avLst/>
              <a:gdLst>
                <a:gd name="T0" fmla="*/ 70 w 21600"/>
                <a:gd name="T1" fmla="*/ 0 h 21600"/>
                <a:gd name="T2" fmla="*/ 70 w 21600"/>
                <a:gd name="T3" fmla="*/ 1 h 21600"/>
                <a:gd name="T4" fmla="*/ 62 w 21600"/>
                <a:gd name="T5" fmla="*/ 1 h 21600"/>
                <a:gd name="T6" fmla="*/ 30 w 21600"/>
                <a:gd name="T7" fmla="*/ 1 h 21600"/>
                <a:gd name="T8" fmla="*/ 0 w 21600"/>
                <a:gd name="T9" fmla="*/ 2 h 21600"/>
                <a:gd name="T10" fmla="*/ 26 w 21600"/>
                <a:gd name="T11" fmla="*/ 0 h 21600"/>
                <a:gd name="T12" fmla="*/ 53 w 21600"/>
                <a:gd name="T13" fmla="*/ 1 h 21600"/>
                <a:gd name="T14" fmla="*/ 70 w 21600"/>
                <a:gd name="T15" fmla="*/ 0 h 21600"/>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1600" h="21600">
                  <a:moveTo>
                    <a:pt x="21302" y="3448"/>
                  </a:moveTo>
                  <a:cubicBezTo>
                    <a:pt x="21302" y="3448"/>
                    <a:pt x="21600" y="7742"/>
                    <a:pt x="21600" y="7742"/>
                  </a:cubicBezTo>
                  <a:cubicBezTo>
                    <a:pt x="21600" y="7742"/>
                    <a:pt x="19546" y="14443"/>
                    <a:pt x="19010" y="15549"/>
                  </a:cubicBezTo>
                  <a:cubicBezTo>
                    <a:pt x="16619" y="18998"/>
                    <a:pt x="13593" y="19778"/>
                    <a:pt x="9079" y="14573"/>
                  </a:cubicBezTo>
                  <a:cubicBezTo>
                    <a:pt x="7749" y="12817"/>
                    <a:pt x="1885" y="10670"/>
                    <a:pt x="0" y="21600"/>
                  </a:cubicBezTo>
                  <a:cubicBezTo>
                    <a:pt x="873" y="12231"/>
                    <a:pt x="4247" y="0"/>
                    <a:pt x="8086" y="1627"/>
                  </a:cubicBezTo>
                  <a:cubicBezTo>
                    <a:pt x="11152" y="3578"/>
                    <a:pt x="15984" y="7352"/>
                    <a:pt x="16341" y="7352"/>
                  </a:cubicBezTo>
                  <a:cubicBezTo>
                    <a:pt x="17592" y="7742"/>
                    <a:pt x="19893" y="6961"/>
                    <a:pt x="21302" y="3448"/>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8" name="Freeform 18"/>
            <p:cNvSpPr>
              <a:spLocks noChangeArrowheads="1"/>
            </p:cNvSpPr>
            <p:nvPr/>
          </p:nvSpPr>
          <p:spPr bwMode="auto">
            <a:xfrm>
              <a:off x="1839" y="145"/>
              <a:ext cx="137" cy="123"/>
            </a:xfrm>
            <a:custGeom>
              <a:avLst/>
              <a:gdLst>
                <a:gd name="T0" fmla="*/ 0 w 21600"/>
                <a:gd name="T1" fmla="*/ 1 h 21600"/>
                <a:gd name="T2" fmla="*/ 1 w 21600"/>
                <a:gd name="T3" fmla="*/ 0 h 21600"/>
                <a:gd name="T4" fmla="*/ 0 w 21600"/>
                <a:gd name="T5" fmla="*/ 0 h 21600"/>
                <a:gd name="T6" fmla="*/ 0 w 21600"/>
                <a:gd name="T7" fmla="*/ 0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1472" y="21600"/>
                  </a:moveTo>
                  <a:cubicBezTo>
                    <a:pt x="12637" y="16324"/>
                    <a:pt x="17208" y="11049"/>
                    <a:pt x="21600" y="11547"/>
                  </a:cubicBezTo>
                  <a:cubicBezTo>
                    <a:pt x="13623" y="5773"/>
                    <a:pt x="8066" y="498"/>
                    <a:pt x="8066" y="498"/>
                  </a:cubicBezTo>
                  <a:cubicBezTo>
                    <a:pt x="8066" y="498"/>
                    <a:pt x="0" y="0"/>
                    <a:pt x="269" y="9755"/>
                  </a:cubicBezTo>
                  <a:cubicBezTo>
                    <a:pt x="3944" y="14931"/>
                    <a:pt x="11472" y="21600"/>
                    <a:pt x="11472" y="2160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79" name="Freeform 19"/>
            <p:cNvSpPr>
              <a:spLocks noChangeArrowheads="1"/>
            </p:cNvSpPr>
            <p:nvPr/>
          </p:nvSpPr>
          <p:spPr bwMode="auto">
            <a:xfrm>
              <a:off x="1806" y="118"/>
              <a:ext cx="42" cy="4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2672" y="21600"/>
                  </a:moveTo>
                  <a:cubicBezTo>
                    <a:pt x="12672" y="21600"/>
                    <a:pt x="0" y="9483"/>
                    <a:pt x="0" y="9483"/>
                  </a:cubicBezTo>
                  <a:cubicBezTo>
                    <a:pt x="0" y="9483"/>
                    <a:pt x="4320" y="0"/>
                    <a:pt x="6624" y="0"/>
                  </a:cubicBezTo>
                  <a:cubicBezTo>
                    <a:pt x="14112" y="2634"/>
                    <a:pt x="21600" y="11590"/>
                    <a:pt x="21600" y="11590"/>
                  </a:cubicBezTo>
                  <a:cubicBezTo>
                    <a:pt x="21600" y="11590"/>
                    <a:pt x="12672" y="21600"/>
                    <a:pt x="12672"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0" name="Freeform 20"/>
            <p:cNvSpPr>
              <a:spLocks noChangeArrowheads="1"/>
            </p:cNvSpPr>
            <p:nvPr/>
          </p:nvSpPr>
          <p:spPr bwMode="auto">
            <a:xfrm>
              <a:off x="1918" y="218"/>
              <a:ext cx="156" cy="131"/>
            </a:xfrm>
            <a:custGeom>
              <a:avLst/>
              <a:gdLst>
                <a:gd name="T0" fmla="*/ 1 w 21600"/>
                <a:gd name="T1" fmla="*/ 1 h 21600"/>
                <a:gd name="T2" fmla="*/ 1 w 21600"/>
                <a:gd name="T3" fmla="*/ 1 h 21600"/>
                <a:gd name="T4" fmla="*/ 1 w 21600"/>
                <a:gd name="T5" fmla="*/ 0 h 21600"/>
                <a:gd name="T6" fmla="*/ 0 w 21600"/>
                <a:gd name="T7" fmla="*/ 0 h 21600"/>
                <a:gd name="T8" fmla="*/ 1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4009" y="21600"/>
                  </a:moveTo>
                  <a:cubicBezTo>
                    <a:pt x="14009" y="21600"/>
                    <a:pt x="13617" y="12623"/>
                    <a:pt x="21600" y="14681"/>
                  </a:cubicBezTo>
                  <a:cubicBezTo>
                    <a:pt x="13617" y="5236"/>
                    <a:pt x="9783" y="1590"/>
                    <a:pt x="9783" y="1590"/>
                  </a:cubicBezTo>
                  <a:cubicBezTo>
                    <a:pt x="9783" y="1590"/>
                    <a:pt x="0" y="0"/>
                    <a:pt x="2191" y="10099"/>
                  </a:cubicBezTo>
                  <a:cubicBezTo>
                    <a:pt x="6183" y="15055"/>
                    <a:pt x="14009" y="21600"/>
                    <a:pt x="14009" y="2160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1" name="Freeform 21"/>
            <p:cNvSpPr>
              <a:spLocks noChangeArrowheads="1"/>
            </p:cNvSpPr>
            <p:nvPr/>
          </p:nvSpPr>
          <p:spPr bwMode="auto">
            <a:xfrm>
              <a:off x="2040" y="323"/>
              <a:ext cx="62" cy="3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cubicBezTo>
                    <a:pt x="21600" y="21600"/>
                    <a:pt x="7069" y="0"/>
                    <a:pt x="7069" y="0"/>
                  </a:cubicBezTo>
                  <a:cubicBezTo>
                    <a:pt x="7069" y="0"/>
                    <a:pt x="0" y="8836"/>
                    <a:pt x="1964" y="18982"/>
                  </a:cubicBezTo>
                  <a:cubicBezTo>
                    <a:pt x="11585" y="18982"/>
                    <a:pt x="21600" y="21600"/>
                    <a:pt x="21600"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2" name="Freeform 22"/>
            <p:cNvSpPr>
              <a:spLocks noChangeArrowheads="1"/>
            </p:cNvSpPr>
            <p:nvPr/>
          </p:nvSpPr>
          <p:spPr bwMode="auto">
            <a:xfrm>
              <a:off x="1810" y="465"/>
              <a:ext cx="199" cy="557"/>
            </a:xfrm>
            <a:custGeom>
              <a:avLst/>
              <a:gdLst>
                <a:gd name="T0" fmla="*/ 0 w 21600"/>
                <a:gd name="T1" fmla="*/ 0 h 21600"/>
                <a:gd name="T2" fmla="*/ 1 w 21600"/>
                <a:gd name="T3" fmla="*/ 0 h 21600"/>
                <a:gd name="T4" fmla="*/ 0 w 21600"/>
                <a:gd name="T5" fmla="*/ 14 h 21600"/>
                <a:gd name="T6" fmla="*/ 0 w 21600"/>
                <a:gd name="T7" fmla="*/ 12 h 21600"/>
                <a:gd name="T8" fmla="*/ 1 w 21600"/>
                <a:gd name="T9" fmla="*/ 11 h 21600"/>
                <a:gd name="T10" fmla="*/ 1 w 21600"/>
                <a:gd name="T11" fmla="*/ 11 h 21600"/>
                <a:gd name="T12" fmla="*/ 1 w 21600"/>
                <a:gd name="T13" fmla="*/ 10 h 21600"/>
                <a:gd name="T14" fmla="*/ 0 w 21600"/>
                <a:gd name="T15" fmla="*/ 5 h 21600"/>
                <a:gd name="T16" fmla="*/ 1 w 21600"/>
                <a:gd name="T17" fmla="*/ 6 h 21600"/>
                <a:gd name="T18" fmla="*/ 1 w 21600"/>
                <a:gd name="T19" fmla="*/ 5 h 21600"/>
                <a:gd name="T20" fmla="*/ 1 w 21600"/>
                <a:gd name="T21" fmla="*/ 3 h 21600"/>
                <a:gd name="T22" fmla="*/ 1 w 21600"/>
                <a:gd name="T23" fmla="*/ 3 h 21600"/>
                <a:gd name="T24" fmla="*/ 0 w 21600"/>
                <a:gd name="T25" fmla="*/ 1 h 21600"/>
                <a:gd name="T26" fmla="*/ 0 w 21600"/>
                <a:gd name="T27" fmla="*/ 0 h 21600"/>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21600" h="21600">
                  <a:moveTo>
                    <a:pt x="0" y="0"/>
                  </a:moveTo>
                  <a:cubicBezTo>
                    <a:pt x="0" y="0"/>
                    <a:pt x="13415" y="682"/>
                    <a:pt x="13415" y="682"/>
                  </a:cubicBezTo>
                  <a:cubicBezTo>
                    <a:pt x="16369" y="4179"/>
                    <a:pt x="21600" y="15199"/>
                    <a:pt x="2215" y="21600"/>
                  </a:cubicBezTo>
                  <a:cubicBezTo>
                    <a:pt x="3938" y="19532"/>
                    <a:pt x="5354" y="17861"/>
                    <a:pt x="5354" y="17861"/>
                  </a:cubicBezTo>
                  <a:cubicBezTo>
                    <a:pt x="5354" y="17861"/>
                    <a:pt x="8800" y="17861"/>
                    <a:pt x="9477" y="17245"/>
                  </a:cubicBezTo>
                  <a:cubicBezTo>
                    <a:pt x="9723" y="16519"/>
                    <a:pt x="8677" y="15837"/>
                    <a:pt x="8677" y="15837"/>
                  </a:cubicBezTo>
                  <a:cubicBezTo>
                    <a:pt x="8677" y="15837"/>
                    <a:pt x="6462" y="15089"/>
                    <a:pt x="6462" y="15089"/>
                  </a:cubicBezTo>
                  <a:cubicBezTo>
                    <a:pt x="6462" y="15089"/>
                    <a:pt x="5662" y="8204"/>
                    <a:pt x="5662" y="8204"/>
                  </a:cubicBezTo>
                  <a:cubicBezTo>
                    <a:pt x="8677" y="8952"/>
                    <a:pt x="10523" y="8578"/>
                    <a:pt x="11385" y="8468"/>
                  </a:cubicBezTo>
                  <a:cubicBezTo>
                    <a:pt x="12985" y="8160"/>
                    <a:pt x="13415" y="7193"/>
                    <a:pt x="12185" y="6775"/>
                  </a:cubicBezTo>
                  <a:cubicBezTo>
                    <a:pt x="9969" y="5807"/>
                    <a:pt x="7877" y="5081"/>
                    <a:pt x="7877" y="5081"/>
                  </a:cubicBezTo>
                  <a:cubicBezTo>
                    <a:pt x="7877" y="5081"/>
                    <a:pt x="7385" y="3871"/>
                    <a:pt x="7385" y="3871"/>
                  </a:cubicBezTo>
                  <a:cubicBezTo>
                    <a:pt x="7385" y="3871"/>
                    <a:pt x="1723" y="1628"/>
                    <a:pt x="1477" y="1628"/>
                  </a:cubicBezTo>
                  <a:cubicBezTo>
                    <a:pt x="1108" y="1628"/>
                    <a:pt x="0" y="0"/>
                    <a:pt x="0"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3" name="Freeform 23"/>
            <p:cNvSpPr>
              <a:spLocks noChangeArrowheads="1"/>
            </p:cNvSpPr>
            <p:nvPr/>
          </p:nvSpPr>
          <p:spPr bwMode="auto">
            <a:xfrm>
              <a:off x="434" y="1137"/>
              <a:ext cx="1282" cy="200"/>
            </a:xfrm>
            <a:custGeom>
              <a:avLst/>
              <a:gdLst>
                <a:gd name="T0" fmla="*/ 76 w 21600"/>
                <a:gd name="T1" fmla="*/ 0 h 21600"/>
                <a:gd name="T2" fmla="*/ 44 w 21600"/>
                <a:gd name="T3" fmla="*/ 1 h 21600"/>
                <a:gd name="T4" fmla="*/ 0 w 21600"/>
                <a:gd name="T5" fmla="*/ 2 h 21600"/>
                <a:gd name="T6" fmla="*/ 24 w 21600"/>
                <a:gd name="T7" fmla="*/ 0 h 21600"/>
                <a:gd name="T8" fmla="*/ 51 w 21600"/>
                <a:gd name="T9" fmla="*/ 1 h 21600"/>
                <a:gd name="T10" fmla="*/ 76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0"/>
                  </a:moveTo>
                  <a:cubicBezTo>
                    <a:pt x="20645" y="7588"/>
                    <a:pt x="18189" y="21600"/>
                    <a:pt x="12563" y="16460"/>
                  </a:cubicBezTo>
                  <a:cubicBezTo>
                    <a:pt x="9630" y="14502"/>
                    <a:pt x="2761" y="6303"/>
                    <a:pt x="0" y="19887"/>
                  </a:cubicBezTo>
                  <a:cubicBezTo>
                    <a:pt x="850" y="10586"/>
                    <a:pt x="3965" y="979"/>
                    <a:pt x="6745" y="1591"/>
                  </a:cubicBezTo>
                  <a:cubicBezTo>
                    <a:pt x="8531" y="1591"/>
                    <a:pt x="12744" y="4650"/>
                    <a:pt x="14473" y="6731"/>
                  </a:cubicBezTo>
                  <a:cubicBezTo>
                    <a:pt x="15648" y="7588"/>
                    <a:pt x="19794" y="7893"/>
                    <a:pt x="21600" y="0"/>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4" name="Freeform 24"/>
            <p:cNvSpPr>
              <a:spLocks noChangeArrowheads="1"/>
            </p:cNvSpPr>
            <p:nvPr/>
          </p:nvSpPr>
          <p:spPr bwMode="auto">
            <a:xfrm>
              <a:off x="1040" y="1284"/>
              <a:ext cx="189" cy="566"/>
            </a:xfrm>
            <a:custGeom>
              <a:avLst/>
              <a:gdLst>
                <a:gd name="T0" fmla="*/ 0 w 21600"/>
                <a:gd name="T1" fmla="*/ 0 h 21600"/>
                <a:gd name="T2" fmla="*/ 1 w 21600"/>
                <a:gd name="T3" fmla="*/ 0 h 21600"/>
                <a:gd name="T4" fmla="*/ 0 w 21600"/>
                <a:gd name="T5" fmla="*/ 15 h 21600"/>
                <a:gd name="T6" fmla="*/ 0 w 21600"/>
                <a:gd name="T7" fmla="*/ 12 h 21600"/>
                <a:gd name="T8" fmla="*/ 1 w 21600"/>
                <a:gd name="T9" fmla="*/ 11 h 21600"/>
                <a:gd name="T10" fmla="*/ 1 w 21600"/>
                <a:gd name="T11" fmla="*/ 10 h 21600"/>
                <a:gd name="T12" fmla="*/ 0 w 21600"/>
                <a:gd name="T13" fmla="*/ 6 h 21600"/>
                <a:gd name="T14" fmla="*/ 1 w 21600"/>
                <a:gd name="T15" fmla="*/ 6 h 21600"/>
                <a:gd name="T16" fmla="*/ 1 w 21600"/>
                <a:gd name="T17" fmla="*/ 4 h 21600"/>
                <a:gd name="T18" fmla="*/ 1 w 21600"/>
                <a:gd name="T19" fmla="*/ 3 h 21600"/>
                <a:gd name="T20" fmla="*/ 0 w 21600"/>
                <a:gd name="T21" fmla="*/ 1 h 21600"/>
                <a:gd name="T22" fmla="*/ 0 w 21600"/>
                <a:gd name="T23" fmla="*/ 0 h 21600"/>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1600" h="21600">
                  <a:moveTo>
                    <a:pt x="0" y="0"/>
                  </a:moveTo>
                  <a:cubicBezTo>
                    <a:pt x="0" y="0"/>
                    <a:pt x="13904" y="692"/>
                    <a:pt x="13904" y="692"/>
                  </a:cubicBezTo>
                  <a:cubicBezTo>
                    <a:pt x="16362" y="4995"/>
                    <a:pt x="21600" y="17124"/>
                    <a:pt x="259" y="21600"/>
                  </a:cubicBezTo>
                  <a:cubicBezTo>
                    <a:pt x="3622" y="19632"/>
                    <a:pt x="4398" y="17708"/>
                    <a:pt x="4398" y="17708"/>
                  </a:cubicBezTo>
                  <a:cubicBezTo>
                    <a:pt x="4398" y="17708"/>
                    <a:pt x="9571" y="17903"/>
                    <a:pt x="9895" y="16195"/>
                  </a:cubicBezTo>
                  <a:cubicBezTo>
                    <a:pt x="7566" y="15265"/>
                    <a:pt x="6596" y="14876"/>
                    <a:pt x="6596" y="14876"/>
                  </a:cubicBezTo>
                  <a:cubicBezTo>
                    <a:pt x="6596" y="14876"/>
                    <a:pt x="5238" y="8108"/>
                    <a:pt x="5238" y="8108"/>
                  </a:cubicBezTo>
                  <a:cubicBezTo>
                    <a:pt x="8795" y="8908"/>
                    <a:pt x="10865" y="8757"/>
                    <a:pt x="12352" y="8368"/>
                  </a:cubicBezTo>
                  <a:cubicBezTo>
                    <a:pt x="14163" y="7849"/>
                    <a:pt x="14680" y="7027"/>
                    <a:pt x="7437" y="5168"/>
                  </a:cubicBezTo>
                  <a:cubicBezTo>
                    <a:pt x="7437" y="4368"/>
                    <a:pt x="7114" y="3957"/>
                    <a:pt x="7114" y="3957"/>
                  </a:cubicBezTo>
                  <a:cubicBezTo>
                    <a:pt x="3104" y="2724"/>
                    <a:pt x="1293" y="1946"/>
                    <a:pt x="1293" y="1946"/>
                  </a:cubicBezTo>
                  <a:cubicBezTo>
                    <a:pt x="1293" y="1946"/>
                    <a:pt x="0" y="0"/>
                    <a:pt x="0"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5" name="Freeform 25"/>
            <p:cNvSpPr>
              <a:spLocks noChangeArrowheads="1"/>
            </p:cNvSpPr>
            <p:nvPr/>
          </p:nvSpPr>
          <p:spPr bwMode="auto">
            <a:xfrm>
              <a:off x="135" y="1430"/>
              <a:ext cx="202" cy="546"/>
            </a:xfrm>
            <a:custGeom>
              <a:avLst/>
              <a:gdLst>
                <a:gd name="T0" fmla="*/ 2 w 21600"/>
                <a:gd name="T1" fmla="*/ 0 h 21600"/>
                <a:gd name="T2" fmla="*/ 1 w 21600"/>
                <a:gd name="T3" fmla="*/ 13 h 21600"/>
                <a:gd name="T4" fmla="*/ 2 w 21600"/>
                <a:gd name="T5" fmla="*/ 14 h 21600"/>
                <a:gd name="T6" fmla="*/ 2 w 21600"/>
                <a:gd name="T7" fmla="*/ 13 h 21600"/>
                <a:gd name="T8" fmla="*/ 1 w 21600"/>
                <a:gd name="T9" fmla="*/ 11 h 21600"/>
                <a:gd name="T10" fmla="*/ 1 w 21600"/>
                <a:gd name="T11" fmla="*/ 10 h 21600"/>
                <a:gd name="T12" fmla="*/ 1 w 21600"/>
                <a:gd name="T13" fmla="*/ 9 h 21600"/>
                <a:gd name="T14" fmla="*/ 1 w 21600"/>
                <a:gd name="T15" fmla="*/ 8 h 21600"/>
                <a:gd name="T16" fmla="*/ 2 w 21600"/>
                <a:gd name="T17" fmla="*/ 9 h 21600"/>
                <a:gd name="T18" fmla="*/ 1 w 21600"/>
                <a:gd name="T19" fmla="*/ 4 h 21600"/>
                <a:gd name="T20" fmla="*/ 1 w 21600"/>
                <a:gd name="T21" fmla="*/ 3 h 21600"/>
                <a:gd name="T22" fmla="*/ 2 w 21600"/>
                <a:gd name="T23" fmla="*/ 3 h 21600"/>
                <a:gd name="T24" fmla="*/ 2 w 21600"/>
                <a:gd name="T25" fmla="*/ 0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21175" y="0"/>
                  </a:moveTo>
                  <a:cubicBezTo>
                    <a:pt x="13834" y="2086"/>
                    <a:pt x="0" y="8479"/>
                    <a:pt x="9465" y="21107"/>
                  </a:cubicBezTo>
                  <a:cubicBezTo>
                    <a:pt x="12438" y="21488"/>
                    <a:pt x="21600" y="21600"/>
                    <a:pt x="21600" y="21600"/>
                  </a:cubicBezTo>
                  <a:cubicBezTo>
                    <a:pt x="21600" y="21600"/>
                    <a:pt x="21600" y="20030"/>
                    <a:pt x="21600" y="20030"/>
                  </a:cubicBezTo>
                  <a:cubicBezTo>
                    <a:pt x="21600" y="20030"/>
                    <a:pt x="14137" y="17563"/>
                    <a:pt x="14137" y="17563"/>
                  </a:cubicBezTo>
                  <a:cubicBezTo>
                    <a:pt x="14137" y="17563"/>
                    <a:pt x="13227" y="16531"/>
                    <a:pt x="13834" y="15993"/>
                  </a:cubicBezTo>
                  <a:cubicBezTo>
                    <a:pt x="10072" y="15275"/>
                    <a:pt x="9465" y="14736"/>
                    <a:pt x="9465" y="14736"/>
                  </a:cubicBezTo>
                  <a:cubicBezTo>
                    <a:pt x="9465" y="14041"/>
                    <a:pt x="10254" y="13166"/>
                    <a:pt x="12438" y="12852"/>
                  </a:cubicBezTo>
                  <a:cubicBezTo>
                    <a:pt x="14622" y="13054"/>
                    <a:pt x="17292" y="13660"/>
                    <a:pt x="17292" y="13660"/>
                  </a:cubicBezTo>
                  <a:cubicBezTo>
                    <a:pt x="17292" y="13660"/>
                    <a:pt x="16625" y="7178"/>
                    <a:pt x="16625" y="6908"/>
                  </a:cubicBezTo>
                  <a:cubicBezTo>
                    <a:pt x="14319" y="5764"/>
                    <a:pt x="14137" y="4867"/>
                    <a:pt x="14622" y="4643"/>
                  </a:cubicBezTo>
                  <a:cubicBezTo>
                    <a:pt x="15654" y="4262"/>
                    <a:pt x="17717" y="4194"/>
                    <a:pt x="17717" y="4194"/>
                  </a:cubicBezTo>
                  <a:cubicBezTo>
                    <a:pt x="17717" y="4194"/>
                    <a:pt x="18506" y="1189"/>
                    <a:pt x="21175" y="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6" name="Freeform 26"/>
            <p:cNvSpPr>
              <a:spLocks noChangeArrowheads="1"/>
            </p:cNvSpPr>
            <p:nvPr/>
          </p:nvSpPr>
          <p:spPr bwMode="auto">
            <a:xfrm>
              <a:off x="0" y="1953"/>
              <a:ext cx="945" cy="219"/>
            </a:xfrm>
            <a:custGeom>
              <a:avLst/>
              <a:gdLst>
                <a:gd name="T0" fmla="*/ 0 w 21600"/>
                <a:gd name="T1" fmla="*/ 0 h 21600"/>
                <a:gd name="T2" fmla="*/ 0 w 21600"/>
                <a:gd name="T3" fmla="*/ 1 h 21600"/>
                <a:gd name="T4" fmla="*/ 13 w 21600"/>
                <a:gd name="T5" fmla="*/ 2 h 21600"/>
                <a:gd name="T6" fmla="*/ 41 w 21600"/>
                <a:gd name="T7" fmla="*/ 0 h 21600"/>
                <a:gd name="T8" fmla="*/ 17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30" y="2288"/>
                  </a:moveTo>
                  <a:cubicBezTo>
                    <a:pt x="130" y="2288"/>
                    <a:pt x="0" y="11944"/>
                    <a:pt x="0" y="11944"/>
                  </a:cubicBezTo>
                  <a:cubicBezTo>
                    <a:pt x="0" y="11944"/>
                    <a:pt x="4382" y="13060"/>
                    <a:pt x="6638" y="14623"/>
                  </a:cubicBezTo>
                  <a:cubicBezTo>
                    <a:pt x="10152" y="16242"/>
                    <a:pt x="17685" y="21600"/>
                    <a:pt x="21600" y="0"/>
                  </a:cubicBezTo>
                  <a:cubicBezTo>
                    <a:pt x="18203" y="6809"/>
                    <a:pt x="13976" y="7814"/>
                    <a:pt x="9127" y="5470"/>
                  </a:cubicBezTo>
                  <a:cubicBezTo>
                    <a:pt x="4940" y="2400"/>
                    <a:pt x="130" y="2288"/>
                    <a:pt x="130" y="2288"/>
                  </a:cubicBezTo>
                </a:path>
              </a:pathLst>
            </a:custGeom>
            <a:solidFill>
              <a:srgbClr val="DDCC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7" name="Freeform 27"/>
            <p:cNvSpPr>
              <a:spLocks noChangeArrowheads="1"/>
            </p:cNvSpPr>
            <p:nvPr/>
          </p:nvSpPr>
          <p:spPr bwMode="auto">
            <a:xfrm>
              <a:off x="297" y="2537"/>
              <a:ext cx="64" cy="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7131"/>
                  </a:moveTo>
                  <a:cubicBezTo>
                    <a:pt x="0" y="17131"/>
                    <a:pt x="6690" y="21600"/>
                    <a:pt x="6690" y="21600"/>
                  </a:cubicBezTo>
                  <a:cubicBezTo>
                    <a:pt x="6690" y="21600"/>
                    <a:pt x="21600" y="4022"/>
                    <a:pt x="21600" y="2234"/>
                  </a:cubicBezTo>
                  <a:cubicBezTo>
                    <a:pt x="21600" y="2234"/>
                    <a:pt x="6690" y="1788"/>
                    <a:pt x="6690" y="1788"/>
                  </a:cubicBezTo>
                  <a:cubicBezTo>
                    <a:pt x="6690" y="1788"/>
                    <a:pt x="3823" y="0"/>
                    <a:pt x="3823" y="0"/>
                  </a:cubicBezTo>
                  <a:cubicBezTo>
                    <a:pt x="3823" y="0"/>
                    <a:pt x="0" y="17131"/>
                    <a:pt x="0" y="17131"/>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8" name="Freeform 28"/>
            <p:cNvSpPr>
              <a:spLocks noChangeArrowheads="1"/>
            </p:cNvSpPr>
            <p:nvPr/>
          </p:nvSpPr>
          <p:spPr bwMode="auto">
            <a:xfrm>
              <a:off x="297" y="2277"/>
              <a:ext cx="111" cy="232"/>
            </a:xfrm>
            <a:custGeom>
              <a:avLst/>
              <a:gdLst>
                <a:gd name="T0" fmla="*/ 0 w 21600"/>
                <a:gd name="T1" fmla="*/ 2 h 21600"/>
                <a:gd name="T2" fmla="*/ 1 w 21600"/>
                <a:gd name="T3" fmla="*/ 0 h 21600"/>
                <a:gd name="T4" fmla="*/ 0 w 21600"/>
                <a:gd name="T5" fmla="*/ 0 h 21600"/>
                <a:gd name="T6" fmla="*/ 0 w 21600"/>
                <a:gd name="T7" fmla="*/ 0 h 21600"/>
                <a:gd name="T8" fmla="*/ 0 w 21600"/>
                <a:gd name="T9" fmla="*/ 0 h 21600"/>
                <a:gd name="T10" fmla="*/ 0 w 21600"/>
                <a:gd name="T11" fmla="*/ 2 h 21600"/>
                <a:gd name="T12" fmla="*/ 0 w 21600"/>
                <a:gd name="T13" fmla="*/ 2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15429" y="21600"/>
                  </a:moveTo>
                  <a:cubicBezTo>
                    <a:pt x="19065" y="16108"/>
                    <a:pt x="21600" y="9136"/>
                    <a:pt x="19947" y="1267"/>
                  </a:cubicBezTo>
                  <a:cubicBezTo>
                    <a:pt x="19947" y="1267"/>
                    <a:pt x="14547" y="3538"/>
                    <a:pt x="14547" y="3538"/>
                  </a:cubicBezTo>
                  <a:cubicBezTo>
                    <a:pt x="14547" y="3538"/>
                    <a:pt x="1873" y="0"/>
                    <a:pt x="1873" y="0"/>
                  </a:cubicBezTo>
                  <a:cubicBezTo>
                    <a:pt x="1873" y="0"/>
                    <a:pt x="0" y="0"/>
                    <a:pt x="0" y="0"/>
                  </a:cubicBezTo>
                  <a:cubicBezTo>
                    <a:pt x="0" y="0"/>
                    <a:pt x="3857" y="16741"/>
                    <a:pt x="3857" y="16741"/>
                  </a:cubicBezTo>
                  <a:cubicBezTo>
                    <a:pt x="3857" y="16741"/>
                    <a:pt x="15429" y="21600"/>
                    <a:pt x="15429" y="2160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89" name="Freeform 29"/>
            <p:cNvSpPr>
              <a:spLocks noChangeArrowheads="1"/>
            </p:cNvSpPr>
            <p:nvPr/>
          </p:nvSpPr>
          <p:spPr bwMode="auto">
            <a:xfrm>
              <a:off x="267" y="2114"/>
              <a:ext cx="132" cy="157"/>
            </a:xfrm>
            <a:custGeom>
              <a:avLst/>
              <a:gdLst>
                <a:gd name="T0" fmla="*/ 0 w 21600"/>
                <a:gd name="T1" fmla="*/ 0 h 21600"/>
                <a:gd name="T2" fmla="*/ 1 w 21600"/>
                <a:gd name="T3" fmla="*/ 0 h 21600"/>
                <a:gd name="T4" fmla="*/ 1 w 21600"/>
                <a:gd name="T5" fmla="*/ 1 h 21600"/>
                <a:gd name="T6" fmla="*/ 1 w 21600"/>
                <a:gd name="T7" fmla="*/ 1 h 21600"/>
                <a:gd name="T8" fmla="*/ 0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390"/>
                  </a:moveTo>
                  <a:cubicBezTo>
                    <a:pt x="6026" y="0"/>
                    <a:pt x="18541" y="1871"/>
                    <a:pt x="18541" y="1871"/>
                  </a:cubicBezTo>
                  <a:cubicBezTo>
                    <a:pt x="18541" y="1871"/>
                    <a:pt x="21600" y="19105"/>
                    <a:pt x="21415" y="21600"/>
                  </a:cubicBezTo>
                  <a:cubicBezTo>
                    <a:pt x="17058" y="18169"/>
                    <a:pt x="13535" y="15986"/>
                    <a:pt x="13535" y="15986"/>
                  </a:cubicBezTo>
                  <a:cubicBezTo>
                    <a:pt x="13535" y="15986"/>
                    <a:pt x="12144" y="10683"/>
                    <a:pt x="12144" y="10683"/>
                  </a:cubicBezTo>
                  <a:cubicBezTo>
                    <a:pt x="12144" y="10683"/>
                    <a:pt x="0" y="390"/>
                    <a:pt x="0" y="390"/>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0" name="Freeform 30"/>
            <p:cNvSpPr>
              <a:spLocks noChangeArrowheads="1"/>
            </p:cNvSpPr>
            <p:nvPr/>
          </p:nvSpPr>
          <p:spPr bwMode="auto">
            <a:xfrm>
              <a:off x="0" y="2179"/>
              <a:ext cx="96" cy="151"/>
            </a:xfrm>
            <a:custGeom>
              <a:avLst/>
              <a:gdLst>
                <a:gd name="T0" fmla="*/ 0 w 21600"/>
                <a:gd name="T1" fmla="*/ 0 h 21600"/>
                <a:gd name="T2" fmla="*/ 0 w 21600"/>
                <a:gd name="T3" fmla="*/ 1 h 21600"/>
                <a:gd name="T4" fmla="*/ 0 w 21600"/>
                <a:gd name="T5" fmla="*/ 1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3834" y="18666"/>
                    <a:pt x="3834" y="18666"/>
                  </a:cubicBezTo>
                  <a:cubicBezTo>
                    <a:pt x="3834" y="18666"/>
                    <a:pt x="12142" y="21600"/>
                    <a:pt x="12142" y="21600"/>
                  </a:cubicBezTo>
                  <a:cubicBezTo>
                    <a:pt x="12142" y="21600"/>
                    <a:pt x="21600" y="17443"/>
                    <a:pt x="21600" y="12552"/>
                  </a:cubicBezTo>
                  <a:cubicBezTo>
                    <a:pt x="14443" y="7499"/>
                    <a:pt x="0" y="0"/>
                    <a:pt x="0" y="0"/>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1" name="Freeform 31"/>
            <p:cNvSpPr>
              <a:spLocks noChangeArrowheads="1"/>
            </p:cNvSpPr>
            <p:nvPr/>
          </p:nvSpPr>
          <p:spPr bwMode="auto">
            <a:xfrm>
              <a:off x="64" y="2282"/>
              <a:ext cx="206" cy="193"/>
            </a:xfrm>
            <a:custGeom>
              <a:avLst/>
              <a:gdLst>
                <a:gd name="T0" fmla="*/ 0 w 21600"/>
                <a:gd name="T1" fmla="*/ 1 h 21600"/>
                <a:gd name="T2" fmla="*/ 0 w 21600"/>
                <a:gd name="T3" fmla="*/ 0 h 21600"/>
                <a:gd name="T4" fmla="*/ 2 w 21600"/>
                <a:gd name="T5" fmla="*/ 1 h 21600"/>
                <a:gd name="T6" fmla="*/ 1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734"/>
                  </a:moveTo>
                  <a:cubicBezTo>
                    <a:pt x="0" y="6734"/>
                    <a:pt x="5950" y="2287"/>
                    <a:pt x="5177" y="0"/>
                  </a:cubicBezTo>
                  <a:cubicBezTo>
                    <a:pt x="11127" y="4129"/>
                    <a:pt x="21600" y="14612"/>
                    <a:pt x="21600" y="14612"/>
                  </a:cubicBezTo>
                  <a:cubicBezTo>
                    <a:pt x="21600" y="14612"/>
                    <a:pt x="18982" y="21600"/>
                    <a:pt x="15947" y="21600"/>
                  </a:cubicBezTo>
                  <a:cubicBezTo>
                    <a:pt x="9997" y="16264"/>
                    <a:pt x="0" y="6734"/>
                    <a:pt x="0" y="6734"/>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2" name="Freeform 32"/>
            <p:cNvSpPr>
              <a:spLocks noChangeArrowheads="1"/>
            </p:cNvSpPr>
            <p:nvPr/>
          </p:nvSpPr>
          <p:spPr bwMode="auto">
            <a:xfrm>
              <a:off x="259" y="2451"/>
              <a:ext cx="91" cy="8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31"/>
                  </a:moveTo>
                  <a:cubicBezTo>
                    <a:pt x="0" y="4531"/>
                    <a:pt x="4427" y="0"/>
                    <a:pt x="4427" y="0"/>
                  </a:cubicBezTo>
                  <a:cubicBezTo>
                    <a:pt x="4427" y="0"/>
                    <a:pt x="21332" y="12386"/>
                    <a:pt x="21600" y="15407"/>
                  </a:cubicBezTo>
                  <a:cubicBezTo>
                    <a:pt x="19588" y="20845"/>
                    <a:pt x="17575" y="21600"/>
                    <a:pt x="17575" y="21600"/>
                  </a:cubicBezTo>
                  <a:cubicBezTo>
                    <a:pt x="17575" y="21600"/>
                    <a:pt x="0" y="4531"/>
                    <a:pt x="0" y="4531"/>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3" name="Freeform 33"/>
            <p:cNvSpPr>
              <a:spLocks noChangeArrowheads="1"/>
            </p:cNvSpPr>
            <p:nvPr/>
          </p:nvSpPr>
          <p:spPr bwMode="auto">
            <a:xfrm>
              <a:off x="99" y="2099"/>
              <a:ext cx="145" cy="86"/>
            </a:xfrm>
            <a:custGeom>
              <a:avLst/>
              <a:gdLst>
                <a:gd name="T0" fmla="*/ 0 w 21600"/>
                <a:gd name="T1" fmla="*/ 0 h 21600"/>
                <a:gd name="T2" fmla="*/ 0 w 21600"/>
                <a:gd name="T3" fmla="*/ 0 h 21600"/>
                <a:gd name="T4" fmla="*/ 1 w 21600"/>
                <a:gd name="T5" fmla="*/ 0 h 21600"/>
                <a:gd name="T6" fmla="*/ 1 w 21600"/>
                <a:gd name="T7" fmla="*/ 0 h 21600"/>
                <a:gd name="T8" fmla="*/ 1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287"/>
                  </a:moveTo>
                  <a:cubicBezTo>
                    <a:pt x="0" y="1287"/>
                    <a:pt x="591" y="4434"/>
                    <a:pt x="591" y="4434"/>
                  </a:cubicBezTo>
                  <a:cubicBezTo>
                    <a:pt x="591" y="4434"/>
                    <a:pt x="13331" y="20170"/>
                    <a:pt x="13331" y="20170"/>
                  </a:cubicBezTo>
                  <a:cubicBezTo>
                    <a:pt x="13331" y="20170"/>
                    <a:pt x="21600" y="21600"/>
                    <a:pt x="21600" y="9870"/>
                  </a:cubicBezTo>
                  <a:cubicBezTo>
                    <a:pt x="19069" y="3719"/>
                    <a:pt x="18563" y="2575"/>
                    <a:pt x="18563" y="2575"/>
                  </a:cubicBezTo>
                  <a:cubicBezTo>
                    <a:pt x="18563" y="2575"/>
                    <a:pt x="4556" y="0"/>
                    <a:pt x="0" y="1287"/>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4" name="Freeform 34"/>
            <p:cNvSpPr>
              <a:spLocks noChangeArrowheads="1"/>
            </p:cNvSpPr>
            <p:nvPr/>
          </p:nvSpPr>
          <p:spPr bwMode="auto">
            <a:xfrm>
              <a:off x="205" y="2149"/>
              <a:ext cx="139" cy="112"/>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9320"/>
                  </a:moveTo>
                  <a:cubicBezTo>
                    <a:pt x="2898" y="10416"/>
                    <a:pt x="7639" y="4495"/>
                    <a:pt x="8341" y="0"/>
                  </a:cubicBezTo>
                  <a:cubicBezTo>
                    <a:pt x="13698" y="2960"/>
                    <a:pt x="18000" y="9758"/>
                    <a:pt x="18000" y="9758"/>
                  </a:cubicBezTo>
                  <a:cubicBezTo>
                    <a:pt x="18000" y="9758"/>
                    <a:pt x="21600" y="19846"/>
                    <a:pt x="11502" y="21600"/>
                  </a:cubicBezTo>
                  <a:cubicBezTo>
                    <a:pt x="4741" y="16118"/>
                    <a:pt x="0" y="9320"/>
                    <a:pt x="0" y="932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5" name="Freeform 35"/>
            <p:cNvSpPr>
              <a:spLocks noChangeArrowheads="1"/>
            </p:cNvSpPr>
            <p:nvPr/>
          </p:nvSpPr>
          <p:spPr bwMode="auto">
            <a:xfrm>
              <a:off x="229" y="1770"/>
              <a:ext cx="58" cy="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0560"/>
                  </a:moveTo>
                  <a:cubicBezTo>
                    <a:pt x="21600" y="10560"/>
                    <a:pt x="11953" y="3600"/>
                    <a:pt x="11953" y="3600"/>
                  </a:cubicBezTo>
                  <a:cubicBezTo>
                    <a:pt x="11953" y="3600"/>
                    <a:pt x="0" y="0"/>
                    <a:pt x="5033" y="12240"/>
                  </a:cubicBezTo>
                  <a:cubicBezTo>
                    <a:pt x="9856" y="19200"/>
                    <a:pt x="13002" y="21600"/>
                    <a:pt x="13002" y="21600"/>
                  </a:cubicBezTo>
                  <a:cubicBezTo>
                    <a:pt x="13002" y="21600"/>
                    <a:pt x="18454" y="10560"/>
                    <a:pt x="21600" y="1056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6" name="Freeform 36"/>
            <p:cNvSpPr>
              <a:spLocks noChangeArrowheads="1"/>
            </p:cNvSpPr>
            <p:nvPr/>
          </p:nvSpPr>
          <p:spPr bwMode="auto">
            <a:xfrm>
              <a:off x="274" y="1802"/>
              <a:ext cx="131" cy="125"/>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0165"/>
                  </a:moveTo>
                  <a:cubicBezTo>
                    <a:pt x="0" y="6255"/>
                    <a:pt x="1955" y="0"/>
                    <a:pt x="7728" y="880"/>
                  </a:cubicBezTo>
                  <a:cubicBezTo>
                    <a:pt x="13686" y="2737"/>
                    <a:pt x="21600" y="10751"/>
                    <a:pt x="21600" y="10751"/>
                  </a:cubicBezTo>
                  <a:cubicBezTo>
                    <a:pt x="21600" y="10751"/>
                    <a:pt x="11079" y="11924"/>
                    <a:pt x="13407" y="21600"/>
                  </a:cubicBezTo>
                  <a:cubicBezTo>
                    <a:pt x="3724" y="15052"/>
                    <a:pt x="0" y="10165"/>
                    <a:pt x="0" y="10165"/>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7" name="Freeform 37"/>
            <p:cNvSpPr>
              <a:spLocks noChangeArrowheads="1"/>
            </p:cNvSpPr>
            <p:nvPr/>
          </p:nvSpPr>
          <p:spPr bwMode="auto">
            <a:xfrm>
              <a:off x="350" y="1870"/>
              <a:ext cx="163" cy="128"/>
            </a:xfrm>
            <a:custGeom>
              <a:avLst/>
              <a:gdLst>
                <a:gd name="T0" fmla="*/ 0 w 21600"/>
                <a:gd name="T1" fmla="*/ 0 h 21600"/>
                <a:gd name="T2" fmla="*/ 1 w 21600"/>
                <a:gd name="T3" fmla="*/ 0 h 21600"/>
                <a:gd name="T4" fmla="*/ 1 w 21600"/>
                <a:gd name="T5" fmla="*/ 1 h 21600"/>
                <a:gd name="T6" fmla="*/ 1 w 21600"/>
                <a:gd name="T7" fmla="*/ 1 h 21600"/>
                <a:gd name="T8" fmla="*/ 1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860" y="11756"/>
                  </a:moveTo>
                  <a:cubicBezTo>
                    <a:pt x="2860" y="11756"/>
                    <a:pt x="0" y="0"/>
                    <a:pt x="10085" y="2294"/>
                  </a:cubicBezTo>
                  <a:cubicBezTo>
                    <a:pt x="15203" y="6881"/>
                    <a:pt x="21600" y="15388"/>
                    <a:pt x="21600" y="15388"/>
                  </a:cubicBezTo>
                  <a:cubicBezTo>
                    <a:pt x="21600" y="15388"/>
                    <a:pt x="15203" y="13572"/>
                    <a:pt x="15203" y="20740"/>
                  </a:cubicBezTo>
                  <a:cubicBezTo>
                    <a:pt x="13095" y="21600"/>
                    <a:pt x="10762" y="21600"/>
                    <a:pt x="10762" y="21600"/>
                  </a:cubicBezTo>
                  <a:cubicBezTo>
                    <a:pt x="10762" y="21600"/>
                    <a:pt x="2860" y="11756"/>
                    <a:pt x="2860" y="11756"/>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8" name="Freeform 38"/>
            <p:cNvSpPr>
              <a:spLocks noChangeArrowheads="1"/>
            </p:cNvSpPr>
            <p:nvPr/>
          </p:nvSpPr>
          <p:spPr bwMode="auto">
            <a:xfrm>
              <a:off x="475" y="1981"/>
              <a:ext cx="49" cy="2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16200"/>
                  </a:moveTo>
                  <a:cubicBezTo>
                    <a:pt x="21600" y="16200"/>
                    <a:pt x="14567" y="1350"/>
                    <a:pt x="14567" y="1350"/>
                  </a:cubicBezTo>
                  <a:cubicBezTo>
                    <a:pt x="14567" y="1350"/>
                    <a:pt x="0" y="0"/>
                    <a:pt x="4270" y="10800"/>
                  </a:cubicBezTo>
                  <a:cubicBezTo>
                    <a:pt x="6279" y="16200"/>
                    <a:pt x="17833" y="21600"/>
                    <a:pt x="21600" y="162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0999" name="Freeform 39"/>
            <p:cNvSpPr>
              <a:spLocks noChangeArrowheads="1"/>
            </p:cNvSpPr>
            <p:nvPr/>
          </p:nvSpPr>
          <p:spPr bwMode="auto">
            <a:xfrm>
              <a:off x="272" y="1548"/>
              <a:ext cx="95"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5814" y="21600"/>
                  </a:moveTo>
                  <a:cubicBezTo>
                    <a:pt x="15814" y="21600"/>
                    <a:pt x="21600" y="14560"/>
                    <a:pt x="21600" y="14560"/>
                  </a:cubicBezTo>
                  <a:cubicBezTo>
                    <a:pt x="21600" y="14560"/>
                    <a:pt x="7329" y="2240"/>
                    <a:pt x="7329" y="2240"/>
                  </a:cubicBezTo>
                  <a:cubicBezTo>
                    <a:pt x="7329" y="2240"/>
                    <a:pt x="0" y="0"/>
                    <a:pt x="4243" y="7360"/>
                  </a:cubicBezTo>
                  <a:cubicBezTo>
                    <a:pt x="8229" y="11840"/>
                    <a:pt x="15814" y="21600"/>
                    <a:pt x="15814"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0" name="Freeform 40"/>
            <p:cNvSpPr>
              <a:spLocks noChangeArrowheads="1"/>
            </p:cNvSpPr>
            <p:nvPr/>
          </p:nvSpPr>
          <p:spPr bwMode="auto">
            <a:xfrm>
              <a:off x="350" y="1602"/>
              <a:ext cx="208" cy="184"/>
            </a:xfrm>
            <a:custGeom>
              <a:avLst/>
              <a:gdLst>
                <a:gd name="T0" fmla="*/ 0 w 21600"/>
                <a:gd name="T1" fmla="*/ 1 h 21600"/>
                <a:gd name="T2" fmla="*/ 0 w 21600"/>
                <a:gd name="T3" fmla="*/ 0 h 21600"/>
                <a:gd name="T4" fmla="*/ 0 w 21600"/>
                <a:gd name="T5" fmla="*/ 0 h 21600"/>
                <a:gd name="T6" fmla="*/ 1 w 21600"/>
                <a:gd name="T7" fmla="*/ 0 h 21600"/>
                <a:gd name="T8" fmla="*/ 2 w 21600"/>
                <a:gd name="T9" fmla="*/ 1 h 21600"/>
                <a:gd name="T10" fmla="*/ 1 w 21600"/>
                <a:gd name="T11" fmla="*/ 2 h 21600"/>
                <a:gd name="T12" fmla="*/ 0 w 21600"/>
                <a:gd name="T13" fmla="*/ 1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0" y="7244"/>
                  </a:moveTo>
                  <a:cubicBezTo>
                    <a:pt x="0" y="7244"/>
                    <a:pt x="293" y="4985"/>
                    <a:pt x="293" y="4985"/>
                  </a:cubicBezTo>
                  <a:cubicBezTo>
                    <a:pt x="293" y="4985"/>
                    <a:pt x="4637" y="0"/>
                    <a:pt x="4637" y="0"/>
                  </a:cubicBezTo>
                  <a:cubicBezTo>
                    <a:pt x="4637" y="0"/>
                    <a:pt x="6457" y="332"/>
                    <a:pt x="6457" y="332"/>
                  </a:cubicBezTo>
                  <a:cubicBezTo>
                    <a:pt x="6457" y="332"/>
                    <a:pt x="21600" y="15220"/>
                    <a:pt x="21600" y="15220"/>
                  </a:cubicBezTo>
                  <a:cubicBezTo>
                    <a:pt x="21600" y="15220"/>
                    <a:pt x="16493" y="16482"/>
                    <a:pt x="15613" y="21600"/>
                  </a:cubicBezTo>
                  <a:cubicBezTo>
                    <a:pt x="7102" y="14090"/>
                    <a:pt x="0" y="7244"/>
                    <a:pt x="0" y="7244"/>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1" name="Freeform 41"/>
            <p:cNvSpPr>
              <a:spLocks noChangeArrowheads="1"/>
            </p:cNvSpPr>
            <p:nvPr/>
          </p:nvSpPr>
          <p:spPr bwMode="auto">
            <a:xfrm>
              <a:off x="518" y="1746"/>
              <a:ext cx="226" cy="207"/>
            </a:xfrm>
            <a:custGeom>
              <a:avLst/>
              <a:gdLst>
                <a:gd name="T0" fmla="*/ 0 w 21600"/>
                <a:gd name="T1" fmla="*/ 1 h 21600"/>
                <a:gd name="T2" fmla="*/ 1 w 21600"/>
                <a:gd name="T3" fmla="*/ 0 h 21600"/>
                <a:gd name="T4" fmla="*/ 2 w 21600"/>
                <a:gd name="T5" fmla="*/ 1 h 21600"/>
                <a:gd name="T6" fmla="*/ 2 w 21600"/>
                <a:gd name="T7" fmla="*/ 2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079"/>
                  </a:moveTo>
                  <a:cubicBezTo>
                    <a:pt x="0" y="6079"/>
                    <a:pt x="0" y="826"/>
                    <a:pt x="5414" y="0"/>
                  </a:cubicBezTo>
                  <a:cubicBezTo>
                    <a:pt x="13155" y="7259"/>
                    <a:pt x="21600" y="15344"/>
                    <a:pt x="21600" y="15344"/>
                  </a:cubicBezTo>
                  <a:cubicBezTo>
                    <a:pt x="21600" y="15344"/>
                    <a:pt x="15699" y="16052"/>
                    <a:pt x="17053" y="21600"/>
                  </a:cubicBezTo>
                  <a:cubicBezTo>
                    <a:pt x="9853" y="15167"/>
                    <a:pt x="0" y="6079"/>
                    <a:pt x="0" y="6079"/>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2" name="Freeform 42"/>
            <p:cNvSpPr>
              <a:spLocks noChangeArrowheads="1"/>
            </p:cNvSpPr>
            <p:nvPr/>
          </p:nvSpPr>
          <p:spPr bwMode="auto">
            <a:xfrm>
              <a:off x="715" y="1913"/>
              <a:ext cx="93" cy="8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654"/>
                  </a:moveTo>
                  <a:cubicBezTo>
                    <a:pt x="0" y="5654"/>
                    <a:pt x="395" y="0"/>
                    <a:pt x="4741" y="725"/>
                  </a:cubicBezTo>
                  <a:cubicBezTo>
                    <a:pt x="17254" y="14352"/>
                    <a:pt x="21600" y="16816"/>
                    <a:pt x="21600" y="16816"/>
                  </a:cubicBezTo>
                  <a:cubicBezTo>
                    <a:pt x="21600" y="16816"/>
                    <a:pt x="16200" y="21600"/>
                    <a:pt x="16200" y="21600"/>
                  </a:cubicBezTo>
                  <a:cubicBezTo>
                    <a:pt x="16200" y="21600"/>
                    <a:pt x="0" y="5654"/>
                    <a:pt x="0" y="5654"/>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3" name="Freeform 43"/>
            <p:cNvSpPr>
              <a:spLocks noChangeArrowheads="1"/>
            </p:cNvSpPr>
            <p:nvPr/>
          </p:nvSpPr>
          <p:spPr bwMode="auto">
            <a:xfrm>
              <a:off x="375" y="1363"/>
              <a:ext cx="80" cy="7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4289" y="0"/>
                  </a:moveTo>
                  <a:cubicBezTo>
                    <a:pt x="4289" y="0"/>
                    <a:pt x="0" y="7085"/>
                    <a:pt x="0" y="7085"/>
                  </a:cubicBezTo>
                  <a:cubicBezTo>
                    <a:pt x="0" y="7085"/>
                    <a:pt x="17617" y="21600"/>
                    <a:pt x="17617" y="21600"/>
                  </a:cubicBezTo>
                  <a:cubicBezTo>
                    <a:pt x="17617" y="21600"/>
                    <a:pt x="21600" y="18662"/>
                    <a:pt x="21600" y="18662"/>
                  </a:cubicBezTo>
                  <a:cubicBezTo>
                    <a:pt x="21600" y="18662"/>
                    <a:pt x="4289" y="0"/>
                    <a:pt x="4289"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4" name="Freeform 44"/>
            <p:cNvSpPr>
              <a:spLocks noChangeArrowheads="1"/>
            </p:cNvSpPr>
            <p:nvPr/>
          </p:nvSpPr>
          <p:spPr bwMode="auto">
            <a:xfrm>
              <a:off x="353" y="1425"/>
              <a:ext cx="156" cy="297"/>
            </a:xfrm>
            <a:custGeom>
              <a:avLst/>
              <a:gdLst>
                <a:gd name="T0" fmla="*/ 1 w 21600"/>
                <a:gd name="T1" fmla="*/ 0 h 21600"/>
                <a:gd name="T2" fmla="*/ 1 w 21600"/>
                <a:gd name="T3" fmla="*/ 0 h 21600"/>
                <a:gd name="T4" fmla="*/ 1 w 21600"/>
                <a:gd name="T5" fmla="*/ 4 h 21600"/>
                <a:gd name="T6" fmla="*/ 0 w 21600"/>
                <a:gd name="T7" fmla="*/ 4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1153" y="0"/>
                  </a:moveTo>
                  <a:cubicBezTo>
                    <a:pt x="11153" y="0"/>
                    <a:pt x="21600" y="1731"/>
                    <a:pt x="21600" y="1731"/>
                  </a:cubicBezTo>
                  <a:cubicBezTo>
                    <a:pt x="21600" y="1731"/>
                    <a:pt x="10682" y="21600"/>
                    <a:pt x="10682" y="21600"/>
                  </a:cubicBezTo>
                  <a:cubicBezTo>
                    <a:pt x="10682" y="21600"/>
                    <a:pt x="0" y="19085"/>
                    <a:pt x="0" y="19085"/>
                  </a:cubicBezTo>
                  <a:cubicBezTo>
                    <a:pt x="0" y="19085"/>
                    <a:pt x="11153" y="0"/>
                    <a:pt x="11153" y="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5" name="Freeform 45"/>
            <p:cNvSpPr>
              <a:spLocks noChangeArrowheads="1"/>
            </p:cNvSpPr>
            <p:nvPr/>
          </p:nvSpPr>
          <p:spPr bwMode="auto">
            <a:xfrm>
              <a:off x="741" y="1768"/>
              <a:ext cx="284" cy="95"/>
            </a:xfrm>
            <a:custGeom>
              <a:avLst/>
              <a:gdLst>
                <a:gd name="T0" fmla="*/ 0 w 21600"/>
                <a:gd name="T1" fmla="*/ 0 h 21600"/>
                <a:gd name="T2" fmla="*/ 0 w 21600"/>
                <a:gd name="T3" fmla="*/ 0 h 21600"/>
                <a:gd name="T4" fmla="*/ 4 w 21600"/>
                <a:gd name="T5" fmla="*/ 0 h 21600"/>
                <a:gd name="T6" fmla="*/ 4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8643"/>
                  </a:moveTo>
                  <a:cubicBezTo>
                    <a:pt x="0" y="18643"/>
                    <a:pt x="604" y="0"/>
                    <a:pt x="604" y="0"/>
                  </a:cubicBezTo>
                  <a:cubicBezTo>
                    <a:pt x="604" y="0"/>
                    <a:pt x="21600" y="4500"/>
                    <a:pt x="21600" y="4500"/>
                  </a:cubicBezTo>
                  <a:cubicBezTo>
                    <a:pt x="21600" y="4500"/>
                    <a:pt x="20910" y="21600"/>
                    <a:pt x="20910" y="21600"/>
                  </a:cubicBezTo>
                  <a:cubicBezTo>
                    <a:pt x="20910" y="21600"/>
                    <a:pt x="1121" y="19414"/>
                    <a:pt x="0" y="18643"/>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6" name="Freeform 46"/>
            <p:cNvSpPr>
              <a:spLocks noChangeArrowheads="1"/>
            </p:cNvSpPr>
            <p:nvPr/>
          </p:nvSpPr>
          <p:spPr bwMode="auto">
            <a:xfrm>
              <a:off x="913" y="1823"/>
              <a:ext cx="80" cy="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00"/>
                  </a:moveTo>
                  <a:cubicBezTo>
                    <a:pt x="0" y="6400"/>
                    <a:pt x="3549" y="0"/>
                    <a:pt x="3549" y="0"/>
                  </a:cubicBezTo>
                  <a:cubicBezTo>
                    <a:pt x="3549" y="0"/>
                    <a:pt x="19594" y="15360"/>
                    <a:pt x="19594" y="15360"/>
                  </a:cubicBezTo>
                  <a:cubicBezTo>
                    <a:pt x="19594" y="15360"/>
                    <a:pt x="21600" y="21600"/>
                    <a:pt x="16971" y="20480"/>
                  </a:cubicBezTo>
                  <a:cubicBezTo>
                    <a:pt x="7406" y="14400"/>
                    <a:pt x="0" y="6400"/>
                    <a:pt x="0" y="64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7" name="Freeform 47"/>
            <p:cNvSpPr>
              <a:spLocks noChangeArrowheads="1"/>
            </p:cNvSpPr>
            <p:nvPr/>
          </p:nvSpPr>
          <p:spPr bwMode="auto">
            <a:xfrm>
              <a:off x="575" y="1276"/>
              <a:ext cx="105" cy="83"/>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2774" y="19233"/>
                  </a:moveTo>
                  <a:cubicBezTo>
                    <a:pt x="12774" y="19233"/>
                    <a:pt x="21600" y="21600"/>
                    <a:pt x="19045" y="13907"/>
                  </a:cubicBezTo>
                  <a:cubicBezTo>
                    <a:pt x="12194" y="8285"/>
                    <a:pt x="7432" y="0"/>
                    <a:pt x="7432" y="0"/>
                  </a:cubicBezTo>
                  <a:cubicBezTo>
                    <a:pt x="7432" y="0"/>
                    <a:pt x="0" y="296"/>
                    <a:pt x="0" y="296"/>
                  </a:cubicBezTo>
                  <a:cubicBezTo>
                    <a:pt x="0" y="296"/>
                    <a:pt x="12774" y="19233"/>
                    <a:pt x="12774" y="19233"/>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8" name="Freeform 48"/>
            <p:cNvSpPr>
              <a:spLocks noChangeArrowheads="1"/>
            </p:cNvSpPr>
            <p:nvPr/>
          </p:nvSpPr>
          <p:spPr bwMode="auto">
            <a:xfrm>
              <a:off x="637" y="1326"/>
              <a:ext cx="218" cy="195"/>
            </a:xfrm>
            <a:custGeom>
              <a:avLst/>
              <a:gdLst>
                <a:gd name="T0" fmla="*/ 0 w 21600"/>
                <a:gd name="T1" fmla="*/ 0 h 21600"/>
                <a:gd name="T2" fmla="*/ 0 w 21600"/>
                <a:gd name="T3" fmla="*/ 0 h 21600"/>
                <a:gd name="T4" fmla="*/ 2 w 21600"/>
                <a:gd name="T5" fmla="*/ 1 h 21600"/>
                <a:gd name="T6" fmla="*/ 2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4597"/>
                  </a:moveTo>
                  <a:cubicBezTo>
                    <a:pt x="1856" y="5983"/>
                    <a:pt x="6638" y="4156"/>
                    <a:pt x="4894" y="0"/>
                  </a:cubicBezTo>
                  <a:cubicBezTo>
                    <a:pt x="9225" y="3527"/>
                    <a:pt x="21600" y="15680"/>
                    <a:pt x="21600" y="15680"/>
                  </a:cubicBezTo>
                  <a:cubicBezTo>
                    <a:pt x="21600" y="15680"/>
                    <a:pt x="20588" y="21600"/>
                    <a:pt x="16144" y="21600"/>
                  </a:cubicBezTo>
                  <a:cubicBezTo>
                    <a:pt x="9788" y="14925"/>
                    <a:pt x="1181" y="7809"/>
                    <a:pt x="0" y="4597"/>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09" name="Freeform 49"/>
            <p:cNvSpPr>
              <a:spLocks noChangeArrowheads="1"/>
            </p:cNvSpPr>
            <p:nvPr/>
          </p:nvSpPr>
          <p:spPr bwMode="auto">
            <a:xfrm>
              <a:off x="823" y="1485"/>
              <a:ext cx="209" cy="187"/>
            </a:xfrm>
            <a:custGeom>
              <a:avLst/>
              <a:gdLst>
                <a:gd name="T0" fmla="*/ 0 w 21600"/>
                <a:gd name="T1" fmla="*/ 0 h 21600"/>
                <a:gd name="T2" fmla="*/ 1 w 21600"/>
                <a:gd name="T3" fmla="*/ 0 h 21600"/>
                <a:gd name="T4" fmla="*/ 2 w 21600"/>
                <a:gd name="T5" fmla="*/ 1 h 21600"/>
                <a:gd name="T6" fmla="*/ 1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909"/>
                  </a:moveTo>
                  <a:cubicBezTo>
                    <a:pt x="0" y="5909"/>
                    <a:pt x="5721" y="525"/>
                    <a:pt x="5721" y="0"/>
                  </a:cubicBezTo>
                  <a:cubicBezTo>
                    <a:pt x="13194" y="6697"/>
                    <a:pt x="21600" y="14772"/>
                    <a:pt x="21600" y="14772"/>
                  </a:cubicBezTo>
                  <a:cubicBezTo>
                    <a:pt x="21600" y="14772"/>
                    <a:pt x="18739" y="21600"/>
                    <a:pt x="15645" y="21600"/>
                  </a:cubicBezTo>
                  <a:cubicBezTo>
                    <a:pt x="7064" y="13853"/>
                    <a:pt x="0" y="5909"/>
                    <a:pt x="0" y="5909"/>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0" name="Freeform 50"/>
            <p:cNvSpPr>
              <a:spLocks noChangeArrowheads="1"/>
            </p:cNvSpPr>
            <p:nvPr/>
          </p:nvSpPr>
          <p:spPr bwMode="auto">
            <a:xfrm>
              <a:off x="1028" y="1649"/>
              <a:ext cx="77" cy="82"/>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3335" y="0"/>
                  </a:moveTo>
                  <a:cubicBezTo>
                    <a:pt x="16200" y="9981"/>
                    <a:pt x="21600" y="15790"/>
                    <a:pt x="21600" y="15790"/>
                  </a:cubicBezTo>
                  <a:cubicBezTo>
                    <a:pt x="21600" y="15790"/>
                    <a:pt x="18582" y="21600"/>
                    <a:pt x="15882" y="20110"/>
                  </a:cubicBezTo>
                  <a:cubicBezTo>
                    <a:pt x="8100" y="14450"/>
                    <a:pt x="2065" y="8193"/>
                    <a:pt x="2065" y="8193"/>
                  </a:cubicBezTo>
                  <a:cubicBezTo>
                    <a:pt x="2065" y="8193"/>
                    <a:pt x="0" y="0"/>
                    <a:pt x="3335"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1" name="Freeform 51"/>
            <p:cNvSpPr>
              <a:spLocks noChangeArrowheads="1"/>
            </p:cNvSpPr>
            <p:nvPr/>
          </p:nvSpPr>
          <p:spPr bwMode="auto">
            <a:xfrm>
              <a:off x="859" y="1269"/>
              <a:ext cx="32" cy="14"/>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274" y="0"/>
                  </a:moveTo>
                  <a:cubicBezTo>
                    <a:pt x="2274" y="0"/>
                    <a:pt x="21600" y="0"/>
                    <a:pt x="21600" y="0"/>
                  </a:cubicBezTo>
                  <a:cubicBezTo>
                    <a:pt x="21600" y="0"/>
                    <a:pt x="18568" y="21600"/>
                    <a:pt x="10989" y="21600"/>
                  </a:cubicBezTo>
                  <a:cubicBezTo>
                    <a:pt x="0" y="21600"/>
                    <a:pt x="0" y="12600"/>
                    <a:pt x="2274"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2" name="Freeform 52"/>
            <p:cNvSpPr>
              <a:spLocks noChangeArrowheads="1"/>
            </p:cNvSpPr>
            <p:nvPr/>
          </p:nvSpPr>
          <p:spPr bwMode="auto">
            <a:xfrm>
              <a:off x="854" y="1276"/>
              <a:ext cx="153" cy="111"/>
            </a:xfrm>
            <a:custGeom>
              <a:avLst/>
              <a:gdLst>
                <a:gd name="T0" fmla="*/ 0 w 21600"/>
                <a:gd name="T1" fmla="*/ 0 h 21600"/>
                <a:gd name="T2" fmla="*/ 0 w 21600"/>
                <a:gd name="T3" fmla="*/ 0 h 21600"/>
                <a:gd name="T4" fmla="*/ 1 w 21600"/>
                <a:gd name="T5" fmla="*/ 0 h 21600"/>
                <a:gd name="T6" fmla="*/ 1 w 21600"/>
                <a:gd name="T7" fmla="*/ 0 h 21600"/>
                <a:gd name="T8" fmla="*/ 1 w 21600"/>
                <a:gd name="T9" fmla="*/ 1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6646"/>
                  </a:moveTo>
                  <a:cubicBezTo>
                    <a:pt x="4065" y="5760"/>
                    <a:pt x="8369" y="1329"/>
                    <a:pt x="8369" y="0"/>
                  </a:cubicBezTo>
                  <a:cubicBezTo>
                    <a:pt x="10760" y="0"/>
                    <a:pt x="13630" y="222"/>
                    <a:pt x="13630" y="222"/>
                  </a:cubicBezTo>
                  <a:cubicBezTo>
                    <a:pt x="19528" y="7089"/>
                    <a:pt x="21600" y="10191"/>
                    <a:pt x="21600" y="10191"/>
                  </a:cubicBezTo>
                  <a:cubicBezTo>
                    <a:pt x="21600" y="10191"/>
                    <a:pt x="20723" y="21600"/>
                    <a:pt x="13231" y="19717"/>
                  </a:cubicBezTo>
                  <a:cubicBezTo>
                    <a:pt x="6297" y="13846"/>
                    <a:pt x="0" y="6646"/>
                    <a:pt x="0" y="6646"/>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3" name="Freeform 53"/>
            <p:cNvSpPr>
              <a:spLocks noChangeArrowheads="1"/>
            </p:cNvSpPr>
            <p:nvPr/>
          </p:nvSpPr>
          <p:spPr bwMode="auto">
            <a:xfrm>
              <a:off x="958" y="1345"/>
              <a:ext cx="128" cy="113"/>
            </a:xfrm>
            <a:custGeom>
              <a:avLst/>
              <a:gdLst>
                <a:gd name="T0" fmla="*/ 0 w 21600"/>
                <a:gd name="T1" fmla="*/ 0 h 21600"/>
                <a:gd name="T2" fmla="*/ 0 w 21600"/>
                <a:gd name="T3" fmla="*/ 0 h 21600"/>
                <a:gd name="T4" fmla="*/ 0 w 21600"/>
                <a:gd name="T5" fmla="*/ 1 h 21600"/>
                <a:gd name="T6" fmla="*/ 1 w 21600"/>
                <a:gd name="T7" fmla="*/ 1 h 21600"/>
                <a:gd name="T8" fmla="*/ 1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10368" y="0"/>
                  </a:moveTo>
                  <a:cubicBezTo>
                    <a:pt x="10368" y="0"/>
                    <a:pt x="10560" y="10582"/>
                    <a:pt x="0" y="8945"/>
                  </a:cubicBezTo>
                  <a:cubicBezTo>
                    <a:pt x="7872" y="17891"/>
                    <a:pt x="13056" y="21055"/>
                    <a:pt x="13056" y="21055"/>
                  </a:cubicBezTo>
                  <a:cubicBezTo>
                    <a:pt x="13056" y="21055"/>
                    <a:pt x="19968" y="21600"/>
                    <a:pt x="21600" y="18436"/>
                  </a:cubicBezTo>
                  <a:cubicBezTo>
                    <a:pt x="21600" y="18436"/>
                    <a:pt x="21408" y="9273"/>
                    <a:pt x="21408" y="9273"/>
                  </a:cubicBezTo>
                  <a:cubicBezTo>
                    <a:pt x="21408" y="9273"/>
                    <a:pt x="10368" y="0"/>
                    <a:pt x="10368" y="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4" name="Freeform 54"/>
            <p:cNvSpPr>
              <a:spLocks noChangeArrowheads="1"/>
            </p:cNvSpPr>
            <p:nvPr/>
          </p:nvSpPr>
          <p:spPr bwMode="auto">
            <a:xfrm>
              <a:off x="1092" y="1452"/>
              <a:ext cx="55" cy="45"/>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5122" y="0"/>
                  </a:moveTo>
                  <a:cubicBezTo>
                    <a:pt x="5122" y="0"/>
                    <a:pt x="0" y="2492"/>
                    <a:pt x="891" y="8308"/>
                  </a:cubicBezTo>
                  <a:cubicBezTo>
                    <a:pt x="6012" y="17169"/>
                    <a:pt x="21600" y="21600"/>
                    <a:pt x="18705" y="12462"/>
                  </a:cubicBezTo>
                  <a:cubicBezTo>
                    <a:pt x="12470" y="3877"/>
                    <a:pt x="5122" y="0"/>
                    <a:pt x="5122"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5" name="Freeform 55"/>
            <p:cNvSpPr>
              <a:spLocks noChangeArrowheads="1"/>
            </p:cNvSpPr>
            <p:nvPr/>
          </p:nvSpPr>
          <p:spPr bwMode="auto">
            <a:xfrm>
              <a:off x="923" y="598"/>
              <a:ext cx="198" cy="560"/>
            </a:xfrm>
            <a:custGeom>
              <a:avLst/>
              <a:gdLst>
                <a:gd name="T0" fmla="*/ 1 w 21600"/>
                <a:gd name="T1" fmla="*/ 14 h 21600"/>
                <a:gd name="T2" fmla="*/ 2 w 21600"/>
                <a:gd name="T3" fmla="*/ 0 h 21600"/>
                <a:gd name="T4" fmla="*/ 1 w 21600"/>
                <a:gd name="T5" fmla="*/ 3 h 21600"/>
                <a:gd name="T6" fmla="*/ 1 w 21600"/>
                <a:gd name="T7" fmla="*/ 4 h 21600"/>
                <a:gd name="T8" fmla="*/ 1 w 21600"/>
                <a:gd name="T9" fmla="*/ 5 h 21600"/>
                <a:gd name="T10" fmla="*/ 1 w 21600"/>
                <a:gd name="T11" fmla="*/ 9 h 21600"/>
                <a:gd name="T12" fmla="*/ 1 w 21600"/>
                <a:gd name="T13" fmla="*/ 9 h 21600"/>
                <a:gd name="T14" fmla="*/ 1 w 21600"/>
                <a:gd name="T15" fmla="*/ 10 h 21600"/>
                <a:gd name="T16" fmla="*/ 1 w 21600"/>
                <a:gd name="T17" fmla="*/ 11 h 21600"/>
                <a:gd name="T18" fmla="*/ 1 w 21600"/>
                <a:gd name="T19" fmla="*/ 12 h 21600"/>
                <a:gd name="T20" fmla="*/ 2 w 21600"/>
                <a:gd name="T21" fmla="*/ 13 h 21600"/>
                <a:gd name="T22" fmla="*/ 2 w 21600"/>
                <a:gd name="T23" fmla="*/ 15 h 21600"/>
                <a:gd name="T24" fmla="*/ 1 w 21600"/>
                <a:gd name="T25" fmla="*/ 14 h 2160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1600" h="21600">
                  <a:moveTo>
                    <a:pt x="8293" y="21119"/>
                  </a:moveTo>
                  <a:cubicBezTo>
                    <a:pt x="5756" y="16413"/>
                    <a:pt x="0" y="6412"/>
                    <a:pt x="19991" y="0"/>
                  </a:cubicBezTo>
                  <a:cubicBezTo>
                    <a:pt x="17763" y="1991"/>
                    <a:pt x="16834" y="4267"/>
                    <a:pt x="16834" y="4267"/>
                  </a:cubicBezTo>
                  <a:cubicBezTo>
                    <a:pt x="16834" y="4267"/>
                    <a:pt x="12378" y="4399"/>
                    <a:pt x="12997" y="5537"/>
                  </a:cubicBezTo>
                  <a:cubicBezTo>
                    <a:pt x="12750" y="6412"/>
                    <a:pt x="15411" y="6850"/>
                    <a:pt x="15411" y="6850"/>
                  </a:cubicBezTo>
                  <a:cubicBezTo>
                    <a:pt x="15411" y="6850"/>
                    <a:pt x="16834" y="13087"/>
                    <a:pt x="17330" y="14006"/>
                  </a:cubicBezTo>
                  <a:cubicBezTo>
                    <a:pt x="13678" y="13437"/>
                    <a:pt x="12378" y="12956"/>
                    <a:pt x="12254" y="12956"/>
                  </a:cubicBezTo>
                  <a:cubicBezTo>
                    <a:pt x="11945" y="12956"/>
                    <a:pt x="7489" y="13568"/>
                    <a:pt x="8417" y="14575"/>
                  </a:cubicBezTo>
                  <a:cubicBezTo>
                    <a:pt x="10150" y="15626"/>
                    <a:pt x="12254" y="15844"/>
                    <a:pt x="12378" y="15844"/>
                  </a:cubicBezTo>
                  <a:cubicBezTo>
                    <a:pt x="12750" y="15844"/>
                    <a:pt x="12997" y="17529"/>
                    <a:pt x="12997" y="17529"/>
                  </a:cubicBezTo>
                  <a:cubicBezTo>
                    <a:pt x="12997" y="17529"/>
                    <a:pt x="19186" y="19477"/>
                    <a:pt x="20795" y="19762"/>
                  </a:cubicBezTo>
                  <a:cubicBezTo>
                    <a:pt x="21600" y="20681"/>
                    <a:pt x="21600" y="21600"/>
                    <a:pt x="21600" y="21600"/>
                  </a:cubicBezTo>
                  <a:cubicBezTo>
                    <a:pt x="21600" y="21600"/>
                    <a:pt x="8789" y="20856"/>
                    <a:pt x="8293" y="21119"/>
                  </a:cubicBezTo>
                </a:path>
              </a:pathLst>
            </a:custGeom>
            <a:solidFill>
              <a:srgbClr val="7B52CC"/>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6" name="Freeform 56"/>
            <p:cNvSpPr>
              <a:spLocks noChangeArrowheads="1"/>
            </p:cNvSpPr>
            <p:nvPr/>
          </p:nvSpPr>
          <p:spPr bwMode="auto">
            <a:xfrm>
              <a:off x="1015" y="950"/>
              <a:ext cx="47" cy="4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1880"/>
                  </a:moveTo>
                  <a:cubicBezTo>
                    <a:pt x="21600" y="11880"/>
                    <a:pt x="7971" y="0"/>
                    <a:pt x="7971" y="0"/>
                  </a:cubicBezTo>
                  <a:cubicBezTo>
                    <a:pt x="7971" y="0"/>
                    <a:pt x="0" y="10530"/>
                    <a:pt x="0" y="10530"/>
                  </a:cubicBezTo>
                  <a:cubicBezTo>
                    <a:pt x="0" y="10530"/>
                    <a:pt x="12343" y="21600"/>
                    <a:pt x="12343" y="21600"/>
                  </a:cubicBezTo>
                  <a:cubicBezTo>
                    <a:pt x="12343" y="21600"/>
                    <a:pt x="21600" y="11880"/>
                    <a:pt x="21600" y="1188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7" name="Freeform 57"/>
            <p:cNvSpPr>
              <a:spLocks noChangeArrowheads="1"/>
            </p:cNvSpPr>
            <p:nvPr/>
          </p:nvSpPr>
          <p:spPr bwMode="auto">
            <a:xfrm>
              <a:off x="1054" y="987"/>
              <a:ext cx="130" cy="117"/>
            </a:xfrm>
            <a:custGeom>
              <a:avLst/>
              <a:gdLst>
                <a:gd name="T0" fmla="*/ 0 w 21600"/>
                <a:gd name="T1" fmla="*/ 0 h 21600"/>
                <a:gd name="T2" fmla="*/ 0 w 21600"/>
                <a:gd name="T3" fmla="*/ 0 h 21600"/>
                <a:gd name="T4" fmla="*/ 0 w 21600"/>
                <a:gd name="T5" fmla="*/ 0 h 21600"/>
                <a:gd name="T6" fmla="*/ 0 w 21600"/>
                <a:gd name="T7" fmla="*/ 0 h 21600"/>
                <a:gd name="T8" fmla="*/ 1 w 21600"/>
                <a:gd name="T9" fmla="*/ 0 h 21600"/>
                <a:gd name="T10" fmla="*/ 0 w 21600"/>
                <a:gd name="T11" fmla="*/ 1 h 21600"/>
                <a:gd name="T12" fmla="*/ 0 w 21600"/>
                <a:gd name="T13" fmla="*/ 0 h 216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1600" h="21600">
                  <a:moveTo>
                    <a:pt x="470" y="9287"/>
                  </a:moveTo>
                  <a:cubicBezTo>
                    <a:pt x="470" y="9287"/>
                    <a:pt x="0" y="3965"/>
                    <a:pt x="0" y="3965"/>
                  </a:cubicBezTo>
                  <a:cubicBezTo>
                    <a:pt x="0" y="3965"/>
                    <a:pt x="4038" y="0"/>
                    <a:pt x="4038" y="0"/>
                  </a:cubicBezTo>
                  <a:cubicBezTo>
                    <a:pt x="4038" y="0"/>
                    <a:pt x="9203" y="0"/>
                    <a:pt x="9203" y="0"/>
                  </a:cubicBezTo>
                  <a:cubicBezTo>
                    <a:pt x="9203" y="0"/>
                    <a:pt x="21600" y="11270"/>
                    <a:pt x="21600" y="11270"/>
                  </a:cubicBezTo>
                  <a:cubicBezTo>
                    <a:pt x="21600" y="11270"/>
                    <a:pt x="10800" y="9704"/>
                    <a:pt x="13430" y="21600"/>
                  </a:cubicBezTo>
                  <a:cubicBezTo>
                    <a:pt x="5259" y="16591"/>
                    <a:pt x="470" y="9287"/>
                    <a:pt x="470" y="9287"/>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8" name="Freeform 58"/>
            <p:cNvSpPr>
              <a:spLocks noChangeArrowheads="1"/>
            </p:cNvSpPr>
            <p:nvPr/>
          </p:nvSpPr>
          <p:spPr bwMode="auto">
            <a:xfrm>
              <a:off x="1125" y="1048"/>
              <a:ext cx="165" cy="130"/>
            </a:xfrm>
            <a:custGeom>
              <a:avLst/>
              <a:gdLst>
                <a:gd name="T0" fmla="*/ 0 w 21600"/>
                <a:gd name="T1" fmla="*/ 0 h 21600"/>
                <a:gd name="T2" fmla="*/ 1 w 21600"/>
                <a:gd name="T3" fmla="*/ 0 h 21600"/>
                <a:gd name="T4" fmla="*/ 1 w 21600"/>
                <a:gd name="T5" fmla="*/ 1 h 21600"/>
                <a:gd name="T6" fmla="*/ 1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969" y="11036"/>
                  </a:moveTo>
                  <a:cubicBezTo>
                    <a:pt x="2969" y="11036"/>
                    <a:pt x="0" y="0"/>
                    <a:pt x="10986" y="2735"/>
                  </a:cubicBezTo>
                  <a:cubicBezTo>
                    <a:pt x="16256" y="8206"/>
                    <a:pt x="21600" y="15941"/>
                    <a:pt x="21600" y="15941"/>
                  </a:cubicBezTo>
                  <a:cubicBezTo>
                    <a:pt x="21600" y="15941"/>
                    <a:pt x="14994" y="13300"/>
                    <a:pt x="15365" y="20845"/>
                  </a:cubicBezTo>
                  <a:cubicBezTo>
                    <a:pt x="10986" y="21600"/>
                    <a:pt x="2969" y="11036"/>
                    <a:pt x="2969" y="11036"/>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19" name="Freeform 59"/>
            <p:cNvSpPr>
              <a:spLocks noChangeArrowheads="1"/>
            </p:cNvSpPr>
            <p:nvPr/>
          </p:nvSpPr>
          <p:spPr bwMode="auto">
            <a:xfrm>
              <a:off x="1246" y="1156"/>
              <a:ext cx="56" cy="24"/>
            </a:xfrm>
            <a:custGeom>
              <a:avLst/>
              <a:gdLst>
                <a:gd name="T0" fmla="*/ 0 w 21600"/>
                <a:gd name="T1" fmla="*/ 0 h 21600"/>
                <a:gd name="T2" fmla="*/ 0 w 21600"/>
                <a:gd name="T3" fmla="*/ 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21600" y="21600"/>
                  </a:moveTo>
                  <a:cubicBezTo>
                    <a:pt x="21600" y="21600"/>
                    <a:pt x="13392" y="0"/>
                    <a:pt x="5616" y="6028"/>
                  </a:cubicBezTo>
                  <a:cubicBezTo>
                    <a:pt x="0" y="18084"/>
                    <a:pt x="21600" y="21600"/>
                    <a:pt x="21600" y="2160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0" name="Freeform 60"/>
            <p:cNvSpPr>
              <a:spLocks noChangeArrowheads="1"/>
            </p:cNvSpPr>
            <p:nvPr/>
          </p:nvSpPr>
          <p:spPr bwMode="auto">
            <a:xfrm>
              <a:off x="1048" y="723"/>
              <a:ext cx="92" cy="8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4811"/>
                  </a:moveTo>
                  <a:cubicBezTo>
                    <a:pt x="21600" y="14811"/>
                    <a:pt x="7916" y="3394"/>
                    <a:pt x="7916" y="3394"/>
                  </a:cubicBezTo>
                  <a:cubicBezTo>
                    <a:pt x="7916" y="3394"/>
                    <a:pt x="0" y="0"/>
                    <a:pt x="3354" y="8949"/>
                  </a:cubicBezTo>
                  <a:cubicBezTo>
                    <a:pt x="6842" y="12651"/>
                    <a:pt x="17843" y="21600"/>
                    <a:pt x="17843" y="21600"/>
                  </a:cubicBezTo>
                  <a:cubicBezTo>
                    <a:pt x="17843" y="21600"/>
                    <a:pt x="21600" y="14811"/>
                    <a:pt x="21600" y="14811"/>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1" name="Freeform 61"/>
            <p:cNvSpPr>
              <a:spLocks noChangeArrowheads="1"/>
            </p:cNvSpPr>
            <p:nvPr/>
          </p:nvSpPr>
          <p:spPr bwMode="auto">
            <a:xfrm>
              <a:off x="1143" y="765"/>
              <a:ext cx="214" cy="111"/>
            </a:xfrm>
            <a:custGeom>
              <a:avLst/>
              <a:gdLst>
                <a:gd name="T0" fmla="*/ 0 w 21600"/>
                <a:gd name="T1" fmla="*/ 1 h 21600"/>
                <a:gd name="T2" fmla="*/ 0 w 21600"/>
                <a:gd name="T3" fmla="*/ 0 h 21600"/>
                <a:gd name="T4" fmla="*/ 2 w 21600"/>
                <a:gd name="T5" fmla="*/ 0 h 21600"/>
                <a:gd name="T6" fmla="*/ 2 w 21600"/>
                <a:gd name="T7" fmla="*/ 0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948" y="21600"/>
                  </a:moveTo>
                  <a:cubicBezTo>
                    <a:pt x="688" y="19176"/>
                    <a:pt x="0" y="8155"/>
                    <a:pt x="516" y="6943"/>
                  </a:cubicBezTo>
                  <a:cubicBezTo>
                    <a:pt x="5959" y="3637"/>
                    <a:pt x="21600" y="0"/>
                    <a:pt x="21600" y="0"/>
                  </a:cubicBezTo>
                  <a:cubicBezTo>
                    <a:pt x="21600" y="0"/>
                    <a:pt x="20053" y="10139"/>
                    <a:pt x="21543" y="15869"/>
                  </a:cubicBezTo>
                  <a:cubicBezTo>
                    <a:pt x="12376" y="19616"/>
                    <a:pt x="1948" y="21600"/>
                    <a:pt x="1948" y="21600"/>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2" name="Freeform 62"/>
            <p:cNvSpPr>
              <a:spLocks noChangeArrowheads="1"/>
            </p:cNvSpPr>
            <p:nvPr/>
          </p:nvSpPr>
          <p:spPr bwMode="auto">
            <a:xfrm>
              <a:off x="1424" y="837"/>
              <a:ext cx="89" cy="262"/>
            </a:xfrm>
            <a:custGeom>
              <a:avLst/>
              <a:gdLst>
                <a:gd name="T0" fmla="*/ 0 w 21600"/>
                <a:gd name="T1" fmla="*/ 0 h 21600"/>
                <a:gd name="T2" fmla="*/ 0 w 21600"/>
                <a:gd name="T3" fmla="*/ 0 h 21600"/>
                <a:gd name="T4" fmla="*/ 0 w 21600"/>
                <a:gd name="T5" fmla="*/ 3 h 21600"/>
                <a:gd name="T6" fmla="*/ 0 w 21600"/>
                <a:gd name="T7" fmla="*/ 3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777" y="2525"/>
                  </a:moveTo>
                  <a:cubicBezTo>
                    <a:pt x="1777" y="2525"/>
                    <a:pt x="14081" y="0"/>
                    <a:pt x="19549" y="2805"/>
                  </a:cubicBezTo>
                  <a:cubicBezTo>
                    <a:pt x="21600" y="12062"/>
                    <a:pt x="21053" y="21600"/>
                    <a:pt x="21053" y="21600"/>
                  </a:cubicBezTo>
                  <a:cubicBezTo>
                    <a:pt x="21053" y="21600"/>
                    <a:pt x="9433" y="18047"/>
                    <a:pt x="2051" y="21600"/>
                  </a:cubicBezTo>
                  <a:cubicBezTo>
                    <a:pt x="0" y="12436"/>
                    <a:pt x="1777" y="2525"/>
                    <a:pt x="1777" y="2525"/>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3" name="Freeform 63"/>
            <p:cNvSpPr>
              <a:spLocks noChangeArrowheads="1"/>
            </p:cNvSpPr>
            <p:nvPr/>
          </p:nvSpPr>
          <p:spPr bwMode="auto">
            <a:xfrm>
              <a:off x="1491" y="1099"/>
              <a:ext cx="98" cy="7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875"/>
                  </a:moveTo>
                  <a:cubicBezTo>
                    <a:pt x="0" y="5875"/>
                    <a:pt x="2637" y="0"/>
                    <a:pt x="4521" y="0"/>
                  </a:cubicBezTo>
                  <a:cubicBezTo>
                    <a:pt x="10674" y="7949"/>
                    <a:pt x="21600" y="19526"/>
                    <a:pt x="21600" y="19526"/>
                  </a:cubicBezTo>
                  <a:cubicBezTo>
                    <a:pt x="21600" y="19526"/>
                    <a:pt x="15447" y="21600"/>
                    <a:pt x="15447" y="21600"/>
                  </a:cubicBezTo>
                  <a:cubicBezTo>
                    <a:pt x="15447" y="21600"/>
                    <a:pt x="0" y="5875"/>
                    <a:pt x="0" y="5875"/>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4" name="Freeform 64"/>
            <p:cNvSpPr>
              <a:spLocks noChangeArrowheads="1"/>
            </p:cNvSpPr>
            <p:nvPr/>
          </p:nvSpPr>
          <p:spPr bwMode="auto">
            <a:xfrm>
              <a:off x="1143" y="541"/>
              <a:ext cx="91" cy="7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15753"/>
                  </a:moveTo>
                  <a:cubicBezTo>
                    <a:pt x="21600" y="15753"/>
                    <a:pt x="5265" y="0"/>
                    <a:pt x="5265" y="0"/>
                  </a:cubicBezTo>
                  <a:cubicBezTo>
                    <a:pt x="5265" y="0"/>
                    <a:pt x="0" y="6496"/>
                    <a:pt x="0" y="6496"/>
                  </a:cubicBezTo>
                  <a:cubicBezTo>
                    <a:pt x="0" y="6496"/>
                    <a:pt x="17010" y="21600"/>
                    <a:pt x="17010" y="21600"/>
                  </a:cubicBezTo>
                  <a:cubicBezTo>
                    <a:pt x="17010" y="21600"/>
                    <a:pt x="21600" y="15753"/>
                    <a:pt x="21600" y="15753"/>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5" name="Freeform 65"/>
            <p:cNvSpPr>
              <a:spLocks noChangeArrowheads="1"/>
            </p:cNvSpPr>
            <p:nvPr/>
          </p:nvSpPr>
          <p:spPr bwMode="auto">
            <a:xfrm>
              <a:off x="1215" y="617"/>
              <a:ext cx="148" cy="300"/>
            </a:xfrm>
            <a:custGeom>
              <a:avLst/>
              <a:gdLst>
                <a:gd name="T0" fmla="*/ 1 w 21600"/>
                <a:gd name="T1" fmla="*/ 0 h 21600"/>
                <a:gd name="T2" fmla="*/ 1 w 21600"/>
                <a:gd name="T3" fmla="*/ 0 h 21600"/>
                <a:gd name="T4" fmla="*/ 1 w 21600"/>
                <a:gd name="T5" fmla="*/ 4 h 21600"/>
                <a:gd name="T6" fmla="*/ 0 w 21600"/>
                <a:gd name="T7" fmla="*/ 4 h 21600"/>
                <a:gd name="T8" fmla="*/ 1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11624" y="0"/>
                  </a:moveTo>
                  <a:cubicBezTo>
                    <a:pt x="15169" y="1756"/>
                    <a:pt x="21600" y="2042"/>
                    <a:pt x="21600" y="2042"/>
                  </a:cubicBezTo>
                  <a:cubicBezTo>
                    <a:pt x="21600" y="2042"/>
                    <a:pt x="11872" y="21600"/>
                    <a:pt x="11872" y="21600"/>
                  </a:cubicBezTo>
                  <a:cubicBezTo>
                    <a:pt x="11872" y="21600"/>
                    <a:pt x="0" y="19232"/>
                    <a:pt x="0" y="19232"/>
                  </a:cubicBezTo>
                  <a:cubicBezTo>
                    <a:pt x="0" y="19232"/>
                    <a:pt x="11624" y="0"/>
                    <a:pt x="11624" y="0"/>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6" name="Freeform 66"/>
            <p:cNvSpPr>
              <a:spLocks noChangeArrowheads="1"/>
            </p:cNvSpPr>
            <p:nvPr/>
          </p:nvSpPr>
          <p:spPr bwMode="auto">
            <a:xfrm>
              <a:off x="1430" y="917"/>
              <a:ext cx="263" cy="109"/>
            </a:xfrm>
            <a:custGeom>
              <a:avLst/>
              <a:gdLst>
                <a:gd name="T0" fmla="*/ 0 w 21600"/>
                <a:gd name="T1" fmla="*/ 1 h 21600"/>
                <a:gd name="T2" fmla="*/ 0 w 21600"/>
                <a:gd name="T3" fmla="*/ 0 h 21600"/>
                <a:gd name="T4" fmla="*/ 3 w 21600"/>
                <a:gd name="T5" fmla="*/ 0 h 21600"/>
                <a:gd name="T6" fmla="*/ 3 w 21600"/>
                <a:gd name="T7" fmla="*/ 0 h 21600"/>
                <a:gd name="T8" fmla="*/ 0 w 21600"/>
                <a:gd name="T9" fmla="*/ 1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840" y="21600"/>
                  </a:moveTo>
                  <a:cubicBezTo>
                    <a:pt x="840" y="21600"/>
                    <a:pt x="0" y="9961"/>
                    <a:pt x="606" y="8394"/>
                  </a:cubicBezTo>
                  <a:cubicBezTo>
                    <a:pt x="6485" y="5260"/>
                    <a:pt x="20760" y="0"/>
                    <a:pt x="20760" y="0"/>
                  </a:cubicBezTo>
                  <a:cubicBezTo>
                    <a:pt x="20760" y="0"/>
                    <a:pt x="21600" y="13318"/>
                    <a:pt x="21227" y="14325"/>
                  </a:cubicBezTo>
                  <a:cubicBezTo>
                    <a:pt x="12363" y="18131"/>
                    <a:pt x="840" y="21600"/>
                    <a:pt x="840" y="2160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7" name="Freeform 67"/>
            <p:cNvSpPr>
              <a:spLocks noChangeArrowheads="1"/>
            </p:cNvSpPr>
            <p:nvPr/>
          </p:nvSpPr>
          <p:spPr bwMode="auto">
            <a:xfrm>
              <a:off x="1690" y="1006"/>
              <a:ext cx="78" cy="6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80"/>
                  </a:moveTo>
                  <a:cubicBezTo>
                    <a:pt x="0" y="6480"/>
                    <a:pt x="5635" y="0"/>
                    <a:pt x="5635" y="0"/>
                  </a:cubicBezTo>
                  <a:cubicBezTo>
                    <a:pt x="5635" y="0"/>
                    <a:pt x="21600" y="18180"/>
                    <a:pt x="21600" y="18180"/>
                  </a:cubicBezTo>
                  <a:cubicBezTo>
                    <a:pt x="21600" y="18180"/>
                    <a:pt x="18000" y="21600"/>
                    <a:pt x="15965" y="20520"/>
                  </a:cubicBezTo>
                  <a:cubicBezTo>
                    <a:pt x="11583" y="16020"/>
                    <a:pt x="0" y="6480"/>
                    <a:pt x="0" y="648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8" name="Freeform 68"/>
            <p:cNvSpPr>
              <a:spLocks noChangeArrowheads="1"/>
            </p:cNvSpPr>
            <p:nvPr/>
          </p:nvSpPr>
          <p:spPr bwMode="auto">
            <a:xfrm>
              <a:off x="1347" y="459"/>
              <a:ext cx="99" cy="7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7406" y="0"/>
                    <a:pt x="7406" y="0"/>
                  </a:cubicBezTo>
                  <a:cubicBezTo>
                    <a:pt x="7406" y="0"/>
                    <a:pt x="21600" y="15136"/>
                    <a:pt x="21600" y="15136"/>
                  </a:cubicBezTo>
                  <a:cubicBezTo>
                    <a:pt x="21600" y="15136"/>
                    <a:pt x="17157" y="21600"/>
                    <a:pt x="17157" y="21600"/>
                  </a:cubicBezTo>
                  <a:cubicBezTo>
                    <a:pt x="17157" y="21600"/>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29" name="Freeform 69"/>
            <p:cNvSpPr>
              <a:spLocks noChangeArrowheads="1"/>
            </p:cNvSpPr>
            <p:nvPr/>
          </p:nvSpPr>
          <p:spPr bwMode="auto">
            <a:xfrm>
              <a:off x="1417" y="507"/>
              <a:ext cx="219" cy="198"/>
            </a:xfrm>
            <a:custGeom>
              <a:avLst/>
              <a:gdLst>
                <a:gd name="T0" fmla="*/ 0 w 21600"/>
                <a:gd name="T1" fmla="*/ 0 h 21600"/>
                <a:gd name="T2" fmla="*/ 0 w 21600"/>
                <a:gd name="T3" fmla="*/ 0 h 21600"/>
                <a:gd name="T4" fmla="*/ 2 w 21600"/>
                <a:gd name="T5" fmla="*/ 1 h 21600"/>
                <a:gd name="T6" fmla="*/ 2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5446"/>
                  </a:moveTo>
                  <a:cubicBezTo>
                    <a:pt x="3254" y="5446"/>
                    <a:pt x="5274" y="4456"/>
                    <a:pt x="4657" y="0"/>
                  </a:cubicBezTo>
                  <a:cubicBezTo>
                    <a:pt x="10604" y="5075"/>
                    <a:pt x="21095" y="15535"/>
                    <a:pt x="21207" y="15535"/>
                  </a:cubicBezTo>
                  <a:cubicBezTo>
                    <a:pt x="21600" y="15535"/>
                    <a:pt x="18514" y="21600"/>
                    <a:pt x="15877" y="21352"/>
                  </a:cubicBezTo>
                  <a:cubicBezTo>
                    <a:pt x="8864" y="15535"/>
                    <a:pt x="0" y="5446"/>
                    <a:pt x="0" y="5446"/>
                  </a:cubicBezTo>
                </a:path>
              </a:pathLst>
            </a:custGeom>
            <a:solidFill>
              <a:srgbClr val="FFCC00"/>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0" name="Freeform 70"/>
            <p:cNvSpPr>
              <a:spLocks noChangeArrowheads="1"/>
            </p:cNvSpPr>
            <p:nvPr/>
          </p:nvSpPr>
          <p:spPr bwMode="auto">
            <a:xfrm>
              <a:off x="1595" y="663"/>
              <a:ext cx="205" cy="191"/>
            </a:xfrm>
            <a:custGeom>
              <a:avLst/>
              <a:gdLst>
                <a:gd name="T0" fmla="*/ 0 w 21600"/>
                <a:gd name="T1" fmla="*/ 0 h 21600"/>
                <a:gd name="T2" fmla="*/ 0 w 21600"/>
                <a:gd name="T3" fmla="*/ 0 h 21600"/>
                <a:gd name="T4" fmla="*/ 2 w 21600"/>
                <a:gd name="T5" fmla="*/ 1 h 21600"/>
                <a:gd name="T6" fmla="*/ 1 w 21600"/>
                <a:gd name="T7" fmla="*/ 2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281"/>
                  </a:moveTo>
                  <a:cubicBezTo>
                    <a:pt x="0" y="6281"/>
                    <a:pt x="5265" y="2179"/>
                    <a:pt x="5505" y="0"/>
                  </a:cubicBezTo>
                  <a:cubicBezTo>
                    <a:pt x="13941" y="7691"/>
                    <a:pt x="21600" y="15126"/>
                    <a:pt x="21600" y="15126"/>
                  </a:cubicBezTo>
                  <a:cubicBezTo>
                    <a:pt x="21600" y="15126"/>
                    <a:pt x="19147" y="21600"/>
                    <a:pt x="16574" y="21280"/>
                  </a:cubicBezTo>
                  <a:cubicBezTo>
                    <a:pt x="9693" y="16024"/>
                    <a:pt x="0" y="6281"/>
                    <a:pt x="0" y="6281"/>
                  </a:cubicBezTo>
                </a:path>
              </a:pathLst>
            </a:custGeom>
            <a:solidFill>
              <a:srgbClr val="99FF33"/>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1" name="Freeform 71"/>
            <p:cNvSpPr>
              <a:spLocks noChangeArrowheads="1"/>
            </p:cNvSpPr>
            <p:nvPr/>
          </p:nvSpPr>
          <p:spPr bwMode="auto">
            <a:xfrm>
              <a:off x="1793" y="824"/>
              <a:ext cx="90" cy="8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958"/>
                  </a:moveTo>
                  <a:cubicBezTo>
                    <a:pt x="0" y="6958"/>
                    <a:pt x="3125" y="0"/>
                    <a:pt x="3125" y="0"/>
                  </a:cubicBezTo>
                  <a:cubicBezTo>
                    <a:pt x="3125" y="0"/>
                    <a:pt x="19291" y="15366"/>
                    <a:pt x="19291" y="15366"/>
                  </a:cubicBezTo>
                  <a:cubicBezTo>
                    <a:pt x="19291" y="15366"/>
                    <a:pt x="21600" y="21600"/>
                    <a:pt x="17117" y="20585"/>
                  </a:cubicBezTo>
                  <a:cubicBezTo>
                    <a:pt x="10053" y="15801"/>
                    <a:pt x="0" y="6958"/>
                    <a:pt x="0" y="6958"/>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2" name="Freeform 72"/>
            <p:cNvSpPr>
              <a:spLocks noChangeArrowheads="1"/>
            </p:cNvSpPr>
            <p:nvPr/>
          </p:nvSpPr>
          <p:spPr bwMode="auto">
            <a:xfrm>
              <a:off x="1630" y="448"/>
              <a:ext cx="32" cy="1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0" y="21600"/>
                    <a:pt x="0" y="21600"/>
                  </a:cubicBezTo>
                  <a:cubicBezTo>
                    <a:pt x="0" y="21600"/>
                    <a:pt x="21600" y="18189"/>
                    <a:pt x="21600" y="18189"/>
                  </a:cubicBezTo>
                  <a:cubicBezTo>
                    <a:pt x="21600" y="18189"/>
                    <a:pt x="21600" y="2274"/>
                    <a:pt x="21600" y="2274"/>
                  </a:cubicBezTo>
                  <a:cubicBezTo>
                    <a:pt x="21600" y="2274"/>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3" name="Freeform 73"/>
            <p:cNvSpPr>
              <a:spLocks noChangeArrowheads="1"/>
            </p:cNvSpPr>
            <p:nvPr/>
          </p:nvSpPr>
          <p:spPr bwMode="auto">
            <a:xfrm>
              <a:off x="1627" y="448"/>
              <a:ext cx="151" cy="117"/>
            </a:xfrm>
            <a:custGeom>
              <a:avLst/>
              <a:gdLst>
                <a:gd name="T0" fmla="*/ 0 w 21600"/>
                <a:gd name="T1" fmla="*/ 0 h 21600"/>
                <a:gd name="T2" fmla="*/ 1 w 21600"/>
                <a:gd name="T3" fmla="*/ 1 h 21600"/>
                <a:gd name="T4" fmla="*/ 1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6470"/>
                  </a:moveTo>
                  <a:cubicBezTo>
                    <a:pt x="6415" y="13774"/>
                    <a:pt x="12262" y="20139"/>
                    <a:pt x="12262" y="20139"/>
                  </a:cubicBezTo>
                  <a:cubicBezTo>
                    <a:pt x="12262" y="20139"/>
                    <a:pt x="21600" y="21600"/>
                    <a:pt x="21600" y="11791"/>
                  </a:cubicBezTo>
                  <a:cubicBezTo>
                    <a:pt x="17134" y="5217"/>
                    <a:pt x="9338" y="0"/>
                    <a:pt x="9338" y="0"/>
                  </a:cubicBezTo>
                  <a:cubicBezTo>
                    <a:pt x="9338" y="0"/>
                    <a:pt x="7308" y="7722"/>
                    <a:pt x="0" y="6470"/>
                  </a:cubicBezTo>
                </a:path>
              </a:pathLst>
            </a:custGeom>
            <a:solidFill>
              <a:srgbClr val="FF6699"/>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4" name="Freeform 74"/>
            <p:cNvSpPr>
              <a:spLocks noChangeArrowheads="1"/>
            </p:cNvSpPr>
            <p:nvPr/>
          </p:nvSpPr>
          <p:spPr bwMode="auto">
            <a:xfrm>
              <a:off x="1738" y="531"/>
              <a:ext cx="122" cy="113"/>
            </a:xfrm>
            <a:custGeom>
              <a:avLst/>
              <a:gdLst>
                <a:gd name="T0" fmla="*/ 0 w 21600"/>
                <a:gd name="T1" fmla="*/ 0 h 21600"/>
                <a:gd name="T2" fmla="*/ 0 w 21600"/>
                <a:gd name="T3" fmla="*/ 0 h 21600"/>
                <a:gd name="T4" fmla="*/ 1 w 21600"/>
                <a:gd name="T5" fmla="*/ 0 h 21600"/>
                <a:gd name="T6" fmla="*/ 0 w 21600"/>
                <a:gd name="T7" fmla="*/ 1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7815"/>
                  </a:moveTo>
                  <a:cubicBezTo>
                    <a:pt x="3315" y="7815"/>
                    <a:pt x="8841" y="6513"/>
                    <a:pt x="9745" y="0"/>
                  </a:cubicBezTo>
                  <a:cubicBezTo>
                    <a:pt x="16979" y="4342"/>
                    <a:pt x="21600" y="9118"/>
                    <a:pt x="21600" y="9118"/>
                  </a:cubicBezTo>
                  <a:cubicBezTo>
                    <a:pt x="21600" y="9118"/>
                    <a:pt x="21600" y="21600"/>
                    <a:pt x="14668" y="20297"/>
                  </a:cubicBezTo>
                  <a:cubicBezTo>
                    <a:pt x="7133" y="16716"/>
                    <a:pt x="0" y="7815"/>
                    <a:pt x="0" y="7815"/>
                  </a:cubicBezTo>
                </a:path>
              </a:pathLst>
            </a:custGeom>
            <a:solidFill>
              <a:srgbClr val="66B3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sp>
          <p:nvSpPr>
            <p:cNvPr id="41035" name="Freeform 75"/>
            <p:cNvSpPr>
              <a:spLocks noChangeArrowheads="1"/>
            </p:cNvSpPr>
            <p:nvPr/>
          </p:nvSpPr>
          <p:spPr bwMode="auto">
            <a:xfrm>
              <a:off x="1869" y="626"/>
              <a:ext cx="43" cy="4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0"/>
                  </a:moveTo>
                  <a:cubicBezTo>
                    <a:pt x="0" y="0"/>
                    <a:pt x="0" y="10390"/>
                    <a:pt x="0" y="10390"/>
                  </a:cubicBezTo>
                  <a:cubicBezTo>
                    <a:pt x="0" y="10390"/>
                    <a:pt x="14495" y="21600"/>
                    <a:pt x="14495" y="21600"/>
                  </a:cubicBezTo>
                  <a:cubicBezTo>
                    <a:pt x="14495" y="21600"/>
                    <a:pt x="21600" y="15858"/>
                    <a:pt x="20463" y="12577"/>
                  </a:cubicBezTo>
                  <a:cubicBezTo>
                    <a:pt x="12221" y="8476"/>
                    <a:pt x="0" y="0"/>
                    <a:pt x="0" y="0"/>
                  </a:cubicBezTo>
                </a:path>
              </a:pathLst>
            </a:custGeom>
            <a:solidFill>
              <a:srgbClr val="E699FF"/>
            </a:solidFill>
            <a:ln>
              <a:noFill/>
            </a:ln>
            <a:extLst>
              <a:ext uri="{91240B29-F687-4F45-9708-019B960494DF}">
                <a14:hiddenLine xmlns:a14="http://schemas.microsoft.com/office/drawing/2010/main" w="3600" cap="rnd">
                  <a:solidFill>
                    <a:srgbClr val="000000"/>
                  </a:solidFill>
                  <a:bevel/>
                  <a:headEnd/>
                  <a:tailEnd/>
                </a14:hiddenLine>
              </a:ext>
            </a:extLst>
          </p:spPr>
          <p:txBody>
            <a:bodyPr/>
            <a:lstStyle/>
            <a:p>
              <a:endParaRPr lang="ja-JP" altLang="en-US"/>
            </a:p>
          </p:txBody>
        </p:sp>
      </p:grpSp>
      <p:pic>
        <p:nvPicPr>
          <p:cNvPr id="5"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323138" y="2613025"/>
            <a:ext cx="78898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252538" y="2420938"/>
            <a:ext cx="78898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7"/>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82625" y="4292600"/>
            <a:ext cx="1508125" cy="649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48263" y="5564188"/>
            <a:ext cx="788987"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1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46288" y="1701800"/>
            <a:ext cx="2889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18"/>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269163" y="5280025"/>
            <a:ext cx="288925" cy="28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テキスト ボックス 1"/>
          <p:cNvSpPr txBox="1">
            <a:spLocks noChangeArrowheads="1"/>
          </p:cNvSpPr>
          <p:nvPr/>
        </p:nvSpPr>
        <p:spPr bwMode="auto">
          <a:xfrm>
            <a:off x="3534734" y="4755440"/>
            <a:ext cx="5353843" cy="1754326"/>
          </a:xfrm>
          <a:prstGeom prst="rect">
            <a:avLst/>
          </a:prstGeom>
          <a:solidFill>
            <a:srgbClr val="FFFF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dirty="0" smtClean="0"/>
              <a:t>細胞の中では、常にＤＮＡの損傷と修復が繰り返されている</a:t>
            </a:r>
            <a:endParaRPr lang="ja-JP" altLang="en-US" sz="3600" dirty="0"/>
          </a:p>
        </p:txBody>
      </p:sp>
      <p:sp>
        <p:nvSpPr>
          <p:cNvPr id="10" name="テキスト ボックス 9"/>
          <p:cNvSpPr txBox="1"/>
          <p:nvPr/>
        </p:nvSpPr>
        <p:spPr>
          <a:xfrm>
            <a:off x="539552" y="476672"/>
            <a:ext cx="8208912" cy="707886"/>
          </a:xfrm>
          <a:prstGeom prst="rect">
            <a:avLst/>
          </a:prstGeom>
          <a:noFill/>
        </p:spPr>
        <p:txBody>
          <a:bodyPr wrap="square" rtlCol="0">
            <a:spAutoFit/>
          </a:bodyPr>
          <a:lstStyle/>
          <a:p>
            <a:pPr lvl="0"/>
            <a:r>
              <a:rPr lang="ja-JP" altLang="en-US" sz="4000" dirty="0">
                <a:solidFill>
                  <a:prstClr val="black"/>
                </a:solidFill>
              </a:rPr>
              <a:t>放射線</a:t>
            </a:r>
            <a:r>
              <a:rPr lang="ja-JP" altLang="en-US" sz="4000" dirty="0" smtClean="0">
                <a:solidFill>
                  <a:prstClr val="black"/>
                </a:solidFill>
              </a:rPr>
              <a:t>もＤＮＡを傷つける</a:t>
            </a:r>
            <a:r>
              <a:rPr lang="ja-JP" altLang="en-US" sz="4000" dirty="0">
                <a:solidFill>
                  <a:prstClr val="black"/>
                </a:solidFill>
              </a:rPr>
              <a:t>原因の一つ</a:t>
            </a:r>
          </a:p>
        </p:txBody>
      </p:sp>
      <p:sp>
        <p:nvSpPr>
          <p:cNvPr id="140" name="正方形/長方形 139"/>
          <p:cNvSpPr/>
          <p:nvPr/>
        </p:nvSpPr>
        <p:spPr>
          <a:xfrm>
            <a:off x="8036004" y="6510338"/>
            <a:ext cx="1107996" cy="369332"/>
          </a:xfrm>
          <a:prstGeom prst="rect">
            <a:avLst/>
          </a:prstGeom>
        </p:spPr>
        <p:txBody>
          <a:bodyPr wrap="none">
            <a:spAutoFit/>
          </a:bodyPr>
          <a:lstStyle/>
          <a:p>
            <a:r>
              <a:rPr lang="ja-JP" altLang="en-US" dirty="0" smtClean="0"/>
              <a:t>関向作成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2" presetClass="path" presetSubtype="0" accel="50000" decel="50000" fill="hold" nodeType="clickEffect">
                                  <p:stCondLst>
                                    <p:cond delay="0"/>
                                  </p:stCondLst>
                                  <p:childTnLst>
                                    <p:animMotion origin="layout" path="M -3.33333E-6 1.11111E-6 L 0.74028 0.27315 " pathEditMode="relative" rAng="0" ptsTypes="AA">
                                      <p:cBhvr>
                                        <p:cTn id="6" dur="1400" fill="hold"/>
                                        <p:tgtEl>
                                          <p:spTgt spid="4"/>
                                        </p:tgtEl>
                                        <p:attrNameLst>
                                          <p:attrName>ppt_x</p:attrName>
                                          <p:attrName>ppt_y</p:attrName>
                                        </p:attrNameLst>
                                      </p:cBhvr>
                                      <p:rCtr x="37014" y="13657"/>
                                    </p:animMotion>
                                  </p:childTnLst>
                                </p:cTn>
                              </p:par>
                              <p:par>
                                <p:cTn id="7" presetID="42" presetClass="path" presetSubtype="0" accel="50000" decel="50000" fill="hold" nodeType="withEffect">
                                  <p:stCondLst>
                                    <p:cond delay="1000"/>
                                  </p:stCondLst>
                                  <p:childTnLst>
                                    <p:animMotion origin="layout" path="M -1.66667E-6 -7.40741E-7 L -0.7559 0.43056 " pathEditMode="relative" rAng="0" ptsTypes="AA">
                                      <p:cBhvr>
                                        <p:cTn id="8" dur="1200" fill="hold"/>
                                        <p:tgtEl>
                                          <p:spTgt spid="5"/>
                                        </p:tgtEl>
                                        <p:attrNameLst>
                                          <p:attrName>ppt_x</p:attrName>
                                          <p:attrName>ppt_y</p:attrName>
                                        </p:attrNameLst>
                                      </p:cBhvr>
                                      <p:rCtr x="-37795" y="21528"/>
                                    </p:animMotion>
                                  </p:childTnLst>
                                </p:cTn>
                              </p:par>
                              <p:par>
                                <p:cTn id="9" presetID="42" presetClass="path" presetSubtype="0" accel="50000" decel="50000" fill="hold" nodeType="withEffect">
                                  <p:stCondLst>
                                    <p:cond delay="1700"/>
                                  </p:stCondLst>
                                  <p:childTnLst>
                                    <p:animMotion origin="layout" path="M 3.61111E-6 3.7037E-7 L -0.20851 -0.60023 " pathEditMode="relative" rAng="0" ptsTypes="AA">
                                      <p:cBhvr>
                                        <p:cTn id="10" dur="1000" fill="hold"/>
                                        <p:tgtEl>
                                          <p:spTgt spid="6"/>
                                        </p:tgtEl>
                                        <p:attrNameLst>
                                          <p:attrName>ppt_x</p:attrName>
                                          <p:attrName>ppt_y</p:attrName>
                                        </p:attrNameLst>
                                      </p:cBhvr>
                                      <p:rCtr x="-10434" y="-30023"/>
                                    </p:animMotion>
                                  </p:childTnLst>
                                </p:cTn>
                              </p:par>
                              <p:par>
                                <p:cTn id="11" presetID="22" presetClass="entr" presetSubtype="4" fill="hold" nodeType="withEffect">
                                  <p:stCondLst>
                                    <p:cond delay="900"/>
                                  </p:stCondLst>
                                  <p:childTnLst>
                                    <p:set>
                                      <p:cBhvr>
                                        <p:cTn id="12" dur="1" fill="hold">
                                          <p:stCondLst>
                                            <p:cond delay="0"/>
                                          </p:stCondLst>
                                        </p:cTn>
                                        <p:tgtEl>
                                          <p:spTgt spid="9"/>
                                        </p:tgtEl>
                                        <p:attrNameLst>
                                          <p:attrName>style.visibility</p:attrName>
                                        </p:attrNameLst>
                                      </p:cBhvr>
                                      <p:to>
                                        <p:strVal val="visible"/>
                                      </p:to>
                                    </p:set>
                                    <p:animEffect transition="in" filter="wipe(down)">
                                      <p:cBhvr>
                                        <p:cTn id="13" dur="1300"/>
                                        <p:tgtEl>
                                          <p:spTgt spid="9"/>
                                        </p:tgtEl>
                                      </p:cBhvr>
                                    </p:animEffect>
                                  </p:childTnLst>
                                </p:cTn>
                              </p:par>
                              <p:par>
                                <p:cTn id="14" presetID="42" presetClass="path" presetSubtype="0" accel="50000" decel="50000" fill="hold" nodeType="withEffect">
                                  <p:stCondLst>
                                    <p:cond delay="1400"/>
                                  </p:stCondLst>
                                  <p:childTnLst>
                                    <p:animMotion origin="layout" path="M 1.94444E-6 1.85185E-6 L 0.72083 -0.40417 " pathEditMode="relative" rAng="0" ptsTypes="AA">
                                      <p:cBhvr>
                                        <p:cTn id="15" dur="1400" fill="hold"/>
                                        <p:tgtEl>
                                          <p:spTgt spid="9"/>
                                        </p:tgtEl>
                                        <p:attrNameLst>
                                          <p:attrName>ppt_x</p:attrName>
                                          <p:attrName>ppt_y</p:attrName>
                                        </p:attrNameLst>
                                      </p:cBhvr>
                                      <p:rCtr x="36042" y="-20208"/>
                                    </p:animMotion>
                                  </p:childTnLst>
                                </p:cTn>
                              </p:par>
                              <p:par>
                                <p:cTn id="16" presetID="42" presetClass="path" presetSubtype="0" accel="50000" decel="50000" fill="hold" nodeType="withEffect">
                                  <p:stCondLst>
                                    <p:cond delay="600"/>
                                  </p:stCondLst>
                                  <p:childTnLst>
                                    <p:animMotion origin="layout" path="M -3.88889E-6 7.40741E-7 L -0.57847 -0.44792 " pathEditMode="relative" rAng="0" ptsTypes="AA">
                                      <p:cBhvr>
                                        <p:cTn id="17" dur="1400" fill="hold"/>
                                        <p:tgtEl>
                                          <p:spTgt spid="7"/>
                                        </p:tgtEl>
                                        <p:attrNameLst>
                                          <p:attrName>ppt_x</p:attrName>
                                          <p:attrName>ppt_y</p:attrName>
                                        </p:attrNameLst>
                                      </p:cBhvr>
                                      <p:rCtr x="-28924" y="-22407"/>
                                    </p:animMotion>
                                  </p:childTnLst>
                                </p:cTn>
                              </p:par>
                            </p:childTnLst>
                          </p:cTn>
                        </p:par>
                        <p:par>
                          <p:cTn id="18" fill="hold" nodeType="afterGroup">
                            <p:stCondLst>
                              <p:cond delay="2800"/>
                            </p:stCondLst>
                            <p:childTnLst>
                              <p:par>
                                <p:cTn id="19" presetID="14" presetClass="entr" presetSubtype="10"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randombar(horizontal)">
                                      <p:cBhvr>
                                        <p:cTn id="21" dur="500"/>
                                        <p:tgtEl>
                                          <p:spTgt spid="3"/>
                                        </p:tgtEl>
                                      </p:cBhvr>
                                    </p:animEffect>
                                  </p:childTnLst>
                                </p:cTn>
                              </p:par>
                              <p:par>
                                <p:cTn id="22" presetID="42" presetClass="path" presetSubtype="0" accel="50000" decel="50000" fill="hold" nodeType="withEffect">
                                  <p:stCondLst>
                                    <p:cond delay="0"/>
                                  </p:stCondLst>
                                  <p:childTnLst>
                                    <p:animMotion origin="layout" path="M -3.33333E-6 0 L 0.13438 0.67222 " pathEditMode="relative" rAng="0" ptsTypes="AA">
                                      <p:cBhvr>
                                        <p:cTn id="23" dur="1300" fill="hold"/>
                                        <p:tgtEl>
                                          <p:spTgt spid="8"/>
                                        </p:tgtEl>
                                        <p:attrNameLst>
                                          <p:attrName>ppt_x</p:attrName>
                                          <p:attrName>ppt_y</p:attrName>
                                        </p:attrNameLst>
                                      </p:cBhvr>
                                      <p:rCtr x="6719" y="33611"/>
                                    </p:animMotion>
                                  </p:childTnLst>
                                </p:cTn>
                              </p:par>
                            </p:childTnLst>
                          </p:cTn>
                        </p:par>
                        <p:par>
                          <p:cTn id="24" fill="hold" nodeType="afterGroup">
                            <p:stCondLst>
                              <p:cond delay="4100"/>
                            </p:stCondLst>
                            <p:childTnLst>
                              <p:par>
                                <p:cTn id="25" presetID="22" presetClass="entr" presetSubtype="4" fill="hold" grpId="0" nodeType="after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down)">
                                      <p:cBhvr>
                                        <p:cTn id="2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idx="4294967295"/>
          </p:nvPr>
        </p:nvSpPr>
        <p:spPr>
          <a:xfrm>
            <a:off x="468313" y="260350"/>
            <a:ext cx="8229600" cy="936625"/>
          </a:xfrm>
        </p:spPr>
        <p:txBody>
          <a:bodyPr/>
          <a:lstStyle/>
          <a:p>
            <a:pPr eaLnBrk="1" hangingPunct="1"/>
            <a:r>
              <a:rPr lang="en-US" altLang="ja-JP" sz="3600" smtClean="0"/>
              <a:t>◆</a:t>
            </a:r>
            <a:r>
              <a:rPr lang="ja-JP" altLang="en-US" sz="3600" smtClean="0"/>
              <a:t>放射線と生活習慣によって</a:t>
            </a:r>
            <a:br>
              <a:rPr lang="ja-JP" altLang="en-US" sz="3600" smtClean="0"/>
            </a:br>
            <a:r>
              <a:rPr lang="ja-JP" altLang="en-US" sz="3600" smtClean="0"/>
              <a:t>がんになるリスク（相対リスク）</a:t>
            </a:r>
          </a:p>
        </p:txBody>
      </p:sp>
      <p:graphicFrame>
        <p:nvGraphicFramePr>
          <p:cNvPr id="100393" name="Group 41"/>
          <p:cNvGraphicFramePr>
            <a:graphicFrameLocks noGrp="1"/>
          </p:cNvGraphicFramePr>
          <p:nvPr>
            <p:ph idx="4294967295"/>
          </p:nvPr>
        </p:nvGraphicFramePr>
        <p:xfrm>
          <a:off x="611188" y="1268413"/>
          <a:ext cx="8064500" cy="4849178"/>
        </p:xfrm>
        <a:graphic>
          <a:graphicData uri="http://schemas.openxmlformats.org/drawingml/2006/table">
            <a:tbl>
              <a:tblPr/>
              <a:tblGrid>
                <a:gridCol w="4392612"/>
                <a:gridCol w="3671888"/>
              </a:tblGrid>
              <a:tr h="395288">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1" lang="ja-JP" altLang="en-US" sz="2400" b="1" i="0" u="none" strike="noStrike" cap="none" normalizeH="0" baseline="0" dirty="0" smtClean="0">
                          <a:ln>
                            <a:noFill/>
                          </a:ln>
                          <a:solidFill>
                            <a:schemeClr val="bg1"/>
                          </a:solidFill>
                          <a:effectLst/>
                          <a:latin typeface="Arial" pitchFamily="34" charset="0"/>
                          <a:ea typeface="ＭＳ Ｐゴシック" pitchFamily="50" charset="-128"/>
                        </a:rPr>
                        <a:t>要　因</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1" fontAlgn="ctr" latinLnBrk="0" hangingPunct="1">
                        <a:lnSpc>
                          <a:spcPct val="100000"/>
                        </a:lnSpc>
                        <a:spcBef>
                          <a:spcPct val="20000"/>
                        </a:spcBef>
                        <a:spcAft>
                          <a:spcPct val="0"/>
                        </a:spcAft>
                        <a:buClrTx/>
                        <a:buSzTx/>
                        <a:buFontTx/>
                        <a:buNone/>
                        <a:tabLst/>
                      </a:pPr>
                      <a:r>
                        <a:rPr kumimoji="1" lang="ja-JP" altLang="en-US" sz="2400" b="1" i="0" u="none" strike="noStrike" cap="none" normalizeH="0" baseline="0" smtClean="0">
                          <a:ln>
                            <a:noFill/>
                          </a:ln>
                          <a:solidFill>
                            <a:schemeClr val="bg1"/>
                          </a:solidFill>
                          <a:effectLst/>
                          <a:latin typeface="Arial" pitchFamily="34" charset="0"/>
                          <a:ea typeface="ＭＳ Ｐゴシック" pitchFamily="50" charset="-128"/>
                        </a:rPr>
                        <a:t>がんになるリスク</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solidFill>
                  </a:tcPr>
                </a:tc>
              </a:tr>
              <a:tr h="804863">
                <a:tc>
                  <a:txBody>
                    <a:bodyPr/>
                    <a:lstStyle/>
                    <a:p>
                      <a:pPr marL="0" marR="0" lvl="0" indent="0" algn="l" defTabSz="914400" rtl="0" eaLnBrk="1" fontAlgn="ctr" latinLnBrk="0" hangingPunct="1">
                        <a:lnSpc>
                          <a:spcPct val="80000"/>
                        </a:lnSpc>
                        <a:spcBef>
                          <a:spcPct val="20000"/>
                        </a:spcBef>
                        <a:spcAft>
                          <a:spcPct val="0"/>
                        </a:spcAft>
                        <a:buClrTx/>
                        <a:buSzTx/>
                        <a:buFontTx/>
                        <a:buNone/>
                        <a:tabLst/>
                      </a:pP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1000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2000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ミリシーベルトの</a:t>
                      </a:r>
                    </a:p>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放射線を受けた場合</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r>
                        <a:rPr kumimoji="1" lang="en-US" altLang="ja-JP" sz="3600" b="1" i="0" u="none" strike="noStrike" cap="none" normalizeH="0" baseline="0" dirty="0" smtClean="0">
                          <a:ln>
                            <a:noFill/>
                          </a:ln>
                          <a:solidFill>
                            <a:schemeClr val="tx1"/>
                          </a:solidFill>
                          <a:effectLst/>
                          <a:latin typeface="Arial" pitchFamily="34" charset="0"/>
                          <a:ea typeface="ＭＳ Ｐゴシック" pitchFamily="50" charset="-128"/>
                        </a:rPr>
                        <a:t>1.</a:t>
                      </a:r>
                      <a:r>
                        <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rPr>
                        <a:t>８倍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52438">
                <a:tc>
                  <a:txBody>
                    <a:bodyPr/>
                    <a:lstStyle/>
                    <a:p>
                      <a:pPr marL="0" marR="0" lvl="0" indent="0" algn="l" defTabSz="914400" rtl="0" eaLnBrk="1" fontAlgn="ctr" latinLnBrk="0" hangingPunct="1">
                        <a:lnSpc>
                          <a:spcPct val="100000"/>
                        </a:lnSpc>
                        <a:spcBef>
                          <a:spcPct val="20000"/>
                        </a:spcBef>
                        <a:spcAft>
                          <a:spcPct val="0"/>
                        </a:spcAft>
                        <a:buClrTx/>
                        <a:buSzTx/>
                        <a:buFontTx/>
                        <a:buNone/>
                        <a:tabLst/>
                      </a:pPr>
                      <a:endPar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endPar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850900">
                <a:tc>
                  <a:txBody>
                    <a:bodyPr/>
                    <a:lstStyle/>
                    <a:p>
                      <a:pPr marL="0" marR="0" lvl="0" indent="0" algn="l" defTabSz="914400" rtl="0" eaLnBrk="1" fontAlgn="ctr" latinLnBrk="0" hangingPunct="1">
                        <a:lnSpc>
                          <a:spcPct val="80000"/>
                        </a:lnSpc>
                        <a:spcBef>
                          <a:spcPct val="20000"/>
                        </a:spcBef>
                        <a:spcAft>
                          <a:spcPct val="0"/>
                        </a:spcAft>
                        <a:buClrTx/>
                        <a:buSzTx/>
                        <a:buFontTx/>
                        <a:buNone/>
                        <a:tabLst/>
                      </a:pP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200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～５</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ミリシーベルトの</a:t>
                      </a:r>
                    </a:p>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放射線を受けた場合</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rPr>
                        <a:t>１．１９倍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69900">
                <a:tc>
                  <a:txBody>
                    <a:bodyPr/>
                    <a:lstStyle/>
                    <a:p>
                      <a:pPr marL="0" marR="0" lvl="0" indent="0" algn="l" defTabSz="914400" rtl="0" eaLnBrk="1" fontAlgn="ctr" latinLnBrk="0" hangingPunct="1">
                        <a:lnSpc>
                          <a:spcPct val="100000"/>
                        </a:lnSpc>
                        <a:spcBef>
                          <a:spcPct val="20000"/>
                        </a:spcBef>
                        <a:spcAft>
                          <a:spcPct val="0"/>
                        </a:spcAft>
                        <a:buClrTx/>
                        <a:buSzTx/>
                        <a:buFontTx/>
                        <a:buNone/>
                        <a:tabLst/>
                      </a:pPr>
                      <a:endPar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endPar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C0C0C0"/>
                    </a:solidFill>
                  </a:tcPr>
                </a:tc>
              </a:tr>
              <a:tr h="815975">
                <a:tc>
                  <a:txBody>
                    <a:bodyPr/>
                    <a:lstStyle/>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１</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～２</a:t>
                      </a:r>
                      <a:r>
                        <a:rPr kumimoji="1" lang="en-US" altLang="ja-JP" sz="2600" b="0" i="0" u="none" strike="noStrike" cap="none" normalizeH="0" baseline="0" smtClean="0">
                          <a:ln>
                            <a:noFill/>
                          </a:ln>
                          <a:solidFill>
                            <a:schemeClr val="tx1"/>
                          </a:solidFill>
                          <a:effectLst/>
                          <a:latin typeface="Arial" pitchFamily="34" charset="0"/>
                          <a:ea typeface="ＭＳ Ｐゴシック" pitchFamily="50" charset="-128"/>
                        </a:rPr>
                        <a:t>00</a:t>
                      </a: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ミリシーベルトの</a:t>
                      </a:r>
                    </a:p>
                    <a:p>
                      <a:pPr marL="0" marR="0" lvl="0" indent="0" algn="l" defTabSz="914400" rtl="0" eaLnBrk="1" fontAlgn="ctr" latinLnBrk="0" hangingPunct="1">
                        <a:lnSpc>
                          <a:spcPct val="80000"/>
                        </a:lnSpc>
                        <a:spcBef>
                          <a:spcPct val="20000"/>
                        </a:spcBef>
                        <a:spcAft>
                          <a:spcPct val="0"/>
                        </a:spcAft>
                        <a:buClrTx/>
                        <a:buSzTx/>
                        <a:buFontTx/>
                        <a:buNone/>
                        <a:tabLst/>
                      </a:pPr>
                      <a:r>
                        <a:rPr kumimoji="1" lang="ja-JP" altLang="en-US" sz="2600" b="0" i="0" u="none" strike="noStrike" cap="none" normalizeH="0" baseline="0" smtClean="0">
                          <a:ln>
                            <a:noFill/>
                          </a:ln>
                          <a:solidFill>
                            <a:schemeClr val="tx1"/>
                          </a:solidFill>
                          <a:effectLst/>
                          <a:latin typeface="Arial" pitchFamily="34" charset="0"/>
                          <a:ea typeface="ＭＳ Ｐゴシック" pitchFamily="50" charset="-128"/>
                        </a:rPr>
                        <a:t>放射線を受けた場合</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r>
                        <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rPr>
                        <a:t>１．０８倍</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414338">
                <a:tc>
                  <a:txBody>
                    <a:bodyPr/>
                    <a:lstStyle/>
                    <a:p>
                      <a:pPr marL="0" marR="0" lvl="0" indent="0" algn="l" defTabSz="914400" rtl="0" eaLnBrk="1" fontAlgn="ctr" latinLnBrk="0" hangingPunct="1">
                        <a:lnSpc>
                          <a:spcPct val="100000"/>
                        </a:lnSpc>
                        <a:spcBef>
                          <a:spcPct val="20000"/>
                        </a:spcBef>
                        <a:spcAft>
                          <a:spcPct val="0"/>
                        </a:spcAft>
                        <a:buClrTx/>
                        <a:buSzTx/>
                        <a:buFontTx/>
                        <a:buNone/>
                        <a:tabLst/>
                      </a:pPr>
                      <a:endParaRPr kumimoji="1" lang="ja-JP" altLang="en-US" sz="2600" b="0"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0C0C0"/>
                    </a:solidFill>
                  </a:tcPr>
                </a:tc>
                <a:tc>
                  <a:txBody>
                    <a:bodyPr/>
                    <a:lstStyle/>
                    <a:p>
                      <a:pPr marL="0" marR="0" lvl="0" indent="0" algn="r" defTabSz="914400" rtl="0" eaLnBrk="1" fontAlgn="ctr" latinLnBrk="0" hangingPunct="1">
                        <a:lnSpc>
                          <a:spcPct val="100000"/>
                        </a:lnSpc>
                        <a:spcBef>
                          <a:spcPct val="20000"/>
                        </a:spcBef>
                        <a:spcAft>
                          <a:spcPct val="0"/>
                        </a:spcAft>
                        <a:buClrTx/>
                        <a:buSzTx/>
                        <a:buFontTx/>
                        <a:buNone/>
                        <a:tabLst/>
                      </a:pPr>
                      <a:endParaRPr kumimoji="1" lang="ja-JP" altLang="en-US" sz="3600" b="1" i="0" u="none" strike="noStrike" cap="none" normalizeH="0" baseline="0" dirty="0" smtClean="0">
                        <a:ln>
                          <a:noFill/>
                        </a:ln>
                        <a:solidFill>
                          <a:schemeClr val="tx1"/>
                        </a:solidFill>
                        <a:effectLst/>
                        <a:latin typeface="Arial" pitchFamily="34" charset="0"/>
                        <a:ea typeface="ＭＳ Ｐゴシック" pitchFamily="50" charset="-128"/>
                      </a:endParaRP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C0C0C0"/>
                    </a:solidFill>
                  </a:tcPr>
                </a:tc>
              </a:tr>
            </a:tbl>
          </a:graphicData>
        </a:graphic>
      </p:graphicFrame>
      <p:sp>
        <p:nvSpPr>
          <p:cNvPr id="100383" name="Text Box 31"/>
          <p:cNvSpPr txBox="1">
            <a:spLocks noChangeArrowheads="1"/>
          </p:cNvSpPr>
          <p:nvPr/>
        </p:nvSpPr>
        <p:spPr bwMode="auto">
          <a:xfrm>
            <a:off x="6872288" y="5507038"/>
            <a:ext cx="1706562"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ja-JP" altLang="en-US" sz="3600" b="1"/>
              <a:t>１．０６倍</a:t>
            </a:r>
          </a:p>
        </p:txBody>
      </p:sp>
      <p:sp>
        <p:nvSpPr>
          <p:cNvPr id="100384" name="Text Box 32"/>
          <p:cNvSpPr txBox="1">
            <a:spLocks noChangeArrowheads="1"/>
          </p:cNvSpPr>
          <p:nvPr/>
        </p:nvSpPr>
        <p:spPr bwMode="auto">
          <a:xfrm>
            <a:off x="728663" y="5591175"/>
            <a:ext cx="1422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fontAlgn="ctr">
              <a:spcBef>
                <a:spcPct val="20000"/>
              </a:spcBef>
            </a:pPr>
            <a:r>
              <a:rPr lang="ja-JP" altLang="en-US" sz="2800" dirty="0">
                <a:solidFill>
                  <a:srgbClr val="FF0000"/>
                </a:solidFill>
              </a:rPr>
              <a:t>野菜不足</a:t>
            </a:r>
            <a:endParaRPr lang="ja-JP" altLang="en-US" sz="2800" b="1" dirty="0">
              <a:solidFill>
                <a:srgbClr val="FF0000"/>
              </a:solidFill>
            </a:endParaRPr>
          </a:p>
        </p:txBody>
      </p:sp>
      <p:sp>
        <p:nvSpPr>
          <p:cNvPr id="100385" name="Text Box 33"/>
          <p:cNvSpPr txBox="1">
            <a:spLocks noChangeArrowheads="1"/>
          </p:cNvSpPr>
          <p:nvPr/>
        </p:nvSpPr>
        <p:spPr bwMode="auto">
          <a:xfrm>
            <a:off x="5175250" y="4041775"/>
            <a:ext cx="3413125"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ja-JP" altLang="en-US" sz="3600" b="1" dirty="0"/>
              <a:t>１．１５～１．１９倍</a:t>
            </a:r>
          </a:p>
        </p:txBody>
      </p:sp>
      <p:sp>
        <p:nvSpPr>
          <p:cNvPr id="100386" name="Text Box 34"/>
          <p:cNvSpPr txBox="1">
            <a:spLocks noChangeArrowheads="1"/>
          </p:cNvSpPr>
          <p:nvPr/>
        </p:nvSpPr>
        <p:spPr bwMode="auto">
          <a:xfrm>
            <a:off x="719138" y="4111625"/>
            <a:ext cx="14224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fontAlgn="ctr">
              <a:spcBef>
                <a:spcPct val="20000"/>
              </a:spcBef>
            </a:pPr>
            <a:r>
              <a:rPr lang="ja-JP" altLang="en-US" sz="2800" dirty="0">
                <a:solidFill>
                  <a:srgbClr val="FF0000"/>
                </a:solidFill>
              </a:rPr>
              <a:t>運動不足</a:t>
            </a:r>
          </a:p>
        </p:txBody>
      </p:sp>
      <p:sp>
        <p:nvSpPr>
          <p:cNvPr id="100387" name="Text Box 35"/>
          <p:cNvSpPr txBox="1">
            <a:spLocks noChangeArrowheads="1"/>
          </p:cNvSpPr>
          <p:nvPr/>
        </p:nvSpPr>
        <p:spPr bwMode="auto">
          <a:xfrm>
            <a:off x="7423150" y="2584450"/>
            <a:ext cx="1154113" cy="549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a:spcBef>
                <a:spcPct val="50000"/>
              </a:spcBef>
            </a:pPr>
            <a:r>
              <a:rPr lang="en-US" altLang="ja-JP" sz="3600" b="1" dirty="0"/>
              <a:t>1.</a:t>
            </a:r>
            <a:r>
              <a:rPr lang="ja-JP" altLang="en-US" sz="3600" b="1" dirty="0"/>
              <a:t>６倍</a:t>
            </a:r>
          </a:p>
        </p:txBody>
      </p:sp>
      <p:sp>
        <p:nvSpPr>
          <p:cNvPr id="100388" name="Text Box 36"/>
          <p:cNvSpPr txBox="1">
            <a:spLocks noChangeArrowheads="1"/>
          </p:cNvSpPr>
          <p:nvPr/>
        </p:nvSpPr>
        <p:spPr bwMode="auto">
          <a:xfrm>
            <a:off x="722313" y="2625725"/>
            <a:ext cx="711200" cy="4270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nchor="ctr">
            <a:spAutoFit/>
          </a:bodyPr>
          <a:lstStyle/>
          <a:p>
            <a:pPr fontAlgn="ctr">
              <a:spcBef>
                <a:spcPct val="20000"/>
              </a:spcBef>
            </a:pPr>
            <a:r>
              <a:rPr lang="ja-JP" altLang="en-US" sz="2800" dirty="0">
                <a:solidFill>
                  <a:srgbClr val="FF0000"/>
                </a:solidFill>
              </a:rPr>
              <a:t>喫煙</a:t>
            </a:r>
          </a:p>
        </p:txBody>
      </p:sp>
      <p:sp>
        <p:nvSpPr>
          <p:cNvPr id="100394" name="Rectangle 42"/>
          <p:cNvSpPr>
            <a:spLocks noChangeArrowheads="1"/>
          </p:cNvSpPr>
          <p:nvPr/>
        </p:nvSpPr>
        <p:spPr bwMode="auto">
          <a:xfrm>
            <a:off x="3821699" y="6075362"/>
            <a:ext cx="4240212"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ja-JP" altLang="en-US" sz="2000" dirty="0"/>
              <a:t>出典：（独）国立がん研究センター調べ</a:t>
            </a:r>
          </a:p>
        </p:txBody>
      </p:sp>
      <p:sp>
        <p:nvSpPr>
          <p:cNvPr id="100395" name="Rectangle 43"/>
          <p:cNvSpPr>
            <a:spLocks noChangeArrowheads="1"/>
          </p:cNvSpPr>
          <p:nvPr/>
        </p:nvSpPr>
        <p:spPr bwMode="auto">
          <a:xfrm>
            <a:off x="611188" y="6273800"/>
            <a:ext cx="3178175" cy="396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p>
            <a:r>
              <a:rPr lang="en-US" altLang="ja-JP" sz="2000" b="1"/>
              <a:t>※</a:t>
            </a:r>
            <a:r>
              <a:rPr lang="ja-JP" altLang="en-US" sz="2000" b="1"/>
              <a:t>対象：</a:t>
            </a:r>
            <a:r>
              <a:rPr lang="en-US" altLang="ja-JP" sz="2000" b="1"/>
              <a:t>40</a:t>
            </a:r>
            <a:r>
              <a:rPr lang="ja-JP" altLang="en-US" sz="2000" b="1"/>
              <a:t>～</a:t>
            </a:r>
            <a:r>
              <a:rPr lang="en-US" altLang="ja-JP" sz="2000" b="1"/>
              <a:t>69</a:t>
            </a:r>
            <a:r>
              <a:rPr lang="ja-JP" altLang="en-US" sz="2000" b="1"/>
              <a:t>歳の日本人</a:t>
            </a:r>
          </a:p>
        </p:txBody>
      </p:sp>
    </p:spTree>
    <p:extLst>
      <p:ext uri="{BB962C8B-B14F-4D97-AF65-F5344CB8AC3E}">
        <p14:creationId xmlns:p14="http://schemas.microsoft.com/office/powerpoint/2010/main" val="29319628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00383"/>
                                        </p:tgtEl>
                                        <p:attrNameLst>
                                          <p:attrName>style.visibility</p:attrName>
                                        </p:attrNameLst>
                                      </p:cBhvr>
                                      <p:to>
                                        <p:strVal val="visible"/>
                                      </p:to>
                                    </p:set>
                                    <p:animEffect transition="in" filter="wipe(left)">
                                      <p:cBhvr>
                                        <p:cTn id="7" dur="500"/>
                                        <p:tgtEl>
                                          <p:spTgt spid="1003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0384"/>
                                        </p:tgtEl>
                                        <p:attrNameLst>
                                          <p:attrName>style.visibility</p:attrName>
                                        </p:attrNameLst>
                                      </p:cBhvr>
                                      <p:to>
                                        <p:strVal val="visible"/>
                                      </p:to>
                                    </p:set>
                                    <p:animEffect transition="in" filter="wipe(left)">
                                      <p:cBhvr>
                                        <p:cTn id="12" dur="500"/>
                                        <p:tgtEl>
                                          <p:spTgt spid="10038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00385"/>
                                        </p:tgtEl>
                                        <p:attrNameLst>
                                          <p:attrName>style.visibility</p:attrName>
                                        </p:attrNameLst>
                                      </p:cBhvr>
                                      <p:to>
                                        <p:strVal val="visible"/>
                                      </p:to>
                                    </p:set>
                                    <p:animEffect transition="in" filter="wipe(left)">
                                      <p:cBhvr>
                                        <p:cTn id="17" dur="500"/>
                                        <p:tgtEl>
                                          <p:spTgt spid="10038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00386"/>
                                        </p:tgtEl>
                                        <p:attrNameLst>
                                          <p:attrName>style.visibility</p:attrName>
                                        </p:attrNameLst>
                                      </p:cBhvr>
                                      <p:to>
                                        <p:strVal val="visible"/>
                                      </p:to>
                                    </p:set>
                                    <p:animEffect transition="in" filter="wipe(left)">
                                      <p:cBhvr>
                                        <p:cTn id="22" dur="500"/>
                                        <p:tgtEl>
                                          <p:spTgt spid="1003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00387"/>
                                        </p:tgtEl>
                                        <p:attrNameLst>
                                          <p:attrName>style.visibility</p:attrName>
                                        </p:attrNameLst>
                                      </p:cBhvr>
                                      <p:to>
                                        <p:strVal val="visible"/>
                                      </p:to>
                                    </p:set>
                                    <p:animEffect transition="in" filter="wipe(left)">
                                      <p:cBhvr>
                                        <p:cTn id="27" dur="500"/>
                                        <p:tgtEl>
                                          <p:spTgt spid="10038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00388"/>
                                        </p:tgtEl>
                                        <p:attrNameLst>
                                          <p:attrName>style.visibility</p:attrName>
                                        </p:attrNameLst>
                                      </p:cBhvr>
                                      <p:to>
                                        <p:strVal val="visible"/>
                                      </p:to>
                                    </p:set>
                                    <p:animEffect transition="in" filter="wipe(left)">
                                      <p:cBhvr>
                                        <p:cTn id="32" dur="500"/>
                                        <p:tgtEl>
                                          <p:spTgt spid="100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83" grpId="0"/>
      <p:bldP spid="100384" grpId="0"/>
      <p:bldP spid="100385" grpId="0"/>
      <p:bldP spid="100386" grpId="0"/>
      <p:bldP spid="100387" grpId="0"/>
      <p:bldP spid="100388" grpId="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 y="2492896"/>
            <a:ext cx="9036496" cy="10079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テキスト ボックス 5"/>
          <p:cNvSpPr txBox="1">
            <a:spLocks noChangeArrowheads="1"/>
          </p:cNvSpPr>
          <p:nvPr/>
        </p:nvSpPr>
        <p:spPr bwMode="auto">
          <a:xfrm>
            <a:off x="539750" y="188913"/>
            <a:ext cx="80645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4000"/>
              <a:t>仏像を放射線（Ｘ線）で撮影すると・・</a:t>
            </a:r>
          </a:p>
        </p:txBody>
      </p:sp>
      <p:pic>
        <p:nvPicPr>
          <p:cNvPr id="101379"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826000" y="1135063"/>
            <a:ext cx="3508375" cy="4824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73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42988" y="1138238"/>
            <a:ext cx="3529012" cy="4821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ボックス 4"/>
          <p:cNvSpPr txBox="1">
            <a:spLocks noChangeArrowheads="1"/>
          </p:cNvSpPr>
          <p:nvPr/>
        </p:nvSpPr>
        <p:spPr bwMode="auto">
          <a:xfrm>
            <a:off x="865188" y="5992813"/>
            <a:ext cx="792162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200"/>
              <a:t>金属製の「五臓（内蔵）」を発見！</a:t>
            </a:r>
          </a:p>
        </p:txBody>
      </p:sp>
      <p:grpSp>
        <p:nvGrpSpPr>
          <p:cNvPr id="3" name="グループ化 2"/>
          <p:cNvGrpSpPr>
            <a:grpSpLocks/>
          </p:cNvGrpSpPr>
          <p:nvPr/>
        </p:nvGrpSpPr>
        <p:grpSpPr bwMode="auto">
          <a:xfrm>
            <a:off x="1047750" y="1136650"/>
            <a:ext cx="3884613" cy="4822825"/>
            <a:chOff x="1047750" y="1136650"/>
            <a:chExt cx="3884290" cy="4822825"/>
          </a:xfrm>
        </p:grpSpPr>
        <p:pic>
          <p:nvPicPr>
            <p:cNvPr id="57351"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47750" y="1136650"/>
              <a:ext cx="3803650" cy="4822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右矢印 1"/>
            <p:cNvSpPr/>
            <p:nvPr/>
          </p:nvSpPr>
          <p:spPr>
            <a:xfrm>
              <a:off x="2868462" y="3933825"/>
              <a:ext cx="2063578" cy="1079500"/>
            </a:xfrm>
            <a:prstGeom prst="rightArrow">
              <a:avLst/>
            </a:prstGeom>
            <a:solidFill>
              <a:schemeClr val="accent6">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ja-JP" altLang="en-US"/>
            </a:p>
          </p:txBody>
        </p:sp>
      </p:grpSp>
      <p:sp>
        <p:nvSpPr>
          <p:cNvPr id="9" name="正方形/長方形 8"/>
          <p:cNvSpPr/>
          <p:nvPr/>
        </p:nvSpPr>
        <p:spPr>
          <a:xfrm>
            <a:off x="5491025" y="6540269"/>
            <a:ext cx="3654655" cy="338554"/>
          </a:xfrm>
          <a:prstGeom prst="rect">
            <a:avLst/>
          </a:prstGeom>
        </p:spPr>
        <p:txBody>
          <a:bodyPr wrap="none">
            <a:spAutoFit/>
          </a:bodyPr>
          <a:lstStyle/>
          <a:p>
            <a:r>
              <a:rPr lang="ja-JP" altLang="en-US" sz="1600" dirty="0" smtClean="0"/>
              <a:t>文部科学省小学校副読本 </a:t>
            </a:r>
            <a:r>
              <a:rPr lang="en-US" altLang="ja-JP" sz="1600" dirty="0" smtClean="0"/>
              <a:t>P.14 </a:t>
            </a:r>
            <a:r>
              <a:rPr lang="ja-JP" altLang="en-US" sz="1600" dirty="0" smtClean="0"/>
              <a:t>から作成</a:t>
            </a:r>
            <a:endParaRPr lang="ja-JP"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8)">
                                      <p:cBhvr>
                                        <p:cTn id="7" dur="2000"/>
                                        <p:tgtEl>
                                          <p:spTgt spid="3"/>
                                        </p:tgtEl>
                                      </p:cBhvr>
                                    </p:animEffect>
                                  </p:childTnLst>
                                </p:cTn>
                              </p:par>
                            </p:childTnLst>
                          </p:cTn>
                        </p:par>
                        <p:par>
                          <p:cTn id="8" fill="hold" nodeType="afterGroup">
                            <p:stCondLst>
                              <p:cond delay="2000"/>
                            </p:stCondLst>
                            <p:childTnLst>
                              <p:par>
                                <p:cTn id="9" presetID="22" presetClass="entr" presetSubtype="8" fill="hold" nodeType="afterEffect">
                                  <p:stCondLst>
                                    <p:cond delay="0"/>
                                  </p:stCondLst>
                                  <p:childTnLst>
                                    <p:set>
                                      <p:cBhvr>
                                        <p:cTn id="10" dur="1" fill="hold">
                                          <p:stCondLst>
                                            <p:cond delay="0"/>
                                          </p:stCondLst>
                                        </p:cTn>
                                        <p:tgtEl>
                                          <p:spTgt spid="101379"/>
                                        </p:tgtEl>
                                        <p:attrNameLst>
                                          <p:attrName>style.visibility</p:attrName>
                                        </p:attrNameLst>
                                      </p:cBhvr>
                                      <p:to>
                                        <p:strVal val="visible"/>
                                      </p:to>
                                    </p:set>
                                    <p:animEffect transition="in" filter="wipe(left)">
                                      <p:cBhvr>
                                        <p:cTn id="11" dur="500"/>
                                        <p:tgtEl>
                                          <p:spTgt spid="101379"/>
                                        </p:tgtEl>
                                      </p:cBhvr>
                                    </p:animEffect>
                                  </p:childTnLst>
                                </p:cTn>
                              </p:par>
                            </p:childTnLst>
                          </p:cTn>
                        </p:par>
                        <p:par>
                          <p:cTn id="12" fill="hold" nodeType="afterGroup">
                            <p:stCondLst>
                              <p:cond delay="2500"/>
                            </p:stCondLst>
                            <p:childTnLst>
                              <p:par>
                                <p:cTn id="13" presetID="22" presetClass="entr" presetSubtype="1"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up)">
                                      <p:cBhvr>
                                        <p:cTn id="1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4" descr="C:\Users\kasan6\Desktop\放射線セミナー\images(1副読本・小学生８・２６)\1副読本・小学生８・２６_img_25a.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835150" y="1047750"/>
            <a:ext cx="5365750" cy="530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テキスト ボックス 4"/>
          <p:cNvSpPr txBox="1">
            <a:spLocks noChangeArrowheads="1"/>
          </p:cNvSpPr>
          <p:nvPr/>
        </p:nvSpPr>
        <p:spPr bwMode="auto">
          <a:xfrm>
            <a:off x="525463" y="6016625"/>
            <a:ext cx="8281987"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eaLnBrk="1" hangingPunct="1"/>
            <a:r>
              <a:rPr lang="ja-JP" altLang="en-US" sz="3600">
                <a:solidFill>
                  <a:srgbClr val="0070C0"/>
                </a:solidFill>
                <a:latin typeface="HGP創英角ﾎﾟｯﾌﾟ体" pitchFamily="50" charset="-128"/>
                <a:ea typeface="HGP創英角ﾎﾟｯﾌﾟ体" pitchFamily="50" charset="-128"/>
              </a:rPr>
              <a:t>どこの骨が折れているかわかりますか？　　　　　　　　</a:t>
            </a:r>
            <a:endParaRPr lang="en-US" altLang="ja-JP" sz="3600">
              <a:solidFill>
                <a:srgbClr val="0070C0"/>
              </a:solidFill>
              <a:latin typeface="HGP創英角ﾎﾟｯﾌﾟ体" pitchFamily="50" charset="-128"/>
              <a:ea typeface="HGP創英角ﾎﾟｯﾌﾟ体" pitchFamily="50" charset="-128"/>
            </a:endParaRPr>
          </a:p>
        </p:txBody>
      </p:sp>
      <p:sp>
        <p:nvSpPr>
          <p:cNvPr id="3" name="下矢印 2"/>
          <p:cNvSpPr/>
          <p:nvPr/>
        </p:nvSpPr>
        <p:spPr>
          <a:xfrm rot="2848760">
            <a:off x="4722018" y="2199482"/>
            <a:ext cx="576263" cy="901700"/>
          </a:xfrm>
          <a:prstGeom prst="downArrow">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ja-JP" altLang="en-US">
              <a:solidFill>
                <a:srgbClr val="FF0000"/>
              </a:solidFill>
            </a:endParaRPr>
          </a:p>
        </p:txBody>
      </p:sp>
      <p:sp>
        <p:nvSpPr>
          <p:cNvPr id="58373" name="Rectangle 5"/>
          <p:cNvSpPr>
            <a:spLocks noGrp="1" noChangeArrowheads="1"/>
          </p:cNvSpPr>
          <p:nvPr>
            <p:ph type="title"/>
          </p:nvPr>
        </p:nvSpPr>
        <p:spPr>
          <a:xfrm>
            <a:off x="442913" y="188913"/>
            <a:ext cx="8377237" cy="719137"/>
          </a:xfrm>
        </p:spPr>
        <p:txBody>
          <a:bodyPr/>
          <a:lstStyle/>
          <a:p>
            <a:pPr eaLnBrk="1" hangingPunct="1"/>
            <a:r>
              <a:rPr lang="en-US" altLang="ja-JP" sz="4000" smtClean="0"/>
              <a:t>◆</a:t>
            </a:r>
            <a:r>
              <a:rPr lang="ja-JP" altLang="en-US" sz="4000" smtClean="0"/>
              <a:t>医療での利用・・・病気の診断、治療</a:t>
            </a:r>
          </a:p>
        </p:txBody>
      </p:sp>
      <p:sp>
        <p:nvSpPr>
          <p:cNvPr id="6" name="正方形/長方形 5"/>
          <p:cNvSpPr/>
          <p:nvPr/>
        </p:nvSpPr>
        <p:spPr>
          <a:xfrm>
            <a:off x="6083307" y="6612341"/>
            <a:ext cx="3128933" cy="307777"/>
          </a:xfrm>
          <a:prstGeom prst="rect">
            <a:avLst/>
          </a:prstGeom>
        </p:spPr>
        <p:txBody>
          <a:bodyPr wrap="none">
            <a:spAutoFit/>
          </a:bodyPr>
          <a:lstStyle/>
          <a:p>
            <a:r>
              <a:rPr lang="ja-JP" altLang="en-US" sz="1400" dirty="0" smtClean="0"/>
              <a:t>文部科学省小学校副読本 </a:t>
            </a:r>
            <a:r>
              <a:rPr lang="en-US" altLang="ja-JP" sz="1400" dirty="0" smtClean="0"/>
              <a:t>P.7 </a:t>
            </a:r>
            <a:r>
              <a:rPr lang="ja-JP" altLang="en-US" sz="1400" dirty="0" smtClean="0"/>
              <a:t>から作成</a:t>
            </a:r>
            <a:endParaRPr lang="ja-JP" altLang="en-US" sz="14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500"/>
                                        <p:tgtEl>
                                          <p:spTgt spid="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left)">
                                      <p:cBhvr>
                                        <p:cTn id="1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eaLnBrk="1" hangingPunct="1"/>
            <a:r>
              <a:rPr lang="ja-JP" altLang="en-US" b="1" dirty="0" smtClean="0"/>
              <a:t>今回の事故によって</a:t>
            </a:r>
          </a:p>
        </p:txBody>
      </p:sp>
      <p:sp>
        <p:nvSpPr>
          <p:cNvPr id="7171" name="コンテンツ プレースホルダー 2"/>
          <p:cNvSpPr>
            <a:spLocks noGrp="1"/>
          </p:cNvSpPr>
          <p:nvPr>
            <p:ph idx="1"/>
          </p:nvPr>
        </p:nvSpPr>
        <p:spPr>
          <a:xfrm>
            <a:off x="683568" y="1628800"/>
            <a:ext cx="8147248" cy="4525963"/>
          </a:xfrm>
        </p:spPr>
        <p:txBody>
          <a:bodyPr/>
          <a:lstStyle/>
          <a:p>
            <a:pPr marL="0" indent="0">
              <a:buFont typeface="Arial" pitchFamily="34" charset="0"/>
              <a:buNone/>
            </a:pPr>
            <a:r>
              <a:rPr lang="ja-JP" altLang="en-US" sz="4000" dirty="0" smtClean="0">
                <a:latin typeface="ＭＳ ゴシック" pitchFamily="49" charset="-128"/>
                <a:ea typeface="ＭＳ ゴシック" pitchFamily="49" charset="-128"/>
              </a:rPr>
              <a:t>　放射線についての</a:t>
            </a:r>
            <a:r>
              <a:rPr lang="ja-JP" altLang="en-US" sz="4000" dirty="0" smtClean="0">
                <a:solidFill>
                  <a:srgbClr val="FF0000"/>
                </a:solidFill>
                <a:latin typeface="ＭＳ ゴシック" pitchFamily="49" charset="-128"/>
                <a:ea typeface="ＭＳ ゴシック" pitchFamily="49" charset="-128"/>
              </a:rPr>
              <a:t>疑問</a:t>
            </a:r>
            <a:r>
              <a:rPr lang="ja-JP" altLang="en-US" sz="4000" dirty="0" smtClean="0">
                <a:latin typeface="ＭＳ ゴシック" pitchFamily="49" charset="-128"/>
                <a:ea typeface="ＭＳ ゴシック" pitchFamily="49" charset="-128"/>
              </a:rPr>
              <a:t>や</a:t>
            </a:r>
            <a:r>
              <a:rPr lang="ja-JP" altLang="en-US" sz="4000" dirty="0" smtClean="0">
                <a:solidFill>
                  <a:srgbClr val="FF0000"/>
                </a:solidFill>
                <a:latin typeface="ＭＳ ゴシック" pitchFamily="49" charset="-128"/>
                <a:ea typeface="ＭＳ ゴシック" pitchFamily="49" charset="-128"/>
              </a:rPr>
              <a:t>不安</a:t>
            </a:r>
            <a:r>
              <a:rPr lang="ja-JP" altLang="en-US" sz="4000" dirty="0" smtClean="0">
                <a:latin typeface="ＭＳ ゴシック" pitchFamily="49" charset="-128"/>
                <a:ea typeface="ＭＳ ゴシック" pitchFamily="49" charset="-128"/>
              </a:rPr>
              <a:t>を感じている人も多いと思います。</a:t>
            </a:r>
          </a:p>
          <a:p>
            <a:pPr marL="0" indent="0">
              <a:buFont typeface="Arial" pitchFamily="34" charset="0"/>
              <a:buNone/>
            </a:pPr>
            <a:r>
              <a:rPr lang="ja-JP" altLang="en-US" sz="4000" dirty="0" smtClean="0">
                <a:latin typeface="ＭＳ ゴシック" pitchFamily="49" charset="-128"/>
                <a:ea typeface="ＭＳ ゴシック" pitchFamily="49" charset="-128"/>
              </a:rPr>
              <a:t>　そこで、放射線のことをもっと</a:t>
            </a:r>
            <a:r>
              <a:rPr lang="ja-JP" altLang="en-US" sz="4000" dirty="0" smtClean="0">
                <a:solidFill>
                  <a:srgbClr val="FF0000"/>
                </a:solidFill>
                <a:latin typeface="ＭＳ ゴシック" pitchFamily="49" charset="-128"/>
                <a:ea typeface="ＭＳ ゴシック" pitchFamily="49" charset="-128"/>
              </a:rPr>
              <a:t>よく知り</a:t>
            </a:r>
            <a:r>
              <a:rPr lang="ja-JP" altLang="en-US" sz="4000" dirty="0" smtClean="0">
                <a:latin typeface="ＭＳ ゴシック" pitchFamily="49" charset="-128"/>
                <a:ea typeface="ＭＳ ゴシック" pitchFamily="49" charset="-128"/>
              </a:rPr>
              <a:t>、放射線から</a:t>
            </a:r>
            <a:r>
              <a:rPr lang="ja-JP" altLang="en-US" sz="4000" dirty="0" smtClean="0">
                <a:solidFill>
                  <a:srgbClr val="FF0000"/>
                </a:solidFill>
                <a:latin typeface="ＭＳ ゴシック" pitchFamily="49" charset="-128"/>
                <a:ea typeface="ＭＳ ゴシック" pitchFamily="49" charset="-128"/>
              </a:rPr>
              <a:t>身を守る</a:t>
            </a:r>
            <a:r>
              <a:rPr lang="ja-JP" altLang="en-US" sz="4000" dirty="0" smtClean="0">
                <a:latin typeface="ＭＳ ゴシック" pitchFamily="49" charset="-128"/>
                <a:ea typeface="ＭＳ ゴシック" pitchFamily="49" charset="-128"/>
              </a:rPr>
              <a:t>にはどうすればよいのか学習していきましょう。</a:t>
            </a: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5"/>
          <p:cNvSpPr>
            <a:spLocks noGrp="1" noChangeArrowheads="1"/>
          </p:cNvSpPr>
          <p:nvPr>
            <p:ph type="title"/>
          </p:nvPr>
        </p:nvSpPr>
        <p:spPr/>
        <p:txBody>
          <a:bodyPr/>
          <a:lstStyle/>
          <a:p>
            <a:pPr eaLnBrk="1" hangingPunct="1"/>
            <a:r>
              <a:rPr lang="en-US" altLang="ja-JP" smtClean="0"/>
              <a:t>◆</a:t>
            </a:r>
            <a:r>
              <a:rPr lang="ja-JP" altLang="en-US" smtClean="0"/>
              <a:t>医療での利用・・・粒子線治療</a:t>
            </a:r>
          </a:p>
        </p:txBody>
      </p:sp>
      <p:pic>
        <p:nvPicPr>
          <p:cNvPr id="59395" name="Picture 4"/>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1763713" y="1412875"/>
            <a:ext cx="5616575" cy="4178300"/>
          </a:xfrm>
        </p:spPr>
      </p:pic>
      <p:sp>
        <p:nvSpPr>
          <p:cNvPr id="59396" name="Rectangle 7"/>
          <p:cNvSpPr>
            <a:spLocks noChangeArrowheads="1"/>
          </p:cNvSpPr>
          <p:nvPr/>
        </p:nvSpPr>
        <p:spPr bwMode="auto">
          <a:xfrm>
            <a:off x="2484438" y="5734050"/>
            <a:ext cx="46386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ja-JP" altLang="en-US">
                <a:solidFill>
                  <a:srgbClr val="FF6600"/>
                </a:solidFill>
              </a:rPr>
              <a:t>重粒子線がん治療照射室</a:t>
            </a:r>
          </a:p>
        </p:txBody>
      </p:sp>
      <p:sp>
        <p:nvSpPr>
          <p:cNvPr id="5" name="正方形/長方形 4"/>
          <p:cNvSpPr/>
          <p:nvPr/>
        </p:nvSpPr>
        <p:spPr>
          <a:xfrm>
            <a:off x="5747493" y="6499325"/>
            <a:ext cx="3396507" cy="369332"/>
          </a:xfrm>
          <a:prstGeom prst="rect">
            <a:avLst/>
          </a:prstGeom>
        </p:spPr>
        <p:txBody>
          <a:bodyPr wrap="none">
            <a:spAutoFit/>
          </a:bodyPr>
          <a:lstStyle/>
          <a:p>
            <a:r>
              <a:rPr lang="ja-JP" altLang="en-US" dirty="0" smtClean="0"/>
              <a:t>文部科学省副読本 </a:t>
            </a:r>
            <a:r>
              <a:rPr lang="en-US" altLang="ja-JP" dirty="0" smtClean="0"/>
              <a:t>P.17 </a:t>
            </a:r>
            <a:r>
              <a:rPr lang="ja-JP" altLang="en-US" dirty="0" smtClean="0"/>
              <a:t>から作成</a:t>
            </a:r>
            <a:endParaRPr lang="ja-JP" altLang="en-US" dirty="0"/>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116013" y="1295400"/>
            <a:ext cx="6554787" cy="5575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419" name="Rectangle 5"/>
          <p:cNvSpPr txBox="1">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en-US" altLang="ja-JP" sz="4400"/>
              <a:t>◆</a:t>
            </a:r>
            <a:r>
              <a:rPr lang="ja-JP" altLang="en-US" sz="4400"/>
              <a:t>農業での利用・・・長期保存</a:t>
            </a:r>
          </a:p>
        </p:txBody>
      </p:sp>
      <p:sp>
        <p:nvSpPr>
          <p:cNvPr id="4" name="正方形/長方形 3"/>
          <p:cNvSpPr/>
          <p:nvPr/>
        </p:nvSpPr>
        <p:spPr>
          <a:xfrm>
            <a:off x="6440456" y="6529612"/>
            <a:ext cx="2681696" cy="307777"/>
          </a:xfrm>
          <a:prstGeom prst="rect">
            <a:avLst/>
          </a:prstGeom>
        </p:spPr>
        <p:txBody>
          <a:bodyPr wrap="none">
            <a:spAutoFit/>
          </a:bodyPr>
          <a:lstStyle/>
          <a:p>
            <a:r>
              <a:rPr lang="ja-JP" altLang="en-US" sz="1400" dirty="0" smtClean="0"/>
              <a:t>文部科学省副読本 </a:t>
            </a:r>
            <a:r>
              <a:rPr lang="en-US" altLang="ja-JP" sz="1400" dirty="0" smtClean="0"/>
              <a:t>P.17 </a:t>
            </a:r>
            <a:r>
              <a:rPr lang="ja-JP" altLang="en-US" sz="1400" dirty="0" smtClean="0"/>
              <a:t>から作成</a:t>
            </a:r>
            <a:endParaRPr lang="ja-JP" altLang="en-US" sz="1400" dirty="0"/>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5"/>
          <p:cNvSpPr>
            <a:spLocks noGrp="1" noChangeArrowheads="1"/>
          </p:cNvSpPr>
          <p:nvPr>
            <p:ph type="title"/>
          </p:nvPr>
        </p:nvSpPr>
        <p:spPr/>
        <p:txBody>
          <a:bodyPr/>
          <a:lstStyle/>
          <a:p>
            <a:pPr eaLnBrk="1" hangingPunct="1"/>
            <a:r>
              <a:rPr lang="en-US" altLang="ja-JP" smtClean="0"/>
              <a:t>◆</a:t>
            </a:r>
            <a:r>
              <a:rPr lang="ja-JP" altLang="en-US" smtClean="0"/>
              <a:t>農業での利用・・・品種改良</a:t>
            </a:r>
          </a:p>
        </p:txBody>
      </p:sp>
      <p:pic>
        <p:nvPicPr>
          <p:cNvPr id="61443" name="Picture 4"/>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a:xfrm>
            <a:off x="2195513" y="1816100"/>
            <a:ext cx="4608512" cy="3700463"/>
          </a:xfrm>
        </p:spPr>
      </p:pic>
      <p:sp>
        <p:nvSpPr>
          <p:cNvPr id="61444" name="Rectangle 7"/>
          <p:cNvSpPr>
            <a:spLocks noChangeArrowheads="1"/>
          </p:cNvSpPr>
          <p:nvPr/>
        </p:nvSpPr>
        <p:spPr bwMode="auto">
          <a:xfrm>
            <a:off x="2339975" y="5734050"/>
            <a:ext cx="4408488"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a:solidFill>
                  <a:srgbClr val="FF6600"/>
                </a:solidFill>
              </a:rPr>
              <a:t>品種改良で作られたキク</a:t>
            </a:r>
          </a:p>
        </p:txBody>
      </p:sp>
      <p:sp>
        <p:nvSpPr>
          <p:cNvPr id="5" name="正方形/長方形 4"/>
          <p:cNvSpPr/>
          <p:nvPr/>
        </p:nvSpPr>
        <p:spPr>
          <a:xfrm>
            <a:off x="5285828" y="6488668"/>
            <a:ext cx="3858172" cy="369332"/>
          </a:xfrm>
          <a:prstGeom prst="rect">
            <a:avLst/>
          </a:prstGeom>
        </p:spPr>
        <p:txBody>
          <a:bodyPr wrap="none">
            <a:spAutoFit/>
          </a:bodyPr>
          <a:lstStyle/>
          <a:p>
            <a:r>
              <a:rPr lang="ja-JP" altLang="en-US" dirty="0" smtClean="0"/>
              <a:t>文部科学省高校副読本 </a:t>
            </a:r>
            <a:r>
              <a:rPr lang="en-US" altLang="ja-JP" dirty="0" smtClean="0"/>
              <a:t>P.15 </a:t>
            </a:r>
            <a:r>
              <a:rPr lang="ja-JP" altLang="en-US" dirty="0" smtClean="0"/>
              <a:t>から作成</a:t>
            </a:r>
            <a:endParaRPr lang="ja-JP" altLang="en-US" dirty="0"/>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C:\Users\kasan6\Desktop\放射線セミナー\images(２副読本・中学生８・２６)\２副読本・中学生８・２６_img_48h.jp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471613" y="1268413"/>
            <a:ext cx="6284912" cy="576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7" name="Rectangle 5"/>
          <p:cNvSpPr txBox="1">
            <a:spLocks noChangeArrowheads="1"/>
          </p:cNvSpPr>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en-US" altLang="ja-JP" sz="4400"/>
              <a:t>◆</a:t>
            </a:r>
            <a:r>
              <a:rPr lang="ja-JP" altLang="en-US" sz="4400"/>
              <a:t>農業での利用・・・害虫駆除</a:t>
            </a:r>
          </a:p>
        </p:txBody>
      </p:sp>
      <p:sp>
        <p:nvSpPr>
          <p:cNvPr id="4" name="正方形/長方形 3"/>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P.17 </a:t>
            </a:r>
            <a:r>
              <a:rPr lang="ja-JP" altLang="en-US" dirty="0" smtClean="0"/>
              <a:t>から作成</a:t>
            </a:r>
            <a:endParaRPr lang="ja-JP" altLang="en-US" dirty="0"/>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4"/>
          <p:cNvSpPr>
            <a:spLocks noGrp="1" noChangeArrowheads="1"/>
          </p:cNvSpPr>
          <p:nvPr>
            <p:ph type="ctrTitle"/>
          </p:nvPr>
        </p:nvSpPr>
        <p:spPr/>
        <p:txBody>
          <a:bodyPr/>
          <a:lstStyle/>
          <a:p>
            <a:r>
              <a:rPr lang="ja-JP" altLang="en-US" sz="5400" dirty="0" smtClean="0"/>
              <a:t>エネルギー資源としての原子力の利用</a:t>
            </a:r>
          </a:p>
        </p:txBody>
      </p:sp>
      <p:sp>
        <p:nvSpPr>
          <p:cNvPr id="48131" name="Rectangle 5"/>
          <p:cNvSpPr>
            <a:spLocks noGrp="1" noChangeArrowheads="1"/>
          </p:cNvSpPr>
          <p:nvPr>
            <p:ph type="subTitle" idx="1"/>
          </p:nvPr>
        </p:nvSpPr>
        <p:spPr>
          <a:xfrm>
            <a:off x="1331640" y="4221088"/>
            <a:ext cx="6400800" cy="910952"/>
          </a:xfrm>
        </p:spPr>
        <p:txBody>
          <a:bodyPr/>
          <a:lstStyle/>
          <a:p>
            <a:pPr>
              <a:defRPr/>
            </a:pPr>
            <a:r>
              <a:rPr lang="ja-JP" altLang="en-US" dirty="0" smtClean="0"/>
              <a:t>火力発電と原子力発電の比較</a:t>
            </a: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50" name="Group 15"/>
          <p:cNvGrpSpPr>
            <a:grpSpLocks/>
          </p:cNvGrpSpPr>
          <p:nvPr/>
        </p:nvGrpSpPr>
        <p:grpSpPr bwMode="auto">
          <a:xfrm>
            <a:off x="490538" y="817563"/>
            <a:ext cx="4364037" cy="5437187"/>
            <a:chOff x="261" y="499"/>
            <a:chExt cx="2749" cy="3425"/>
          </a:xfrm>
        </p:grpSpPr>
        <p:sp>
          <p:nvSpPr>
            <p:cNvPr id="2059" name="Rectangle 13"/>
            <p:cNvSpPr>
              <a:spLocks noChangeArrowheads="1"/>
            </p:cNvSpPr>
            <p:nvPr/>
          </p:nvSpPr>
          <p:spPr bwMode="auto">
            <a:xfrm>
              <a:off x="261" y="499"/>
              <a:ext cx="2744" cy="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a:latin typeface="Calibri" pitchFamily="34" charset="0"/>
              </a:endParaRPr>
            </a:p>
          </p:txBody>
        </p:sp>
        <p:pic>
          <p:nvPicPr>
            <p:cNvPr id="2060" name="Picture 1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 y="1185"/>
              <a:ext cx="2285" cy="2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2051" name="Picture 10"/>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79450" y="981075"/>
            <a:ext cx="8464550" cy="5668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2" name="Text Box 6"/>
          <p:cNvSpPr txBox="1">
            <a:spLocks noChangeArrowheads="1"/>
          </p:cNvSpPr>
          <p:nvPr/>
        </p:nvSpPr>
        <p:spPr bwMode="auto">
          <a:xfrm>
            <a:off x="8669338" y="6532563"/>
            <a:ext cx="454025" cy="314325"/>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none" lIns="0" rIns="0">
            <a:spAutoFit/>
          </a:bodyPr>
          <a:lstStyle>
            <a:lvl1pPr>
              <a:defRPr kumimoji="1">
                <a:solidFill>
                  <a:schemeClr val="tx1"/>
                </a:solidFill>
                <a:latin typeface="Calibri" pitchFamily="34" charset="0"/>
                <a:ea typeface="ＭＳ Ｐゴシック" charset="-128"/>
              </a:defRPr>
            </a:lvl1pPr>
            <a:lvl2pPr marL="742950" indent="-285750">
              <a:defRPr kumimoji="1">
                <a:solidFill>
                  <a:schemeClr val="tx1"/>
                </a:solidFill>
                <a:latin typeface="Calibri" pitchFamily="34" charset="0"/>
                <a:ea typeface="ＭＳ Ｐゴシック" charset="-128"/>
              </a:defRPr>
            </a:lvl2pPr>
            <a:lvl3pPr marL="1143000" indent="-228600">
              <a:defRPr kumimoji="1">
                <a:solidFill>
                  <a:schemeClr val="tx1"/>
                </a:solidFill>
                <a:latin typeface="Calibri" pitchFamily="34" charset="0"/>
                <a:ea typeface="ＭＳ Ｐゴシック" charset="-128"/>
              </a:defRPr>
            </a:lvl3pPr>
            <a:lvl4pPr marL="1600200" indent="-228600">
              <a:defRPr kumimoji="1">
                <a:solidFill>
                  <a:schemeClr val="tx1"/>
                </a:solidFill>
                <a:latin typeface="Calibri" pitchFamily="34" charset="0"/>
                <a:ea typeface="ＭＳ Ｐゴシック" charset="-128"/>
              </a:defRPr>
            </a:lvl4pPr>
            <a:lvl5pPr marL="2057400" indent="-228600">
              <a:defRPr kumimoji="1">
                <a:solidFill>
                  <a:schemeClr val="tx1"/>
                </a:solidFill>
                <a:latin typeface="Calibri" pitchFamily="34" charset="0"/>
                <a:ea typeface="ＭＳ Ｐゴシック" charset="-128"/>
              </a:defRPr>
            </a:lvl5pPr>
            <a:lvl6pPr marL="2514600" indent="-228600" fontAlgn="base">
              <a:spcBef>
                <a:spcPct val="0"/>
              </a:spcBef>
              <a:spcAft>
                <a:spcPct val="0"/>
              </a:spcAft>
              <a:defRPr kumimoji="1">
                <a:solidFill>
                  <a:schemeClr val="tx1"/>
                </a:solidFill>
                <a:latin typeface="Calibri" pitchFamily="34" charset="0"/>
                <a:ea typeface="ＭＳ Ｐゴシック" charset="-128"/>
              </a:defRPr>
            </a:lvl6pPr>
            <a:lvl7pPr marL="2971800" indent="-228600" fontAlgn="base">
              <a:spcBef>
                <a:spcPct val="0"/>
              </a:spcBef>
              <a:spcAft>
                <a:spcPct val="0"/>
              </a:spcAft>
              <a:defRPr kumimoji="1">
                <a:solidFill>
                  <a:schemeClr val="tx1"/>
                </a:solidFill>
                <a:latin typeface="Calibri" pitchFamily="34" charset="0"/>
                <a:ea typeface="ＭＳ Ｐゴシック" charset="-128"/>
              </a:defRPr>
            </a:lvl7pPr>
            <a:lvl8pPr marL="3429000" indent="-228600" fontAlgn="base">
              <a:spcBef>
                <a:spcPct val="0"/>
              </a:spcBef>
              <a:spcAft>
                <a:spcPct val="0"/>
              </a:spcAft>
              <a:defRPr kumimoji="1">
                <a:solidFill>
                  <a:schemeClr val="tx1"/>
                </a:solidFill>
                <a:latin typeface="Calibri" pitchFamily="34" charset="0"/>
                <a:ea typeface="ＭＳ Ｐゴシック" charset="-128"/>
              </a:defRPr>
            </a:lvl8pPr>
            <a:lvl9pPr marL="3886200" indent="-228600" fontAlgn="base">
              <a:spcBef>
                <a:spcPct val="0"/>
              </a:spcBef>
              <a:spcAft>
                <a:spcPct val="0"/>
              </a:spcAft>
              <a:defRPr kumimoji="1">
                <a:solidFill>
                  <a:schemeClr val="tx1"/>
                </a:solidFill>
                <a:latin typeface="Calibri" pitchFamily="34" charset="0"/>
                <a:ea typeface="ＭＳ Ｐゴシック" charset="-128"/>
              </a:defRPr>
            </a:lvl9pPr>
          </a:lstStyle>
          <a:p>
            <a:pPr>
              <a:spcBef>
                <a:spcPct val="50000"/>
              </a:spcBef>
            </a:pPr>
            <a:r>
              <a:rPr lang="en-US" altLang="ja-JP" sz="1400">
                <a:solidFill>
                  <a:srgbClr val="99FF66"/>
                </a:solidFill>
              </a:rPr>
              <a:t>1click</a:t>
            </a:r>
          </a:p>
        </p:txBody>
      </p:sp>
      <p:grpSp>
        <p:nvGrpSpPr>
          <p:cNvPr id="3" name="Group 16"/>
          <p:cNvGrpSpPr>
            <a:grpSpLocks/>
          </p:cNvGrpSpPr>
          <p:nvPr/>
        </p:nvGrpSpPr>
        <p:grpSpPr bwMode="auto">
          <a:xfrm>
            <a:off x="395289" y="787400"/>
            <a:ext cx="4359275" cy="5437188"/>
            <a:chOff x="264" y="504"/>
            <a:chExt cx="2746" cy="3425"/>
          </a:xfrm>
        </p:grpSpPr>
        <p:sp>
          <p:nvSpPr>
            <p:cNvPr id="2057" name="Rectangle 12"/>
            <p:cNvSpPr>
              <a:spLocks noChangeArrowheads="1"/>
            </p:cNvSpPr>
            <p:nvPr/>
          </p:nvSpPr>
          <p:spPr bwMode="auto">
            <a:xfrm>
              <a:off x="264" y="504"/>
              <a:ext cx="2744" cy="3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ja-JP" altLang="en-US">
                <a:latin typeface="Calibri" pitchFamily="34" charset="0"/>
              </a:endParaRPr>
            </a:p>
          </p:txBody>
        </p:sp>
        <p:pic>
          <p:nvPicPr>
            <p:cNvPr id="2058" name="Picture 11"/>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25" y="1207"/>
              <a:ext cx="2285" cy="26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054" name="タイトル 1"/>
          <p:cNvSpPr>
            <a:spLocks noGrp="1"/>
          </p:cNvSpPr>
          <p:nvPr>
            <p:ph type="title"/>
          </p:nvPr>
        </p:nvSpPr>
        <p:spPr>
          <a:xfrm>
            <a:off x="431800" y="225425"/>
            <a:ext cx="8229600" cy="1143000"/>
          </a:xfrm>
        </p:spPr>
        <p:txBody>
          <a:bodyPr/>
          <a:lstStyle/>
          <a:p>
            <a:r>
              <a:rPr lang="ja-JP" altLang="en-US" smtClean="0"/>
              <a:t>火力発電　と 原子力発電</a:t>
            </a:r>
          </a:p>
        </p:txBody>
      </p:sp>
      <p:sp>
        <p:nvSpPr>
          <p:cNvPr id="2055" name="Rectangle 17"/>
          <p:cNvSpPr>
            <a:spLocks noChangeArrowheads="1"/>
          </p:cNvSpPr>
          <p:nvPr/>
        </p:nvSpPr>
        <p:spPr bwMode="auto">
          <a:xfrm>
            <a:off x="679450" y="5865813"/>
            <a:ext cx="4435475" cy="581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ja-JP" altLang="en-US" sz="1600" dirty="0">
                <a:latin typeface="Calibri" pitchFamily="34" charset="0"/>
              </a:rPr>
              <a:t>出所：チャレンジ！原子力ワールド</a:t>
            </a:r>
          </a:p>
          <a:p>
            <a:r>
              <a:rPr lang="ja-JP" altLang="en-US" sz="1600" dirty="0">
                <a:latin typeface="Calibri" pitchFamily="34" charset="0"/>
              </a:rPr>
              <a:t>発行：文部科学省、経済産業省資源エネルギー庁</a:t>
            </a:r>
          </a:p>
        </p:txBody>
      </p:sp>
      <p:sp>
        <p:nvSpPr>
          <p:cNvPr id="61458" name="AutoShape 18"/>
          <p:cNvSpPr>
            <a:spLocks noChangeArrowheads="1"/>
          </p:cNvSpPr>
          <p:nvPr/>
        </p:nvSpPr>
        <p:spPr bwMode="auto">
          <a:xfrm>
            <a:off x="1258888" y="441325"/>
            <a:ext cx="2844800" cy="755650"/>
          </a:xfrm>
          <a:prstGeom prst="roundRect">
            <a:avLst>
              <a:gd name="adj" fmla="val 16667"/>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ja-JP" altLang="en-US">
              <a:latin typeface="Calibri" pitchFamily="34" charset="0"/>
            </a:endParaRPr>
          </a:p>
        </p:txBody>
      </p:sp>
      <p:sp>
        <p:nvSpPr>
          <p:cNvPr id="13" name="AutoShape 11"/>
          <p:cNvSpPr>
            <a:spLocks noChangeArrowheads="1"/>
          </p:cNvSpPr>
          <p:nvPr/>
        </p:nvSpPr>
        <p:spPr bwMode="auto">
          <a:xfrm>
            <a:off x="6293999" y="-110"/>
            <a:ext cx="2829364" cy="408623"/>
          </a:xfrm>
          <a:prstGeom prst="roundRect">
            <a:avLst>
              <a:gd name="adj" fmla="val 16667"/>
            </a:avLst>
          </a:prstGeom>
          <a:solidFill>
            <a:schemeClr val="accent1">
              <a:alpha val="35000"/>
            </a:schemeClr>
          </a:solidFill>
          <a:ln w="9525">
            <a:solidFill>
              <a:schemeClr val="tx1"/>
            </a:solidFill>
            <a:round/>
            <a:headEnd/>
            <a:tailEnd/>
          </a:ln>
          <a:effectLst/>
        </p:spPr>
        <p:txBody>
          <a:bodyPr wrap="square" anchor="ctr">
            <a:spAutoFit/>
          </a:bodyPr>
          <a:lstStyle/>
          <a:p>
            <a:pPr algn="ctr"/>
            <a:r>
              <a:rPr lang="en-US" altLang="ja-JP" sz="1800" b="1" dirty="0"/>
              <a:t>→</a:t>
            </a:r>
            <a:r>
              <a:rPr lang="ja-JP" altLang="en-US" sz="1800" b="1" dirty="0"/>
              <a:t>　ワークシート　</a:t>
            </a:r>
            <a:r>
              <a:rPr lang="ja-JP" altLang="en-US" sz="1800" b="1" dirty="0" smtClean="0"/>
              <a:t>１３・１４</a:t>
            </a:r>
            <a:endParaRPr lang="ja-JP" altLang="en-US" sz="1800" b="1" dirty="0"/>
          </a:p>
        </p:txBody>
      </p:sp>
    </p:spTree>
    <p:extLst>
      <p:ext uri="{BB962C8B-B14F-4D97-AF65-F5344CB8AC3E}">
        <p14:creationId xmlns:p14="http://schemas.microsoft.com/office/powerpoint/2010/main" val="417180756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63" presetClass="path" presetSubtype="0" accel="50000" decel="50000" fill="hold" grpId="0" nodeType="withEffect">
                                  <p:stCondLst>
                                    <p:cond delay="0"/>
                                  </p:stCondLst>
                                  <p:childTnLst>
                                    <p:animMotion origin="layout" path="M 8.33333E-7 -4.44444E-6 L 0.37604 -0.00277 " pathEditMode="relative" rAng="0" ptsTypes="AA">
                                      <p:cBhvr>
                                        <p:cTn id="10" dur="500" fill="hold"/>
                                        <p:tgtEl>
                                          <p:spTgt spid="61458"/>
                                        </p:tgtEl>
                                        <p:attrNameLst>
                                          <p:attrName>ppt_x</p:attrName>
                                          <p:attrName>ppt_y</p:attrName>
                                        </p:attrNameLst>
                                      </p:cBhvr>
                                      <p:rCtr x="18802" y="-13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5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5598" y="2420888"/>
            <a:ext cx="9019448" cy="129614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467544" y="116632"/>
            <a:ext cx="8229600" cy="1143000"/>
          </a:xfrm>
        </p:spPr>
        <p:txBody>
          <a:bodyPr/>
          <a:lstStyle/>
          <a:p>
            <a:pPr eaLnBrk="1" hangingPunct="1"/>
            <a:r>
              <a:rPr lang="en-US" altLang="ja-JP" dirty="0" smtClean="0"/>
              <a:t>◆</a:t>
            </a:r>
            <a:r>
              <a:rPr lang="ja-JP" altLang="en-US" dirty="0" smtClean="0">
                <a:solidFill>
                  <a:srgbClr val="FF0000"/>
                </a:solidFill>
              </a:rPr>
              <a:t>外部被ばく</a:t>
            </a:r>
            <a:r>
              <a:rPr lang="ja-JP" altLang="en-US" dirty="0" smtClean="0"/>
              <a:t>から身を守る ３原則</a:t>
            </a:r>
          </a:p>
        </p:txBody>
      </p:sp>
      <p:graphicFrame>
        <p:nvGraphicFramePr>
          <p:cNvPr id="47107" name="Object 3"/>
          <p:cNvGraphicFramePr>
            <a:graphicFrameLocks noGrp="1" noChangeAspect="1"/>
          </p:cNvGraphicFramePr>
          <p:nvPr>
            <p:ph idx="1"/>
            <p:extLst>
              <p:ext uri="{D42A27DB-BD31-4B8C-83A1-F6EECF244321}">
                <p14:modId xmlns:p14="http://schemas.microsoft.com/office/powerpoint/2010/main" val="4275827384"/>
              </p:ext>
            </p:extLst>
          </p:nvPr>
        </p:nvGraphicFramePr>
        <p:xfrm>
          <a:off x="1763688" y="1124744"/>
          <a:ext cx="5545138" cy="5437188"/>
        </p:xfrm>
        <a:graphic>
          <a:graphicData uri="http://schemas.openxmlformats.org/presentationml/2006/ole">
            <mc:AlternateContent xmlns:mc="http://schemas.openxmlformats.org/markup-compatibility/2006">
              <mc:Choice xmlns:v="urn:schemas-microsoft-com:vml" Requires="v">
                <p:oleObj spid="_x0000_s47234" name="ビットマップ イメージ" r:id="rId4" imgW="5934903" imgH="5819048" progId="PBrush">
                  <p:embed/>
                </p:oleObj>
              </mc:Choice>
              <mc:Fallback>
                <p:oleObj name="ビットマップ イメージ" r:id="rId4" imgW="5934903" imgH="5819048" progId="PBrush">
                  <p:embed/>
                  <p:pic>
                    <p:nvPicPr>
                      <p:cNvPr id="0" name="Picture 126"/>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763688" y="1124744"/>
                        <a:ext cx="5545138" cy="54371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テキスト ボックス 1"/>
          <p:cNvSpPr txBox="1"/>
          <p:nvPr/>
        </p:nvSpPr>
        <p:spPr>
          <a:xfrm>
            <a:off x="2843808" y="1766705"/>
            <a:ext cx="4104456" cy="923330"/>
          </a:xfrm>
          <a:prstGeom prst="rect">
            <a:avLst/>
          </a:prstGeom>
          <a:solidFill>
            <a:srgbClr val="FFFF00">
              <a:alpha val="46000"/>
            </a:srgbClr>
          </a:solidFill>
        </p:spPr>
        <p:txBody>
          <a:bodyPr wrap="square" rtlCol="0">
            <a:spAutoFit/>
          </a:bodyPr>
          <a:lstStyle/>
          <a:p>
            <a:pPr algn="ctr"/>
            <a:r>
              <a:rPr lang="ja-JP" altLang="en-US" sz="5400" dirty="0">
                <a:latin typeface="HG創英角ﾎﾟｯﾌﾟ体" pitchFamily="49" charset="-128"/>
                <a:ea typeface="HG創英角ﾎﾟｯﾌﾟ体" pitchFamily="49" charset="-128"/>
              </a:rPr>
              <a:t>距離</a:t>
            </a:r>
            <a:r>
              <a:rPr lang="ja-JP" altLang="en-US" sz="5400" dirty="0" smtClean="0">
                <a:latin typeface="HG創英角ﾎﾟｯﾌﾟ体" pitchFamily="49" charset="-128"/>
                <a:ea typeface="HG創英角ﾎﾟｯﾌﾟ体" pitchFamily="49" charset="-128"/>
              </a:rPr>
              <a:t>を</a:t>
            </a:r>
            <a:r>
              <a:rPr lang="ja-JP" altLang="en-US" sz="5400" dirty="0">
                <a:latin typeface="HG創英角ﾎﾟｯﾌﾟ体" pitchFamily="49" charset="-128"/>
                <a:ea typeface="HG創英角ﾎﾟｯﾌﾟ体" pitchFamily="49" charset="-128"/>
              </a:rPr>
              <a:t>とる</a:t>
            </a:r>
            <a:endParaRPr kumimoji="1" lang="ja-JP" altLang="en-US" sz="5400" dirty="0">
              <a:latin typeface="HG創英角ﾎﾟｯﾌﾟ体" pitchFamily="49" charset="-128"/>
              <a:ea typeface="HG創英角ﾎﾟｯﾌﾟ体" pitchFamily="49" charset="-128"/>
            </a:endParaRPr>
          </a:p>
        </p:txBody>
      </p:sp>
      <p:sp>
        <p:nvSpPr>
          <p:cNvPr id="5" name="テキスト ボックス 4"/>
          <p:cNvSpPr txBox="1"/>
          <p:nvPr/>
        </p:nvSpPr>
        <p:spPr>
          <a:xfrm>
            <a:off x="2355864" y="3284984"/>
            <a:ext cx="5112568" cy="923330"/>
          </a:xfrm>
          <a:prstGeom prst="rect">
            <a:avLst/>
          </a:prstGeom>
          <a:solidFill>
            <a:srgbClr val="FFFF00">
              <a:alpha val="46000"/>
            </a:srgbClr>
          </a:solidFill>
        </p:spPr>
        <p:txBody>
          <a:bodyPr wrap="square" rtlCol="0">
            <a:spAutoFit/>
          </a:bodyPr>
          <a:lstStyle/>
          <a:p>
            <a:pPr algn="ctr"/>
            <a:r>
              <a:rPr lang="ja-JP" altLang="en-US" sz="5400" dirty="0" smtClean="0">
                <a:latin typeface="HG創英角ﾎﾟｯﾌﾟ体" pitchFamily="49" charset="-128"/>
                <a:ea typeface="HG創英角ﾎﾟｯﾌﾟ体" pitchFamily="49" charset="-128"/>
              </a:rPr>
              <a:t>時間を短くする</a:t>
            </a:r>
            <a:endParaRPr kumimoji="1" lang="ja-JP" altLang="en-US" sz="5400" dirty="0">
              <a:latin typeface="HG創英角ﾎﾟｯﾌﾟ体" pitchFamily="49" charset="-128"/>
              <a:ea typeface="HG創英角ﾎﾟｯﾌﾟ体" pitchFamily="49" charset="-128"/>
            </a:endParaRPr>
          </a:p>
        </p:txBody>
      </p:sp>
      <p:sp>
        <p:nvSpPr>
          <p:cNvPr id="6" name="テキスト ボックス 5"/>
          <p:cNvSpPr txBox="1"/>
          <p:nvPr/>
        </p:nvSpPr>
        <p:spPr>
          <a:xfrm>
            <a:off x="1995824" y="5085184"/>
            <a:ext cx="5472608" cy="923330"/>
          </a:xfrm>
          <a:prstGeom prst="rect">
            <a:avLst/>
          </a:prstGeom>
          <a:solidFill>
            <a:srgbClr val="FFFF00">
              <a:alpha val="46000"/>
            </a:srgbClr>
          </a:solidFill>
        </p:spPr>
        <p:txBody>
          <a:bodyPr wrap="square" rtlCol="0">
            <a:spAutoFit/>
          </a:bodyPr>
          <a:lstStyle/>
          <a:p>
            <a:pPr algn="ctr"/>
            <a:r>
              <a:rPr lang="ja-JP" altLang="en-US" sz="5400" dirty="0" smtClean="0">
                <a:latin typeface="HG創英角ﾎﾟｯﾌﾟ体" pitchFamily="49" charset="-128"/>
                <a:ea typeface="HG創英角ﾎﾟｯﾌﾟ体" pitchFamily="49" charset="-128"/>
              </a:rPr>
              <a:t>放射線を遮る</a:t>
            </a:r>
            <a:endParaRPr kumimoji="1" lang="ja-JP" altLang="en-US" sz="5400" dirty="0">
              <a:latin typeface="HG創英角ﾎﾟｯﾌﾟ体" pitchFamily="49" charset="-128"/>
              <a:ea typeface="HG創英角ﾎﾟｯﾌﾟ体" pitchFamily="49" charset="-128"/>
            </a:endParaRPr>
          </a:p>
        </p:txBody>
      </p:sp>
      <p:sp>
        <p:nvSpPr>
          <p:cNvPr id="7" name="正方形/長方形 6"/>
          <p:cNvSpPr/>
          <p:nvPr/>
        </p:nvSpPr>
        <p:spPr>
          <a:xfrm>
            <a:off x="5770934" y="6512130"/>
            <a:ext cx="3396507" cy="369332"/>
          </a:xfrm>
          <a:prstGeom prst="rect">
            <a:avLst/>
          </a:prstGeom>
        </p:spPr>
        <p:txBody>
          <a:bodyPr wrap="none">
            <a:spAutoFit/>
          </a:bodyPr>
          <a:lstStyle/>
          <a:p>
            <a:r>
              <a:rPr lang="ja-JP" altLang="en-US" dirty="0" smtClean="0"/>
              <a:t>文部科学省副読本 </a:t>
            </a:r>
            <a:r>
              <a:rPr lang="en-US" altLang="ja-JP" dirty="0" smtClean="0"/>
              <a:t>P.14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0-#ppt_w/2"/>
                                          </p:val>
                                        </p:tav>
                                        <p:tav tm="100000">
                                          <p:val>
                                            <p:strVal val="#ppt_x"/>
                                          </p:val>
                                        </p:tav>
                                      </p:tavLst>
                                    </p:anim>
                                    <p:anim calcmode="lin" valueType="num">
                                      <p:cBhvr additive="base">
                                        <p:cTn id="14"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0-#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4"/>
          <p:cNvSpPr>
            <a:spLocks noGrp="1" noChangeArrowheads="1"/>
          </p:cNvSpPr>
          <p:nvPr>
            <p:ph type="title"/>
          </p:nvPr>
        </p:nvSpPr>
        <p:spPr>
          <a:xfrm>
            <a:off x="468313" y="188913"/>
            <a:ext cx="8229600" cy="1295400"/>
          </a:xfrm>
        </p:spPr>
        <p:txBody>
          <a:bodyPr/>
          <a:lstStyle/>
          <a:p>
            <a:pPr eaLnBrk="1" hangingPunct="1"/>
            <a:r>
              <a:rPr lang="en-US" altLang="ja-JP" sz="3200" dirty="0" smtClean="0"/>
              <a:t>◆</a:t>
            </a:r>
            <a:r>
              <a:rPr lang="ja-JP" altLang="en-US" sz="3200" dirty="0" smtClean="0"/>
              <a:t>原子力施設周辺の放射線モニタリング</a:t>
            </a:r>
          </a:p>
        </p:txBody>
      </p:sp>
      <p:graphicFrame>
        <p:nvGraphicFramePr>
          <p:cNvPr id="64515" name="Object 3"/>
          <p:cNvGraphicFramePr>
            <a:graphicFrameLocks noGrp="1" noChangeAspect="1"/>
          </p:cNvGraphicFramePr>
          <p:nvPr>
            <p:ph idx="1"/>
            <p:extLst>
              <p:ext uri="{D42A27DB-BD31-4B8C-83A1-F6EECF244321}">
                <p14:modId xmlns:p14="http://schemas.microsoft.com/office/powerpoint/2010/main" val="3940095060"/>
              </p:ext>
            </p:extLst>
          </p:nvPr>
        </p:nvGraphicFramePr>
        <p:xfrm>
          <a:off x="1043608" y="1340768"/>
          <a:ext cx="7343775" cy="5359400"/>
        </p:xfrm>
        <a:graphic>
          <a:graphicData uri="http://schemas.openxmlformats.org/presentationml/2006/ole">
            <mc:AlternateContent xmlns:mc="http://schemas.openxmlformats.org/markup-compatibility/2006">
              <mc:Choice xmlns:v="urn:schemas-microsoft-com:vml" Requires="v">
                <p:oleObj spid="_x0000_s64643" name="ビットマップ イメージ" r:id="rId4" imgW="8600000" imgH="6276190" progId="PBrush">
                  <p:embed/>
                </p:oleObj>
              </mc:Choice>
              <mc:Fallback>
                <p:oleObj name="ビットマップ イメージ" r:id="rId4" imgW="8600000" imgH="6276190" progId="PBrush">
                  <p:embed/>
                  <p:pic>
                    <p:nvPicPr>
                      <p:cNvPr id="0" name="Picture 127"/>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608" y="1340768"/>
                        <a:ext cx="7343775" cy="5359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正方形/長方形 3"/>
          <p:cNvSpPr/>
          <p:nvPr/>
        </p:nvSpPr>
        <p:spPr>
          <a:xfrm>
            <a:off x="5722787" y="0"/>
            <a:ext cx="3396507" cy="369332"/>
          </a:xfrm>
          <a:prstGeom prst="rect">
            <a:avLst/>
          </a:prstGeom>
        </p:spPr>
        <p:txBody>
          <a:bodyPr wrap="none">
            <a:spAutoFit/>
          </a:bodyPr>
          <a:lstStyle/>
          <a:p>
            <a:r>
              <a:rPr lang="ja-JP" altLang="en-US" dirty="0" smtClean="0"/>
              <a:t>文部科学省副読本 </a:t>
            </a:r>
            <a:r>
              <a:rPr lang="en-US" altLang="ja-JP" dirty="0" smtClean="0"/>
              <a:t>P.19 </a:t>
            </a:r>
            <a:r>
              <a:rPr lang="ja-JP" altLang="en-US" dirty="0" smtClean="0"/>
              <a:t>から作成</a:t>
            </a:r>
            <a:endParaRPr lang="ja-JP" altLang="en-US" dirty="0"/>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ctrTitle"/>
          </p:nvPr>
        </p:nvSpPr>
        <p:spPr>
          <a:xfrm>
            <a:off x="827584" y="1412776"/>
            <a:ext cx="7126560" cy="1899642"/>
          </a:xfrm>
        </p:spPr>
        <p:txBody>
          <a:bodyPr/>
          <a:lstStyle/>
          <a:p>
            <a:r>
              <a:rPr lang="ja-JP" altLang="en-US" dirty="0" smtClean="0"/>
              <a:t>通常、原子炉内に閉じ込められている放射性物質が、</a:t>
            </a:r>
            <a:r>
              <a:rPr lang="en-US" altLang="ja-JP" dirty="0" smtClean="0"/>
              <a:t/>
            </a:r>
            <a:br>
              <a:rPr lang="en-US" altLang="ja-JP" dirty="0" smtClean="0"/>
            </a:br>
            <a:r>
              <a:rPr lang="ja-JP" altLang="en-US" dirty="0" smtClean="0"/>
              <a:t>今回</a:t>
            </a:r>
            <a:r>
              <a:rPr lang="ja-JP" altLang="en-US" dirty="0"/>
              <a:t>の事故</a:t>
            </a:r>
            <a:r>
              <a:rPr lang="ja-JP" altLang="en-US" dirty="0" smtClean="0"/>
              <a:t>で、放出された</a:t>
            </a:r>
            <a:endParaRPr kumimoji="1" lang="ja-JP" altLang="en-US" dirty="0"/>
          </a:p>
        </p:txBody>
      </p:sp>
      <p:sp>
        <p:nvSpPr>
          <p:cNvPr id="5" name="サブタイトル 4"/>
          <p:cNvSpPr>
            <a:spLocks noGrp="1"/>
          </p:cNvSpPr>
          <p:nvPr>
            <p:ph type="subTitle" idx="1"/>
          </p:nvPr>
        </p:nvSpPr>
        <p:spPr/>
        <p:txBody>
          <a:bodyPr/>
          <a:lstStyle/>
          <a:p>
            <a:r>
              <a:rPr lang="ja-JP" altLang="en-US" sz="4000" dirty="0">
                <a:solidFill>
                  <a:srgbClr val="FF0000"/>
                </a:solidFill>
              </a:rPr>
              <a:t>もし、放射性物質が</a:t>
            </a:r>
            <a:r>
              <a:rPr lang="en-US" altLang="ja-JP" sz="4000" dirty="0">
                <a:solidFill>
                  <a:srgbClr val="FF0000"/>
                </a:solidFill>
              </a:rPr>
              <a:t/>
            </a:r>
            <a:br>
              <a:rPr lang="en-US" altLang="ja-JP" sz="4000" dirty="0">
                <a:solidFill>
                  <a:srgbClr val="FF0000"/>
                </a:solidFill>
              </a:rPr>
            </a:br>
            <a:r>
              <a:rPr lang="ja-JP" altLang="en-US" sz="4000" dirty="0">
                <a:solidFill>
                  <a:srgbClr val="FF0000"/>
                </a:solidFill>
              </a:rPr>
              <a:t>再び放出されたならば・・・・・</a:t>
            </a:r>
            <a:endParaRPr kumimoji="1" lang="ja-JP" altLang="en-US" sz="4000" dirty="0">
              <a:solidFill>
                <a:srgbClr val="FF0000"/>
              </a:solidFill>
            </a:endParaRPr>
          </a:p>
        </p:txBody>
      </p:sp>
    </p:spTree>
    <p:extLst>
      <p:ext uri="{BB962C8B-B14F-4D97-AF65-F5344CB8AC3E}">
        <p14:creationId xmlns:p14="http://schemas.microsoft.com/office/powerpoint/2010/main" val="2424114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additive="base">
                                        <p:cTn id="7"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ctrTitle"/>
          </p:nvPr>
        </p:nvSpPr>
        <p:spPr>
          <a:xfrm>
            <a:off x="755650" y="404813"/>
            <a:ext cx="7772400" cy="1470025"/>
          </a:xfrm>
        </p:spPr>
        <p:txBody>
          <a:bodyPr/>
          <a:lstStyle/>
          <a:p>
            <a:pPr eaLnBrk="1" hangingPunct="1"/>
            <a:r>
              <a:rPr lang="ja-JP" altLang="en-US" b="1" dirty="0" smtClean="0"/>
              <a:t>知ることから始めよう</a:t>
            </a:r>
            <a:r>
              <a:rPr lang="en-US" altLang="ja-JP" b="1" dirty="0" smtClean="0"/>
              <a:t/>
            </a:r>
            <a:br>
              <a:rPr lang="en-US" altLang="ja-JP" b="1" dirty="0" smtClean="0"/>
            </a:br>
            <a:r>
              <a:rPr lang="ja-JP" altLang="en-US" b="1" dirty="0" smtClean="0"/>
              <a:t>放射線のいろいろ</a:t>
            </a:r>
          </a:p>
        </p:txBody>
      </p:sp>
      <p:sp>
        <p:nvSpPr>
          <p:cNvPr id="1028" name="Rectangle 3"/>
          <p:cNvSpPr>
            <a:spLocks noGrp="1" noChangeArrowheads="1"/>
          </p:cNvSpPr>
          <p:nvPr>
            <p:ph type="subTitle" idx="1"/>
          </p:nvPr>
        </p:nvSpPr>
        <p:spPr/>
        <p:txBody>
          <a:bodyPr/>
          <a:lstStyle/>
          <a:p>
            <a:pPr eaLnBrk="1" hangingPunct="1">
              <a:defRPr/>
            </a:pPr>
            <a:endParaRPr lang="ja-JP" altLang="ja-JP" dirty="0" smtClean="0"/>
          </a:p>
        </p:txBody>
      </p:sp>
      <p:pic>
        <p:nvPicPr>
          <p:cNvPr id="410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258888" y="1781175"/>
            <a:ext cx="6769100" cy="4784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正方形/長方形 4"/>
          <p:cNvSpPr/>
          <p:nvPr/>
        </p:nvSpPr>
        <p:spPr>
          <a:xfrm>
            <a:off x="5798708" y="6502400"/>
            <a:ext cx="3371436" cy="369332"/>
          </a:xfrm>
          <a:prstGeom prst="rect">
            <a:avLst/>
          </a:prstGeom>
        </p:spPr>
        <p:txBody>
          <a:bodyPr wrap="none">
            <a:spAutoFit/>
          </a:bodyPr>
          <a:lstStyle/>
          <a:p>
            <a:r>
              <a:rPr lang="ja-JP" altLang="en-US" dirty="0" smtClean="0"/>
              <a:t>文部科学省副読本表紙から作成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randombar(horizontal)">
                                      <p:cBhvr>
                                        <p:cTn id="7" dur="500"/>
                                        <p:tgtEl>
                                          <p:spTgt spid="4098"/>
                                        </p:tgtEl>
                                      </p:cBhvr>
                                    </p:animEffect>
                                  </p:childTnLst>
                                </p:cTn>
                              </p:par>
                            </p:childTnLst>
                          </p:cTn>
                        </p:par>
                        <p:par>
                          <p:cTn id="8" fill="hold" nodeType="afterGroup">
                            <p:stCondLst>
                              <p:cond delay="500"/>
                            </p:stCondLst>
                            <p:childTnLst>
                              <p:par>
                                <p:cTn id="9" presetID="4" presetClass="entr" presetSubtype="16" fill="hold" nodeType="afterEffect">
                                  <p:stCondLst>
                                    <p:cond delay="0"/>
                                  </p:stCondLst>
                                  <p:childTnLst>
                                    <p:set>
                                      <p:cBhvr>
                                        <p:cTn id="10" dur="1" fill="hold">
                                          <p:stCondLst>
                                            <p:cond delay="0"/>
                                          </p:stCondLst>
                                        </p:cTn>
                                        <p:tgtEl>
                                          <p:spTgt spid="4100"/>
                                        </p:tgtEl>
                                        <p:attrNameLst>
                                          <p:attrName>style.visibility</p:attrName>
                                        </p:attrNameLst>
                                      </p:cBhvr>
                                      <p:to>
                                        <p:strVal val="visible"/>
                                      </p:to>
                                    </p:set>
                                    <p:animEffect transition="in" filter="box(in)">
                                      <p:cBhvr>
                                        <p:cTn id="11" dur="20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4"/>
          <p:cNvSpPr>
            <a:spLocks noGrp="1" noChangeArrowheads="1"/>
          </p:cNvSpPr>
          <p:nvPr>
            <p:ph type="title"/>
          </p:nvPr>
        </p:nvSpPr>
        <p:spPr/>
        <p:txBody>
          <a:bodyPr/>
          <a:lstStyle/>
          <a:p>
            <a:pPr eaLnBrk="1" hangingPunct="1"/>
            <a:r>
              <a:rPr lang="ja-JP" altLang="en-US" dirty="0" smtClean="0"/>
              <a:t>◆</a:t>
            </a:r>
            <a:r>
              <a:rPr lang="ja-JP" altLang="en-US" dirty="0" smtClean="0">
                <a:solidFill>
                  <a:srgbClr val="FF0000"/>
                </a:solidFill>
              </a:rPr>
              <a:t>非常時</a:t>
            </a:r>
            <a:r>
              <a:rPr lang="ja-JP" altLang="en-US" dirty="0" smtClean="0"/>
              <a:t>における</a:t>
            </a:r>
            <a:br>
              <a:rPr lang="ja-JP" altLang="en-US" dirty="0" smtClean="0"/>
            </a:br>
            <a:r>
              <a:rPr lang="ja-JP" altLang="en-US" dirty="0" smtClean="0">
                <a:solidFill>
                  <a:srgbClr val="FF0000"/>
                </a:solidFill>
              </a:rPr>
              <a:t>内部被ばく</a:t>
            </a:r>
            <a:r>
              <a:rPr lang="ja-JP" altLang="en-US" dirty="0" smtClean="0"/>
              <a:t>に対する防護①</a:t>
            </a:r>
          </a:p>
        </p:txBody>
      </p:sp>
      <p:graphicFrame>
        <p:nvGraphicFramePr>
          <p:cNvPr id="65539" name="Object 3"/>
          <p:cNvGraphicFramePr>
            <a:graphicFrameLocks noGrp="1" noChangeAspect="1"/>
          </p:cNvGraphicFramePr>
          <p:nvPr>
            <p:ph idx="1"/>
            <p:extLst>
              <p:ext uri="{D42A27DB-BD31-4B8C-83A1-F6EECF244321}">
                <p14:modId xmlns:p14="http://schemas.microsoft.com/office/powerpoint/2010/main" val="511588919"/>
              </p:ext>
            </p:extLst>
          </p:nvPr>
        </p:nvGraphicFramePr>
        <p:xfrm>
          <a:off x="3779912" y="1916832"/>
          <a:ext cx="4568825" cy="4525962"/>
        </p:xfrm>
        <a:graphic>
          <a:graphicData uri="http://schemas.openxmlformats.org/presentationml/2006/ole">
            <mc:AlternateContent xmlns:mc="http://schemas.openxmlformats.org/markup-compatibility/2006">
              <mc:Choice xmlns:v="urn:schemas-microsoft-com:vml" Requires="v">
                <p:oleObj spid="_x0000_s65669" name="ビットマップ イメージ" r:id="rId4" imgW="6028571" imgH="5971429" progId="PBrush">
                  <p:embed/>
                </p:oleObj>
              </mc:Choice>
              <mc:Fallback>
                <p:oleObj name="ビットマップ イメージ" r:id="rId4" imgW="6028571" imgH="5971429" progId="PBrush">
                  <p:embed/>
                  <p:pic>
                    <p:nvPicPr>
                      <p:cNvPr id="0" name="Picture 129"/>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9912" y="1916832"/>
                        <a:ext cx="4568825" cy="45259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5540" name="Rectangle 6"/>
          <p:cNvSpPr>
            <a:spLocks noChangeArrowheads="1"/>
          </p:cNvSpPr>
          <p:nvPr/>
        </p:nvSpPr>
        <p:spPr bwMode="auto">
          <a:xfrm>
            <a:off x="471046" y="1916832"/>
            <a:ext cx="4388986" cy="1446550"/>
          </a:xfrm>
          <a:prstGeom prst="rect">
            <a:avLst/>
          </a:prstGeom>
          <a:solidFill>
            <a:srgbClr val="FFFF00">
              <a:alpha val="57000"/>
            </a:srgbClr>
          </a:solidFill>
          <a:ln w="9525">
            <a:solidFill>
              <a:srgbClr val="33CC33"/>
            </a:solidFill>
            <a:miter lim="800000"/>
            <a:headEnd/>
            <a:tailEnd/>
          </a:ln>
        </p:spPr>
        <p:txBody>
          <a:bodyPr wrap="square">
            <a:spAutoFit/>
          </a:bodyPr>
          <a:lstStyle/>
          <a:p>
            <a:r>
              <a:rPr lang="ja-JP" altLang="en-US" sz="4400" dirty="0">
                <a:latin typeface="HGS創英角ﾎﾟｯﾌﾟ体" pitchFamily="50" charset="-128"/>
                <a:ea typeface="HGS創英角ﾎﾟｯﾌﾟ体" pitchFamily="50" charset="-128"/>
              </a:rPr>
              <a:t>空気を</a:t>
            </a:r>
            <a:r>
              <a:rPr lang="ja-JP" altLang="en-US" sz="4400" dirty="0" smtClean="0">
                <a:latin typeface="HGS創英角ﾎﾟｯﾌﾟ体" pitchFamily="50" charset="-128"/>
                <a:ea typeface="HGS創英角ﾎﾟｯﾌﾟ体" pitchFamily="50" charset="-128"/>
              </a:rPr>
              <a:t>直接</a:t>
            </a:r>
            <a:endParaRPr lang="en-US" altLang="ja-JP" sz="4400" dirty="0" smtClean="0">
              <a:latin typeface="HGS創英角ﾎﾟｯﾌﾟ体" pitchFamily="50" charset="-128"/>
              <a:ea typeface="HGS創英角ﾎﾟｯﾌﾟ体" pitchFamily="50" charset="-128"/>
            </a:endParaRPr>
          </a:p>
          <a:p>
            <a:r>
              <a:rPr lang="ja-JP" altLang="en-US" sz="4400" dirty="0">
                <a:latin typeface="HGS創英角ﾎﾟｯﾌﾟ体" pitchFamily="50" charset="-128"/>
                <a:ea typeface="HGS創英角ﾎﾟｯﾌﾟ体" pitchFamily="50" charset="-128"/>
              </a:rPr>
              <a:t>　</a:t>
            </a:r>
            <a:r>
              <a:rPr lang="ja-JP" altLang="en-US" sz="4400" dirty="0" smtClean="0">
                <a:latin typeface="HGS創英角ﾎﾟｯﾌﾟ体" pitchFamily="50" charset="-128"/>
                <a:ea typeface="HGS創英角ﾎﾟｯﾌﾟ体" pitchFamily="50" charset="-128"/>
              </a:rPr>
              <a:t>吸い込まない</a:t>
            </a:r>
            <a:endParaRPr lang="ja-JP" altLang="en-US" sz="4400" dirty="0">
              <a:latin typeface="HGS創英角ﾎﾟｯﾌﾟ体" pitchFamily="50" charset="-128"/>
              <a:ea typeface="HGS創英角ﾎﾟｯﾌﾟ体" pitchFamily="50" charset="-128"/>
            </a:endParaRPr>
          </a:p>
        </p:txBody>
      </p:sp>
      <p:sp>
        <p:nvSpPr>
          <p:cNvPr id="5" name="正方形/長方形 4"/>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P.20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5540"/>
                                        </p:tgtEl>
                                        <p:attrNameLst>
                                          <p:attrName>style.visibility</p:attrName>
                                        </p:attrNameLst>
                                      </p:cBhvr>
                                      <p:to>
                                        <p:strVal val="visible"/>
                                      </p:to>
                                    </p:set>
                                    <p:anim calcmode="lin" valueType="num">
                                      <p:cBhvr>
                                        <p:cTn id="7" dur="500" fill="hold"/>
                                        <p:tgtEl>
                                          <p:spTgt spid="65540"/>
                                        </p:tgtEl>
                                        <p:attrNameLst>
                                          <p:attrName>ppt_w</p:attrName>
                                        </p:attrNameLst>
                                      </p:cBhvr>
                                      <p:tavLst>
                                        <p:tav tm="0">
                                          <p:val>
                                            <p:fltVal val="0"/>
                                          </p:val>
                                        </p:tav>
                                        <p:tav tm="100000">
                                          <p:val>
                                            <p:strVal val="#ppt_w"/>
                                          </p:val>
                                        </p:tav>
                                      </p:tavLst>
                                    </p:anim>
                                    <p:anim calcmode="lin" valueType="num">
                                      <p:cBhvr>
                                        <p:cTn id="8" dur="500" fill="hold"/>
                                        <p:tgtEl>
                                          <p:spTgt spid="65540"/>
                                        </p:tgtEl>
                                        <p:attrNameLst>
                                          <p:attrName>ppt_h</p:attrName>
                                        </p:attrNameLst>
                                      </p:cBhvr>
                                      <p:tavLst>
                                        <p:tav tm="0">
                                          <p:val>
                                            <p:fltVal val="0"/>
                                          </p:val>
                                        </p:tav>
                                        <p:tav tm="100000">
                                          <p:val>
                                            <p:strVal val="#ppt_h"/>
                                          </p:val>
                                        </p:tav>
                                      </p:tavLst>
                                    </p:anim>
                                    <p:animEffect transition="in" filter="fade">
                                      <p:cBhvr>
                                        <p:cTn id="9" dur="500"/>
                                        <p:tgtEl>
                                          <p:spTgt spid="655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40" grpId="0" animBg="1"/>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title"/>
          </p:nvPr>
        </p:nvSpPr>
        <p:spPr>
          <a:xfrm>
            <a:off x="468313" y="260350"/>
            <a:ext cx="8229600" cy="1143000"/>
          </a:xfrm>
        </p:spPr>
        <p:txBody>
          <a:bodyPr/>
          <a:lstStyle/>
          <a:p>
            <a:pPr eaLnBrk="1" hangingPunct="1"/>
            <a:r>
              <a:rPr lang="ja-JP" altLang="en-US" dirty="0" smtClean="0"/>
              <a:t>◆</a:t>
            </a:r>
            <a:r>
              <a:rPr lang="ja-JP" altLang="en-US" dirty="0" smtClean="0">
                <a:solidFill>
                  <a:srgbClr val="FF0000"/>
                </a:solidFill>
              </a:rPr>
              <a:t>非常時</a:t>
            </a:r>
            <a:r>
              <a:rPr lang="ja-JP" altLang="en-US" dirty="0" smtClean="0"/>
              <a:t>における</a:t>
            </a:r>
            <a:br>
              <a:rPr lang="ja-JP" altLang="en-US" dirty="0" smtClean="0"/>
            </a:br>
            <a:r>
              <a:rPr lang="ja-JP" altLang="en-US" dirty="0">
                <a:solidFill>
                  <a:srgbClr val="FF0000"/>
                </a:solidFill>
              </a:rPr>
              <a:t>内部被ばく</a:t>
            </a:r>
            <a:r>
              <a:rPr lang="ja-JP" altLang="en-US" dirty="0"/>
              <a:t>に対する防護</a:t>
            </a:r>
            <a:r>
              <a:rPr lang="ja-JP" altLang="en-US" dirty="0" smtClean="0"/>
              <a:t>②</a:t>
            </a:r>
          </a:p>
        </p:txBody>
      </p:sp>
      <p:graphicFrame>
        <p:nvGraphicFramePr>
          <p:cNvPr id="66563" name="Object 3"/>
          <p:cNvGraphicFramePr>
            <a:graphicFrameLocks noGrp="1" noChangeAspect="1"/>
          </p:cNvGraphicFramePr>
          <p:nvPr>
            <p:ph idx="1"/>
          </p:nvPr>
        </p:nvGraphicFramePr>
        <p:xfrm>
          <a:off x="1042988" y="1628775"/>
          <a:ext cx="4979987" cy="4525963"/>
        </p:xfrm>
        <a:graphic>
          <a:graphicData uri="http://schemas.openxmlformats.org/presentationml/2006/ole">
            <mc:AlternateContent xmlns:mc="http://schemas.openxmlformats.org/markup-compatibility/2006">
              <mc:Choice xmlns:v="urn:schemas-microsoft-com:vml" Requires="v">
                <p:oleObj spid="_x0000_s66692" name="ビットマップ イメージ" r:id="rId4" imgW="5847619" imgH="5315692" progId="PBrush">
                  <p:embed/>
                </p:oleObj>
              </mc:Choice>
              <mc:Fallback>
                <p:oleObj name="ビットマップ イメージ" r:id="rId4" imgW="5847619" imgH="5315692" progId="PBrush">
                  <p:embed/>
                  <p:pic>
                    <p:nvPicPr>
                      <p:cNvPr id="0" name="Picture 128"/>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1628775"/>
                        <a:ext cx="4979987" cy="452596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6564" name="Rectangle 7"/>
          <p:cNvSpPr>
            <a:spLocks noChangeArrowheads="1"/>
          </p:cNvSpPr>
          <p:nvPr/>
        </p:nvSpPr>
        <p:spPr bwMode="auto">
          <a:xfrm>
            <a:off x="5292079" y="2204864"/>
            <a:ext cx="3672211" cy="2988098"/>
          </a:xfrm>
          <a:prstGeom prst="rect">
            <a:avLst/>
          </a:prstGeom>
          <a:solidFill>
            <a:srgbClr val="FFFF00">
              <a:alpha val="51000"/>
            </a:srgbClr>
          </a:solidFill>
          <a:ln w="9525">
            <a:solidFill>
              <a:srgbClr val="33CC33"/>
            </a:solidFill>
            <a:miter lim="800000"/>
            <a:headEnd/>
            <a:tailEnd/>
          </a:ln>
        </p:spPr>
        <p:txBody>
          <a:bodyPr wrap="square" lIns="108000" tIns="108000" rIns="108000" bIns="108000">
            <a:spAutoFit/>
          </a:bodyPr>
          <a:lstStyle/>
          <a:p>
            <a:r>
              <a:rPr lang="ja-JP" altLang="en-US" sz="2400" dirty="0"/>
              <a:t>規制値よりも多く放射性物質が付着した可能性があると</a:t>
            </a:r>
            <a:r>
              <a:rPr lang="ja-JP" altLang="en-US" sz="2400" dirty="0" smtClean="0"/>
              <a:t>して</a:t>
            </a:r>
            <a:endParaRPr lang="en-US" altLang="ja-JP" sz="2400" dirty="0" smtClean="0"/>
          </a:p>
          <a:p>
            <a:pPr algn="ctr"/>
            <a:r>
              <a:rPr lang="ja-JP" altLang="en-US" sz="3600" dirty="0" smtClean="0">
                <a:latin typeface="HGS創英角ﾎﾟｯﾌﾟ体" pitchFamily="50" charset="-128"/>
                <a:ea typeface="HGS創英角ﾎﾟｯﾌﾟ体" pitchFamily="50" charset="-128"/>
              </a:rPr>
              <a:t>制限された</a:t>
            </a:r>
            <a:endParaRPr lang="en-US" altLang="ja-JP" sz="3600" dirty="0" smtClean="0">
              <a:latin typeface="HGS創英角ﾎﾟｯﾌﾟ体" pitchFamily="50" charset="-128"/>
              <a:ea typeface="HGS創英角ﾎﾟｯﾌﾟ体" pitchFamily="50" charset="-128"/>
            </a:endParaRPr>
          </a:p>
          <a:p>
            <a:r>
              <a:rPr lang="ja-JP" altLang="en-US" sz="3600" dirty="0" smtClean="0">
                <a:latin typeface="HGS創英角ﾎﾟｯﾌﾟ体" pitchFamily="50" charset="-128"/>
                <a:ea typeface="HGS創英角ﾎﾟｯﾌﾟ体" pitchFamily="50" charset="-128"/>
              </a:rPr>
              <a:t>飲み物や食べ物は避ける</a:t>
            </a:r>
            <a:endParaRPr lang="ja-JP" altLang="en-US" sz="3600" dirty="0">
              <a:latin typeface="HGS創英角ﾎﾟｯﾌﾟ体" pitchFamily="50" charset="-128"/>
              <a:ea typeface="HGS創英角ﾎﾟｯﾌﾟ体" pitchFamily="50" charset="-128"/>
            </a:endParaRPr>
          </a:p>
        </p:txBody>
      </p:sp>
      <p:sp>
        <p:nvSpPr>
          <p:cNvPr id="5" name="正方形/長方形 4"/>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P.20 </a:t>
            </a:r>
            <a:r>
              <a:rPr lang="ja-JP" altLang="en-US" dirty="0" smtClean="0"/>
              <a:t>から作成</a:t>
            </a:r>
            <a:endParaRPr lang="ja-JP"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66564"/>
                                        </p:tgtEl>
                                        <p:attrNameLst>
                                          <p:attrName>style.visibility</p:attrName>
                                        </p:attrNameLst>
                                      </p:cBhvr>
                                      <p:to>
                                        <p:strVal val="visible"/>
                                      </p:to>
                                    </p:set>
                                    <p:anim calcmode="lin" valueType="num">
                                      <p:cBhvr>
                                        <p:cTn id="7" dur="500" fill="hold"/>
                                        <p:tgtEl>
                                          <p:spTgt spid="66564"/>
                                        </p:tgtEl>
                                        <p:attrNameLst>
                                          <p:attrName>ppt_w</p:attrName>
                                        </p:attrNameLst>
                                      </p:cBhvr>
                                      <p:tavLst>
                                        <p:tav tm="0">
                                          <p:val>
                                            <p:fltVal val="0"/>
                                          </p:val>
                                        </p:tav>
                                        <p:tav tm="100000">
                                          <p:val>
                                            <p:strVal val="#ppt_w"/>
                                          </p:val>
                                        </p:tav>
                                      </p:tavLst>
                                    </p:anim>
                                    <p:anim calcmode="lin" valueType="num">
                                      <p:cBhvr>
                                        <p:cTn id="8" dur="500" fill="hold"/>
                                        <p:tgtEl>
                                          <p:spTgt spid="66564"/>
                                        </p:tgtEl>
                                        <p:attrNameLst>
                                          <p:attrName>ppt_h</p:attrName>
                                        </p:attrNameLst>
                                      </p:cBhvr>
                                      <p:tavLst>
                                        <p:tav tm="0">
                                          <p:val>
                                            <p:fltVal val="0"/>
                                          </p:val>
                                        </p:tav>
                                        <p:tav tm="100000">
                                          <p:val>
                                            <p:strVal val="#ppt_h"/>
                                          </p:val>
                                        </p:tav>
                                      </p:tavLst>
                                    </p:anim>
                                    <p:animEffect transition="in" filter="fade">
                                      <p:cBhvr>
                                        <p:cTn id="9" dur="500"/>
                                        <p:tgtEl>
                                          <p:spTgt spid="665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4" grpId="0" animBg="1"/>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8611" name="Object 3"/>
          <p:cNvGraphicFramePr>
            <a:graphicFrameLocks noGrp="1" noChangeAspect="1"/>
          </p:cNvGraphicFramePr>
          <p:nvPr>
            <p:ph idx="1"/>
          </p:nvPr>
        </p:nvGraphicFramePr>
        <p:xfrm>
          <a:off x="1042988" y="2133600"/>
          <a:ext cx="7078662" cy="3467100"/>
        </p:xfrm>
        <a:graphic>
          <a:graphicData uri="http://schemas.openxmlformats.org/presentationml/2006/ole">
            <mc:AlternateContent xmlns:mc="http://schemas.openxmlformats.org/markup-compatibility/2006">
              <mc:Choice xmlns:v="urn:schemas-microsoft-com:vml" Requires="v">
                <p:oleObj spid="_x0000_s68743" name="ビットマップ イメージ" r:id="rId4" imgW="7078063" imgH="3467584" progId="PBrush">
                  <p:embed/>
                </p:oleObj>
              </mc:Choice>
              <mc:Fallback>
                <p:oleObj name="ビットマップ イメージ" r:id="rId4" imgW="7078063" imgH="3467584" progId="PBrush">
                  <p:embed/>
                  <p:pic>
                    <p:nvPicPr>
                      <p:cNvPr id="0" name="Picture 131"/>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2133600"/>
                        <a:ext cx="7078662" cy="34671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68612" name="Rectangle 6"/>
          <p:cNvSpPr>
            <a:spLocks noChangeArrowheads="1"/>
          </p:cNvSpPr>
          <p:nvPr/>
        </p:nvSpPr>
        <p:spPr bwMode="auto">
          <a:xfrm>
            <a:off x="3995936" y="1724814"/>
            <a:ext cx="3877985" cy="646331"/>
          </a:xfrm>
          <a:prstGeom prst="rect">
            <a:avLst/>
          </a:prstGeom>
          <a:solidFill>
            <a:srgbClr val="FFFF00">
              <a:alpha val="64000"/>
            </a:srgbClr>
          </a:solidFill>
          <a:ln w="9525">
            <a:solidFill>
              <a:srgbClr val="33CC33"/>
            </a:solidFill>
            <a:miter lim="800000"/>
            <a:headEnd/>
            <a:tailEnd/>
          </a:ln>
          <a:extLst/>
        </p:spPr>
        <p:txBody>
          <a:bodyPr wrap="none">
            <a:spAutoFit/>
          </a:bodyPr>
          <a:lstStyle/>
          <a:p>
            <a:r>
              <a:rPr lang="ja-JP" altLang="en-US" sz="3600" dirty="0">
                <a:latin typeface="HGS創英角ﾎﾟｯﾌﾟ体" pitchFamily="50" charset="-128"/>
                <a:ea typeface="HGS創英角ﾎﾟｯﾌﾟ体" pitchFamily="50" charset="-128"/>
              </a:rPr>
              <a:t>ドアや窓を閉める</a:t>
            </a:r>
          </a:p>
        </p:txBody>
      </p:sp>
      <p:sp>
        <p:nvSpPr>
          <p:cNvPr id="68613" name="Rectangle 7"/>
          <p:cNvSpPr>
            <a:spLocks noChangeArrowheads="1"/>
          </p:cNvSpPr>
          <p:nvPr/>
        </p:nvSpPr>
        <p:spPr bwMode="auto">
          <a:xfrm>
            <a:off x="355866" y="5527616"/>
            <a:ext cx="3673475" cy="1077218"/>
          </a:xfrm>
          <a:prstGeom prst="rect">
            <a:avLst/>
          </a:prstGeom>
          <a:solidFill>
            <a:srgbClr val="FFFF00">
              <a:alpha val="65000"/>
            </a:srgbClr>
          </a:solidFill>
          <a:ln w="9525">
            <a:solidFill>
              <a:srgbClr val="33CC33"/>
            </a:solidFill>
            <a:miter lim="800000"/>
            <a:headEnd/>
            <a:tailEnd/>
          </a:ln>
          <a:extLst/>
        </p:spPr>
        <p:txBody>
          <a:bodyPr>
            <a:spAutoFit/>
          </a:bodyPr>
          <a:lstStyle/>
          <a:p>
            <a:r>
              <a:rPr lang="ja-JP" altLang="en-US" sz="3200" dirty="0">
                <a:latin typeface="HGS創英角ﾎﾟｯﾌﾟ体" pitchFamily="50" charset="-128"/>
                <a:ea typeface="HGS創英角ﾎﾟｯﾌﾟ体" pitchFamily="50" charset="-128"/>
              </a:rPr>
              <a:t>エアコンや換気扇の使用を控える</a:t>
            </a:r>
          </a:p>
        </p:txBody>
      </p:sp>
      <p:sp>
        <p:nvSpPr>
          <p:cNvPr id="68614" name="Rectangle 8"/>
          <p:cNvSpPr>
            <a:spLocks noChangeArrowheads="1"/>
          </p:cNvSpPr>
          <p:nvPr/>
        </p:nvSpPr>
        <p:spPr bwMode="auto">
          <a:xfrm>
            <a:off x="4513278" y="4927452"/>
            <a:ext cx="4427984" cy="1200329"/>
          </a:xfrm>
          <a:prstGeom prst="rect">
            <a:avLst/>
          </a:prstGeom>
          <a:solidFill>
            <a:srgbClr val="FFFF00">
              <a:alpha val="68000"/>
            </a:srgbClr>
          </a:solidFill>
          <a:ln w="9525">
            <a:solidFill>
              <a:srgbClr val="33CC33"/>
            </a:solidFill>
            <a:miter lim="800000"/>
            <a:headEnd/>
            <a:tailEnd/>
          </a:ln>
          <a:extLst/>
        </p:spPr>
        <p:txBody>
          <a:bodyPr wrap="square">
            <a:spAutoFit/>
          </a:bodyPr>
          <a:lstStyle/>
          <a:p>
            <a:r>
              <a:rPr lang="ja-JP" altLang="en-US" sz="3600" dirty="0">
                <a:latin typeface="HGS創英角ﾎﾟｯﾌﾟ体" pitchFamily="50" charset="-128"/>
                <a:ea typeface="HGS創英角ﾎﾟｯﾌﾟ体" pitchFamily="50" charset="-128"/>
              </a:rPr>
              <a:t>外から帰って</a:t>
            </a:r>
            <a:r>
              <a:rPr lang="ja-JP" altLang="en-US" sz="3600" dirty="0" smtClean="0">
                <a:latin typeface="HGS創英角ﾎﾟｯﾌﾟ体" pitchFamily="50" charset="-128"/>
                <a:ea typeface="HGS創英角ﾎﾟｯﾌﾟ体" pitchFamily="50" charset="-128"/>
              </a:rPr>
              <a:t>来たら</a:t>
            </a:r>
            <a:endParaRPr lang="en-US" altLang="ja-JP" sz="3600" dirty="0" smtClean="0">
              <a:latin typeface="HGS創英角ﾎﾟｯﾌﾟ体" pitchFamily="50" charset="-128"/>
              <a:ea typeface="HGS創英角ﾎﾟｯﾌﾟ体" pitchFamily="50" charset="-128"/>
            </a:endParaRPr>
          </a:p>
          <a:p>
            <a:r>
              <a:rPr lang="ja-JP" altLang="en-US" sz="3600" dirty="0" smtClean="0">
                <a:latin typeface="HGS創英角ﾎﾟｯﾌﾟ体" pitchFamily="50" charset="-128"/>
                <a:ea typeface="HGS創英角ﾎﾟｯﾌﾟ体" pitchFamily="50" charset="-128"/>
              </a:rPr>
              <a:t>顔</a:t>
            </a:r>
            <a:r>
              <a:rPr lang="ja-JP" altLang="en-US" sz="3600" dirty="0">
                <a:latin typeface="HGS創英角ﾎﾟｯﾌﾟ体" pitchFamily="50" charset="-128"/>
                <a:ea typeface="HGS創英角ﾎﾟｯﾌﾟ体" pitchFamily="50" charset="-128"/>
              </a:rPr>
              <a:t>や手を洗う</a:t>
            </a:r>
          </a:p>
        </p:txBody>
      </p:sp>
      <p:sp>
        <p:nvSpPr>
          <p:cNvPr id="2" name="タイトル 1"/>
          <p:cNvSpPr>
            <a:spLocks noGrp="1"/>
          </p:cNvSpPr>
          <p:nvPr>
            <p:ph type="title"/>
          </p:nvPr>
        </p:nvSpPr>
        <p:spPr/>
        <p:txBody>
          <a:bodyPr/>
          <a:lstStyle/>
          <a:p>
            <a:r>
              <a:rPr lang="ja-JP" altLang="en-US" dirty="0" smtClean="0"/>
              <a:t>◆</a:t>
            </a:r>
            <a:r>
              <a:rPr lang="ja-JP" altLang="en-US" dirty="0" smtClean="0">
                <a:solidFill>
                  <a:srgbClr val="FF0000"/>
                </a:solidFill>
              </a:rPr>
              <a:t>非常時</a:t>
            </a:r>
            <a:r>
              <a:rPr lang="ja-JP" altLang="en-US" dirty="0"/>
              <a:t>における</a:t>
            </a:r>
            <a:br>
              <a:rPr lang="ja-JP" altLang="en-US" dirty="0"/>
            </a:br>
            <a:r>
              <a:rPr lang="ja-JP" altLang="en-US" dirty="0" smtClean="0">
                <a:solidFill>
                  <a:srgbClr val="FF0000"/>
                </a:solidFill>
              </a:rPr>
              <a:t>被ばく</a:t>
            </a:r>
            <a:r>
              <a:rPr lang="ja-JP" altLang="en-US" dirty="0"/>
              <a:t>に対する</a:t>
            </a:r>
            <a:r>
              <a:rPr lang="ja-JP" altLang="en-US" dirty="0" smtClean="0"/>
              <a:t>防護③</a:t>
            </a:r>
            <a:endParaRPr kumimoji="1" lang="ja-JP" altLang="en-US" dirty="0"/>
          </a:p>
        </p:txBody>
      </p:sp>
      <p:sp>
        <p:nvSpPr>
          <p:cNvPr id="7" name="AutoShape 11"/>
          <p:cNvSpPr>
            <a:spLocks noChangeArrowheads="1"/>
          </p:cNvSpPr>
          <p:nvPr/>
        </p:nvSpPr>
        <p:spPr bwMode="auto">
          <a:xfrm>
            <a:off x="6683218" y="6433508"/>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１５</a:t>
            </a:r>
            <a:endParaRPr lang="ja-JP" altLang="en-US" sz="1800" b="1" dirty="0"/>
          </a:p>
        </p:txBody>
      </p:sp>
      <p:sp>
        <p:nvSpPr>
          <p:cNvPr id="8" name="正方形/長方形 7"/>
          <p:cNvSpPr/>
          <p:nvPr/>
        </p:nvSpPr>
        <p:spPr>
          <a:xfrm>
            <a:off x="3986976" y="6554681"/>
            <a:ext cx="2681696" cy="307777"/>
          </a:xfrm>
          <a:prstGeom prst="rect">
            <a:avLst/>
          </a:prstGeom>
        </p:spPr>
        <p:txBody>
          <a:bodyPr wrap="none">
            <a:spAutoFit/>
          </a:bodyPr>
          <a:lstStyle/>
          <a:p>
            <a:r>
              <a:rPr lang="ja-JP" altLang="en-US" sz="1400" dirty="0" smtClean="0"/>
              <a:t>文部科学省副読本 </a:t>
            </a:r>
            <a:r>
              <a:rPr lang="en-US" altLang="ja-JP" sz="1400" dirty="0" smtClean="0"/>
              <a:t>P.20 </a:t>
            </a:r>
            <a:r>
              <a:rPr lang="ja-JP" altLang="en-US" sz="1400" dirty="0" smtClean="0"/>
              <a:t>から作成</a:t>
            </a:r>
            <a:endParaRPr lang="ja-JP" altLang="en-US" sz="1400" dirty="0"/>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4"/>
          <p:cNvSpPr>
            <a:spLocks noGrp="1" noChangeArrowheads="1"/>
          </p:cNvSpPr>
          <p:nvPr>
            <p:ph type="title"/>
          </p:nvPr>
        </p:nvSpPr>
        <p:spPr/>
        <p:txBody>
          <a:bodyPr/>
          <a:lstStyle/>
          <a:p>
            <a:pPr eaLnBrk="1" hangingPunct="1"/>
            <a:r>
              <a:rPr lang="ja-JP" altLang="en-US" b="1" dirty="0" smtClean="0"/>
              <a:t>退避や避難の考え方①</a:t>
            </a:r>
          </a:p>
        </p:txBody>
      </p:sp>
      <p:sp>
        <p:nvSpPr>
          <p:cNvPr id="68614" name="Rectangle 8"/>
          <p:cNvSpPr>
            <a:spLocks noChangeArrowheads="1"/>
          </p:cNvSpPr>
          <p:nvPr/>
        </p:nvSpPr>
        <p:spPr bwMode="auto">
          <a:xfrm>
            <a:off x="827584" y="2780928"/>
            <a:ext cx="3528392" cy="1569660"/>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r>
              <a:rPr lang="ja-JP" altLang="en-US" sz="3200" dirty="0" smtClean="0">
                <a:solidFill>
                  <a:srgbClr val="FF6600"/>
                </a:solidFill>
                <a:latin typeface="ＭＳ ゴシック" pitchFamily="49" charset="-128"/>
                <a:ea typeface="ＭＳ ゴシック" pitchFamily="49" charset="-128"/>
              </a:rPr>
              <a:t>一斉放送、広報車、ラジオ、防災無線など</a:t>
            </a:r>
            <a:endParaRPr lang="ja-JP" altLang="en-US" sz="3200" dirty="0">
              <a:solidFill>
                <a:srgbClr val="FF6600"/>
              </a:solidFill>
              <a:latin typeface="ＭＳ ゴシック" pitchFamily="49" charset="-128"/>
              <a:ea typeface="ＭＳ ゴシック" pitchFamily="49" charset="-128"/>
            </a:endParaRPr>
          </a:p>
        </p:txBody>
      </p:sp>
      <p:pic>
        <p:nvPicPr>
          <p:cNvPr id="82946" name="Picture 2"/>
          <p:cNvPicPr>
            <a:picLocks noGrp="1" noChangeAspect="1" noChangeArrowheads="1"/>
          </p:cNvPicPr>
          <p:nvPr>
            <p:ph idx="1"/>
          </p:nvPr>
        </p:nvPicPr>
        <p:blipFill>
          <a:blip r:embed="rId3" cstate="print">
            <a:extLst>
              <a:ext uri="{28A0092B-C50C-407E-A947-70E740481C1C}">
                <a14:useLocalDpi xmlns:a14="http://schemas.microsoft.com/office/drawing/2010/main" val="0"/>
              </a:ext>
            </a:extLst>
          </a:blip>
          <a:srcRect/>
          <a:stretch>
            <a:fillRect/>
          </a:stretch>
        </p:blipFill>
        <p:spPr bwMode="auto">
          <a:xfrm>
            <a:off x="4788024" y="2087606"/>
            <a:ext cx="3822265"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tangle 4"/>
          <p:cNvSpPr txBox="1">
            <a:spLocks noChangeArrowheads="1"/>
          </p:cNvSpPr>
          <p:nvPr/>
        </p:nvSpPr>
        <p:spPr bwMode="auto">
          <a:xfrm>
            <a:off x="596595" y="1196752"/>
            <a:ext cx="793584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a:lstStyle>
          <a:p>
            <a:pPr algn="l" eaLnBrk="1" hangingPunct="1"/>
            <a:r>
              <a:rPr lang="ja-JP" altLang="en-US" b="1" dirty="0" smtClean="0">
                <a:solidFill>
                  <a:srgbClr val="FF0000"/>
                </a:solidFill>
              </a:rPr>
              <a:t>正確な情報を基に行動する</a:t>
            </a:r>
          </a:p>
        </p:txBody>
      </p:sp>
      <p:sp>
        <p:nvSpPr>
          <p:cNvPr id="2" name="テキスト ボックス 1"/>
          <p:cNvSpPr txBox="1"/>
          <p:nvPr/>
        </p:nvSpPr>
        <p:spPr>
          <a:xfrm>
            <a:off x="323528" y="5805264"/>
            <a:ext cx="4968552" cy="523220"/>
          </a:xfrm>
          <a:prstGeom prst="rect">
            <a:avLst/>
          </a:prstGeom>
          <a:noFill/>
        </p:spPr>
        <p:txBody>
          <a:bodyPr wrap="square" rtlCol="0">
            <a:spAutoFit/>
          </a:bodyPr>
          <a:lstStyle/>
          <a:p>
            <a:r>
              <a:rPr kumimoji="1" lang="en-US" altLang="ja-JP" sz="2800" dirty="0" smtClean="0"/>
              <a:t>※</a:t>
            </a:r>
            <a:r>
              <a:rPr kumimoji="1" lang="ja-JP" altLang="en-US" sz="2800" dirty="0" smtClean="0"/>
              <a:t>一般的な災害対応と同じ</a:t>
            </a:r>
            <a:endParaRPr kumimoji="1" lang="ja-JP" altLang="en-US" sz="2800" dirty="0"/>
          </a:p>
        </p:txBody>
      </p:sp>
      <p:sp>
        <p:nvSpPr>
          <p:cNvPr id="7" name="正方形/長方形 6"/>
          <p:cNvSpPr/>
          <p:nvPr/>
        </p:nvSpPr>
        <p:spPr>
          <a:xfrm>
            <a:off x="6115989" y="6543260"/>
            <a:ext cx="3039102" cy="338554"/>
          </a:xfrm>
          <a:prstGeom prst="rect">
            <a:avLst/>
          </a:prstGeom>
        </p:spPr>
        <p:txBody>
          <a:bodyPr wrap="none">
            <a:spAutoFit/>
          </a:bodyPr>
          <a:lstStyle/>
          <a:p>
            <a:r>
              <a:rPr lang="ja-JP" altLang="en-US" sz="1600" dirty="0" smtClean="0"/>
              <a:t>文部科学省副読本 </a:t>
            </a:r>
            <a:r>
              <a:rPr lang="en-US" altLang="ja-JP" sz="1600" dirty="0" smtClean="0"/>
              <a:t>P.20 </a:t>
            </a:r>
            <a:r>
              <a:rPr lang="ja-JP" altLang="en-US" sz="1600" dirty="0" smtClean="0"/>
              <a:t>から作成</a:t>
            </a:r>
            <a:endParaRPr lang="ja-JP" altLang="en-US" sz="1600" dirty="0"/>
          </a:p>
        </p:txBody>
      </p:sp>
    </p:spTree>
    <p:extLst>
      <p:ext uri="{BB962C8B-B14F-4D97-AF65-F5344CB8AC3E}">
        <p14:creationId xmlns:p14="http://schemas.microsoft.com/office/powerpoint/2010/main" val="142325460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68313" y="260350"/>
            <a:ext cx="8229600" cy="1143000"/>
          </a:xfrm>
        </p:spPr>
        <p:txBody>
          <a:bodyPr/>
          <a:lstStyle/>
          <a:p>
            <a:pPr eaLnBrk="1" hangingPunct="1"/>
            <a:r>
              <a:rPr lang="ja-JP" altLang="en-US" b="1" dirty="0"/>
              <a:t>退避や避難の</a:t>
            </a:r>
            <a:r>
              <a:rPr lang="ja-JP" altLang="en-US" b="1" dirty="0" smtClean="0"/>
              <a:t>考え方②</a:t>
            </a:r>
          </a:p>
        </p:txBody>
      </p:sp>
      <p:graphicFrame>
        <p:nvGraphicFramePr>
          <p:cNvPr id="70659" name="Object 4"/>
          <p:cNvGraphicFramePr>
            <a:graphicFrameLocks noGrp="1" noChangeAspect="1"/>
          </p:cNvGraphicFramePr>
          <p:nvPr>
            <p:ph sz="half" idx="1"/>
            <p:extLst>
              <p:ext uri="{D42A27DB-BD31-4B8C-83A1-F6EECF244321}">
                <p14:modId xmlns:p14="http://schemas.microsoft.com/office/powerpoint/2010/main" val="437117141"/>
              </p:ext>
            </p:extLst>
          </p:nvPr>
        </p:nvGraphicFramePr>
        <p:xfrm>
          <a:off x="6300192" y="1844676"/>
          <a:ext cx="2492375" cy="3313112"/>
        </p:xfrm>
        <a:graphic>
          <a:graphicData uri="http://schemas.openxmlformats.org/presentationml/2006/ole">
            <mc:AlternateContent xmlns:mc="http://schemas.openxmlformats.org/markup-compatibility/2006">
              <mc:Choice xmlns:v="urn:schemas-microsoft-com:vml" Requires="v">
                <p:oleObj spid="_x0000_s70919" name="ビットマップ イメージ" r:id="rId4" imgW="1533739" imgH="2038095" progId="PBrush">
                  <p:embed/>
                </p:oleObj>
              </mc:Choice>
              <mc:Fallback>
                <p:oleObj name="ビットマップ イメージ" r:id="rId4" imgW="1533739" imgH="2038095" progId="PBrush">
                  <p:embed/>
                  <p:pic>
                    <p:nvPicPr>
                      <p:cNvPr id="0" name="Picture 255"/>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300192" y="1844676"/>
                        <a:ext cx="2492375" cy="33131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70660" name="Object 5"/>
          <p:cNvGraphicFramePr>
            <a:graphicFrameLocks noGrp="1" noChangeAspect="1"/>
          </p:cNvGraphicFramePr>
          <p:nvPr>
            <p:ph sz="half" idx="2"/>
            <p:extLst>
              <p:ext uri="{D42A27DB-BD31-4B8C-83A1-F6EECF244321}">
                <p14:modId xmlns:p14="http://schemas.microsoft.com/office/powerpoint/2010/main" val="1080934465"/>
              </p:ext>
            </p:extLst>
          </p:nvPr>
        </p:nvGraphicFramePr>
        <p:xfrm>
          <a:off x="251520" y="2050009"/>
          <a:ext cx="5903913" cy="3644900"/>
        </p:xfrm>
        <a:graphic>
          <a:graphicData uri="http://schemas.openxmlformats.org/presentationml/2006/ole">
            <mc:AlternateContent xmlns:mc="http://schemas.openxmlformats.org/markup-compatibility/2006">
              <mc:Choice xmlns:v="urn:schemas-microsoft-com:vml" Requires="v">
                <p:oleObj spid="_x0000_s70920" name="ビットマップ イメージ" r:id="rId6" imgW="3809524" imgH="2352381" progId="PBrush">
                  <p:embed/>
                </p:oleObj>
              </mc:Choice>
              <mc:Fallback>
                <p:oleObj name="ビットマップ イメージ" r:id="rId6" imgW="3809524" imgH="2352381" progId="PBrush">
                  <p:embed/>
                  <p:pic>
                    <p:nvPicPr>
                      <p:cNvPr id="0" name="Picture 256"/>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1520" y="2050009"/>
                        <a:ext cx="5903913" cy="3644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0661" name="Rectangle 7"/>
          <p:cNvSpPr>
            <a:spLocks noChangeArrowheads="1"/>
          </p:cNvSpPr>
          <p:nvPr/>
        </p:nvSpPr>
        <p:spPr bwMode="auto">
          <a:xfrm>
            <a:off x="395536" y="5301208"/>
            <a:ext cx="3816350" cy="588962"/>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ja-JP" sz="3200" dirty="0">
                <a:solidFill>
                  <a:srgbClr val="FF6600"/>
                </a:solidFill>
              </a:rPr>
              <a:t>●</a:t>
            </a:r>
            <a:r>
              <a:rPr lang="ja-JP" altLang="en-US" sz="3200" dirty="0">
                <a:solidFill>
                  <a:srgbClr val="FF6600"/>
                </a:solidFill>
              </a:rPr>
              <a:t>ガスや電気を消す</a:t>
            </a:r>
          </a:p>
        </p:txBody>
      </p:sp>
      <p:sp>
        <p:nvSpPr>
          <p:cNvPr id="70662" name="Rectangle 8"/>
          <p:cNvSpPr>
            <a:spLocks noChangeArrowheads="1"/>
          </p:cNvSpPr>
          <p:nvPr/>
        </p:nvSpPr>
        <p:spPr bwMode="auto">
          <a:xfrm>
            <a:off x="5940425" y="5157788"/>
            <a:ext cx="2592388" cy="1200329"/>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p>
            <a:r>
              <a:rPr lang="en-US" altLang="ja-JP" sz="3600" dirty="0">
                <a:solidFill>
                  <a:srgbClr val="FF6600"/>
                </a:solidFill>
              </a:rPr>
              <a:t>●</a:t>
            </a:r>
            <a:r>
              <a:rPr lang="ja-JP" altLang="en-US" sz="3600" dirty="0">
                <a:solidFill>
                  <a:srgbClr val="FF6600"/>
                </a:solidFill>
              </a:rPr>
              <a:t>戸締りをしっかりする</a:t>
            </a:r>
          </a:p>
        </p:txBody>
      </p:sp>
      <p:sp>
        <p:nvSpPr>
          <p:cNvPr id="7" name="Rectangle 4"/>
          <p:cNvSpPr txBox="1">
            <a:spLocks noChangeArrowheads="1"/>
          </p:cNvSpPr>
          <p:nvPr/>
        </p:nvSpPr>
        <p:spPr bwMode="auto">
          <a:xfrm>
            <a:off x="971600" y="1052736"/>
            <a:ext cx="1455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a:lstStyle>
          <a:p>
            <a:pPr algn="l" eaLnBrk="1" hangingPunct="1"/>
            <a:r>
              <a:rPr lang="ja-JP" altLang="en-US" b="1" dirty="0" smtClean="0">
                <a:solidFill>
                  <a:srgbClr val="FF0000"/>
                </a:solidFill>
              </a:rPr>
              <a:t>避難</a:t>
            </a:r>
          </a:p>
        </p:txBody>
      </p:sp>
      <p:sp>
        <p:nvSpPr>
          <p:cNvPr id="8" name="テキスト ボックス 7"/>
          <p:cNvSpPr txBox="1"/>
          <p:nvPr/>
        </p:nvSpPr>
        <p:spPr>
          <a:xfrm>
            <a:off x="527110" y="6066874"/>
            <a:ext cx="4968552" cy="523220"/>
          </a:xfrm>
          <a:prstGeom prst="rect">
            <a:avLst/>
          </a:prstGeom>
          <a:noFill/>
        </p:spPr>
        <p:txBody>
          <a:bodyPr wrap="square" rtlCol="0">
            <a:spAutoFit/>
          </a:bodyPr>
          <a:lstStyle/>
          <a:p>
            <a:r>
              <a:rPr kumimoji="1" lang="en-US" altLang="ja-JP" sz="2800" dirty="0" smtClean="0"/>
              <a:t>※</a:t>
            </a:r>
            <a:r>
              <a:rPr kumimoji="1" lang="ja-JP" altLang="en-US" sz="2800" dirty="0" smtClean="0"/>
              <a:t>一般的な災害対応と同じ</a:t>
            </a:r>
            <a:endParaRPr kumimoji="1" lang="ja-JP" altLang="en-US" sz="2800" dirty="0"/>
          </a:p>
        </p:txBody>
      </p:sp>
      <p:sp>
        <p:nvSpPr>
          <p:cNvPr id="9" name="正方形/長方形 8"/>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P.20 </a:t>
            </a:r>
            <a:r>
              <a:rPr lang="ja-JP" altLang="en-US" dirty="0" smtClean="0"/>
              <a:t>から作成</a:t>
            </a:r>
            <a:endParaRPr lang="ja-JP" altLang="en-US"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p:cNvSpPr>
            <a:spLocks noGrp="1" noChangeArrowheads="1"/>
          </p:cNvSpPr>
          <p:nvPr>
            <p:ph type="title"/>
          </p:nvPr>
        </p:nvSpPr>
        <p:spPr>
          <a:xfrm>
            <a:off x="468313" y="260350"/>
            <a:ext cx="8229600" cy="1143000"/>
          </a:xfrm>
        </p:spPr>
        <p:txBody>
          <a:bodyPr/>
          <a:lstStyle/>
          <a:p>
            <a:pPr eaLnBrk="1" hangingPunct="1"/>
            <a:r>
              <a:rPr lang="ja-JP" altLang="en-US" b="1" dirty="0"/>
              <a:t>退避や避難の</a:t>
            </a:r>
            <a:r>
              <a:rPr lang="ja-JP" altLang="en-US" b="1" dirty="0" smtClean="0"/>
              <a:t>考え方③</a:t>
            </a:r>
          </a:p>
        </p:txBody>
      </p:sp>
      <p:sp>
        <p:nvSpPr>
          <p:cNvPr id="70662" name="Rectangle 8"/>
          <p:cNvSpPr>
            <a:spLocks noChangeArrowheads="1"/>
          </p:cNvSpPr>
          <p:nvPr/>
        </p:nvSpPr>
        <p:spPr bwMode="auto">
          <a:xfrm>
            <a:off x="539552" y="2340379"/>
            <a:ext cx="3672408" cy="3416320"/>
          </a:xfrm>
          <a:prstGeom prst="rect">
            <a:avLst/>
          </a:prstGeom>
          <a:noFill/>
          <a:ln w="9525">
            <a:solidFill>
              <a:srgbClr val="33CC33"/>
            </a:solidFill>
            <a:miter lim="800000"/>
            <a:headEnd/>
            <a:tailEnd/>
          </a:ln>
          <a:extLst>
            <a:ext uri="{909E8E84-426E-40DD-AFC4-6F175D3DCCD1}">
              <a14:hiddenFill xmlns:a14="http://schemas.microsoft.com/office/drawing/2010/main">
                <a:solidFill>
                  <a:srgbClr val="FFFFFF"/>
                </a:solidFill>
              </a14:hiddenFill>
            </a:ext>
          </a:extLst>
        </p:spPr>
        <p:txBody>
          <a:bodyPr wrap="square">
            <a:spAutoFit/>
          </a:bodyPr>
          <a:lstStyle/>
          <a:p>
            <a:pPr marL="571500" indent="-571500">
              <a:buFont typeface="Wingdings" pitchFamily="2" charset="2"/>
              <a:buChar char="l"/>
            </a:pPr>
            <a:r>
              <a:rPr lang="ja-JP" altLang="en-US" sz="3600" dirty="0" smtClean="0">
                <a:solidFill>
                  <a:srgbClr val="FF6600"/>
                </a:solidFill>
                <a:latin typeface="ＭＳ ゴシック" pitchFamily="49" charset="-128"/>
                <a:ea typeface="ＭＳ ゴシック" pitchFamily="49" charset="-128"/>
              </a:rPr>
              <a:t>避難場所へは徒歩で</a:t>
            </a:r>
            <a:endParaRPr lang="en-US" altLang="ja-JP" sz="3600" dirty="0" smtClean="0">
              <a:solidFill>
                <a:srgbClr val="FF6600"/>
              </a:solidFill>
              <a:latin typeface="ＭＳ ゴシック" pitchFamily="49" charset="-128"/>
              <a:ea typeface="ＭＳ ゴシック" pitchFamily="49" charset="-128"/>
            </a:endParaRPr>
          </a:p>
          <a:p>
            <a:pPr marL="571500" indent="-571500">
              <a:buFont typeface="Wingdings" pitchFamily="2" charset="2"/>
              <a:buChar char="l"/>
            </a:pPr>
            <a:r>
              <a:rPr lang="ja-JP" altLang="en-US" sz="3600" dirty="0" smtClean="0">
                <a:solidFill>
                  <a:srgbClr val="FF6600"/>
                </a:solidFill>
                <a:latin typeface="ＭＳ ゴシック" pitchFamily="49" charset="-128"/>
                <a:ea typeface="ＭＳ ゴシック" pitchFamily="49" charset="-128"/>
              </a:rPr>
              <a:t>持ち物は　　少なく</a:t>
            </a:r>
            <a:endParaRPr lang="en-US" altLang="ja-JP" sz="3600" dirty="0" smtClean="0">
              <a:solidFill>
                <a:srgbClr val="FF6600"/>
              </a:solidFill>
              <a:latin typeface="ＭＳ ゴシック" pitchFamily="49" charset="-128"/>
              <a:ea typeface="ＭＳ ゴシック" pitchFamily="49" charset="-128"/>
            </a:endParaRPr>
          </a:p>
          <a:p>
            <a:pPr marL="571500" indent="-571500">
              <a:buFont typeface="Wingdings" pitchFamily="2" charset="2"/>
              <a:buChar char="l"/>
            </a:pPr>
            <a:r>
              <a:rPr lang="ja-JP" altLang="en-US" sz="3600" dirty="0">
                <a:solidFill>
                  <a:srgbClr val="FF6600"/>
                </a:solidFill>
                <a:latin typeface="ＭＳ ゴシック" pitchFamily="49" charset="-128"/>
                <a:ea typeface="ＭＳ ゴシック" pitchFamily="49" charset="-128"/>
              </a:rPr>
              <a:t>隣近所に</a:t>
            </a:r>
            <a:r>
              <a:rPr lang="ja-JP" altLang="en-US" sz="3600" dirty="0" smtClean="0">
                <a:solidFill>
                  <a:srgbClr val="FF6600"/>
                </a:solidFill>
                <a:latin typeface="ＭＳ ゴシック" pitchFamily="49" charset="-128"/>
                <a:ea typeface="ＭＳ ゴシック" pitchFamily="49" charset="-128"/>
              </a:rPr>
              <a:t>も　知らせる</a:t>
            </a:r>
            <a:endParaRPr lang="ja-JP" altLang="en-US" sz="3600" dirty="0">
              <a:solidFill>
                <a:srgbClr val="FF6600"/>
              </a:solidFill>
              <a:latin typeface="ＭＳ ゴシック" pitchFamily="49" charset="-128"/>
              <a:ea typeface="ＭＳ ゴシック" pitchFamily="49" charset="-128"/>
            </a:endParaRPr>
          </a:p>
        </p:txBody>
      </p:sp>
      <p:sp>
        <p:nvSpPr>
          <p:cNvPr id="7" name="Rectangle 4"/>
          <p:cNvSpPr txBox="1">
            <a:spLocks noChangeArrowheads="1"/>
          </p:cNvSpPr>
          <p:nvPr/>
        </p:nvSpPr>
        <p:spPr bwMode="auto">
          <a:xfrm>
            <a:off x="971600" y="1052736"/>
            <a:ext cx="14551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a:lstStyle>
          <a:p>
            <a:pPr algn="l" eaLnBrk="1" hangingPunct="1"/>
            <a:r>
              <a:rPr lang="ja-JP" altLang="en-US" b="1" dirty="0" smtClean="0">
                <a:solidFill>
                  <a:srgbClr val="FF0000"/>
                </a:solidFill>
              </a:rPr>
              <a:t>避難</a:t>
            </a:r>
          </a:p>
        </p:txBody>
      </p:sp>
      <p:pic>
        <p:nvPicPr>
          <p:cNvPr id="8397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716016" y="1624236"/>
            <a:ext cx="3724275" cy="4333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テキスト ボックス 5"/>
          <p:cNvSpPr txBox="1"/>
          <p:nvPr/>
        </p:nvSpPr>
        <p:spPr>
          <a:xfrm>
            <a:off x="539552" y="5975415"/>
            <a:ext cx="4968552" cy="523220"/>
          </a:xfrm>
          <a:prstGeom prst="rect">
            <a:avLst/>
          </a:prstGeom>
          <a:noFill/>
        </p:spPr>
        <p:txBody>
          <a:bodyPr wrap="square" rtlCol="0">
            <a:spAutoFit/>
          </a:bodyPr>
          <a:lstStyle/>
          <a:p>
            <a:r>
              <a:rPr kumimoji="1" lang="en-US" altLang="ja-JP" sz="2800" dirty="0" smtClean="0"/>
              <a:t>※</a:t>
            </a:r>
            <a:r>
              <a:rPr kumimoji="1" lang="ja-JP" altLang="en-US" sz="2800" dirty="0" smtClean="0"/>
              <a:t>一般的な災害対応と同じ</a:t>
            </a:r>
            <a:endParaRPr kumimoji="1" lang="ja-JP" altLang="en-US" sz="2800" dirty="0"/>
          </a:p>
        </p:txBody>
      </p:sp>
      <p:sp>
        <p:nvSpPr>
          <p:cNvPr id="8" name="正方形/長方形 7"/>
          <p:cNvSpPr/>
          <p:nvPr/>
        </p:nvSpPr>
        <p:spPr>
          <a:xfrm>
            <a:off x="5747493" y="6488668"/>
            <a:ext cx="3396507" cy="369332"/>
          </a:xfrm>
          <a:prstGeom prst="rect">
            <a:avLst/>
          </a:prstGeom>
        </p:spPr>
        <p:txBody>
          <a:bodyPr wrap="none">
            <a:spAutoFit/>
          </a:bodyPr>
          <a:lstStyle/>
          <a:p>
            <a:r>
              <a:rPr lang="ja-JP" altLang="en-US" dirty="0" smtClean="0"/>
              <a:t>文部科学省副読本 </a:t>
            </a:r>
            <a:r>
              <a:rPr lang="en-US" altLang="ja-JP" dirty="0" smtClean="0"/>
              <a:t>P.20 </a:t>
            </a:r>
            <a:r>
              <a:rPr lang="ja-JP" altLang="en-US" dirty="0" smtClean="0"/>
              <a:t>から作成</a:t>
            </a:r>
            <a:endParaRPr lang="ja-JP" altLang="en-US" dirty="0"/>
          </a:p>
        </p:txBody>
      </p:sp>
    </p:spTree>
    <p:extLst>
      <p:ext uri="{BB962C8B-B14F-4D97-AF65-F5344CB8AC3E}">
        <p14:creationId xmlns:p14="http://schemas.microsoft.com/office/powerpoint/2010/main" val="493140411"/>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サブタイトル 5"/>
          <p:cNvSpPr>
            <a:spLocks noGrp="1"/>
          </p:cNvSpPr>
          <p:nvPr>
            <p:ph type="subTitle" idx="1"/>
          </p:nvPr>
        </p:nvSpPr>
        <p:spPr>
          <a:xfrm>
            <a:off x="827584" y="1916832"/>
            <a:ext cx="7488832" cy="3672408"/>
          </a:xfrm>
        </p:spPr>
        <p:txBody>
          <a:bodyPr/>
          <a:lstStyle/>
          <a:p>
            <a:pPr marL="342900" lvl="0" indent="-342900" algn="l">
              <a:buFont typeface="Arial" pitchFamily="34" charset="0"/>
              <a:buChar char="•"/>
              <a:defRPr/>
            </a:pPr>
            <a:r>
              <a:rPr lang="ja-JP" altLang="en-US" sz="3600" dirty="0">
                <a:solidFill>
                  <a:prstClr val="black"/>
                </a:solidFill>
                <a:latin typeface="ＭＳ ゴシック" pitchFamily="49" charset="-128"/>
                <a:ea typeface="ＭＳ ゴシック" pitchFamily="49" charset="-128"/>
              </a:rPr>
              <a:t>身近な環境放射線のモニタリング施設の場所や観測データを調べて</a:t>
            </a:r>
            <a:r>
              <a:rPr lang="ja-JP" altLang="en-US" sz="3600" dirty="0" smtClean="0">
                <a:solidFill>
                  <a:prstClr val="black"/>
                </a:solidFill>
                <a:latin typeface="ＭＳ ゴシック" pitchFamily="49" charset="-128"/>
                <a:ea typeface="ＭＳ ゴシック" pitchFamily="49" charset="-128"/>
              </a:rPr>
              <a:t>みよう</a:t>
            </a:r>
            <a:r>
              <a:rPr lang="ja-JP" altLang="en-US" sz="1400" dirty="0" smtClean="0">
                <a:solidFill>
                  <a:schemeClr val="tx1"/>
                </a:solidFill>
                <a:latin typeface="+mn-ea"/>
              </a:rPr>
              <a:t>　（岩手県のﾓﾆﾀﾘﾝｸﾞﾎﾟｽﾄ</a:t>
            </a:r>
            <a:r>
              <a:rPr lang="ja-JP" altLang="en-US" sz="1400" dirty="0">
                <a:solidFill>
                  <a:schemeClr val="tx1"/>
                </a:solidFill>
                <a:latin typeface="+mn-ea"/>
              </a:rPr>
              <a:t>設置</a:t>
            </a:r>
            <a:r>
              <a:rPr lang="ja-JP" altLang="en-US" sz="1400" dirty="0" smtClean="0">
                <a:solidFill>
                  <a:schemeClr val="tx1"/>
                </a:solidFill>
                <a:latin typeface="+mn-ea"/>
              </a:rPr>
              <a:t>場所：県</a:t>
            </a:r>
            <a:r>
              <a:rPr lang="ja-JP" altLang="en-US" sz="1400" dirty="0">
                <a:solidFill>
                  <a:schemeClr val="tx1"/>
                </a:solidFill>
                <a:latin typeface="+mn-ea"/>
              </a:rPr>
              <a:t>環境保健研究</a:t>
            </a:r>
            <a:r>
              <a:rPr lang="ja-JP" altLang="en-US" sz="1400" dirty="0" smtClean="0">
                <a:solidFill>
                  <a:schemeClr val="tx1"/>
                </a:solidFill>
                <a:latin typeface="+mn-ea"/>
              </a:rPr>
              <a:t>ｾﾝﾀｰ盛岡市飯岡</a:t>
            </a:r>
            <a:endParaRPr lang="en-US" altLang="ja-JP" sz="1400" dirty="0" smtClean="0">
              <a:solidFill>
                <a:schemeClr val="tx1"/>
              </a:solidFill>
              <a:latin typeface="+mn-ea"/>
            </a:endParaRPr>
          </a:p>
          <a:p>
            <a:pPr lvl="0" algn="l">
              <a:defRPr/>
            </a:pPr>
            <a:r>
              <a:rPr lang="ja-JP" altLang="en-US" sz="1400" dirty="0" smtClean="0">
                <a:solidFill>
                  <a:schemeClr val="tx1"/>
                </a:solidFill>
                <a:latin typeface="+mn-ea"/>
              </a:rPr>
              <a:t>　　　　　　　　　　　　　参考</a:t>
            </a:r>
            <a:r>
              <a:rPr lang="en-US" altLang="ja-JP" sz="1400" dirty="0" smtClean="0">
                <a:solidFill>
                  <a:schemeClr val="tx1"/>
                </a:solidFill>
                <a:latin typeface="+mn-ea"/>
              </a:rPr>
              <a:t>URL</a:t>
            </a:r>
            <a:r>
              <a:rPr lang="ja-JP" altLang="en-US" sz="1400" dirty="0" smtClean="0">
                <a:solidFill>
                  <a:schemeClr val="tx1"/>
                </a:solidFill>
                <a:latin typeface="+mn-ea"/>
              </a:rPr>
              <a:t>：</a:t>
            </a:r>
            <a:r>
              <a:rPr lang="en-US" altLang="ja-JP" sz="1400" dirty="0">
                <a:solidFill>
                  <a:schemeClr val="tx1"/>
                </a:solidFill>
                <a:latin typeface="+mn-ea"/>
                <a:hlinkClick r:id="rId3"/>
              </a:rPr>
              <a:t>http://</a:t>
            </a:r>
            <a:r>
              <a:rPr lang="en-US" altLang="ja-JP" sz="1400" dirty="0" smtClean="0">
                <a:solidFill>
                  <a:schemeClr val="tx1"/>
                </a:solidFill>
                <a:latin typeface="+mn-ea"/>
                <a:hlinkClick r:id="rId3"/>
              </a:rPr>
              <a:t>www.pref.iwate.jp/info.rbz?nd=417&amp;ik=3&amp;pnp=61&amp;pnp=417</a:t>
            </a:r>
            <a:r>
              <a:rPr lang="ja-JP" altLang="en-US" sz="1400" dirty="0" smtClean="0">
                <a:solidFill>
                  <a:schemeClr val="tx1"/>
                </a:solidFill>
                <a:latin typeface="+mn-ea"/>
              </a:rPr>
              <a:t>）</a:t>
            </a:r>
            <a:endParaRPr lang="en-US" altLang="ja-JP" sz="1400" dirty="0" smtClean="0">
              <a:solidFill>
                <a:schemeClr val="tx1"/>
              </a:solidFill>
              <a:latin typeface="+mn-ea"/>
            </a:endParaRPr>
          </a:p>
          <a:p>
            <a:pPr lvl="0" algn="l">
              <a:defRPr/>
            </a:pPr>
            <a:endParaRPr lang="en-US" altLang="ja-JP" sz="1400" dirty="0" smtClean="0">
              <a:solidFill>
                <a:schemeClr val="tx1"/>
              </a:solidFill>
              <a:latin typeface="+mn-ea"/>
            </a:endParaRPr>
          </a:p>
          <a:p>
            <a:pPr marL="342900" lvl="0" indent="-342900" algn="l">
              <a:buFont typeface="Arial" pitchFamily="34" charset="0"/>
              <a:buChar char="•"/>
              <a:defRPr/>
            </a:pPr>
            <a:r>
              <a:rPr lang="ja-JP" altLang="en-US" sz="3600" dirty="0" smtClean="0">
                <a:solidFill>
                  <a:prstClr val="black"/>
                </a:solidFill>
                <a:latin typeface="ＭＳ ゴシック" pitchFamily="49" charset="-128"/>
                <a:ea typeface="ＭＳ ゴシック" pitchFamily="49" charset="-128"/>
              </a:rPr>
              <a:t>原子力発電や</a:t>
            </a:r>
            <a:r>
              <a:rPr lang="ja-JP" altLang="en-US" sz="3600" dirty="0">
                <a:solidFill>
                  <a:prstClr val="black"/>
                </a:solidFill>
                <a:latin typeface="ＭＳ ゴシック" pitchFamily="49" charset="-128"/>
                <a:ea typeface="ＭＳ ゴシック" pitchFamily="49" charset="-128"/>
              </a:rPr>
              <a:t>他</a:t>
            </a:r>
            <a:r>
              <a:rPr lang="ja-JP" altLang="en-US" sz="3600" dirty="0" smtClean="0">
                <a:solidFill>
                  <a:prstClr val="black"/>
                </a:solidFill>
                <a:latin typeface="ＭＳ ゴシック" pitchFamily="49" charset="-128"/>
                <a:ea typeface="ＭＳ ゴシック" pitchFamily="49" charset="-128"/>
              </a:rPr>
              <a:t>の発電方法の特徴について調べてみよう</a:t>
            </a:r>
            <a:endParaRPr lang="en-US" altLang="ja-JP" sz="3600" dirty="0">
              <a:solidFill>
                <a:prstClr val="black"/>
              </a:solidFill>
              <a:latin typeface="ＭＳ ゴシック" pitchFamily="49" charset="-128"/>
              <a:ea typeface="ＭＳ ゴシック" pitchFamily="49" charset="-128"/>
            </a:endParaRPr>
          </a:p>
          <a:p>
            <a:endParaRPr kumimoji="1" lang="ja-JP" altLang="en-US" dirty="0"/>
          </a:p>
        </p:txBody>
      </p:sp>
      <p:sp>
        <p:nvSpPr>
          <p:cNvPr id="2" name="タイトル 1"/>
          <p:cNvSpPr>
            <a:spLocks noGrp="1"/>
          </p:cNvSpPr>
          <p:nvPr>
            <p:ph type="ctrTitle"/>
          </p:nvPr>
        </p:nvSpPr>
        <p:spPr>
          <a:xfrm>
            <a:off x="827584" y="476672"/>
            <a:ext cx="7772400" cy="1470025"/>
          </a:xfrm>
        </p:spPr>
        <p:txBody>
          <a:bodyPr/>
          <a:lstStyle/>
          <a:p>
            <a:r>
              <a:rPr lang="ja-JP" altLang="en-US" sz="4800" dirty="0">
                <a:latin typeface="ＭＳ ゴシック" pitchFamily="49" charset="-128"/>
                <a:ea typeface="ＭＳ ゴシック" pitchFamily="49" charset="-128"/>
              </a:rPr>
              <a:t>調べてみよう</a:t>
            </a:r>
            <a:endParaRPr kumimoji="1" lang="ja-JP" altLang="en-US" sz="4800" dirty="0"/>
          </a:p>
        </p:txBody>
      </p:sp>
    </p:spTree>
    <p:extLst>
      <p:ext uri="{BB962C8B-B14F-4D97-AF65-F5344CB8AC3E}">
        <p14:creationId xmlns:p14="http://schemas.microsoft.com/office/powerpoint/2010/main" val="3812358716"/>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コンテンツ プレースホルダー 7"/>
          <p:cNvSpPr>
            <a:spLocks noGrp="1"/>
          </p:cNvSpPr>
          <p:nvPr>
            <p:ph sz="half" idx="1"/>
          </p:nvPr>
        </p:nvSpPr>
        <p:spPr>
          <a:xfrm>
            <a:off x="755576" y="1916832"/>
            <a:ext cx="7272610" cy="3877543"/>
          </a:xfrm>
        </p:spPr>
        <p:txBody>
          <a:bodyPr/>
          <a:lstStyle/>
          <a:p>
            <a:pPr lvl="0">
              <a:defRPr/>
            </a:pPr>
            <a:r>
              <a:rPr lang="ja-JP" altLang="en-US" sz="4000" dirty="0" smtClean="0">
                <a:solidFill>
                  <a:prstClr val="black"/>
                </a:solidFill>
                <a:latin typeface="ＭＳ ゴシック" pitchFamily="49" charset="-128"/>
                <a:ea typeface="ＭＳ ゴシック" pitchFamily="49" charset="-128"/>
              </a:rPr>
              <a:t>放射性</a:t>
            </a:r>
            <a:r>
              <a:rPr lang="ja-JP" altLang="en-US" sz="4000" dirty="0">
                <a:solidFill>
                  <a:prstClr val="black"/>
                </a:solidFill>
                <a:latin typeface="ＭＳ ゴシック" pitchFamily="49" charset="-128"/>
                <a:ea typeface="ＭＳ ゴシック" pitchFamily="49" charset="-128"/>
              </a:rPr>
              <a:t>物質から</a:t>
            </a:r>
            <a:r>
              <a:rPr lang="ja-JP" altLang="en-US" sz="4000" dirty="0" smtClean="0">
                <a:solidFill>
                  <a:prstClr val="black"/>
                </a:solidFill>
                <a:latin typeface="ＭＳ ゴシック" pitchFamily="49" charset="-128"/>
                <a:ea typeface="ＭＳ ゴシック" pitchFamily="49" charset="-128"/>
              </a:rPr>
              <a:t>身を</a:t>
            </a:r>
            <a:r>
              <a:rPr lang="ja-JP" altLang="en-US" sz="4000" dirty="0">
                <a:solidFill>
                  <a:prstClr val="black"/>
                </a:solidFill>
                <a:latin typeface="ＭＳ ゴシック" pitchFamily="49" charset="-128"/>
                <a:ea typeface="ＭＳ ゴシック" pitchFamily="49" charset="-128"/>
              </a:rPr>
              <a:t>守らなければならない状況やその方法について考えて</a:t>
            </a:r>
            <a:r>
              <a:rPr lang="ja-JP" altLang="en-US" sz="4000" dirty="0" smtClean="0">
                <a:solidFill>
                  <a:prstClr val="black"/>
                </a:solidFill>
                <a:latin typeface="ＭＳ ゴシック" pitchFamily="49" charset="-128"/>
                <a:ea typeface="ＭＳ ゴシック" pitchFamily="49" charset="-128"/>
              </a:rPr>
              <a:t>みよう</a:t>
            </a:r>
            <a:endParaRPr lang="en-US" altLang="ja-JP" sz="4000" dirty="0" smtClean="0">
              <a:solidFill>
                <a:prstClr val="black"/>
              </a:solidFill>
              <a:latin typeface="ＭＳ ゴシック" pitchFamily="49" charset="-128"/>
              <a:ea typeface="ＭＳ ゴシック" pitchFamily="49" charset="-128"/>
            </a:endParaRPr>
          </a:p>
          <a:p>
            <a:pPr lvl="0">
              <a:defRPr/>
            </a:pPr>
            <a:r>
              <a:rPr lang="ja-JP" altLang="en-US" sz="4000" dirty="0" smtClean="0">
                <a:latin typeface="ＭＳ ゴシック" pitchFamily="49" charset="-128"/>
                <a:ea typeface="ＭＳ ゴシック" pitchFamily="49" charset="-128"/>
              </a:rPr>
              <a:t>これからの日本のエネルギー資源について考えてみよう</a:t>
            </a:r>
          </a:p>
        </p:txBody>
      </p:sp>
      <p:sp>
        <p:nvSpPr>
          <p:cNvPr id="3" name="タイトル 1"/>
          <p:cNvSpPr txBox="1">
            <a:spLocks/>
          </p:cNvSpPr>
          <p:nvPr/>
        </p:nvSpPr>
        <p:spPr bwMode="auto">
          <a:xfrm>
            <a:off x="827584" y="404664"/>
            <a:ext cx="7772400" cy="147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kern="1200">
                <a:solidFill>
                  <a:schemeClr val="tx1"/>
                </a:solidFill>
                <a:latin typeface="+mj-lt"/>
                <a:ea typeface="+mj-ea"/>
                <a:cs typeface="+mj-cs"/>
              </a:defRPr>
            </a:lvl1pPr>
            <a:lvl2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2pPr>
            <a:lvl3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3pPr>
            <a:lvl4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4pPr>
            <a:lvl5pPr algn="ctr" rtl="0" eaLnBrk="0" fontAlgn="base" hangingPunct="0">
              <a:spcBef>
                <a:spcPct val="0"/>
              </a:spcBef>
              <a:spcAft>
                <a:spcPct val="0"/>
              </a:spcAft>
              <a:defRPr kumimoji="1" sz="4400">
                <a:solidFill>
                  <a:schemeClr val="tx1"/>
                </a:solidFill>
                <a:latin typeface="Calibri" pitchFamily="34" charset="0"/>
                <a:ea typeface="ＭＳ Ｐゴシック" pitchFamily="50" charset="-128"/>
              </a:defRPr>
            </a:lvl5pPr>
            <a:lvl6pPr marL="457200" algn="ctr" rtl="0" fontAlgn="base">
              <a:spcBef>
                <a:spcPct val="0"/>
              </a:spcBef>
              <a:spcAft>
                <a:spcPct val="0"/>
              </a:spcAft>
              <a:defRPr kumimoji="1" sz="4400">
                <a:solidFill>
                  <a:schemeClr val="tx1"/>
                </a:solidFill>
                <a:latin typeface="Calibri" pitchFamily="34" charset="0"/>
                <a:ea typeface="ＭＳ Ｐゴシック" pitchFamily="50" charset="-128"/>
              </a:defRPr>
            </a:lvl6pPr>
            <a:lvl7pPr marL="914400" algn="ctr" rtl="0" fontAlgn="base">
              <a:spcBef>
                <a:spcPct val="0"/>
              </a:spcBef>
              <a:spcAft>
                <a:spcPct val="0"/>
              </a:spcAft>
              <a:defRPr kumimoji="1" sz="4400">
                <a:solidFill>
                  <a:schemeClr val="tx1"/>
                </a:solidFill>
                <a:latin typeface="Calibri" pitchFamily="34" charset="0"/>
                <a:ea typeface="ＭＳ Ｐゴシック" pitchFamily="50" charset="-128"/>
              </a:defRPr>
            </a:lvl7pPr>
            <a:lvl8pPr marL="1371600" algn="ctr" rtl="0" fontAlgn="base">
              <a:spcBef>
                <a:spcPct val="0"/>
              </a:spcBef>
              <a:spcAft>
                <a:spcPct val="0"/>
              </a:spcAft>
              <a:defRPr kumimoji="1" sz="4400">
                <a:solidFill>
                  <a:schemeClr val="tx1"/>
                </a:solidFill>
                <a:latin typeface="Calibri" pitchFamily="34" charset="0"/>
                <a:ea typeface="ＭＳ Ｐゴシック" pitchFamily="50" charset="-128"/>
              </a:defRPr>
            </a:lvl8pPr>
            <a:lvl9pPr marL="1828800" algn="ctr" rtl="0" fontAlgn="base">
              <a:spcBef>
                <a:spcPct val="0"/>
              </a:spcBef>
              <a:spcAft>
                <a:spcPct val="0"/>
              </a:spcAft>
              <a:defRPr kumimoji="1" sz="4400">
                <a:solidFill>
                  <a:schemeClr val="tx1"/>
                </a:solidFill>
                <a:latin typeface="Calibri" pitchFamily="34" charset="0"/>
                <a:ea typeface="ＭＳ Ｐゴシック" pitchFamily="50" charset="-128"/>
              </a:defRPr>
            </a:lvl9pPr>
          </a:lstStyle>
          <a:p>
            <a:r>
              <a:rPr lang="ja-JP" altLang="en-US" sz="4800" dirty="0" smtClean="0">
                <a:latin typeface="ＭＳ ゴシック" pitchFamily="49" charset="-128"/>
                <a:ea typeface="ＭＳ ゴシック" pitchFamily="49" charset="-128"/>
              </a:rPr>
              <a:t>考えてみよう</a:t>
            </a:r>
            <a:endParaRPr lang="ja-JP" altLang="en-US" sz="4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additive="base">
                                        <p:cTn id="7" dur="500" fill="hold"/>
                                        <p:tgtEl>
                                          <p:spTgt spid="8">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8">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8">
                                            <p:txEl>
                                              <p:pRg st="1" end="1"/>
                                            </p:txEl>
                                          </p:spTgt>
                                        </p:tgtEl>
                                        <p:attrNameLst>
                                          <p:attrName>style.visibility</p:attrName>
                                        </p:attrNameLst>
                                      </p:cBhvr>
                                      <p:to>
                                        <p:strVal val="visible"/>
                                      </p:to>
                                    </p:set>
                                    <p:anim calcmode="lin" valueType="num">
                                      <p:cBhvr additive="base">
                                        <p:cTn id="13" dur="500" fill="hold"/>
                                        <p:tgtEl>
                                          <p:spTgt spid="8">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8">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build="p"/>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タイトル 4"/>
          <p:cNvSpPr>
            <a:spLocks noGrp="1"/>
          </p:cNvSpPr>
          <p:nvPr>
            <p:ph type="ctrTitle"/>
          </p:nvPr>
        </p:nvSpPr>
        <p:spPr>
          <a:xfrm>
            <a:off x="611188" y="476250"/>
            <a:ext cx="7772400" cy="1470025"/>
          </a:xfrm>
        </p:spPr>
        <p:txBody>
          <a:bodyPr/>
          <a:lstStyle/>
          <a:p>
            <a:r>
              <a:rPr lang="ja-JP" altLang="en-US" sz="6000" dirty="0" smtClean="0">
                <a:latin typeface="ＭＳ ゴシック" pitchFamily="49" charset="-128"/>
                <a:ea typeface="ＭＳ ゴシック" pitchFamily="49" charset="-128"/>
              </a:rPr>
              <a:t>最後に</a:t>
            </a:r>
          </a:p>
        </p:txBody>
      </p:sp>
      <p:sp>
        <p:nvSpPr>
          <p:cNvPr id="78851" name="タイトル 1"/>
          <p:cNvSpPr>
            <a:spLocks noGrp="1"/>
          </p:cNvSpPr>
          <p:nvPr>
            <p:ph type="subTitle" idx="1"/>
          </p:nvPr>
        </p:nvSpPr>
        <p:spPr>
          <a:xfrm>
            <a:off x="1331640" y="1988840"/>
            <a:ext cx="6400800" cy="3312765"/>
          </a:xfrm>
        </p:spPr>
        <p:txBody>
          <a:bodyPr/>
          <a:lstStyle/>
          <a:p>
            <a:r>
              <a:rPr lang="ja-JP" altLang="en-US" sz="6000" dirty="0" smtClean="0">
                <a:solidFill>
                  <a:srgbClr val="FF0000"/>
                </a:solidFill>
                <a:latin typeface="ＭＳ ゴシック" pitchFamily="49" charset="-128"/>
                <a:ea typeface="ＭＳ ゴシック" pitchFamily="49" charset="-128"/>
              </a:rPr>
              <a:t>身近に存在する</a:t>
            </a:r>
            <a:endParaRPr lang="en-US" altLang="ja-JP" sz="6000" dirty="0" smtClean="0">
              <a:solidFill>
                <a:srgbClr val="FF0000"/>
              </a:solidFill>
              <a:latin typeface="ＭＳ ゴシック" pitchFamily="49" charset="-128"/>
              <a:ea typeface="ＭＳ ゴシック" pitchFamily="49" charset="-128"/>
            </a:endParaRPr>
          </a:p>
          <a:p>
            <a:r>
              <a:rPr lang="ja-JP" altLang="en-US" sz="6000" dirty="0" smtClean="0">
                <a:solidFill>
                  <a:srgbClr val="FF0000"/>
                </a:solidFill>
                <a:latin typeface="ＭＳ ゴシック" pitchFamily="49" charset="-128"/>
                <a:ea typeface="ＭＳ ゴシック" pitchFamily="49" charset="-128"/>
              </a:rPr>
              <a:t>放射線とうまく</a:t>
            </a:r>
            <a:endParaRPr lang="en-US" altLang="ja-JP" sz="6000" dirty="0" smtClean="0">
              <a:solidFill>
                <a:srgbClr val="FF0000"/>
              </a:solidFill>
              <a:latin typeface="ＭＳ ゴシック" pitchFamily="49" charset="-128"/>
              <a:ea typeface="ＭＳ ゴシック" pitchFamily="49" charset="-128"/>
            </a:endParaRPr>
          </a:p>
          <a:p>
            <a:r>
              <a:rPr lang="ja-JP" altLang="en-US" sz="6000" dirty="0" smtClean="0">
                <a:solidFill>
                  <a:srgbClr val="FF0000"/>
                </a:solidFill>
                <a:latin typeface="ＭＳ ゴシック" pitchFamily="49" charset="-128"/>
                <a:ea typeface="ＭＳ ゴシック" pitchFamily="49" charset="-128"/>
              </a:rPr>
              <a:t>つきあうために</a:t>
            </a: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4"/>
          <p:cNvSpPr>
            <a:spLocks noGrp="1"/>
          </p:cNvSpPr>
          <p:nvPr>
            <p:ph idx="1"/>
          </p:nvPr>
        </p:nvSpPr>
        <p:spPr>
          <a:xfrm>
            <a:off x="971600" y="1340768"/>
            <a:ext cx="7488832" cy="4104456"/>
          </a:xfrm>
        </p:spPr>
        <p:txBody>
          <a:bodyPr/>
          <a:lstStyle/>
          <a:p>
            <a:pPr marL="0" indent="0">
              <a:buNone/>
            </a:pPr>
            <a:r>
              <a:rPr lang="ja-JP" altLang="en-US" sz="4400" dirty="0" smtClean="0">
                <a:latin typeface="ＭＳ ゴシック" pitchFamily="49" charset="-128"/>
                <a:ea typeface="ＭＳ ゴシック" pitchFamily="49" charset="-128"/>
              </a:rPr>
              <a:t>　</a:t>
            </a:r>
            <a:r>
              <a:rPr lang="ja-JP" altLang="en-US" sz="5400" dirty="0" smtClean="0">
                <a:solidFill>
                  <a:srgbClr val="FF0000"/>
                </a:solidFill>
                <a:latin typeface="ＭＳ ゴシック" pitchFamily="49" charset="-128"/>
                <a:ea typeface="ＭＳ ゴシック" pitchFamily="49" charset="-128"/>
              </a:rPr>
              <a:t>正しい知識や技能を身につけ、正確な情報と科学的な根拠に基づいて判断し、行動することが必要です。</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5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7504" y="2644093"/>
            <a:ext cx="8712968" cy="11151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776414892"/>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4"/>
          <p:cNvSpPr>
            <a:spLocks noGrp="1" noChangeArrowheads="1"/>
          </p:cNvSpPr>
          <p:nvPr>
            <p:ph type="ctrTitle"/>
          </p:nvPr>
        </p:nvSpPr>
        <p:spPr>
          <a:xfrm>
            <a:off x="611560" y="1916832"/>
            <a:ext cx="7772400" cy="1470025"/>
          </a:xfrm>
          <a:solidFill>
            <a:srgbClr val="FF0000">
              <a:alpha val="32000"/>
            </a:srgbClr>
          </a:solidFill>
        </p:spPr>
        <p:txBody>
          <a:bodyPr/>
          <a:lstStyle/>
          <a:p>
            <a:r>
              <a:rPr lang="ja-JP" altLang="en-US" sz="5400" dirty="0" smtClean="0"/>
              <a:t>放射線　Ｑ＆Ａ</a:t>
            </a:r>
          </a:p>
        </p:txBody>
      </p:sp>
      <p:sp>
        <p:nvSpPr>
          <p:cNvPr id="48131" name="Rectangle 5"/>
          <p:cNvSpPr>
            <a:spLocks noGrp="1" noChangeArrowheads="1"/>
          </p:cNvSpPr>
          <p:nvPr>
            <p:ph type="subTitle" idx="1"/>
          </p:nvPr>
        </p:nvSpPr>
        <p:spPr>
          <a:xfrm>
            <a:off x="1043608" y="3886200"/>
            <a:ext cx="7200800" cy="2063080"/>
          </a:xfrm>
        </p:spPr>
        <p:txBody>
          <a:bodyPr/>
          <a:lstStyle/>
          <a:p>
            <a:pPr>
              <a:defRPr/>
            </a:pPr>
            <a:r>
              <a:rPr lang="ja-JP" altLang="en-US" sz="2800" dirty="0" smtClean="0"/>
              <a:t>岩手県のパンフレット</a:t>
            </a:r>
            <a:endParaRPr lang="en-US" altLang="ja-JP" sz="2800" dirty="0" smtClean="0"/>
          </a:p>
          <a:p>
            <a:pPr>
              <a:defRPr/>
            </a:pPr>
            <a:r>
              <a:rPr lang="ja-JP" altLang="en-US" sz="2800" dirty="0" smtClean="0"/>
              <a:t>「放射線について正しく理解するために」</a:t>
            </a:r>
            <a:endParaRPr lang="en-US" altLang="ja-JP" sz="2800" dirty="0" smtClean="0"/>
          </a:p>
          <a:p>
            <a:pPr>
              <a:defRPr/>
            </a:pPr>
            <a:r>
              <a:rPr lang="ja-JP" altLang="en-US" sz="2800" dirty="0" smtClean="0"/>
              <a:t>から　</a:t>
            </a:r>
            <a:endParaRPr lang="en-US" altLang="ja-JP" sz="2800" dirty="0" smtClean="0"/>
          </a:p>
          <a:p>
            <a:pPr>
              <a:defRPr/>
            </a:pPr>
            <a:r>
              <a:rPr lang="ja-JP" altLang="en-US" sz="2400" dirty="0" smtClean="0"/>
              <a:t>岩手県環境生活部環境保全課</a:t>
            </a:r>
            <a:endParaRPr lang="en-US" altLang="ja-JP" sz="2400" dirty="0" smtClean="0"/>
          </a:p>
          <a:p>
            <a:pPr>
              <a:defRPr/>
            </a:pPr>
            <a:endParaRPr lang="ja-JP" altLang="en-US" dirty="0" smtClean="0"/>
          </a:p>
        </p:txBody>
      </p:sp>
    </p:spTree>
    <p:extLst>
      <p:ext uri="{BB962C8B-B14F-4D97-AF65-F5344CB8AC3E}">
        <p14:creationId xmlns:p14="http://schemas.microsoft.com/office/powerpoint/2010/main" val="44958594"/>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タイトル 1"/>
          <p:cNvSpPr>
            <a:spLocks noGrp="1"/>
          </p:cNvSpPr>
          <p:nvPr>
            <p:ph type="title"/>
          </p:nvPr>
        </p:nvSpPr>
        <p:spPr>
          <a:xfrm>
            <a:off x="457200" y="274638"/>
            <a:ext cx="8229600" cy="1354162"/>
          </a:xfrm>
          <a:solidFill>
            <a:srgbClr val="FF0000">
              <a:alpha val="17000"/>
            </a:srgbClr>
          </a:solidFill>
        </p:spPr>
        <p:txBody>
          <a:bodyPr/>
          <a:lstStyle/>
          <a:p>
            <a:pPr algn="l"/>
            <a:r>
              <a:rPr lang="ja-JP" altLang="en-US" sz="5400" dirty="0" smtClean="0">
                <a:solidFill>
                  <a:srgbClr val="00B050"/>
                </a:solidFill>
              </a:rPr>
              <a:t>Ｑ１</a:t>
            </a:r>
            <a:r>
              <a:rPr lang="ja-JP" altLang="en-US" dirty="0" smtClean="0">
                <a:solidFill>
                  <a:srgbClr val="00B050"/>
                </a:solidFill>
              </a:rPr>
              <a:t>　</a:t>
            </a:r>
            <a:r>
              <a:rPr lang="ja-JP" altLang="en-US" dirty="0" smtClean="0"/>
              <a:t>放射線、放射能は</a:t>
            </a:r>
            <a:r>
              <a:rPr lang="en-US" altLang="ja-JP" dirty="0" smtClean="0"/>
              <a:t/>
            </a:r>
            <a:br>
              <a:rPr lang="en-US" altLang="ja-JP" dirty="0" smtClean="0"/>
            </a:br>
            <a:r>
              <a:rPr lang="ja-JP" altLang="en-US" dirty="0"/>
              <a:t>　</a:t>
            </a:r>
            <a:r>
              <a:rPr lang="ja-JP" altLang="en-US" dirty="0" smtClean="0"/>
              <a:t>　　　　　　　　　感染しますか？</a:t>
            </a:r>
          </a:p>
        </p:txBody>
      </p:sp>
      <p:sp>
        <p:nvSpPr>
          <p:cNvPr id="48131" name="コンテンツ プレースホルダー 2"/>
          <p:cNvSpPr>
            <a:spLocks noGrp="1"/>
          </p:cNvSpPr>
          <p:nvPr>
            <p:ph idx="1"/>
          </p:nvPr>
        </p:nvSpPr>
        <p:spPr>
          <a:xfrm>
            <a:off x="457200" y="1772816"/>
            <a:ext cx="8229600" cy="4353347"/>
          </a:xfrm>
          <a:solidFill>
            <a:srgbClr val="FFFF00">
              <a:alpha val="34000"/>
            </a:srgbClr>
          </a:solidFill>
        </p:spPr>
        <p:txBody>
          <a:bodyPr/>
          <a:lstStyle/>
          <a:p>
            <a:pPr marL="0" indent="0">
              <a:buNone/>
            </a:pPr>
            <a:r>
              <a:rPr lang="ja-JP" altLang="en-US" sz="6000" dirty="0" smtClean="0">
                <a:solidFill>
                  <a:srgbClr val="FF0000"/>
                </a:solidFill>
              </a:rPr>
              <a:t>Ａ</a:t>
            </a:r>
            <a:r>
              <a:rPr lang="ja-JP" altLang="en-US" dirty="0" smtClean="0">
                <a:solidFill>
                  <a:srgbClr val="FF0000"/>
                </a:solidFill>
              </a:rPr>
              <a:t>　</a:t>
            </a:r>
            <a:r>
              <a:rPr lang="ja-JP" altLang="en-US" dirty="0">
                <a:solidFill>
                  <a:srgbClr val="FF0000"/>
                </a:solidFill>
              </a:rPr>
              <a:t>　</a:t>
            </a:r>
            <a:r>
              <a:rPr lang="ja-JP" altLang="en-US" dirty="0" smtClean="0"/>
              <a:t>私たち</a:t>
            </a:r>
            <a:r>
              <a:rPr lang="ja-JP" altLang="en-US" dirty="0"/>
              <a:t>が放射線を受けたからといって</a:t>
            </a:r>
            <a:r>
              <a:rPr lang="ja-JP" altLang="en-US" dirty="0" smtClean="0"/>
              <a:t>、</a:t>
            </a:r>
            <a:endParaRPr lang="en-US" altLang="ja-JP" dirty="0" smtClean="0"/>
          </a:p>
          <a:p>
            <a:pPr marL="0" indent="0">
              <a:buNone/>
            </a:pPr>
            <a:r>
              <a:rPr lang="ja-JP" altLang="en-US" dirty="0" smtClean="0">
                <a:solidFill>
                  <a:srgbClr val="FF0000"/>
                </a:solidFill>
              </a:rPr>
              <a:t>私たち</a:t>
            </a:r>
            <a:r>
              <a:rPr lang="ja-JP" altLang="en-US" dirty="0">
                <a:solidFill>
                  <a:srgbClr val="FF0000"/>
                </a:solidFill>
              </a:rPr>
              <a:t>の体から放射線が出てくる</a:t>
            </a:r>
            <a:r>
              <a:rPr lang="ja-JP" altLang="en-US" dirty="0" smtClean="0">
                <a:solidFill>
                  <a:srgbClr val="FF0000"/>
                </a:solidFill>
              </a:rPr>
              <a:t>ことは</a:t>
            </a:r>
            <a:r>
              <a:rPr lang="ja-JP" altLang="en-US" dirty="0">
                <a:solidFill>
                  <a:srgbClr val="FF0000"/>
                </a:solidFill>
              </a:rPr>
              <a:t>ありません。</a:t>
            </a:r>
            <a:r>
              <a:rPr lang="en-US" altLang="ja-JP" dirty="0"/>
              <a:t>(</a:t>
            </a:r>
            <a:r>
              <a:rPr lang="ja-JP" altLang="en-US" dirty="0"/>
              <a:t>例えば、レントゲン写真を撮った後、私たちの体から放射線は</a:t>
            </a:r>
            <a:r>
              <a:rPr lang="ja-JP" altLang="en-US" dirty="0" smtClean="0"/>
              <a:t>出てきません</a:t>
            </a:r>
            <a:r>
              <a:rPr lang="ja-JP" altLang="en-US" dirty="0"/>
              <a:t>。</a:t>
            </a:r>
            <a:r>
              <a:rPr lang="en-US" altLang="ja-JP" dirty="0" smtClean="0"/>
              <a:t>)</a:t>
            </a:r>
          </a:p>
          <a:p>
            <a:pPr marL="0" indent="0">
              <a:buNone/>
            </a:pPr>
            <a:r>
              <a:rPr lang="ja-JP" altLang="en-US" dirty="0"/>
              <a:t>　</a:t>
            </a:r>
            <a:r>
              <a:rPr lang="ja-JP" altLang="en-US" dirty="0" smtClean="0"/>
              <a:t>放射性</a:t>
            </a:r>
            <a:r>
              <a:rPr lang="ja-JP" altLang="en-US" dirty="0"/>
              <a:t>物質が付着したり、体内に取り込まれたりしても、その周りに</a:t>
            </a:r>
            <a:r>
              <a:rPr lang="ja-JP" altLang="en-US" dirty="0" smtClean="0"/>
              <a:t>いる</a:t>
            </a:r>
            <a:r>
              <a:rPr lang="ja-JP" altLang="en-US" dirty="0"/>
              <a:t>人に影響を与えるほどの放射線は発しません。</a:t>
            </a:r>
            <a:endParaRPr lang="ja-JP" altLang="en-US" dirty="0" smtClean="0">
              <a:solidFill>
                <a:srgbClr val="FF0000"/>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wipe(up)">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タイトル 1"/>
          <p:cNvSpPr>
            <a:spLocks noGrp="1"/>
          </p:cNvSpPr>
          <p:nvPr>
            <p:ph type="title"/>
          </p:nvPr>
        </p:nvSpPr>
        <p:spPr>
          <a:xfrm>
            <a:off x="457200" y="274638"/>
            <a:ext cx="8229600" cy="1426170"/>
          </a:xfrm>
          <a:solidFill>
            <a:srgbClr val="FF0000">
              <a:alpha val="14000"/>
            </a:srgbClr>
          </a:solidFill>
        </p:spPr>
        <p:txBody>
          <a:bodyPr/>
          <a:lstStyle/>
          <a:p>
            <a:pPr algn="l"/>
            <a:r>
              <a:rPr lang="ja-JP" altLang="en-US" sz="5400" dirty="0" smtClean="0">
                <a:solidFill>
                  <a:srgbClr val="00B050"/>
                </a:solidFill>
              </a:rPr>
              <a:t>Ｑ２</a:t>
            </a:r>
            <a:r>
              <a:rPr lang="ja-JP" altLang="en-US" dirty="0" smtClean="0">
                <a:solidFill>
                  <a:srgbClr val="00B050"/>
                </a:solidFill>
              </a:rPr>
              <a:t>　</a:t>
            </a:r>
            <a:r>
              <a:rPr lang="ja-JP" altLang="en-US" dirty="0" smtClean="0"/>
              <a:t>日常</a:t>
            </a:r>
            <a:r>
              <a:rPr lang="ja-JP" altLang="en-US" dirty="0"/>
              <a:t>生活でどんな</a:t>
            </a:r>
            <a:r>
              <a:rPr lang="ja-JP" altLang="en-US" dirty="0" smtClean="0"/>
              <a:t>ことに</a:t>
            </a:r>
            <a:r>
              <a:rPr lang="en-US" altLang="ja-JP" dirty="0" smtClean="0"/>
              <a:t/>
            </a:r>
            <a:br>
              <a:rPr lang="en-US" altLang="ja-JP" dirty="0" smtClean="0"/>
            </a:br>
            <a:r>
              <a:rPr lang="ja-JP" altLang="en-US" dirty="0"/>
              <a:t>　</a:t>
            </a:r>
            <a:r>
              <a:rPr lang="ja-JP" altLang="en-US" dirty="0" smtClean="0"/>
              <a:t>　　　　　注意</a:t>
            </a:r>
            <a:r>
              <a:rPr lang="ja-JP" altLang="en-US" dirty="0"/>
              <a:t>すればいいですか</a:t>
            </a:r>
            <a:r>
              <a:rPr lang="en-US" altLang="ja-JP" dirty="0" smtClean="0"/>
              <a:t>?</a:t>
            </a:r>
            <a:endParaRPr lang="ja-JP" altLang="en-US" dirty="0" smtClean="0"/>
          </a:p>
        </p:txBody>
      </p:sp>
      <p:sp>
        <p:nvSpPr>
          <p:cNvPr id="48131" name="コンテンツ プレースホルダー 2"/>
          <p:cNvSpPr>
            <a:spLocks noGrp="1"/>
          </p:cNvSpPr>
          <p:nvPr>
            <p:ph idx="1"/>
          </p:nvPr>
        </p:nvSpPr>
        <p:spPr>
          <a:xfrm>
            <a:off x="457200" y="1844824"/>
            <a:ext cx="8229600" cy="4536504"/>
          </a:xfrm>
          <a:solidFill>
            <a:srgbClr val="FFFF00">
              <a:alpha val="32000"/>
            </a:srgbClr>
          </a:solidFill>
        </p:spPr>
        <p:txBody>
          <a:bodyPr/>
          <a:lstStyle/>
          <a:p>
            <a:pPr>
              <a:buFontTx/>
              <a:buNone/>
            </a:pPr>
            <a:r>
              <a:rPr lang="ja-JP" altLang="en-US" sz="6000" dirty="0" smtClean="0">
                <a:solidFill>
                  <a:srgbClr val="FF0000"/>
                </a:solidFill>
              </a:rPr>
              <a:t>Ａ</a:t>
            </a:r>
            <a:r>
              <a:rPr lang="ja-JP" altLang="en-US" dirty="0" smtClean="0">
                <a:solidFill>
                  <a:srgbClr val="FF0000"/>
                </a:solidFill>
              </a:rPr>
              <a:t>　</a:t>
            </a:r>
            <a:r>
              <a:rPr lang="ja-JP" altLang="en-US" sz="2800" dirty="0" smtClean="0"/>
              <a:t>一般的</a:t>
            </a:r>
            <a:r>
              <a:rPr lang="ja-JP" altLang="en-US" sz="2800" dirty="0"/>
              <a:t>には次のような項目を実施することで被ばくの低減を図ることができます。</a:t>
            </a:r>
          </a:p>
          <a:p>
            <a:pPr marL="0" indent="0">
              <a:buNone/>
            </a:pPr>
            <a:r>
              <a:rPr lang="ja-JP" altLang="en-US" sz="2400" dirty="0" smtClean="0"/>
              <a:t>①外出時は通常の服装で問題ないが、気になるようであれば、　　　　　　マスクをする。</a:t>
            </a:r>
            <a:endParaRPr lang="en-US" altLang="ja-JP" sz="2400" dirty="0" smtClean="0"/>
          </a:p>
          <a:p>
            <a:pPr marL="0" indent="0">
              <a:buNone/>
            </a:pPr>
            <a:r>
              <a:rPr lang="ja-JP" altLang="en-US" sz="2400" dirty="0" smtClean="0"/>
              <a:t>②屋外での活動後には、手や顔を洗い、うがいをする。</a:t>
            </a:r>
            <a:endParaRPr lang="en-US" altLang="ja-JP" sz="2400" dirty="0" smtClean="0"/>
          </a:p>
          <a:p>
            <a:pPr marL="0" indent="0">
              <a:buNone/>
            </a:pPr>
            <a:r>
              <a:rPr lang="ja-JP" altLang="en-US" sz="2400" dirty="0" smtClean="0"/>
              <a:t>③土や砂を口に入れないように注意する。</a:t>
            </a:r>
            <a:endParaRPr lang="en-US" altLang="ja-JP" sz="2400" dirty="0" smtClean="0"/>
          </a:p>
          <a:p>
            <a:pPr marL="0" indent="0">
              <a:buNone/>
            </a:pPr>
            <a:r>
              <a:rPr lang="ja-JP" altLang="en-US" sz="2400" dirty="0" smtClean="0"/>
              <a:t>④土や砂が口に入った場合には、よくうがいをする。</a:t>
            </a:r>
            <a:endParaRPr lang="en-US" altLang="ja-JP" sz="2400" dirty="0" smtClean="0"/>
          </a:p>
          <a:p>
            <a:pPr marL="0" indent="0">
              <a:buNone/>
            </a:pPr>
            <a:r>
              <a:rPr lang="ja-JP" altLang="en-US" sz="2400" dirty="0" smtClean="0"/>
              <a:t>⑤帰宅時の靴の泥をできるだけ落とす。</a:t>
            </a:r>
            <a:endParaRPr lang="ja-JP" altLang="en-US" sz="2400" dirty="0" smtClean="0">
              <a:solidFill>
                <a:srgbClr val="FF0000"/>
              </a:solidFill>
            </a:endParaRPr>
          </a:p>
        </p:txBody>
      </p:sp>
    </p:spTree>
    <p:extLst>
      <p:ext uri="{BB962C8B-B14F-4D97-AF65-F5344CB8AC3E}">
        <p14:creationId xmlns:p14="http://schemas.microsoft.com/office/powerpoint/2010/main" val="4094962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wipe(up)">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タイトル 1"/>
          <p:cNvSpPr>
            <a:spLocks noGrp="1"/>
          </p:cNvSpPr>
          <p:nvPr>
            <p:ph type="title"/>
          </p:nvPr>
        </p:nvSpPr>
        <p:spPr>
          <a:xfrm>
            <a:off x="457200" y="274638"/>
            <a:ext cx="8229600" cy="1426170"/>
          </a:xfrm>
          <a:solidFill>
            <a:srgbClr val="FF0000">
              <a:alpha val="17000"/>
            </a:srgbClr>
          </a:solidFill>
        </p:spPr>
        <p:txBody>
          <a:bodyPr/>
          <a:lstStyle/>
          <a:p>
            <a:pPr algn="l"/>
            <a:r>
              <a:rPr lang="ja-JP" altLang="en-US" sz="5400" dirty="0" smtClean="0">
                <a:solidFill>
                  <a:srgbClr val="00B050"/>
                </a:solidFill>
              </a:rPr>
              <a:t>Ｑ３</a:t>
            </a:r>
            <a:r>
              <a:rPr lang="ja-JP" altLang="en-US" dirty="0" smtClean="0">
                <a:solidFill>
                  <a:srgbClr val="00B050"/>
                </a:solidFill>
              </a:rPr>
              <a:t>　</a:t>
            </a:r>
            <a:r>
              <a:rPr lang="ja-JP" altLang="en-US" dirty="0" smtClean="0"/>
              <a:t>市場に流通している食品は</a:t>
            </a:r>
            <a:r>
              <a:rPr lang="en-US" altLang="ja-JP" dirty="0" smtClean="0"/>
              <a:t/>
            </a:r>
            <a:br>
              <a:rPr lang="en-US" altLang="ja-JP" dirty="0" smtClean="0"/>
            </a:br>
            <a:r>
              <a:rPr lang="ja-JP" altLang="en-US" dirty="0" smtClean="0"/>
              <a:t>　　　　　　　　安全ですか</a:t>
            </a:r>
            <a:r>
              <a:rPr lang="en-US" altLang="ja-JP" dirty="0" smtClean="0"/>
              <a:t>?</a:t>
            </a:r>
            <a:endParaRPr lang="ja-JP" altLang="en-US" dirty="0" smtClean="0"/>
          </a:p>
        </p:txBody>
      </p:sp>
      <p:sp>
        <p:nvSpPr>
          <p:cNvPr id="48131" name="コンテンツ プレースホルダー 2"/>
          <p:cNvSpPr>
            <a:spLocks noGrp="1"/>
          </p:cNvSpPr>
          <p:nvPr>
            <p:ph idx="1"/>
          </p:nvPr>
        </p:nvSpPr>
        <p:spPr>
          <a:xfrm>
            <a:off x="467544" y="1988840"/>
            <a:ext cx="8229600" cy="4353347"/>
          </a:xfrm>
          <a:solidFill>
            <a:srgbClr val="FFFF00">
              <a:alpha val="30000"/>
            </a:srgbClr>
          </a:solidFill>
        </p:spPr>
        <p:txBody>
          <a:bodyPr/>
          <a:lstStyle/>
          <a:p>
            <a:pPr marL="0" indent="0">
              <a:buNone/>
            </a:pPr>
            <a:r>
              <a:rPr lang="ja-JP" altLang="en-US" sz="6000" dirty="0" smtClean="0">
                <a:solidFill>
                  <a:srgbClr val="FF0000"/>
                </a:solidFill>
              </a:rPr>
              <a:t>Ａ</a:t>
            </a:r>
            <a:r>
              <a:rPr lang="ja-JP" altLang="en-US" dirty="0" smtClean="0">
                <a:solidFill>
                  <a:srgbClr val="FF0000"/>
                </a:solidFill>
              </a:rPr>
              <a:t>　</a:t>
            </a:r>
            <a:r>
              <a:rPr lang="ja-JP" altLang="en-US" dirty="0">
                <a:solidFill>
                  <a:srgbClr val="FF0000"/>
                </a:solidFill>
              </a:rPr>
              <a:t>　</a:t>
            </a:r>
            <a:r>
              <a:rPr lang="ja-JP" altLang="en-US" sz="3600" dirty="0" smtClean="0"/>
              <a:t>市場で販売されている食品は、それぞれの特質も踏まえながら個別に検査が行われています。</a:t>
            </a:r>
            <a:endParaRPr lang="en-US" altLang="ja-JP" sz="3600" dirty="0" smtClean="0"/>
          </a:p>
          <a:p>
            <a:pPr marL="0" indent="0">
              <a:buNone/>
            </a:pPr>
            <a:r>
              <a:rPr lang="ja-JP" altLang="en-US" sz="3600" dirty="0"/>
              <a:t>　</a:t>
            </a:r>
            <a:r>
              <a:rPr lang="ja-JP" altLang="en-US" sz="3600" dirty="0" smtClean="0"/>
              <a:t>食品衛生法に基つく暫定規制値を超える食品は出荷制限などにより流通させないことになっています。</a:t>
            </a:r>
            <a:endParaRPr lang="ja-JP" altLang="en-US" sz="3600" dirty="0" smtClean="0">
              <a:solidFill>
                <a:srgbClr val="FF0000"/>
              </a:solidFill>
            </a:endParaRPr>
          </a:p>
        </p:txBody>
      </p:sp>
    </p:spTree>
    <p:extLst>
      <p:ext uri="{BB962C8B-B14F-4D97-AF65-F5344CB8AC3E}">
        <p14:creationId xmlns:p14="http://schemas.microsoft.com/office/powerpoint/2010/main" val="41252332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8131"/>
                                        </p:tgtEl>
                                        <p:attrNameLst>
                                          <p:attrName>style.visibility</p:attrName>
                                        </p:attrNameLst>
                                      </p:cBhvr>
                                      <p:to>
                                        <p:strVal val="visible"/>
                                      </p:to>
                                    </p:set>
                                    <p:animEffect transition="in" filter="wipe(up)">
                                      <p:cBhvr>
                                        <p:cTn id="7" dur="500"/>
                                        <p:tgtEl>
                                          <p:spTgt spid="481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コンテンツ プレースホルダー 3"/>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11560" y="548680"/>
            <a:ext cx="7968885" cy="5976664"/>
          </a:xfrm>
        </p:spPr>
      </p:pic>
      <p:sp>
        <p:nvSpPr>
          <p:cNvPr id="5" name="タイトル 4"/>
          <p:cNvSpPr>
            <a:spLocks noGrp="1"/>
          </p:cNvSpPr>
          <p:nvPr>
            <p:ph type="title"/>
          </p:nvPr>
        </p:nvSpPr>
        <p:spPr>
          <a:xfrm>
            <a:off x="395536" y="2132856"/>
            <a:ext cx="8229600" cy="1143000"/>
          </a:xfrm>
        </p:spPr>
        <p:txBody>
          <a:bodyPr/>
          <a:lstStyle/>
          <a:p>
            <a:r>
              <a:rPr lang="ja-JP" altLang="en-US" dirty="0" smtClean="0">
                <a:solidFill>
                  <a:schemeClr val="bg1"/>
                </a:solidFill>
              </a:rPr>
              <a:t>おわり</a:t>
            </a:r>
            <a:endParaRPr kumimoji="1" lang="ja-JP" altLang="en-US" dirty="0">
              <a:solidFill>
                <a:schemeClr val="bg1"/>
              </a:solidFill>
            </a:endParaRPr>
          </a:p>
        </p:txBody>
      </p:sp>
      <p:sp>
        <p:nvSpPr>
          <p:cNvPr id="6" name="AutoShape 11"/>
          <p:cNvSpPr>
            <a:spLocks noChangeArrowheads="1"/>
          </p:cNvSpPr>
          <p:nvPr/>
        </p:nvSpPr>
        <p:spPr bwMode="auto">
          <a:xfrm>
            <a:off x="6697662" y="6450013"/>
            <a:ext cx="2446338" cy="407987"/>
          </a:xfrm>
          <a:prstGeom prst="roundRect">
            <a:avLst>
              <a:gd name="adj" fmla="val 16667"/>
            </a:avLst>
          </a:prstGeom>
          <a:solidFill>
            <a:schemeClr val="accent1">
              <a:alpha val="35000"/>
            </a:schemeClr>
          </a:solidFill>
          <a:ln w="9525">
            <a:solidFill>
              <a:schemeClr val="tx1"/>
            </a:solidFill>
            <a:round/>
            <a:headEnd/>
            <a:tailEnd/>
          </a:ln>
          <a:effectLst/>
        </p:spPr>
        <p:txBody>
          <a:bodyPr anchor="ctr">
            <a:spAutoFit/>
          </a:bodyPr>
          <a:lstStyle/>
          <a:p>
            <a:pPr algn="ctr"/>
            <a:r>
              <a:rPr lang="en-US" altLang="ja-JP" sz="1800" b="1" dirty="0"/>
              <a:t>→</a:t>
            </a:r>
            <a:r>
              <a:rPr lang="ja-JP" altLang="en-US" sz="1800" b="1" dirty="0"/>
              <a:t>　ワークシート　</a:t>
            </a:r>
            <a:r>
              <a:rPr lang="ja-JP" altLang="en-US" sz="1800" b="1" dirty="0" smtClean="0"/>
              <a:t>１６</a:t>
            </a:r>
            <a:endParaRPr lang="ja-JP" altLang="en-US" sz="1800" b="1" dirty="0"/>
          </a:p>
        </p:txBody>
      </p:sp>
      <p:sp>
        <p:nvSpPr>
          <p:cNvPr id="2" name="テキスト ボックス 1"/>
          <p:cNvSpPr txBox="1"/>
          <p:nvPr/>
        </p:nvSpPr>
        <p:spPr>
          <a:xfrm>
            <a:off x="4283968" y="5445224"/>
            <a:ext cx="3492847" cy="707886"/>
          </a:xfrm>
          <a:prstGeom prst="rect">
            <a:avLst/>
          </a:prstGeom>
          <a:noFill/>
        </p:spPr>
        <p:txBody>
          <a:bodyPr wrap="square" rtlCol="0">
            <a:spAutoFit/>
          </a:bodyPr>
          <a:lstStyle/>
          <a:p>
            <a:r>
              <a:rPr kumimoji="1" lang="en-US" altLang="ja-JP" sz="2000" dirty="0" smtClean="0">
                <a:solidFill>
                  <a:schemeClr val="bg1"/>
                </a:solidFill>
              </a:rPr>
              <a:t>※</a:t>
            </a:r>
            <a:r>
              <a:rPr kumimoji="1" lang="ja-JP" altLang="en-US" sz="2000" dirty="0" smtClean="0">
                <a:solidFill>
                  <a:schemeClr val="bg1"/>
                </a:solidFill>
              </a:rPr>
              <a:t>　放射線学習後の感想を</a:t>
            </a:r>
            <a:endParaRPr kumimoji="1" lang="en-US" altLang="ja-JP" sz="2000" dirty="0" smtClean="0">
              <a:solidFill>
                <a:schemeClr val="bg1"/>
              </a:solidFill>
            </a:endParaRPr>
          </a:p>
          <a:p>
            <a:r>
              <a:rPr kumimoji="1" lang="ja-JP" altLang="en-US" sz="2000" dirty="0" smtClean="0">
                <a:solidFill>
                  <a:schemeClr val="bg1"/>
                </a:solidFill>
              </a:rPr>
              <a:t>　ワークシートに書いてみよう</a:t>
            </a:r>
            <a:endParaRPr kumimoji="1" lang="ja-JP" altLang="en-US" sz="2000" dirty="0">
              <a:solidFill>
                <a:schemeClr val="bg1"/>
              </a:solidFill>
            </a:endParaRPr>
          </a:p>
        </p:txBody>
      </p:sp>
      <p:sp>
        <p:nvSpPr>
          <p:cNvPr id="7" name="正方形/長方形 6"/>
          <p:cNvSpPr/>
          <p:nvPr/>
        </p:nvSpPr>
        <p:spPr>
          <a:xfrm>
            <a:off x="5566141" y="6529612"/>
            <a:ext cx="1107996" cy="369332"/>
          </a:xfrm>
          <a:prstGeom prst="rect">
            <a:avLst/>
          </a:prstGeom>
        </p:spPr>
        <p:txBody>
          <a:bodyPr wrap="none">
            <a:spAutoFit/>
          </a:bodyPr>
          <a:lstStyle/>
          <a:p>
            <a:r>
              <a:rPr lang="ja-JP" altLang="en-US" dirty="0" smtClean="0"/>
              <a:t>関向撮影</a:t>
            </a:r>
            <a:endParaRPr lang="ja-JP" altLang="en-US" dirty="0"/>
          </a:p>
        </p:txBody>
      </p:sp>
    </p:spTree>
    <p:extLst>
      <p:ext uri="{BB962C8B-B14F-4D97-AF65-F5344CB8AC3E}">
        <p14:creationId xmlns:p14="http://schemas.microsoft.com/office/powerpoint/2010/main" val="1075660403"/>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正方形/長方形 1"/>
          <p:cNvSpPr>
            <a:spLocks noChangeArrowheads="1"/>
          </p:cNvSpPr>
          <p:nvPr/>
        </p:nvSpPr>
        <p:spPr bwMode="auto">
          <a:xfrm>
            <a:off x="323850" y="620713"/>
            <a:ext cx="8532813" cy="33855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ja-JP" altLang="en-US" sz="2200" dirty="0"/>
              <a:t>この教材は、文部科学省作成放射線副読本をもとに作成したものです</a:t>
            </a:r>
            <a:r>
              <a:rPr lang="ja-JP" altLang="en-US" sz="2200" dirty="0" smtClean="0"/>
              <a:t>。</a:t>
            </a:r>
            <a:endParaRPr lang="en-US" altLang="ja-JP" sz="2200" dirty="0" smtClean="0"/>
          </a:p>
          <a:p>
            <a:r>
              <a:rPr lang="ja-JP" altLang="en-US" sz="2200" dirty="0" smtClean="0"/>
              <a:t>画像等については以下の機関から協力を頂いております。</a:t>
            </a:r>
            <a:endParaRPr lang="en-US" altLang="ja-JP" sz="2200" dirty="0" smtClean="0"/>
          </a:p>
          <a:p>
            <a:endParaRPr lang="en-US" altLang="ja-JP" sz="2200" dirty="0"/>
          </a:p>
          <a:p>
            <a:r>
              <a:rPr lang="ja-JP" altLang="en-US" sz="2200" dirty="0" smtClean="0"/>
              <a:t>　「東京電力」</a:t>
            </a:r>
            <a:endParaRPr lang="en-US" altLang="ja-JP" sz="2200" dirty="0" smtClean="0"/>
          </a:p>
          <a:p>
            <a:r>
              <a:rPr lang="ja-JP" altLang="en-US" sz="2200" dirty="0"/>
              <a:t>　「ＮＩＥＤ独立行政法人防災科学技術</a:t>
            </a:r>
            <a:r>
              <a:rPr lang="ja-JP" altLang="en-US" sz="2200" dirty="0" smtClean="0"/>
              <a:t>研究所」</a:t>
            </a:r>
            <a:r>
              <a:rPr lang="en-US" altLang="ja-JP" sz="2200" dirty="0" smtClean="0"/>
              <a:t>K-</a:t>
            </a:r>
            <a:r>
              <a:rPr lang="en-US" altLang="ja-JP" sz="2200" dirty="0" err="1" smtClean="0"/>
              <a:t>NET,KiK</a:t>
            </a:r>
            <a:r>
              <a:rPr lang="en-US" altLang="ja-JP" sz="2200" dirty="0" smtClean="0"/>
              <a:t>-net</a:t>
            </a:r>
            <a:r>
              <a:rPr lang="ja-JP" altLang="en-US" sz="2200" dirty="0" smtClean="0"/>
              <a:t>のデータ</a:t>
            </a:r>
            <a:endParaRPr lang="en-US" altLang="ja-JP" sz="2200" dirty="0" smtClean="0"/>
          </a:p>
          <a:p>
            <a:r>
              <a:rPr lang="ja-JP" altLang="en-US" sz="2200" dirty="0" smtClean="0"/>
              <a:t>　「</a:t>
            </a:r>
            <a:r>
              <a:rPr lang="ja-JP" altLang="en-US" sz="2000" dirty="0" smtClean="0"/>
              <a:t>岩手県</a:t>
            </a:r>
            <a:r>
              <a:rPr lang="ja-JP" altLang="en-US" sz="2000" dirty="0"/>
              <a:t>環境生活部環境</a:t>
            </a:r>
            <a:r>
              <a:rPr lang="ja-JP" altLang="en-US" sz="2000" dirty="0" smtClean="0"/>
              <a:t>保全課」</a:t>
            </a:r>
            <a:endParaRPr lang="en-US" altLang="ja-JP" sz="2000" dirty="0" smtClean="0"/>
          </a:p>
          <a:p>
            <a:r>
              <a:rPr lang="ja-JP" altLang="en-US" sz="2000" dirty="0"/>
              <a:t>　「あとみん</a:t>
            </a:r>
            <a:r>
              <a:rPr lang="en-US" altLang="ja-JP" sz="2000" dirty="0"/>
              <a:t>(</a:t>
            </a:r>
            <a:r>
              <a:rPr lang="ja-JP" altLang="en-US" sz="2000" dirty="0"/>
              <a:t>原子力・エネルギー教育支援情報提供サイト</a:t>
            </a:r>
            <a:r>
              <a:rPr lang="en-US" altLang="ja-JP" sz="2000" dirty="0"/>
              <a:t>)</a:t>
            </a:r>
            <a:r>
              <a:rPr lang="ja-JP" altLang="en-US" sz="2000" dirty="0"/>
              <a:t>運営事務局</a:t>
            </a:r>
          </a:p>
          <a:p>
            <a:r>
              <a:rPr lang="ja-JP" altLang="en-US" sz="2000" dirty="0" smtClean="0"/>
              <a:t>　　</a:t>
            </a:r>
            <a:r>
              <a:rPr lang="en-US" altLang="ja-JP" sz="2000" dirty="0" smtClean="0"/>
              <a:t>(</a:t>
            </a:r>
            <a:r>
              <a:rPr lang="ja-JP" altLang="en-US" sz="2000" dirty="0"/>
              <a:t>財</a:t>
            </a:r>
            <a:r>
              <a:rPr lang="en-US" altLang="ja-JP" sz="2000" dirty="0"/>
              <a:t>)</a:t>
            </a:r>
            <a:r>
              <a:rPr lang="ja-JP" altLang="en-US" sz="2000" dirty="0"/>
              <a:t>日本原子力文化振興財団 科学文化部 教育支援</a:t>
            </a:r>
            <a:r>
              <a:rPr lang="ja-JP" altLang="en-US" sz="2000" dirty="0" smtClean="0"/>
              <a:t>センター」</a:t>
            </a:r>
            <a:endParaRPr lang="en-US" altLang="ja-JP" sz="2000" dirty="0" smtClean="0"/>
          </a:p>
          <a:p>
            <a:r>
              <a:rPr lang="ja-JP" altLang="en-US" sz="2000" dirty="0"/>
              <a:t>　</a:t>
            </a:r>
            <a:r>
              <a:rPr lang="ja-JP" altLang="en-US" sz="2000" dirty="0" smtClean="0"/>
              <a:t>「文部科学省」</a:t>
            </a:r>
            <a:r>
              <a:rPr lang="ja-JP" altLang="en-US" sz="2000" dirty="0"/>
              <a:t>　</a:t>
            </a:r>
            <a:endParaRPr lang="en-US" altLang="ja-JP" sz="2000" dirty="0"/>
          </a:p>
          <a:p>
            <a:endParaRPr lang="ja-JP" altLang="en-US" sz="2200" dirty="0"/>
          </a:p>
        </p:txBody>
      </p:sp>
    </p:spTree>
    <p:extLst>
      <p:ext uri="{BB962C8B-B14F-4D97-AF65-F5344CB8AC3E}">
        <p14:creationId xmlns:p14="http://schemas.microsoft.com/office/powerpoint/2010/main" val="10019043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8"/>
          <p:cNvSpPr>
            <a:spLocks noGrp="1" noChangeArrowheads="1"/>
          </p:cNvSpPr>
          <p:nvPr>
            <p:ph type="title"/>
          </p:nvPr>
        </p:nvSpPr>
        <p:spPr>
          <a:xfrm>
            <a:off x="468313" y="5373688"/>
            <a:ext cx="8229600" cy="1143000"/>
          </a:xfrm>
        </p:spPr>
        <p:txBody>
          <a:bodyPr/>
          <a:lstStyle/>
          <a:p>
            <a:pPr eaLnBrk="1" hangingPunct="1"/>
            <a:r>
              <a:rPr lang="ja-JP" altLang="en-US" sz="4800" dirty="0" smtClean="0"/>
              <a:t>スイセンから出ている</a:t>
            </a:r>
            <a:r>
              <a:rPr lang="en-US" altLang="ja-JP" sz="4800" dirty="0" smtClean="0"/>
              <a:t/>
            </a:r>
            <a:br>
              <a:rPr lang="en-US" altLang="ja-JP" sz="4800" dirty="0" smtClean="0"/>
            </a:br>
            <a:r>
              <a:rPr lang="ja-JP" altLang="en-US" sz="4800" dirty="0" smtClean="0"/>
              <a:t>自然放射線を写したものです</a:t>
            </a:r>
          </a:p>
        </p:txBody>
      </p:sp>
      <p:pic>
        <p:nvPicPr>
          <p:cNvPr id="9219" name="Picture 4"/>
          <p:cNvPicPr>
            <a:picLocks noGrp="1" noChangeAspect="1" noChangeArrowheads="1"/>
          </p:cNvPicPr>
          <p:nvPr>
            <p:ph sz="half" idx="1"/>
          </p:nvPr>
        </p:nvPicPr>
        <p:blipFill>
          <a:blip r:embed="rId3" cstate="print">
            <a:extLst>
              <a:ext uri="{28A0092B-C50C-407E-A947-70E740481C1C}">
                <a14:useLocalDpi xmlns:a14="http://schemas.microsoft.com/office/drawing/2010/main" val="0"/>
              </a:ext>
            </a:extLst>
          </a:blip>
          <a:srcRect/>
          <a:stretch>
            <a:fillRect/>
          </a:stretch>
        </p:blipFill>
        <p:spPr>
          <a:xfrm>
            <a:off x="1619250" y="1258888"/>
            <a:ext cx="5327650" cy="3944937"/>
          </a:xfrm>
        </p:spPr>
      </p:pic>
      <p:pic>
        <p:nvPicPr>
          <p:cNvPr id="3079" name="Picture 7"/>
          <p:cNvPicPr>
            <a:picLocks noGrp="1" noChangeAspect="1" noChangeArrowheads="1"/>
          </p:cNvPicPr>
          <p:nvPr>
            <p:ph sz="half" idx="2"/>
          </p:nvPr>
        </p:nvPicPr>
        <p:blipFill>
          <a:blip r:embed="rId4" cstate="print">
            <a:extLst>
              <a:ext uri="{28A0092B-C50C-407E-A947-70E740481C1C}">
                <a14:useLocalDpi xmlns:a14="http://schemas.microsoft.com/office/drawing/2010/main" val="0"/>
              </a:ext>
            </a:extLst>
          </a:blip>
          <a:srcRect/>
          <a:stretch>
            <a:fillRect/>
          </a:stretch>
        </p:blipFill>
        <p:spPr>
          <a:xfrm>
            <a:off x="1547813" y="1258888"/>
            <a:ext cx="5545137" cy="4010025"/>
          </a:xfrm>
        </p:spPr>
      </p:pic>
      <p:sp>
        <p:nvSpPr>
          <p:cNvPr id="9221" name="Rectangle 8"/>
          <p:cNvSpPr txBox="1">
            <a:spLocks noChangeArrowheads="1"/>
          </p:cNvSpPr>
          <p:nvPr/>
        </p:nvSpPr>
        <p:spPr bwMode="auto">
          <a:xfrm>
            <a:off x="468313" y="11588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eaLnBrk="0" hangingPunct="0">
              <a:defRPr kumimoji="1">
                <a:solidFill>
                  <a:schemeClr val="tx1"/>
                </a:solidFill>
                <a:latin typeface="Calibri" pitchFamily="34" charset="0"/>
                <a:ea typeface="ＭＳ Ｐゴシック" pitchFamily="50" charset="-128"/>
              </a:defRPr>
            </a:lvl1pPr>
            <a:lvl2pPr marL="742950" indent="-285750" eaLnBrk="0" hangingPunct="0">
              <a:defRPr kumimoji="1">
                <a:solidFill>
                  <a:schemeClr val="tx1"/>
                </a:solidFill>
                <a:latin typeface="Calibri" pitchFamily="34" charset="0"/>
                <a:ea typeface="ＭＳ Ｐゴシック" pitchFamily="50" charset="-128"/>
              </a:defRPr>
            </a:lvl2pPr>
            <a:lvl3pPr marL="1143000" indent="-228600" eaLnBrk="0" hangingPunct="0">
              <a:defRPr kumimoji="1">
                <a:solidFill>
                  <a:schemeClr val="tx1"/>
                </a:solidFill>
                <a:latin typeface="Calibri" pitchFamily="34" charset="0"/>
                <a:ea typeface="ＭＳ Ｐゴシック" pitchFamily="50" charset="-128"/>
              </a:defRPr>
            </a:lvl3pPr>
            <a:lvl4pPr marL="1600200" indent="-228600" eaLnBrk="0" hangingPunct="0">
              <a:defRPr kumimoji="1">
                <a:solidFill>
                  <a:schemeClr val="tx1"/>
                </a:solidFill>
                <a:latin typeface="Calibri" pitchFamily="34" charset="0"/>
                <a:ea typeface="ＭＳ Ｐゴシック" pitchFamily="50" charset="-128"/>
              </a:defRPr>
            </a:lvl4pPr>
            <a:lvl5pPr marL="2057400" indent="-228600" eaLnBrk="0" hangingPunct="0">
              <a:defRPr kumimoji="1">
                <a:solidFill>
                  <a:schemeClr val="tx1"/>
                </a:solidFill>
                <a:latin typeface="Calibri" pitchFamily="34" charset="0"/>
                <a:ea typeface="ＭＳ Ｐゴシック" pitchFamily="50" charset="-128"/>
              </a:defRPr>
            </a:lvl5pPr>
            <a:lvl6pPr marL="25146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6pPr>
            <a:lvl7pPr marL="29718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7pPr>
            <a:lvl8pPr marL="34290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8pPr>
            <a:lvl9pPr marL="3886200" indent="-228600" eaLnBrk="0" fontAlgn="base" hangingPunct="0">
              <a:spcBef>
                <a:spcPct val="0"/>
              </a:spcBef>
              <a:spcAft>
                <a:spcPct val="0"/>
              </a:spcAft>
              <a:defRPr kumimoji="1">
                <a:solidFill>
                  <a:schemeClr val="tx1"/>
                </a:solidFill>
                <a:latin typeface="Calibri" pitchFamily="34" charset="0"/>
                <a:ea typeface="ＭＳ Ｐゴシック" pitchFamily="50" charset="-128"/>
              </a:defRPr>
            </a:lvl9pPr>
          </a:lstStyle>
          <a:p>
            <a:pPr algn="ctr" eaLnBrk="1" hangingPunct="1"/>
            <a:r>
              <a:rPr lang="ja-JP" altLang="en-US" sz="4400" dirty="0"/>
              <a:t>これは何の写真でしょう？</a:t>
            </a:r>
          </a:p>
        </p:txBody>
      </p:sp>
      <p:sp>
        <p:nvSpPr>
          <p:cNvPr id="6" name="正方形/長方形 5"/>
          <p:cNvSpPr/>
          <p:nvPr/>
        </p:nvSpPr>
        <p:spPr>
          <a:xfrm>
            <a:off x="6199222" y="0"/>
            <a:ext cx="2934906" cy="338554"/>
          </a:xfrm>
          <a:prstGeom prst="rect">
            <a:avLst/>
          </a:prstGeom>
        </p:spPr>
        <p:txBody>
          <a:bodyPr wrap="none">
            <a:spAutoFit/>
          </a:bodyPr>
          <a:lstStyle/>
          <a:p>
            <a:r>
              <a:rPr lang="ja-JP" altLang="en-US" sz="1600" dirty="0" smtClean="0"/>
              <a:t>文部科学省副読本 </a:t>
            </a:r>
            <a:r>
              <a:rPr lang="en-US" altLang="ja-JP" sz="1600" dirty="0" smtClean="0"/>
              <a:t>P.3 </a:t>
            </a:r>
            <a:r>
              <a:rPr lang="ja-JP" altLang="en-US" sz="1600" dirty="0" smtClean="0"/>
              <a:t>から作成</a:t>
            </a:r>
            <a:endParaRPr lang="ja-JP" altLang="en-US" sz="1600"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3079"/>
                                        </p:tgtEl>
                                        <p:attrNameLst>
                                          <p:attrName>style.visibility</p:attrName>
                                        </p:attrNameLst>
                                      </p:cBhvr>
                                      <p:to>
                                        <p:strVal val="visible"/>
                                      </p:to>
                                    </p:set>
                                    <p:animEffect transition="in" filter="box(out)">
                                      <p:cBhvr>
                                        <p:cTn id="7" dur="500"/>
                                        <p:tgtEl>
                                          <p:spTgt spid="30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randombar(horizontal)">
                                      <p:cBhvr>
                                        <p:cTn id="1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標準デザイン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標準デザイン">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6325</TotalTime>
  <Words>3372</Words>
  <Application>Microsoft Office PowerPoint</Application>
  <PresentationFormat>画面に合わせる (4:3)</PresentationFormat>
  <Paragraphs>775</Paragraphs>
  <Slides>85</Slides>
  <Notes>85</Notes>
  <HiddenSlides>0</HiddenSlides>
  <MMClips>3</MMClips>
  <ScaleCrop>false</ScaleCrop>
  <HeadingPairs>
    <vt:vector size="6" baseType="variant">
      <vt:variant>
        <vt:lpstr>テーマ</vt:lpstr>
      </vt:variant>
      <vt:variant>
        <vt:i4>1</vt:i4>
      </vt:variant>
      <vt:variant>
        <vt:lpstr>埋め込まれた OLE サーバー</vt:lpstr>
      </vt:variant>
      <vt:variant>
        <vt:i4>1</vt:i4>
      </vt:variant>
      <vt:variant>
        <vt:lpstr>スライド タイトル</vt:lpstr>
      </vt:variant>
      <vt:variant>
        <vt:i4>85</vt:i4>
      </vt:variant>
    </vt:vector>
  </HeadingPairs>
  <TitlesOfParts>
    <vt:vector size="87" baseType="lpstr">
      <vt:lpstr>Office ​​テーマ</vt:lpstr>
      <vt:lpstr>ビットマップ イメージ</vt:lpstr>
      <vt:lpstr>はじめに</vt:lpstr>
      <vt:lpstr>PowerPoint プレゼンテーション</vt:lpstr>
      <vt:lpstr>そして地震により</vt:lpstr>
      <vt:lpstr>事故は起きてしまった</vt:lpstr>
      <vt:lpstr>震災、事故により原発から 大量の放射性物質が放出</vt:lpstr>
      <vt:lpstr>今回の事故によって</vt:lpstr>
      <vt:lpstr>知ることから始めよう 放射線のいろいろ</vt:lpstr>
      <vt:lpstr>PowerPoint プレゼンテーション</vt:lpstr>
      <vt:lpstr>スイセンから出ている 自然放射線を写したものです</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身近なものから出ている自然放射線</vt:lpstr>
      <vt:lpstr>　　　本県中学生が部活動で計測した 　　　　校庭での放射線量</vt:lpstr>
      <vt:lpstr>放射線は目に見えるもの？</vt:lpstr>
      <vt:lpstr>PowerPoint プレゼンテーション</vt:lpstr>
      <vt:lpstr>原子と原子核</vt:lpstr>
      <vt:lpstr>主な放射線の正体</vt:lpstr>
      <vt:lpstr>■アルファ（α）線</vt:lpstr>
      <vt:lpstr>■ベータ（β）線</vt:lpstr>
      <vt:lpstr>■ガンマ（γ）線</vt:lpstr>
      <vt:lpstr>電磁波のなかま</vt:lpstr>
      <vt:lpstr>PowerPoint プレゼンテーション</vt:lpstr>
      <vt:lpstr>放射性物質と放射能、放射線</vt:lpstr>
      <vt:lpstr>PowerPoint プレゼンテーション</vt:lpstr>
      <vt:lpstr>放射線は体を 通り抜けることができる？</vt:lpstr>
      <vt:lpstr>透過作用</vt:lpstr>
      <vt:lpstr>放射線の単位　①</vt:lpstr>
      <vt:lpstr>放射線の単位　②</vt:lpstr>
      <vt:lpstr>PowerPoint プレゼンテーション</vt:lpstr>
      <vt:lpstr>半減期（ヨウ素131）</vt:lpstr>
      <vt:lpstr>半減期（セシウム137）</vt:lpstr>
      <vt:lpstr>主な放射性物質の半減期</vt:lpstr>
      <vt:lpstr>PowerPoint プレゼンテーション</vt:lpstr>
      <vt:lpstr>①放射性物質の有無を調べるもの</vt:lpstr>
      <vt:lpstr>②空間の放射線量を調べるもの （自然放射線や人工放射線を含めた空間の放射線量を測定）</vt:lpstr>
      <vt:lpstr>③個人の被ばく線量を調べるもの</vt:lpstr>
      <vt:lpstr>色々な放射線測定器</vt:lpstr>
      <vt:lpstr>目に見えない放射線を見る</vt:lpstr>
      <vt:lpstr>「霧箱」による放射線の観察</vt:lpstr>
      <vt:lpstr>PowerPoint プレゼンテーション</vt:lpstr>
      <vt:lpstr>外部被ばくと内部被ばく</vt:lpstr>
      <vt:lpstr>体の中に入った放射性物質は もう出ていかないのか？</vt:lpstr>
      <vt:lpstr>◆自然界から受ける放射線量 　　一人当たりの年間線量（日本平均）</vt:lpstr>
      <vt:lpstr>●体内の放射性物質の量</vt:lpstr>
      <vt:lpstr>●食物（１kg)中のカリウム40の放射性物質の量（日本）（単位：ベクレル／㎏）</vt:lpstr>
      <vt:lpstr>PowerPoint プレゼンテーション</vt:lpstr>
      <vt:lpstr>◆身の回りの放射線被ばく①</vt:lpstr>
      <vt:lpstr>◆身の回りの放射線被ばく ②</vt:lpstr>
      <vt:lpstr>PowerPoint プレゼンテーション</vt:lpstr>
      <vt:lpstr>PowerPoint プレゼンテーション</vt:lpstr>
      <vt:lpstr>PowerPoint プレゼンテーション</vt:lpstr>
      <vt:lpstr>◆放射線と生活習慣によって がんになるリスク（相対リスク）</vt:lpstr>
      <vt:lpstr>PowerPoint プレゼンテーション</vt:lpstr>
      <vt:lpstr>PowerPoint プレゼンテーション</vt:lpstr>
      <vt:lpstr>◆医療での利用・・・病気の診断、治療</vt:lpstr>
      <vt:lpstr>◆医療での利用・・・粒子線治療</vt:lpstr>
      <vt:lpstr>PowerPoint プレゼンテーション</vt:lpstr>
      <vt:lpstr>◆農業での利用・・・品種改良</vt:lpstr>
      <vt:lpstr>PowerPoint プレゼンテーション</vt:lpstr>
      <vt:lpstr>エネルギー資源としての原子力の利用</vt:lpstr>
      <vt:lpstr>火力発電　と 原子力発電</vt:lpstr>
      <vt:lpstr>PowerPoint プレゼンテーション</vt:lpstr>
      <vt:lpstr>◆外部被ばくから身を守る ３原則</vt:lpstr>
      <vt:lpstr>◆原子力施設周辺の放射線モニタリング</vt:lpstr>
      <vt:lpstr>通常、原子炉内に閉じ込められている放射性物質が、 今回の事故で、放出された</vt:lpstr>
      <vt:lpstr>◆非常時における 内部被ばくに対する防護①</vt:lpstr>
      <vt:lpstr>◆非常時における 内部被ばくに対する防護②</vt:lpstr>
      <vt:lpstr>◆非常時における 被ばくに対する防護③</vt:lpstr>
      <vt:lpstr>退避や避難の考え方①</vt:lpstr>
      <vt:lpstr>退避や避難の考え方②</vt:lpstr>
      <vt:lpstr>退避や避難の考え方③</vt:lpstr>
      <vt:lpstr>調べてみよう</vt:lpstr>
      <vt:lpstr>PowerPoint プレゼンテーション</vt:lpstr>
      <vt:lpstr>最後に</vt:lpstr>
      <vt:lpstr>PowerPoint プレゼンテーション</vt:lpstr>
      <vt:lpstr>放射線　Ｑ＆Ａ</vt:lpstr>
      <vt:lpstr>Ｑ１　放射線、放射能は 　　　　　　　　　　感染しますか？</vt:lpstr>
      <vt:lpstr>Ｑ２　日常生活でどんなことに 　　　　　　注意すればいいですか?</vt:lpstr>
      <vt:lpstr>Ｑ３　市場に流通している食品は 　　　　　　　　安全ですか?</vt:lpstr>
      <vt:lpstr>おわり</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kasan6</dc:creator>
  <cp:lastModifiedBy>kasan3</cp:lastModifiedBy>
  <cp:revision>276</cp:revision>
  <cp:lastPrinted>2011-11-10T06:34:39Z</cp:lastPrinted>
  <dcterms:created xsi:type="dcterms:W3CDTF">2011-09-16T01:18:20Z</dcterms:created>
  <dcterms:modified xsi:type="dcterms:W3CDTF">2012-02-02T02:29:40Z</dcterms:modified>
</cp:coreProperties>
</file>