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34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6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38.xml" ContentType="application/vnd.openxmlformats-officedocument.presentationml.slide+xml"/>
  <Override PartName="/ppt/slides/slide55.xml" ContentType="application/vnd.openxmlformats-officedocument.presentationml.slide+xml"/>
  <Override PartName="/ppt/slides/slide67.xml" ContentType="application/vnd.openxmlformats-officedocument.presentationml.slide+xml"/>
  <Override PartName="/ppt/slides/slide36.xml" ContentType="application/vnd.openxmlformats-officedocument.presentationml.slide+xml"/>
  <Override PartName="/ppt/slides/slide64.xml" ContentType="application/vnd.openxmlformats-officedocument.presentationml.slide+xml"/>
  <Override PartName="/ppt/slides/slide37.xml" ContentType="application/vnd.openxmlformats-officedocument.presentationml.slide+xml"/>
  <Override PartName="/ppt/slides/slide62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6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70"/>
  </p:notesMasterIdLst>
  <p:handoutMasterIdLst>
    <p:handoutMasterId r:id="rId71"/>
  </p:handoutMasterIdLst>
  <p:sldIdLst>
    <p:sldId id="257" r:id="rId3"/>
    <p:sldId id="348" r:id="rId4"/>
    <p:sldId id="288" r:id="rId5"/>
    <p:sldId id="324" r:id="rId6"/>
    <p:sldId id="289" r:id="rId7"/>
    <p:sldId id="290" r:id="rId8"/>
    <p:sldId id="291" r:id="rId9"/>
    <p:sldId id="322" r:id="rId10"/>
    <p:sldId id="293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43" r:id="rId49"/>
    <p:sldId id="344" r:id="rId50"/>
    <p:sldId id="345" r:id="rId51"/>
    <p:sldId id="327" r:id="rId52"/>
    <p:sldId id="328" r:id="rId53"/>
    <p:sldId id="261" r:id="rId54"/>
    <p:sldId id="282" r:id="rId55"/>
    <p:sldId id="268" r:id="rId56"/>
    <p:sldId id="263" r:id="rId57"/>
    <p:sldId id="319" r:id="rId58"/>
    <p:sldId id="283" r:id="rId59"/>
    <p:sldId id="353" r:id="rId60"/>
    <p:sldId id="284" r:id="rId61"/>
    <p:sldId id="285" r:id="rId62"/>
    <p:sldId id="264" r:id="rId63"/>
    <p:sldId id="265" r:id="rId64"/>
    <p:sldId id="351" r:id="rId65"/>
    <p:sldId id="287" r:id="rId66"/>
    <p:sldId id="394" r:id="rId67"/>
    <p:sldId id="395" r:id="rId68"/>
    <p:sldId id="397" r:id="rId6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1261" autoAdjust="0"/>
  </p:normalViewPr>
  <p:slideViewPr>
    <p:cSldViewPr>
      <p:cViewPr varScale="1">
        <p:scale>
          <a:sx n="71" d="100"/>
          <a:sy n="71" d="100"/>
        </p:scale>
        <p:origin x="181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78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3" rIns="95546" bIns="47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39" cy="4466989"/>
          </a:xfrm>
          <a:prstGeom prst="rect">
            <a:avLst/>
          </a:prstGeom>
        </p:spPr>
        <p:txBody>
          <a:bodyPr vert="horz" lIns="95546" tIns="47773" rIns="95546" bIns="47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5546" tIns="47773" rIns="95546" bIns="47773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ストレスマネジメン（対処行動）ト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について学んでいきましよう。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372">
              <a:defRPr/>
            </a:pPr>
            <a:endParaRPr lang="en-US" altLang="ja-JP" dirty="0"/>
          </a:p>
          <a:p>
            <a:pPr defTabSz="910372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ところで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って，どんな時に感じますか？みなさんはその時，どうしていますか？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児童生徒の様子を見ながら，このスライドを活用してください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372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372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今日は２つのことをやってみましょう。</a:t>
            </a:r>
            <a:endParaRPr kumimoji="1" lang="en-US" altLang="ja-JP" dirty="0"/>
          </a:p>
          <a:p>
            <a:r>
              <a:rPr kumimoji="1" lang="ja-JP" altLang="en-US" dirty="0"/>
              <a:t>まず１つ目は「心とからだの健康観察」，</a:t>
            </a:r>
            <a:endParaRPr kumimoji="1" lang="en-US" altLang="ja-JP" dirty="0"/>
          </a:p>
          <a:p>
            <a:r>
              <a:rPr kumimoji="1" lang="ja-JP" altLang="en-US" dirty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様子を見ながら，このスライドを活用してください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それでは，合計点を出しましょう。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計算の仕方をスライドを参照に説明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アンケートをして，気づいたことや，今の気持ちを書きましょう。</a:t>
            </a:r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記入後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今日は，</a:t>
            </a:r>
            <a:r>
              <a:rPr kumimoji="1" lang="en-US" altLang="ja-JP" dirty="0"/>
              <a:t>5</a:t>
            </a:r>
            <a:r>
              <a:rPr kumimoji="1" lang="ja-JP" altLang="en-US" dirty="0"/>
              <a:t>つ目のストレスの合計点に注目してみましょう。</a:t>
            </a:r>
            <a:endParaRPr kumimoji="1" lang="en-US" altLang="ja-JP" dirty="0"/>
          </a:p>
          <a:p>
            <a:r>
              <a:rPr kumimoji="1" lang="ja-JP" altLang="en-US" dirty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今日の授業の目標は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ストレスの合計点を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点下げよう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です。点数が高かった人も低かった人も，まず，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454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454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454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454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45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つ目の「心とからだの健康観察」をしてみましょう。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達人シートの左上に注目してください。犬のイラストがあります。</a:t>
            </a:r>
          </a:p>
          <a:p>
            <a:pPr defTabSz="910372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/>
              <a:t>人と話す，熱中する，リラックスする，など自分にとって楽しいことがあります。</a:t>
            </a:r>
            <a:endParaRPr kumimoji="1" lang="en-US" altLang="ja-JP" dirty="0"/>
          </a:p>
          <a:p>
            <a:pPr defTabSz="910372">
              <a:defRPr/>
            </a:pPr>
            <a:r>
              <a:rPr kumimoji="1" lang="ja-JP" altLang="en-US" dirty="0"/>
              <a:t>左上の枠の中の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カッコに自分の考えを書きましょう。</a:t>
            </a:r>
            <a:endParaRPr kumimoji="1" lang="en-US" altLang="ja-JP" dirty="0"/>
          </a:p>
          <a:p>
            <a:pPr defTabSz="910372">
              <a:defRPr/>
            </a:pPr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372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454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454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454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楽しみをためておくイメージはつかめましたか。</a:t>
            </a:r>
            <a:endParaRPr kumimoji="1" lang="en-US" altLang="ja-JP" dirty="0"/>
          </a:p>
          <a:p>
            <a:r>
              <a:rPr kumimoji="1" lang="ja-JP" altLang="en-US" dirty="0"/>
              <a:t>達人シートの右上に注目してください。うさぎのイラストがあります。</a:t>
            </a:r>
            <a:endParaRPr kumimoji="1" lang="en-US" altLang="ja-JP" dirty="0"/>
          </a:p>
          <a:p>
            <a:r>
              <a:rPr kumimoji="1" lang="ja-JP" altLang="en-US" dirty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/>
          </a:p>
          <a:p>
            <a:endParaRPr kumimoji="1" lang="ja-JP" altLang="en-US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/>
              <a:t>ストレスのもとにある問題を解決したことにはならないですよね。</a:t>
            </a:r>
            <a:endParaRPr kumimoji="1" lang="en-US" altLang="ja-JP" dirty="0"/>
          </a:p>
          <a:p>
            <a:r>
              <a:rPr kumimoji="1" lang="ja-JP" altLang="en-US" dirty="0"/>
              <a:t>そこで必要なのが，「解決する行動」という対処行動です。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達人シートの左下，ネコのイラストのある欄に注目してください。</a:t>
            </a:r>
            <a:endParaRPr kumimoji="1" lang="en-US" altLang="ja-JP" dirty="0"/>
          </a:p>
          <a:p>
            <a:r>
              <a:rPr kumimoji="1" lang="ja-JP" altLang="en-US" dirty="0"/>
              <a:t>解決する行動には，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課題を後回しにしないで，とりあえずはじめてみる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解決のための工夫や努力をする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よい結果を出す（試合に勝つ，合格）　などが，ありますね。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クリック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でも，解決しようと努力していても，なかなか簡単には進まないこともあります。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と気持ちが楽になりますよね。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もう一度，最初に思い浮かべた</a:t>
            </a:r>
          </a:p>
          <a:p>
            <a:r>
              <a:rPr kumimoji="1" lang="ja-JP" altLang="en-US" dirty="0"/>
              <a:t>「ストレスのもとになっている問題や課題」を思い浮かべてみよう。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達人シートの右下に注目してください。ゾウのイラストがあるところです。</a:t>
            </a:r>
            <a:endParaRPr kumimoji="1" lang="en-US" altLang="ja-JP" dirty="0"/>
          </a:p>
          <a:p>
            <a:r>
              <a:rPr kumimoji="1" lang="ja-JP" altLang="en-US" dirty="0"/>
              <a:t>「解決するイメージ」の一つに「見通しがもてる」があります。</a:t>
            </a:r>
            <a:endParaRPr kumimoji="1" lang="en-US" altLang="ja-JP" dirty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が楽にもてますか。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次に「解決するイメージ」には，「取組のよさ</a:t>
            </a:r>
            <a:r>
              <a:rPr kumimoji="1" lang="en-US" altLang="ja-JP" dirty="0"/>
              <a:t>(</a:t>
            </a:r>
            <a:r>
              <a:rPr kumimoji="1" lang="ja-JP" altLang="en-US" dirty="0"/>
              <a:t>意義</a:t>
            </a:r>
            <a:r>
              <a:rPr kumimoji="1" lang="en-US" altLang="ja-JP" dirty="0"/>
              <a:t>)</a:t>
            </a:r>
            <a:r>
              <a:rPr kumimoji="1" lang="ja-JP" altLang="en-US" dirty="0"/>
              <a:t>が分かる」があります。</a:t>
            </a:r>
          </a:p>
          <a:p>
            <a:r>
              <a:rPr kumimoji="1" lang="ja-JP" altLang="en-US" dirty="0"/>
              <a:t>先ほど思い浮かべた「ストレスのもとになっている問題」に対しての</a:t>
            </a:r>
            <a:endParaRPr kumimoji="1" lang="en-US" altLang="ja-JP" dirty="0"/>
          </a:p>
          <a:p>
            <a:r>
              <a:rPr kumimoji="1" lang="ja-JP" altLang="en-US" dirty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最後に「解決するイメージ」には，「今の成果が確認できる」があります。</a:t>
            </a:r>
          </a:p>
          <a:p>
            <a:r>
              <a:rPr kumimoji="1" lang="ja-JP" altLang="en-US" dirty="0"/>
              <a:t>大変な中でもすでに成果は表れています。今どこまでできているのか注意深く探して</a:t>
            </a:r>
            <a:r>
              <a:rPr kumimoji="1" lang="en-US" altLang="ja-JP" dirty="0"/>
              <a:t>(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)</a:t>
            </a:r>
            <a:r>
              <a:rPr kumimoji="1" lang="ja-JP" altLang="en-US" dirty="0"/>
              <a:t>に書きましょう。</a:t>
            </a:r>
          </a:p>
          <a:p>
            <a:r>
              <a:rPr kumimoji="1" lang="ja-JP" altLang="en-US" dirty="0"/>
              <a:t>例えば，・今年の水泳学習の目標は</a:t>
            </a:r>
            <a:r>
              <a:rPr kumimoji="1" lang="en-US" altLang="ja-JP" dirty="0"/>
              <a:t>25M</a:t>
            </a:r>
            <a:r>
              <a:rPr kumimoji="1" lang="ja-JP" altLang="en-US" dirty="0"/>
              <a:t>泳ぐことだった。目標は達成出来なかったけれど，昨年よりは</a:t>
            </a:r>
            <a:r>
              <a:rPr kumimoji="1" lang="en-US" altLang="ja-JP" dirty="0"/>
              <a:t>5M</a:t>
            </a:r>
            <a:r>
              <a:rPr kumimoji="1" lang="ja-JP" altLang="en-US" dirty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さらにストレスマネジメント，レベルアップのコツがあります。まずはレベルアップの一つ目，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一人でがんばるのではなく，他の人に手伝ってもらうことと，友だちのアイディアをまねる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ことが大切です。では話し合ってみましょう。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新しい発見はありましたか。</a:t>
            </a:r>
          </a:p>
          <a:p>
            <a:r>
              <a:rPr kumimoji="1" lang="ja-JP" altLang="en-US" dirty="0"/>
              <a:t>家族に聞いても楽になる，先生が力になる・・・などです。</a:t>
            </a:r>
          </a:p>
          <a:p>
            <a:r>
              <a:rPr kumimoji="1" lang="ja-JP" altLang="en-US" dirty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アンケート用紙を一度，机の中から出しましょう。</a:t>
            </a:r>
          </a:p>
          <a:p>
            <a:r>
              <a:rPr kumimoji="1" lang="ja-JP" altLang="en-US" dirty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06" indent="-29857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319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045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773" indent="-2388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501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228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2954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0683" indent="-238864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470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756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8641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21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2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272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336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02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66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54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87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2025/7/23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2025/7/23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3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dDszDVo6s/U0pTP4IQ2VI/AAAAAAAAfGw/srBl6D51Mms/s800/high_touch_boys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MHEoZ-jXs1Q/VPLqpp_J9QI/AAAAAAAAr64/RBzxAZBJ8TQ/s800/eieiou_woman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6/blog-post_8870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1.bp.blogspot.com/-LFh4mfdjPSQ/VCIiwe10YhI/AAAAAAAAme0/J5m8xVexqqM/s800/animal_neko.png" TargetMode="External"/><Relationship Id="rId7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1.bp.blogspot.com/-FfjY4DibSI4/VCIiuxKtLRI/AAAAAAAAmes/40lCg_r9U2g/s800/animal_inu.png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://2.bp.blogspot.com/-81gQBAcgSEc/VCIi95CkyYI/AAAAAAAAmhw/z9DvwU2vvmM/s800/icon_others_08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FfjY4DibSI4/VCIiuxKtLRI/AAAAAAAAmes/40lCg_r9U2g/s800/animal_inu.p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uLsKgsN9njE/VCIix1WrktI/AAAAAAAAmfU/SloY2fZacmo/s800/animal_usagi.p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Fh4mfdjPSQ/VCIiwe10YhI/AAAAAAAAme0/J5m8xVexqqM/s800/animal_neko.pn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irasutoya.com/2013/06/blog-post_5721.html" TargetMode="External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81gQBAcgSEc/VCIi95CkyYI/AAAAAAAAmhw/z9DvwU2vvmM/s800/icon_others_08.png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46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4/10/blog-post_28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3/blog-post_7349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イラスト：かわいいフリーイラスト素材集いらすと</a:t>
            </a:r>
            <a:r>
              <a:rPr kumimoji="1" lang="ja-JP" altLang="en-US" dirty="0" err="1"/>
              <a:t>や</a:t>
            </a:r>
            <a:endParaRPr kumimoji="1" lang="en-US" altLang="ja-JP" dirty="0"/>
          </a:p>
          <a:p>
            <a:r>
              <a:rPr lang="ja-JP" altLang="en-US" dirty="0"/>
              <a:t>　　　　　　</a:t>
            </a:r>
            <a:r>
              <a:rPr lang="en-US" altLang="ja-JP" dirty="0"/>
              <a:t>http://www.irasutoya.com/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</a:t>
            </a:r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１　なかなか，眠れないことがある</a:t>
            </a:r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２　なにかをしようとしても，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　むしゃくしゃしたり，いらいらしたり，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４　からだが緊張したり，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kumimoji="1" lang="ja-JP" altLang="en-US" sz="4000" dirty="0"/>
              <a:t>　　感覚がびんかんになっている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/>
              <a:t>５　小さな音やちょっとしたことで，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６　つらかったこと</a:t>
            </a:r>
            <a:r>
              <a:rPr kumimoji="1" lang="ja-JP" altLang="en-US" sz="3200" dirty="0"/>
              <a:t>（大震災や</a:t>
            </a:r>
            <a:r>
              <a:rPr lang="ja-JP" altLang="en-US" sz="3200" dirty="0"/>
              <a:t>他の大変なこと）</a:t>
            </a:r>
            <a:r>
              <a:rPr lang="ja-JP" altLang="en-US" sz="3600" dirty="0"/>
              <a:t>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７　いやな夢や，こわい夢をみる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８　夜中に目がさめて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</a:t>
            </a:r>
            <a:r>
              <a:rPr kumimoji="1" lang="ja-JP" altLang="en-US" sz="4000" dirty="0"/>
              <a:t>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９　ちょっとした</a:t>
            </a:r>
            <a:r>
              <a:rPr lang="ja-JP" altLang="en-US" sz="3600" dirty="0"/>
              <a:t>きっかけ</a:t>
            </a:r>
            <a:r>
              <a:rPr kumimoji="1" lang="ja-JP" altLang="en-US" sz="3600" dirty="0"/>
              <a:t>で，</a:t>
            </a:r>
            <a:r>
              <a:rPr kumimoji="1" lang="en-US" altLang="ja-JP" sz="3600" dirty="0"/>
              <a:t/>
            </a:r>
            <a:br>
              <a:rPr kumimoji="1" lang="en-US" altLang="ja-JP" sz="3600" dirty="0"/>
            </a:br>
            <a:r>
              <a:rPr lang="ja-JP" altLang="en-US" sz="3600" dirty="0"/>
              <a:t>　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>
                <a:latin typeface="+mn-ea"/>
              </a:rPr>
              <a:t>どんなときに</a:t>
            </a:r>
            <a:r>
              <a:rPr kumimoji="1" lang="ja-JP" altLang="en-US" sz="4000" dirty="0">
                <a:latin typeface="+mn-ea"/>
              </a:rPr>
              <a:t>感じる？</a:t>
            </a:r>
            <a:endParaRPr kumimoji="1" lang="en-US" altLang="ja-JP" sz="4000" dirty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１０　つらかったことを思い出して，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１１　つらかったことは，現実のこと・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１２　悲しいことがあったのに，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/>
              <a:t>１３　つらかったことは，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１４　つらかったことを，思い出させる　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場所や人や物には　　　　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近づかないようにしている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１５　つらかったことについては，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+mn-ea"/>
              </a:rPr>
              <a:t>はい，半分おわりました。</a:t>
            </a:r>
            <a:endParaRPr kumimoji="1"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ちょっと緊張した人もいるかもしれません。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背伸びをして，はい，左右に。</a:t>
            </a:r>
            <a:endParaRPr kumimoji="1" lang="en-US" altLang="ja-JP" sz="4000" dirty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>
                <a:latin typeface="+mn-ea"/>
              </a:rPr>
              <a:t>あと，半分です！</a:t>
            </a: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１６　自分が悪い（悪かった）と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１７　だれも信用できないと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１８　どんなにがんばっても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人は，「ストレスだ」と感じたとき，それを軽くしようとたくさんの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/>
              <a:t>１９　楽しかったことが</a:t>
            </a:r>
            <a:r>
              <a:rPr kumimoji="1" lang="en-US" altLang="ja-JP" sz="4000" dirty="0"/>
              <a:t/>
            </a:r>
            <a:br>
              <a:rPr kumimoji="1" lang="en-US" altLang="ja-JP" sz="4000" dirty="0"/>
            </a:br>
            <a:r>
              <a:rPr lang="ja-JP" altLang="en-US" sz="4000" dirty="0"/>
              <a:t>　　　</a:t>
            </a:r>
            <a:r>
              <a:rPr kumimoji="1" lang="ja-JP" altLang="en-US" sz="4000" dirty="0"/>
              <a:t>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２０　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２１　頭やお腹が痛かったり，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２２　ご飯がおいしくないし，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２４　授業や学習に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２５　カッとなってケンカしたり，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２６　学校を遅刻したり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２８　学校では，楽しいことが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今の自分の心や身体に目を向けて，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ストレス反応がどのように表れている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自分が使える工夫を増やそう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３０　ゲーム，携帯，インターネットなどは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/>
              <a:t>３１　友だちと遊んだり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/>
              <a:t>「つらかったこと」（６，７，９）ときかれて，あなたは何を思いうかべましたか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・大震災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・他の大変なこと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・両方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+mn-ea"/>
              </a:rPr>
              <a:t>はい，がんばってチェックしました。</a:t>
            </a:r>
            <a:endParaRPr kumimoji="1" lang="en-US" altLang="ja-JP" sz="4400" dirty="0">
              <a:latin typeface="+mn-ea"/>
            </a:endParaRPr>
          </a:p>
          <a:p>
            <a:endParaRPr kumimoji="1" lang="en-US" altLang="ja-JP" sz="4400" dirty="0">
              <a:latin typeface="+mn-ea"/>
            </a:endParaRPr>
          </a:p>
          <a:p>
            <a:r>
              <a:rPr kumimoji="1" lang="ja-JP" altLang="en-US" sz="4400" dirty="0">
                <a:latin typeface="+mn-ea"/>
              </a:rPr>
              <a:t>もう一度，背伸びをしましょう！</a:t>
            </a: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/>
              <a:t> このアンケートをして</a:t>
            </a:r>
            <a:br>
              <a:rPr lang="ja-JP" altLang="en-US" dirty="0"/>
            </a:br>
            <a:r>
              <a:rPr lang="ja-JP" altLang="en-US" sz="4000" dirty="0"/>
              <a:t>・</a:t>
            </a:r>
            <a:r>
              <a:rPr lang="ja-JP" altLang="en-US" dirty="0"/>
              <a:t>気づいたこと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・今の気もち</a:t>
            </a:r>
            <a:r>
              <a:rPr lang="ja-JP" altLang="en-US" sz="4000" dirty="0"/>
              <a:t>　　　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・書ける人は書こう</a:t>
            </a:r>
          </a:p>
          <a:p>
            <a:r>
              <a:rPr lang="ja-JP" altLang="en-US" sz="4400" dirty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今，感じている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>
                <a:latin typeface="+mj-ea"/>
                <a:ea typeface="+mj-ea"/>
              </a:rPr>
              <a:t>になって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いることを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>
                <a:latin typeface="+mj-ea"/>
                <a:ea typeface="+mj-ea"/>
              </a:rPr>
              <a:t>だけ思い浮かべてみよう。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点数が高かった人も低かった人も</a:t>
            </a:r>
            <a:r>
              <a:rPr lang="ja-JP" altLang="en-US" sz="4400" dirty="0">
                <a:latin typeface="+mn-ea"/>
              </a:rPr>
              <a:t>，</a:t>
            </a:r>
            <a:endParaRPr lang="en-US" altLang="ja-JP" sz="4400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+mn-ea"/>
              </a:rPr>
              <a:t>まず</a:t>
            </a:r>
            <a:r>
              <a:rPr lang="ja-JP" altLang="en-US" sz="4400" u="sng" dirty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>
                <a:latin typeface="+mn-ea"/>
              </a:rPr>
              <a:t>を目標にしよう！</a:t>
            </a:r>
            <a:endParaRPr lang="en-US" altLang="ja-JP" sz="44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>
                <a:solidFill>
                  <a:srgbClr val="FFFF00"/>
                </a:solidFill>
              </a:rPr>
              <a:t>点下げよう！</a:t>
            </a: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　</a:t>
            </a:r>
            <a:endParaRPr lang="en-US" altLang="ja-JP" sz="3600" dirty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n-ea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人と話す　　○　リラックスする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熱中する　　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など，自分にとって楽しいことをする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>
              <a:latin typeface="+mj-ea"/>
            </a:endParaRPr>
          </a:p>
          <a:p>
            <a:r>
              <a:rPr lang="ja-JP" altLang="en-US" sz="4000" dirty="0">
                <a:latin typeface="+mj-ea"/>
              </a:rPr>
              <a:t>・だれと話すのか</a:t>
            </a:r>
          </a:p>
          <a:p>
            <a:r>
              <a:rPr lang="ja-JP" altLang="en-US" sz="4000" dirty="0">
                <a:latin typeface="+mj-ea"/>
              </a:rPr>
              <a:t>・何をするのか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</a:t>
            </a:r>
            <a:r>
              <a:rPr kumimoji="1" lang="ja-JP" altLang="en-US" sz="4000" dirty="0"/>
              <a:t>　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に書こう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こんなときは・・・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達人になるためのコツ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　</a:t>
            </a: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①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>
                <a:latin typeface="+mj-ea"/>
                <a:ea typeface="+mj-ea"/>
              </a:rPr>
              <a:t>②その行動を</a:t>
            </a:r>
            <a:r>
              <a:rPr lang="ja-JP" altLang="en-US" sz="4000" u="sng" dirty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>
                <a:latin typeface="+mj-ea"/>
                <a:ea typeface="+mj-ea"/>
              </a:rPr>
              <a:t>を考え，＿＿＿に書こう。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＜例＞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</a:p>
        </p:txBody>
      </p:sp>
      <p:pic>
        <p:nvPicPr>
          <p:cNvPr id="10" name="図 9" descr="ウサギ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ストレスのもとになって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いる問題や課題を解決した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ことにはならない。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そこで，必要なのが</a:t>
            </a:r>
            <a:endParaRPr lang="en-US" altLang="ja-JP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>
                <a:latin typeface="+mj-ea"/>
                <a:ea typeface="+mj-ea"/>
              </a:rPr>
              <a:t>という対処行動</a:t>
            </a:r>
            <a:endParaRPr lang="en-US" altLang="ja-JP" sz="4000" dirty="0">
              <a:latin typeface="+mj-ea"/>
              <a:ea typeface="+mj-ea"/>
            </a:endParaRPr>
          </a:p>
        </p:txBody>
      </p:sp>
      <p:pic>
        <p:nvPicPr>
          <p:cNvPr id="8" name="図 7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○課題を後回しにしないで，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はじめてみる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○解決のための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>
                <a:latin typeface="+mj-ea"/>
                <a:ea typeface="+mj-ea"/>
              </a:rPr>
              <a:t>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○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よい結果を出す</a:t>
            </a:r>
            <a:r>
              <a:rPr lang="ja-JP" altLang="en-US" sz="4000" b="1" dirty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　　　などがあるよ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でも，</a:t>
            </a:r>
            <a:r>
              <a:rPr lang="ja-JP" altLang="en-US" sz="3600" dirty="0">
                <a:latin typeface="+mj-ea"/>
              </a:rPr>
              <a:t>解決しようと努力していても，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○解決への見通しがもてる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○今の成果が確認できる　</a:t>
            </a: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　　　　　　　　</a:t>
            </a:r>
            <a:r>
              <a:rPr lang="ja-JP" altLang="en-US" sz="4000" dirty="0">
                <a:latin typeface="+mj-ea"/>
                <a:ea typeface="+mj-ea"/>
              </a:rPr>
              <a:t>と気持ちが楽になるよ。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⇒だれに聞けば，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解決への見通し</a:t>
            </a:r>
            <a:r>
              <a:rPr lang="ja-JP" altLang="en-US" sz="4000" dirty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楽にもてるかな。　　</a:t>
            </a:r>
            <a:r>
              <a:rPr lang="en-US" altLang="ja-JP" sz="4000" dirty="0">
                <a:latin typeface="+mj-ea"/>
                <a:ea typeface="+mj-ea"/>
              </a:rPr>
              <a:t>(</a:t>
            </a:r>
            <a:r>
              <a:rPr lang="ja-JP" altLang="en-US" sz="4000" dirty="0">
                <a:latin typeface="+mj-ea"/>
                <a:ea typeface="+mj-ea"/>
              </a:rPr>
              <a:t>　　　</a:t>
            </a:r>
            <a:r>
              <a:rPr lang="en-US" altLang="ja-JP" sz="4000" dirty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＜例＞　家族，先生，友だち　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</a:p>
        </p:txBody>
      </p:sp>
      <p:pic>
        <p:nvPicPr>
          <p:cNvPr id="9" name="図 8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>
                <a:latin typeface="+mj-ea"/>
                <a:ea typeface="+mj-ea"/>
              </a:rPr>
              <a:t>今，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「ストレスのもとになっている問題や課題」</a:t>
            </a:r>
            <a:r>
              <a:rPr lang="ja-JP" altLang="en-US" sz="4400" dirty="0">
                <a:latin typeface="+mj-ea"/>
                <a:ea typeface="+mj-ea"/>
              </a:rPr>
              <a:t>に対して，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取り組んでいること</a:t>
            </a:r>
            <a:r>
              <a:rPr lang="ja-JP" altLang="en-US" sz="4400" dirty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かな。　（　　　　）に書こう。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＜例＞</a:t>
            </a:r>
            <a:r>
              <a:rPr lang="ja-JP" altLang="en-US" sz="3600" dirty="0">
                <a:latin typeface="+mj-ea"/>
                <a:ea typeface="+mj-ea"/>
              </a:rPr>
              <a:t>・この宿題をやれば成績が上がりそう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・この練習を続ければ試合に勝てそうだ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る</a:t>
            </a:r>
            <a:r>
              <a:rPr lang="ja-JP" altLang="en-US" sz="4000" dirty="0">
                <a:latin typeface="+mj-ea"/>
              </a:rPr>
              <a:t>よ。</a:t>
            </a:r>
            <a:r>
              <a:rPr lang="ja-JP" altLang="en-US" sz="4000" dirty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>
                <a:latin typeface="+mj-ea"/>
              </a:rPr>
              <a:t>く</a:t>
            </a:r>
            <a:r>
              <a:rPr lang="ja-JP" altLang="en-US" sz="4000" dirty="0">
                <a:latin typeface="+mj-ea"/>
              </a:rPr>
              <a:t>探して</a:t>
            </a:r>
            <a:r>
              <a:rPr lang="en-US" altLang="ja-JP" sz="4000" dirty="0">
                <a:latin typeface="+mj-ea"/>
              </a:rPr>
              <a:t>(</a:t>
            </a:r>
            <a:r>
              <a:rPr lang="ja-JP" altLang="en-US" sz="4000" dirty="0">
                <a:latin typeface="+mj-ea"/>
              </a:rPr>
              <a:t>　　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＜例＞　</a:t>
            </a:r>
            <a:r>
              <a:rPr lang="ja-JP" altLang="en-US" dirty="0">
                <a:latin typeface="+mj-ea"/>
              </a:rPr>
              <a:t>・今年の水泳学習の目標は</a:t>
            </a:r>
            <a:r>
              <a:rPr lang="en-US" altLang="ja-JP" dirty="0">
                <a:latin typeface="+mj-ea"/>
              </a:rPr>
              <a:t>25m</a:t>
            </a:r>
            <a:r>
              <a:rPr lang="ja-JP" altLang="en-US" dirty="0">
                <a:latin typeface="+mj-ea"/>
              </a:rPr>
              <a:t>泳ぐ</a:t>
            </a:r>
            <a:r>
              <a:rPr lang="ja-JP" altLang="en-US" dirty="0" err="1">
                <a:latin typeface="+mj-ea"/>
              </a:rPr>
              <a:t>こ　　</a:t>
            </a:r>
            <a:endParaRPr lang="ja-JP" altLang="en-US" dirty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とだった。目標は達成出来なかった</a:t>
            </a:r>
            <a:r>
              <a:rPr lang="ja-JP" altLang="en-US" dirty="0" err="1">
                <a:latin typeface="+mj-ea"/>
              </a:rPr>
              <a:t>け</a:t>
            </a:r>
            <a:r>
              <a:rPr lang="ja-JP" altLang="en-US" dirty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れど，昨年よりは</a:t>
            </a:r>
            <a:r>
              <a:rPr lang="en-US" altLang="ja-JP" dirty="0">
                <a:latin typeface="+mj-ea"/>
              </a:rPr>
              <a:t>5m</a:t>
            </a:r>
            <a:r>
              <a:rPr lang="ja-JP" altLang="en-US" dirty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　　</a:t>
            </a:r>
            <a:r>
              <a:rPr kumimoji="1" lang="ja-JP" altLang="en-US" sz="4000" dirty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　　　　　　　　　　　　　　　</a:t>
            </a:r>
            <a:r>
              <a:rPr lang="en-US" altLang="ja-JP" sz="3600" dirty="0">
                <a:latin typeface="+mj-ea"/>
                <a:ea typeface="+mj-ea"/>
              </a:rPr>
              <a:t>(</a:t>
            </a:r>
            <a:r>
              <a:rPr lang="ja-JP" altLang="en-US" sz="3600" dirty="0">
                <a:latin typeface="+mj-ea"/>
                <a:ea typeface="+mj-ea"/>
              </a:rPr>
              <a:t>達人シートに追加</a:t>
            </a:r>
            <a:r>
              <a:rPr lang="en-US" altLang="ja-JP" sz="3600" dirty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　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</a:p>
        </p:txBody>
      </p:sp>
      <p:pic>
        <p:nvPicPr>
          <p:cNvPr id="12" name="図 11" descr="ひらめいた人のイラスト（男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>
                <a:latin typeface="+mj-ea"/>
                <a:ea typeface="+mj-ea"/>
              </a:rPr>
              <a:t>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○家族に聞いて，楽になる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○先生が力になる　　　　　</a:t>
            </a:r>
            <a:r>
              <a:rPr lang="ja-JP" altLang="en-US" sz="3600" dirty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・・・など</a:t>
            </a: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pic>
        <p:nvPicPr>
          <p:cNvPr id="9" name="図 8" descr="ひらめいた人のイラスト（女性）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>
                <a:latin typeface="+mj-ea"/>
              </a:rPr>
              <a:t>　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「心とからだの健康観察」</a:t>
            </a:r>
            <a:r>
              <a:rPr lang="ja-JP" altLang="en-US" sz="4000" dirty="0">
                <a:latin typeface="+mj-ea"/>
                <a:ea typeface="+mj-ea"/>
              </a:rPr>
              <a:t>には，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４つのトラウマ反応の点数があります。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これらの項目の点数が高かった人はリーフレットを参考にしてみよう。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また，先生やカウンセラーと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お話しする機会をつくりましょう。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信頼できる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88" y="1988840"/>
            <a:ext cx="6455936" cy="306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90225" y="5372691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４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04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0910"/>
              <a:gd name="adj2" fmla="val 16085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・だく点は１ます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41678"/>
              <a:gd name="adj2" fmla="val 14159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6" ma:contentTypeDescription="新しいドキュメントを作成します。" ma:contentTypeScope="" ma:versionID="f612c491930c07f4355b3a9dfc32addb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efdb2a86ef7655e69d2dbc35c8cd3821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390223-ac78-471d-8b94-490f93f3d6a2" xsi:nil="true"/>
    <lcf76f155ced4ddcb4097134ff3c332f xmlns="1c19836c-4d06-4b18-b425-cf54d43792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B84C0-8224-40AA-877C-35C5A21C8F2F}"/>
</file>

<file path=customXml/itemProps2.xml><?xml version="1.0" encoding="utf-8"?>
<ds:datastoreItem xmlns:ds="http://schemas.openxmlformats.org/officeDocument/2006/customXml" ds:itemID="{3EFBAC19-6D7B-4660-B220-D68581EAD47C}"/>
</file>

<file path=customXml/itemProps3.xml><?xml version="1.0" encoding="utf-8"?>
<ds:datastoreItem xmlns:ds="http://schemas.openxmlformats.org/officeDocument/2006/customXml" ds:itemID="{CE369B8E-31B2-4E61-A186-D4C0A4D65CA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3865</Words>
  <Application>Microsoft Office PowerPoint</Application>
  <PresentationFormat>画面に合わせる (4:3)</PresentationFormat>
  <Paragraphs>417</Paragraphs>
  <Slides>67</Slides>
  <Notes>64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81" baseType="lpstr">
      <vt:lpstr>AR P丸ゴシック体E</vt:lpstr>
      <vt:lpstr>AR P丸ゴシック体M</vt:lpstr>
      <vt:lpstr>ＤＦ特太ゴシック体</vt:lpstr>
      <vt:lpstr>ＤＨＰ特太ゴシック体</vt:lpstr>
      <vt:lpstr>HGP創英角ｺﾞｼｯｸUB</vt:lpstr>
      <vt:lpstr>HGｺﾞｼｯｸM</vt:lpstr>
      <vt:lpstr>HG丸ｺﾞｼｯｸM-PRO</vt:lpstr>
      <vt:lpstr>ＭＳ Ｐゴシック</vt:lpstr>
      <vt:lpstr>ＭＳ ゴシック</vt:lpstr>
      <vt:lpstr>Arial</vt:lpstr>
      <vt:lpstr>Calibri</vt:lpstr>
      <vt:lpstr>Times New Roman</vt:lpstr>
      <vt:lpstr>Office ​​テーマ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川村晃博</cp:lastModifiedBy>
  <cp:revision>179</cp:revision>
  <cp:lastPrinted>2025-07-22T23:50:54Z</cp:lastPrinted>
  <dcterms:created xsi:type="dcterms:W3CDTF">2014-06-29T08:21:52Z</dcterms:created>
  <dcterms:modified xsi:type="dcterms:W3CDTF">2025-07-22T23:50:57Z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0x0101003AEAF6D7EADDCC46B7F1658E00A3F8A6</vt:lpwstr>
  </property>
</Properties>
</file>