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59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1.xml" ContentType="application/vnd.openxmlformats-officedocument.presentationml.slide+xml"/>
  <Override PartName="/ppt/slides/slide55.xml" ContentType="application/vnd.openxmlformats-officedocument.presentationml.slide+xml"/>
  <Override PartName="/ppt/slides/slide53.xml" ContentType="application/vnd.openxmlformats-officedocument.presentationml.slide+xml"/>
  <Override PartName="/ppt/slides/slide49.xml" ContentType="application/vnd.openxmlformats-officedocument.presentationml.slide+xml"/>
  <Override PartName="/ppt/slides/slide54.xml" ContentType="application/vnd.openxmlformats-officedocument.presentationml.slide+xml"/>
  <Override PartName="/ppt/slides/slide50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2"/>
  </p:notesMasterIdLst>
  <p:sldIdLst>
    <p:sldId id="257" r:id="rId3"/>
    <p:sldId id="279" r:id="rId4"/>
    <p:sldId id="258" r:id="rId5"/>
    <p:sldId id="259" r:id="rId6"/>
    <p:sldId id="262" r:id="rId7"/>
    <p:sldId id="263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264" r:id="rId43"/>
    <p:sldId id="265" r:id="rId44"/>
    <p:sldId id="256" r:id="rId45"/>
    <p:sldId id="266" r:id="rId46"/>
    <p:sldId id="267" r:id="rId47"/>
    <p:sldId id="268" r:id="rId48"/>
    <p:sldId id="269" r:id="rId49"/>
    <p:sldId id="270" r:id="rId50"/>
    <p:sldId id="271" r:id="rId51"/>
    <p:sldId id="273" r:id="rId52"/>
    <p:sldId id="274" r:id="rId53"/>
    <p:sldId id="272" r:id="rId54"/>
    <p:sldId id="275" r:id="rId55"/>
    <p:sldId id="276" r:id="rId56"/>
    <p:sldId id="277" r:id="rId57"/>
    <p:sldId id="278" r:id="rId58"/>
    <p:sldId id="357" r:id="rId59"/>
    <p:sldId id="358" r:id="rId60"/>
    <p:sldId id="319" r:id="rId61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24" autoAdjust="0"/>
  </p:normalViewPr>
  <p:slideViewPr>
    <p:cSldViewPr>
      <p:cViewPr varScale="1">
        <p:scale>
          <a:sx n="111" d="100"/>
          <a:sy n="111" d="100"/>
        </p:scale>
        <p:origin x="1536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presProps" Target="presProps.xml"/><Relationship Id="rId68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69" Type="http://schemas.openxmlformats.org/officeDocument/2006/relationships/customXml" Target="../customXml/item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customXml" Target="../customXml/item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32D7-56D0-4494-9D20-F9BB4D4985BF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AAB8D-E206-4A0E-B1D6-FAFA29EBFE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14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AAB8D-E206-4A0E-B1D6-FAFA29EBFEF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378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9ABB4-C44F-4897-B56C-AA681978949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770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115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760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628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645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722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465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68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468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児童生徒の様子を見ながら，このスライドを活用してください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12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52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6246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DB59F-DEA8-4372-82BA-4D46BF849498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3608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443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207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033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534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394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143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87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3387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168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64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目を閉じることができる人は，目を閉じて，１週間をふりかえってみましょう。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イライラすることあったでしょうか，楽しいことあったでしょうか，眠れたでしょうか・・・・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はい，目を開けて。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１項目ずつ，読み上げます。</a:t>
            </a:r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defTabSz="910468">
              <a:defRPr/>
            </a:pPr>
            <a:endParaRPr lang="en-US" altLang="ja-JP" dirty="0"/>
          </a:p>
          <a:p>
            <a:pPr defTabSz="910468">
              <a:defRPr/>
            </a:pPr>
            <a:r>
              <a:rPr lang="ja-JP" altLang="en-US" dirty="0"/>
              <a:t>１　なかなか，眠れないことがある</a:t>
            </a:r>
            <a:endParaRPr lang="en-US" altLang="ja-JP" dirty="0"/>
          </a:p>
          <a:p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dirty="0">
                <a:latin typeface="+mn-ea"/>
              </a:rPr>
              <a:t>毎日眠れたよという人は，ないの□に斜めに線を書いてください。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１－２日，眠れないことがあったなという人は，１－２日あるの□に斜めに線を書いてください。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３－５日，眠れなかったなという人は，３－５日あるの□に斜めに線を書いてください。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ほとんど毎日，眠れなかった人は，ほとんど毎日の□に斜めに線を書いてください。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50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1805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6404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2299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4555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2794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755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59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081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977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202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716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90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05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2BA797-E12C-4B85-835F-4F87B72D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76A9-F564-46D6-8F24-13BAFBA7CFBC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DA8034-BD63-4DB9-A8EE-F0817D4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1AEB9-EE61-4D2C-A1EC-2FCAF8D0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EC82-AA16-4968-9F5D-6DE5D36A8A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9816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99965F-9346-40F8-97BB-B14825A9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B7D2-3157-4108-88D4-2F36A117A802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6672A3-FE23-4803-BC44-2F8AE092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0BA671-35B9-4383-942B-E12A9C79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02FB-1DE5-4C9A-8B98-A4516368E0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2283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04F756-27FE-458E-B572-89F38FD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8C02-281C-43B6-9D99-8908A3489DCA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85D00D-CE0A-438B-9549-795EBB4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379360-464E-4F04-9282-B3924021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98DC-C151-4AB1-BC3F-989954EB84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2063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89A307A1-9FE4-42B1-9322-A3EF330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96FA-02D0-4349-8A02-4B13B26B053E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02F2102-BECA-4BD6-A1C1-6E531EBF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86B875A5-813B-4E35-B81F-1D02A31A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04EB-4B85-47C4-9784-56DAEA0DBF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1553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F0CE4AC4-C9CF-4DCA-89E1-2D042FE5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B185-4C87-4C65-97D4-2C3C0EF30DF8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49CA7443-C2C6-4E4C-80E9-6070AC09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CDD2080E-25D7-4FC1-B180-6FAB54AA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577A-6C4A-4FBF-9505-A838DB2FAB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2758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29590042-170E-487C-8164-BBA8A1C3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B1C7-0368-4A15-A4C6-73366AD10539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2CC7FEEF-8865-41FB-9FE8-C54B01D6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D626023D-D5C4-494C-8CDF-C0A5B22D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6918-05D3-4A90-A912-6DFDC84B09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4193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EB8DA821-0320-4E2A-86E7-B61AF0F8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6223-B940-4759-94E4-E24E66F1663C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C43CA2E8-1922-48B8-89FC-A49F9F33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B4CF6DB9-7BBE-4333-8A62-B5149789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9973-1B0A-441C-939D-BD032A9429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7258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2F5480BA-41FA-4ABA-B9E2-42A12F0E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5664-1C47-4C68-9318-C56271F7FE74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817DD0E-9560-497B-B6FE-7B477A55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8B32708-7E33-4465-A96F-5D98E683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8ADD-D4B0-4458-A00B-C72C8B556C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481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F041DA5D-5958-4074-8EBA-789E3DEA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BE4B-D2FE-4F7F-AE20-8C0F59B61FD0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F98F0A2-1DB6-4343-9ECD-0CCD9589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B941CE3-84F6-44E7-A513-FD434A43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48FF-786C-465D-A698-A99E67AD0F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2019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EE8A48-9945-480E-9BAD-4F5D2010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933-B9EE-4FE7-957E-681D12EF3831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CC1D58-EDEC-4614-8AAC-69527DF1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186C08-0089-4BF4-92D8-EF14950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0D4-7AD1-4564-A582-14A41CBD72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4642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80164-E252-4883-8DD4-6F63B4FF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E6CA-7BA2-406F-9ED1-0691271ED2E7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7D4992-D8BE-45BF-B339-2F206838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D7A1C7-8D69-41FC-8CAE-27F39E41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B16-939C-4A73-9354-6E530C0BE7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139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3DBE24FC-1DA8-4627-A748-2E25D76ED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9CE78840-F42C-460A-9DB4-A7BAE8394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350C0A-6490-4CA5-A858-0BEA70C5A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504F30-58FF-44D5-81E4-2B520319AB78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53DE06-F950-4EE1-97F3-FCDA5FA51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EDF381-8297-4800-8D4A-BB115BB8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17905-671F-4586-B7D7-CDE658C6E1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459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58" y="1226"/>
            <a:ext cx="4033837" cy="57626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800" b="1" dirty="0">
                <a:solidFill>
                  <a:srgbClr val="002060"/>
                </a:solidFill>
                <a:latin typeface="+mj-ea"/>
                <a:ea typeface="+mj-ea"/>
              </a:rPr>
              <a:t>こころのサポート授業</a:t>
            </a:r>
            <a:endParaRPr lang="ja-JP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047750" y="1952625"/>
            <a:ext cx="7048500" cy="219645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ストレスマネジメント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問題認識編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（</a:t>
            </a:r>
            <a:r>
              <a:rPr lang="en-US" altLang="ja-JP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31</a:t>
            </a:r>
            <a:r>
              <a:rPr lang="ja-JP" altLang="en-US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項目版）</a:t>
            </a:r>
            <a:endParaRPr lang="ja-JP" altLang="en-US" sz="66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56" name="サブタイトル 2"/>
          <p:cNvSpPr txBox="1">
            <a:spLocks/>
          </p:cNvSpPr>
          <p:nvPr/>
        </p:nvSpPr>
        <p:spPr bwMode="auto">
          <a:xfrm>
            <a:off x="468313" y="5876925"/>
            <a:ext cx="8243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ja-JP" altLang="en-US" sz="23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岩手県教育委員会　いわて子どものこころのサポートチーム</a:t>
            </a:r>
          </a:p>
        </p:txBody>
      </p:sp>
      <p:pic>
        <p:nvPicPr>
          <p:cNvPr id="1026" name="Picture 2" descr="http://www.iwatetabi.jp/wanko/wordpress/wp-content/uploads/2010/04/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66" y="4077072"/>
            <a:ext cx="401186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8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653536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４　からだが緊張したり，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kumimoji="1" lang="ja-JP" altLang="en-US" sz="4000" dirty="0"/>
              <a:t>　　感覚がびんかんになっている</a:t>
            </a:r>
          </a:p>
        </p:txBody>
      </p:sp>
    </p:spTree>
    <p:extLst>
      <p:ext uri="{BB962C8B-B14F-4D97-AF65-F5344CB8AC3E}">
        <p14:creationId xmlns:p14="http://schemas.microsoft.com/office/powerpoint/2010/main" val="195564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056784" cy="2160240"/>
          </a:xfrm>
        </p:spPr>
        <p:txBody>
          <a:bodyPr>
            <a:noAutofit/>
          </a:bodyPr>
          <a:lstStyle/>
          <a:p>
            <a:pPr algn="l"/>
            <a:r>
              <a:rPr lang="ja-JP" altLang="en-US" sz="4000" dirty="0"/>
              <a:t>５　小さな音やちょっとしたことで，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どきっとする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35141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9024" y="1340768"/>
            <a:ext cx="8784976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６　つらかったこと</a:t>
            </a:r>
            <a:r>
              <a:rPr kumimoji="1" lang="ja-JP" altLang="en-US" sz="3200" dirty="0"/>
              <a:t>（大震災や</a:t>
            </a:r>
            <a:r>
              <a:rPr lang="ja-JP" altLang="en-US" sz="3200" dirty="0"/>
              <a:t>他の大変なこと）</a:t>
            </a:r>
            <a:r>
              <a:rPr lang="ja-JP" altLang="en-US" sz="3600" dirty="0"/>
              <a:t>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頭から，離れないことがある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2429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920880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７　いやな夢や，こわい夢をみる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2821391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08912" cy="151216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８　夜中に目がさめて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</a:t>
            </a:r>
            <a:r>
              <a:rPr kumimoji="1" lang="ja-JP" altLang="en-US" sz="4000" dirty="0"/>
              <a:t>眠れないことがある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973556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568952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９　ちょっとした</a:t>
            </a:r>
            <a:r>
              <a:rPr lang="ja-JP" altLang="en-US" sz="3600" dirty="0"/>
              <a:t>きっかけ</a:t>
            </a:r>
            <a:r>
              <a:rPr kumimoji="1" lang="ja-JP" altLang="en-US" sz="3600" dirty="0"/>
              <a:t>で，</a:t>
            </a:r>
            <a:r>
              <a:rPr kumimoji="1" lang="en-US" altLang="ja-JP" sz="3600" dirty="0"/>
              <a:t/>
            </a:r>
            <a:br>
              <a:rPr kumimoji="1" lang="en-US" altLang="ja-JP" sz="3600" dirty="0"/>
            </a:br>
            <a:r>
              <a:rPr lang="ja-JP" altLang="en-US" sz="3600" dirty="0"/>
              <a:t>　　思い出したくないのに，思い出してしまう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66843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712968" cy="309634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１０　つらかったことを思い出して，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どきどきしたり，苦しくなったりする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24096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968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１１　つらかったことは，現実のこと・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本当のことと思えないことがある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2777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36904" cy="208823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１２　悲しいことがあったのに，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どうして涙がでないのかなと思う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22019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484784"/>
            <a:ext cx="8964488" cy="172819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/>
              <a:t>１３　つらかったことは，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できるだけ「考え」ないようにしている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4105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395536" y="-23435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今日のメニュー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79712" y="1268760"/>
            <a:ext cx="573266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１．はじめに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２．心とからだの健康観察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３．「</a:t>
            </a:r>
            <a:r>
              <a:rPr lang="ja-JP" altLang="en-US" sz="3600" dirty="0">
                <a:latin typeface="+mn-ea"/>
              </a:rPr>
              <a:t>荷物の運び方</a:t>
            </a:r>
            <a:r>
              <a:rPr kumimoji="1" lang="ja-JP" altLang="en-US" sz="3600" dirty="0">
                <a:latin typeface="+mn-ea"/>
              </a:rPr>
              <a:t>」のワーク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４．まとめ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５．感想記入</a:t>
            </a:r>
            <a:endParaRPr kumimoji="1" lang="en-US" altLang="ja-JP" sz="3600" dirty="0">
              <a:latin typeface="+mn-ea"/>
            </a:endParaRPr>
          </a:p>
        </p:txBody>
      </p:sp>
      <p:pic>
        <p:nvPicPr>
          <p:cNvPr id="1026" name="Picture 2" descr="I:\drops_set1_and_set2_2011-05-15\602037朝の会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0406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16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80920" cy="280831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１４　つらかったことを，思い出させる　　　　　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場所や人や物には　　　　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近づかないようにしている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2534381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725544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１５　つらかったことについては，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話さないようにしている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98440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83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39552" y="33265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+mn-ea"/>
              </a:rPr>
              <a:t>はい，半分おわりました。</a:t>
            </a:r>
            <a:endParaRPr kumimoji="1"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ちょっと緊張した人もいるかもしれません。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背伸びをして，はい，左右に。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あと，半分です！</a:t>
            </a:r>
          </a:p>
        </p:txBody>
      </p:sp>
    </p:spTree>
    <p:extLst>
      <p:ext uri="{BB962C8B-B14F-4D97-AF65-F5344CB8AC3E}">
        <p14:creationId xmlns:p14="http://schemas.microsoft.com/office/powerpoint/2010/main" val="857704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6984776" cy="223224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１６　自分が悪い（悪かった）と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責めてしまうことがある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89593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6984776" cy="194421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１７　だれも信用できないと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831586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848872" cy="201622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１８　どんなにがんばっても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意味がないと思うことがある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62954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848872" cy="237626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１９　楽しかったことが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999463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82047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/>
              <a:t>２０　自分の気持ちを，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　だれもわかってくれないと思うことがある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28948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２１　頭やお腹が痛かったり，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からだの調子が悪い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40090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２２　ご飯がおいしくないし，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食べたくないことがある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729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692696"/>
            <a:ext cx="801052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☑わたしたちは，普段の生活において，さまざまな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ストレスを経験しています。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☑ストレスを受けるとわたしたちの心とからだに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変化があらわれます。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☑今日の授業</a:t>
            </a:r>
            <a:r>
              <a:rPr lang="ja-JP" altLang="en-US" sz="2800" dirty="0">
                <a:latin typeface="+mn-ea"/>
              </a:rPr>
              <a:t>は，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  ○「心とからだの健康観察」を使って，心とからだ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>
                <a:latin typeface="+mn-ea"/>
              </a:rPr>
              <a:t>         </a:t>
            </a:r>
            <a:r>
              <a:rPr lang="ja-JP" altLang="en-US" sz="2800" dirty="0">
                <a:latin typeface="+mn-ea"/>
              </a:rPr>
              <a:t>についてチェックすること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 ○ストレスについて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考えてみましょう。</a:t>
            </a:r>
            <a:endParaRPr kumimoji="1" lang="en-US" altLang="ja-JP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5895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085584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２３　なにもやる気がしないことがある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706348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２４　授業や学習に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集中できないことがある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22515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088232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２５　カッとなってケンカしたり，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乱暴になってしまうことがある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09588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２６　学校を遅刻したり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休んだりすることがある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89755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２７　だれかに話をきいてもらいたい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55484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２８　学校では，楽しいことが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いっぱいある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31003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640960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２９　私には今，将来の夢や目標がある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799104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820472" cy="2736304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３０　ゲーム，携帯，インターネットなどは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やりすぎないように気をつけている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92949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３１　友だちと遊んだり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話したりすることが楽しい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74423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/>
            <a:r>
              <a:rPr lang="ja-JP" altLang="en-US" sz="4000" dirty="0"/>
              <a:t>「つらかったこと」（６，７，９）ときかれて，あなたは何を思いうかべましたか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・大震災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・他の大変なこと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・両方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・思いうかばない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249274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r>
              <a:rPr lang="ja-JP" altLang="en-US" sz="4000" dirty="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71600" y="2132856"/>
            <a:ext cx="7441461" cy="2962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dirty="0"/>
              <a:t>このアンケートは，心とからだの健康を</a:t>
            </a:r>
            <a:endParaRPr kumimoji="1" lang="en-US" altLang="ja-JP" sz="3200" dirty="0"/>
          </a:p>
          <a:p>
            <a:pPr>
              <a:lnSpc>
                <a:spcPct val="150000"/>
              </a:lnSpc>
            </a:pPr>
            <a:r>
              <a:rPr kumimoji="1" lang="ja-JP" altLang="en-US" sz="3200" dirty="0"/>
              <a:t>ふりかえるものです。眠り，イライラ，勉強</a:t>
            </a:r>
            <a:endParaRPr kumimoji="1" lang="en-US" altLang="ja-JP" sz="3200" dirty="0"/>
          </a:p>
          <a:p>
            <a:pPr>
              <a:lnSpc>
                <a:spcPct val="150000"/>
              </a:lnSpc>
            </a:pPr>
            <a:r>
              <a:rPr lang="ja-JP" altLang="en-US" sz="3200" dirty="0" err="1"/>
              <a:t>への</a:t>
            </a:r>
            <a:r>
              <a:rPr lang="ja-JP" altLang="en-US" sz="3200" dirty="0"/>
              <a:t>集中など，自分の心とからだについて</a:t>
            </a:r>
            <a:endParaRPr lang="en-US" altLang="ja-JP" sz="3200" dirty="0"/>
          </a:p>
          <a:p>
            <a:pPr>
              <a:lnSpc>
                <a:spcPct val="150000"/>
              </a:lnSpc>
            </a:pPr>
            <a:r>
              <a:rPr kumimoji="1" lang="ja-JP" altLang="en-US" sz="3200" dirty="0"/>
              <a:t>ふりかえってみましょう。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4140286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+mn-ea"/>
              </a:rPr>
              <a:t>はい，がんばってチェックしました。</a:t>
            </a:r>
            <a:endParaRPr kumimoji="1" lang="en-US" altLang="ja-JP" sz="4400" dirty="0">
              <a:latin typeface="+mn-ea"/>
            </a:endParaRPr>
          </a:p>
          <a:p>
            <a:endParaRPr kumimoji="1" lang="en-US" altLang="ja-JP" sz="4400" dirty="0">
              <a:latin typeface="+mn-ea"/>
            </a:endParaRPr>
          </a:p>
          <a:p>
            <a:r>
              <a:rPr kumimoji="1" lang="ja-JP" altLang="en-US" sz="4400" dirty="0">
                <a:latin typeface="+mn-ea"/>
              </a:rPr>
              <a:t>もう一度，背伸びをしましょう！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546457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601788" y="188913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合計点を出しましょう</a:t>
            </a:r>
          </a:p>
        </p:txBody>
      </p:sp>
      <p:pic>
        <p:nvPicPr>
          <p:cNvPr id="43011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27629" r="24310" b="34184"/>
          <a:stretch>
            <a:fillRect/>
          </a:stretch>
        </p:blipFill>
        <p:spPr bwMode="auto">
          <a:xfrm>
            <a:off x="138113" y="1412875"/>
            <a:ext cx="886777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吹き出し 2"/>
          <p:cNvSpPr/>
          <p:nvPr/>
        </p:nvSpPr>
        <p:spPr>
          <a:xfrm>
            <a:off x="3059113" y="4508500"/>
            <a:ext cx="5257800" cy="1203325"/>
          </a:xfrm>
          <a:prstGeom prst="wedgeRoundRectCallout">
            <a:avLst>
              <a:gd name="adj1" fmla="val 54574"/>
              <a:gd name="adj2" fmla="val -85865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0070C0"/>
                </a:solidFill>
              </a:rPr>
              <a:t>回答の数字の合計を記入する</a:t>
            </a:r>
            <a:endParaRPr lang="en-US" altLang="ja-JP" sz="28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u="sng" dirty="0">
                <a:solidFill>
                  <a:srgbClr val="0070C0"/>
                </a:solidFill>
              </a:rPr>
              <a:t>記入例では</a:t>
            </a:r>
            <a:r>
              <a:rPr lang="ja-JP" altLang="en-US" sz="2800" b="1" u="sng" dirty="0">
                <a:solidFill>
                  <a:srgbClr val="0070C0"/>
                </a:solidFill>
              </a:rPr>
              <a:t>　</a:t>
            </a:r>
            <a:r>
              <a:rPr lang="en-US" altLang="ja-JP" sz="2800" b="1" u="sng" dirty="0">
                <a:solidFill>
                  <a:srgbClr val="0070C0"/>
                </a:solidFill>
              </a:rPr>
              <a:t>1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2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0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1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3</a:t>
            </a:r>
            <a:r>
              <a:rPr lang="ja-JP" altLang="en-US" sz="2800" b="1" u="sng" dirty="0">
                <a:solidFill>
                  <a:srgbClr val="0070C0"/>
                </a:solidFill>
              </a:rPr>
              <a:t>＝</a:t>
            </a:r>
            <a:r>
              <a:rPr lang="en-US" altLang="ja-JP" sz="2800" b="1" u="sng" dirty="0">
                <a:solidFill>
                  <a:srgbClr val="0070C0"/>
                </a:solidFill>
              </a:rPr>
              <a:t>7</a:t>
            </a:r>
            <a:endParaRPr lang="ja-JP" alt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95288" y="5768975"/>
            <a:ext cx="838517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3481135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0" y="3429000"/>
            <a:ext cx="9144000" cy="22322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34" name="タイトル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5349" cy="3154363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ja-JP" altLang="en-US" sz="4000" dirty="0"/>
              <a:t>このアンケートをして気づいたことや、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今の気持ちを書ける人は書いてください。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16" y="3717032"/>
            <a:ext cx="8391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820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/>
          <a:lstStyle/>
          <a:p>
            <a:r>
              <a:rPr kumimoji="1" lang="ja-JP" altLang="en-US" dirty="0"/>
              <a:t>「荷物の運び方」</a:t>
            </a:r>
            <a:r>
              <a:rPr lang="ja-JP" altLang="en-US" dirty="0"/>
              <a:t>のワーク</a:t>
            </a:r>
            <a:endParaRPr kumimoji="1" lang="ja-JP" altLang="en-US" dirty="0"/>
          </a:p>
        </p:txBody>
      </p:sp>
      <p:pic>
        <p:nvPicPr>
          <p:cNvPr id="1026" name="Picture 2" descr="C:\Users\shien1\Desktop\drops_set1_and_set2_2011-05-15\602037朝の会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0378"/>
            <a:ext cx="2572544" cy="25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953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I:\drops_set1_and_set2_2011-05-15\201014わからな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1907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76" y="771675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:\drops_set1_and_set2_2011-05-15\502012学校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23" y="2510929"/>
            <a:ext cx="1891122" cy="189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:\drops_set1_and_set2_2011-05-15\401001家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2385538"/>
            <a:ext cx="2097936" cy="20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こんな時あるよね</a:t>
            </a:r>
          </a:p>
        </p:txBody>
      </p:sp>
      <p:pic>
        <p:nvPicPr>
          <p:cNvPr id="2066" name="Picture 18" descr="I:\drops_set1_and_set2_2011-05-15\101013友達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79" y="4631234"/>
            <a:ext cx="1708566" cy="17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:\drops_set1_and_set2_2011-05-15\602044国語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4589512"/>
            <a:ext cx="1857673" cy="1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:\drops_set1_and_set2_2011-05-15\201012易しい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6151"/>
            <a:ext cx="1563043" cy="156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75" y="768465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形吹き出し 3"/>
          <p:cNvSpPr/>
          <p:nvPr/>
        </p:nvSpPr>
        <p:spPr>
          <a:xfrm>
            <a:off x="8865" y="2276872"/>
            <a:ext cx="2304256" cy="2160240"/>
          </a:xfrm>
          <a:prstGeom prst="wedgeEllipseCallout">
            <a:avLst>
              <a:gd name="adj1" fmla="val 19590"/>
              <a:gd name="adj2" fmla="val 571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困ったな</a:t>
            </a:r>
            <a:r>
              <a:rPr lang="ja-JP" altLang="en-US" dirty="0"/>
              <a:t>～</a:t>
            </a:r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r>
              <a:rPr kumimoji="1" lang="ja-JP" altLang="en-US" dirty="0"/>
              <a:t>どうしたら</a:t>
            </a:r>
            <a:r>
              <a:rPr lang="ja-JP" altLang="en-US" dirty="0"/>
              <a:t>いいんだろう？</a:t>
            </a:r>
            <a:endParaRPr kumimoji="1" lang="ja-JP" altLang="en-US" dirty="0"/>
          </a:p>
        </p:txBody>
      </p:sp>
      <p:sp>
        <p:nvSpPr>
          <p:cNvPr id="17" name="円形吹き出し 16"/>
          <p:cNvSpPr/>
          <p:nvPr/>
        </p:nvSpPr>
        <p:spPr>
          <a:xfrm>
            <a:off x="6444208" y="2429272"/>
            <a:ext cx="2304256" cy="2160240"/>
          </a:xfrm>
          <a:prstGeom prst="wedgeEllipseCallout">
            <a:avLst>
              <a:gd name="adj1" fmla="val -5838"/>
              <a:gd name="adj2" fmla="val -710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がんばるぞ！</a:t>
            </a:r>
            <a:endParaRPr kumimoji="1" lang="en-US" altLang="ja-JP" dirty="0"/>
          </a:p>
          <a:p>
            <a:pPr algn="ctr"/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4037" y="6340918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勉強や友人関係で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88918" y="4314035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家庭や学校で</a:t>
            </a:r>
          </a:p>
        </p:txBody>
      </p:sp>
    </p:spTree>
    <p:extLst>
      <p:ext uri="{BB962C8B-B14F-4D97-AF65-F5344CB8AC3E}">
        <p14:creationId xmlns:p14="http://schemas.microsoft.com/office/powerpoint/2010/main" val="18784365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185198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dirty="0"/>
              <a:t>何か</a:t>
            </a:r>
            <a:r>
              <a:rPr lang="ja-JP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困ったとき</a:t>
            </a:r>
            <a:r>
              <a:rPr lang="ja-JP" altLang="en-US" dirty="0"/>
              <a:t>，</a:t>
            </a:r>
            <a:r>
              <a:rPr lang="ja-JP" altLang="ja-JP" dirty="0"/>
              <a:t>何か</a:t>
            </a:r>
            <a:r>
              <a:rPr lang="ja-JP" altLang="ja-JP" dirty="0">
                <a:solidFill>
                  <a:srgbClr val="FF0000"/>
                </a:solidFill>
              </a:rPr>
              <a:t>がんばろう</a:t>
            </a:r>
            <a:r>
              <a:rPr lang="ja-JP" altLang="ja-JP" dirty="0"/>
              <a:t>としている</a:t>
            </a:r>
            <a:r>
              <a:rPr lang="ja-JP" altLang="en-US" dirty="0"/>
              <a:t>とき，どちらの時も，わたしたちは，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（でも）大変だな～，（でも）どうすればいいかな～</a:t>
            </a:r>
            <a:r>
              <a:rPr lang="ja-JP" altLang="en-US" dirty="0"/>
              <a:t>といった気持ちに</a:t>
            </a:r>
            <a:endParaRPr lang="en-US" altLang="ja-JP" dirty="0"/>
          </a:p>
          <a:p>
            <a:pPr marL="0" indent="0">
              <a:lnSpc>
                <a:spcPct val="270000"/>
              </a:lnSpc>
              <a:buNone/>
            </a:pPr>
            <a:r>
              <a:rPr lang="ja-JP" altLang="en-US" dirty="0"/>
              <a:t>なることがあります。</a:t>
            </a:r>
            <a:endParaRPr lang="en-US" altLang="ja-JP" dirty="0"/>
          </a:p>
        </p:txBody>
      </p:sp>
      <p:pic>
        <p:nvPicPr>
          <p:cNvPr id="4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125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2195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今日の授業の目標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1904" y="1010198"/>
            <a:ext cx="7632848" cy="5227113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sz="3600" dirty="0"/>
              <a:t>何か困ったとき、何かがんばろうとしているときにどうしたらいいか、みんなで</a:t>
            </a:r>
            <a:r>
              <a:rPr lang="ja-JP" altLang="en-US" sz="3600" dirty="0"/>
              <a:t>考えてみましょう</a:t>
            </a:r>
            <a:endParaRPr kumimoji="1" lang="en-US" altLang="ja-JP" sz="3600" dirty="0"/>
          </a:p>
        </p:txBody>
      </p:sp>
      <p:pic>
        <p:nvPicPr>
          <p:cNvPr id="15362" name="Picture 2" descr="I:\drops_set1_and_set2_2011-05-15\201012易し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08" y="4149080"/>
            <a:ext cx="2301549" cy="230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798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あなたは、</a:t>
            </a:r>
            <a:r>
              <a:rPr lang="ja-JP" altLang="ja-JP" dirty="0"/>
              <a:t>背中に何か「荷物」を背負って，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 err="1"/>
              <a:t>よっ</a:t>
            </a:r>
            <a:r>
              <a:rPr lang="ja-JP" altLang="ja-JP" dirty="0"/>
              <a:t>こらしょ～，よっこらしょ～と山の頂上</a:t>
            </a:r>
            <a:r>
              <a:rPr lang="ja-JP" altLang="en-US" dirty="0"/>
              <a:t>まで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運ぼうとしています</a:t>
            </a:r>
            <a:r>
              <a:rPr lang="ja-JP" altLang="ja-JP" dirty="0"/>
              <a:t>。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/>
              <a:t>頑張っている事や困っている事が荷物です。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思い浮かべてみよう①</a:t>
            </a:r>
          </a:p>
        </p:txBody>
      </p:sp>
    </p:spTree>
    <p:extLst>
      <p:ext uri="{BB962C8B-B14F-4D97-AF65-F5344CB8AC3E}">
        <p14:creationId xmlns:p14="http://schemas.microsoft.com/office/powerpoint/2010/main" val="41440320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412777"/>
            <a:ext cx="8856984" cy="3456383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kumimoji="1" lang="ja-JP" altLang="en-US" sz="3600" dirty="0"/>
              <a:t>今，思い浮かべた「荷物」は，</a:t>
            </a:r>
            <a:r>
              <a:rPr lang="ja-JP" altLang="en-US" sz="3600" dirty="0">
                <a:solidFill>
                  <a:srgbClr val="00B050"/>
                </a:solidFill>
              </a:rPr>
              <a:t>どれくらいの大きさ</a:t>
            </a:r>
            <a:r>
              <a:rPr lang="ja-JP" altLang="en-US" sz="3600" dirty="0"/>
              <a:t>で，</a:t>
            </a:r>
            <a:r>
              <a:rPr lang="ja-JP" altLang="en-US" sz="3600" dirty="0">
                <a:solidFill>
                  <a:srgbClr val="0070C0"/>
                </a:solidFill>
              </a:rPr>
              <a:t>どのくらいの重さ</a:t>
            </a:r>
            <a:r>
              <a:rPr lang="ja-JP" altLang="en-US" sz="3600" dirty="0"/>
              <a:t>でしょうか？</a:t>
            </a:r>
            <a:endParaRPr lang="en-US" altLang="ja-JP" sz="3600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思い浮かべてみよう②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5029725"/>
            <a:ext cx="7638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※</a:t>
            </a:r>
            <a:r>
              <a:rPr lang="ja-JP" altLang="en-US" sz="2400" dirty="0"/>
              <a:t>困っていることが無いと思う人は，</a:t>
            </a:r>
            <a:r>
              <a:rPr lang="ja-JP" altLang="en-US" sz="2400" dirty="0">
                <a:solidFill>
                  <a:srgbClr val="C00000"/>
                </a:solidFill>
              </a:rPr>
              <a:t>がんばっていることや</a:t>
            </a:r>
            <a:endParaRPr lang="en-US" altLang="ja-JP" sz="2400" dirty="0">
              <a:solidFill>
                <a:srgbClr val="C00000"/>
              </a:solidFill>
            </a:endParaRPr>
          </a:p>
          <a:p>
            <a:r>
              <a:rPr lang="ja-JP" altLang="en-US" sz="2400" dirty="0">
                <a:solidFill>
                  <a:srgbClr val="C00000"/>
                </a:solidFill>
              </a:rPr>
              <a:t>チャレンジしていること</a:t>
            </a:r>
            <a:r>
              <a:rPr lang="ja-JP" altLang="en-US" sz="2400" dirty="0"/>
              <a:t>について思い浮かべて下さい。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8791715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荷物を描いてみよう！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827584" y="1009651"/>
            <a:ext cx="7344815" cy="4579589"/>
            <a:chOff x="827584" y="1009651"/>
            <a:chExt cx="7344815" cy="4579589"/>
          </a:xfrm>
        </p:grpSpPr>
        <p:sp>
          <p:nvSpPr>
            <p:cNvPr id="7" name="正方形/長方形 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5" name="小波 14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3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109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611" y="2388736"/>
            <a:ext cx="6117239" cy="2906952"/>
          </a:xfrm>
          <a:prstGeom prst="rect">
            <a:avLst/>
          </a:prstGeom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hangingPunct="0"/>
            <a:endParaRPr kumimoji="0" lang="ja-JP" altLang="ja-JP" sz="800">
              <a:latin typeface="Arial" charset="0"/>
            </a:endParaRPr>
          </a:p>
          <a:p>
            <a:pPr eaLnBrk="0" hangingPunct="0"/>
            <a:r>
              <a:rPr kumimoji="0" lang="ja-JP" altLang="ja-JP">
                <a:latin typeface="Arial" charset="0"/>
              </a:rPr>
              <a:t/>
            </a:r>
            <a:br>
              <a:rPr kumimoji="0" lang="ja-JP" altLang="ja-JP">
                <a:latin typeface="Arial" charset="0"/>
              </a:rPr>
            </a:br>
            <a:endParaRPr kumimoji="0" lang="ja-JP" altLang="ja-JP">
              <a:latin typeface="Arial" charset="0"/>
            </a:endParaRPr>
          </a:p>
          <a:p>
            <a:pPr eaLnBrk="0" hangingPunct="0"/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項目版、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>
              <a:latin typeface="Arial" charset="0"/>
            </a:endParaRPr>
          </a:p>
          <a:p>
            <a:pPr eaLnBrk="0" hangingPunct="0"/>
            <a:endParaRPr kumimoji="0" lang="ja-JP" altLang="en-US">
              <a:latin typeface="Arial" charset="0"/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3924300" y="5359400"/>
            <a:ext cx="4824413" cy="1382713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組は数字の組に置き換える。数値は必ず２桁。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FF0000"/>
                </a:solidFill>
              </a:rPr>
              <a:t>A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01</a:t>
            </a:r>
            <a:r>
              <a:rPr lang="ja-JP" altLang="en-US" dirty="0">
                <a:solidFill>
                  <a:srgbClr val="FF0000"/>
                </a:solidFill>
              </a:rPr>
              <a:t>」、</a:t>
            </a:r>
            <a:r>
              <a:rPr lang="en-US" altLang="ja-JP" dirty="0">
                <a:solidFill>
                  <a:srgbClr val="FF0000"/>
                </a:solidFill>
              </a:rPr>
              <a:t>B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02</a:t>
            </a:r>
            <a:r>
              <a:rPr lang="ja-JP" altLang="en-US" dirty="0">
                <a:solidFill>
                  <a:srgbClr val="FF0000"/>
                </a:solidFill>
              </a:rPr>
              <a:t>」と記入。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星組など順番が付けにくくても、変換ルールを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決めて数字に変換して下さい。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6516216" y="1484784"/>
            <a:ext cx="1292225" cy="658812"/>
          </a:xfrm>
          <a:prstGeom prst="wedgeRoundRectCallout">
            <a:avLst>
              <a:gd name="adj1" fmla="val -32851"/>
              <a:gd name="adj2" fmla="val 11003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082675" y="330200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6" name="角丸四角形吹き出し 15"/>
          <p:cNvSpPr/>
          <p:nvPr/>
        </p:nvSpPr>
        <p:spPr>
          <a:xfrm>
            <a:off x="755576" y="5467349"/>
            <a:ext cx="2293937" cy="1166813"/>
          </a:xfrm>
          <a:prstGeom prst="wedgeRoundRectCallout">
            <a:avLst>
              <a:gd name="adj1" fmla="val 43333"/>
              <a:gd name="adj2" fmla="val -7601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は４月</a:t>
            </a:r>
            <a:r>
              <a:rPr lang="ja-JP" altLang="en-US" sz="2000" b="1" dirty="0">
                <a:solidFill>
                  <a:srgbClr val="FF0000"/>
                </a:solidFill>
              </a:rPr>
              <a:t>でれば「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04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」</a:t>
            </a:r>
            <a:r>
              <a:rPr lang="ja-JP" altLang="en-US" sz="2000" b="1" dirty="0">
                <a:solidFill>
                  <a:srgbClr val="FF0000"/>
                </a:solidFill>
              </a:rPr>
              <a:t>と記入（２桁）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937445" y="1484784"/>
            <a:ext cx="2082800" cy="1157287"/>
          </a:xfrm>
          <a:prstGeom prst="wedgeRoundRectCallout">
            <a:avLst>
              <a:gd name="adj1" fmla="val 47363"/>
              <a:gd name="adj2" fmla="val 12821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B0F0"/>
                </a:solidFill>
              </a:rPr>
              <a:t>大文字</a:t>
            </a:r>
            <a:r>
              <a:rPr lang="ja-JP" altLang="en-US" sz="2000" b="1" dirty="0">
                <a:solidFill>
                  <a:srgbClr val="FF0000"/>
                </a:solidFill>
              </a:rPr>
              <a:t>カタカナで記入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だく点は１ます</a:t>
            </a:r>
          </a:p>
        </p:txBody>
      </p:sp>
    </p:spTree>
    <p:extLst>
      <p:ext uri="{BB962C8B-B14F-4D97-AF65-F5344CB8AC3E}">
        <p14:creationId xmlns:p14="http://schemas.microsoft.com/office/powerpoint/2010/main" val="20484860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どうやってはこぶ①？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8149" y="971736"/>
            <a:ext cx="550503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描いた「荷物」をどうしたいですか？</a:t>
            </a:r>
            <a:endParaRPr kumimoji="1" lang="en-US" altLang="ja-JP" sz="2800" dirty="0"/>
          </a:p>
          <a:p>
            <a:r>
              <a:rPr lang="ja-JP" altLang="en-US" sz="3200" dirty="0">
                <a:solidFill>
                  <a:srgbClr val="FF0000"/>
                </a:solidFill>
              </a:rPr>
              <a:t>自分の考えに近いもの</a:t>
            </a:r>
            <a:r>
              <a:rPr lang="ja-JP" altLang="en-US" sz="2800" dirty="0"/>
              <a:t>を</a:t>
            </a:r>
            <a:endParaRPr lang="en-US" altLang="ja-JP" sz="2800" dirty="0"/>
          </a:p>
          <a:p>
            <a:r>
              <a:rPr lang="ja-JP" altLang="en-US" sz="2800" dirty="0"/>
              <a:t>ワークシートの選択肢から選んで</a:t>
            </a:r>
            <a:endParaRPr lang="en-US" altLang="ja-JP" sz="2800" dirty="0"/>
          </a:p>
          <a:p>
            <a:r>
              <a:rPr lang="ja-JP" altLang="en-US" sz="2800" dirty="0"/>
              <a:t>みよう。</a:t>
            </a:r>
            <a:endParaRPr lang="en-US" altLang="ja-JP" sz="28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651335"/>
              </p:ext>
            </p:extLst>
          </p:nvPr>
        </p:nvGraphicFramePr>
        <p:xfrm>
          <a:off x="300842" y="4149080"/>
          <a:ext cx="8424937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24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ja-JP" sz="2400" kern="100" dirty="0">
                          <a:effectLst/>
                        </a:rPr>
                        <a:t>　じぶんのちからで、はこびたい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90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②</a:t>
                      </a:r>
                      <a:r>
                        <a:rPr lang="ja-JP" sz="2400" kern="100" dirty="0">
                          <a:effectLst/>
                        </a:rPr>
                        <a:t>　だれかにいっしょにてつだってもらいながら、はこびたい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③</a:t>
                      </a:r>
                      <a:r>
                        <a:rPr lang="ja-JP" sz="2400" kern="100" dirty="0">
                          <a:effectLst/>
                        </a:rPr>
                        <a:t>　だれかにあずけて、はこぶのをかわってもらいたい。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11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④</a:t>
                      </a:r>
                      <a:r>
                        <a:rPr lang="ja-JP" sz="2400" kern="100" dirty="0">
                          <a:effectLst/>
                        </a:rPr>
                        <a:t>　いったんおろして、やすみたい。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⑤</a:t>
                      </a:r>
                      <a:r>
                        <a:rPr lang="ja-JP" sz="2400" kern="100" dirty="0">
                          <a:effectLst/>
                        </a:rPr>
                        <a:t>　その他　（　　　　　　　　　　　　　　）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6" name="グループ化 15"/>
          <p:cNvGrpSpPr/>
          <p:nvPr/>
        </p:nvGrpSpPr>
        <p:grpSpPr>
          <a:xfrm>
            <a:off x="5589649" y="951578"/>
            <a:ext cx="3312367" cy="2289794"/>
            <a:chOff x="827584" y="1009651"/>
            <a:chExt cx="7344815" cy="4579589"/>
          </a:xfrm>
        </p:grpSpPr>
        <p:sp>
          <p:nvSpPr>
            <p:cNvPr id="17" name="正方形/長方形 1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小波 23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直線コネクタ 27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74485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どうやってはこぶ②？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47175" y="1002441"/>
            <a:ext cx="75937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　もし，その荷物をはこぶのを，手伝ってくれたり，</a:t>
            </a:r>
            <a:endParaRPr lang="en-US" altLang="ja-JP" sz="2800" dirty="0"/>
          </a:p>
          <a:p>
            <a:r>
              <a:rPr lang="ja-JP" altLang="en-US" sz="2800" dirty="0"/>
              <a:t>応援してくれる人がいるとします。あなたなら，</a:t>
            </a:r>
            <a:endParaRPr lang="en-US" altLang="ja-JP" sz="2800" dirty="0"/>
          </a:p>
          <a:p>
            <a:r>
              <a:rPr lang="ja-JP" altLang="en-US" sz="2800" dirty="0">
                <a:solidFill>
                  <a:srgbClr val="FF0000"/>
                </a:solidFill>
              </a:rPr>
              <a:t>どこでどんなふう</a:t>
            </a:r>
            <a:r>
              <a:rPr lang="ja-JP" altLang="en-US" sz="2800" dirty="0"/>
              <a:t>にしてほしいですか？</a:t>
            </a:r>
            <a:endParaRPr lang="en-US" altLang="ja-JP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87624" y="5805263"/>
            <a:ext cx="688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絵で描いても，しるしを描いても，セリフや吹き出しで</a:t>
            </a:r>
            <a:endParaRPr kumimoji="1" lang="en-US" altLang="ja-JP" sz="2400" dirty="0"/>
          </a:p>
          <a:p>
            <a:r>
              <a:rPr kumimoji="1" lang="ja-JP" altLang="en-US" sz="2400" dirty="0"/>
              <a:t>描いてもかまいません。描き方は自由です。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1871689" y="2471785"/>
            <a:ext cx="5518692" cy="3079402"/>
            <a:chOff x="827584" y="1009651"/>
            <a:chExt cx="7344815" cy="4579589"/>
          </a:xfrm>
        </p:grpSpPr>
        <p:sp>
          <p:nvSpPr>
            <p:cNvPr id="18" name="正方形/長方形 17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7" name="小波 26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8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直線コネクタ 29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76922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どうやってはこぶ③？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856357"/>
            <a:ext cx="86101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400" dirty="0"/>
              <a:t>　</a:t>
            </a:r>
            <a:r>
              <a:rPr lang="ja-JP" altLang="ja-JP" sz="2400" dirty="0"/>
              <a:t>では、もう一度描いた絵をじっくりみてください。</a:t>
            </a:r>
            <a:r>
              <a:rPr lang="ja-JP" altLang="en-US" sz="2400" dirty="0"/>
              <a:t>見守る人，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/>
              <a:t>応援してくれる人を描いてみて，</a:t>
            </a:r>
            <a:r>
              <a:rPr lang="ja-JP" altLang="ja-JP" sz="2400" dirty="0"/>
              <a:t>荷物を背負っている人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（あなた）は、今どんな気持ちですか。その感じていることを、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ワークシートに書いてみましょう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どんなふうに手伝ってもらったり、応援して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もらいたいか／それによって、どんなふうに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自分の気持ちが変わることがあるか、をグループで話し合って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ください。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I:\drops_set1_and_set2_2011-05-15\201075かわい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1891431" cy="189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911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</a:t>
            </a:r>
            <a:r>
              <a:rPr lang="ja-JP" altLang="ja-JP" dirty="0"/>
              <a:t>今日は、自分の困っていること、がんばって</a:t>
            </a:r>
            <a:r>
              <a:rPr lang="ja-JP" altLang="en-US" dirty="0"/>
              <a:t>　　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いることを、どのくらいの荷物なのかなぁと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思い浮かべて絵にしてみました。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☑わたしたちは「荷物」を背負っているとき，誰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かがそばにいたり，みていてくれることで，自分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の気持ちが楽になるときがあります。</a:t>
            </a:r>
          </a:p>
        </p:txBody>
      </p:sp>
      <p:pic>
        <p:nvPicPr>
          <p:cNvPr id="14338" name="Picture 2" descr="I:\drops_set1_and_set2_2011-05-15\201024気持ち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615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☑時には自分</a:t>
            </a:r>
            <a:r>
              <a:rPr lang="ja-JP" altLang="en-US" dirty="0">
                <a:solidFill>
                  <a:srgbClr val="FF0000"/>
                </a:solidFill>
              </a:rPr>
              <a:t>一人で運べない「荷物」</a:t>
            </a:r>
            <a:r>
              <a:rPr lang="ja-JP" altLang="en-US" dirty="0"/>
              <a:t>だってある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かもしれません。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☑その時は，一緒に</a:t>
            </a:r>
            <a:r>
              <a:rPr lang="ja-JP" altLang="en-US" dirty="0"/>
              <a:t>「</a:t>
            </a:r>
            <a:r>
              <a:rPr kumimoji="1" lang="ja-JP" altLang="en-US" dirty="0"/>
              <a:t>荷物」をはこんでもらえるように　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solidFill>
                  <a:srgbClr val="FF0000"/>
                </a:solidFill>
              </a:rPr>
              <a:t>　　</a:t>
            </a:r>
            <a:r>
              <a:rPr kumimoji="1" lang="ja-JP" altLang="en-US" dirty="0">
                <a:solidFill>
                  <a:srgbClr val="FF0000"/>
                </a:solidFill>
              </a:rPr>
              <a:t>手伝ってもらう</a:t>
            </a:r>
            <a:r>
              <a:rPr lang="ja-JP" altLang="en-US" dirty="0">
                <a:solidFill>
                  <a:srgbClr val="FF0000"/>
                </a:solidFill>
              </a:rPr>
              <a:t>方法</a:t>
            </a:r>
            <a:r>
              <a:rPr lang="ja-JP" altLang="en-US" dirty="0"/>
              <a:t>もあります。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☑時には，いったん</a:t>
            </a:r>
            <a:r>
              <a:rPr lang="ja-JP" altLang="en-US" dirty="0"/>
              <a:t>「荷</a:t>
            </a:r>
            <a:r>
              <a:rPr kumimoji="1" lang="ja-JP" altLang="en-US" dirty="0"/>
              <a:t>物」を下ろして，周りの人に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 </a:t>
            </a:r>
            <a:r>
              <a:rPr lang="ja-JP" altLang="en-US" dirty="0">
                <a:solidFill>
                  <a:srgbClr val="FF0000"/>
                </a:solidFill>
              </a:rPr>
              <a:t>預ける方法</a:t>
            </a:r>
            <a:r>
              <a:rPr lang="ja-JP" altLang="en-US" dirty="0"/>
              <a:t>もあります。</a:t>
            </a:r>
            <a:endParaRPr kumimoji="1" lang="ja-JP" altLang="en-US" dirty="0"/>
          </a:p>
        </p:txBody>
      </p:sp>
      <p:pic>
        <p:nvPicPr>
          <p:cNvPr id="11266" name="Picture 2" descr="I:\drops_set1_and_set2_2011-05-15\204078約束する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3971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0" y="3068960"/>
            <a:ext cx="9144000" cy="22322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207910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>
                <a:latin typeface="+mj-ea"/>
              </a:rPr>
              <a:t>こころのサポート授業の感想を</a:t>
            </a:r>
            <a:r>
              <a:rPr lang="en-US" altLang="ja-JP" dirty="0">
                <a:latin typeface="+mj-ea"/>
              </a:rPr>
              <a:t/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r>
              <a:rPr lang="ja-JP" altLang="en-US" dirty="0">
                <a:latin typeface="+mj-ea"/>
              </a:rPr>
              <a:t/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83153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I:\drops_set1_and_set2_2011-05-15\100000_2人・動植物（枠線なし）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95105"/>
            <a:ext cx="1251564" cy="125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コネクタ 3"/>
          <p:cNvCxnSpPr/>
          <p:nvPr/>
        </p:nvCxnSpPr>
        <p:spPr>
          <a:xfrm>
            <a:off x="467544" y="3645024"/>
            <a:ext cx="18002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4486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052737"/>
            <a:ext cx="8640960" cy="4320479"/>
          </a:xfrm>
        </p:spPr>
        <p:txBody>
          <a:bodyPr>
            <a:normAutofit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r>
              <a:rPr lang="ja-JP" altLang="en-US" sz="3600" dirty="0">
                <a:latin typeface="+mj-ea"/>
              </a:rPr>
              <a:t>をやってみて，もっと話してみたい人は，先生やカウンセラーとお話しする機会をつくりましょう。</a:t>
            </a: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85192" y="-31326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おわりに・・・</a:t>
            </a:r>
          </a:p>
        </p:txBody>
      </p:sp>
      <p:pic>
        <p:nvPicPr>
          <p:cNvPr id="8194" name="Picture 2" descr="C:\Users\shien1\Downloads\イラスト集  -  わんこきょうだい_files\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73216"/>
            <a:ext cx="5760640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164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  <a:endParaRPr lang="en-US" altLang="ja-JP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そして、あなたが「友だちに相談された」とき、それが友だちのいのちに関わるものであったなら、心配している気持ちを伝えた上で「直ぐ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に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信頼できる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大人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に相談する」こと。それが、その友だちとあなたのための正しい工夫です。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" t="18478" r="23917" b="43335"/>
          <a:stretch>
            <a:fillRect/>
          </a:stretch>
        </p:blipFill>
        <p:spPr bwMode="auto">
          <a:xfrm>
            <a:off x="9856" y="1196752"/>
            <a:ext cx="903605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42229" y="4322540"/>
            <a:ext cx="75713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このように，すべての項目について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最近１週間の自分をふりかえりながら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回答していきましょう。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落ち着いて回答するようにしましょう。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95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00236" y="220486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/>
              <a:t>１　なかなか，眠れないことがある</a:t>
            </a:r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314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064896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２　なにかをしようとしても，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集中できないことがある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01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7992888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　むしゃくしゃしたり，いらいらしたり，　　　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かっとしたりする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84492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AEAF6D7EADDCC46B7F1658E00A3F8A6" ma:contentTypeVersion="16" ma:contentTypeDescription="新しいドキュメントを作成します。" ma:contentTypeScope="" ma:versionID="f612c491930c07f4355b3a9dfc32addb">
  <xsd:schema xmlns:xsd="http://www.w3.org/2001/XMLSchema" xmlns:xs="http://www.w3.org/2001/XMLSchema" xmlns:p="http://schemas.microsoft.com/office/2006/metadata/properties" xmlns:ns2="83390223-ac78-471d-8b94-490f93f3d6a2" xmlns:ns3="1c19836c-4d06-4b18-b425-cf54d4379231" targetNamespace="http://schemas.microsoft.com/office/2006/metadata/properties" ma:root="true" ma:fieldsID="efdb2a86ef7655e69d2dbc35c8cd3821" ns2:_="" ns3:_="">
    <xsd:import namespace="83390223-ac78-471d-8b94-490f93f3d6a2"/>
    <xsd:import namespace="1c19836c-4d06-4b18-b425-cf54d43792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90223-ac78-471d-8b94-490f93f3d6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d985537-120d-4a01-ab56-b8dba2d4c8f5}" ma:internalName="TaxCatchAll" ma:showField="CatchAllData" ma:web="83390223-ac78-471d-8b94-490f93f3d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9836c-4d06-4b18-b425-cf54d4379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2fa0fa3f-70e1-4769-a1b2-7e42ce7680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390223-ac78-471d-8b94-490f93f3d6a2" xsi:nil="true"/>
    <lcf76f155ced4ddcb4097134ff3c332f xmlns="1c19836c-4d06-4b18-b425-cf54d437923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AA12DC-87BF-4C54-ACE3-0468DD6F84DA}"/>
</file>

<file path=customXml/itemProps2.xml><?xml version="1.0" encoding="utf-8"?>
<ds:datastoreItem xmlns:ds="http://schemas.openxmlformats.org/officeDocument/2006/customXml" ds:itemID="{92273381-171E-49F2-A97D-6F5F2CB9F190}"/>
</file>

<file path=customXml/itemProps3.xml><?xml version="1.0" encoding="utf-8"?>
<ds:datastoreItem xmlns:ds="http://schemas.openxmlformats.org/officeDocument/2006/customXml" ds:itemID="{7EECAC5D-32BC-43A6-9747-5D32EFB191E4}"/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2076</Words>
  <Application>Microsoft Office PowerPoint</Application>
  <PresentationFormat>画面に合わせる (4:3)</PresentationFormat>
  <Paragraphs>219</Paragraphs>
  <Slides>59</Slides>
  <Notes>36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59</vt:i4>
      </vt:variant>
    </vt:vector>
  </HeadingPairs>
  <TitlesOfParts>
    <vt:vector size="71" baseType="lpstr">
      <vt:lpstr>AR P丸ゴシック体E</vt:lpstr>
      <vt:lpstr>HGP創英角ｺﾞｼｯｸUB</vt:lpstr>
      <vt:lpstr>HG丸ｺﾞｼｯｸM-PRO</vt:lpstr>
      <vt:lpstr>ＭＳ Ｐゴシック</vt:lpstr>
      <vt:lpstr>ＭＳ ゴシック</vt:lpstr>
      <vt:lpstr>ＭＳ 明朝</vt:lpstr>
      <vt:lpstr>Arial</vt:lpstr>
      <vt:lpstr>Calibri</vt:lpstr>
      <vt:lpstr>Century</vt:lpstr>
      <vt:lpstr>Times New Roman</vt:lpstr>
      <vt:lpstr>Office テーマ</vt:lpstr>
      <vt:lpstr>Office ​​テーマ</vt:lpstr>
      <vt:lpstr>PowerPoint プレゼンテーション</vt:lpstr>
      <vt:lpstr>今日のメニュー</vt:lpstr>
      <vt:lpstr>はじめに</vt:lpstr>
      <vt:lpstr>「心とからだの健康観察」をする前に</vt:lpstr>
      <vt:lpstr>PowerPoint プレゼンテーション</vt:lpstr>
      <vt:lpstr>PowerPoint プレゼンテーション</vt:lpstr>
      <vt:lpstr>PowerPoint プレゼンテーション</vt:lpstr>
      <vt:lpstr>２　なにかをしようとしても， 　　集中できないことがある</vt:lpstr>
      <vt:lpstr>３　むしゃくしゃしたり，いらいらしたり，　　　 　　かっとしたりする</vt:lpstr>
      <vt:lpstr>４　からだが緊張したり， 　　感覚がびんかんになっている</vt:lpstr>
      <vt:lpstr>５　小さな音やちょっとしたことで， 　　どきっとする</vt:lpstr>
      <vt:lpstr>６　つらかったこと（大震災や他の大変なこと）が 　　頭から，離れないことがある</vt:lpstr>
      <vt:lpstr>７　いやな夢や，こわい夢をみる</vt:lpstr>
      <vt:lpstr>８　夜中に目がさめて 　　眠れないことがある</vt:lpstr>
      <vt:lpstr>９　ちょっとしたきっかけで， 　　思い出したくないのに，思い出してしまう</vt:lpstr>
      <vt:lpstr>１０　つらかったことを思い出して， 　　　どきどきしたり，苦しくなったりする</vt:lpstr>
      <vt:lpstr>１１　つらかったことは，現実のこと・ 　　　本当のことと思えないことがある</vt:lpstr>
      <vt:lpstr>１２　悲しいことがあったのに， 　　　どうして涙がでないのかなと思う</vt:lpstr>
      <vt:lpstr>１３　つらかったことは， 　　　できるだけ「考え」ないようにしている</vt:lpstr>
      <vt:lpstr>１４　つらかったことを，思い出させる　　　　　 　　　場所や人や物には　　　　 　　　近づかないようにしている</vt:lpstr>
      <vt:lpstr>１５　つらかったことについては， 　　　話さないようにしている</vt:lpstr>
      <vt:lpstr>PowerPoint プレゼンテーション</vt:lpstr>
      <vt:lpstr>１６　自分が悪い（悪かった）と 　　　責めてしまうことがある</vt:lpstr>
      <vt:lpstr>１７　だれも信用できないと 　　　思うことがある</vt:lpstr>
      <vt:lpstr>１８　どんなにがんばっても 　　　意味がないと思うことがある</vt:lpstr>
      <vt:lpstr>１９　楽しかったことが 　　　楽しいと思えないことがある</vt:lpstr>
      <vt:lpstr>２０　自分の気持ちを， 　　　だれもわかってくれないと思うことがある</vt:lpstr>
      <vt:lpstr>２１　頭やお腹が痛かったり， 　　　からだの調子が悪い</vt:lpstr>
      <vt:lpstr>２２　ご飯がおいしくないし， 　　　食べたくないことがある</vt:lpstr>
      <vt:lpstr>２３　なにもやる気がしないことがある</vt:lpstr>
      <vt:lpstr>２４　授業や学習に 　　　集中できないことがある</vt:lpstr>
      <vt:lpstr>２５　カッとなってケンカしたり， 　　　乱暴になってしまうことがある</vt:lpstr>
      <vt:lpstr>２６　学校を遅刻したり 　　　休んだりすることがある</vt:lpstr>
      <vt:lpstr>２７　だれかに話をきいてもらいたい</vt:lpstr>
      <vt:lpstr>２８　学校では，楽しいことが 　　　いっぱいある</vt:lpstr>
      <vt:lpstr>２９　私には今，将来の夢や目標がある</vt:lpstr>
      <vt:lpstr>３０　ゲーム，携帯，インターネットなどは 　　　やりすぎないように気をつけている</vt:lpstr>
      <vt:lpstr>３１　友だちと遊んだり 　　　話したりすることが楽しい</vt:lpstr>
      <vt:lpstr>「つらかったこと」（６，７，９）ときかれて，あなたは何を思いうかべましたか  　　　　　・大震災 　　　　　・他の大変なこと 　　　　　・両方 　　　　　・思いうかばない</vt:lpstr>
      <vt:lpstr>PowerPoint プレゼンテーション</vt:lpstr>
      <vt:lpstr>PowerPoint プレゼンテーション</vt:lpstr>
      <vt:lpstr>このアンケートをして気づいたことや、 今の気持ちを書ける人は書いてください。</vt:lpstr>
      <vt:lpstr>「荷物の運び方」のワーク</vt:lpstr>
      <vt:lpstr>こんな時あるよね</vt:lpstr>
      <vt:lpstr>PowerPoint プレゼンテーション</vt:lpstr>
      <vt:lpstr>今日の授業の目標</vt:lpstr>
      <vt:lpstr>思い浮かべてみよう①</vt:lpstr>
      <vt:lpstr>思い浮かべてみよう②</vt:lpstr>
      <vt:lpstr>荷物を描いてみよう！</vt:lpstr>
      <vt:lpstr>どうやってはこぶ①？</vt:lpstr>
      <vt:lpstr>どうやってはこぶ②？</vt:lpstr>
      <vt:lpstr>どうやってはこぶ③？</vt:lpstr>
      <vt:lpstr>ま　と　め</vt:lpstr>
      <vt:lpstr>ま　と　め</vt:lpstr>
      <vt:lpstr>こころのサポート授業の感想を 「心とからだの健康観察」の感想らん に書いてください。</vt:lpstr>
      <vt:lpstr>おわりに・・・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shien1</dc:creator>
  <cp:lastModifiedBy>中塚良久</cp:lastModifiedBy>
  <cp:revision>61</cp:revision>
  <cp:lastPrinted>2016-08-09T01:05:05Z</cp:lastPrinted>
  <dcterms:created xsi:type="dcterms:W3CDTF">2016-08-05T06:15:06Z</dcterms:created>
  <dcterms:modified xsi:type="dcterms:W3CDTF">2023-07-24T08:42:06Z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0x0101003AEAF6D7EADDCC46B7F1658E00A3F8A6</vt:lpwstr>
  </property>
</Properties>
</file>