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entation.xml" ContentType="application/vnd.openxmlformats-officedocument.presentationml.presentation.main+xml"/>
  <Override PartName="/ppt/slides/slide17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handoutMasterIdLst>
    <p:handoutMasterId r:id="rId20"/>
  </p:handoutMasterIdLst>
  <p:sldIdLst>
    <p:sldId id="257" r:id="rId2"/>
    <p:sldId id="348" r:id="rId3"/>
    <p:sldId id="288" r:id="rId4"/>
    <p:sldId id="345" r:id="rId5"/>
    <p:sldId id="327" r:id="rId6"/>
    <p:sldId id="328" r:id="rId7"/>
    <p:sldId id="261" r:id="rId8"/>
    <p:sldId id="282" r:id="rId9"/>
    <p:sldId id="268" r:id="rId10"/>
    <p:sldId id="263" r:id="rId11"/>
    <p:sldId id="319" r:id="rId12"/>
    <p:sldId id="283" r:id="rId13"/>
    <p:sldId id="353" r:id="rId14"/>
    <p:sldId id="284" r:id="rId15"/>
    <p:sldId id="285" r:id="rId16"/>
    <p:sldId id="264" r:id="rId17"/>
    <p:sldId id="265" r:id="rId18"/>
  </p:sldIdLst>
  <p:sldSz cx="9144000" cy="6858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3" userDrawn="1">
          <p15:clr>
            <a:srgbClr val="A4A3A4"/>
          </p15:clr>
        </p15:guide>
        <p15:guide id="2" pos="2138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5FBEF"/>
    <a:srgbClr val="5DBAFF"/>
    <a:srgbClr val="FF66FF"/>
    <a:srgbClr val="FF781D"/>
    <a:srgbClr val="FF33CC"/>
    <a:srgbClr val="FF66CC"/>
    <a:srgbClr val="FFF3FF"/>
    <a:srgbClr val="F3FAFF"/>
    <a:srgbClr val="FFFF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81261" autoAdjust="0"/>
  </p:normalViewPr>
  <p:slideViewPr>
    <p:cSldViewPr>
      <p:cViewPr varScale="1">
        <p:scale>
          <a:sx n="67" d="100"/>
          <a:sy n="67" d="100"/>
        </p:scale>
        <p:origin x="1934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44" y="-90"/>
      </p:cViewPr>
      <p:guideLst>
        <p:guide orient="horz" pos="3123"/>
        <p:guide pos="2138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5546" tIns="47773" rIns="95546" bIns="4777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5546" tIns="47773" rIns="95546" bIns="47773" rtlCol="0"/>
          <a:lstStyle>
            <a:lvl1pPr algn="r">
              <a:defRPr sz="1300"/>
            </a:lvl1pPr>
          </a:lstStyle>
          <a:p>
            <a:fld id="{F1635ED9-1948-4FE1-AD65-0C07A8B9F4F2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60" cy="496332"/>
          </a:xfrm>
          <a:prstGeom prst="rect">
            <a:avLst/>
          </a:prstGeom>
        </p:spPr>
        <p:txBody>
          <a:bodyPr vert="horz" lIns="95546" tIns="47773" rIns="95546" bIns="4777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5"/>
            <a:ext cx="2945660" cy="496332"/>
          </a:xfrm>
          <a:prstGeom prst="rect">
            <a:avLst/>
          </a:prstGeom>
        </p:spPr>
        <p:txBody>
          <a:bodyPr vert="horz" lIns="95546" tIns="47773" rIns="95546" bIns="47773" rtlCol="0" anchor="b"/>
          <a:lstStyle>
            <a:lvl1pPr algn="r">
              <a:defRPr sz="1300"/>
            </a:lvl1pPr>
          </a:lstStyle>
          <a:p>
            <a:fld id="{EF522115-A91A-44DB-BD08-5E732E07282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5612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5546" tIns="47773" rIns="95546" bIns="4777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5546" tIns="47773" rIns="95546" bIns="47773" rtlCol="0"/>
          <a:lstStyle>
            <a:lvl1pPr algn="r">
              <a:defRPr sz="1300"/>
            </a:lvl1pPr>
          </a:lstStyle>
          <a:p>
            <a:fld id="{AF2F6A1F-F71C-4273-830D-3EA80CAD9964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46" tIns="47773" rIns="95546" bIns="4777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8"/>
          </a:xfrm>
          <a:prstGeom prst="rect">
            <a:avLst/>
          </a:prstGeom>
        </p:spPr>
        <p:txBody>
          <a:bodyPr vert="horz" lIns="95546" tIns="47773" rIns="95546" bIns="4777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60" cy="496332"/>
          </a:xfrm>
          <a:prstGeom prst="rect">
            <a:avLst/>
          </a:prstGeom>
        </p:spPr>
        <p:txBody>
          <a:bodyPr vert="horz" lIns="95546" tIns="47773" rIns="95546" bIns="4777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60" cy="496332"/>
          </a:xfrm>
          <a:prstGeom prst="rect">
            <a:avLst/>
          </a:prstGeom>
        </p:spPr>
        <p:txBody>
          <a:bodyPr vert="horz" lIns="95546" tIns="47773" rIns="95546" bIns="47773" rtlCol="0" anchor="b"/>
          <a:lstStyle>
            <a:lvl1pPr algn="r">
              <a:defRPr sz="1300"/>
            </a:lvl1pPr>
          </a:lstStyle>
          <a:p>
            <a:fld id="{7F6B8856-993F-43B2-84B1-303C6098E11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11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B8856-993F-43B2-84B1-303C6098E119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25085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「解決する行動」につながらないとき</a:t>
            </a:r>
          </a:p>
          <a:p>
            <a:r>
              <a:rPr kumimoji="1" lang="ja-JP" altLang="en-US" dirty="0">
                <a:solidFill>
                  <a:schemeClr val="tx1"/>
                </a:solidFill>
              </a:rPr>
              <a:t>「解決するイメージ」をもてるといいね。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lang="en-US" altLang="ja-JP" sz="1100" dirty="0">
                <a:latin typeface="+mj-ea"/>
                <a:ea typeface="+mj-ea"/>
              </a:rPr>
              <a:t>【</a:t>
            </a:r>
            <a:r>
              <a:rPr lang="ja-JP" altLang="en-US" sz="1100" dirty="0">
                <a:latin typeface="+mj-ea"/>
                <a:ea typeface="+mj-ea"/>
              </a:rPr>
              <a:t>クリック</a:t>
            </a:r>
            <a:r>
              <a:rPr lang="en-US" altLang="ja-JP" sz="1100" dirty="0">
                <a:latin typeface="+mj-ea"/>
                <a:ea typeface="+mj-ea"/>
              </a:rPr>
              <a:t>】</a:t>
            </a:r>
            <a:r>
              <a:rPr lang="ja-JP" altLang="en-US" sz="1100" dirty="0">
                <a:latin typeface="+mj-ea"/>
                <a:ea typeface="+mj-ea"/>
              </a:rPr>
              <a:t>人は困難に出会っても，</a:t>
            </a:r>
          </a:p>
          <a:p>
            <a:r>
              <a:rPr lang="en-US" altLang="ja-JP" sz="1100" dirty="0">
                <a:latin typeface="+mj-ea"/>
                <a:ea typeface="+mj-ea"/>
              </a:rPr>
              <a:t>【</a:t>
            </a:r>
            <a:r>
              <a:rPr lang="ja-JP" altLang="en-US" sz="1100" dirty="0">
                <a:latin typeface="+mj-ea"/>
                <a:ea typeface="+mj-ea"/>
              </a:rPr>
              <a:t>クリック</a:t>
            </a:r>
            <a:r>
              <a:rPr lang="en-US" altLang="ja-JP" sz="1100" dirty="0">
                <a:latin typeface="+mj-ea"/>
                <a:ea typeface="+mj-ea"/>
              </a:rPr>
              <a:t>】</a:t>
            </a:r>
            <a:r>
              <a:rPr lang="ja-JP" altLang="en-US" sz="1100" dirty="0">
                <a:latin typeface="+mj-ea"/>
                <a:ea typeface="+mj-ea"/>
              </a:rPr>
              <a:t>解決への見通しがもてる</a:t>
            </a:r>
          </a:p>
          <a:p>
            <a:r>
              <a:rPr lang="en-US" altLang="ja-JP" sz="1100" dirty="0">
                <a:latin typeface="+mj-ea"/>
                <a:ea typeface="+mj-ea"/>
              </a:rPr>
              <a:t>【</a:t>
            </a:r>
            <a:r>
              <a:rPr lang="ja-JP" altLang="en-US" sz="1100" dirty="0">
                <a:latin typeface="+mj-ea"/>
                <a:ea typeface="+mj-ea"/>
              </a:rPr>
              <a:t>クリック</a:t>
            </a:r>
            <a:r>
              <a:rPr lang="en-US" altLang="ja-JP" sz="1100" dirty="0">
                <a:latin typeface="+mj-ea"/>
                <a:ea typeface="+mj-ea"/>
              </a:rPr>
              <a:t>】</a:t>
            </a:r>
            <a:r>
              <a:rPr lang="ja-JP" altLang="en-US" sz="1100" dirty="0">
                <a:latin typeface="+mj-ea"/>
                <a:ea typeface="+mj-ea"/>
              </a:rPr>
              <a:t>取組のよさ</a:t>
            </a:r>
            <a:r>
              <a:rPr lang="en-US" altLang="ja-JP" sz="1100" dirty="0">
                <a:latin typeface="+mj-ea"/>
                <a:ea typeface="+mj-ea"/>
              </a:rPr>
              <a:t>(</a:t>
            </a:r>
            <a:r>
              <a:rPr lang="ja-JP" altLang="en-US" sz="1100" dirty="0">
                <a:latin typeface="+mj-ea"/>
                <a:ea typeface="+mj-ea"/>
              </a:rPr>
              <a:t>意義</a:t>
            </a:r>
            <a:r>
              <a:rPr lang="en-US" altLang="ja-JP" sz="1100" dirty="0">
                <a:latin typeface="+mj-ea"/>
                <a:ea typeface="+mj-ea"/>
              </a:rPr>
              <a:t>)</a:t>
            </a:r>
            <a:r>
              <a:rPr lang="ja-JP" altLang="en-US" sz="1100" dirty="0">
                <a:latin typeface="+mj-ea"/>
                <a:ea typeface="+mj-ea"/>
              </a:rPr>
              <a:t>が分かる</a:t>
            </a:r>
          </a:p>
          <a:p>
            <a:r>
              <a:rPr lang="en-US" altLang="ja-JP" sz="1100" dirty="0">
                <a:latin typeface="+mj-ea"/>
                <a:ea typeface="+mj-ea"/>
              </a:rPr>
              <a:t>【</a:t>
            </a:r>
            <a:r>
              <a:rPr lang="ja-JP" altLang="en-US" sz="1100" dirty="0">
                <a:latin typeface="+mj-ea"/>
                <a:ea typeface="+mj-ea"/>
              </a:rPr>
              <a:t>クリック</a:t>
            </a:r>
            <a:r>
              <a:rPr lang="en-US" altLang="ja-JP" sz="1100" dirty="0">
                <a:latin typeface="+mj-ea"/>
                <a:ea typeface="+mj-ea"/>
              </a:rPr>
              <a:t>】</a:t>
            </a:r>
            <a:r>
              <a:rPr lang="ja-JP" altLang="en-US" sz="1100" dirty="0">
                <a:latin typeface="+mj-ea"/>
                <a:ea typeface="+mj-ea"/>
              </a:rPr>
              <a:t>今の成果が確認できる　　　　　　　　　　</a:t>
            </a:r>
          </a:p>
          <a:p>
            <a:r>
              <a:rPr lang="en-US" altLang="ja-JP" sz="1100" dirty="0">
                <a:latin typeface="+mj-ea"/>
                <a:ea typeface="+mj-ea"/>
              </a:rPr>
              <a:t>【</a:t>
            </a:r>
            <a:r>
              <a:rPr lang="ja-JP" altLang="en-US" sz="1100" dirty="0">
                <a:latin typeface="+mj-ea"/>
                <a:ea typeface="+mj-ea"/>
              </a:rPr>
              <a:t>クリック</a:t>
            </a:r>
            <a:r>
              <a:rPr lang="en-US" altLang="ja-JP" sz="1100" dirty="0">
                <a:latin typeface="+mj-ea"/>
                <a:ea typeface="+mj-ea"/>
              </a:rPr>
              <a:t>】</a:t>
            </a:r>
            <a:r>
              <a:rPr lang="ja-JP" altLang="en-US" sz="1100" dirty="0">
                <a:latin typeface="+mj-ea"/>
                <a:ea typeface="+mj-ea"/>
              </a:rPr>
              <a:t>と気持ちが楽になりますよね。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B8856-993F-43B2-84B1-303C6098E119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11471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もう一度、最初に思い浮かべた</a:t>
            </a:r>
          </a:p>
          <a:p>
            <a:r>
              <a:rPr kumimoji="1" lang="ja-JP" altLang="en-US" dirty="0"/>
              <a:t>「ストレスのもとになっている問題や課題」を思い浮かべてみよう。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B8856-993F-43B2-84B1-303C6098E119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3701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達人シートの右下に注目してください。</a:t>
            </a:r>
            <a:endParaRPr kumimoji="1" lang="en-US" altLang="ja-JP" dirty="0"/>
          </a:p>
          <a:p>
            <a:r>
              <a:rPr kumimoji="1" lang="ja-JP" altLang="en-US" dirty="0"/>
              <a:t>「解決するイメージ」の一つに「見通しがもてる」があります。</a:t>
            </a:r>
            <a:endParaRPr kumimoji="1" lang="en-US" altLang="ja-JP" dirty="0"/>
          </a:p>
          <a:p>
            <a:r>
              <a:rPr lang="ja-JP" altLang="en-US" dirty="0">
                <a:latin typeface="+mj-ea"/>
              </a:rPr>
              <a:t>先ほど思い浮かべた「ストレスのもとになっている問題」に対して、</a:t>
            </a:r>
            <a:endParaRPr lang="en-US" altLang="ja-JP" dirty="0">
              <a:latin typeface="+mj-ea"/>
            </a:endParaRPr>
          </a:p>
          <a:p>
            <a:r>
              <a:rPr lang="ja-JP" altLang="en-US" dirty="0">
                <a:latin typeface="+mj-ea"/>
              </a:rPr>
              <a:t>だれに聞けば、</a:t>
            </a:r>
            <a:r>
              <a:rPr lang="ja-JP" altLang="en-US" b="1" dirty="0">
                <a:solidFill>
                  <a:srgbClr val="FF0000"/>
                </a:solidFill>
                <a:latin typeface="+mj-ea"/>
              </a:rPr>
              <a:t>解決への見通し</a:t>
            </a:r>
            <a:r>
              <a:rPr lang="ja-JP" altLang="en-US" dirty="0">
                <a:latin typeface="+mj-ea"/>
              </a:rPr>
              <a:t>が楽にもてますか。　</a:t>
            </a:r>
            <a:endParaRPr lang="en-US" altLang="ja-JP" dirty="0">
              <a:latin typeface="+mj-ea"/>
            </a:endParaRPr>
          </a:p>
          <a:p>
            <a:r>
              <a:rPr lang="ja-JP" altLang="en-US" dirty="0">
                <a:latin typeface="+mj-ea"/>
              </a:rPr>
              <a:t>　</a:t>
            </a:r>
            <a:r>
              <a:rPr lang="en-US" altLang="ja-JP" dirty="0">
                <a:latin typeface="+mj-ea"/>
              </a:rPr>
              <a:t>(</a:t>
            </a:r>
            <a:r>
              <a:rPr lang="ja-JP" altLang="en-US" dirty="0">
                <a:latin typeface="+mj-ea"/>
              </a:rPr>
              <a:t>　　　</a:t>
            </a:r>
            <a:r>
              <a:rPr lang="en-US" altLang="ja-JP" dirty="0">
                <a:latin typeface="+mj-ea"/>
              </a:rPr>
              <a:t>)</a:t>
            </a:r>
            <a:r>
              <a:rPr lang="ja-JP" altLang="en-US" dirty="0">
                <a:latin typeface="+mj-ea"/>
              </a:rPr>
              <a:t>に書きましょう。</a:t>
            </a:r>
            <a:endParaRPr lang="en-US" altLang="ja-JP" dirty="0">
              <a:latin typeface="+mj-ea"/>
            </a:endParaRPr>
          </a:p>
          <a:p>
            <a:r>
              <a:rPr lang="ja-JP" altLang="en-US" sz="1100" dirty="0">
                <a:latin typeface="+mj-ea"/>
              </a:rPr>
              <a:t>例えば、家族、先生、友だちなどがいると思います。</a:t>
            </a:r>
            <a:endParaRPr lang="en-US" altLang="ja-JP" sz="1100" dirty="0">
              <a:latin typeface="+mj-ea"/>
            </a:endParaRPr>
          </a:p>
          <a:p>
            <a:endParaRPr kumimoji="1" lang="ja-JP" altLang="en-US" dirty="0"/>
          </a:p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B8856-993F-43B2-84B1-303C6098E119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05087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今、「ストレスのもとになっている問題」に対して、取り組んでいることを思い浮かべてみよう。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B8856-993F-43B2-84B1-303C6098E119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3701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次に「解決するイメージ」には、「取組のよさ</a:t>
            </a:r>
            <a:r>
              <a:rPr kumimoji="1" lang="en-US" altLang="ja-JP" dirty="0"/>
              <a:t>(</a:t>
            </a:r>
            <a:r>
              <a:rPr kumimoji="1" lang="ja-JP" altLang="en-US" dirty="0"/>
              <a:t>意義</a:t>
            </a:r>
            <a:r>
              <a:rPr kumimoji="1" lang="en-US" altLang="ja-JP" dirty="0"/>
              <a:t>)</a:t>
            </a:r>
            <a:r>
              <a:rPr kumimoji="1" lang="ja-JP" altLang="en-US" dirty="0"/>
              <a:t>が分かる」があります。</a:t>
            </a:r>
          </a:p>
          <a:p>
            <a:r>
              <a:rPr kumimoji="1" lang="ja-JP" altLang="en-US" dirty="0"/>
              <a:t>先ほど思い浮かべた「ストレスのもとになっている問題」に対しての</a:t>
            </a:r>
            <a:endParaRPr kumimoji="1" lang="en-US" altLang="ja-JP" dirty="0"/>
          </a:p>
          <a:p>
            <a:r>
              <a:rPr kumimoji="1" lang="ja-JP" altLang="en-US" dirty="0"/>
              <a:t>取組が、どのような成果につながりそうですか。　（　　　　）に書いてみよう。</a:t>
            </a:r>
          </a:p>
          <a:p>
            <a:r>
              <a:rPr kumimoji="1" lang="ja-JP" altLang="en-US" dirty="0"/>
              <a:t>例えば、この宿題をやれば成績が上がりそう、この練習を続ければ試合に勝てそうだなどです。</a:t>
            </a:r>
          </a:p>
          <a:p>
            <a:endParaRPr kumimoji="1" lang="ja-JP" altLang="en-US" dirty="0"/>
          </a:p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B8856-993F-43B2-84B1-303C6098E119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3159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最後に「解決するイメージ」には、「今の成果が確認できる」があります。</a:t>
            </a:r>
          </a:p>
          <a:p>
            <a:r>
              <a:rPr kumimoji="1" lang="ja-JP" altLang="en-US" dirty="0"/>
              <a:t>大変な中でもすでに成果は表れています。今どこまでできているのか注意深く探して</a:t>
            </a:r>
            <a:r>
              <a:rPr kumimoji="1" lang="en-US" altLang="ja-JP" dirty="0"/>
              <a:t>(</a:t>
            </a:r>
            <a:r>
              <a:rPr kumimoji="1" lang="ja-JP" altLang="en-US" dirty="0"/>
              <a:t>　　　</a:t>
            </a:r>
            <a:r>
              <a:rPr kumimoji="1" lang="en-US" altLang="ja-JP" dirty="0"/>
              <a:t>)</a:t>
            </a:r>
            <a:r>
              <a:rPr kumimoji="1" lang="ja-JP" altLang="en-US" dirty="0"/>
              <a:t>に書きましょう。</a:t>
            </a:r>
          </a:p>
          <a:p>
            <a:r>
              <a:rPr kumimoji="1" lang="ja-JP" altLang="en-US" dirty="0"/>
              <a:t>例えば、今年の水泳学習の目標は</a:t>
            </a:r>
            <a:r>
              <a:rPr kumimoji="1" lang="en-US" altLang="ja-JP" dirty="0"/>
              <a:t>25M</a:t>
            </a:r>
            <a:r>
              <a:rPr kumimoji="1" lang="ja-JP" altLang="en-US" dirty="0"/>
              <a:t>泳ぐことだった。目標は達成出来なかったけれど、昨年よりは</a:t>
            </a:r>
            <a:r>
              <a:rPr kumimoji="1" lang="en-US" altLang="ja-JP" dirty="0"/>
              <a:t>5M</a:t>
            </a:r>
            <a:r>
              <a:rPr kumimoji="1" lang="ja-JP" altLang="en-US" dirty="0"/>
              <a:t>長く泳げるようになった。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B8856-993F-43B2-84B1-303C6098E119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91458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さらにストレスマネジメント、レベルアップのコツがあります。まずはレベルアップの一つ目、</a:t>
            </a:r>
            <a:r>
              <a:rPr kumimoji="1" lang="en-US" altLang="ja-JP" dirty="0"/>
              <a:t>『</a:t>
            </a:r>
            <a:r>
              <a:rPr kumimoji="1" lang="ja-JP" altLang="en-US" dirty="0"/>
              <a:t>一人でがんばるのではなく、他の人に手伝ってもらうことと、友だちのアイディアをまねる</a:t>
            </a:r>
            <a:r>
              <a:rPr kumimoji="1" lang="en-US" altLang="ja-JP" dirty="0"/>
              <a:t>』</a:t>
            </a:r>
            <a:r>
              <a:rPr kumimoji="1" lang="ja-JP" altLang="en-US" dirty="0"/>
              <a:t>ことが大切です。では話し合ってみましょう。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B8856-993F-43B2-84B1-303C6098E119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57880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新しい発見はありましたか。</a:t>
            </a:r>
          </a:p>
          <a:p>
            <a:r>
              <a:rPr kumimoji="1" lang="ja-JP" altLang="en-US" dirty="0"/>
              <a:t>家族に聞いても楽になる，先生が力になる・・・などです。</a:t>
            </a:r>
          </a:p>
          <a:p>
            <a:r>
              <a:rPr kumimoji="1" lang="ja-JP" altLang="en-US" dirty="0"/>
              <a:t>小さな発見をためていくことがストレスマネジメントのコツです。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B8856-993F-43B2-84B1-303C6098E119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2269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ストレスをどんな時に感じますか？みなさんは、その時どうしていますか？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B8856-993F-43B2-84B1-303C6098E119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2508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0376">
              <a:defRPr/>
            </a:pPr>
            <a:r>
              <a:rPr lang="ja-JP" altLang="en-US" dirty="0">
                <a:latin typeface="+mn-ea"/>
              </a:rPr>
              <a:t>人は、「ストレスだ」と感じたとき、それを軽くしようとたくさんの</a:t>
            </a:r>
            <a:r>
              <a:rPr lang="ja-JP" altLang="en-US" dirty="0">
                <a:solidFill>
                  <a:srgbClr val="FF000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工夫</a:t>
            </a:r>
            <a:r>
              <a:rPr lang="ja-JP" altLang="en-US" dirty="0">
                <a:latin typeface="+mn-ea"/>
              </a:rPr>
              <a:t>をします。</a:t>
            </a:r>
            <a:endParaRPr lang="en-US" altLang="ja-JP" dirty="0">
              <a:latin typeface="+mn-ea"/>
            </a:endParaRPr>
          </a:p>
          <a:p>
            <a:pPr defTabSz="910376">
              <a:defRPr/>
            </a:pPr>
            <a:r>
              <a:rPr lang="en-US" altLang="ja-JP" dirty="0">
                <a:latin typeface="+mn-ea"/>
              </a:rPr>
              <a:t>【</a:t>
            </a:r>
            <a:r>
              <a:rPr lang="ja-JP" altLang="en-US" dirty="0">
                <a:latin typeface="+mn-ea"/>
              </a:rPr>
              <a:t>クリック</a:t>
            </a:r>
            <a:r>
              <a:rPr lang="en-US" altLang="ja-JP" dirty="0">
                <a:latin typeface="+mn-ea"/>
              </a:rPr>
              <a:t>】</a:t>
            </a:r>
            <a:r>
              <a:rPr lang="ja-JP" altLang="en-US" dirty="0">
                <a:latin typeface="+mn-ea"/>
              </a:rPr>
              <a:t>今日はその工夫を増やしましょうね。</a:t>
            </a:r>
            <a:endParaRPr lang="en-US" altLang="ja-JP" dirty="0">
              <a:latin typeface="+mn-ea"/>
            </a:endParaRPr>
          </a:p>
          <a:p>
            <a:r>
              <a:rPr lang="en-US" altLang="ja-JP" dirty="0">
                <a:latin typeface="+mn-ea"/>
              </a:rPr>
              <a:t>【</a:t>
            </a:r>
            <a:r>
              <a:rPr lang="ja-JP" altLang="en-US" dirty="0">
                <a:latin typeface="+mn-ea"/>
              </a:rPr>
              <a:t>クリック</a:t>
            </a:r>
            <a:r>
              <a:rPr lang="en-US" altLang="ja-JP" dirty="0">
                <a:latin typeface="+mn-ea"/>
              </a:rPr>
              <a:t>】</a:t>
            </a:r>
            <a:r>
              <a:rPr lang="ja-JP" altLang="en-US" dirty="0">
                <a:solidFill>
                  <a:srgbClr val="FFFF0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ストレスマネジメントの達人になろう！</a:t>
            </a:r>
            <a:endParaRPr lang="en-US" altLang="ja-JP" dirty="0">
              <a:solidFill>
                <a:srgbClr val="FFFF00"/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B8856-993F-43B2-84B1-303C6098E119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2347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5457">
              <a:defRPr/>
            </a:pPr>
            <a:r>
              <a:rPr lang="ja-JP" altLang="en-US" sz="1300" dirty="0">
                <a:latin typeface="+mn-ea"/>
              </a:rPr>
              <a:t>ストレスを感じた時の工夫を対処行動と言います。</a:t>
            </a:r>
          </a:p>
          <a:p>
            <a:pPr defTabSz="955457">
              <a:defRPr/>
            </a:pPr>
            <a:r>
              <a:rPr lang="ja-JP" altLang="en-US" sz="1300" dirty="0">
                <a:latin typeface="+mn-ea"/>
              </a:rPr>
              <a:t>対処行動は、大きく</a:t>
            </a:r>
            <a:r>
              <a:rPr lang="ja-JP" altLang="en-US" sz="1300" dirty="0">
                <a:solidFill>
                  <a:srgbClr val="FF0000"/>
                </a:solidFill>
                <a:latin typeface="+mn-ea"/>
              </a:rPr>
              <a:t>「気分を変える」</a:t>
            </a:r>
            <a:r>
              <a:rPr lang="ja-JP" altLang="en-US" sz="1300" dirty="0">
                <a:latin typeface="+mn-ea"/>
              </a:rPr>
              <a:t>と</a:t>
            </a:r>
            <a:r>
              <a:rPr lang="ja-JP" altLang="en-US" sz="1300" dirty="0">
                <a:solidFill>
                  <a:srgbClr val="0070C0"/>
                </a:solidFill>
                <a:latin typeface="+mn-ea"/>
              </a:rPr>
              <a:t>「問題を解決する」</a:t>
            </a:r>
            <a:r>
              <a:rPr lang="ja-JP" altLang="en-US" sz="1300" dirty="0">
                <a:latin typeface="+mn-ea"/>
              </a:rPr>
              <a:t>の２つに分かれます。</a:t>
            </a:r>
          </a:p>
          <a:p>
            <a:pPr defTabSz="955457">
              <a:defRPr/>
            </a:pPr>
            <a:r>
              <a:rPr lang="ja-JP" altLang="en-US" sz="1300" dirty="0">
                <a:latin typeface="+mn-ea"/>
              </a:rPr>
              <a:t>さらに、</a:t>
            </a:r>
            <a:endParaRPr lang="en-US" altLang="ja-JP" sz="1300" dirty="0">
              <a:latin typeface="+mn-ea"/>
            </a:endParaRPr>
          </a:p>
          <a:p>
            <a:pPr defTabSz="955457">
              <a:defRPr/>
            </a:pPr>
            <a:r>
              <a:rPr lang="ja-JP" altLang="en-US" sz="1300" dirty="0">
                <a:latin typeface="+mn-ea"/>
              </a:rPr>
              <a:t>それぞれ</a:t>
            </a:r>
            <a:r>
              <a:rPr lang="ja-JP" altLang="en-US" sz="1300" dirty="0">
                <a:solidFill>
                  <a:srgbClr val="00B050"/>
                </a:solidFill>
                <a:latin typeface="+mn-ea"/>
              </a:rPr>
              <a:t>「行動」</a:t>
            </a:r>
            <a:r>
              <a:rPr lang="ja-JP" altLang="en-US" sz="1300" dirty="0">
                <a:latin typeface="+mn-ea"/>
              </a:rPr>
              <a:t>と</a:t>
            </a:r>
            <a:r>
              <a:rPr lang="ja-JP" altLang="en-US" sz="1300" dirty="0">
                <a:solidFill>
                  <a:srgbClr val="FF66CC"/>
                </a:solidFill>
                <a:latin typeface="+mn-ea"/>
              </a:rPr>
              <a:t>「イメージ」</a:t>
            </a:r>
            <a:r>
              <a:rPr lang="ja-JP" altLang="en-US" sz="1300" dirty="0">
                <a:latin typeface="+mn-ea"/>
              </a:rPr>
              <a:t>に分かれます。</a:t>
            </a:r>
            <a:endParaRPr lang="en-US" altLang="ja-JP" sz="1300" dirty="0">
              <a:latin typeface="+mn-ea"/>
            </a:endParaRPr>
          </a:p>
          <a:p>
            <a:pPr defTabSz="955457">
              <a:defRPr/>
            </a:pPr>
            <a:r>
              <a:rPr lang="en-US" altLang="ja-JP" sz="1300" dirty="0">
                <a:latin typeface="+mn-ea"/>
              </a:rPr>
              <a:t>【</a:t>
            </a:r>
            <a:r>
              <a:rPr lang="ja-JP" altLang="en-US" sz="1300" dirty="0">
                <a:latin typeface="+mn-ea"/>
              </a:rPr>
              <a:t>クリック</a:t>
            </a:r>
            <a:r>
              <a:rPr lang="en-US" altLang="ja-JP" sz="1300" dirty="0">
                <a:latin typeface="+mn-ea"/>
              </a:rPr>
              <a:t>】</a:t>
            </a:r>
            <a:r>
              <a:rPr lang="ja-JP" altLang="en-US" sz="1300" dirty="0">
                <a:latin typeface="+mn-ea"/>
              </a:rPr>
              <a:t>今から一つひとつ考えていきましょう。</a:t>
            </a:r>
          </a:p>
          <a:p>
            <a:pPr defTabSz="955457"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B8856-993F-43B2-84B1-303C6098E119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4008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ワークシートの左上に注目してください。</a:t>
            </a:r>
          </a:p>
          <a:p>
            <a:pPr defTabSz="910376">
              <a:defRPr/>
            </a:pP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「</a:t>
            </a:r>
            <a:r>
              <a:rPr lang="ja-JP" altLang="en-US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気分を変える</a:t>
            </a:r>
            <a:r>
              <a:rPr lang="ja-JP" altLang="en-US" dirty="0">
                <a:solidFill>
                  <a:srgbClr val="00B05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行動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」</a:t>
            </a:r>
            <a:r>
              <a:rPr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には</a:t>
            </a:r>
            <a:r>
              <a:rPr kumimoji="1" lang="ja-JP" altLang="en-US" dirty="0"/>
              <a:t>人と話す、熱中する、リラックスするなど自分にとって楽しいことがあります。</a:t>
            </a:r>
            <a:endParaRPr kumimoji="1" lang="en-US" altLang="ja-JP" dirty="0"/>
          </a:p>
          <a:p>
            <a:pPr defTabSz="910376">
              <a:defRPr/>
            </a:pPr>
            <a:r>
              <a:rPr kumimoji="1" lang="ja-JP" altLang="en-US" dirty="0"/>
              <a:t>左上の枠の中の</a:t>
            </a:r>
            <a:r>
              <a:rPr kumimoji="1" lang="en-US" altLang="ja-JP" dirty="0"/>
              <a:t>3</a:t>
            </a:r>
            <a:r>
              <a:rPr kumimoji="1" lang="ja-JP" altLang="en-US" dirty="0" err="1"/>
              <a:t>つの</a:t>
            </a:r>
            <a:r>
              <a:rPr kumimoji="1" lang="ja-JP" altLang="en-US" dirty="0"/>
              <a:t>カッコに自分の考えを書きましょう。</a:t>
            </a:r>
            <a:endParaRPr kumimoji="1" lang="en-US" altLang="ja-JP" dirty="0"/>
          </a:p>
          <a:p>
            <a:pPr defTabSz="910376">
              <a:defRPr/>
            </a:pPr>
            <a:r>
              <a:rPr kumimoji="1" lang="en-US" altLang="ja-JP" dirty="0"/>
              <a:t>【</a:t>
            </a:r>
            <a:r>
              <a:rPr kumimoji="1" lang="ja-JP" altLang="en-US" dirty="0"/>
              <a:t>クリック</a:t>
            </a:r>
            <a:r>
              <a:rPr kumimoji="1" lang="en-US" altLang="ja-JP" dirty="0"/>
              <a:t>】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「</a:t>
            </a:r>
            <a:r>
              <a:rPr lang="ja-JP" altLang="en-US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気分を変える</a:t>
            </a:r>
            <a:r>
              <a:rPr lang="ja-JP" altLang="en-US" dirty="0">
                <a:solidFill>
                  <a:srgbClr val="00B05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行動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」は　ストレスを軽くするために有効です。</a:t>
            </a:r>
          </a:p>
          <a:p>
            <a:pPr defTabSz="910376"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B8856-993F-43B2-84B1-303C6098E119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7892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>
                <a:latin typeface="+mj-ea"/>
                <a:ea typeface="+mj-ea"/>
              </a:rPr>
              <a:t>でも、困ったときすぐにできないこともあるよね。</a:t>
            </a:r>
            <a:endParaRPr lang="en-US" altLang="ja-JP" dirty="0">
              <a:latin typeface="+mj-ea"/>
              <a:ea typeface="+mj-ea"/>
            </a:endParaRPr>
          </a:p>
          <a:p>
            <a:r>
              <a:rPr lang="ja-JP" altLang="en-US" dirty="0">
                <a:latin typeface="+mj-ea"/>
                <a:ea typeface="+mj-ea"/>
              </a:rPr>
              <a:t>こんなときは・・・</a:t>
            </a:r>
          </a:p>
          <a:p>
            <a:pPr defTabSz="955457">
              <a:defRPr/>
            </a:pPr>
            <a:r>
              <a:rPr lang="en-US" altLang="ja-JP" dirty="0">
                <a:latin typeface="+mj-ea"/>
                <a:ea typeface="+mj-ea"/>
              </a:rPr>
              <a:t>【</a:t>
            </a:r>
            <a:r>
              <a:rPr lang="ja-JP" altLang="en-US" dirty="0">
                <a:latin typeface="+mj-ea"/>
                <a:ea typeface="+mj-ea"/>
              </a:rPr>
              <a:t>クリック</a:t>
            </a:r>
            <a:r>
              <a:rPr lang="en-US" altLang="ja-JP" dirty="0">
                <a:latin typeface="+mj-ea"/>
                <a:ea typeface="+mj-ea"/>
              </a:rPr>
              <a:t>】</a:t>
            </a:r>
            <a:r>
              <a:rPr lang="ja-JP" altLang="en-US" dirty="0">
                <a:latin typeface="+mj-ea"/>
                <a:ea typeface="+mj-ea"/>
              </a:rPr>
              <a:t>「あとで○○しよう」</a:t>
            </a:r>
            <a:endParaRPr lang="en-US" altLang="ja-JP" dirty="0">
              <a:latin typeface="+mj-ea"/>
              <a:ea typeface="+mj-ea"/>
            </a:endParaRPr>
          </a:p>
          <a:p>
            <a:pPr defTabSz="955457">
              <a:defRPr/>
            </a:pPr>
            <a:r>
              <a:rPr lang="en-US" altLang="ja-JP" dirty="0">
                <a:latin typeface="+mj-ea"/>
                <a:ea typeface="+mj-ea"/>
              </a:rPr>
              <a:t>【</a:t>
            </a:r>
            <a:r>
              <a:rPr lang="ja-JP" altLang="en-US" dirty="0">
                <a:latin typeface="+mj-ea"/>
                <a:ea typeface="+mj-ea"/>
              </a:rPr>
              <a:t>クリック</a:t>
            </a:r>
            <a:r>
              <a:rPr lang="en-US" altLang="ja-JP" dirty="0">
                <a:latin typeface="+mj-ea"/>
                <a:ea typeface="+mj-ea"/>
              </a:rPr>
              <a:t>】</a:t>
            </a:r>
            <a:r>
              <a:rPr lang="ja-JP" altLang="en-US" dirty="0">
                <a:latin typeface="+mj-ea"/>
                <a:ea typeface="+mj-ea"/>
              </a:rPr>
              <a:t>と楽しみをためておくイメージをもつことは，ストレスマネジメントの達人になるためのコツです。</a:t>
            </a:r>
            <a:endParaRPr lang="en-US" altLang="ja-JP" dirty="0">
              <a:latin typeface="+mj-ea"/>
              <a:ea typeface="+mj-ea"/>
            </a:endParaRPr>
          </a:p>
          <a:p>
            <a:pPr defTabSz="955457">
              <a:defRPr/>
            </a:pPr>
            <a:r>
              <a:rPr lang="en-US" altLang="ja-JP" dirty="0">
                <a:latin typeface="+mj-ea"/>
                <a:ea typeface="+mj-ea"/>
              </a:rPr>
              <a:t>【</a:t>
            </a:r>
            <a:r>
              <a:rPr lang="ja-JP" altLang="en-US" dirty="0">
                <a:latin typeface="+mj-ea"/>
                <a:ea typeface="+mj-ea"/>
              </a:rPr>
              <a:t>クリック</a:t>
            </a:r>
            <a:r>
              <a:rPr lang="en-US" altLang="ja-JP" dirty="0">
                <a:latin typeface="+mj-ea"/>
                <a:ea typeface="+mj-ea"/>
              </a:rPr>
              <a:t>】</a:t>
            </a:r>
            <a:r>
              <a:rPr lang="ja-JP" altLang="en-US" dirty="0">
                <a:latin typeface="+mj-ea"/>
                <a:ea typeface="+mj-ea"/>
              </a:rPr>
              <a:t>これは、「気分を変えるイメージ」です。</a:t>
            </a:r>
          </a:p>
          <a:p>
            <a:pPr defTabSz="955457">
              <a:defRPr/>
            </a:pPr>
            <a:r>
              <a:rPr lang="ja-JP" altLang="en-US" dirty="0">
                <a:latin typeface="+mj-ea"/>
                <a:ea typeface="+mj-ea"/>
              </a:rPr>
              <a:t>　</a:t>
            </a:r>
          </a:p>
          <a:p>
            <a:pPr defTabSz="955457">
              <a:defRPr/>
            </a:pPr>
            <a:endParaRPr lang="en-US" altLang="ja-JP" dirty="0">
              <a:latin typeface="+mj-ea"/>
              <a:ea typeface="+mj-ea"/>
            </a:endParaRPr>
          </a:p>
          <a:p>
            <a:pPr defTabSz="955457">
              <a:defRPr/>
            </a:pPr>
            <a:endParaRPr lang="ja-JP" altLang="en-US" sz="1300" dirty="0">
              <a:latin typeface="+mn-ea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B8856-993F-43B2-84B1-303C6098E119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3121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楽しみをためておくイメージはつかめましたか。</a:t>
            </a:r>
            <a:endParaRPr kumimoji="1" lang="en-US" altLang="ja-JP" dirty="0"/>
          </a:p>
          <a:p>
            <a:r>
              <a:rPr kumimoji="1" lang="ja-JP" altLang="en-US" dirty="0"/>
              <a:t>ワークシートの右上に注目してください。</a:t>
            </a:r>
            <a:endParaRPr kumimoji="1" lang="en-US" altLang="ja-JP" dirty="0"/>
          </a:p>
          <a:p>
            <a:r>
              <a:rPr kumimoji="1" lang="ja-JP" altLang="en-US" dirty="0"/>
              <a:t>①「気分を変える行動」で記入したことを（　　）に書き写してみましょう。</a:t>
            </a:r>
          </a:p>
          <a:p>
            <a:r>
              <a:rPr kumimoji="1" lang="ja-JP" altLang="en-US" dirty="0"/>
              <a:t>その上の傍線には、その行動をいつやってみようかを考えて書きましょう。例えば「</a:t>
            </a:r>
            <a:r>
              <a:rPr lang="ja-JP" altLang="en-US" sz="800" dirty="0">
                <a:solidFill>
                  <a:schemeClr val="accent5">
                    <a:lumMod val="75000"/>
                  </a:schemeClr>
                </a:solidFill>
                <a:latin typeface="+mj-ea"/>
              </a:rPr>
              <a:t>あとで」「冬休みになったら」「帰ったら」</a:t>
            </a:r>
            <a:r>
              <a:rPr lang="ja-JP" altLang="en-US" sz="800" dirty="0">
                <a:latin typeface="+mj-ea"/>
              </a:rPr>
              <a:t>などがあります。</a:t>
            </a:r>
            <a:endParaRPr kumimoji="1" lang="ja-JP" altLang="en-US" dirty="0"/>
          </a:p>
          <a:p>
            <a:endParaRPr kumimoji="1" lang="ja-JP" altLang="en-US" dirty="0"/>
          </a:p>
          <a:p>
            <a:endParaRPr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B8856-993F-43B2-84B1-303C6098E119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66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>
                <a:solidFill>
                  <a:schemeClr val="accent2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でも、気分を変えているだけでは、</a:t>
            </a:r>
            <a:r>
              <a:rPr kumimoji="1" lang="ja-JP" altLang="en-US" dirty="0"/>
              <a:t>ストレスのもとにある問題を解決したことにはならないですよね。</a:t>
            </a:r>
            <a:endParaRPr kumimoji="1" lang="en-US" altLang="ja-JP" dirty="0"/>
          </a:p>
          <a:p>
            <a:r>
              <a:rPr kumimoji="1" lang="ja-JP" altLang="en-US" dirty="0"/>
              <a:t>そこで必要なのが、「解決する行動」という対処行動です。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B8856-993F-43B2-84B1-303C6098E119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92491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達人シートの左下に注目してください。</a:t>
            </a:r>
            <a:endParaRPr kumimoji="1" lang="en-US" altLang="ja-JP" dirty="0"/>
          </a:p>
          <a:p>
            <a:r>
              <a:rPr kumimoji="1" lang="ja-JP" altLang="en-US" dirty="0"/>
              <a:t>解決する行動には、</a:t>
            </a:r>
            <a:endParaRPr kumimoji="1" lang="en-US" altLang="ja-JP" dirty="0"/>
          </a:p>
          <a:p>
            <a:r>
              <a:rPr kumimoji="1" lang="en-US" altLang="ja-JP" dirty="0"/>
              <a:t>【</a:t>
            </a:r>
            <a:r>
              <a:rPr kumimoji="1" lang="ja-JP" altLang="en-US" dirty="0"/>
              <a:t>クリック</a:t>
            </a:r>
            <a:r>
              <a:rPr kumimoji="1" lang="en-US" altLang="ja-JP" dirty="0"/>
              <a:t>】</a:t>
            </a:r>
            <a:r>
              <a:rPr kumimoji="1" lang="ja-JP" altLang="en-US" dirty="0"/>
              <a:t>課題を後回しにしないで、とりあえずはじめてみる</a:t>
            </a:r>
            <a:endParaRPr kumimoji="1" lang="en-US" altLang="ja-JP" dirty="0"/>
          </a:p>
          <a:p>
            <a:r>
              <a:rPr kumimoji="1" lang="en-US" altLang="ja-JP" dirty="0"/>
              <a:t>【</a:t>
            </a:r>
            <a:r>
              <a:rPr kumimoji="1" lang="ja-JP" altLang="en-US" dirty="0"/>
              <a:t>クリック</a:t>
            </a:r>
            <a:r>
              <a:rPr kumimoji="1" lang="en-US" altLang="ja-JP" dirty="0"/>
              <a:t>】</a:t>
            </a:r>
            <a:r>
              <a:rPr kumimoji="1" lang="ja-JP" altLang="en-US" dirty="0"/>
              <a:t>解決のための工夫や努力をする</a:t>
            </a:r>
            <a:endParaRPr kumimoji="1" lang="en-US" altLang="ja-JP" dirty="0"/>
          </a:p>
          <a:p>
            <a:r>
              <a:rPr kumimoji="1" lang="en-US" altLang="ja-JP" dirty="0"/>
              <a:t>【</a:t>
            </a:r>
            <a:r>
              <a:rPr kumimoji="1" lang="ja-JP" altLang="en-US" dirty="0"/>
              <a:t>クリック</a:t>
            </a:r>
            <a:r>
              <a:rPr kumimoji="1" lang="en-US" altLang="ja-JP" dirty="0"/>
              <a:t>】</a:t>
            </a:r>
            <a:r>
              <a:rPr kumimoji="1" lang="ja-JP" altLang="en-US" dirty="0"/>
              <a:t>よい結果を出す（試合に勝つ、合格）などがありますね。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【</a:t>
            </a:r>
            <a:r>
              <a:rPr kumimoji="1" lang="ja-JP" altLang="en-US" dirty="0"/>
              <a:t>クリック</a:t>
            </a:r>
            <a:r>
              <a:rPr kumimoji="1" lang="en-US" altLang="ja-JP" dirty="0"/>
              <a:t>】</a:t>
            </a:r>
            <a:r>
              <a:rPr kumimoji="1" lang="ja-JP" altLang="en-US" dirty="0"/>
              <a:t>でも、解決しようと努力していても、なかなか簡単には進まないこともあります。</a:t>
            </a:r>
          </a:p>
          <a:p>
            <a:endParaRPr kumimoji="1" lang="ja-JP" altLang="en-US" dirty="0"/>
          </a:p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B8856-993F-43B2-84B1-303C6098E119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3587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7B1A-B3B5-474B-A732-E68A41806025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1E9E-5B88-4E12-9D00-D5DF9470CA6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7842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7B1A-B3B5-474B-A732-E68A41806025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1E9E-5B88-4E12-9D00-D5DF9470CA6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3795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7B1A-B3B5-474B-A732-E68A41806025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1E9E-5B88-4E12-9D00-D5DF9470CA6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5451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7B1A-B3B5-474B-A732-E68A41806025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1E9E-5B88-4E12-9D00-D5DF9470CA6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0088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7B1A-B3B5-474B-A732-E68A41806025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1E9E-5B88-4E12-9D00-D5DF9470CA6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8904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7B1A-B3B5-474B-A732-E68A41806025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1E9E-5B88-4E12-9D00-D5DF9470CA6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2361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7B1A-B3B5-474B-A732-E68A41806025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1E9E-5B88-4E12-9D00-D5DF9470CA6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0558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7B1A-B3B5-474B-A732-E68A41806025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1E9E-5B88-4E12-9D00-D5DF9470CA6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155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7B1A-B3B5-474B-A732-E68A41806025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1E9E-5B88-4E12-9D00-D5DF9470CA6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7857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7B1A-B3B5-474B-A732-E68A41806025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1E9E-5B88-4E12-9D00-D5DF9470CA6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247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7B1A-B3B5-474B-A732-E68A41806025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1E9E-5B88-4E12-9D00-D5DF9470CA6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8762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07B1A-B3B5-474B-A732-E68A41806025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61E9E-5B88-4E12-9D00-D5DF9470CA6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2717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1.bp.blogspot.com/-fFdDszDVo6s/U0pTP4IQ2VI/AAAAAAAAfGw/srBl6D51Mms/s800/high_touch_boys.pn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2.bp.blogspot.com/-81gQBAcgSEc/VCIi95CkyYI/AAAAAAAAmhw/z9DvwU2vvmM/s800/icon_others_08.pn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2.bp.blogspot.com/-81gQBAcgSEc/VCIi95CkyYI/AAAAAAAAmhw/z9DvwU2vvmM/s800/icon_others_08.pn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2.bp.blogspot.com/-81gQBAcgSEc/VCIi95CkyYI/AAAAAAAAmhw/z9DvwU2vvmM/s800/icon_others_08.pn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2.bp.blogspot.com/-81gQBAcgSEc/VCIi95CkyYI/AAAAAAAAmhw/z9DvwU2vvmM/s800/icon_others_08.png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asutoya.com/2014/10/blog-post_46.htm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asutoya.com/2014/10/blog-post_28.htm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1.bp.blogspot.com/-MHEoZ-jXs1Q/VPLqpp_J9QI/AAAAAAAAr64/RBzxAZBJ8TQ/s800/eieiou_woman.pn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1.bp.blogspot.com/-LFh4mfdjPSQ/VCIiwe10YhI/AAAAAAAAme0/J5m8xVexqqM/s800/animal_neko.png" TargetMode="External"/><Relationship Id="rId7" Type="http://schemas.openxmlformats.org/officeDocument/2006/relationships/hyperlink" Target="http://2.bp.blogspot.com/-uLsKgsN9njE/VCIix1WrktI/AAAAAAAAmfU/SloY2fZacmo/s800/animal_usagi.pn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://1.bp.blogspot.com/-FfjY4DibSI4/VCIiuxKtLRI/AAAAAAAAmes/40lCg_r9U2g/s800/animal_inu.png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hyperlink" Target="http://2.bp.blogspot.com/-81gQBAcgSEc/VCIi95CkyYI/AAAAAAAAmhw/z9DvwU2vvmM/s800/icon_others_08.pn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1.bp.blogspot.com/-FfjY4DibSI4/VCIiuxKtLRI/AAAAAAAAmes/40lCg_r9U2g/s800/animal_inu.pn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asutoya.com/2013/09/blog-post_4255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hyperlink" Target="http://www.irasutoya.com/2013/09/blog-post_7325.html" TargetMode="Externa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2.bp.blogspot.com/-uLsKgsN9njE/VCIix1WrktI/AAAAAAAAmfU/SloY2fZacmo/s800/animal_usagi.pn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1.bp.blogspot.com/-LFh4mfdjPSQ/VCIiwe10YhI/AAAAAAAAme0/J5m8xVexqqM/s800/animal_neko.pn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hyperlink" Target="http://www.irasutoya.com/2013/06/blog-post_5721.html" TargetMode="Externa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1.bp.blogspot.com/-LFh4mfdjPSQ/VCIiwe10YhI/AAAAAAAAme0/J5m8xVexqqM/s800/animal_neko.pn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hyperlink" Target="http://www.irasutoya.com/2013/06/blog-post_5721.html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サブタイトル 2"/>
          <p:cNvSpPr txBox="1">
            <a:spLocks/>
          </p:cNvSpPr>
          <p:nvPr/>
        </p:nvSpPr>
        <p:spPr>
          <a:xfrm>
            <a:off x="694450" y="272233"/>
            <a:ext cx="5573670" cy="10991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4000" b="1" dirty="0">
                <a:latin typeface="+mj-ea"/>
                <a:ea typeface="+mj-ea"/>
              </a:rPr>
              <a:t>こころのサポート授業</a:t>
            </a:r>
            <a:endParaRPr lang="ja-JP" altLang="en-US" sz="4000" dirty="0">
              <a:latin typeface="+mj-ea"/>
              <a:ea typeface="+mj-ea"/>
            </a:endParaRPr>
          </a:p>
        </p:txBody>
      </p:sp>
      <p:sp>
        <p:nvSpPr>
          <p:cNvPr id="2" name="横巻き 1"/>
          <p:cNvSpPr/>
          <p:nvPr/>
        </p:nvSpPr>
        <p:spPr>
          <a:xfrm>
            <a:off x="694450" y="692696"/>
            <a:ext cx="7991640" cy="3024336"/>
          </a:xfrm>
          <a:prstGeom prst="horizontalScroll">
            <a:avLst/>
          </a:prstGeom>
          <a:solidFill>
            <a:srgbClr val="F5FBEF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C000"/>
              </a:solidFill>
            </a:endParaRPr>
          </a:p>
        </p:txBody>
      </p:sp>
      <p:sp>
        <p:nvSpPr>
          <p:cNvPr id="6" name="サブタイトル 2"/>
          <p:cNvSpPr txBox="1">
            <a:spLocks/>
          </p:cNvSpPr>
          <p:nvPr/>
        </p:nvSpPr>
        <p:spPr>
          <a:xfrm>
            <a:off x="1115616" y="1700808"/>
            <a:ext cx="7416824" cy="16561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6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ストレスマネジメント</a:t>
            </a:r>
            <a:endParaRPr lang="en-US" altLang="ja-JP" sz="6000" b="1" dirty="0">
              <a:solidFill>
                <a:schemeClr val="tx2">
                  <a:lumMod val="60000"/>
                  <a:lumOff val="40000"/>
                </a:schemeClr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14" name="図 13" descr="ハイタッチをしている子供のイラスト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122" y="3230146"/>
            <a:ext cx="3672408" cy="296512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テキスト ボックス 7"/>
          <p:cNvSpPr txBox="1"/>
          <p:nvPr/>
        </p:nvSpPr>
        <p:spPr>
          <a:xfrm>
            <a:off x="4061128" y="6211669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イラスト：かわいいフリーイラスト素材集いらすと</a:t>
            </a:r>
            <a:r>
              <a:rPr kumimoji="1" lang="ja-JP" altLang="en-US" dirty="0" err="1"/>
              <a:t>や</a:t>
            </a:r>
            <a:endParaRPr kumimoji="1" lang="en-US" altLang="ja-JP" dirty="0"/>
          </a:p>
          <a:p>
            <a:r>
              <a:rPr lang="ja-JP" altLang="en-US" dirty="0"/>
              <a:t>　　　　　　</a:t>
            </a:r>
            <a:r>
              <a:rPr lang="en-US" altLang="ja-JP" dirty="0"/>
              <a:t>http://www.irasutoya.com/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32432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角丸四角形 11"/>
          <p:cNvSpPr/>
          <p:nvPr/>
        </p:nvSpPr>
        <p:spPr>
          <a:xfrm>
            <a:off x="539552" y="3429000"/>
            <a:ext cx="7992888" cy="2232248"/>
          </a:xfrm>
          <a:prstGeom prst="roundRect">
            <a:avLst/>
          </a:prstGeom>
          <a:solidFill>
            <a:srgbClr val="FF33CC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26812" y="260648"/>
            <a:ext cx="8568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dirty="0">
                <a:solidFill>
                  <a:schemeClr val="accent2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「解決する行動」につながらないとき</a:t>
            </a:r>
            <a:endParaRPr kumimoji="1" lang="ja-JP" altLang="en-US" sz="4000" dirty="0">
              <a:solidFill>
                <a:schemeClr val="accent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403400" y="1505297"/>
            <a:ext cx="7508140" cy="769441"/>
          </a:xfrm>
          <a:prstGeom prst="rect">
            <a:avLst/>
          </a:prstGeom>
          <a:solidFill>
            <a:srgbClr val="F3FAFF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400" dirty="0"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「</a:t>
            </a:r>
            <a:r>
              <a:rPr kumimoji="1" lang="ja-JP" altLang="en-US" sz="4400" dirty="0">
                <a:solidFill>
                  <a:srgbClr val="00B0F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解決する</a:t>
            </a:r>
            <a:r>
              <a:rPr kumimoji="1" lang="ja-JP" altLang="en-US" sz="4400" dirty="0">
                <a:solidFill>
                  <a:srgbClr val="CC00CC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イメージ</a:t>
            </a:r>
            <a:r>
              <a:rPr kumimoji="1" lang="ja-JP" altLang="en-US" sz="4400" dirty="0"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」</a:t>
            </a:r>
            <a:r>
              <a:rPr kumimoji="1" lang="ja-JP" altLang="en-US" sz="4000" dirty="0"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をもつ</a:t>
            </a:r>
          </a:p>
        </p:txBody>
      </p:sp>
      <p:sp>
        <p:nvSpPr>
          <p:cNvPr id="8" name="コンテンツ プレースホルダー 2"/>
          <p:cNvSpPr>
            <a:spLocks noGrp="1"/>
          </p:cNvSpPr>
          <p:nvPr>
            <p:ph idx="1"/>
          </p:nvPr>
        </p:nvSpPr>
        <p:spPr>
          <a:xfrm>
            <a:off x="965320" y="2681536"/>
            <a:ext cx="8384300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4000" dirty="0">
                <a:latin typeface="+mj-ea"/>
                <a:ea typeface="+mj-ea"/>
              </a:rPr>
              <a:t>人は困難に出会っても、</a:t>
            </a:r>
            <a:endParaRPr lang="en-US" altLang="ja-JP" sz="4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4000" b="1" dirty="0">
                <a:solidFill>
                  <a:srgbClr val="00B050"/>
                </a:solidFill>
                <a:latin typeface="+mj-ea"/>
                <a:ea typeface="+mj-ea"/>
              </a:rPr>
              <a:t>　</a:t>
            </a:r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○解決への見通しがもてる</a:t>
            </a:r>
          </a:p>
          <a:p>
            <a:pPr marL="0" indent="0">
              <a:buNone/>
            </a:pPr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　○取組のよさ</a:t>
            </a:r>
            <a:r>
              <a:rPr lang="en-US" altLang="ja-JP" sz="4000" b="1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意義</a:t>
            </a:r>
            <a:r>
              <a:rPr lang="en-US" altLang="ja-JP" sz="4000" b="1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が分かる</a:t>
            </a:r>
            <a:endParaRPr lang="en-US" altLang="ja-JP" sz="40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　○今の成果が確認できる　</a:t>
            </a:r>
            <a:r>
              <a:rPr lang="ja-JP" altLang="en-US" sz="4000" b="1" dirty="0">
                <a:latin typeface="+mj-ea"/>
                <a:ea typeface="+mj-ea"/>
              </a:rPr>
              <a:t>　　　　　　　　　</a:t>
            </a:r>
          </a:p>
          <a:p>
            <a:pPr marL="0" indent="0">
              <a:buNone/>
            </a:pPr>
            <a:r>
              <a:rPr lang="ja-JP" altLang="en-US" sz="4000" b="1" dirty="0">
                <a:latin typeface="+mj-ea"/>
                <a:ea typeface="+mj-ea"/>
              </a:rPr>
              <a:t>　　　　　　　　　</a:t>
            </a:r>
            <a:r>
              <a:rPr lang="ja-JP" altLang="en-US" sz="4000" dirty="0">
                <a:latin typeface="+mj-ea"/>
                <a:ea typeface="+mj-ea"/>
              </a:rPr>
              <a:t>と気持ちが楽になるよ。</a:t>
            </a:r>
            <a:r>
              <a:rPr lang="ja-JP" altLang="en-US" sz="3600" dirty="0">
                <a:latin typeface="+mj-ea"/>
                <a:ea typeface="+mj-ea"/>
              </a:rPr>
              <a:t>　</a:t>
            </a:r>
            <a:endParaRPr lang="en-US" altLang="ja-JP" sz="36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3600" dirty="0">
                <a:latin typeface="+mj-ea"/>
                <a:ea typeface="+mj-ea"/>
              </a:rPr>
              <a:t>　</a:t>
            </a:r>
            <a:endParaRPr lang="en-US" altLang="ja-JP" sz="3600" dirty="0">
              <a:latin typeface="+mj-ea"/>
              <a:ea typeface="+mj-ea"/>
            </a:endParaRPr>
          </a:p>
        </p:txBody>
      </p:sp>
      <p:pic>
        <p:nvPicPr>
          <p:cNvPr id="9" name="図 8" descr="象のアイコン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68534"/>
            <a:ext cx="1616075" cy="1616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4348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コンテンツ プレースホルダー 2"/>
          <p:cNvSpPr txBox="1">
            <a:spLocks/>
          </p:cNvSpPr>
          <p:nvPr/>
        </p:nvSpPr>
        <p:spPr>
          <a:xfrm>
            <a:off x="179512" y="260648"/>
            <a:ext cx="8856984" cy="2664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4000" dirty="0">
                <a:latin typeface="+mj-ea"/>
                <a:ea typeface="+mj-ea"/>
              </a:rPr>
              <a:t>　</a:t>
            </a:r>
            <a:r>
              <a:rPr lang="ja-JP" altLang="en-US" sz="4400" dirty="0">
                <a:latin typeface="+mj-ea"/>
                <a:ea typeface="+mj-ea"/>
              </a:rPr>
              <a:t>もう一度、最初に思い浮かべた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4400" b="1" dirty="0">
                <a:solidFill>
                  <a:srgbClr val="00B050"/>
                </a:solidFill>
                <a:latin typeface="+mj-ea"/>
                <a:ea typeface="ＤＨＰ特太ゴシック体" panose="02010601000101010101" pitchFamily="2" charset="-128"/>
              </a:rPr>
              <a:t>「ストレスのもとになっている</a:t>
            </a:r>
            <a:endParaRPr lang="en-US" altLang="ja-JP" sz="4400" b="1" dirty="0">
              <a:solidFill>
                <a:srgbClr val="00B050"/>
              </a:solidFill>
              <a:latin typeface="+mj-ea"/>
              <a:ea typeface="ＤＨＰ特太ゴシック体" panose="02010601000101010101" pitchFamily="2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4400" b="1" dirty="0">
                <a:solidFill>
                  <a:srgbClr val="00B050"/>
                </a:solidFill>
                <a:latin typeface="+mj-ea"/>
                <a:ea typeface="ＤＨＰ特太ゴシック体" panose="02010601000101010101" pitchFamily="2" charset="-128"/>
              </a:rPr>
              <a:t>問題や課題」</a:t>
            </a:r>
            <a:r>
              <a:rPr lang="ja-JP" altLang="en-US" sz="4400" dirty="0">
                <a:latin typeface="+mj-ea"/>
                <a:ea typeface="+mj-ea"/>
              </a:rPr>
              <a:t>を思い浮かべてみよう。</a:t>
            </a:r>
            <a:endParaRPr lang="en-US" altLang="ja-JP" sz="4400" dirty="0">
              <a:latin typeface="+mj-ea"/>
              <a:ea typeface="+mj-ea"/>
            </a:endParaRPr>
          </a:p>
        </p:txBody>
      </p:sp>
      <p:sp>
        <p:nvSpPr>
          <p:cNvPr id="2" name="雲 1"/>
          <p:cNvSpPr/>
          <p:nvPr/>
        </p:nvSpPr>
        <p:spPr>
          <a:xfrm>
            <a:off x="544480" y="2924944"/>
            <a:ext cx="8136904" cy="3641767"/>
          </a:xfrm>
          <a:prstGeom prst="cloud">
            <a:avLst/>
          </a:prstGeom>
          <a:solidFill>
            <a:srgbClr val="FFF3FF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0155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323528" y="2132856"/>
            <a:ext cx="8640960" cy="1189609"/>
          </a:xfrm>
          <a:prstGeom prst="rect">
            <a:avLst/>
          </a:prstGeom>
          <a:noFill/>
          <a:ln w="571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角丸四角形 6"/>
          <p:cNvSpPr/>
          <p:nvPr/>
        </p:nvSpPr>
        <p:spPr>
          <a:xfrm>
            <a:off x="1766545" y="1699816"/>
            <a:ext cx="5832648" cy="645118"/>
          </a:xfrm>
          <a:prstGeom prst="roundRect">
            <a:avLst/>
          </a:prstGeom>
          <a:solidFill>
            <a:srgbClr val="FF33CC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15516" y="1672432"/>
            <a:ext cx="8856984" cy="44644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3600" dirty="0">
                <a:solidFill>
                  <a:srgbClr val="FF000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　　　　　　</a:t>
            </a:r>
            <a:r>
              <a:rPr lang="ja-JP" altLang="en-US" sz="4000" dirty="0">
                <a:solidFill>
                  <a:schemeClr val="bg1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見通しがもてる</a:t>
            </a:r>
            <a:endParaRPr lang="en-US" altLang="ja-JP" sz="4000" dirty="0">
              <a:solidFill>
                <a:schemeClr val="bg1"/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  <a:p>
            <a:pPr marL="0" indent="0">
              <a:buNone/>
            </a:pPr>
            <a:r>
              <a:rPr lang="ja-JP" altLang="en-US" sz="4000" dirty="0">
                <a:latin typeface="+mj-ea"/>
                <a:ea typeface="+mj-ea"/>
              </a:rPr>
              <a:t>（　　　　）に聞けばやり方がわかりそうだ</a:t>
            </a:r>
            <a:endParaRPr lang="en-US" altLang="ja-JP" sz="4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ja-JP" sz="4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4000" dirty="0">
                <a:latin typeface="+mj-ea"/>
                <a:ea typeface="+mj-ea"/>
              </a:rPr>
              <a:t>⇒だれに聞けば、</a:t>
            </a:r>
            <a:r>
              <a:rPr lang="ja-JP" altLang="en-US" sz="4000" b="1" dirty="0">
                <a:solidFill>
                  <a:srgbClr val="FF0000"/>
                </a:solidFill>
                <a:latin typeface="+mj-ea"/>
                <a:ea typeface="+mj-ea"/>
              </a:rPr>
              <a:t>解決への見通し</a:t>
            </a:r>
            <a:r>
              <a:rPr lang="ja-JP" altLang="en-US" sz="4000" dirty="0">
                <a:latin typeface="+mj-ea"/>
                <a:ea typeface="+mj-ea"/>
              </a:rPr>
              <a:t>が</a:t>
            </a:r>
          </a:p>
          <a:p>
            <a:pPr marL="0" indent="0">
              <a:buNone/>
            </a:pPr>
            <a:r>
              <a:rPr lang="ja-JP" altLang="en-US" sz="4000" dirty="0">
                <a:latin typeface="+mj-ea"/>
                <a:ea typeface="+mj-ea"/>
              </a:rPr>
              <a:t>　楽にもてるかな。　　</a:t>
            </a:r>
            <a:r>
              <a:rPr lang="en-US" altLang="ja-JP" sz="4000" dirty="0">
                <a:latin typeface="+mj-ea"/>
                <a:ea typeface="+mj-ea"/>
              </a:rPr>
              <a:t>(</a:t>
            </a:r>
            <a:r>
              <a:rPr lang="ja-JP" altLang="en-US" sz="4000" dirty="0">
                <a:latin typeface="+mj-ea"/>
                <a:ea typeface="+mj-ea"/>
              </a:rPr>
              <a:t>　　　</a:t>
            </a:r>
            <a:r>
              <a:rPr lang="en-US" altLang="ja-JP" sz="4000" dirty="0">
                <a:latin typeface="+mj-ea"/>
                <a:ea typeface="+mj-ea"/>
              </a:rPr>
              <a:t>)</a:t>
            </a:r>
            <a:r>
              <a:rPr lang="ja-JP" altLang="en-US" sz="4000" dirty="0">
                <a:latin typeface="+mj-ea"/>
                <a:ea typeface="+mj-ea"/>
              </a:rPr>
              <a:t>に書こう。</a:t>
            </a:r>
            <a:endParaRPr lang="en-US" altLang="ja-JP" sz="4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3600" dirty="0">
                <a:latin typeface="+mj-ea"/>
                <a:ea typeface="+mj-ea"/>
              </a:rPr>
              <a:t>　＜例＞　家族、先生、友だち　など</a:t>
            </a:r>
            <a:endParaRPr lang="en-US" altLang="ja-JP" sz="36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3600" dirty="0">
                <a:latin typeface="+mj-ea"/>
                <a:ea typeface="+mj-ea"/>
              </a:rPr>
              <a:t>　　　　　　　　　</a:t>
            </a:r>
            <a:endParaRPr lang="en-US" altLang="ja-JP" sz="3600" dirty="0">
              <a:latin typeface="+mj-ea"/>
              <a:ea typeface="+mj-ea"/>
            </a:endParaRPr>
          </a:p>
          <a:p>
            <a:endParaRPr kumimoji="1" lang="ja-JP" altLang="en-US" sz="3600" dirty="0"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483768" y="864828"/>
            <a:ext cx="4994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>
                <a:solidFill>
                  <a:schemeClr val="accent2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「解決するイメージ①」</a:t>
            </a:r>
            <a:endParaRPr kumimoji="1" lang="ja-JP" altLang="en-US" sz="3600" dirty="0">
              <a:solidFill>
                <a:schemeClr val="accent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887910" y="268746"/>
            <a:ext cx="5589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rgbClr val="FF9900"/>
                </a:solidFill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☆ワーク</a:t>
            </a:r>
            <a:r>
              <a:rPr lang="ja-JP" altLang="en-US" sz="3200" b="1" dirty="0">
                <a:solidFill>
                  <a:srgbClr val="FF9900"/>
                </a:solidFill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シート</a:t>
            </a:r>
            <a:r>
              <a:rPr kumimoji="1" lang="ja-JP" altLang="en-US" sz="3200" b="1" dirty="0">
                <a:solidFill>
                  <a:srgbClr val="FF9900"/>
                </a:solidFill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の右下に注目</a:t>
            </a:r>
          </a:p>
        </p:txBody>
      </p:sp>
      <p:pic>
        <p:nvPicPr>
          <p:cNvPr id="9" name="図 8" descr="象のアイコン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91" y="188640"/>
            <a:ext cx="1616075" cy="17439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3896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87016" y="404664"/>
            <a:ext cx="8533456" cy="33843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4000" dirty="0">
                <a:latin typeface="+mj-ea"/>
                <a:ea typeface="+mj-ea"/>
              </a:rPr>
              <a:t>　</a:t>
            </a:r>
            <a:r>
              <a:rPr lang="ja-JP" altLang="en-US" sz="4400" dirty="0">
                <a:latin typeface="+mj-ea"/>
                <a:ea typeface="+mj-ea"/>
              </a:rPr>
              <a:t>今、</a:t>
            </a:r>
            <a:r>
              <a:rPr lang="ja-JP" altLang="en-US" sz="4400" b="1" dirty="0">
                <a:solidFill>
                  <a:srgbClr val="00B050"/>
                </a:solidFill>
                <a:latin typeface="+mj-ea"/>
                <a:ea typeface="ＤＨＰ特太ゴシック体" panose="02010601000101010101" pitchFamily="2" charset="-128"/>
              </a:rPr>
              <a:t>「ストレスのもとになっている問題や課題」</a:t>
            </a:r>
            <a:r>
              <a:rPr lang="ja-JP" altLang="en-US" sz="4400" dirty="0">
                <a:latin typeface="+mj-ea"/>
                <a:ea typeface="+mj-ea"/>
              </a:rPr>
              <a:t>に対して、</a:t>
            </a:r>
            <a:r>
              <a:rPr lang="ja-JP" altLang="en-US" sz="4400" b="1" dirty="0">
                <a:solidFill>
                  <a:srgbClr val="FF0000"/>
                </a:solidFill>
                <a:latin typeface="+mj-ea"/>
                <a:ea typeface="+mj-ea"/>
              </a:rPr>
              <a:t>取り組んでいること</a:t>
            </a:r>
            <a:r>
              <a:rPr lang="ja-JP" altLang="en-US" sz="4400" dirty="0">
                <a:latin typeface="+mj-ea"/>
                <a:ea typeface="+mj-ea"/>
              </a:rPr>
              <a:t>を思い浮かべてみよう。</a:t>
            </a:r>
            <a:endParaRPr lang="en-US" altLang="ja-JP" sz="44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ja-JP" sz="4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ja-JP" sz="4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ja-JP" sz="4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4000" dirty="0">
                <a:latin typeface="+mj-ea"/>
                <a:ea typeface="+mj-ea"/>
              </a:rPr>
              <a:t>　</a:t>
            </a:r>
            <a:endParaRPr kumimoji="1" lang="ja-JP" altLang="en-US" sz="4000" dirty="0">
              <a:latin typeface="+mj-ea"/>
              <a:ea typeface="+mj-ea"/>
            </a:endParaRPr>
          </a:p>
        </p:txBody>
      </p:sp>
      <p:sp>
        <p:nvSpPr>
          <p:cNvPr id="2" name="雲 1"/>
          <p:cNvSpPr/>
          <p:nvPr/>
        </p:nvSpPr>
        <p:spPr>
          <a:xfrm>
            <a:off x="544480" y="2924944"/>
            <a:ext cx="8136904" cy="3641767"/>
          </a:xfrm>
          <a:prstGeom prst="cloud">
            <a:avLst/>
          </a:prstGeom>
          <a:solidFill>
            <a:srgbClr val="FFF3FF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8336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226012" y="1511907"/>
            <a:ext cx="8640960" cy="1189609"/>
          </a:xfrm>
          <a:prstGeom prst="rect">
            <a:avLst/>
          </a:prstGeom>
          <a:noFill/>
          <a:ln w="571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角丸四角形 6"/>
          <p:cNvSpPr/>
          <p:nvPr/>
        </p:nvSpPr>
        <p:spPr>
          <a:xfrm>
            <a:off x="349469" y="1204725"/>
            <a:ext cx="7104384" cy="645118"/>
          </a:xfrm>
          <a:prstGeom prst="roundRect">
            <a:avLst/>
          </a:prstGeom>
          <a:solidFill>
            <a:srgbClr val="FF33CC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91574" y="1169453"/>
            <a:ext cx="9448978" cy="54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3600" dirty="0">
                <a:solidFill>
                  <a:srgbClr val="FF000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　</a:t>
            </a:r>
            <a:r>
              <a:rPr lang="ja-JP" altLang="en-US" sz="4000" b="1" dirty="0">
                <a:solidFill>
                  <a:schemeClr val="bg1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取組のよさ（意義）が分かる</a:t>
            </a:r>
            <a:endParaRPr lang="en-US" altLang="ja-JP" sz="4000" b="1" dirty="0">
              <a:solidFill>
                <a:schemeClr val="bg1"/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  <a:p>
            <a:pPr marL="0" indent="0">
              <a:buNone/>
            </a:pPr>
            <a:r>
              <a:rPr lang="ja-JP" altLang="en-US" sz="3600" dirty="0">
                <a:latin typeface="+mj-ea"/>
                <a:ea typeface="+mj-ea"/>
              </a:rPr>
              <a:t>　</a:t>
            </a:r>
            <a:r>
              <a:rPr lang="ja-JP" altLang="en-US" sz="4000" dirty="0">
                <a:latin typeface="+mj-ea"/>
                <a:ea typeface="+mj-ea"/>
              </a:rPr>
              <a:t>今の取組が（　　　　　　）につながる</a:t>
            </a:r>
            <a:endParaRPr lang="en-US" altLang="ja-JP" sz="4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ja-JP" sz="4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4000" dirty="0">
                <a:latin typeface="+mj-ea"/>
                <a:ea typeface="+mj-ea"/>
              </a:rPr>
              <a:t>⇒取組が、</a:t>
            </a:r>
            <a:r>
              <a:rPr lang="ja-JP" altLang="en-US" sz="4000" b="1" dirty="0">
                <a:solidFill>
                  <a:srgbClr val="FF0000"/>
                </a:solidFill>
                <a:latin typeface="+mj-ea"/>
                <a:ea typeface="+mj-ea"/>
              </a:rPr>
              <a:t>どのような成果</a:t>
            </a:r>
            <a:r>
              <a:rPr lang="ja-JP" altLang="en-US" sz="4000" dirty="0">
                <a:latin typeface="+mj-ea"/>
                <a:ea typeface="+mj-ea"/>
              </a:rPr>
              <a:t>につながりそう　</a:t>
            </a:r>
          </a:p>
          <a:p>
            <a:pPr marL="0" indent="0">
              <a:buNone/>
            </a:pPr>
            <a:r>
              <a:rPr lang="ja-JP" altLang="en-US" sz="4000" dirty="0">
                <a:latin typeface="+mj-ea"/>
                <a:ea typeface="+mj-ea"/>
              </a:rPr>
              <a:t>　かな。　（　　　　）に書こう。</a:t>
            </a:r>
            <a:endParaRPr lang="en-US" altLang="ja-JP" sz="4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dirty="0">
                <a:latin typeface="+mj-ea"/>
                <a:ea typeface="+mj-ea"/>
              </a:rPr>
              <a:t>＜例＞</a:t>
            </a:r>
            <a:r>
              <a:rPr lang="ja-JP" altLang="en-US" sz="3600" dirty="0">
                <a:latin typeface="+mj-ea"/>
                <a:ea typeface="+mj-ea"/>
              </a:rPr>
              <a:t>・この宿題をやれば成績が上がりそう　　</a:t>
            </a:r>
          </a:p>
          <a:p>
            <a:pPr marL="0" indent="0">
              <a:buNone/>
            </a:pPr>
            <a:r>
              <a:rPr lang="ja-JP" altLang="en-US" sz="3600" dirty="0">
                <a:latin typeface="+mj-ea"/>
                <a:ea typeface="+mj-ea"/>
              </a:rPr>
              <a:t>　　　　・この練習を続ければ試合に勝てそうだ</a:t>
            </a:r>
            <a:endParaRPr kumimoji="1" lang="ja-JP" altLang="en-US" sz="3600" dirty="0"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98020" y="166265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>
                <a:solidFill>
                  <a:schemeClr val="accent2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「解決するイメージ②」</a:t>
            </a:r>
            <a:endParaRPr kumimoji="1" lang="ja-JP" altLang="en-US" sz="3600" dirty="0">
              <a:solidFill>
                <a:schemeClr val="accent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10" name="図 9" descr="象のアイコン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897" y="0"/>
            <a:ext cx="1616075" cy="1616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7891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199809" y="1258265"/>
            <a:ext cx="8640960" cy="1018607"/>
          </a:xfrm>
          <a:prstGeom prst="rect">
            <a:avLst/>
          </a:prstGeom>
          <a:noFill/>
          <a:ln w="571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角丸四角形 4"/>
          <p:cNvSpPr/>
          <p:nvPr/>
        </p:nvSpPr>
        <p:spPr>
          <a:xfrm>
            <a:off x="686624" y="843055"/>
            <a:ext cx="5832648" cy="645118"/>
          </a:xfrm>
          <a:prstGeom prst="roundRect">
            <a:avLst/>
          </a:prstGeom>
          <a:solidFill>
            <a:srgbClr val="FF33CC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98020" y="166264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>
                <a:solidFill>
                  <a:schemeClr val="accent2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「解決するイメージ③」</a:t>
            </a:r>
            <a:endParaRPr kumimoji="1" lang="ja-JP" altLang="en-US" sz="3600" dirty="0">
              <a:solidFill>
                <a:schemeClr val="accent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10" name="図 9" descr="象のアイコン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694" y="34032"/>
            <a:ext cx="1616075" cy="16160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54004" y="812594"/>
            <a:ext cx="8856984" cy="6045405"/>
          </a:xfrm>
          <a:ln>
            <a:noFill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3600" dirty="0">
                <a:solidFill>
                  <a:srgbClr val="FF000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　　</a:t>
            </a:r>
            <a:r>
              <a:rPr lang="ja-JP" altLang="en-US" sz="4000" b="1" dirty="0">
                <a:solidFill>
                  <a:schemeClr val="bg1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今の成果が確認できる</a:t>
            </a:r>
            <a:endParaRPr lang="en-US" altLang="ja-JP" sz="4000" b="1" dirty="0">
              <a:solidFill>
                <a:schemeClr val="bg1"/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  <a:p>
            <a:pPr marL="0" indent="0">
              <a:buNone/>
            </a:pPr>
            <a:r>
              <a:rPr lang="ja-JP" altLang="en-US" sz="3600" dirty="0">
                <a:latin typeface="+mj-ea"/>
                <a:ea typeface="+mj-ea"/>
              </a:rPr>
              <a:t>　　</a:t>
            </a:r>
            <a:r>
              <a:rPr lang="ja-JP" altLang="en-US" sz="4000" dirty="0">
                <a:latin typeface="+mj-ea"/>
                <a:ea typeface="+mj-ea"/>
              </a:rPr>
              <a:t>今できていることは（　　　　　　）だ</a:t>
            </a:r>
          </a:p>
          <a:p>
            <a:pPr marL="0" indent="0">
              <a:buNone/>
            </a:pPr>
            <a:r>
              <a:rPr lang="ja-JP" altLang="en-US" sz="4000" dirty="0">
                <a:latin typeface="+mj-ea"/>
                <a:ea typeface="+mj-ea"/>
              </a:rPr>
              <a:t>⇒</a:t>
            </a:r>
            <a:r>
              <a:rPr lang="ja-JP" altLang="en-US" sz="4000" dirty="0">
                <a:latin typeface="+mj-ea"/>
              </a:rPr>
              <a:t>大変な中でも</a:t>
            </a:r>
            <a:r>
              <a:rPr lang="ja-JP" altLang="en-US" sz="4000" b="1" dirty="0">
                <a:solidFill>
                  <a:srgbClr val="FF0000"/>
                </a:solidFill>
                <a:latin typeface="+mj-ea"/>
              </a:rPr>
              <a:t>すでに成果は表れて</a:t>
            </a:r>
            <a:r>
              <a:rPr lang="ja-JP" altLang="en-US" sz="4000" b="1" dirty="0" err="1">
                <a:solidFill>
                  <a:srgbClr val="FF0000"/>
                </a:solidFill>
                <a:latin typeface="+mj-ea"/>
              </a:rPr>
              <a:t>い</a:t>
            </a:r>
            <a:r>
              <a:rPr lang="ja-JP" altLang="en-US" sz="4000" b="1" dirty="0">
                <a:solidFill>
                  <a:srgbClr val="FF0000"/>
                </a:solidFill>
                <a:latin typeface="+mj-ea"/>
              </a:rPr>
              <a:t>　</a:t>
            </a:r>
          </a:p>
          <a:p>
            <a:pPr marL="0" indent="0">
              <a:buNone/>
            </a:pPr>
            <a:r>
              <a:rPr lang="ja-JP" altLang="en-US" sz="4000" b="1" dirty="0">
                <a:solidFill>
                  <a:srgbClr val="FF0000"/>
                </a:solidFill>
                <a:latin typeface="+mj-ea"/>
              </a:rPr>
              <a:t>　る</a:t>
            </a:r>
            <a:r>
              <a:rPr lang="ja-JP" altLang="en-US" sz="4000" dirty="0">
                <a:latin typeface="+mj-ea"/>
              </a:rPr>
              <a:t>よ。</a:t>
            </a:r>
            <a:r>
              <a:rPr lang="ja-JP" altLang="en-US" sz="4000" dirty="0">
                <a:solidFill>
                  <a:srgbClr val="FF0000"/>
                </a:solidFill>
                <a:latin typeface="+mj-ea"/>
              </a:rPr>
              <a:t>今</a:t>
            </a:r>
            <a:r>
              <a:rPr lang="ja-JP" altLang="en-US" sz="4000" b="1" dirty="0">
                <a:solidFill>
                  <a:srgbClr val="FF0000"/>
                </a:solidFill>
                <a:latin typeface="+mj-ea"/>
              </a:rPr>
              <a:t>どこまでできているのか</a:t>
            </a:r>
            <a:r>
              <a:rPr lang="ja-JP" altLang="en-US" sz="4000" dirty="0">
                <a:latin typeface="+mj-ea"/>
              </a:rPr>
              <a:t>注意深　</a:t>
            </a:r>
          </a:p>
          <a:p>
            <a:pPr marL="0" indent="0">
              <a:buNone/>
            </a:pPr>
            <a:r>
              <a:rPr lang="ja-JP" altLang="en-US" sz="4000" dirty="0">
                <a:latin typeface="+mj-ea"/>
              </a:rPr>
              <a:t>　</a:t>
            </a:r>
            <a:r>
              <a:rPr lang="ja-JP" altLang="en-US" sz="4000" dirty="0" err="1">
                <a:latin typeface="+mj-ea"/>
              </a:rPr>
              <a:t>く</a:t>
            </a:r>
            <a:r>
              <a:rPr lang="ja-JP" altLang="en-US" sz="4000" dirty="0">
                <a:latin typeface="+mj-ea"/>
              </a:rPr>
              <a:t>探して</a:t>
            </a:r>
            <a:r>
              <a:rPr lang="en-US" altLang="ja-JP" sz="4000" dirty="0">
                <a:latin typeface="+mj-ea"/>
              </a:rPr>
              <a:t>(</a:t>
            </a:r>
            <a:r>
              <a:rPr lang="ja-JP" altLang="en-US" sz="4000" dirty="0">
                <a:latin typeface="+mj-ea"/>
              </a:rPr>
              <a:t>　　　</a:t>
            </a:r>
            <a:r>
              <a:rPr lang="en-US" altLang="ja-JP" sz="4000" dirty="0">
                <a:latin typeface="+mj-ea"/>
              </a:rPr>
              <a:t>)</a:t>
            </a:r>
            <a:r>
              <a:rPr lang="ja-JP" altLang="en-US" sz="4000" dirty="0">
                <a:latin typeface="+mj-ea"/>
              </a:rPr>
              <a:t>に書こう。</a:t>
            </a:r>
            <a:endParaRPr lang="en-US" altLang="ja-JP" sz="4000" dirty="0">
              <a:latin typeface="+mj-ea"/>
            </a:endParaRPr>
          </a:p>
          <a:p>
            <a:pPr marL="0" indent="0">
              <a:buNone/>
            </a:pPr>
            <a:r>
              <a:rPr lang="ja-JP" altLang="en-US" sz="3600" dirty="0">
                <a:latin typeface="+mj-ea"/>
              </a:rPr>
              <a:t>　＜例＞　</a:t>
            </a:r>
            <a:r>
              <a:rPr lang="ja-JP" altLang="en-US" dirty="0">
                <a:latin typeface="+mj-ea"/>
              </a:rPr>
              <a:t>・今年の水泳学習の目標は</a:t>
            </a:r>
            <a:r>
              <a:rPr lang="en-US" altLang="ja-JP" dirty="0">
                <a:latin typeface="+mj-ea"/>
              </a:rPr>
              <a:t>25m</a:t>
            </a:r>
            <a:r>
              <a:rPr lang="ja-JP" altLang="en-US" dirty="0">
                <a:latin typeface="+mj-ea"/>
              </a:rPr>
              <a:t>泳ぐ</a:t>
            </a:r>
            <a:r>
              <a:rPr lang="ja-JP" altLang="en-US" dirty="0" err="1">
                <a:latin typeface="+mj-ea"/>
              </a:rPr>
              <a:t>こ　　</a:t>
            </a:r>
            <a:endParaRPr lang="ja-JP" altLang="en-US" dirty="0">
              <a:latin typeface="+mj-ea"/>
            </a:endParaRPr>
          </a:p>
          <a:p>
            <a:pPr marL="0" indent="0">
              <a:buNone/>
            </a:pPr>
            <a:r>
              <a:rPr lang="ja-JP" altLang="en-US" dirty="0">
                <a:latin typeface="+mj-ea"/>
              </a:rPr>
              <a:t>　　　　　　　　とだった。目標は達成出来なかった</a:t>
            </a:r>
            <a:r>
              <a:rPr lang="ja-JP" altLang="en-US" dirty="0" err="1">
                <a:latin typeface="+mj-ea"/>
              </a:rPr>
              <a:t>け</a:t>
            </a:r>
            <a:r>
              <a:rPr lang="ja-JP" altLang="en-US" dirty="0">
                <a:latin typeface="+mj-ea"/>
              </a:rPr>
              <a:t>　　　</a:t>
            </a:r>
          </a:p>
          <a:p>
            <a:pPr marL="0" indent="0">
              <a:buNone/>
            </a:pPr>
            <a:r>
              <a:rPr lang="ja-JP" altLang="en-US" dirty="0">
                <a:latin typeface="+mj-ea"/>
              </a:rPr>
              <a:t>　　　　　　　　れど，昨年よりは</a:t>
            </a:r>
            <a:r>
              <a:rPr lang="en-US" altLang="ja-JP" dirty="0">
                <a:latin typeface="+mj-ea"/>
              </a:rPr>
              <a:t>5m</a:t>
            </a:r>
            <a:r>
              <a:rPr lang="ja-JP" altLang="en-US" dirty="0">
                <a:latin typeface="+mj-ea"/>
              </a:rPr>
              <a:t>長く泳げるように　</a:t>
            </a:r>
          </a:p>
          <a:p>
            <a:pPr marL="0" indent="0">
              <a:buNone/>
            </a:pPr>
            <a:r>
              <a:rPr lang="ja-JP" altLang="en-US" dirty="0">
                <a:latin typeface="+mj-ea"/>
              </a:rPr>
              <a:t>　　　　　　　　なった。</a:t>
            </a:r>
            <a:endParaRPr kumimoji="1" lang="ja-JP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0996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134334" y="4117032"/>
            <a:ext cx="8909570" cy="240831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角丸四角形 1"/>
          <p:cNvSpPr/>
          <p:nvPr/>
        </p:nvSpPr>
        <p:spPr>
          <a:xfrm>
            <a:off x="298020" y="3829000"/>
            <a:ext cx="2401772" cy="576064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34334" y="1418604"/>
            <a:ext cx="8808202" cy="2347515"/>
          </a:xfrm>
          <a:solidFill>
            <a:srgbClr val="FFEBFF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1" lang="ja-JP" altLang="en-US" sz="3600" dirty="0">
                <a:latin typeface="+mj-ea"/>
                <a:ea typeface="+mj-ea"/>
              </a:rPr>
              <a:t>　　　</a:t>
            </a:r>
            <a:r>
              <a:rPr kumimoji="1" lang="ja-JP" altLang="en-US" sz="4000" dirty="0">
                <a:latin typeface="+mj-ea"/>
                <a:ea typeface="+mj-ea"/>
              </a:rPr>
              <a:t>一人でがんばるのではなく、</a:t>
            </a:r>
            <a:endParaRPr kumimoji="1" lang="en-US" altLang="ja-JP" sz="4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kumimoji="1" lang="ja-JP" altLang="en-US" sz="4000" dirty="0"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　　・他の人に</a:t>
            </a:r>
            <a:r>
              <a:rPr kumimoji="1" lang="ja-JP" altLang="en-US" sz="4000" dirty="0">
                <a:solidFill>
                  <a:srgbClr val="FF0000"/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手伝ってもらう</a:t>
            </a:r>
            <a:r>
              <a:rPr lang="ja-JP" altLang="en-US" sz="4000" dirty="0">
                <a:latin typeface="+mj-ea"/>
                <a:ea typeface="+mj-ea"/>
              </a:rPr>
              <a:t>　</a:t>
            </a:r>
          </a:p>
          <a:p>
            <a:pPr marL="0" indent="0">
              <a:buNone/>
            </a:pPr>
            <a:r>
              <a:rPr lang="ja-JP" altLang="en-US" sz="4000" dirty="0"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　　・友だちの</a:t>
            </a:r>
            <a:r>
              <a:rPr lang="ja-JP" altLang="en-US" sz="4000" dirty="0">
                <a:solidFill>
                  <a:srgbClr val="FF000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アイディアをまねる</a:t>
            </a:r>
            <a:endParaRPr lang="en-US" altLang="ja-JP" sz="4000" dirty="0">
              <a:solidFill>
                <a:srgbClr val="FF0000"/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  <a:p>
            <a:pPr marL="0" indent="0">
              <a:buNone/>
            </a:pPr>
            <a:r>
              <a:rPr kumimoji="1" lang="ja-JP" altLang="en-US" sz="3600" dirty="0">
                <a:latin typeface="+mj-ea"/>
                <a:ea typeface="+mj-ea"/>
              </a:rPr>
              <a:t>　</a:t>
            </a:r>
            <a:endParaRPr kumimoji="1" lang="en-US" altLang="ja-JP" sz="36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3600" dirty="0">
                <a:latin typeface="+mj-ea"/>
                <a:ea typeface="+mj-ea"/>
              </a:rPr>
              <a:t>　　</a:t>
            </a:r>
            <a:endParaRPr lang="en-US" altLang="ja-JP" sz="36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3600" b="1" dirty="0">
                <a:solidFill>
                  <a:srgbClr val="00B050"/>
                </a:solidFill>
                <a:latin typeface="+mj-ea"/>
                <a:ea typeface="+mj-ea"/>
              </a:rPr>
              <a:t>　　　　</a:t>
            </a:r>
            <a:endParaRPr kumimoji="1" lang="ja-JP" altLang="en-US" sz="3600" b="1" dirty="0">
              <a:solidFill>
                <a:srgbClr val="00B050"/>
              </a:solidFill>
              <a:latin typeface="+mj-ea"/>
              <a:ea typeface="+mj-ea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51986" y="311794"/>
            <a:ext cx="75962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schemeClr val="accent2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レベルアップ①</a:t>
            </a:r>
            <a:endParaRPr kumimoji="1" lang="ja-JP" altLang="en-US" sz="4400" dirty="0">
              <a:solidFill>
                <a:schemeClr val="accent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134334" y="3766120"/>
            <a:ext cx="9297636" cy="3091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3600" dirty="0">
                <a:latin typeface="+mj-ea"/>
                <a:ea typeface="+mj-ea"/>
              </a:rPr>
              <a:t>　</a:t>
            </a:r>
            <a:r>
              <a:rPr lang="ja-JP" altLang="en-US" sz="3600" dirty="0">
                <a:solidFill>
                  <a:schemeClr val="bg1"/>
                </a:solidFill>
                <a:latin typeface="+mj-ea"/>
                <a:ea typeface="+mj-ea"/>
              </a:rPr>
              <a:t>話し合おう</a:t>
            </a:r>
          </a:p>
          <a:p>
            <a:pPr marL="0" indent="0">
              <a:buNone/>
            </a:pPr>
            <a:r>
              <a:rPr lang="ja-JP" altLang="en-US" sz="3600" dirty="0">
                <a:latin typeface="+mj-ea"/>
                <a:ea typeface="+mj-ea"/>
              </a:rPr>
              <a:t>・達人シートを見せ合い、アイディアを交流</a:t>
            </a:r>
          </a:p>
          <a:p>
            <a:pPr marL="0" indent="0">
              <a:buNone/>
            </a:pPr>
            <a:r>
              <a:rPr lang="ja-JP" altLang="en-US" sz="3600" dirty="0">
                <a:latin typeface="+mj-ea"/>
                <a:ea typeface="+mj-ea"/>
              </a:rPr>
              <a:t>・まねできることを見つけ、アイディアを増やす　　　</a:t>
            </a:r>
          </a:p>
          <a:p>
            <a:pPr marL="0" indent="0">
              <a:buNone/>
            </a:pPr>
            <a:r>
              <a:rPr lang="ja-JP" altLang="en-US" sz="3600" dirty="0">
                <a:latin typeface="+mj-ea"/>
                <a:ea typeface="+mj-ea"/>
              </a:rPr>
              <a:t>　　　　　　　　　　　　　　　</a:t>
            </a:r>
            <a:r>
              <a:rPr lang="en-US" altLang="ja-JP" sz="3600" dirty="0">
                <a:latin typeface="+mj-ea"/>
                <a:ea typeface="+mj-ea"/>
              </a:rPr>
              <a:t>(</a:t>
            </a:r>
            <a:r>
              <a:rPr lang="ja-JP" altLang="en-US" sz="3600" dirty="0">
                <a:latin typeface="+mj-ea"/>
                <a:ea typeface="+mj-ea"/>
              </a:rPr>
              <a:t>ワークシートに追加</a:t>
            </a:r>
            <a:r>
              <a:rPr lang="en-US" altLang="ja-JP" sz="3600" dirty="0">
                <a:latin typeface="+mj-ea"/>
                <a:ea typeface="+mj-ea"/>
              </a:rPr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600" dirty="0">
                <a:solidFill>
                  <a:srgbClr val="FF0000"/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　</a:t>
            </a:r>
            <a:r>
              <a:rPr lang="ja-JP" altLang="en-US" sz="3600" dirty="0">
                <a:latin typeface="+mj-ea"/>
                <a:ea typeface="+mj-ea"/>
              </a:rPr>
              <a:t>　</a:t>
            </a:r>
            <a:endParaRPr lang="en-US" altLang="ja-JP" sz="3600" dirty="0">
              <a:latin typeface="+mj-ea"/>
              <a:ea typeface="+mj-ea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600" dirty="0">
                <a:latin typeface="+mj-ea"/>
                <a:ea typeface="+mj-ea"/>
              </a:rPr>
              <a:t>　　</a:t>
            </a:r>
            <a:endParaRPr lang="en-US" altLang="ja-JP" sz="3600" dirty="0">
              <a:latin typeface="+mj-ea"/>
              <a:ea typeface="+mj-ea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600" b="1" dirty="0">
                <a:solidFill>
                  <a:srgbClr val="00B050"/>
                </a:solidFill>
                <a:latin typeface="+mj-ea"/>
                <a:ea typeface="+mj-ea"/>
              </a:rPr>
              <a:t>　　　　</a:t>
            </a:r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522400" y="3989784"/>
            <a:ext cx="8521504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ja-JP" sz="3600" dirty="0">
              <a:latin typeface="+mj-ea"/>
              <a:ea typeface="+mj-ea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600" dirty="0">
                <a:solidFill>
                  <a:srgbClr val="FF0000"/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　</a:t>
            </a:r>
            <a:r>
              <a:rPr lang="ja-JP" altLang="en-US" sz="3600" dirty="0">
                <a:latin typeface="+mj-ea"/>
                <a:ea typeface="+mj-ea"/>
              </a:rPr>
              <a:t>　</a:t>
            </a:r>
            <a:endParaRPr lang="en-US" altLang="ja-JP" sz="3600" dirty="0">
              <a:latin typeface="+mj-ea"/>
              <a:ea typeface="+mj-ea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600" dirty="0">
                <a:latin typeface="+mj-ea"/>
                <a:ea typeface="+mj-ea"/>
              </a:rPr>
              <a:t>　　</a:t>
            </a:r>
            <a:endParaRPr lang="en-US" altLang="ja-JP" sz="3600" dirty="0">
              <a:latin typeface="+mj-ea"/>
              <a:ea typeface="+mj-ea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600" b="1" dirty="0">
                <a:solidFill>
                  <a:srgbClr val="00B050"/>
                </a:solidFill>
                <a:latin typeface="+mj-ea"/>
                <a:ea typeface="+mj-ea"/>
              </a:rPr>
              <a:t>　　　　</a:t>
            </a:r>
          </a:p>
        </p:txBody>
      </p:sp>
      <p:pic>
        <p:nvPicPr>
          <p:cNvPr id="12" name="図 11" descr="ひらめいた人のイラスト（男性）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496" y="144196"/>
            <a:ext cx="1814984" cy="18446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325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03000" y="1250928"/>
            <a:ext cx="8563972" cy="23940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1" lang="ja-JP" altLang="en-US" sz="4000" dirty="0">
                <a:latin typeface="+mj-ea"/>
                <a:ea typeface="+mj-ea"/>
              </a:rPr>
              <a:t>新しい発見はあったかな</a:t>
            </a:r>
            <a:r>
              <a:rPr lang="ja-JP" altLang="en-US" sz="4000" dirty="0">
                <a:latin typeface="+mj-ea"/>
                <a:ea typeface="+mj-ea"/>
              </a:rPr>
              <a:t>。</a:t>
            </a:r>
            <a:endParaRPr lang="en-US" altLang="ja-JP" sz="4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4000" dirty="0">
                <a:latin typeface="+mj-ea"/>
                <a:ea typeface="+mj-ea"/>
              </a:rPr>
              <a:t>　○家族に聞いて、楽になる</a:t>
            </a:r>
            <a:endParaRPr lang="en-US" altLang="ja-JP" sz="4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4000" dirty="0">
                <a:latin typeface="+mj-ea"/>
                <a:ea typeface="+mj-ea"/>
              </a:rPr>
              <a:t>　○先生が力になる　　　　　</a:t>
            </a:r>
            <a:r>
              <a:rPr lang="ja-JP" altLang="en-US" sz="3600" dirty="0">
                <a:latin typeface="+mj-ea"/>
                <a:ea typeface="+mj-ea"/>
              </a:rPr>
              <a:t>　　</a:t>
            </a:r>
          </a:p>
          <a:p>
            <a:pPr marL="0" indent="0">
              <a:buNone/>
            </a:pPr>
            <a:r>
              <a:rPr lang="ja-JP" altLang="en-US" sz="3600" dirty="0">
                <a:latin typeface="+mj-ea"/>
                <a:ea typeface="+mj-ea"/>
              </a:rPr>
              <a:t>・・・など</a:t>
            </a:r>
            <a:endParaRPr lang="en-US" altLang="ja-JP" sz="36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ja-JP" sz="36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ja-JP" sz="36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3600" dirty="0">
                <a:latin typeface="+mj-ea"/>
                <a:ea typeface="+mj-ea"/>
              </a:rPr>
              <a:t>　</a:t>
            </a:r>
            <a:endParaRPr kumimoji="1" lang="ja-JP" altLang="en-US" sz="3600" dirty="0">
              <a:latin typeface="+mj-ea"/>
              <a:ea typeface="+mj-ea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98020" y="166265"/>
            <a:ext cx="8568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schemeClr val="accent2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レベルアップ②</a:t>
            </a:r>
            <a:endParaRPr kumimoji="1" lang="ja-JP" altLang="en-US" sz="4400" dirty="0">
              <a:solidFill>
                <a:schemeClr val="accent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349292" y="4566126"/>
            <a:ext cx="7592524" cy="1671186"/>
          </a:xfrm>
          <a:prstGeom prst="rect">
            <a:avLst/>
          </a:prstGeom>
          <a:solidFill>
            <a:srgbClr val="FFEBFF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4000" dirty="0">
                <a:solidFill>
                  <a:srgbClr val="FF0000"/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　　小さな発見をためていく</a:t>
            </a:r>
            <a:endParaRPr lang="en-US" altLang="ja-JP" sz="4000" dirty="0">
              <a:latin typeface="+mj-ea"/>
              <a:ea typeface="+mj-ea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3600" dirty="0">
              <a:latin typeface="+mj-ea"/>
              <a:ea typeface="+mj-ea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600" dirty="0">
                <a:latin typeface="+mj-ea"/>
                <a:ea typeface="+mj-ea"/>
              </a:rPr>
              <a:t>　</a:t>
            </a:r>
          </a:p>
        </p:txBody>
      </p:sp>
      <p:sp>
        <p:nvSpPr>
          <p:cNvPr id="8" name="コンテンツ プレースホルダー 2"/>
          <p:cNvSpPr txBox="1">
            <a:spLocks/>
          </p:cNvSpPr>
          <p:nvPr/>
        </p:nvSpPr>
        <p:spPr>
          <a:xfrm>
            <a:off x="467544" y="5301208"/>
            <a:ext cx="8856984" cy="10383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4000" dirty="0">
                <a:latin typeface="+mj-ea"/>
                <a:ea typeface="+mj-ea"/>
              </a:rPr>
              <a:t>ことが、ストレスマネジメントのコツ</a:t>
            </a:r>
            <a:endParaRPr lang="en-US" altLang="ja-JP" sz="4000" dirty="0">
              <a:latin typeface="+mj-ea"/>
              <a:ea typeface="+mj-ea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3600" dirty="0">
              <a:latin typeface="+mj-ea"/>
              <a:ea typeface="+mj-ea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3600" dirty="0">
              <a:latin typeface="+mj-ea"/>
              <a:ea typeface="+mj-ea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600" dirty="0">
                <a:latin typeface="+mj-ea"/>
                <a:ea typeface="+mj-ea"/>
              </a:rPr>
              <a:t>　</a:t>
            </a:r>
          </a:p>
        </p:txBody>
      </p:sp>
      <p:pic>
        <p:nvPicPr>
          <p:cNvPr id="9" name="図 8" descr="ひらめいた人のイラスト（女性）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622849"/>
            <a:ext cx="2566780" cy="23444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8898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99792" y="1700808"/>
            <a:ext cx="8590108" cy="1512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3600" dirty="0">
                <a:latin typeface="+mn-ea"/>
              </a:rPr>
              <a:t>　</a:t>
            </a:r>
            <a:r>
              <a:rPr lang="ja-JP" altLang="en-US" sz="4000" dirty="0">
                <a:latin typeface="+mn-ea"/>
              </a:rPr>
              <a:t>どんなときに</a:t>
            </a:r>
            <a:r>
              <a:rPr kumimoji="1" lang="ja-JP" altLang="en-US" sz="4000" dirty="0">
                <a:latin typeface="+mn-ea"/>
              </a:rPr>
              <a:t>感じる？</a:t>
            </a:r>
            <a:endParaRPr kumimoji="1" lang="en-US" altLang="ja-JP" sz="4000" dirty="0">
              <a:latin typeface="+mn-ea"/>
            </a:endParaRPr>
          </a:p>
          <a:p>
            <a:pPr marL="0" indent="0">
              <a:buNone/>
            </a:pPr>
            <a:r>
              <a:rPr lang="ja-JP" altLang="en-US" sz="4000" dirty="0">
                <a:latin typeface="+mn-ea"/>
              </a:rPr>
              <a:t>　　　　　　その時、どうする？</a:t>
            </a:r>
            <a:endParaRPr kumimoji="1" lang="ja-JP" altLang="en-US" sz="4000" dirty="0">
              <a:latin typeface="+mn-ea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827584" y="548680"/>
            <a:ext cx="73448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schemeClr val="accent2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「</a:t>
            </a:r>
            <a:r>
              <a:rPr kumimoji="1" lang="ja-JP" altLang="en-US" sz="4400" dirty="0">
                <a:solidFill>
                  <a:schemeClr val="accent2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ストレスだ！」</a:t>
            </a:r>
          </a:p>
        </p:txBody>
      </p:sp>
      <p:sp>
        <p:nvSpPr>
          <p:cNvPr id="5" name="雲形吹き出し 4"/>
          <p:cNvSpPr/>
          <p:nvPr/>
        </p:nvSpPr>
        <p:spPr>
          <a:xfrm>
            <a:off x="1619672" y="3717032"/>
            <a:ext cx="6768752" cy="2579588"/>
          </a:xfrm>
          <a:prstGeom prst="cloudCallout">
            <a:avLst>
              <a:gd name="adj1" fmla="val -29217"/>
              <a:gd name="adj2" fmla="val -58384"/>
            </a:avLst>
          </a:prstGeom>
          <a:solidFill>
            <a:srgbClr val="F3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 descr="http://3.bp.blogspot.com/-42EB7CfEAm8/VD3Sg3Xbg6I/AAAAAAAAoVo/JMYBdWuTxTE/s800/tsukare_boy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3110508" cy="2664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361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角丸四角形 4"/>
          <p:cNvSpPr/>
          <p:nvPr/>
        </p:nvSpPr>
        <p:spPr>
          <a:xfrm>
            <a:off x="104800" y="332656"/>
            <a:ext cx="8787680" cy="1800200"/>
          </a:xfrm>
          <a:prstGeom prst="roundRect">
            <a:avLst/>
          </a:prstGeom>
          <a:solidFill>
            <a:srgbClr val="FFFFD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4000" dirty="0">
                <a:solidFill>
                  <a:schemeClr val="tx1"/>
                </a:solidFill>
                <a:latin typeface="+mn-ea"/>
              </a:rPr>
              <a:t>人は、「ストレスだ」と感じたとき、それを軽くしようとたくさんの</a:t>
            </a:r>
            <a:r>
              <a:rPr lang="ja-JP" altLang="en-US" sz="4000" dirty="0">
                <a:solidFill>
                  <a:srgbClr val="FF000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工夫</a:t>
            </a:r>
            <a:r>
              <a:rPr lang="ja-JP" altLang="en-US" sz="4000" dirty="0">
                <a:solidFill>
                  <a:schemeClr val="tx1"/>
                </a:solidFill>
                <a:latin typeface="+mn-ea"/>
              </a:rPr>
              <a:t>をします</a:t>
            </a:r>
            <a:endParaRPr lang="en-US" altLang="ja-JP" sz="4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841506" y="3105460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>
                <a:solidFill>
                  <a:srgbClr val="FF000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増やそう</a:t>
            </a:r>
          </a:p>
        </p:txBody>
      </p:sp>
      <p:sp>
        <p:nvSpPr>
          <p:cNvPr id="7" name="角丸四角形 6"/>
          <p:cNvSpPr/>
          <p:nvPr/>
        </p:nvSpPr>
        <p:spPr>
          <a:xfrm>
            <a:off x="793897" y="4808424"/>
            <a:ext cx="6436320" cy="1510272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4000" dirty="0">
                <a:solidFill>
                  <a:srgbClr val="FFFF0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ストレスマネジメントの</a:t>
            </a:r>
            <a:endParaRPr lang="en-US" altLang="ja-JP" sz="4000" dirty="0">
              <a:solidFill>
                <a:srgbClr val="FFFF00"/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  <a:p>
            <a:r>
              <a:rPr lang="ja-JP" altLang="en-US" sz="4000" dirty="0">
                <a:solidFill>
                  <a:srgbClr val="FFFF0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達人になろう！</a:t>
            </a:r>
            <a:endParaRPr lang="en-US" altLang="ja-JP" sz="4000" dirty="0">
              <a:solidFill>
                <a:srgbClr val="FFFF00"/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</p:txBody>
      </p:sp>
      <p:sp>
        <p:nvSpPr>
          <p:cNvPr id="8" name="円形吹き出し 7"/>
          <p:cNvSpPr/>
          <p:nvPr/>
        </p:nvSpPr>
        <p:spPr>
          <a:xfrm>
            <a:off x="2411760" y="2852852"/>
            <a:ext cx="3240360" cy="1213103"/>
          </a:xfrm>
          <a:prstGeom prst="wedgeEllipseCallout">
            <a:avLst>
              <a:gd name="adj1" fmla="val 38699"/>
              <a:gd name="adj2" fmla="val -13641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下矢印 8"/>
          <p:cNvSpPr/>
          <p:nvPr/>
        </p:nvSpPr>
        <p:spPr>
          <a:xfrm>
            <a:off x="3696320" y="4065955"/>
            <a:ext cx="631474" cy="6983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 descr="エイエイオーのポーズのイラスト（女性）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124" y="2852852"/>
            <a:ext cx="2448272" cy="3312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771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904223"/>
              </p:ext>
            </p:extLst>
          </p:nvPr>
        </p:nvGraphicFramePr>
        <p:xfrm>
          <a:off x="236712" y="1891594"/>
          <a:ext cx="8799784" cy="41296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8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845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05358">
                <a:tc rowSpan="4">
                  <a:txBody>
                    <a:bodyPr/>
                    <a:lstStyle/>
                    <a:p>
                      <a:pPr algn="ctr"/>
                      <a:r>
                        <a:rPr kumimoji="1" lang="ja-JP" altLang="en-US" sz="2800" dirty="0"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対処行動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気分を変える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b="1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気分を変える</a:t>
                      </a:r>
                      <a:r>
                        <a:rPr kumimoji="1" lang="ja-JP" altLang="en-US" sz="3600" b="1" dirty="0">
                          <a:solidFill>
                            <a:srgbClr val="00B05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行動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8112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b="1" dirty="0">
                          <a:solidFill>
                            <a:srgbClr val="FF000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気分を変える</a:t>
                      </a:r>
                      <a:r>
                        <a:rPr kumimoji="1" lang="ja-JP" altLang="en-US" sz="3600" b="1" dirty="0">
                          <a:solidFill>
                            <a:srgbClr val="FF66CC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イメージ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8112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問題を</a:t>
                      </a:r>
                      <a:endParaRPr kumimoji="1" lang="en-US" altLang="ja-JP" sz="3600" dirty="0">
                        <a:solidFill>
                          <a:srgbClr val="0070C0"/>
                        </a:solidFill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3600" dirty="0">
                          <a:solidFill>
                            <a:srgbClr val="0070C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解決する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b="1" dirty="0">
                          <a:solidFill>
                            <a:srgbClr val="0070C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解決する</a:t>
                      </a:r>
                      <a:r>
                        <a:rPr kumimoji="1" lang="ja-JP" altLang="en-US" sz="3600" b="1" dirty="0">
                          <a:solidFill>
                            <a:srgbClr val="00B05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行動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8112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3600" b="1" dirty="0">
                          <a:solidFill>
                            <a:srgbClr val="0070C0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解決する</a:t>
                      </a:r>
                      <a:r>
                        <a:rPr kumimoji="1" lang="ja-JP" altLang="en-US" sz="3600" b="1" dirty="0">
                          <a:solidFill>
                            <a:srgbClr val="FF66CC"/>
                          </a:solidFill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イメージ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コンテンツ プレースホルダー 2"/>
          <p:cNvSpPr txBox="1">
            <a:spLocks/>
          </p:cNvSpPr>
          <p:nvPr/>
        </p:nvSpPr>
        <p:spPr>
          <a:xfrm>
            <a:off x="251520" y="7029400"/>
            <a:ext cx="8568952" cy="1872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600" dirty="0">
                <a:latin typeface="+mn-ea"/>
              </a:rPr>
              <a:t>　　</a:t>
            </a:r>
            <a:endParaRPr lang="en-US" altLang="ja-JP" sz="3600" dirty="0">
              <a:latin typeface="+mn-ea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600" dirty="0">
                <a:latin typeface="+mn-ea"/>
              </a:rPr>
              <a:t>　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-84980" y="0"/>
            <a:ext cx="9058794" cy="7447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ja-JP" altLang="en-US" sz="4400" dirty="0">
                <a:latin typeface="+mn-ea"/>
                <a:ea typeface="ＤＨＰ特太ゴシック体" panose="02010601000101010101" pitchFamily="2" charset="-128"/>
              </a:rPr>
              <a:t>　</a:t>
            </a:r>
            <a:r>
              <a:rPr kumimoji="1" lang="ja-JP" altLang="en-US" sz="4400" dirty="0">
                <a:solidFill>
                  <a:srgbClr val="C00000"/>
                </a:solidFill>
                <a:latin typeface="+mn-ea"/>
                <a:ea typeface="ＤＨＰ特太ゴシック体" panose="02010601000101010101" pitchFamily="2" charset="-128"/>
              </a:rPr>
              <a:t>ストレスを感じた時の工夫</a:t>
            </a:r>
            <a:r>
              <a:rPr kumimoji="1" lang="ja-JP" altLang="en-US" sz="4400" dirty="0">
                <a:latin typeface="+mn-ea"/>
                <a:ea typeface="ＤＨＰ特太ゴシック体" panose="02010601000101010101" pitchFamily="2" charset="-128"/>
              </a:rPr>
              <a:t>　</a:t>
            </a:r>
            <a:endParaRPr kumimoji="1" lang="en-US" altLang="ja-JP" sz="4400" dirty="0">
              <a:latin typeface="+mn-ea"/>
              <a:ea typeface="ＤＨＰ特太ゴシック体" panose="02010601000101010101" pitchFamily="2" charset="-128"/>
            </a:endParaRPr>
          </a:p>
          <a:p>
            <a:pPr marL="0" indent="0" algn="ctr">
              <a:buNone/>
            </a:pPr>
            <a:endParaRPr kumimoji="1" lang="en-US" altLang="ja-JP" sz="4400" dirty="0">
              <a:latin typeface="+mn-ea"/>
              <a:ea typeface="ＤＨＰ特太ゴシック体" panose="02010601000101010101" pitchFamily="2" charset="-128"/>
            </a:endParaRPr>
          </a:p>
          <a:p>
            <a:pPr marL="0" indent="0" algn="ctr">
              <a:buNone/>
            </a:pPr>
            <a:r>
              <a:rPr lang="ja-JP" altLang="en-US" sz="4400" dirty="0">
                <a:latin typeface="+mn-ea"/>
                <a:ea typeface="ＤＨＰ特太ゴシック体" panose="02010601000101010101" pitchFamily="2" charset="-128"/>
              </a:rPr>
              <a:t>　</a:t>
            </a:r>
            <a:endParaRPr kumimoji="1" lang="ja-JP" altLang="en-US" sz="4400" b="1" dirty="0">
              <a:latin typeface="+mn-ea"/>
              <a:ea typeface="ＤＨＰ特太ゴシック体" panose="02010601000101010101" pitchFamily="2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851920" y="6165304"/>
            <a:ext cx="4827364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solidFill>
                  <a:srgbClr val="FFFF00"/>
                </a:solidFill>
                <a:latin typeface="+mj-ea"/>
                <a:ea typeface="+mj-ea"/>
              </a:rPr>
              <a:t>ひとつひとつ</a:t>
            </a:r>
            <a:r>
              <a:rPr kumimoji="1" lang="ja-JP" altLang="en-US" sz="3200" b="1" dirty="0">
                <a:solidFill>
                  <a:srgbClr val="FFFF00"/>
                </a:solidFill>
                <a:latin typeface="+mj-ea"/>
                <a:ea typeface="+mj-ea"/>
              </a:rPr>
              <a:t>考えていこう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43608" y="798151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schemeClr val="accent2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４つの「対処行動（工夫）」</a:t>
            </a:r>
            <a:endParaRPr kumimoji="1" lang="ja-JP" altLang="en-US" sz="4400" dirty="0">
              <a:solidFill>
                <a:schemeClr val="accent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12" name="図 11" descr="猫のアイコン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748" y="4005064"/>
            <a:ext cx="1096070" cy="808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図 12" descr="犬のアイコン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748" y="1916832"/>
            <a:ext cx="1096070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図 13" descr="ウサギのアイコン">
            <a:hlinkClick r:id="rId7"/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653" y="3108126"/>
            <a:ext cx="1220252" cy="880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図 14" descr="象のアイコン">
            <a:hlinkClick r:id="rId9"/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744" y="5013176"/>
            <a:ext cx="1096070" cy="9271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921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26190" y="1750169"/>
            <a:ext cx="8712968" cy="18948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3600" dirty="0">
                <a:latin typeface="+mj-ea"/>
                <a:ea typeface="+mj-ea"/>
              </a:rPr>
              <a:t>　　</a:t>
            </a:r>
            <a:r>
              <a:rPr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○　人と話す　　○　リラックスする</a:t>
            </a:r>
            <a:endParaRPr lang="en-US" altLang="ja-JP" sz="40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○　熱中する　　</a:t>
            </a:r>
            <a:endParaRPr lang="en-US" altLang="ja-JP" sz="40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など、自分にとって楽しいことをする</a:t>
            </a:r>
            <a:endParaRPr lang="en-US" altLang="ja-JP" sz="36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3600" dirty="0">
                <a:latin typeface="+mj-ea"/>
                <a:ea typeface="+mj-ea"/>
              </a:rPr>
              <a:t>　</a:t>
            </a:r>
            <a:endParaRPr kumimoji="1" lang="ja-JP" altLang="en-US" sz="3600" dirty="0">
              <a:latin typeface="+mj-ea"/>
              <a:ea typeface="+mj-ea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748995" y="860624"/>
            <a:ext cx="6754944" cy="769441"/>
          </a:xfrm>
          <a:prstGeom prst="rect">
            <a:avLst/>
          </a:prstGeom>
          <a:solidFill>
            <a:srgbClr val="F3FA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「</a:t>
            </a:r>
            <a:r>
              <a:rPr lang="ja-JP" altLang="en-US" sz="44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気分を変える</a:t>
            </a:r>
            <a:r>
              <a:rPr lang="ja-JP" altLang="en-US" sz="4400" dirty="0">
                <a:solidFill>
                  <a:srgbClr val="00B05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行動</a:t>
            </a:r>
            <a:r>
              <a:rPr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」</a:t>
            </a:r>
            <a:r>
              <a:rPr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には</a:t>
            </a:r>
            <a:endParaRPr kumimoji="1" lang="ja-JP" altLang="en-US" sz="36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5" name="角丸四角形 4"/>
          <p:cNvSpPr/>
          <p:nvPr/>
        </p:nvSpPr>
        <p:spPr>
          <a:xfrm>
            <a:off x="206028" y="4040628"/>
            <a:ext cx="8570052" cy="1520722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ja-JP" altLang="en-US" sz="4000" dirty="0">
              <a:latin typeface="+mj-ea"/>
            </a:endParaRPr>
          </a:p>
          <a:p>
            <a:r>
              <a:rPr lang="ja-JP" altLang="en-US" sz="4000" dirty="0">
                <a:latin typeface="+mj-ea"/>
              </a:rPr>
              <a:t>・だれと話すのか</a:t>
            </a:r>
          </a:p>
          <a:p>
            <a:r>
              <a:rPr lang="ja-JP" altLang="en-US" sz="4000" dirty="0">
                <a:latin typeface="+mj-ea"/>
              </a:rPr>
              <a:t>・何をするのか</a:t>
            </a:r>
            <a:endParaRPr lang="en-US" altLang="ja-JP" sz="4000" dirty="0">
              <a:latin typeface="+mj-ea"/>
            </a:endParaRPr>
          </a:p>
          <a:p>
            <a:endParaRPr lang="ja-JP" altLang="en-US" sz="4000" dirty="0">
              <a:latin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094028" y="152002"/>
            <a:ext cx="6601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rgbClr val="FF9900"/>
                </a:solidFill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☆</a:t>
            </a:r>
            <a:r>
              <a:rPr lang="ja-JP" altLang="en-US" sz="3600" b="1" dirty="0">
                <a:solidFill>
                  <a:srgbClr val="FF9900"/>
                </a:solidFill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ワーク</a:t>
            </a:r>
            <a:r>
              <a:rPr kumimoji="1" lang="ja-JP" altLang="en-US" sz="3600" b="1" dirty="0">
                <a:solidFill>
                  <a:srgbClr val="FF9900"/>
                </a:solidFill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シートの左上に注目</a:t>
            </a:r>
          </a:p>
        </p:txBody>
      </p:sp>
      <p:sp>
        <p:nvSpPr>
          <p:cNvPr id="8" name="角丸四角形 7"/>
          <p:cNvSpPr/>
          <p:nvPr/>
        </p:nvSpPr>
        <p:spPr>
          <a:xfrm>
            <a:off x="221820" y="5635241"/>
            <a:ext cx="8666468" cy="769441"/>
          </a:xfrm>
          <a:prstGeom prst="roundRect">
            <a:avLst/>
          </a:prstGeom>
          <a:solidFill>
            <a:srgbClr val="FF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右中かっこ 8"/>
          <p:cNvSpPr/>
          <p:nvPr/>
        </p:nvSpPr>
        <p:spPr>
          <a:xfrm>
            <a:off x="4077286" y="4260929"/>
            <a:ext cx="432048" cy="1080120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b="1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689850" y="4447046"/>
            <a:ext cx="460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/>
              <a:t>(</a:t>
            </a:r>
            <a:r>
              <a:rPr kumimoji="1" lang="ja-JP" altLang="en-US" sz="4000" dirty="0"/>
              <a:t>　</a:t>
            </a:r>
            <a:r>
              <a:rPr kumimoji="1" lang="en-US" altLang="ja-JP" sz="4000" dirty="0"/>
              <a:t>)</a:t>
            </a:r>
            <a:r>
              <a:rPr kumimoji="1" lang="ja-JP" altLang="en-US" sz="4000" dirty="0"/>
              <a:t>に書こう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26190" y="5635240"/>
            <a:ext cx="8568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「</a:t>
            </a:r>
            <a:r>
              <a:rPr lang="ja-JP" altLang="en-US" sz="44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気分を変える</a:t>
            </a:r>
            <a:r>
              <a:rPr lang="ja-JP" altLang="en-US" sz="4400" dirty="0">
                <a:solidFill>
                  <a:srgbClr val="00B05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行動</a:t>
            </a:r>
            <a:r>
              <a:rPr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」は　有効</a:t>
            </a:r>
            <a:endParaRPr kumimoji="1" lang="ja-JP" altLang="en-US" sz="4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12" name="図 11" descr="犬のアイコン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76" y="52586"/>
            <a:ext cx="1616075" cy="1616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790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40808" y="260649"/>
            <a:ext cx="8581280" cy="12961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3600" dirty="0">
                <a:latin typeface="+mj-ea"/>
                <a:ea typeface="+mj-ea"/>
              </a:rPr>
              <a:t>でも、困ったときすぐにできないこともあるよ。</a:t>
            </a:r>
            <a:endParaRPr lang="en-US" altLang="ja-JP" sz="36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kumimoji="1" lang="ja-JP" altLang="en-US" sz="3600" dirty="0">
                <a:latin typeface="+mj-ea"/>
                <a:ea typeface="+mj-ea"/>
              </a:rPr>
              <a:t>こんなときは・・・</a:t>
            </a:r>
          </a:p>
        </p:txBody>
      </p:sp>
      <p:sp>
        <p:nvSpPr>
          <p:cNvPr id="7" name="コンテンツ プレースホルダー 2"/>
          <p:cNvSpPr txBox="1">
            <a:spLocks/>
          </p:cNvSpPr>
          <p:nvPr/>
        </p:nvSpPr>
        <p:spPr>
          <a:xfrm>
            <a:off x="984844" y="2019151"/>
            <a:ext cx="5819403" cy="83686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4400" dirty="0"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「あとで○○しよう」</a:t>
            </a:r>
            <a:endParaRPr lang="en-US" altLang="ja-JP" sz="4400" dirty="0"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3600" dirty="0">
              <a:latin typeface="+mj-ea"/>
              <a:ea typeface="+mj-ea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600" dirty="0">
                <a:latin typeface="+mj-ea"/>
                <a:ea typeface="+mj-ea"/>
              </a:rPr>
              <a:t>　　　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47108" y="5845322"/>
            <a:ext cx="8407656" cy="769441"/>
          </a:xfrm>
          <a:prstGeom prst="rect">
            <a:avLst/>
          </a:prstGeom>
          <a:solidFill>
            <a:srgbClr val="F3FAFF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400" b="1" dirty="0"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「</a:t>
            </a:r>
            <a:r>
              <a:rPr kumimoji="1" lang="ja-JP" altLang="en-US" sz="4400" b="1" dirty="0">
                <a:solidFill>
                  <a:srgbClr val="FF000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気分を変える</a:t>
            </a:r>
            <a:r>
              <a:rPr kumimoji="1" lang="ja-JP" altLang="en-US" sz="4400" b="1" dirty="0">
                <a:solidFill>
                  <a:srgbClr val="CC0099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イメージ</a:t>
            </a:r>
            <a:r>
              <a:rPr kumimoji="1" lang="ja-JP" altLang="en-US" sz="4400" b="1" dirty="0"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」</a:t>
            </a:r>
          </a:p>
        </p:txBody>
      </p:sp>
      <p:sp>
        <p:nvSpPr>
          <p:cNvPr id="11" name="コンテンツ プレースホルダー 2"/>
          <p:cNvSpPr txBox="1">
            <a:spLocks/>
          </p:cNvSpPr>
          <p:nvPr/>
        </p:nvSpPr>
        <p:spPr>
          <a:xfrm>
            <a:off x="962968" y="2885148"/>
            <a:ext cx="7002040" cy="21864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600" b="1" dirty="0">
                <a:solidFill>
                  <a:srgbClr val="FF0000"/>
                </a:solidFill>
                <a:latin typeface="+mj-ea"/>
                <a:ea typeface="+mj-ea"/>
              </a:rPr>
              <a:t>　楽しみをためておくイメージをもつ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600" dirty="0">
                <a:latin typeface="+mj-ea"/>
                <a:ea typeface="+mj-ea"/>
              </a:rPr>
              <a:t>ことは、ストレスマネジメントの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600" dirty="0">
                <a:latin typeface="+mj-ea"/>
                <a:ea typeface="+mj-ea"/>
              </a:rPr>
              <a:t>　　　達人になるためのコツ　</a:t>
            </a:r>
            <a:endParaRPr lang="en-US" altLang="ja-JP" sz="3600" dirty="0">
              <a:latin typeface="+mj-ea"/>
              <a:ea typeface="+mj-ea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3600" dirty="0">
              <a:latin typeface="+mj-ea"/>
              <a:ea typeface="+mj-ea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600" dirty="0">
                <a:latin typeface="+mj-ea"/>
                <a:ea typeface="+mj-ea"/>
              </a:rPr>
              <a:t>　　　</a:t>
            </a:r>
          </a:p>
        </p:txBody>
      </p:sp>
      <p:sp>
        <p:nvSpPr>
          <p:cNvPr id="5" name="雲 4"/>
          <p:cNvSpPr/>
          <p:nvPr/>
        </p:nvSpPr>
        <p:spPr>
          <a:xfrm>
            <a:off x="179512" y="1412777"/>
            <a:ext cx="8568952" cy="4193440"/>
          </a:xfrm>
          <a:prstGeom prst="cloud">
            <a:avLst/>
          </a:prstGeom>
          <a:noFill/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下矢印 12"/>
          <p:cNvSpPr/>
          <p:nvPr/>
        </p:nvSpPr>
        <p:spPr>
          <a:xfrm>
            <a:off x="4355976" y="5071590"/>
            <a:ext cx="648072" cy="7716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図 11" descr="ガッツポーズをしている女の子のイラスト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528" y="979188"/>
            <a:ext cx="2105025" cy="210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図 13" descr="ガッツポーズをしている男の子のイラスト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979188"/>
            <a:ext cx="2016223" cy="1905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294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12196" y="1520481"/>
            <a:ext cx="8928992" cy="55634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4000" dirty="0">
                <a:latin typeface="+mj-ea"/>
                <a:ea typeface="+mj-ea"/>
              </a:rPr>
              <a:t>①</a:t>
            </a:r>
            <a:r>
              <a:rPr lang="ja-JP" altLang="en-US" sz="4000" b="1" dirty="0">
                <a:solidFill>
                  <a:srgbClr val="FF0000"/>
                </a:solidFill>
                <a:latin typeface="+mj-ea"/>
                <a:ea typeface="+mj-ea"/>
              </a:rPr>
              <a:t>「気分を変える</a:t>
            </a:r>
            <a:r>
              <a:rPr lang="ja-JP" altLang="en-US" sz="4000" b="1" dirty="0">
                <a:solidFill>
                  <a:srgbClr val="00B050"/>
                </a:solidFill>
                <a:latin typeface="+mj-ea"/>
                <a:ea typeface="+mj-ea"/>
              </a:rPr>
              <a:t>行動</a:t>
            </a:r>
            <a:r>
              <a:rPr lang="ja-JP" altLang="en-US" sz="4000" b="1" dirty="0">
                <a:solidFill>
                  <a:srgbClr val="FF0000"/>
                </a:solidFill>
                <a:latin typeface="+mj-ea"/>
                <a:ea typeface="+mj-ea"/>
              </a:rPr>
              <a:t>」</a:t>
            </a:r>
            <a:r>
              <a:rPr lang="ja-JP" altLang="en-US" sz="4000" dirty="0">
                <a:latin typeface="+mj-ea"/>
                <a:ea typeface="+mj-ea"/>
              </a:rPr>
              <a:t>で記入したことを（　　）に書き写そう。</a:t>
            </a:r>
            <a:endParaRPr lang="en-US" altLang="ja-JP" sz="4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ja-JP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ja-JP" dirty="0">
              <a:latin typeface="+mj-ea"/>
              <a:ea typeface="+mj-ea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ja-JP" altLang="en-US" dirty="0">
                <a:latin typeface="+mj-ea"/>
                <a:ea typeface="+mj-ea"/>
              </a:rPr>
              <a:t>　</a:t>
            </a:r>
            <a:endParaRPr lang="en-US" altLang="ja-JP" dirty="0">
              <a:latin typeface="+mj-ea"/>
              <a:ea typeface="+mj-ea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ja-JP" altLang="en-US" dirty="0">
                <a:latin typeface="+mj-ea"/>
                <a:ea typeface="+mj-ea"/>
              </a:rPr>
              <a:t>　</a:t>
            </a:r>
            <a:endParaRPr lang="en-US" altLang="ja-JP" dirty="0">
              <a:latin typeface="+mj-ea"/>
              <a:ea typeface="+mj-ea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ja-JP" altLang="en-US" sz="4000" dirty="0">
                <a:latin typeface="+mj-ea"/>
                <a:ea typeface="+mj-ea"/>
              </a:rPr>
              <a:t>②その行動を</a:t>
            </a:r>
            <a:r>
              <a:rPr lang="ja-JP" altLang="en-US" sz="4000" u="sng" dirty="0">
                <a:solidFill>
                  <a:srgbClr val="FF0000"/>
                </a:solidFill>
                <a:latin typeface="+mj-ea"/>
                <a:ea typeface="+mj-ea"/>
              </a:rPr>
              <a:t>いつやってみようか</a:t>
            </a:r>
            <a:r>
              <a:rPr lang="ja-JP" altLang="en-US" sz="4000" dirty="0">
                <a:latin typeface="+mj-ea"/>
                <a:ea typeface="+mj-ea"/>
              </a:rPr>
              <a:t>を考え、＿＿＿に書こう。</a:t>
            </a:r>
            <a:endParaRPr lang="en-US" altLang="ja-JP" sz="4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dirty="0">
                <a:latin typeface="+mj-ea"/>
                <a:ea typeface="+mj-ea"/>
              </a:rPr>
              <a:t>　＜例＞</a:t>
            </a:r>
            <a:r>
              <a:rPr lang="ja-JP" altLang="en-US" dirty="0">
                <a:solidFill>
                  <a:schemeClr val="accent5">
                    <a:lumMod val="75000"/>
                  </a:schemeClr>
                </a:solidFill>
                <a:latin typeface="+mj-ea"/>
                <a:ea typeface="+mj-ea"/>
              </a:rPr>
              <a:t>あとで、冬休みになったら、帰ったら、</a:t>
            </a:r>
            <a:r>
              <a:rPr lang="ja-JP" altLang="en-US" dirty="0">
                <a:latin typeface="+mj-ea"/>
                <a:ea typeface="+mj-ea"/>
              </a:rPr>
              <a:t>など　</a:t>
            </a:r>
            <a:endParaRPr kumimoji="1" lang="ja-JP" altLang="en-US" dirty="0">
              <a:latin typeface="+mj-ea"/>
              <a:ea typeface="+mj-ea"/>
            </a:endParaRP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106555"/>
              </p:ext>
            </p:extLst>
          </p:nvPr>
        </p:nvGraphicFramePr>
        <p:xfrm>
          <a:off x="179512" y="2842625"/>
          <a:ext cx="8856984" cy="17641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28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284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51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気分を変える行動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気分を変えるイメージ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2683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だれと話をする？（  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友だち</a:t>
                      </a:r>
                      <a:r>
                        <a:rPr kumimoji="1" lang="ja-JP" altLang="en-US" sz="2000" b="1" dirty="0">
                          <a:solidFill>
                            <a:srgbClr val="00B050"/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  </a:t>
                      </a:r>
                      <a:r>
                        <a:rPr kumimoji="1" lang="ja-JP" altLang="en-US" sz="20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+mj-ea"/>
                          <a:ea typeface="+mj-ea"/>
                        </a:rPr>
                        <a:t>＿＿＿＿＿＿＿＿＿</a:t>
                      </a:r>
                      <a:r>
                        <a:rPr kumimoji="1" lang="ja-JP" altLang="en-US" sz="20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、</a:t>
                      </a:r>
                      <a:endParaRPr kumimoji="1" lang="en-US" altLang="ja-JP" sz="20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  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友だち</a:t>
                      </a:r>
                      <a:r>
                        <a:rPr kumimoji="1" lang="ja-JP" altLang="en-US" sz="2000" b="1" dirty="0">
                          <a:solidFill>
                            <a:srgbClr val="00B050"/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  </a:t>
                      </a:r>
                      <a:r>
                        <a:rPr kumimoji="1" lang="ja-JP" altLang="en-US" sz="20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）に話を聞いてもらおう。</a:t>
                      </a:r>
                      <a:endParaRPr kumimoji="1" lang="en-US" altLang="ja-JP" sz="20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7" name="直線矢印コネクタ 6"/>
          <p:cNvCxnSpPr/>
          <p:nvPr/>
        </p:nvCxnSpPr>
        <p:spPr>
          <a:xfrm>
            <a:off x="3915328" y="4005064"/>
            <a:ext cx="864096" cy="108012"/>
          </a:xfrm>
          <a:prstGeom prst="straightConnector1">
            <a:avLst/>
          </a:prstGeom>
          <a:ln w="508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/>
          <p:cNvSpPr txBox="1"/>
          <p:nvPr/>
        </p:nvSpPr>
        <p:spPr>
          <a:xfrm>
            <a:off x="2339752" y="751040"/>
            <a:ext cx="6408712" cy="769441"/>
          </a:xfrm>
          <a:prstGeom prst="rect">
            <a:avLst/>
          </a:prstGeom>
          <a:solidFill>
            <a:srgbClr val="F3FA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「</a:t>
            </a:r>
            <a:r>
              <a:rPr lang="ja-JP" altLang="en-US" sz="44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気分を</a:t>
            </a:r>
            <a:r>
              <a:rPr lang="ja-JP" altLang="en-US" sz="40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変える</a:t>
            </a:r>
            <a:r>
              <a:rPr lang="ja-JP" altLang="en-US" sz="4400" dirty="0">
                <a:solidFill>
                  <a:srgbClr val="CC00CC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イメージ</a:t>
            </a:r>
            <a:r>
              <a:rPr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」</a:t>
            </a:r>
            <a:endParaRPr kumimoji="1" lang="ja-JP" altLang="en-US" sz="4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339752" y="166265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rgbClr val="FF9900"/>
                </a:solidFill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☆</a:t>
            </a:r>
            <a:r>
              <a:rPr lang="ja-JP" altLang="en-US" sz="3600" b="1" dirty="0">
                <a:solidFill>
                  <a:srgbClr val="FF9900"/>
                </a:solidFill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ワーク</a:t>
            </a:r>
            <a:r>
              <a:rPr kumimoji="1" lang="ja-JP" altLang="en-US" sz="3600" b="1" dirty="0">
                <a:solidFill>
                  <a:srgbClr val="FF9900"/>
                </a:solidFill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シートの右上に注目</a:t>
            </a:r>
          </a:p>
        </p:txBody>
      </p:sp>
      <p:pic>
        <p:nvPicPr>
          <p:cNvPr id="10" name="図 9" descr="ウサギのアイコン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66" y="0"/>
            <a:ext cx="1616075" cy="1616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9822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23788" y="1340768"/>
            <a:ext cx="8424936" cy="25922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1" lang="ja-JP" altLang="en-US" sz="4800" dirty="0">
                <a:latin typeface="+mj-ea"/>
                <a:ea typeface="+mj-ea"/>
              </a:rPr>
              <a:t>　</a:t>
            </a:r>
            <a:r>
              <a:rPr lang="ja-JP" altLang="en-US" sz="4400" dirty="0">
                <a:latin typeface="+mj-ea"/>
                <a:ea typeface="+mj-ea"/>
              </a:rPr>
              <a:t>ストレスのもとになって</a:t>
            </a:r>
            <a:endParaRPr lang="en-US" altLang="ja-JP" sz="44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4400" dirty="0">
                <a:latin typeface="+mj-ea"/>
                <a:ea typeface="+mj-ea"/>
              </a:rPr>
              <a:t>いる問題や課題を解決した</a:t>
            </a:r>
            <a:endParaRPr lang="en-US" altLang="ja-JP" sz="44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4400" dirty="0">
                <a:latin typeface="+mj-ea"/>
                <a:ea typeface="+mj-ea"/>
              </a:rPr>
              <a:t>ことにはならない。</a:t>
            </a:r>
            <a:endParaRPr lang="en-US" altLang="ja-JP" sz="44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4400" dirty="0">
                <a:latin typeface="+mj-ea"/>
                <a:ea typeface="+mj-ea"/>
              </a:rPr>
              <a:t>　</a:t>
            </a:r>
            <a:endParaRPr lang="en-US" altLang="ja-JP" sz="4400" dirty="0">
              <a:latin typeface="+mj-ea"/>
              <a:ea typeface="+mj-ea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35775" y="358294"/>
            <a:ext cx="89082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schemeClr val="accent2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でも、気分を変えているだけでは・・・</a:t>
            </a:r>
            <a:endParaRPr kumimoji="1" lang="ja-JP" altLang="en-US" sz="4400" dirty="0">
              <a:solidFill>
                <a:schemeClr val="accent2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5" name="コンテンツ プレースホルダー 2"/>
          <p:cNvSpPr txBox="1">
            <a:spLocks/>
          </p:cNvSpPr>
          <p:nvPr/>
        </p:nvSpPr>
        <p:spPr>
          <a:xfrm>
            <a:off x="253372" y="4421082"/>
            <a:ext cx="8424936" cy="7521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4400" dirty="0">
                <a:latin typeface="+mj-ea"/>
                <a:ea typeface="+mj-ea"/>
              </a:rPr>
              <a:t>　</a:t>
            </a:r>
            <a:r>
              <a:rPr lang="ja-JP" altLang="en-US" sz="4000" dirty="0">
                <a:latin typeface="+mj-ea"/>
                <a:ea typeface="+mj-ea"/>
              </a:rPr>
              <a:t>そこで、必要なのが</a:t>
            </a:r>
            <a:endParaRPr lang="en-US" altLang="ja-JP" sz="4000" dirty="0">
              <a:latin typeface="+mj-ea"/>
              <a:ea typeface="+mj-ea"/>
            </a:endParaRPr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1403648" y="5435996"/>
            <a:ext cx="7632848" cy="783580"/>
          </a:xfrm>
          <a:prstGeom prst="rect">
            <a:avLst/>
          </a:prstGeom>
          <a:solidFill>
            <a:srgbClr val="F3FAFF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4000" b="1" dirty="0">
                <a:solidFill>
                  <a:srgbClr val="0070C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「解決する</a:t>
            </a:r>
            <a:r>
              <a:rPr lang="ja-JP" altLang="en-US" sz="4000" b="1" dirty="0">
                <a:solidFill>
                  <a:srgbClr val="00B05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行動</a:t>
            </a:r>
            <a:r>
              <a:rPr lang="ja-JP" altLang="en-US" sz="4000" b="1" dirty="0">
                <a:solidFill>
                  <a:srgbClr val="0070C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」</a:t>
            </a:r>
            <a:r>
              <a:rPr lang="ja-JP" altLang="en-US" sz="4000" dirty="0">
                <a:latin typeface="+mj-ea"/>
                <a:ea typeface="+mj-ea"/>
              </a:rPr>
              <a:t>という対処行動</a:t>
            </a:r>
            <a:endParaRPr lang="en-US" altLang="ja-JP" sz="4000" dirty="0">
              <a:latin typeface="+mj-ea"/>
              <a:ea typeface="+mj-ea"/>
            </a:endParaRPr>
          </a:p>
        </p:txBody>
      </p:sp>
      <p:pic>
        <p:nvPicPr>
          <p:cNvPr id="8" name="図 7" descr="猫のアイコン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44" y="5019748"/>
            <a:ext cx="1616075" cy="161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図 9" descr="悩んでいる男の子のイラスト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576" y="1990083"/>
            <a:ext cx="2133840" cy="22479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6454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3528" y="1153342"/>
            <a:ext cx="8667406" cy="32117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4000" b="1" dirty="0">
                <a:latin typeface="+mj-ea"/>
                <a:ea typeface="+mj-ea"/>
              </a:rPr>
              <a:t>○課題を後回しにしないで、</a:t>
            </a:r>
            <a:r>
              <a:rPr lang="ja-JP" altLang="en-US" sz="4000" b="1" dirty="0">
                <a:solidFill>
                  <a:srgbClr val="FF0000"/>
                </a:solidFill>
                <a:latin typeface="+mj-ea"/>
                <a:ea typeface="+mj-ea"/>
              </a:rPr>
              <a:t>とりあえず</a:t>
            </a:r>
            <a:endParaRPr lang="en-US" altLang="ja-JP" sz="4000" b="1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4000" b="1" dirty="0">
                <a:solidFill>
                  <a:srgbClr val="FF0000"/>
                </a:solidFill>
                <a:latin typeface="+mj-ea"/>
                <a:ea typeface="+mj-ea"/>
              </a:rPr>
              <a:t>　　はじめてみる</a:t>
            </a:r>
            <a:endParaRPr lang="en-US" altLang="ja-JP" sz="4000" b="1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4000" b="1" dirty="0">
                <a:latin typeface="+mj-ea"/>
                <a:ea typeface="+mj-ea"/>
              </a:rPr>
              <a:t>○解決のための</a:t>
            </a:r>
            <a:r>
              <a:rPr lang="ja-JP" altLang="en-US" sz="4000" b="1" dirty="0">
                <a:solidFill>
                  <a:srgbClr val="FF0000"/>
                </a:solidFill>
                <a:latin typeface="+mj-ea"/>
                <a:ea typeface="+mj-ea"/>
              </a:rPr>
              <a:t>工夫</a:t>
            </a:r>
            <a:r>
              <a:rPr lang="ja-JP" altLang="en-US" sz="4000" b="1" dirty="0">
                <a:latin typeface="+mj-ea"/>
                <a:ea typeface="+mj-ea"/>
              </a:rPr>
              <a:t>や</a:t>
            </a:r>
            <a:r>
              <a:rPr lang="ja-JP" altLang="en-US" sz="4000" b="1" dirty="0">
                <a:solidFill>
                  <a:srgbClr val="FF0000"/>
                </a:solidFill>
                <a:latin typeface="+mj-ea"/>
                <a:ea typeface="+mj-ea"/>
              </a:rPr>
              <a:t>努力</a:t>
            </a:r>
            <a:r>
              <a:rPr lang="ja-JP" altLang="en-US" sz="4000" b="1" dirty="0">
                <a:latin typeface="+mj-ea"/>
                <a:ea typeface="+mj-ea"/>
              </a:rPr>
              <a:t>をする</a:t>
            </a:r>
            <a:endParaRPr lang="en-US" altLang="ja-JP" sz="4000" b="1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4000" b="1" dirty="0">
                <a:latin typeface="+mj-ea"/>
                <a:ea typeface="+mj-ea"/>
              </a:rPr>
              <a:t>○</a:t>
            </a:r>
            <a:r>
              <a:rPr lang="ja-JP" altLang="en-US" sz="4000" b="1" dirty="0">
                <a:solidFill>
                  <a:srgbClr val="FF0000"/>
                </a:solidFill>
                <a:latin typeface="+mj-ea"/>
                <a:ea typeface="+mj-ea"/>
              </a:rPr>
              <a:t>よい結果を出す</a:t>
            </a:r>
            <a:r>
              <a:rPr lang="ja-JP" altLang="en-US" sz="4000" b="1" dirty="0">
                <a:latin typeface="+mj-ea"/>
                <a:ea typeface="+mj-ea"/>
              </a:rPr>
              <a:t>（試合に勝つ、合格）</a:t>
            </a:r>
            <a:r>
              <a:rPr lang="ja-JP" altLang="en-US" sz="3600" dirty="0">
                <a:latin typeface="+mj-ea"/>
                <a:ea typeface="+mj-ea"/>
              </a:rPr>
              <a:t>　　　　　　　　　　　　　　　　　　　　　　　　</a:t>
            </a:r>
          </a:p>
          <a:p>
            <a:pPr marL="0" indent="0">
              <a:buNone/>
            </a:pPr>
            <a:r>
              <a:rPr lang="ja-JP" altLang="en-US" sz="3600" dirty="0">
                <a:latin typeface="+mj-ea"/>
                <a:ea typeface="+mj-ea"/>
              </a:rPr>
              <a:t>　　　　　　　　　　　　　　　　　　　などがあるよ</a:t>
            </a:r>
            <a:endParaRPr lang="en-US" altLang="ja-JP" sz="36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ja-JP" sz="36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sz="3600" dirty="0">
                <a:latin typeface="+mj-ea"/>
                <a:ea typeface="+mj-ea"/>
              </a:rPr>
              <a:t>　</a:t>
            </a:r>
          </a:p>
        </p:txBody>
      </p:sp>
      <p:sp>
        <p:nvSpPr>
          <p:cNvPr id="5" name="コンテンツ プレースホルダー 2"/>
          <p:cNvSpPr txBox="1">
            <a:spLocks/>
          </p:cNvSpPr>
          <p:nvPr/>
        </p:nvSpPr>
        <p:spPr>
          <a:xfrm>
            <a:off x="2555776" y="255719"/>
            <a:ext cx="5544616" cy="783580"/>
          </a:xfrm>
          <a:prstGeom prst="rect">
            <a:avLst/>
          </a:prstGeom>
          <a:solidFill>
            <a:srgbClr val="F3FAFF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ja-JP" altLang="en-US" sz="4400" b="1" dirty="0">
                <a:solidFill>
                  <a:srgbClr val="0070C0"/>
                </a:solidFill>
                <a:latin typeface="+mj-ea"/>
                <a:ea typeface="+mj-ea"/>
              </a:rPr>
              <a:t>「解決する</a:t>
            </a:r>
            <a:r>
              <a:rPr lang="ja-JP" altLang="en-US" sz="4400" b="1" dirty="0">
                <a:solidFill>
                  <a:srgbClr val="00B050"/>
                </a:solidFill>
                <a:latin typeface="+mj-ea"/>
                <a:ea typeface="+mj-ea"/>
              </a:rPr>
              <a:t>行動</a:t>
            </a:r>
            <a:r>
              <a:rPr lang="ja-JP" altLang="en-US" sz="4400" b="1" dirty="0">
                <a:solidFill>
                  <a:srgbClr val="0070C0"/>
                </a:solidFill>
                <a:latin typeface="+mj-ea"/>
                <a:ea typeface="+mj-ea"/>
              </a:rPr>
              <a:t>」</a:t>
            </a:r>
            <a:endParaRPr lang="en-US" altLang="ja-JP" sz="4400" dirty="0"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11560" y="5016822"/>
            <a:ext cx="74888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でも、</a:t>
            </a:r>
            <a:r>
              <a:rPr lang="ja-JP" altLang="en-US" sz="3600" dirty="0">
                <a:latin typeface="+mj-ea"/>
              </a:rPr>
              <a:t>解決しようと努力していても、</a:t>
            </a:r>
            <a:endParaRPr lang="en-US" altLang="ja-JP" sz="3600" dirty="0">
              <a:latin typeface="+mj-ea"/>
            </a:endParaRPr>
          </a:p>
          <a:p>
            <a:r>
              <a:rPr lang="ja-JP" altLang="en-US" sz="3600" dirty="0">
                <a:latin typeface="+mj-ea"/>
              </a:rPr>
              <a:t>なかなか簡単には進まないことも・・・</a:t>
            </a:r>
            <a:endParaRPr lang="ja-JP" altLang="en-US" sz="3600" dirty="0"/>
          </a:p>
          <a:p>
            <a:endParaRPr kumimoji="1" lang="ja-JP" altLang="en-US" sz="3600" dirty="0"/>
          </a:p>
        </p:txBody>
      </p:sp>
      <p:sp>
        <p:nvSpPr>
          <p:cNvPr id="4" name="雲形吹き出し 3"/>
          <p:cNvSpPr/>
          <p:nvPr/>
        </p:nvSpPr>
        <p:spPr>
          <a:xfrm>
            <a:off x="-108520" y="4581128"/>
            <a:ext cx="8064896" cy="2276872"/>
          </a:xfrm>
          <a:prstGeom prst="cloudCallout">
            <a:avLst>
              <a:gd name="adj1" fmla="val 50359"/>
              <a:gd name="adj2" fmla="val 2910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1" name="図 10" descr="猫のアイコン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701" y="0"/>
            <a:ext cx="1616075" cy="1228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図 11" descr="悩んでいる男の子のイラスト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316" y="5057410"/>
            <a:ext cx="1732152" cy="16731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5948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3AEAF6D7EADDCC46B7F1658E00A3F8A6" ma:contentTypeVersion="17" ma:contentTypeDescription="新しいドキュメントを作成します。" ma:contentTypeScope="" ma:versionID="7d01024ddb5db2ae0f143503465b8269">
  <xsd:schema xmlns:xsd="http://www.w3.org/2001/XMLSchema" xmlns:xs="http://www.w3.org/2001/XMLSchema" xmlns:p="http://schemas.microsoft.com/office/2006/metadata/properties" xmlns:ns2="83390223-ac78-471d-8b94-490f93f3d6a2" xmlns:ns3="1c19836c-4d06-4b18-b425-cf54d4379231" targetNamespace="http://schemas.microsoft.com/office/2006/metadata/properties" ma:root="true" ma:fieldsID="96397415dd4862853b56b4e2d33ce9f5" ns2:_="" ns3:_="">
    <xsd:import namespace="83390223-ac78-471d-8b94-490f93f3d6a2"/>
    <xsd:import namespace="1c19836c-4d06-4b18-b425-cf54d437923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3:_x62c5__x5f53__x5ba4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90223-ac78-471d-8b94-490f93f3d6a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7d985537-120d-4a01-ab56-b8dba2d4c8f5}" ma:internalName="TaxCatchAll" ma:showField="CatchAllData" ma:web="83390223-ac78-471d-8b94-490f93f3d6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19836c-4d06-4b18-b425-cf54d43792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画像タグ" ma:readOnly="false" ma:fieldId="{5cf76f15-5ced-4ddc-b409-7134ff3c332f}" ma:taxonomyMulti="true" ma:sspId="2fa0fa3f-70e1-4769-a1b2-7e42ce7680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_x62c5__x5f53__x5ba4_" ma:index="24" nillable="true" ma:displayName="担当室" ma:description="担当室を選択します。" ma:format="Dropdown" ma:internalName="_x62c5__x5f53__x5ba4_">
      <xsd:simpleType>
        <xsd:restriction base="dms:Choice">
          <xsd:enumeration value="企画"/>
          <xsd:enumeration value="教領"/>
          <xsd:enumeration value="理科"/>
          <xsd:enumeration value="情報"/>
          <xsd:enumeration value="支援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390223-ac78-471d-8b94-490f93f3d6a2" xsi:nil="true"/>
    <lcf76f155ced4ddcb4097134ff3c332f xmlns="1c19836c-4d06-4b18-b425-cf54d4379231">
      <Terms xmlns="http://schemas.microsoft.com/office/infopath/2007/PartnerControls"/>
    </lcf76f155ced4ddcb4097134ff3c332f>
    <_x62c5__x5f53__x5ba4_ xmlns="1c19836c-4d06-4b18-b425-cf54d4379231" xsi:nil="true"/>
  </documentManagement>
</p:properties>
</file>

<file path=customXml/itemProps1.xml><?xml version="1.0" encoding="utf-8"?>
<ds:datastoreItem xmlns:ds="http://schemas.openxmlformats.org/officeDocument/2006/customXml" ds:itemID="{D938F445-4A9B-430D-8DAA-5C9C8F3EFEEF}"/>
</file>

<file path=customXml/itemProps2.xml><?xml version="1.0" encoding="utf-8"?>
<ds:datastoreItem xmlns:ds="http://schemas.openxmlformats.org/officeDocument/2006/customXml" ds:itemID="{6CA23705-A1B8-4BE3-B295-3F3FB5072E8D}"/>
</file>

<file path=customXml/itemProps3.xml><?xml version="1.0" encoding="utf-8"?>
<ds:datastoreItem xmlns:ds="http://schemas.openxmlformats.org/officeDocument/2006/customXml" ds:itemID="{27784501-37C2-468F-A30B-DD0B957845E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1677</TotalTime>
  <Words>1731</Words>
  <Application>Microsoft Office PowerPoint</Application>
  <PresentationFormat>画面に合わせる (4:3)</PresentationFormat>
  <Paragraphs>235</Paragraphs>
  <Slides>17</Slides>
  <Notes>17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</vt:i4>
      </vt:variant>
    </vt:vector>
  </HeadingPairs>
  <TitlesOfParts>
    <vt:vector size="26" baseType="lpstr">
      <vt:lpstr>AR P丸ゴシック体M</vt:lpstr>
      <vt:lpstr>ＤＦ特太ゴシック体</vt:lpstr>
      <vt:lpstr>ＤＨＰ特太ゴシック体</vt:lpstr>
      <vt:lpstr>HGP創英角ｺﾞｼｯｸUB</vt:lpstr>
      <vt:lpstr>HGｺﾞｼｯｸM</vt:lpstr>
      <vt:lpstr>HG丸ｺﾞｼｯｸM-PRO</vt:lpstr>
      <vt:lpstr>Arial</vt:lpstr>
      <vt:lpstr>Calibri</vt:lpstr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yuki</dc:creator>
  <cp:lastModifiedBy>川村 晃博</cp:lastModifiedBy>
  <cp:revision>180</cp:revision>
  <cp:lastPrinted>2015-07-29T01:55:48Z</cp:lastPrinted>
  <dcterms:created xsi:type="dcterms:W3CDTF">2014-06-29T08:21:52Z</dcterms:created>
  <dcterms:modified xsi:type="dcterms:W3CDTF">2026-07-17T01:16:41Z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0x0101003AEAF6D7EADDCC46B7F1658E00A3F8A6</vt:lpwstr>
  </property>
</Properties>
</file>