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332" r:id="rId2"/>
    <p:sldId id="276" r:id="rId3"/>
    <p:sldId id="258" r:id="rId4"/>
    <p:sldId id="269" r:id="rId5"/>
    <p:sldId id="270" r:id="rId6"/>
    <p:sldId id="260" r:id="rId7"/>
    <p:sldId id="271" r:id="rId8"/>
    <p:sldId id="261" r:id="rId9"/>
    <p:sldId id="262" r:id="rId10"/>
    <p:sldId id="263" r:id="rId11"/>
    <p:sldId id="266" r:id="rId12"/>
    <p:sldId id="264" r:id="rId13"/>
  </p:sldIdLst>
  <p:sldSz cx="12192000" cy="6858000"/>
  <p:notesSz cx="7104063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00" autoAdjust="0"/>
    <p:restoredTop sz="76643" autoAdjust="0"/>
  </p:normalViewPr>
  <p:slideViewPr>
    <p:cSldViewPr snapToGrid="0">
      <p:cViewPr varScale="1">
        <p:scale>
          <a:sx n="63" d="100"/>
          <a:sy n="63" d="100"/>
        </p:scale>
        <p:origin x="131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A99A69AC-F819-4CD9-82DF-2AE077A4C085}" type="datetimeFigureOut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60C39E40-368E-48EC-97A1-DC172EE89F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5437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FDD1BA-D39F-F94C-703D-8EB84C18E4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EB43E0C-31BF-25C0-2D2B-8F9E5AFF79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58887DD-8111-2FE3-D3ED-B99971D1CA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37B02CD-8D97-D31C-BD77-DFBC1F452C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9537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C39E40-368E-48EC-97A1-DC172EE89F2C}" type="slidenum">
              <a:rPr kumimoji="1" lang="ja-JP" alt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pPr marL="0" marR="0" lvl="0" indent="0" algn="r" defTabSz="4953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1" lang="ja-JP" alt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8468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〇じゃんけん大会を試してどうでしたか。</a:t>
            </a:r>
          </a:p>
          <a:p>
            <a:r>
              <a:rPr kumimoji="1" lang="ja-JP" altLang="en-US" dirty="0"/>
              <a:t>　　・楽しかった</a:t>
            </a:r>
          </a:p>
          <a:p>
            <a:r>
              <a:rPr kumimoji="1" lang="ja-JP" altLang="en-US" dirty="0"/>
              <a:t>　　・悔しかった</a:t>
            </a:r>
          </a:p>
          <a:p>
            <a:endParaRPr kumimoji="1" lang="en-US" altLang="ja-JP" dirty="0"/>
          </a:p>
          <a:p>
            <a:r>
              <a:rPr kumimoji="1" lang="ja-JP" altLang="en-US" dirty="0"/>
              <a:t>・ニコニコ顔の児童を見取り、気持ちを問い返す</a:t>
            </a:r>
          </a:p>
          <a:p>
            <a:r>
              <a:rPr kumimoji="1" lang="ja-JP" altLang="en-US" dirty="0"/>
              <a:t>・児童の表情を見取りＴ２が支援する。</a:t>
            </a:r>
            <a:endParaRPr kumimoji="1" lang="en-US" altLang="ja-JP" dirty="0"/>
          </a:p>
          <a:p>
            <a:endParaRPr kumimoji="1" lang="en-US" altLang="ja-JP" dirty="0"/>
          </a:p>
          <a:p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C39E40-368E-48EC-97A1-DC172EE89F2C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565816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・こころが元気になれる力（方法）は、この学級が持っていることを示す（「じっけん」でたしかめたように）</a:t>
            </a:r>
            <a:endParaRPr kumimoji="1" lang="en-US" altLang="ja-JP" dirty="0"/>
          </a:p>
          <a:p>
            <a:r>
              <a:rPr kumimoji="1" lang="ja-JP" altLang="en-US" dirty="0"/>
              <a:t>・同時に、一人ひとりもまた持っていることを示す。</a:t>
            </a:r>
            <a:endParaRPr kumimoji="1" lang="en-US" altLang="ja-JP" dirty="0"/>
          </a:p>
          <a:p>
            <a:r>
              <a:rPr kumimoji="1" lang="ja-JP" altLang="en-US" dirty="0"/>
              <a:t>・他の人の方法を理解し、尊重する。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C39E40-368E-48EC-97A1-DC172EE89F2C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855789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・落ち着いた顔のイラストを板書し、クールダウンする。</a:t>
            </a:r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C39E40-368E-48EC-97A1-DC172EE89F2C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187723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・児童になぞなぞをかけます。意見を聞いてみます。</a:t>
            </a:r>
            <a:endParaRPr kumimoji="1" lang="en-US" altLang="ja-JP" dirty="0"/>
          </a:p>
          <a:p>
            <a:r>
              <a:rPr kumimoji="1" lang="ja-JP" altLang="en-US" dirty="0"/>
              <a:t>・なぞなぞの答えには、におい、音、風や空気など複数あります。</a:t>
            </a:r>
            <a:endParaRPr kumimoji="1" lang="en-US" altLang="ja-JP" dirty="0"/>
          </a:p>
          <a:p>
            <a:r>
              <a:rPr kumimoji="1" lang="ja-JP" altLang="en-US" dirty="0"/>
              <a:t>・「こころ」あるいは「きもち」もその一つであることを示します。</a:t>
            </a:r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ja-JP" altLang="en-US" dirty="0"/>
              <a:t>・この授業は「一つの正解」を目指すものではなく、「たくさんの答え」に開かれていることと、「遊び」の雰囲気を示唆するための導入スライドです。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C39E40-368E-48EC-97A1-DC172EE89F2C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009166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・怒った顔、悲しい顔等を板書し、その時の気持ちを想起できるようにします。</a:t>
            </a:r>
            <a:endParaRPr kumimoji="1" lang="en-US" altLang="ja-JP" dirty="0"/>
          </a:p>
          <a:p>
            <a:r>
              <a:rPr kumimoji="1" lang="ja-JP" altLang="en-US" dirty="0"/>
              <a:t>・児童に聞いて見ます。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C39E40-368E-48EC-97A1-DC172EE89F2C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66024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典型的な場面を例示します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C39E40-368E-48EC-97A1-DC172EE89F2C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63592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・児童の表情を観察し、表情が冴えない児童にはＴ２が声掛けをする。</a:t>
            </a:r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C39E40-368E-48EC-97A1-DC172EE89F2C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87313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・児童に聞いて見ると同時に、教師自身の例も示します。</a:t>
            </a:r>
            <a:endParaRPr kumimoji="1" lang="en-US" altLang="ja-JP" dirty="0"/>
          </a:p>
          <a:p>
            <a:r>
              <a:rPr kumimoji="1" lang="ja-JP" altLang="en-US" dirty="0"/>
              <a:t>・児童は、大人はどうしているのかと関心をもっているからです。</a:t>
            </a:r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ja-JP" altLang="en-US" dirty="0"/>
              <a:t>・前向きな気持ちで過ごしたいという気持ちを引き出し、課題につなげます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C39E40-368E-48EC-97A1-DC172EE89F2C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71316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・前向きな気持ちと、後ろ向きな気持ちの違いについて出し合うことで、</a:t>
            </a:r>
          </a:p>
          <a:p>
            <a:r>
              <a:rPr kumimoji="1" lang="ja-JP" altLang="en-US" dirty="0"/>
              <a:t>誰もがどちらも持っていることを共有する。</a:t>
            </a:r>
            <a:endParaRPr kumimoji="1" lang="en-US" altLang="ja-JP" dirty="0"/>
          </a:p>
          <a:p>
            <a:endParaRPr kumimoji="1" lang="ja-JP" altLang="en-US" dirty="0"/>
          </a:p>
          <a:p>
            <a:r>
              <a:rPr kumimoji="1" lang="ja-JP" altLang="en-US" dirty="0"/>
              <a:t>・児童の意見を板書し、気持ちを前向きにする方法がたくさんあることを確かめる。</a:t>
            </a:r>
            <a:endParaRPr kumimoji="1" lang="en-US" altLang="ja-JP" dirty="0"/>
          </a:p>
          <a:p>
            <a:endParaRPr kumimoji="1" lang="ja-JP" altLang="en-US" dirty="0"/>
          </a:p>
          <a:p>
            <a:r>
              <a:rPr kumimoji="1" lang="ja-JP" altLang="en-US" dirty="0"/>
              <a:t>・児童の自由な考えを促し、共感し合えるようにする。</a:t>
            </a:r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C39E40-368E-48EC-97A1-DC172EE89F2C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44727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教示の一例</a:t>
            </a:r>
            <a:endParaRPr kumimoji="1" lang="en-US" altLang="ja-JP" dirty="0"/>
          </a:p>
          <a:p>
            <a:r>
              <a:rPr kumimoji="1" lang="ja-JP" altLang="en-US" dirty="0"/>
              <a:t>「テレビゲームは家ではできるけれど、学校ではできませんね。お菓子を食べたり、ペットと遊んだりするのも、そうですね」</a:t>
            </a:r>
            <a:endParaRPr kumimoji="1" lang="en-US" altLang="ja-JP" dirty="0"/>
          </a:p>
          <a:p>
            <a:r>
              <a:rPr kumimoji="1" lang="ja-JP" altLang="en-US" dirty="0"/>
              <a:t>「じゃあ、このなかで、学校でできそうなことは、どれでしょう」</a:t>
            </a:r>
            <a:endParaRPr kumimoji="1" lang="en-US" altLang="ja-JP" dirty="0"/>
          </a:p>
          <a:p>
            <a:r>
              <a:rPr kumimoji="1" lang="ja-JP" altLang="en-US" dirty="0"/>
              <a:t>　　　</a:t>
            </a:r>
            <a:endParaRPr kumimoji="1" lang="en-US" altLang="ja-JP" dirty="0"/>
          </a:p>
          <a:p>
            <a:r>
              <a:rPr kumimoji="1" lang="ja-JP" altLang="en-US" dirty="0"/>
              <a:t>「サッカーして運動したり、鬼ごっこしたり、そういうのは学校でできますね」</a:t>
            </a:r>
            <a:endParaRPr kumimoji="1" lang="en-US" altLang="ja-JP" dirty="0"/>
          </a:p>
          <a:p>
            <a:r>
              <a:rPr kumimoji="1" lang="ja-JP" altLang="en-US"/>
              <a:t>「</a:t>
            </a:r>
            <a:r>
              <a:rPr kumimoji="1" lang="ja-JP" altLang="en-US" dirty="0"/>
              <a:t>本をよんだり、絵を描いたり、折り紙をおったりするのも、できますね」</a:t>
            </a:r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ja-JP" altLang="en-US" dirty="0"/>
              <a:t>　　　　　　　</a:t>
            </a:r>
            <a:endParaRPr kumimoji="1" lang="en-US" altLang="ja-JP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C39E40-368E-48EC-97A1-DC172EE89F2C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45883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・今から教室でできそうな内容を選択し、実行する。</a:t>
            </a:r>
            <a:endParaRPr kumimoji="1" lang="en-US" altLang="ja-JP" dirty="0"/>
          </a:p>
          <a:p>
            <a:r>
              <a:rPr kumimoji="1" lang="ja-JP" altLang="en-US" dirty="0"/>
              <a:t>　</a:t>
            </a:r>
            <a:endParaRPr kumimoji="1" lang="en-US" altLang="ja-JP" dirty="0"/>
          </a:p>
          <a:p>
            <a:r>
              <a:rPr kumimoji="1" lang="ja-JP" altLang="en-US" dirty="0"/>
              <a:t>「では、いま、ここで、やってみたいこと、ありませんか？」</a:t>
            </a:r>
            <a:endParaRPr kumimoji="1" lang="en-US" altLang="ja-JP" dirty="0"/>
          </a:p>
          <a:p>
            <a:endParaRPr kumimoji="1" lang="ja-JP" altLang="en-US" dirty="0"/>
          </a:p>
          <a:p>
            <a:endParaRPr kumimoji="1" lang="en-US" altLang="ja-JP" dirty="0"/>
          </a:p>
          <a:p>
            <a:r>
              <a:rPr kumimoji="1" lang="ja-JP" altLang="en-US" dirty="0"/>
              <a:t>児童の意見を聞く。</a:t>
            </a:r>
            <a:endParaRPr kumimoji="1" lang="en-US" altLang="ja-JP" dirty="0"/>
          </a:p>
          <a:p>
            <a:r>
              <a:rPr kumimoji="1" lang="ja-JP" altLang="en-US" dirty="0"/>
              <a:t>・多数決で選ぶのもあり。ただし、その場合は、選ばれなかった少数意見も尊重し、またの機会を保障します。</a:t>
            </a:r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ja-JP" altLang="en-US" dirty="0"/>
              <a:t>・意見が多く、一つに決まらない場合は</a:t>
            </a:r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ja-JP" altLang="en-US" dirty="0"/>
              <a:t>・鬼ごっこ、かくれんぼ、じゃんけん、折り紙などの意見を、広く「あそび」のカテゴリーとして捉えて、教師のほうから提案してもよいです。</a:t>
            </a:r>
            <a:endParaRPr kumimoji="1" lang="en-US" altLang="ja-JP" dirty="0"/>
          </a:p>
          <a:p>
            <a:r>
              <a:rPr kumimoji="1" lang="ja-JP" altLang="en-US" dirty="0"/>
              <a:t>・次頁スライド「じゃんけんたいかい」や、資料集より「おちたおちた」遊びを選ぶ</a:t>
            </a:r>
            <a:endParaRPr kumimoji="1" lang="en-US" altLang="ja-JP" dirty="0"/>
          </a:p>
          <a:p>
            <a:r>
              <a:rPr kumimoji="1" lang="ja-JP" altLang="en-US" dirty="0"/>
              <a:t>・学級で普段からなじみのある遊びを行う</a:t>
            </a:r>
          </a:p>
          <a:p>
            <a:endParaRPr kumimoji="1" lang="en-US" altLang="ja-JP" dirty="0"/>
          </a:p>
          <a:p>
            <a:r>
              <a:rPr kumimoji="1" lang="ja-JP" altLang="en-US" dirty="0"/>
              <a:t>「ほんとうに心が元気になれるか、ためしてみましょう」「そういうのを、じっけんといいます」</a:t>
            </a:r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C39E40-368E-48EC-97A1-DC172EE89F2C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625561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ja-JP" altLang="en-US"/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ja-JP" alt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5FD1F-6F61-47ED-A971-00B267E88A79}" type="datetimeFigureOut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BBCD4-CC50-4395-B32A-7996CEFE55B5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21658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5FD1F-6F61-47ED-A971-00B267E88A79}" type="datetimeFigureOut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BBCD4-CC50-4395-B32A-7996CEFE55B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2355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5FD1F-6F61-47ED-A971-00B267E88A79}" type="datetimeFigureOut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BBCD4-CC50-4395-B32A-7996CEFE55B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20434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5FD1F-6F61-47ED-A971-00B267E88A79}" type="datetimeFigureOut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BBCD4-CC50-4395-B32A-7996CEFE55B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242099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セクション見出し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5FD1F-6F61-47ED-A971-00B267E88A79}" type="datetimeFigureOut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BBCD4-CC50-4395-B32A-7996CEFE55B5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8460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5FD1F-6F61-47ED-A971-00B267E88A79}" type="datetimeFigureOut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BBCD4-CC50-4395-B32A-7996CEFE55B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268107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5FD1F-6F61-47ED-A971-00B267E88A79}" type="datetimeFigureOut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BBCD4-CC50-4395-B32A-7996CEFE55B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732017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5FD1F-6F61-47ED-A971-00B267E88A79}" type="datetimeFigureOut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BBCD4-CC50-4395-B32A-7996CEFE55B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48727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ja-JP" altLang="en-US"/>
          </a:p>
        </p:txBody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ja-JP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5FD1F-6F61-47ED-A971-00B267E88A79}" type="datetimeFigureOut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BBCD4-CC50-4395-B32A-7996CEFE55B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524253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8355FD1F-6F61-47ED-A971-00B267E88A79}" type="datetimeFigureOut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CDBBCD4-CC50-4395-B32A-7996CEFE55B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9067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5FD1F-6F61-47ED-A971-00B267E88A79}" type="datetimeFigureOut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BBCD4-CC50-4395-B32A-7996CEFE55B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93682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ja-JP" altLang="en-US"/>
          </a:p>
        </p:txBody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ja-JP" alt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8355FD1F-6F61-47ED-A971-00B267E88A79}" type="datetimeFigureOut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CDBBCD4-CC50-4395-B32A-7996CEFE55B5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2202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kumimoji="1"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kumimoji="1"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kumimoji="1"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kumimoji="1"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kumimoji="1"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kumimoji="1"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kumimoji="1"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kumimoji="1"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kumimoji="1"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kumimoji="1"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emf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1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42B1DC-7622-1B4A-E7A3-696894DB62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E34202F-8CE8-3B04-D8B9-BD359B4DAA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33549" y="1207008"/>
            <a:ext cx="10058400" cy="3566160"/>
          </a:xfrm>
        </p:spPr>
        <p:txBody>
          <a:bodyPr/>
          <a:lstStyle/>
          <a:p>
            <a:pPr algn="ctr"/>
            <a:r>
              <a:rPr kumimoji="1" lang="ja-JP" altLang="en-US" dirty="0"/>
              <a:t>こころのサポート授業</a:t>
            </a:r>
            <a:br>
              <a:rPr kumimoji="1" lang="en-US" altLang="ja-JP" dirty="0"/>
            </a:b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2682142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524E432-A7FB-2AC5-FFC1-E450F2C9FE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げんきになるちから</a:t>
            </a:r>
          </a:p>
        </p:txBody>
      </p:sp>
      <p:pic>
        <p:nvPicPr>
          <p:cNvPr id="4" name="コンテンツ プレースホルダー 4">
            <a:extLst>
              <a:ext uri="{FF2B5EF4-FFF2-40B4-BE49-F238E27FC236}">
                <a16:creationId xmlns:a16="http://schemas.microsoft.com/office/drawing/2014/main" id="{FA9B5A0E-8A28-F553-7B57-515D5D2AA4E7}"/>
              </a:ext>
            </a:extLst>
          </p:cNvPr>
          <p:cNvPicPr>
            <a:picLocks noGrp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0644" y="2898168"/>
            <a:ext cx="2482970" cy="3234500"/>
          </a:xfrm>
          <a:prstGeom prst="rect">
            <a:avLst/>
          </a:prstGeom>
        </p:spPr>
      </p:pic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D871519B-8E98-A651-E6E2-2A49DD028DA8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27592" y="1886141"/>
            <a:ext cx="2574774" cy="3234500"/>
          </a:xfrm>
          <a:prstGeom prst="rect">
            <a:avLst/>
          </a:prstGeom>
        </p:spPr>
      </p:pic>
      <p:sp>
        <p:nvSpPr>
          <p:cNvPr id="6" name="矢印: 右 5">
            <a:extLst>
              <a:ext uri="{FF2B5EF4-FFF2-40B4-BE49-F238E27FC236}">
                <a16:creationId xmlns:a16="http://schemas.microsoft.com/office/drawing/2014/main" id="{8A99A428-A2E7-0D42-2F40-DF87E6780815}"/>
              </a:ext>
            </a:extLst>
          </p:cNvPr>
          <p:cNvSpPr/>
          <p:nvPr/>
        </p:nvSpPr>
        <p:spPr>
          <a:xfrm>
            <a:off x="6510803" y="3588848"/>
            <a:ext cx="1526292" cy="145075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81E55ECD-1694-803C-18F8-E656CD0B7F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8028" y="2480211"/>
            <a:ext cx="3190830" cy="3136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8177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125DC1F-645D-DBFD-F8A8-15B12DBE7B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7186" y="178171"/>
            <a:ext cx="10058400" cy="1450757"/>
          </a:xfrm>
        </p:spPr>
        <p:txBody>
          <a:bodyPr/>
          <a:lstStyle/>
          <a:p>
            <a:pPr algn="ctr"/>
            <a:r>
              <a:rPr kumimoji="1" lang="ja-JP" altLang="en-US" dirty="0"/>
              <a:t>ひとりひとりがもっている</a:t>
            </a:r>
          </a:p>
        </p:txBody>
      </p:sp>
      <p:pic>
        <p:nvPicPr>
          <p:cNvPr id="4" name="コンテンツ プレースホルダー 3">
            <a:extLst>
              <a:ext uri="{FF2B5EF4-FFF2-40B4-BE49-F238E27FC236}">
                <a16:creationId xmlns:a16="http://schemas.microsoft.com/office/drawing/2014/main" id="{81CF0A38-03C8-F014-D4CC-B7289EBDC3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027" y="1869413"/>
            <a:ext cx="2866055" cy="366269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456476C6-78DA-8535-D7DD-78DFA514DE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4333" y="3241567"/>
            <a:ext cx="2502268" cy="2839453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A5C9E25C-ED58-81D3-F2F2-036C6CD567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6369" y="3219552"/>
            <a:ext cx="3481779" cy="3081374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EE6C488E-5E09-920B-54BF-39C3507C585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9058" y="1869413"/>
            <a:ext cx="2647734" cy="2520365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68BFA16F-B5E9-D651-BC67-C20EAEDEFA5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7440" y="2104755"/>
            <a:ext cx="3848644" cy="3372465"/>
          </a:xfrm>
          <a:prstGeom prst="rect">
            <a:avLst/>
          </a:prstGeom>
        </p:spPr>
      </p:pic>
      <p:pic>
        <p:nvPicPr>
          <p:cNvPr id="6" name="コンテンツ プレースホルダー 4">
            <a:extLst>
              <a:ext uri="{FF2B5EF4-FFF2-40B4-BE49-F238E27FC236}">
                <a16:creationId xmlns:a16="http://schemas.microsoft.com/office/drawing/2014/main" id="{42AB552D-B23B-F30A-88DE-DEE344DAC51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4853" y="2468203"/>
            <a:ext cx="2647734" cy="2816575"/>
          </a:xfrm>
          <a:prstGeom prst="rect">
            <a:avLst/>
          </a:prstGeom>
        </p:spPr>
      </p:pic>
      <p:sp>
        <p:nvSpPr>
          <p:cNvPr id="7" name="タイトル 1">
            <a:extLst>
              <a:ext uri="{FF2B5EF4-FFF2-40B4-BE49-F238E27FC236}">
                <a16:creationId xmlns:a16="http://schemas.microsoft.com/office/drawing/2014/main" id="{80E605E2-1C8D-C641-8C71-ED932878B2AD}"/>
              </a:ext>
            </a:extLst>
          </p:cNvPr>
          <p:cNvSpPr txBox="1">
            <a:spLocks/>
          </p:cNvSpPr>
          <p:nvPr/>
        </p:nvSpPr>
        <p:spPr>
          <a:xfrm>
            <a:off x="1669780" y="4751841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kumimoji="1"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dirty="0"/>
              <a:t>そのちからで、たすけあうこともできる</a:t>
            </a:r>
          </a:p>
        </p:txBody>
      </p:sp>
    </p:spTree>
    <p:extLst>
      <p:ext uri="{BB962C8B-B14F-4D97-AF65-F5344CB8AC3E}">
        <p14:creationId xmlns:p14="http://schemas.microsoft.com/office/powerpoint/2010/main" val="2806105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CB82433-C62F-CB00-FD74-33ACE5891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1" lang="ja-JP" altLang="en-US" dirty="0"/>
              <a:t>おちついた、こころもだいじ</a:t>
            </a:r>
          </a:p>
        </p:txBody>
      </p:sp>
      <p:pic>
        <p:nvPicPr>
          <p:cNvPr id="6" name="コンテンツ プレースホルダー 5">
            <a:extLst>
              <a:ext uri="{FF2B5EF4-FFF2-40B4-BE49-F238E27FC236}">
                <a16:creationId xmlns:a16="http://schemas.microsoft.com/office/drawing/2014/main" id="{79E5878E-7592-14FA-7AF7-069125DCB0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9321" y="2251899"/>
            <a:ext cx="3303662" cy="4022725"/>
          </a:xfr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0CC5A4E-8586-E5BA-3404-B90A22F124B1}"/>
              </a:ext>
            </a:extLst>
          </p:cNvPr>
          <p:cNvSpPr txBox="1"/>
          <p:nvPr/>
        </p:nvSpPr>
        <p:spPr>
          <a:xfrm>
            <a:off x="2454442" y="4908948"/>
            <a:ext cx="79958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dirty="0"/>
              <a:t>しんこきゅうをして、おわりましょう</a:t>
            </a:r>
          </a:p>
        </p:txBody>
      </p:sp>
    </p:spTree>
    <p:extLst>
      <p:ext uri="{BB962C8B-B14F-4D97-AF65-F5344CB8AC3E}">
        <p14:creationId xmlns:p14="http://schemas.microsoft.com/office/powerpoint/2010/main" val="9552326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AE8E2E2-A7BD-888A-66A3-577AD98F2F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1" lang="ja-JP" altLang="en-US" dirty="0"/>
              <a:t>なぞなぞ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F8E30B4-4F5F-3608-0D6F-7BCAD11F9E22}"/>
              </a:ext>
            </a:extLst>
          </p:cNvPr>
          <p:cNvSpPr txBox="1"/>
          <p:nvPr/>
        </p:nvSpPr>
        <p:spPr>
          <a:xfrm>
            <a:off x="1265034" y="2303188"/>
            <a:ext cx="95633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>
                <a:latin typeface="Meiryo UI" panose="020B0604030504040204" pitchFamily="50" charset="-128"/>
                <a:ea typeface="Meiryo UI" panose="020B0604030504040204" pitchFamily="50" charset="-128"/>
              </a:rPr>
              <a:t>めにみえなくて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EB8FB1F-29AC-7E7D-1822-7FCFD46F0A39}"/>
              </a:ext>
            </a:extLst>
          </p:cNvPr>
          <p:cNvSpPr txBox="1"/>
          <p:nvPr/>
        </p:nvSpPr>
        <p:spPr>
          <a:xfrm>
            <a:off x="1265034" y="3156922"/>
            <a:ext cx="94671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>
                <a:latin typeface="Meiryo UI" panose="020B0604030504040204" pitchFamily="50" charset="-128"/>
                <a:ea typeface="Meiryo UI" panose="020B0604030504040204" pitchFamily="50" charset="-128"/>
              </a:rPr>
              <a:t>かたちはないけれど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C6AA58D-1A94-9B60-B72B-494A406F7F2E}"/>
              </a:ext>
            </a:extLst>
          </p:cNvPr>
          <p:cNvSpPr txBox="1"/>
          <p:nvPr/>
        </p:nvSpPr>
        <p:spPr>
          <a:xfrm>
            <a:off x="1265034" y="4087841"/>
            <a:ext cx="94671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>
                <a:latin typeface="Meiryo UI" panose="020B0604030504040204" pitchFamily="50" charset="-128"/>
                <a:ea typeface="Meiryo UI" panose="020B0604030504040204" pitchFamily="50" charset="-128"/>
              </a:rPr>
              <a:t>かんじることはできるもの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7DDC884-8C99-C99A-3778-C50B354CF7FE}"/>
              </a:ext>
            </a:extLst>
          </p:cNvPr>
          <p:cNvSpPr txBox="1"/>
          <p:nvPr/>
        </p:nvSpPr>
        <p:spPr>
          <a:xfrm>
            <a:off x="1265722" y="5018760"/>
            <a:ext cx="97215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>
                <a:latin typeface="Meiryo UI" panose="020B0604030504040204" pitchFamily="50" charset="-128"/>
                <a:ea typeface="Meiryo UI" panose="020B0604030504040204" pitchFamily="50" charset="-128"/>
              </a:rPr>
              <a:t>なーんだ？</a:t>
            </a:r>
          </a:p>
        </p:txBody>
      </p:sp>
    </p:spTree>
    <p:extLst>
      <p:ext uri="{BB962C8B-B14F-4D97-AF65-F5344CB8AC3E}">
        <p14:creationId xmlns:p14="http://schemas.microsoft.com/office/powerpoint/2010/main" val="24215697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コンテンツ プレースホルダー 4">
            <a:extLst>
              <a:ext uri="{FF2B5EF4-FFF2-40B4-BE49-F238E27FC236}">
                <a16:creationId xmlns:a16="http://schemas.microsoft.com/office/drawing/2014/main" id="{6081BD08-DB45-EB21-64AF-A5D077DB878D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59427" y="1806948"/>
            <a:ext cx="3004458" cy="388127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3531934D-E876-2614-015E-C0A0CA6A2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1" lang="ja-JP" altLang="en-US" dirty="0"/>
              <a:t>　</a:t>
            </a:r>
            <a:r>
              <a:rPr kumimoji="1" lang="ja-JP" altLang="en-US" sz="6000" dirty="0"/>
              <a:t>①どんなきもち？</a:t>
            </a:r>
            <a:endParaRPr kumimoji="1" lang="ja-JP" altLang="en-US" dirty="0"/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EF934B17-BDB0-882C-3651-75923F2A1348}"/>
              </a:ext>
            </a:extLst>
          </p:cNvPr>
          <p:cNvPicPr>
            <a:picLocks noGrp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339987" y="1806948"/>
            <a:ext cx="3127504" cy="4022725"/>
          </a:xfr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8B81963-77BC-678C-D8B0-FF360C3B0B26}"/>
              </a:ext>
            </a:extLst>
          </p:cNvPr>
          <p:cNvSpPr txBox="1"/>
          <p:nvPr/>
        </p:nvSpPr>
        <p:spPr>
          <a:xfrm>
            <a:off x="1132326" y="5576095"/>
            <a:ext cx="100583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600" dirty="0">
                <a:latin typeface="Meiryo UI" panose="020B0604030504040204" pitchFamily="50" charset="-128"/>
                <a:ea typeface="Meiryo UI" panose="020B0604030504040204" pitchFamily="50" charset="-128"/>
              </a:rPr>
              <a:t>どんなことがあったときに、こういうかおに、なりますか？</a:t>
            </a:r>
          </a:p>
        </p:txBody>
      </p:sp>
    </p:spTree>
    <p:extLst>
      <p:ext uri="{BB962C8B-B14F-4D97-AF65-F5344CB8AC3E}">
        <p14:creationId xmlns:p14="http://schemas.microsoft.com/office/powerpoint/2010/main" val="33632237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02CBCE3D-59E2-0022-C752-AD73235AF8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288" y="1012693"/>
            <a:ext cx="3810000" cy="3457575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6EE9F8BD-5580-7193-F98B-7AC69B897D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5384" y="1601919"/>
            <a:ext cx="5472650" cy="4104487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A75CEF1-3270-AA30-F4CD-BFB1F95B8BD5}"/>
              </a:ext>
            </a:extLst>
          </p:cNvPr>
          <p:cNvSpPr txBox="1"/>
          <p:nvPr/>
        </p:nvSpPr>
        <p:spPr>
          <a:xfrm>
            <a:off x="1155031" y="5122014"/>
            <a:ext cx="50807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>
                <a:latin typeface="Meiryo UI" panose="020B0604030504040204" pitchFamily="50" charset="-128"/>
                <a:ea typeface="Meiryo UI" panose="020B0604030504040204" pitchFamily="50" charset="-128"/>
              </a:rPr>
              <a:t>おともだちと、けんかしたり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39A1380-E080-8222-4BE0-9D78B8F3CA72}"/>
              </a:ext>
            </a:extLst>
          </p:cNvPr>
          <p:cNvSpPr txBox="1"/>
          <p:nvPr/>
        </p:nvSpPr>
        <p:spPr>
          <a:xfrm>
            <a:off x="6978316" y="694394"/>
            <a:ext cx="44757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>
                <a:latin typeface="Meiryo UI" panose="020B0604030504040204" pitchFamily="50" charset="-128"/>
                <a:ea typeface="Meiryo UI" panose="020B0604030504040204" pitchFamily="50" charset="-128"/>
              </a:rPr>
              <a:t>おとなに、しかられたり</a:t>
            </a:r>
          </a:p>
        </p:txBody>
      </p:sp>
    </p:spTree>
    <p:extLst>
      <p:ext uri="{BB962C8B-B14F-4D97-AF65-F5344CB8AC3E}">
        <p14:creationId xmlns:p14="http://schemas.microsoft.com/office/powerpoint/2010/main" val="41251878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BC524DC-F762-98C5-2E24-F9FE9D7B71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149" y="410219"/>
            <a:ext cx="3810000" cy="381000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FA349F81-B92F-A148-7CA8-E77048DB3B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0490" y="2597102"/>
            <a:ext cx="3636974" cy="3636974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4D7F1BBF-594D-D2F3-7B47-6B8170D797C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7464" y="323564"/>
            <a:ext cx="3231482" cy="3231482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0CDABC7-8684-0AAE-17E0-FE55F016B0C2}"/>
              </a:ext>
            </a:extLst>
          </p:cNvPr>
          <p:cNvSpPr txBox="1"/>
          <p:nvPr/>
        </p:nvSpPr>
        <p:spPr>
          <a:xfrm>
            <a:off x="364385" y="4475747"/>
            <a:ext cx="381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>
                <a:latin typeface="Meiryo UI" panose="020B0604030504040204" pitchFamily="50" charset="-128"/>
                <a:ea typeface="Meiryo UI" panose="020B0604030504040204" pitchFamily="50" charset="-128"/>
              </a:rPr>
              <a:t>「しっぱい」しちゃったり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83072A4-418D-F723-62EA-090A01C98CDE}"/>
              </a:ext>
            </a:extLst>
          </p:cNvPr>
          <p:cNvSpPr txBox="1"/>
          <p:nvPr/>
        </p:nvSpPr>
        <p:spPr>
          <a:xfrm>
            <a:off x="4377775" y="1939305"/>
            <a:ext cx="35613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>
                <a:latin typeface="Meiryo UI" panose="020B0604030504040204" pitchFamily="50" charset="-128"/>
                <a:ea typeface="Meiryo UI" panose="020B0604030504040204" pitchFamily="50" charset="-128"/>
              </a:rPr>
              <a:t>いやなことがあったり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A3689AD-5D86-7F87-014B-1D7E05D1EF50}"/>
              </a:ext>
            </a:extLst>
          </p:cNvPr>
          <p:cNvSpPr txBox="1"/>
          <p:nvPr/>
        </p:nvSpPr>
        <p:spPr>
          <a:xfrm>
            <a:off x="8401480" y="3918857"/>
            <a:ext cx="32314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>
                <a:latin typeface="Meiryo UI" panose="020B0604030504040204" pitchFamily="50" charset="-128"/>
                <a:ea typeface="Meiryo UI" panose="020B0604030504040204" pitchFamily="50" charset="-128"/>
              </a:rPr>
              <a:t>なんとなく、　　　　　　げんきがなかったり</a:t>
            </a:r>
          </a:p>
        </p:txBody>
      </p:sp>
    </p:spTree>
    <p:extLst>
      <p:ext uri="{BB962C8B-B14F-4D97-AF65-F5344CB8AC3E}">
        <p14:creationId xmlns:p14="http://schemas.microsoft.com/office/powerpoint/2010/main" val="20028052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9B050D2-785D-972F-DC5E-0EF4E1DE4B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kumimoji="1" lang="ja-JP" altLang="en-US" sz="6000" dirty="0"/>
              <a:t>②そういうとき、どうする？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7D04C4E-A9E5-0443-D81D-F0627FB027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en-US" altLang="ja-JP" dirty="0"/>
          </a:p>
          <a:p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AE487CA-8180-F28E-CCDF-23FB99B97DF4}"/>
              </a:ext>
            </a:extLst>
          </p:cNvPr>
          <p:cNvSpPr txBox="1"/>
          <p:nvPr/>
        </p:nvSpPr>
        <p:spPr>
          <a:xfrm>
            <a:off x="3306967" y="3429000"/>
            <a:ext cx="83946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dirty="0"/>
              <a:t>たとえば、せんせいはね・・・</a:t>
            </a: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D612A92F-49F1-B4DD-2E8B-09D4E5330E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2590" y="2839451"/>
            <a:ext cx="2688982" cy="3344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1902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85F26F3-5E2A-9065-496F-2D04394DEEFE}"/>
              </a:ext>
            </a:extLst>
          </p:cNvPr>
          <p:cNvSpPr txBox="1"/>
          <p:nvPr/>
        </p:nvSpPr>
        <p:spPr>
          <a:xfrm>
            <a:off x="3073210" y="478080"/>
            <a:ext cx="65314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dirty="0"/>
              <a:t>みんなは、どうしているかな？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6D8042DE-9B99-53C1-B35E-DF68C79CF6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073" y="1015582"/>
            <a:ext cx="2246956" cy="2616543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6C5C64D2-703A-1773-6D75-D8149B234A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046" y="3877605"/>
            <a:ext cx="1834524" cy="2344439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F4805BDC-11F1-48D6-E962-76D0A53EFA1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498" y="3743537"/>
            <a:ext cx="2731173" cy="2410260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6E0A1A13-23B6-94C1-7A78-3513865D528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720" y="3520713"/>
            <a:ext cx="1844751" cy="2145059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FC5C42DA-BE84-1947-6BEA-B03FE74BF05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0002" y="3906144"/>
            <a:ext cx="2287359" cy="2287359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4F59856B-420D-28E7-D259-764F700B1F1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1097" y="1469874"/>
            <a:ext cx="2597729" cy="2050839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E0AD48F9-7257-8ABF-B7BF-A8C6E69C11D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9894" y="1530549"/>
            <a:ext cx="2145059" cy="2145059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18B6933A-3895-F1F7-8771-2A9103E4917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2779" y="4171205"/>
            <a:ext cx="1807302" cy="2050839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44D03FB4-5FAD-CCF6-7837-C2918E0FEA7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342" y="923617"/>
            <a:ext cx="2028729" cy="1878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5880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907BFD6-030F-4D7A-8036-24CEF334F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kumimoji="1" lang="ja-JP" altLang="en-US" sz="5400" dirty="0"/>
              <a:t>③がっこうで、できそうなことは？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7B3BF98-65AF-7738-CB92-D9DFFDCB4E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341998"/>
            <a:ext cx="10058400" cy="3036441"/>
          </a:xfrm>
        </p:spPr>
        <p:txBody>
          <a:bodyPr/>
          <a:lstStyle/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en-US" altLang="ja-JP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ja-JP" altLang="en-US" sz="3200" dirty="0">
                <a:latin typeface="Meiryo UI" panose="020B0604030504040204" pitchFamily="50" charset="-128"/>
                <a:ea typeface="Meiryo UI" panose="020B0604030504040204" pitchFamily="50" charset="-128"/>
              </a:rPr>
              <a:t>みんながかんがえた</a:t>
            </a:r>
            <a:endParaRPr lang="en-US" altLang="ja-JP" sz="3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3200" dirty="0">
                <a:latin typeface="Meiryo UI" panose="020B0604030504040204" pitchFamily="50" charset="-128"/>
                <a:ea typeface="Meiryo UI" panose="020B0604030504040204" pitchFamily="50" charset="-128"/>
              </a:rPr>
              <a:t>「</a:t>
            </a:r>
            <a:r>
              <a:rPr lang="ja-JP" altLang="en-US" sz="3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アイディア</a:t>
            </a:r>
            <a:r>
              <a:rPr lang="ja-JP" altLang="en-US" sz="3200" dirty="0">
                <a:latin typeface="Meiryo UI" panose="020B0604030504040204" pitchFamily="50" charset="-128"/>
                <a:ea typeface="Meiryo UI" panose="020B0604030504040204" pitchFamily="50" charset="-128"/>
              </a:rPr>
              <a:t>」のなかから、</a:t>
            </a:r>
            <a:endParaRPr lang="en-US" altLang="ja-JP" sz="3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3200" dirty="0">
                <a:latin typeface="Meiryo UI" panose="020B0604030504040204" pitchFamily="50" charset="-128"/>
                <a:ea typeface="Meiryo UI" panose="020B0604030504040204" pitchFamily="50" charset="-128"/>
              </a:rPr>
              <a:t>えらんでみよう</a:t>
            </a:r>
            <a:endParaRPr kumimoji="1" lang="ja-JP" altLang="en-US" sz="3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735975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F21059A-0AF1-8193-78E6-4F9969C85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ja-JP" altLang="en-US" sz="6000" dirty="0"/>
              <a:t>④「じっけん」してみよう！</a:t>
            </a:r>
            <a:endParaRPr kumimoji="1" lang="ja-JP" altLang="en-US" sz="6000" dirty="0"/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7AE7F86A-590E-7591-7714-4C9226CAC1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2583" y="2169397"/>
            <a:ext cx="3922156" cy="4022725"/>
          </a:xfrm>
        </p:spPr>
      </p:pic>
    </p:spTree>
    <p:extLst>
      <p:ext uri="{BB962C8B-B14F-4D97-AF65-F5344CB8AC3E}">
        <p14:creationId xmlns:p14="http://schemas.microsoft.com/office/powerpoint/2010/main" val="3177993850"/>
      </p:ext>
    </p:extLst>
  </p:cSld>
  <p:clrMapOvr>
    <a:masterClrMapping/>
  </p:clrMapOvr>
</p:sld>
</file>

<file path=ppt/theme/theme1.xml><?xml version="1.0" encoding="utf-8"?>
<a:theme xmlns:a="http://schemas.openxmlformats.org/drawingml/2006/main" name="レトロスペクト">
  <a:themeElements>
    <a:clrScheme name="レトロスペクト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レトロスペクト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レトロスペクト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3AEAF6D7EADDCC46B7F1658E00A3F8A6" ma:contentTypeVersion="17" ma:contentTypeDescription="新しいドキュメントを作成します。" ma:contentTypeScope="" ma:versionID="7d01024ddb5db2ae0f143503465b8269">
  <xsd:schema xmlns:xsd="http://www.w3.org/2001/XMLSchema" xmlns:xs="http://www.w3.org/2001/XMLSchema" xmlns:p="http://schemas.microsoft.com/office/2006/metadata/properties" xmlns:ns2="83390223-ac78-471d-8b94-490f93f3d6a2" xmlns:ns3="1c19836c-4d06-4b18-b425-cf54d4379231" targetNamespace="http://schemas.microsoft.com/office/2006/metadata/properties" ma:root="true" ma:fieldsID="96397415dd4862853b56b4e2d33ce9f5" ns2:_="" ns3:_="">
    <xsd:import namespace="83390223-ac78-471d-8b94-490f93f3d6a2"/>
    <xsd:import namespace="1c19836c-4d06-4b18-b425-cf54d437923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3:_x62c5__x5f53__x5ba4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390223-ac78-471d-8b94-490f93f3d6a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7d985537-120d-4a01-ab56-b8dba2d4c8f5}" ma:internalName="TaxCatchAll" ma:showField="CatchAllData" ma:web="83390223-ac78-471d-8b94-490f93f3d6a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c19836c-4d06-4b18-b425-cf54d437923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画像タグ" ma:readOnly="false" ma:fieldId="{5cf76f15-5ced-4ddc-b409-7134ff3c332f}" ma:taxonomyMulti="true" ma:sspId="2fa0fa3f-70e1-4769-a1b2-7e42ce76801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7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  <xsd:element name="_x62c5__x5f53__x5ba4_" ma:index="24" nillable="true" ma:displayName="担当室" ma:description="担当室を選択します。" ma:format="Dropdown" ma:internalName="_x62c5__x5f53__x5ba4_">
      <xsd:simpleType>
        <xsd:restriction base="dms:Choice">
          <xsd:enumeration value="企画"/>
          <xsd:enumeration value="教領"/>
          <xsd:enumeration value="理科"/>
          <xsd:enumeration value="情報"/>
          <xsd:enumeration value="支援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3390223-ac78-471d-8b94-490f93f3d6a2" xsi:nil="true"/>
    <lcf76f155ced4ddcb4097134ff3c332f xmlns="1c19836c-4d06-4b18-b425-cf54d4379231">
      <Terms xmlns="http://schemas.microsoft.com/office/infopath/2007/PartnerControls"/>
    </lcf76f155ced4ddcb4097134ff3c332f>
    <_x62c5__x5f53__x5ba4_ xmlns="1c19836c-4d06-4b18-b425-cf54d4379231" xsi:nil="true"/>
  </documentManagement>
</p:properties>
</file>

<file path=customXml/itemProps1.xml><?xml version="1.0" encoding="utf-8"?>
<ds:datastoreItem xmlns:ds="http://schemas.openxmlformats.org/officeDocument/2006/customXml" ds:itemID="{FFFD82BA-8072-485B-B6F1-4FD33D97DD6F}"/>
</file>

<file path=customXml/itemProps2.xml><?xml version="1.0" encoding="utf-8"?>
<ds:datastoreItem xmlns:ds="http://schemas.openxmlformats.org/officeDocument/2006/customXml" ds:itemID="{E60A26A0-F762-4C0C-B1F7-2C8425D1328C}"/>
</file>

<file path=customXml/itemProps3.xml><?xml version="1.0" encoding="utf-8"?>
<ds:datastoreItem xmlns:ds="http://schemas.openxmlformats.org/officeDocument/2006/customXml" ds:itemID="{300DD6A4-04DE-4ABA-B34E-E6D36EB33CAD}"/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302</TotalTime>
  <Words>780</Words>
  <Application>Microsoft Office PowerPoint</Application>
  <PresentationFormat>ワイド画面</PresentationFormat>
  <Paragraphs>92</Paragraphs>
  <Slides>12</Slides>
  <Notes>12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12</vt:i4>
      </vt:variant>
    </vt:vector>
  </HeadingPairs>
  <TitlesOfParts>
    <vt:vector size="17" baseType="lpstr">
      <vt:lpstr>Meiryo UI</vt:lpstr>
      <vt:lpstr>游ゴシック</vt:lpstr>
      <vt:lpstr>Calibri</vt:lpstr>
      <vt:lpstr>Calibri Light</vt:lpstr>
      <vt:lpstr>レトロスペクト</vt:lpstr>
      <vt:lpstr>こころのサポート授業 </vt:lpstr>
      <vt:lpstr>なぞなぞ</vt:lpstr>
      <vt:lpstr>　①どんなきもち？</vt:lpstr>
      <vt:lpstr>PowerPoint プレゼンテーション</vt:lpstr>
      <vt:lpstr>PowerPoint プレゼンテーション</vt:lpstr>
      <vt:lpstr>②そういうとき、どうする？</vt:lpstr>
      <vt:lpstr>PowerPoint プレゼンテーション</vt:lpstr>
      <vt:lpstr>③がっこうで、できそうなことは？</vt:lpstr>
      <vt:lpstr>④「じっけん」してみよう！</vt:lpstr>
      <vt:lpstr>げんきになるちから</vt:lpstr>
      <vt:lpstr>ひとりひとりがもっている</vt:lpstr>
      <vt:lpstr>おちついた、こころもだいじ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良介 富松</dc:creator>
  <cp:lastModifiedBy>川村 晃博</cp:lastModifiedBy>
  <cp:revision>18</cp:revision>
  <cp:lastPrinted>2026-02-05T02:33:28Z</cp:lastPrinted>
  <dcterms:created xsi:type="dcterms:W3CDTF">2025-10-27T05:19:55Z</dcterms:created>
  <dcterms:modified xsi:type="dcterms:W3CDTF">2026-07-17T01:24:14Z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0x0101003AEAF6D7EADDCC46B7F1658E00A3F8A6</vt:lpwstr>
  </property>
</Properties>
</file>