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56" r:id="rId3"/>
    <p:sldId id="266" r:id="rId4"/>
    <p:sldId id="267" r:id="rId5"/>
    <p:sldId id="268" r:id="rId6"/>
    <p:sldId id="269" r:id="rId7"/>
    <p:sldId id="270" r:id="rId8"/>
    <p:sldId id="271" r:id="rId9"/>
    <p:sldId id="273" r:id="rId10"/>
    <p:sldId id="274" r:id="rId11"/>
    <p:sldId id="272" r:id="rId12"/>
    <p:sldId id="275" r:id="rId13"/>
    <p:sldId id="276" r:id="rId14"/>
  </p:sldIdLst>
  <p:sldSz cx="9144000" cy="6858000" type="screen4x3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0812" autoAdjust="0"/>
  </p:normalViewPr>
  <p:slideViewPr>
    <p:cSldViewPr>
      <p:cViewPr varScale="1">
        <p:scale>
          <a:sx n="58" d="100"/>
          <a:sy n="58" d="100"/>
        </p:scale>
        <p:origin x="2170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932D7-56D0-4494-9D20-F9BB4D4985BF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CAAB8D-E206-4A0E-B1D6-FAFA29EBFEF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4145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ED720-0104-4369-84BC-D37694168613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ED720-0104-4369-84BC-D37694168613}" type="datetimeFigureOut">
              <a:rPr kumimoji="1" lang="ja-JP" altLang="en-US" smtClean="0"/>
              <a:pPr/>
              <a:t>2026/7/17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8002D-B5B0-4BAC-B1F6-782DDCCE6D9C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.gif"/><Relationship Id="rId7" Type="http://schemas.openxmlformats.org/officeDocument/2006/relationships/image" Target="../media/image8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gif"/><Relationship Id="rId9" Type="http://schemas.openxmlformats.org/officeDocument/2006/relationships/image" Target="../media/image1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6758" y="1226"/>
            <a:ext cx="4033837" cy="576263"/>
          </a:xfrm>
        </p:spPr>
        <p:txBody>
          <a:bodyPr rtlCol="0">
            <a:normAutofit/>
          </a:bodyPr>
          <a:lstStyle/>
          <a:p>
            <a:pPr algn="l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ja-JP" altLang="en-US" sz="2800" b="1" dirty="0">
                <a:solidFill>
                  <a:srgbClr val="002060"/>
                </a:solidFill>
                <a:latin typeface="+mj-ea"/>
                <a:ea typeface="+mj-ea"/>
              </a:rPr>
              <a:t>こころのサポート授業</a:t>
            </a:r>
            <a:endParaRPr lang="ja-JP" altLang="en-US" sz="2800" dirty="0">
              <a:solidFill>
                <a:srgbClr val="002060"/>
              </a:solidFill>
              <a:latin typeface="+mj-ea"/>
              <a:ea typeface="+mj-ea"/>
            </a:endParaRPr>
          </a:p>
        </p:txBody>
      </p:sp>
      <p:sp>
        <p:nvSpPr>
          <p:cNvPr id="4" name="サブタイトル 2"/>
          <p:cNvSpPr txBox="1">
            <a:spLocks/>
          </p:cNvSpPr>
          <p:nvPr/>
        </p:nvSpPr>
        <p:spPr>
          <a:xfrm>
            <a:off x="468313" y="1988840"/>
            <a:ext cx="8243887" cy="15841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ja-JP" altLang="en-US" sz="5700" b="1" dirty="0">
                <a:solidFill>
                  <a:srgbClr val="00206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ストレスマネジメント</a:t>
            </a:r>
            <a:endParaRPr lang="en-US" altLang="ja-JP" sz="5700" b="1" dirty="0">
              <a:solidFill>
                <a:srgbClr val="00206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fontAlgn="auto">
              <a:spcAft>
                <a:spcPts val="0"/>
              </a:spcAft>
              <a:defRPr/>
            </a:pPr>
            <a:endParaRPr lang="ja-JP" altLang="en-US" sz="6600" dirty="0">
              <a:solidFill>
                <a:srgbClr val="00206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026" name="Picture 2" descr="http://www.iwatetabi.jp/wanko/wordpress/wp-content/uploads/2010/04/e128e6bbb2395eeb7cc92febb87d7758-300x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066" y="4077072"/>
            <a:ext cx="4011868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281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>
            <a:spLocks noGrp="1"/>
          </p:cNvSpPr>
          <p:nvPr>
            <p:ph type="title"/>
          </p:nvPr>
        </p:nvSpPr>
        <p:spPr>
          <a:xfrm>
            <a:off x="369339" y="-133349"/>
            <a:ext cx="8229600" cy="1143000"/>
          </a:xfrm>
        </p:spPr>
        <p:txBody>
          <a:bodyPr/>
          <a:lstStyle/>
          <a:p>
            <a:r>
              <a:rPr lang="ja-JP" altLang="en-US" dirty="0">
                <a:latin typeface="HGP創英角ｺﾞｼｯｸUB" pitchFamily="50" charset="-128"/>
                <a:ea typeface="HGP創英角ｺﾞｼｯｸUB" pitchFamily="50" charset="-128"/>
              </a:rPr>
              <a:t>どうやって運ぶ？</a:t>
            </a: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747175" y="1002441"/>
            <a:ext cx="823334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800" dirty="0"/>
              <a:t>　もし、その荷物を運ぶのを、手伝ってくれたり、</a:t>
            </a:r>
            <a:endParaRPr lang="en-US" altLang="ja-JP" sz="2800" dirty="0"/>
          </a:p>
          <a:p>
            <a:r>
              <a:rPr lang="ja-JP" altLang="en-US" sz="2800" dirty="0"/>
              <a:t>応援してくれたりする人がいるとします。あなたなら、</a:t>
            </a:r>
            <a:endParaRPr lang="en-US" altLang="ja-JP" sz="2800" dirty="0"/>
          </a:p>
          <a:p>
            <a:r>
              <a:rPr lang="ja-JP" altLang="en-US" sz="2800" dirty="0">
                <a:solidFill>
                  <a:srgbClr val="FF0000"/>
                </a:solidFill>
              </a:rPr>
              <a:t>どこで、どんなふう</a:t>
            </a:r>
            <a:r>
              <a:rPr lang="ja-JP" altLang="en-US" sz="2800" dirty="0"/>
              <a:t>にしてほしいですか？</a:t>
            </a:r>
            <a:endParaRPr lang="en-US" altLang="ja-JP" sz="2800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187624" y="5805263"/>
            <a:ext cx="68868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/>
              <a:t>絵で描いても、しるしを描いても、セリフや吹き出しで</a:t>
            </a:r>
            <a:endParaRPr kumimoji="1" lang="en-US" altLang="ja-JP" sz="2400" dirty="0"/>
          </a:p>
          <a:p>
            <a:r>
              <a:rPr kumimoji="1" lang="ja-JP" altLang="en-US" sz="2400" dirty="0"/>
              <a:t>描いてもかまいません。描き方は自由です。</a:t>
            </a:r>
          </a:p>
        </p:txBody>
      </p:sp>
      <p:grpSp>
        <p:nvGrpSpPr>
          <p:cNvPr id="17" name="グループ化 16"/>
          <p:cNvGrpSpPr/>
          <p:nvPr/>
        </p:nvGrpSpPr>
        <p:grpSpPr>
          <a:xfrm>
            <a:off x="1871689" y="2471785"/>
            <a:ext cx="5518692" cy="3079402"/>
            <a:chOff x="827584" y="1009651"/>
            <a:chExt cx="7344815" cy="4579589"/>
          </a:xfrm>
        </p:grpSpPr>
        <p:sp>
          <p:nvSpPr>
            <p:cNvPr id="18" name="正方形/長方形 17"/>
            <p:cNvSpPr/>
            <p:nvPr/>
          </p:nvSpPr>
          <p:spPr>
            <a:xfrm>
              <a:off x="827584" y="1009651"/>
              <a:ext cx="7344815" cy="457958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19" name="フリーフォーム 18"/>
            <p:cNvSpPr/>
            <p:nvPr/>
          </p:nvSpPr>
          <p:spPr>
            <a:xfrm>
              <a:off x="1259633" y="2524126"/>
              <a:ext cx="5808410" cy="2705074"/>
            </a:xfrm>
            <a:custGeom>
              <a:avLst/>
              <a:gdLst>
                <a:gd name="connsiteX0" fmla="*/ 0 w 5255665"/>
                <a:gd name="connsiteY0" fmla="*/ 2441366 h 2441366"/>
                <a:gd name="connsiteX1" fmla="*/ 1690687 w 5255665"/>
                <a:gd name="connsiteY1" fmla="*/ 2227054 h 2441366"/>
                <a:gd name="connsiteX2" fmla="*/ 3081337 w 5255665"/>
                <a:gd name="connsiteY2" fmla="*/ 1160254 h 2441366"/>
                <a:gd name="connsiteX3" fmla="*/ 3957637 w 5255665"/>
                <a:gd name="connsiteY3" fmla="*/ 303004 h 2441366"/>
                <a:gd name="connsiteX4" fmla="*/ 4586287 w 5255665"/>
                <a:gd name="connsiteY4" fmla="*/ 2966 h 2441366"/>
                <a:gd name="connsiteX5" fmla="*/ 5195887 w 5255665"/>
                <a:gd name="connsiteY5" fmla="*/ 150604 h 2441366"/>
                <a:gd name="connsiteX6" fmla="*/ 5238750 w 5255665"/>
                <a:gd name="connsiteY6" fmla="*/ 169654 h 2441366"/>
                <a:gd name="connsiteX7" fmla="*/ 5248275 w 5255665"/>
                <a:gd name="connsiteY7" fmla="*/ 160129 h 2441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55665" h="2441366">
                  <a:moveTo>
                    <a:pt x="0" y="2441366"/>
                  </a:moveTo>
                  <a:cubicBezTo>
                    <a:pt x="588565" y="2440969"/>
                    <a:pt x="1177131" y="2440573"/>
                    <a:pt x="1690687" y="2227054"/>
                  </a:cubicBezTo>
                  <a:cubicBezTo>
                    <a:pt x="2204243" y="2013535"/>
                    <a:pt x="2703512" y="1480929"/>
                    <a:pt x="3081337" y="1160254"/>
                  </a:cubicBezTo>
                  <a:cubicBezTo>
                    <a:pt x="3459162" y="839579"/>
                    <a:pt x="3706812" y="495885"/>
                    <a:pt x="3957637" y="303004"/>
                  </a:cubicBezTo>
                  <a:cubicBezTo>
                    <a:pt x="4208462" y="110123"/>
                    <a:pt x="4379912" y="28366"/>
                    <a:pt x="4586287" y="2966"/>
                  </a:cubicBezTo>
                  <a:cubicBezTo>
                    <a:pt x="4792662" y="-22434"/>
                    <a:pt x="5087143" y="122823"/>
                    <a:pt x="5195887" y="150604"/>
                  </a:cubicBezTo>
                  <a:cubicBezTo>
                    <a:pt x="5304631" y="178385"/>
                    <a:pt x="5230019" y="168066"/>
                    <a:pt x="5238750" y="169654"/>
                  </a:cubicBezTo>
                  <a:cubicBezTo>
                    <a:pt x="5247481" y="171242"/>
                    <a:pt x="5247878" y="165685"/>
                    <a:pt x="5248275" y="160129"/>
                  </a:cubicBezTo>
                </a:path>
              </a:pathLst>
            </a:custGeom>
            <a:no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cxnSp>
          <p:nvCxnSpPr>
            <p:cNvPr id="20" name="直線コネクタ 19"/>
            <p:cNvCxnSpPr/>
            <p:nvPr/>
          </p:nvCxnSpPr>
          <p:spPr>
            <a:xfrm>
              <a:off x="6470102" y="1933576"/>
              <a:ext cx="0" cy="5762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フローチャート: 抜出し 15"/>
            <p:cNvSpPr/>
            <p:nvPr/>
          </p:nvSpPr>
          <p:spPr>
            <a:xfrm>
              <a:off x="5527127" y="3638551"/>
              <a:ext cx="566738" cy="1109663"/>
            </a:xfrm>
            <a:prstGeom prst="flowChartExtra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22" name="正方形/長方形 21"/>
            <p:cNvSpPr/>
            <p:nvPr/>
          </p:nvSpPr>
          <p:spPr>
            <a:xfrm>
              <a:off x="5746202" y="4743451"/>
              <a:ext cx="119063" cy="357505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6" name="正方形/長方形 25"/>
            <p:cNvSpPr/>
            <p:nvPr/>
          </p:nvSpPr>
          <p:spPr>
            <a:xfrm>
              <a:off x="6565352" y="4743451"/>
              <a:ext cx="100012" cy="371475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7" name="小波 26"/>
            <p:cNvSpPr/>
            <p:nvPr/>
          </p:nvSpPr>
          <p:spPr>
            <a:xfrm>
              <a:off x="6433613" y="1568809"/>
              <a:ext cx="595312" cy="400050"/>
            </a:xfrm>
            <a:prstGeom prst="doubleWave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8" name="フローチャート: 抜出し 15"/>
            <p:cNvSpPr/>
            <p:nvPr/>
          </p:nvSpPr>
          <p:spPr>
            <a:xfrm>
              <a:off x="6346276" y="3601416"/>
              <a:ext cx="566738" cy="1109663"/>
            </a:xfrm>
            <a:prstGeom prst="flowChartExtra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pic>
          <p:nvPicPr>
            <p:cNvPr id="29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3808" y="3068960"/>
              <a:ext cx="1381125" cy="180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0" name="直線コネクタ 29"/>
            <p:cNvCxnSpPr/>
            <p:nvPr/>
          </p:nvCxnSpPr>
          <p:spPr>
            <a:xfrm>
              <a:off x="7002343" y="2696041"/>
              <a:ext cx="1170056" cy="415818"/>
            </a:xfrm>
            <a:prstGeom prst="line">
              <a:avLst/>
            </a:prstGeom>
            <a:ln w="158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直線コネクタ 30"/>
            <p:cNvCxnSpPr/>
            <p:nvPr/>
          </p:nvCxnSpPr>
          <p:spPr>
            <a:xfrm flipH="1">
              <a:off x="827584" y="5239487"/>
              <a:ext cx="66261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27692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ja-JP" altLang="en-US" dirty="0">
                <a:latin typeface="HGP創英角ｺﾞｼｯｸUB" pitchFamily="50" charset="-128"/>
                <a:ea typeface="HGP創英角ｺﾞｼｯｸUB" pitchFamily="50" charset="-128"/>
              </a:rPr>
              <a:t>どうやって運ぶ？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79512" y="856357"/>
            <a:ext cx="861019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2400" dirty="0"/>
              <a:t>　</a:t>
            </a:r>
            <a:r>
              <a:rPr lang="ja-JP" altLang="ja-JP" sz="2400" dirty="0"/>
              <a:t>では、もう一度描いた絵をじっくりみてください。</a:t>
            </a:r>
            <a:r>
              <a:rPr lang="ja-JP" altLang="en-US" sz="2400" dirty="0"/>
              <a:t>見守る人、</a:t>
            </a:r>
            <a:endParaRPr lang="en-US" altLang="ja-JP" sz="2400" dirty="0"/>
          </a:p>
          <a:p>
            <a:pPr>
              <a:lnSpc>
                <a:spcPct val="200000"/>
              </a:lnSpc>
            </a:pPr>
            <a:r>
              <a:rPr lang="ja-JP" altLang="en-US" sz="2400" dirty="0"/>
              <a:t>応援してくれる人を描いてみて，</a:t>
            </a:r>
            <a:r>
              <a:rPr lang="ja-JP" altLang="ja-JP" sz="2400" dirty="0"/>
              <a:t>荷物を背負っている人</a:t>
            </a:r>
            <a:endParaRPr lang="en-US" altLang="ja-JP" sz="2400" dirty="0"/>
          </a:p>
          <a:p>
            <a:pPr>
              <a:lnSpc>
                <a:spcPct val="200000"/>
              </a:lnSpc>
            </a:pPr>
            <a:r>
              <a:rPr lang="ja-JP" altLang="ja-JP" sz="2400" dirty="0"/>
              <a:t>（あなた）は、今どんな気持ちですか。感じていることを、</a:t>
            </a:r>
            <a:endParaRPr lang="en-US" altLang="ja-JP" sz="2400" dirty="0"/>
          </a:p>
          <a:p>
            <a:pPr>
              <a:lnSpc>
                <a:spcPct val="200000"/>
              </a:lnSpc>
            </a:pPr>
            <a:r>
              <a:rPr lang="ja-JP" altLang="ja-JP" sz="2400" dirty="0"/>
              <a:t>ワークシートに書</a:t>
            </a:r>
            <a:r>
              <a:rPr lang="ja-JP" altLang="en-US" sz="2400" dirty="0"/>
              <a:t>き</a:t>
            </a:r>
            <a:r>
              <a:rPr lang="ja-JP" altLang="ja-JP" sz="2400" dirty="0"/>
              <a:t>ましょう</a:t>
            </a:r>
            <a:r>
              <a:rPr lang="ja-JP" altLang="en-US" sz="2400" dirty="0"/>
              <a:t>。</a:t>
            </a:r>
            <a:endParaRPr lang="en-US" altLang="ja-JP" sz="2400" dirty="0"/>
          </a:p>
          <a:p>
            <a:pPr>
              <a:lnSpc>
                <a:spcPct val="200000"/>
              </a:lnSpc>
            </a:pPr>
            <a:r>
              <a:rPr lang="ja-JP" altLang="en-US" sz="2400" dirty="0">
                <a:solidFill>
                  <a:srgbClr val="FF0000"/>
                </a:solidFill>
              </a:rPr>
              <a:t>どんなふうに手伝ってもらったり、応援して</a:t>
            </a:r>
            <a:endParaRPr lang="en-US" altLang="ja-JP" sz="2400" dirty="0">
              <a:solidFill>
                <a:srgbClr val="FF0000"/>
              </a:solidFill>
            </a:endParaRPr>
          </a:p>
          <a:p>
            <a:pPr>
              <a:lnSpc>
                <a:spcPct val="200000"/>
              </a:lnSpc>
            </a:pPr>
            <a:r>
              <a:rPr lang="ja-JP" altLang="en-US" sz="2400" dirty="0">
                <a:solidFill>
                  <a:srgbClr val="FF0000"/>
                </a:solidFill>
              </a:rPr>
              <a:t>もらったりしたいか／それによって、どんなふうに</a:t>
            </a:r>
            <a:endParaRPr lang="en-US" altLang="ja-JP" sz="2400" dirty="0">
              <a:solidFill>
                <a:srgbClr val="FF0000"/>
              </a:solidFill>
            </a:endParaRPr>
          </a:p>
          <a:p>
            <a:pPr>
              <a:lnSpc>
                <a:spcPct val="200000"/>
              </a:lnSpc>
            </a:pPr>
            <a:r>
              <a:rPr lang="ja-JP" altLang="en-US" sz="2400" dirty="0">
                <a:solidFill>
                  <a:srgbClr val="FF0000"/>
                </a:solidFill>
              </a:rPr>
              <a:t>自分の気持ちが変わることがあるかをグループで話し合って</a:t>
            </a:r>
            <a:endParaRPr lang="en-US" altLang="ja-JP" sz="2400" dirty="0">
              <a:solidFill>
                <a:srgbClr val="FF0000"/>
              </a:solidFill>
            </a:endParaRPr>
          </a:p>
          <a:p>
            <a:pPr>
              <a:lnSpc>
                <a:spcPct val="200000"/>
              </a:lnSpc>
            </a:pPr>
            <a:r>
              <a:rPr lang="ja-JP" altLang="en-US" sz="2400" dirty="0">
                <a:solidFill>
                  <a:srgbClr val="FF0000"/>
                </a:solidFill>
              </a:rPr>
              <a:t>ください。</a:t>
            </a:r>
            <a:endParaRPr lang="en-US" altLang="ja-JP" sz="2400" dirty="0">
              <a:solidFill>
                <a:srgbClr val="FF0000"/>
              </a:solidFill>
            </a:endParaRPr>
          </a:p>
        </p:txBody>
      </p:sp>
      <p:pic>
        <p:nvPicPr>
          <p:cNvPr id="13314" name="Picture 2" descr="I:\drops_set1_and_set2_2011-05-15\201075かわいい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501008"/>
            <a:ext cx="1891431" cy="1891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91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ま　と　め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95536" y="1268760"/>
            <a:ext cx="8568952" cy="525658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ja-JP" altLang="en-US" dirty="0"/>
              <a:t>☑</a:t>
            </a:r>
            <a:r>
              <a:rPr lang="ja-JP" altLang="ja-JP" dirty="0"/>
              <a:t>今日は、自分の困っていること、がんばって</a:t>
            </a:r>
            <a:r>
              <a:rPr lang="ja-JP" altLang="en-US" dirty="0"/>
              <a:t>　　</a:t>
            </a:r>
            <a:endParaRPr lang="en-US" altLang="ja-JP" dirty="0"/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dirty="0"/>
              <a:t>　　</a:t>
            </a:r>
            <a:r>
              <a:rPr lang="ja-JP" altLang="ja-JP" dirty="0"/>
              <a:t>いることを、どのくらいの荷物なのかなぁと</a:t>
            </a:r>
            <a:endParaRPr lang="en-US" altLang="ja-JP" dirty="0"/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dirty="0"/>
              <a:t>　　</a:t>
            </a:r>
            <a:r>
              <a:rPr lang="ja-JP" altLang="ja-JP" dirty="0"/>
              <a:t>思い浮かべて絵にしてみました。</a:t>
            </a:r>
            <a:endParaRPr lang="en-US" altLang="ja-JP" dirty="0"/>
          </a:p>
          <a:p>
            <a:pPr marL="0" indent="0">
              <a:lnSpc>
                <a:spcPct val="150000"/>
              </a:lnSpc>
              <a:buNone/>
            </a:pPr>
            <a:r>
              <a:rPr kumimoji="1" lang="ja-JP" altLang="en-US" dirty="0"/>
              <a:t>☑わたしたちは荷物を背負っているとき、誰かが　</a:t>
            </a:r>
            <a:endParaRPr kumimoji="1" lang="en-US" altLang="ja-JP" dirty="0"/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dirty="0"/>
              <a:t>　　</a:t>
            </a:r>
            <a:r>
              <a:rPr kumimoji="1" lang="ja-JP" altLang="en-US" dirty="0"/>
              <a:t>そばにいたり、みていてくれることで、自分</a:t>
            </a:r>
            <a:endParaRPr kumimoji="1" lang="en-US" altLang="ja-JP" dirty="0"/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dirty="0"/>
              <a:t>　　</a:t>
            </a:r>
            <a:r>
              <a:rPr kumimoji="1" lang="ja-JP" altLang="en-US" dirty="0"/>
              <a:t>の気持ちが楽になるときがあります。</a:t>
            </a:r>
          </a:p>
        </p:txBody>
      </p:sp>
      <p:pic>
        <p:nvPicPr>
          <p:cNvPr id="14338" name="Picture 2" descr="I:\drops_set1_and_set2_2011-05-15\201024気持ち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0056" y="5279370"/>
            <a:ext cx="1564432" cy="156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161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kumimoji="1" lang="ja-JP" altLang="en-US" dirty="0"/>
              <a:t>ま　と　め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95536" y="1268760"/>
            <a:ext cx="8568952" cy="5256584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ja-JP" altLang="en-US" dirty="0"/>
              <a:t>☑時には</a:t>
            </a:r>
            <a:r>
              <a:rPr lang="ja-JP" altLang="en-US" dirty="0">
                <a:solidFill>
                  <a:srgbClr val="FF0000"/>
                </a:solidFill>
              </a:rPr>
              <a:t>一人で運べない荷物</a:t>
            </a:r>
            <a:r>
              <a:rPr lang="ja-JP" altLang="en-US" dirty="0"/>
              <a:t>だってあるかもしれま</a:t>
            </a:r>
            <a:endParaRPr lang="en-US" altLang="ja-JP" dirty="0"/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dirty="0"/>
              <a:t>　　せん。</a:t>
            </a:r>
            <a:endParaRPr lang="en-US" altLang="ja-JP" dirty="0"/>
          </a:p>
          <a:p>
            <a:pPr marL="0" indent="0">
              <a:lnSpc>
                <a:spcPct val="150000"/>
              </a:lnSpc>
              <a:buNone/>
            </a:pPr>
            <a:r>
              <a:rPr kumimoji="1" lang="ja-JP" altLang="en-US" dirty="0"/>
              <a:t>☑その時は、一緒に荷物を運んでもらえるように　　</a:t>
            </a:r>
            <a:endParaRPr kumimoji="1" lang="en-US" altLang="ja-JP" dirty="0"/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dirty="0">
                <a:solidFill>
                  <a:srgbClr val="FF0000"/>
                </a:solidFill>
              </a:rPr>
              <a:t>　　</a:t>
            </a:r>
            <a:r>
              <a:rPr kumimoji="1" lang="ja-JP" altLang="en-US" dirty="0">
                <a:solidFill>
                  <a:srgbClr val="FF0000"/>
                </a:solidFill>
              </a:rPr>
              <a:t>手伝ってもらう</a:t>
            </a:r>
            <a:r>
              <a:rPr lang="ja-JP" altLang="en-US" dirty="0">
                <a:solidFill>
                  <a:srgbClr val="FF0000"/>
                </a:solidFill>
              </a:rPr>
              <a:t>方法</a:t>
            </a:r>
            <a:r>
              <a:rPr lang="ja-JP" altLang="en-US" dirty="0"/>
              <a:t>もあります。</a:t>
            </a:r>
            <a:endParaRPr lang="en-US" altLang="ja-JP" dirty="0"/>
          </a:p>
          <a:p>
            <a:pPr marL="0" indent="0">
              <a:lnSpc>
                <a:spcPct val="150000"/>
              </a:lnSpc>
              <a:buNone/>
            </a:pPr>
            <a:r>
              <a:rPr kumimoji="1" lang="ja-JP" altLang="en-US" dirty="0"/>
              <a:t>☑時には、いったん</a:t>
            </a:r>
            <a:r>
              <a:rPr lang="ja-JP" altLang="en-US" dirty="0"/>
              <a:t>荷</a:t>
            </a:r>
            <a:r>
              <a:rPr kumimoji="1" lang="ja-JP" altLang="en-US" dirty="0"/>
              <a:t>物をおろして、周りの人に</a:t>
            </a:r>
            <a:endParaRPr kumimoji="1" lang="en-US" altLang="ja-JP" dirty="0"/>
          </a:p>
          <a:p>
            <a:pPr marL="0" indent="0">
              <a:lnSpc>
                <a:spcPct val="150000"/>
              </a:lnSpc>
              <a:buNone/>
            </a:pPr>
            <a:r>
              <a:rPr lang="ja-JP" altLang="en-US" dirty="0"/>
              <a:t>　 </a:t>
            </a:r>
            <a:r>
              <a:rPr lang="ja-JP" altLang="en-US" dirty="0">
                <a:solidFill>
                  <a:srgbClr val="FF0000"/>
                </a:solidFill>
              </a:rPr>
              <a:t>預ける方法</a:t>
            </a:r>
            <a:r>
              <a:rPr lang="ja-JP" altLang="en-US" dirty="0"/>
              <a:t>もあります。</a:t>
            </a:r>
            <a:endParaRPr kumimoji="1" lang="ja-JP" altLang="en-US" dirty="0"/>
          </a:p>
        </p:txBody>
      </p:sp>
      <p:pic>
        <p:nvPicPr>
          <p:cNvPr id="11266" name="Picture 2" descr="I:\drops_set1_and_set2_2011-05-15\204078約束する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085184"/>
            <a:ext cx="1564432" cy="156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397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1287" y="1772816"/>
            <a:ext cx="7772400" cy="1470025"/>
          </a:xfrm>
        </p:spPr>
        <p:txBody>
          <a:bodyPr>
            <a:noAutofit/>
          </a:bodyPr>
          <a:lstStyle/>
          <a:p>
            <a:r>
              <a:rPr kumimoji="1" lang="ja-JP" altLang="en-US" sz="5400" dirty="0"/>
              <a:t>「荷物の運び方」</a:t>
            </a:r>
            <a:r>
              <a:rPr lang="ja-JP" altLang="en-US" sz="5400" dirty="0"/>
              <a:t>のワーク</a:t>
            </a:r>
            <a:endParaRPr kumimoji="1" lang="ja-JP" altLang="en-US" sz="5400" dirty="0"/>
          </a:p>
        </p:txBody>
      </p:sp>
      <p:pic>
        <p:nvPicPr>
          <p:cNvPr id="1026" name="Picture 2" descr="C:\Users\shien1\Desktop\drops_set1_and_set2_2011-05-15\602037朝の会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710378"/>
            <a:ext cx="2572544" cy="2572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953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I:\drops_set1_and_set2_2011-05-15\201014わからない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81907"/>
            <a:ext cx="1873452" cy="187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I:\drops_set1_and_set2_2011-05-15\201067元気だ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776" y="771675"/>
            <a:ext cx="1884863" cy="188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I:\drops_set1_and_set2_2011-05-15\502012学校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923" y="2510929"/>
            <a:ext cx="1891122" cy="1891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I:\drops_set1_and_set2_2011-05-15\401001家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591" y="2385538"/>
            <a:ext cx="2097936" cy="209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タイトル 1"/>
          <p:cNvSpPr>
            <a:spLocks noGrp="1"/>
          </p:cNvSpPr>
          <p:nvPr>
            <p:ph type="title"/>
          </p:nvPr>
        </p:nvSpPr>
        <p:spPr>
          <a:xfrm>
            <a:off x="395536" y="-171400"/>
            <a:ext cx="8229600" cy="1143000"/>
          </a:xfrm>
        </p:spPr>
        <p:txBody>
          <a:bodyPr/>
          <a:lstStyle/>
          <a:p>
            <a:r>
              <a:rPr lang="ja-JP" altLang="en-US" dirty="0">
                <a:latin typeface="HGP創英角ｺﾞｼｯｸUB" pitchFamily="50" charset="-128"/>
                <a:ea typeface="HGP創英角ｺﾞｼｯｸUB" pitchFamily="50" charset="-128"/>
              </a:rPr>
              <a:t>こんな時あるよね</a:t>
            </a:r>
          </a:p>
        </p:txBody>
      </p:sp>
      <p:pic>
        <p:nvPicPr>
          <p:cNvPr id="2066" name="Picture 18" descr="I:\drops_set1_and_set2_2011-05-15\101013友達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479" y="4631234"/>
            <a:ext cx="1708566" cy="1708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I:\drops_set1_and_set2_2011-05-15\602044国語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4591" y="4589512"/>
            <a:ext cx="1857673" cy="185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I:\drops_set1_and_set2_2011-05-15\201012易しい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586151"/>
            <a:ext cx="1563043" cy="1563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:\drops_set1_and_set2_2011-05-15\201013難しい.g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975" y="768465"/>
            <a:ext cx="1873452" cy="187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円形吹き出し 3"/>
          <p:cNvSpPr/>
          <p:nvPr/>
        </p:nvSpPr>
        <p:spPr>
          <a:xfrm>
            <a:off x="8865" y="2276872"/>
            <a:ext cx="2304256" cy="2160240"/>
          </a:xfrm>
          <a:prstGeom prst="wedgeEllipseCallout">
            <a:avLst>
              <a:gd name="adj1" fmla="val 19590"/>
              <a:gd name="adj2" fmla="val 5718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困ったな　　</a:t>
            </a:r>
            <a:endParaRPr lang="en-US" altLang="ja-JP" dirty="0"/>
          </a:p>
          <a:p>
            <a:pPr algn="ctr"/>
            <a:endParaRPr lang="en-US" altLang="ja-JP" dirty="0"/>
          </a:p>
          <a:p>
            <a:pPr algn="ctr"/>
            <a:r>
              <a:rPr kumimoji="1" lang="ja-JP" altLang="en-US" dirty="0"/>
              <a:t>どうしたら</a:t>
            </a:r>
            <a:r>
              <a:rPr lang="ja-JP" altLang="en-US" dirty="0"/>
              <a:t>いいんだろう？</a:t>
            </a:r>
            <a:endParaRPr kumimoji="1" lang="ja-JP" altLang="en-US" dirty="0"/>
          </a:p>
        </p:txBody>
      </p:sp>
      <p:sp>
        <p:nvSpPr>
          <p:cNvPr id="17" name="円形吹き出し 16"/>
          <p:cNvSpPr/>
          <p:nvPr/>
        </p:nvSpPr>
        <p:spPr>
          <a:xfrm>
            <a:off x="6444208" y="2429272"/>
            <a:ext cx="2304256" cy="2160240"/>
          </a:xfrm>
          <a:prstGeom prst="wedgeEllipseCallout">
            <a:avLst>
              <a:gd name="adj1" fmla="val -5838"/>
              <a:gd name="adj2" fmla="val -7103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がんばるぞ！</a:t>
            </a:r>
            <a:endParaRPr kumimoji="1" lang="en-US" altLang="ja-JP" dirty="0"/>
          </a:p>
          <a:p>
            <a:pPr algn="ctr"/>
            <a:endParaRPr lang="en-US" altLang="ja-JP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524037" y="6444044"/>
            <a:ext cx="2008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学習や友人関係で</a:t>
            </a: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3744266" y="4415314"/>
            <a:ext cx="1547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家庭や学校で</a:t>
            </a:r>
          </a:p>
        </p:txBody>
      </p:sp>
    </p:spTree>
    <p:extLst>
      <p:ext uri="{BB962C8B-B14F-4D97-AF65-F5344CB8AC3E}">
        <p14:creationId xmlns:p14="http://schemas.microsoft.com/office/powerpoint/2010/main" val="1878436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5185198"/>
          </a:xfrm>
        </p:spPr>
        <p:txBody>
          <a:bodyPr>
            <a:noAutofit/>
          </a:bodyPr>
          <a:lstStyle/>
          <a:p>
            <a:pPr marL="0" indent="0">
              <a:lnSpc>
                <a:spcPct val="270000"/>
              </a:lnSpc>
              <a:buNone/>
            </a:pPr>
            <a:r>
              <a:rPr lang="ja-JP" altLang="ja-JP" dirty="0"/>
              <a:t>何か</a:t>
            </a:r>
            <a:r>
              <a:rPr lang="ja-JP" altLang="ja-JP" dirty="0">
                <a:solidFill>
                  <a:schemeClr val="tx2">
                    <a:lumMod val="60000"/>
                    <a:lumOff val="40000"/>
                  </a:schemeClr>
                </a:solidFill>
              </a:rPr>
              <a:t>困ったとき</a:t>
            </a:r>
            <a:r>
              <a:rPr lang="ja-JP" altLang="en-US" dirty="0"/>
              <a:t>、</a:t>
            </a:r>
            <a:r>
              <a:rPr lang="ja-JP" altLang="ja-JP" dirty="0"/>
              <a:t>何か</a:t>
            </a:r>
            <a:r>
              <a:rPr lang="ja-JP" altLang="ja-JP" dirty="0">
                <a:solidFill>
                  <a:srgbClr val="FF0000"/>
                </a:solidFill>
              </a:rPr>
              <a:t>がんばろう</a:t>
            </a:r>
            <a:r>
              <a:rPr lang="ja-JP" altLang="ja-JP" dirty="0"/>
              <a:t>としている</a:t>
            </a:r>
            <a:r>
              <a:rPr lang="ja-JP" altLang="en-US" dirty="0"/>
              <a:t>とき、どちらの時も、わたしたちは、</a:t>
            </a:r>
            <a:r>
              <a:rPr lang="ja-JP" altLang="en-US" dirty="0">
                <a:solidFill>
                  <a:schemeClr val="accent6">
                    <a:lumMod val="75000"/>
                  </a:schemeClr>
                </a:solidFill>
              </a:rPr>
              <a:t>（でも）大変だな、</a:t>
            </a:r>
            <a:endParaRPr lang="en-US" altLang="ja-JP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lnSpc>
                <a:spcPct val="270000"/>
              </a:lnSpc>
              <a:buNone/>
            </a:pPr>
            <a:r>
              <a:rPr lang="ja-JP" altLang="en-US" dirty="0">
                <a:solidFill>
                  <a:schemeClr val="accent6">
                    <a:lumMod val="75000"/>
                  </a:schemeClr>
                </a:solidFill>
              </a:rPr>
              <a:t>（でも）どうすればいいかな</a:t>
            </a:r>
            <a:r>
              <a:rPr lang="ja-JP" altLang="en-US" dirty="0"/>
              <a:t>といった気持ちに</a:t>
            </a:r>
            <a:endParaRPr lang="en-US" altLang="ja-JP" dirty="0"/>
          </a:p>
          <a:p>
            <a:pPr marL="0" indent="0">
              <a:lnSpc>
                <a:spcPct val="270000"/>
              </a:lnSpc>
              <a:buNone/>
            </a:pPr>
            <a:r>
              <a:rPr lang="ja-JP" altLang="en-US" dirty="0"/>
              <a:t>なることがあります。</a:t>
            </a:r>
            <a:endParaRPr lang="en-US" altLang="ja-JP" dirty="0"/>
          </a:p>
        </p:txBody>
      </p:sp>
      <p:pic>
        <p:nvPicPr>
          <p:cNvPr id="4" name="Picture 12" descr="I:\drops_set1_and_set2_2011-05-15\201067元気だ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221088"/>
            <a:ext cx="1884863" cy="188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I:\drops_set1_and_set2_2011-05-15\201013難しい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221088"/>
            <a:ext cx="1873452" cy="187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125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21904" y="1010198"/>
            <a:ext cx="7632848" cy="5227113"/>
          </a:xfrm>
        </p:spPr>
        <p:txBody>
          <a:bodyPr>
            <a:noAutofit/>
          </a:bodyPr>
          <a:lstStyle/>
          <a:p>
            <a:pPr marL="0" indent="0">
              <a:lnSpc>
                <a:spcPct val="270000"/>
              </a:lnSpc>
              <a:buNone/>
            </a:pPr>
            <a:r>
              <a:rPr lang="ja-JP" altLang="ja-JP" sz="3600" dirty="0"/>
              <a:t>何か困ったとき、何かがんばろうとしているときにどうしたらいいか、みんなで</a:t>
            </a:r>
            <a:r>
              <a:rPr lang="ja-JP" altLang="en-US" sz="3600" dirty="0"/>
              <a:t>考えてみましょう</a:t>
            </a:r>
            <a:endParaRPr kumimoji="1" lang="en-US" altLang="ja-JP" sz="3600" dirty="0"/>
          </a:p>
        </p:txBody>
      </p:sp>
      <p:pic>
        <p:nvPicPr>
          <p:cNvPr id="15362" name="Picture 2" descr="I:\drops_set1_and_set2_2011-05-15\201012易しい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2808" y="4149080"/>
            <a:ext cx="2301549" cy="2301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579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250000"/>
              </a:lnSpc>
              <a:buNone/>
            </a:pPr>
            <a:r>
              <a:rPr lang="ja-JP" altLang="en-US" dirty="0"/>
              <a:t>あなたは、</a:t>
            </a:r>
            <a:r>
              <a:rPr lang="ja-JP" altLang="ja-JP" dirty="0"/>
              <a:t>背中に何か荷物を背負って</a:t>
            </a:r>
            <a:r>
              <a:rPr lang="ja-JP" altLang="en-US" dirty="0"/>
              <a:t>、</a:t>
            </a:r>
            <a:endParaRPr lang="en-US" altLang="ja-JP" dirty="0"/>
          </a:p>
          <a:p>
            <a:pPr marL="0" indent="0">
              <a:lnSpc>
                <a:spcPct val="250000"/>
              </a:lnSpc>
              <a:buNone/>
            </a:pPr>
            <a:r>
              <a:rPr lang="ja-JP" altLang="ja-JP" dirty="0"/>
              <a:t>よっこらしょ</a:t>
            </a:r>
            <a:r>
              <a:rPr lang="ja-JP" altLang="en-US" dirty="0"/>
              <a:t>、</a:t>
            </a:r>
            <a:r>
              <a:rPr lang="ja-JP" altLang="ja-JP" dirty="0"/>
              <a:t>よっこらしょと山の頂上</a:t>
            </a:r>
            <a:r>
              <a:rPr lang="ja-JP" altLang="en-US" dirty="0"/>
              <a:t>まで</a:t>
            </a:r>
            <a:endParaRPr lang="en-US" altLang="ja-JP" dirty="0"/>
          </a:p>
          <a:p>
            <a:pPr marL="0" indent="0">
              <a:lnSpc>
                <a:spcPct val="250000"/>
              </a:lnSpc>
              <a:buNone/>
            </a:pPr>
            <a:r>
              <a:rPr lang="ja-JP" altLang="en-US" dirty="0"/>
              <a:t>運ぼうとしています</a:t>
            </a:r>
            <a:r>
              <a:rPr lang="ja-JP" altLang="ja-JP" dirty="0"/>
              <a:t>。</a:t>
            </a:r>
            <a:endParaRPr lang="en-US" altLang="ja-JP" dirty="0"/>
          </a:p>
          <a:p>
            <a:pPr marL="0" indent="0">
              <a:lnSpc>
                <a:spcPct val="250000"/>
              </a:lnSpc>
              <a:buNone/>
            </a:pPr>
            <a:r>
              <a:rPr lang="ja-JP" altLang="en-US" dirty="0"/>
              <a:t>がんば</a:t>
            </a:r>
            <a:r>
              <a:rPr lang="ja-JP" altLang="ja-JP" dirty="0"/>
              <a:t>っている事や困っている事が荷物です。</a:t>
            </a:r>
            <a:endParaRPr kumimoji="1" lang="ja-JP" altLang="en-US" dirty="0"/>
          </a:p>
        </p:txBody>
      </p:sp>
      <p:sp>
        <p:nvSpPr>
          <p:cNvPr id="4" name="タイトル 1"/>
          <p:cNvSpPr>
            <a:spLocks noGrp="1"/>
          </p:cNvSpPr>
          <p:nvPr>
            <p:ph type="title"/>
          </p:nvPr>
        </p:nvSpPr>
        <p:spPr>
          <a:xfrm>
            <a:off x="395536" y="-171400"/>
            <a:ext cx="8229600" cy="1143000"/>
          </a:xfrm>
        </p:spPr>
        <p:txBody>
          <a:bodyPr/>
          <a:lstStyle/>
          <a:p>
            <a:r>
              <a:rPr lang="ja-JP" altLang="en-US" dirty="0">
                <a:latin typeface="HGP創英角ｺﾞｼｯｸUB" pitchFamily="50" charset="-128"/>
                <a:ea typeface="HGP創英角ｺﾞｼｯｸUB" pitchFamily="50" charset="-128"/>
              </a:rPr>
              <a:t>思い浮かべてみよう</a:t>
            </a:r>
          </a:p>
        </p:txBody>
      </p:sp>
    </p:spTree>
    <p:extLst>
      <p:ext uri="{BB962C8B-B14F-4D97-AF65-F5344CB8AC3E}">
        <p14:creationId xmlns:p14="http://schemas.microsoft.com/office/powerpoint/2010/main" val="4144032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79512" y="1412777"/>
            <a:ext cx="8856984" cy="3456383"/>
          </a:xfrm>
        </p:spPr>
        <p:txBody>
          <a:bodyPr>
            <a:noAutofit/>
          </a:bodyPr>
          <a:lstStyle/>
          <a:p>
            <a:pPr marL="0" indent="0">
              <a:lnSpc>
                <a:spcPct val="250000"/>
              </a:lnSpc>
              <a:buNone/>
            </a:pPr>
            <a:r>
              <a:rPr kumimoji="1" lang="ja-JP" altLang="en-US" sz="3600" dirty="0"/>
              <a:t>今、思い浮かべた荷物は、</a:t>
            </a:r>
            <a:r>
              <a:rPr lang="ja-JP" altLang="en-US" sz="3600" dirty="0">
                <a:solidFill>
                  <a:srgbClr val="00B050"/>
                </a:solidFill>
              </a:rPr>
              <a:t>どれくらいの大きさ</a:t>
            </a:r>
            <a:r>
              <a:rPr lang="ja-JP" altLang="en-US" sz="3600" dirty="0"/>
              <a:t>で、</a:t>
            </a:r>
            <a:r>
              <a:rPr lang="ja-JP" altLang="en-US" sz="3600" dirty="0">
                <a:solidFill>
                  <a:srgbClr val="0070C0"/>
                </a:solidFill>
              </a:rPr>
              <a:t>どのくらいの重さ</a:t>
            </a:r>
            <a:r>
              <a:rPr lang="ja-JP" altLang="en-US" sz="3600" dirty="0"/>
              <a:t>でしょうか？</a:t>
            </a:r>
            <a:endParaRPr lang="en-US" altLang="ja-JP" sz="3600" dirty="0"/>
          </a:p>
        </p:txBody>
      </p:sp>
      <p:sp>
        <p:nvSpPr>
          <p:cNvPr id="4" name="タイトル 1"/>
          <p:cNvSpPr>
            <a:spLocks noGrp="1"/>
          </p:cNvSpPr>
          <p:nvPr>
            <p:ph type="title"/>
          </p:nvPr>
        </p:nvSpPr>
        <p:spPr>
          <a:xfrm>
            <a:off x="395536" y="-171400"/>
            <a:ext cx="8229600" cy="1143000"/>
          </a:xfrm>
        </p:spPr>
        <p:txBody>
          <a:bodyPr/>
          <a:lstStyle/>
          <a:p>
            <a:r>
              <a:rPr lang="ja-JP" altLang="en-US" dirty="0">
                <a:latin typeface="HGP創英角ｺﾞｼｯｸUB" pitchFamily="50" charset="-128"/>
                <a:ea typeface="HGP創英角ｺﾞｼｯｸUB" pitchFamily="50" charset="-128"/>
              </a:rPr>
              <a:t>思い浮かべてみよう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539552" y="5029725"/>
            <a:ext cx="76386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400" dirty="0"/>
              <a:t>※</a:t>
            </a:r>
            <a:r>
              <a:rPr lang="ja-JP" altLang="en-US" sz="2400" dirty="0"/>
              <a:t>困っていることが無いと思う人は、</a:t>
            </a:r>
            <a:r>
              <a:rPr lang="ja-JP" altLang="en-US" sz="2400" dirty="0">
                <a:solidFill>
                  <a:srgbClr val="C00000"/>
                </a:solidFill>
              </a:rPr>
              <a:t>がんばっていることや</a:t>
            </a:r>
            <a:endParaRPr lang="en-US" altLang="ja-JP" sz="2400" dirty="0">
              <a:solidFill>
                <a:srgbClr val="C00000"/>
              </a:solidFill>
            </a:endParaRPr>
          </a:p>
          <a:p>
            <a:r>
              <a:rPr lang="ja-JP" altLang="en-US" sz="2400" dirty="0">
                <a:solidFill>
                  <a:srgbClr val="C00000"/>
                </a:solidFill>
              </a:rPr>
              <a:t>チャレンジしていること</a:t>
            </a:r>
            <a:r>
              <a:rPr lang="ja-JP" altLang="en-US" sz="2400" dirty="0"/>
              <a:t>について思い浮かべてください。</a:t>
            </a:r>
            <a:endParaRPr kumimoji="1"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1879171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>
            <a:spLocks noGrp="1"/>
          </p:cNvSpPr>
          <p:nvPr>
            <p:ph type="title"/>
          </p:nvPr>
        </p:nvSpPr>
        <p:spPr>
          <a:xfrm>
            <a:off x="369339" y="-133349"/>
            <a:ext cx="8229600" cy="1143000"/>
          </a:xfrm>
        </p:spPr>
        <p:txBody>
          <a:bodyPr/>
          <a:lstStyle/>
          <a:p>
            <a:r>
              <a:rPr lang="ja-JP" altLang="en-US" dirty="0">
                <a:latin typeface="HGP創英角ｺﾞｼｯｸUB" pitchFamily="50" charset="-128"/>
                <a:ea typeface="HGP創英角ｺﾞｼｯｸUB" pitchFamily="50" charset="-128"/>
              </a:rPr>
              <a:t>荷物を描いてみよう！</a:t>
            </a:r>
          </a:p>
        </p:txBody>
      </p:sp>
      <p:grpSp>
        <p:nvGrpSpPr>
          <p:cNvPr id="2" name="グループ化 1"/>
          <p:cNvGrpSpPr/>
          <p:nvPr/>
        </p:nvGrpSpPr>
        <p:grpSpPr>
          <a:xfrm>
            <a:off x="827584" y="1009651"/>
            <a:ext cx="7344815" cy="4579589"/>
            <a:chOff x="827584" y="1009651"/>
            <a:chExt cx="7344815" cy="4579589"/>
          </a:xfrm>
        </p:grpSpPr>
        <p:sp>
          <p:nvSpPr>
            <p:cNvPr id="7" name="正方形/長方形 6"/>
            <p:cNvSpPr/>
            <p:nvPr/>
          </p:nvSpPr>
          <p:spPr>
            <a:xfrm>
              <a:off x="827584" y="1009651"/>
              <a:ext cx="7344815" cy="457958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8" name="フリーフォーム 7"/>
            <p:cNvSpPr/>
            <p:nvPr/>
          </p:nvSpPr>
          <p:spPr>
            <a:xfrm>
              <a:off x="1259633" y="2524126"/>
              <a:ext cx="5808410" cy="2705074"/>
            </a:xfrm>
            <a:custGeom>
              <a:avLst/>
              <a:gdLst>
                <a:gd name="connsiteX0" fmla="*/ 0 w 5255665"/>
                <a:gd name="connsiteY0" fmla="*/ 2441366 h 2441366"/>
                <a:gd name="connsiteX1" fmla="*/ 1690687 w 5255665"/>
                <a:gd name="connsiteY1" fmla="*/ 2227054 h 2441366"/>
                <a:gd name="connsiteX2" fmla="*/ 3081337 w 5255665"/>
                <a:gd name="connsiteY2" fmla="*/ 1160254 h 2441366"/>
                <a:gd name="connsiteX3" fmla="*/ 3957637 w 5255665"/>
                <a:gd name="connsiteY3" fmla="*/ 303004 h 2441366"/>
                <a:gd name="connsiteX4" fmla="*/ 4586287 w 5255665"/>
                <a:gd name="connsiteY4" fmla="*/ 2966 h 2441366"/>
                <a:gd name="connsiteX5" fmla="*/ 5195887 w 5255665"/>
                <a:gd name="connsiteY5" fmla="*/ 150604 h 2441366"/>
                <a:gd name="connsiteX6" fmla="*/ 5238750 w 5255665"/>
                <a:gd name="connsiteY6" fmla="*/ 169654 h 2441366"/>
                <a:gd name="connsiteX7" fmla="*/ 5248275 w 5255665"/>
                <a:gd name="connsiteY7" fmla="*/ 160129 h 2441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55665" h="2441366">
                  <a:moveTo>
                    <a:pt x="0" y="2441366"/>
                  </a:moveTo>
                  <a:cubicBezTo>
                    <a:pt x="588565" y="2440969"/>
                    <a:pt x="1177131" y="2440573"/>
                    <a:pt x="1690687" y="2227054"/>
                  </a:cubicBezTo>
                  <a:cubicBezTo>
                    <a:pt x="2204243" y="2013535"/>
                    <a:pt x="2703512" y="1480929"/>
                    <a:pt x="3081337" y="1160254"/>
                  </a:cubicBezTo>
                  <a:cubicBezTo>
                    <a:pt x="3459162" y="839579"/>
                    <a:pt x="3706812" y="495885"/>
                    <a:pt x="3957637" y="303004"/>
                  </a:cubicBezTo>
                  <a:cubicBezTo>
                    <a:pt x="4208462" y="110123"/>
                    <a:pt x="4379912" y="28366"/>
                    <a:pt x="4586287" y="2966"/>
                  </a:cubicBezTo>
                  <a:cubicBezTo>
                    <a:pt x="4792662" y="-22434"/>
                    <a:pt x="5087143" y="122823"/>
                    <a:pt x="5195887" y="150604"/>
                  </a:cubicBezTo>
                  <a:cubicBezTo>
                    <a:pt x="5304631" y="178385"/>
                    <a:pt x="5230019" y="168066"/>
                    <a:pt x="5238750" y="169654"/>
                  </a:cubicBezTo>
                  <a:cubicBezTo>
                    <a:pt x="5247481" y="171242"/>
                    <a:pt x="5247878" y="165685"/>
                    <a:pt x="5248275" y="160129"/>
                  </a:cubicBezTo>
                </a:path>
              </a:pathLst>
            </a:custGeom>
            <a:no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cxnSp>
          <p:nvCxnSpPr>
            <p:cNvPr id="9" name="直線コネクタ 8"/>
            <p:cNvCxnSpPr/>
            <p:nvPr/>
          </p:nvCxnSpPr>
          <p:spPr>
            <a:xfrm>
              <a:off x="6470102" y="1933576"/>
              <a:ext cx="0" cy="5762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フローチャート: 抜出し 15"/>
            <p:cNvSpPr/>
            <p:nvPr/>
          </p:nvSpPr>
          <p:spPr>
            <a:xfrm>
              <a:off x="5527127" y="3638551"/>
              <a:ext cx="566738" cy="1109663"/>
            </a:xfrm>
            <a:prstGeom prst="flowChartExtra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3" name="正方形/長方形 12"/>
            <p:cNvSpPr/>
            <p:nvPr/>
          </p:nvSpPr>
          <p:spPr>
            <a:xfrm>
              <a:off x="5746202" y="4743451"/>
              <a:ext cx="119063" cy="357505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14" name="正方形/長方形 13"/>
            <p:cNvSpPr/>
            <p:nvPr/>
          </p:nvSpPr>
          <p:spPr>
            <a:xfrm>
              <a:off x="6565352" y="4743451"/>
              <a:ext cx="100012" cy="371475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15" name="小波 14"/>
            <p:cNvSpPr/>
            <p:nvPr/>
          </p:nvSpPr>
          <p:spPr>
            <a:xfrm>
              <a:off x="6433613" y="1568809"/>
              <a:ext cx="595312" cy="400050"/>
            </a:xfrm>
            <a:prstGeom prst="doubleWave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3" name="フローチャート: 抜出し 15"/>
            <p:cNvSpPr/>
            <p:nvPr/>
          </p:nvSpPr>
          <p:spPr>
            <a:xfrm>
              <a:off x="6346276" y="3601416"/>
              <a:ext cx="566738" cy="1109663"/>
            </a:xfrm>
            <a:prstGeom prst="flowChartExtra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3808" y="3068960"/>
              <a:ext cx="1381125" cy="180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5" name="直線コネクタ 4"/>
            <p:cNvCxnSpPr/>
            <p:nvPr/>
          </p:nvCxnSpPr>
          <p:spPr>
            <a:xfrm>
              <a:off x="7002343" y="2696041"/>
              <a:ext cx="1170056" cy="415818"/>
            </a:xfrm>
            <a:prstGeom prst="line">
              <a:avLst/>
            </a:prstGeom>
            <a:ln w="158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H="1">
              <a:off x="827584" y="5239487"/>
              <a:ext cx="66261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5109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/>
          <p:cNvSpPr>
            <a:spLocks noGrp="1"/>
          </p:cNvSpPr>
          <p:nvPr>
            <p:ph type="title"/>
          </p:nvPr>
        </p:nvSpPr>
        <p:spPr>
          <a:xfrm>
            <a:off x="369339" y="-133349"/>
            <a:ext cx="8229600" cy="1143000"/>
          </a:xfrm>
        </p:spPr>
        <p:txBody>
          <a:bodyPr/>
          <a:lstStyle/>
          <a:p>
            <a:r>
              <a:rPr lang="ja-JP" altLang="en-US" dirty="0">
                <a:latin typeface="HGP創英角ｺﾞｼｯｸUB" pitchFamily="50" charset="-128"/>
                <a:ea typeface="HGP創英角ｺﾞｼｯｸUB" pitchFamily="50" charset="-128"/>
              </a:rPr>
              <a:t>どうやって運ぶ？</a:t>
            </a: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118149" y="971736"/>
            <a:ext cx="516679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/>
              <a:t>描いた荷物をどうしたいですか？</a:t>
            </a:r>
            <a:endParaRPr kumimoji="1" lang="en-US" altLang="ja-JP" sz="2800" dirty="0"/>
          </a:p>
          <a:p>
            <a:r>
              <a:rPr lang="ja-JP" altLang="en-US" sz="3200" dirty="0">
                <a:solidFill>
                  <a:srgbClr val="FF0000"/>
                </a:solidFill>
              </a:rPr>
              <a:t>自分の考えに近いもの</a:t>
            </a:r>
            <a:r>
              <a:rPr lang="ja-JP" altLang="en-US" sz="2800" dirty="0"/>
              <a:t>を</a:t>
            </a:r>
            <a:endParaRPr lang="en-US" altLang="ja-JP" sz="2800" dirty="0"/>
          </a:p>
          <a:p>
            <a:r>
              <a:rPr lang="ja-JP" altLang="en-US" sz="2800" dirty="0"/>
              <a:t>ワークシートの選択肢から選んで</a:t>
            </a:r>
            <a:endParaRPr lang="en-US" altLang="ja-JP" sz="2800" dirty="0"/>
          </a:p>
          <a:p>
            <a:r>
              <a:rPr lang="ja-JP" altLang="en-US" sz="2800" dirty="0"/>
              <a:t>みよう。</a:t>
            </a:r>
            <a:endParaRPr lang="en-US" altLang="ja-JP" sz="2800" dirty="0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609199"/>
              </p:ext>
            </p:extLst>
          </p:nvPr>
        </p:nvGraphicFramePr>
        <p:xfrm>
          <a:off x="300842" y="4149080"/>
          <a:ext cx="8424937" cy="1828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67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75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4243"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ea"/>
                        <a:buAutoNum type="circleNumDbPlain"/>
                      </a:pPr>
                      <a:r>
                        <a:rPr lang="ja-JP" sz="2400" kern="100" dirty="0">
                          <a:effectLst/>
                        </a:rPr>
                        <a:t>　</a:t>
                      </a:r>
                      <a:r>
                        <a:rPr lang="ja-JP" altLang="en-US" sz="2400" kern="100" dirty="0">
                          <a:effectLst/>
                        </a:rPr>
                        <a:t>自分の力</a:t>
                      </a:r>
                      <a:r>
                        <a:rPr lang="ja-JP" sz="2400" kern="100" dirty="0">
                          <a:effectLst/>
                        </a:rPr>
                        <a:t>で、</a:t>
                      </a:r>
                      <a:r>
                        <a:rPr lang="ja-JP" altLang="en-US" sz="2400" kern="100" dirty="0">
                          <a:effectLst/>
                        </a:rPr>
                        <a:t>運びたい。</a:t>
                      </a:r>
                      <a:endParaRPr lang="ja-JP" sz="2400" kern="100" dirty="0">
                        <a:effectLst/>
                        <a:latin typeface="Century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 </a:t>
                      </a:r>
                      <a:endParaRPr lang="ja-JP" sz="2400" kern="100">
                        <a:effectLst/>
                        <a:latin typeface="Century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7901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ea"/>
                        <a:buNone/>
                      </a:pPr>
                      <a:r>
                        <a:rPr lang="ja-JP" altLang="en-US" sz="2400" kern="100" dirty="0">
                          <a:effectLst/>
                        </a:rPr>
                        <a:t>②</a:t>
                      </a:r>
                      <a:r>
                        <a:rPr lang="ja-JP" sz="2400" kern="100" dirty="0">
                          <a:effectLst/>
                        </a:rPr>
                        <a:t>　</a:t>
                      </a:r>
                      <a:r>
                        <a:rPr lang="ja-JP" altLang="en-US" sz="2400" kern="100" dirty="0">
                          <a:effectLst/>
                        </a:rPr>
                        <a:t>誰かに一緒に手伝って</a:t>
                      </a:r>
                      <a:r>
                        <a:rPr lang="ja-JP" sz="2400" kern="100" dirty="0">
                          <a:effectLst/>
                        </a:rPr>
                        <a:t>もらいながら、</a:t>
                      </a:r>
                      <a:r>
                        <a:rPr lang="ja-JP" altLang="en-US" sz="2400" kern="100" dirty="0">
                          <a:effectLst/>
                        </a:rPr>
                        <a:t>運びたい。</a:t>
                      </a:r>
                      <a:endParaRPr lang="ja-JP" sz="2400" kern="100" dirty="0">
                        <a:effectLst/>
                        <a:latin typeface="Century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 </a:t>
                      </a:r>
                      <a:endParaRPr lang="ja-JP" sz="2400" kern="100">
                        <a:effectLst/>
                        <a:latin typeface="Century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4243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ea"/>
                        <a:buNone/>
                      </a:pPr>
                      <a:r>
                        <a:rPr lang="ja-JP" altLang="en-US" sz="2400" kern="100" dirty="0">
                          <a:effectLst/>
                        </a:rPr>
                        <a:t>③</a:t>
                      </a:r>
                      <a:r>
                        <a:rPr lang="ja-JP" sz="2400" kern="100" dirty="0">
                          <a:effectLst/>
                        </a:rPr>
                        <a:t>　</a:t>
                      </a:r>
                      <a:r>
                        <a:rPr lang="ja-JP" altLang="en-US" sz="2400" kern="100" dirty="0">
                          <a:effectLst/>
                        </a:rPr>
                        <a:t>誰かに預けて</a:t>
                      </a:r>
                      <a:r>
                        <a:rPr lang="ja-JP" sz="2400" kern="100" dirty="0">
                          <a:effectLst/>
                        </a:rPr>
                        <a:t>、</a:t>
                      </a:r>
                      <a:r>
                        <a:rPr lang="ja-JP" altLang="en-US" sz="2400" kern="100" dirty="0">
                          <a:effectLst/>
                        </a:rPr>
                        <a:t>運ぶ</a:t>
                      </a:r>
                      <a:r>
                        <a:rPr lang="ja-JP" sz="2400" kern="100" dirty="0">
                          <a:effectLst/>
                        </a:rPr>
                        <a:t>のを</a:t>
                      </a:r>
                      <a:r>
                        <a:rPr lang="ja-JP" altLang="en-US" sz="2400" kern="100" dirty="0">
                          <a:effectLst/>
                        </a:rPr>
                        <a:t>代わって</a:t>
                      </a:r>
                      <a:r>
                        <a:rPr lang="ja-JP" sz="2400" kern="100" dirty="0">
                          <a:effectLst/>
                        </a:rPr>
                        <a:t>もらいたい。</a:t>
                      </a:r>
                      <a:endParaRPr lang="ja-JP" sz="2400" kern="100" dirty="0">
                        <a:effectLst/>
                        <a:latin typeface="Century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kern="100">
                          <a:effectLst/>
                        </a:rPr>
                        <a:t> </a:t>
                      </a:r>
                      <a:endParaRPr lang="ja-JP" sz="2400" kern="100">
                        <a:effectLst/>
                        <a:latin typeface="Century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116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ea"/>
                        <a:buNone/>
                      </a:pPr>
                      <a:r>
                        <a:rPr lang="ja-JP" altLang="en-US" sz="2400" kern="100" dirty="0">
                          <a:effectLst/>
                        </a:rPr>
                        <a:t>④</a:t>
                      </a:r>
                      <a:r>
                        <a:rPr lang="ja-JP" sz="2400" kern="100" dirty="0">
                          <a:effectLst/>
                        </a:rPr>
                        <a:t>　いったんおろして、</a:t>
                      </a:r>
                      <a:r>
                        <a:rPr lang="ja-JP" altLang="en-US" sz="2400" kern="100" dirty="0">
                          <a:effectLst/>
                        </a:rPr>
                        <a:t>休みたい</a:t>
                      </a:r>
                      <a:r>
                        <a:rPr lang="ja-JP" sz="2400" kern="100" dirty="0">
                          <a:effectLst/>
                        </a:rPr>
                        <a:t>。</a:t>
                      </a:r>
                      <a:endParaRPr lang="ja-JP" sz="2400" kern="100" dirty="0">
                        <a:effectLst/>
                        <a:latin typeface="Century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 </a:t>
                      </a:r>
                      <a:endParaRPr lang="ja-JP" sz="2400" kern="100" dirty="0">
                        <a:effectLst/>
                        <a:latin typeface="Century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4243">
                <a:tc>
                  <a:txBody>
                    <a:bodyPr/>
                    <a:lstStyle/>
                    <a:p>
                      <a:pPr marL="0" lvl="0" indent="0" algn="just">
                        <a:spcAft>
                          <a:spcPts val="0"/>
                        </a:spcAft>
                        <a:buFont typeface="+mj-ea"/>
                        <a:buNone/>
                      </a:pPr>
                      <a:r>
                        <a:rPr lang="ja-JP" altLang="en-US" sz="2400" kern="100" dirty="0">
                          <a:effectLst/>
                        </a:rPr>
                        <a:t>⑤</a:t>
                      </a:r>
                      <a:r>
                        <a:rPr lang="ja-JP" sz="2400" kern="100" dirty="0">
                          <a:effectLst/>
                        </a:rPr>
                        <a:t>　その他　（　　　　　　　　　　　</a:t>
                      </a:r>
                      <a:r>
                        <a:rPr lang="ja-JP" altLang="en-US" sz="2400" kern="100" dirty="0">
                          <a:effectLst/>
                        </a:rPr>
                        <a:t>　　　　　　　　　　　　　　　</a:t>
                      </a:r>
                      <a:r>
                        <a:rPr lang="ja-JP" sz="2400" kern="100" dirty="0">
                          <a:effectLst/>
                        </a:rPr>
                        <a:t>　　　）</a:t>
                      </a:r>
                      <a:endParaRPr lang="ja-JP" sz="2400" kern="100" dirty="0">
                        <a:effectLst/>
                        <a:latin typeface="Century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400" kern="100" dirty="0">
                          <a:effectLst/>
                        </a:rPr>
                        <a:t> </a:t>
                      </a:r>
                      <a:endParaRPr lang="ja-JP" sz="2400" kern="100" dirty="0">
                        <a:effectLst/>
                        <a:latin typeface="Century"/>
                        <a:ea typeface="ＭＳ 明朝"/>
                        <a:cs typeface="Times New Roman"/>
                      </a:endParaRPr>
                    </a:p>
                  </a:txBody>
                  <a:tcPr marL="62865" marR="6286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16" name="グループ化 15"/>
          <p:cNvGrpSpPr/>
          <p:nvPr/>
        </p:nvGrpSpPr>
        <p:grpSpPr>
          <a:xfrm>
            <a:off x="5589649" y="951578"/>
            <a:ext cx="3312367" cy="2289794"/>
            <a:chOff x="827584" y="1009651"/>
            <a:chExt cx="7344815" cy="4579589"/>
          </a:xfrm>
        </p:grpSpPr>
        <p:sp>
          <p:nvSpPr>
            <p:cNvPr id="17" name="正方形/長方形 16"/>
            <p:cNvSpPr/>
            <p:nvPr/>
          </p:nvSpPr>
          <p:spPr>
            <a:xfrm>
              <a:off x="827584" y="1009651"/>
              <a:ext cx="7344815" cy="457958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18" name="フリーフォーム 17"/>
            <p:cNvSpPr/>
            <p:nvPr/>
          </p:nvSpPr>
          <p:spPr>
            <a:xfrm>
              <a:off x="1259633" y="2524126"/>
              <a:ext cx="5808410" cy="2705074"/>
            </a:xfrm>
            <a:custGeom>
              <a:avLst/>
              <a:gdLst>
                <a:gd name="connsiteX0" fmla="*/ 0 w 5255665"/>
                <a:gd name="connsiteY0" fmla="*/ 2441366 h 2441366"/>
                <a:gd name="connsiteX1" fmla="*/ 1690687 w 5255665"/>
                <a:gd name="connsiteY1" fmla="*/ 2227054 h 2441366"/>
                <a:gd name="connsiteX2" fmla="*/ 3081337 w 5255665"/>
                <a:gd name="connsiteY2" fmla="*/ 1160254 h 2441366"/>
                <a:gd name="connsiteX3" fmla="*/ 3957637 w 5255665"/>
                <a:gd name="connsiteY3" fmla="*/ 303004 h 2441366"/>
                <a:gd name="connsiteX4" fmla="*/ 4586287 w 5255665"/>
                <a:gd name="connsiteY4" fmla="*/ 2966 h 2441366"/>
                <a:gd name="connsiteX5" fmla="*/ 5195887 w 5255665"/>
                <a:gd name="connsiteY5" fmla="*/ 150604 h 2441366"/>
                <a:gd name="connsiteX6" fmla="*/ 5238750 w 5255665"/>
                <a:gd name="connsiteY6" fmla="*/ 169654 h 2441366"/>
                <a:gd name="connsiteX7" fmla="*/ 5248275 w 5255665"/>
                <a:gd name="connsiteY7" fmla="*/ 160129 h 2441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55665" h="2441366">
                  <a:moveTo>
                    <a:pt x="0" y="2441366"/>
                  </a:moveTo>
                  <a:cubicBezTo>
                    <a:pt x="588565" y="2440969"/>
                    <a:pt x="1177131" y="2440573"/>
                    <a:pt x="1690687" y="2227054"/>
                  </a:cubicBezTo>
                  <a:cubicBezTo>
                    <a:pt x="2204243" y="2013535"/>
                    <a:pt x="2703512" y="1480929"/>
                    <a:pt x="3081337" y="1160254"/>
                  </a:cubicBezTo>
                  <a:cubicBezTo>
                    <a:pt x="3459162" y="839579"/>
                    <a:pt x="3706812" y="495885"/>
                    <a:pt x="3957637" y="303004"/>
                  </a:cubicBezTo>
                  <a:cubicBezTo>
                    <a:pt x="4208462" y="110123"/>
                    <a:pt x="4379912" y="28366"/>
                    <a:pt x="4586287" y="2966"/>
                  </a:cubicBezTo>
                  <a:cubicBezTo>
                    <a:pt x="4792662" y="-22434"/>
                    <a:pt x="5087143" y="122823"/>
                    <a:pt x="5195887" y="150604"/>
                  </a:cubicBezTo>
                  <a:cubicBezTo>
                    <a:pt x="5304631" y="178385"/>
                    <a:pt x="5230019" y="168066"/>
                    <a:pt x="5238750" y="169654"/>
                  </a:cubicBezTo>
                  <a:cubicBezTo>
                    <a:pt x="5247481" y="171242"/>
                    <a:pt x="5247878" y="165685"/>
                    <a:pt x="5248275" y="160129"/>
                  </a:cubicBezTo>
                </a:path>
              </a:pathLst>
            </a:custGeom>
            <a:no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cxnSp>
          <p:nvCxnSpPr>
            <p:cNvPr id="19" name="直線コネクタ 18"/>
            <p:cNvCxnSpPr/>
            <p:nvPr/>
          </p:nvCxnSpPr>
          <p:spPr>
            <a:xfrm>
              <a:off x="6470102" y="1933576"/>
              <a:ext cx="0" cy="5762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フローチャート: 抜出し 15"/>
            <p:cNvSpPr/>
            <p:nvPr/>
          </p:nvSpPr>
          <p:spPr>
            <a:xfrm>
              <a:off x="5527127" y="3638551"/>
              <a:ext cx="566738" cy="1109663"/>
            </a:xfrm>
            <a:prstGeom prst="flowChartExtra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21" name="正方形/長方形 20"/>
            <p:cNvSpPr/>
            <p:nvPr/>
          </p:nvSpPr>
          <p:spPr>
            <a:xfrm>
              <a:off x="5746202" y="4743451"/>
              <a:ext cx="119063" cy="357505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2" name="正方形/長方形 21"/>
            <p:cNvSpPr/>
            <p:nvPr/>
          </p:nvSpPr>
          <p:spPr>
            <a:xfrm>
              <a:off x="6565352" y="4743451"/>
              <a:ext cx="100012" cy="371475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4" name="小波 23"/>
            <p:cNvSpPr/>
            <p:nvPr/>
          </p:nvSpPr>
          <p:spPr>
            <a:xfrm>
              <a:off x="6433613" y="1568809"/>
              <a:ext cx="595312" cy="400050"/>
            </a:xfrm>
            <a:prstGeom prst="doubleWave">
              <a:avLst/>
            </a:prstGeom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/>
            </a:p>
          </p:txBody>
        </p:sp>
        <p:sp>
          <p:nvSpPr>
            <p:cNvPr id="26" name="フローチャート: 抜出し 15"/>
            <p:cNvSpPr/>
            <p:nvPr/>
          </p:nvSpPr>
          <p:spPr>
            <a:xfrm>
              <a:off x="6346276" y="3601416"/>
              <a:ext cx="566738" cy="1109663"/>
            </a:xfrm>
            <a:prstGeom prst="flowChartExtra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ja-JP" altLang="en-US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3808" y="3068960"/>
              <a:ext cx="1381125" cy="1800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8" name="直線コネクタ 27"/>
            <p:cNvCxnSpPr/>
            <p:nvPr/>
          </p:nvCxnSpPr>
          <p:spPr>
            <a:xfrm>
              <a:off x="7002343" y="2696041"/>
              <a:ext cx="1170056" cy="415818"/>
            </a:xfrm>
            <a:prstGeom prst="line">
              <a:avLst/>
            </a:prstGeom>
            <a:ln w="158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直線コネクタ 28"/>
            <p:cNvCxnSpPr/>
            <p:nvPr/>
          </p:nvCxnSpPr>
          <p:spPr>
            <a:xfrm flipH="1">
              <a:off x="827584" y="5239487"/>
              <a:ext cx="66261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97448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3AEAF6D7EADDCC46B7F1658E00A3F8A6" ma:contentTypeVersion="17" ma:contentTypeDescription="新しいドキュメントを作成します。" ma:contentTypeScope="" ma:versionID="7d01024ddb5db2ae0f143503465b8269">
  <xsd:schema xmlns:xsd="http://www.w3.org/2001/XMLSchema" xmlns:xs="http://www.w3.org/2001/XMLSchema" xmlns:p="http://schemas.microsoft.com/office/2006/metadata/properties" xmlns:ns2="83390223-ac78-471d-8b94-490f93f3d6a2" xmlns:ns3="1c19836c-4d06-4b18-b425-cf54d4379231" targetNamespace="http://schemas.microsoft.com/office/2006/metadata/properties" ma:root="true" ma:fieldsID="96397415dd4862853b56b4e2d33ce9f5" ns2:_="" ns3:_="">
    <xsd:import namespace="83390223-ac78-471d-8b94-490f93f3d6a2"/>
    <xsd:import namespace="1c19836c-4d06-4b18-b425-cf54d437923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3:_x62c5__x5f53__x5ba4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90223-ac78-471d-8b94-490f93f3d6a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7d985537-120d-4a01-ab56-b8dba2d4c8f5}" ma:internalName="TaxCatchAll" ma:showField="CatchAllData" ma:web="83390223-ac78-471d-8b94-490f93f3d6a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19836c-4d06-4b18-b425-cf54d43792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画像タグ" ma:readOnly="false" ma:fieldId="{5cf76f15-5ced-4ddc-b409-7134ff3c332f}" ma:taxonomyMulti="true" ma:sspId="2fa0fa3f-70e1-4769-a1b2-7e42ce7680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_x62c5__x5f53__x5ba4_" ma:index="24" nillable="true" ma:displayName="担当室" ma:description="担当室を選択します。" ma:format="Dropdown" ma:internalName="_x62c5__x5f53__x5ba4_">
      <xsd:simpleType>
        <xsd:restriction base="dms:Choice">
          <xsd:enumeration value="企画"/>
          <xsd:enumeration value="教領"/>
          <xsd:enumeration value="理科"/>
          <xsd:enumeration value="情報"/>
          <xsd:enumeration value="支援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3390223-ac78-471d-8b94-490f93f3d6a2" xsi:nil="true"/>
    <lcf76f155ced4ddcb4097134ff3c332f xmlns="1c19836c-4d06-4b18-b425-cf54d4379231">
      <Terms xmlns="http://schemas.microsoft.com/office/infopath/2007/PartnerControls"/>
    </lcf76f155ced4ddcb4097134ff3c332f>
    <_x62c5__x5f53__x5ba4_ xmlns="1c19836c-4d06-4b18-b425-cf54d4379231" xsi:nil="true"/>
  </documentManagement>
</p:properties>
</file>

<file path=customXml/itemProps1.xml><?xml version="1.0" encoding="utf-8"?>
<ds:datastoreItem xmlns:ds="http://schemas.openxmlformats.org/officeDocument/2006/customXml" ds:itemID="{77FEA9F0-6DB4-4C82-80EC-D42BDF062ADF}"/>
</file>

<file path=customXml/itemProps2.xml><?xml version="1.0" encoding="utf-8"?>
<ds:datastoreItem xmlns:ds="http://schemas.openxmlformats.org/officeDocument/2006/customXml" ds:itemID="{733253F9-5A01-47DC-8286-BE8A42DF945C}"/>
</file>

<file path=customXml/itemProps3.xml><?xml version="1.0" encoding="utf-8"?>
<ds:datastoreItem xmlns:ds="http://schemas.openxmlformats.org/officeDocument/2006/customXml" ds:itemID="{7AEF107D-8D27-4ABE-A865-04346A486E79}"/>
</file>

<file path=docProps/app.xml><?xml version="1.0" encoding="utf-8"?>
<Properties xmlns="http://schemas.openxmlformats.org/officeDocument/2006/extended-properties" xmlns:vt="http://schemas.openxmlformats.org/officeDocument/2006/docPropsVTypes">
  <TotalTime>1108</TotalTime>
  <Words>540</Words>
  <Application>Microsoft Office PowerPoint</Application>
  <PresentationFormat>画面に合わせる (4:3)</PresentationFormat>
  <Paragraphs>68</Paragraphs>
  <Slides>13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9" baseType="lpstr">
      <vt:lpstr>HGP創英角ｺﾞｼｯｸUB</vt:lpstr>
      <vt:lpstr>HG丸ｺﾞｼｯｸM-PRO</vt:lpstr>
      <vt:lpstr>Arial</vt:lpstr>
      <vt:lpstr>Calibri</vt:lpstr>
      <vt:lpstr>Century</vt:lpstr>
      <vt:lpstr>Office テーマ</vt:lpstr>
      <vt:lpstr>PowerPoint プレゼンテーション</vt:lpstr>
      <vt:lpstr>「荷物の運び方」のワーク</vt:lpstr>
      <vt:lpstr>こんな時あるよね</vt:lpstr>
      <vt:lpstr>PowerPoint プレゼンテーション</vt:lpstr>
      <vt:lpstr>PowerPoint プレゼンテーション</vt:lpstr>
      <vt:lpstr>思い浮かべてみよう</vt:lpstr>
      <vt:lpstr>思い浮かべてみよう</vt:lpstr>
      <vt:lpstr>荷物を描いてみよう！</vt:lpstr>
      <vt:lpstr>どうやって運ぶ？</vt:lpstr>
      <vt:lpstr>どうやって運ぶ？</vt:lpstr>
      <vt:lpstr>どうやって運ぶ？</vt:lpstr>
      <vt:lpstr>ま　と　め</vt:lpstr>
      <vt:lpstr>ま　と　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shien1</dc:creator>
  <cp:lastModifiedBy>川村 晃博</cp:lastModifiedBy>
  <cp:revision>66</cp:revision>
  <cp:lastPrinted>2016-08-09T01:05:05Z</cp:lastPrinted>
  <dcterms:created xsi:type="dcterms:W3CDTF">2016-08-05T06:15:06Z</dcterms:created>
  <dcterms:modified xsi:type="dcterms:W3CDTF">2026-07-17T01:54:35Z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0x0101003AEAF6D7EADDCC46B7F1658E00A3F8A6</vt:lpwstr>
  </property>
</Properties>
</file>