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6" r:id="rId2"/>
    <p:sldId id="299" r:id="rId3"/>
    <p:sldId id="303" r:id="rId4"/>
    <p:sldId id="396" r:id="rId5"/>
    <p:sldId id="430" r:id="rId6"/>
    <p:sldId id="375" r:id="rId7"/>
    <p:sldId id="368" r:id="rId8"/>
    <p:sldId id="369" r:id="rId9"/>
    <p:sldId id="399" r:id="rId10"/>
    <p:sldId id="432" r:id="rId11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8" userDrawn="1">
          <p15:clr>
            <a:srgbClr val="A4A3A4"/>
          </p15:clr>
        </p15:guide>
        <p15:guide id="2" pos="2180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C9FF"/>
    <a:srgbClr val="CDFFCD"/>
    <a:srgbClr val="FFA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288" autoAdjust="0"/>
  </p:normalViewPr>
  <p:slideViewPr>
    <p:cSldViewPr>
      <p:cViewPr varScale="1">
        <p:scale>
          <a:sx n="58" d="100"/>
          <a:sy n="58" d="100"/>
        </p:scale>
        <p:origin x="2170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926"/>
    </p:cViewPr>
  </p:sorterViewPr>
  <p:notesViewPr>
    <p:cSldViewPr>
      <p:cViewPr>
        <p:scale>
          <a:sx n="129" d="100"/>
          <a:sy n="129" d="100"/>
        </p:scale>
        <p:origin x="-1260" y="1128"/>
      </p:cViewPr>
      <p:guideLst>
        <p:guide orient="horz" pos="2898"/>
        <p:guide pos="2180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5548" tIns="47773" rIns="95548" bIns="4777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5548" tIns="47773" rIns="95548" bIns="47773" rtlCol="0"/>
          <a:lstStyle>
            <a:lvl1pPr algn="r">
              <a:defRPr sz="1300"/>
            </a:lvl1pPr>
          </a:lstStyle>
          <a:p>
            <a:fld id="{44580EF4-99FC-4D9C-B66B-ACFB68EC28D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5548" tIns="47773" rIns="95548" bIns="4777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5548" tIns="47773" rIns="95548" bIns="47773" rtlCol="0" anchor="b"/>
          <a:lstStyle>
            <a:lvl1pPr algn="r">
              <a:defRPr sz="1300"/>
            </a:lvl1pPr>
          </a:lstStyle>
          <a:p>
            <a:fld id="{B279E931-92E7-40B1-BA51-BFC9497167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100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5548" tIns="47773" rIns="95548" bIns="4777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5548" tIns="47773" rIns="95548" bIns="47773" rtlCol="0"/>
          <a:lstStyle>
            <a:lvl1pPr algn="r">
              <a:defRPr sz="1300"/>
            </a:lvl1pPr>
          </a:lstStyle>
          <a:p>
            <a:fld id="{0B8C6E46-6677-4DD2-A1F3-D4E79DA614B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48" tIns="47773" rIns="95548" bIns="4777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5548" tIns="47773" rIns="95548" bIns="4777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5548" tIns="47773" rIns="95548" bIns="4777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5548" tIns="47773" rIns="95548" bIns="47773" rtlCol="0" anchor="b"/>
          <a:lstStyle>
            <a:lvl1pPr algn="r">
              <a:defRPr sz="1300"/>
            </a:lvl1pPr>
          </a:lstStyle>
          <a:p>
            <a:fld id="{F8966CCF-F880-4780-9B4B-216682244C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935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66CCF-F880-4780-9B4B-216682244C7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6933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0391">
              <a:defRPr/>
            </a:pPr>
            <a:r>
              <a:rPr lang="ja-JP" altLang="en-US" dirty="0">
                <a:latin typeface="+mj-ea"/>
                <a:ea typeface="+mj-ea"/>
              </a:rPr>
              <a:t>嫌な気持ちのときはマイナスな考えをしていることが多いです。</a:t>
            </a:r>
            <a:endParaRPr lang="en-US" altLang="ja-JP" dirty="0">
              <a:latin typeface="+mj-ea"/>
              <a:ea typeface="+mj-ea"/>
            </a:endParaRPr>
          </a:p>
          <a:p>
            <a:pPr>
              <a:buFont typeface="Arial" pitchFamily="34" charset="0"/>
              <a:buNone/>
            </a:pPr>
            <a:r>
              <a:rPr lang="ja-JP" altLang="en-US" dirty="0">
                <a:latin typeface="+mj-ea"/>
                <a:ea typeface="+mj-ea"/>
              </a:rPr>
              <a:t>今日のように、いろいろな考えを出せると、嫌な気持ちをやわらげたり、出来事をありのままに見たりすることができるかもしれませんね。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66CCF-F880-4780-9B4B-216682244C7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765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みんなは、こんな経験ありませんか。</a:t>
            </a:r>
            <a:endParaRPr kumimoji="1" lang="en-US" altLang="ja-JP" dirty="0"/>
          </a:p>
          <a:p>
            <a:r>
              <a:rPr kumimoji="1" lang="ja-JP" altLang="en-US" dirty="0"/>
              <a:t>例えば、試合に勝った時、どんな気持ちになりますか？</a:t>
            </a:r>
            <a:endParaRPr kumimoji="1" lang="en-US" altLang="ja-JP" dirty="0"/>
          </a:p>
          <a:p>
            <a:r>
              <a:rPr kumimoji="1" lang="ja-JP" altLang="en-US" dirty="0"/>
              <a:t>うれしい気持ちになりますよね。</a:t>
            </a:r>
          </a:p>
          <a:p>
            <a:r>
              <a:rPr kumimoji="1" lang="ja-JP" altLang="en-US" dirty="0"/>
              <a:t>では、悪口を言われたときはどんな気持ちになりますか？</a:t>
            </a:r>
          </a:p>
          <a:p>
            <a:r>
              <a:rPr kumimoji="1" lang="ja-JP" altLang="en-US" dirty="0"/>
              <a:t>イライラしたり，悲しい気持ちになったりしますね。</a:t>
            </a:r>
          </a:p>
          <a:p>
            <a:r>
              <a:rPr kumimoji="1" lang="ja-JP" altLang="en-US" dirty="0"/>
              <a:t>そんなイライラや落ち込みが続くとつらいですよね。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2BA9A-F396-40E0-9D37-A0B0DEDA6B0A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138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何か出来事があると「考え」と「気持ち」と「行動」と「身体」に反応が表れます。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0642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さて，ここからは「自分の</a:t>
            </a:r>
            <a:r>
              <a:rPr kumimoji="1" lang="en-US" altLang="ja-JP" dirty="0"/>
              <a:t>『</a:t>
            </a:r>
            <a:r>
              <a:rPr kumimoji="1" lang="ja-JP" altLang="en-US" dirty="0"/>
              <a:t>考え</a:t>
            </a:r>
            <a:r>
              <a:rPr kumimoji="1" lang="en-US" altLang="ja-JP" dirty="0"/>
              <a:t>』</a:t>
            </a:r>
            <a:r>
              <a:rPr kumimoji="1" lang="ja-JP" altLang="en-US" dirty="0"/>
              <a:t>」に目を向けていきましょう。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66CCF-F880-4780-9B4B-216682244C7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1661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ここでワークシートを配布</a:t>
            </a:r>
            <a:r>
              <a:rPr kumimoji="1" lang="en-US" altLang="ja-JP" dirty="0"/>
              <a:t>】</a:t>
            </a:r>
          </a:p>
          <a:p>
            <a:pPr algn="l"/>
            <a:r>
              <a:rPr lang="ja-JP" altLang="en-US" dirty="0">
                <a:latin typeface="+mj-ea"/>
                <a:ea typeface="+mj-ea"/>
              </a:rPr>
              <a:t>ワークシートに学年・組・番号・名前を書きましょう。</a:t>
            </a:r>
            <a:endParaRPr lang="en-US" altLang="ja-JP" dirty="0">
              <a:latin typeface="+mj-ea"/>
              <a:ea typeface="+mj-ea"/>
            </a:endParaRPr>
          </a:p>
          <a:p>
            <a:pPr algn="l"/>
            <a:r>
              <a:rPr lang="ja-JP" altLang="en-US" dirty="0">
                <a:latin typeface="+mj-ea"/>
                <a:ea typeface="+mj-ea"/>
              </a:rPr>
              <a:t>真ん中の</a:t>
            </a:r>
            <a:r>
              <a:rPr lang="ja-JP" altLang="en-US" dirty="0" err="1">
                <a:latin typeface="+mj-ea"/>
                <a:ea typeface="+mj-ea"/>
              </a:rPr>
              <a:t>だ</a:t>
            </a:r>
            <a:r>
              <a:rPr lang="ja-JP" altLang="en-US" dirty="0">
                <a:latin typeface="+mj-ea"/>
                <a:ea typeface="+mj-ea"/>
              </a:rPr>
              <a:t>円の中に，今日のテーマである「考え」と書きましょう。</a:t>
            </a:r>
          </a:p>
          <a:p>
            <a:endParaRPr kumimoji="1" lang="ja-JP" altLang="en-US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66CCF-F880-4780-9B4B-216682244C7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1661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ノート プレースホルダー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ja-JP" altLang="en-US" dirty="0"/>
              <a:t>では、こんな出来事があった時に、みなさんはどう考えて、どんな気持ちになるでしょうか。</a:t>
            </a:r>
            <a:endParaRPr lang="en-US" altLang="ja-JP" dirty="0"/>
          </a:p>
          <a:p>
            <a:pPr eaLnBrk="1" hangingPunct="1">
              <a:spcBef>
                <a:spcPct val="0"/>
              </a:spcBef>
            </a:pPr>
            <a:r>
              <a:rPr lang="ja-JP" altLang="en-US" dirty="0"/>
              <a:t>友だちに「おはよう」と声をかけたのに、返事が無かったとき、どんなことを考えるでしょうか？</a:t>
            </a:r>
            <a:endParaRPr lang="en-US" altLang="ja-JP" dirty="0"/>
          </a:p>
          <a:p>
            <a:pPr eaLnBrk="1" hangingPunct="1">
              <a:spcBef>
                <a:spcPct val="0"/>
              </a:spcBef>
            </a:pPr>
            <a:endParaRPr lang="en-US" altLang="ja-JP" dirty="0"/>
          </a:p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68612" name="スライド番号プレースホルダー 3"/>
          <p:cNvSpPr txBox="1">
            <a:spLocks noGrp="1"/>
          </p:cNvSpPr>
          <p:nvPr/>
        </p:nvSpPr>
        <p:spPr bwMode="auto">
          <a:xfrm>
            <a:off x="3849827" y="9428471"/>
            <a:ext cx="2946246" cy="49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59" tIns="47430" rIns="94859" bIns="47430" anchor="b"/>
          <a:lstStyle>
            <a:lvl1pPr defTabSz="9080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80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80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80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80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/>
            <a:fld id="{8EC395E2-06F3-44FF-BCAB-6F09EC1359D6}" type="slidenum">
              <a:rPr lang="ja-JP" altLang="en-US" sz="1300">
                <a:latin typeface="Calibri" pitchFamily="34" charset="0"/>
              </a:rPr>
              <a:pPr algn="r" eaLnBrk="1" hangingPunct="1"/>
              <a:t>6</a:t>
            </a:fld>
            <a:endParaRPr lang="en-US" altLang="ja-JP" sz="1300">
              <a:latin typeface="Calibri" pitchFamily="34" charset="0"/>
            </a:endParaRPr>
          </a:p>
        </p:txBody>
      </p:sp>
      <p:sp>
        <p:nvSpPr>
          <p:cNvPr id="68613" name="日付プレースホルダー 4"/>
          <p:cNvSpPr txBox="1">
            <a:spLocks noGrp="1"/>
          </p:cNvSpPr>
          <p:nvPr/>
        </p:nvSpPr>
        <p:spPr bwMode="auto">
          <a:xfrm>
            <a:off x="3849827" y="3"/>
            <a:ext cx="2946246" cy="49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59" tIns="47430" rIns="94859" bIns="47430"/>
          <a:lstStyle>
            <a:lvl1pPr defTabSz="9080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80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80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80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80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/>
            <a:r>
              <a:rPr lang="en-US" altLang="ja-JP" sz="1300">
                <a:latin typeface="Calibri" pitchFamily="34" charset="0"/>
              </a:rPr>
              <a:t>2012/6/4</a:t>
            </a:r>
            <a:endParaRPr lang="ja-JP" altLang="en-US" sz="13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08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では、ワークシートに、普段の自分ならどう考えるか、書きま</a:t>
            </a:r>
            <a:endParaRPr kumimoji="1" lang="en-US" altLang="ja-JP" dirty="0"/>
          </a:p>
          <a:p>
            <a:r>
              <a:rPr kumimoji="1" lang="ja-JP" altLang="en-US" dirty="0"/>
              <a:t>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66CCF-F880-4780-9B4B-216682244C7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520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では次に、イライラする気持ちになるときにはどんなふうに考えていたかを、ピンクの「考え」の欄に書きましょう。</a:t>
            </a:r>
            <a:endParaRPr kumimoji="1" lang="en-US" altLang="ja-JP" dirty="0"/>
          </a:p>
          <a:p>
            <a:r>
              <a:rPr kumimoji="1" lang="ja-JP" altLang="en-US" dirty="0"/>
              <a:t>そしてイライラしたときには、どんな行動をとってしまうか、緑の「行動」の欄に書きましょう。</a:t>
            </a:r>
          </a:p>
          <a:p>
            <a:r>
              <a:rPr kumimoji="1" lang="ja-JP" altLang="en-US" dirty="0"/>
              <a:t>同じように悲しい気持ちの時の「考え」と「行動」、落ちついている時の「考え」と「行動」についても書きましょう。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66CCF-F880-4780-9B4B-216682244C7A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43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では、グループで、それぞれの「気持ち」の時の「考え」と「行動」について話し合いましょう。</a:t>
            </a:r>
            <a:endParaRPr kumimoji="1" lang="en-US" altLang="ja-JP" dirty="0"/>
          </a:p>
          <a:p>
            <a:r>
              <a:rPr kumimoji="1" lang="ja-JP" altLang="en-US" dirty="0"/>
              <a:t>友だちの「考え」や「「行動」を青ペンで書き足しましょう。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66CCF-F880-4780-9B4B-216682244C7A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671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1157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7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5945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914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858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035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1821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294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4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9155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65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48382-DDA7-4A39-9CB3-E46DF94E371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95984-374E-4BC8-B71C-8D82D97A0E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446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411760" y="1798459"/>
            <a:ext cx="4896544" cy="576064"/>
          </a:xfrm>
        </p:spPr>
        <p:txBody>
          <a:bodyPr>
            <a:noAutofit/>
          </a:bodyPr>
          <a:lstStyle/>
          <a:p>
            <a:pPr algn="l"/>
            <a:r>
              <a:rPr lang="ja-JP" altLang="en-US" sz="3600" b="1" dirty="0">
                <a:solidFill>
                  <a:schemeClr val="tx1"/>
                </a:solidFill>
                <a:latin typeface="+mj-ea"/>
                <a:ea typeface="+mj-ea"/>
              </a:rPr>
              <a:t>こころのサポート授業</a:t>
            </a:r>
            <a:endParaRPr kumimoji="1" lang="ja-JP" altLang="en-US" sz="5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サブタイトル 2"/>
          <p:cNvSpPr txBox="1">
            <a:spLocks/>
          </p:cNvSpPr>
          <p:nvPr/>
        </p:nvSpPr>
        <p:spPr>
          <a:xfrm>
            <a:off x="683568" y="3356992"/>
            <a:ext cx="7848872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5400" b="1" dirty="0">
                <a:solidFill>
                  <a:srgbClr val="0070C0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ストレスマネジメント</a:t>
            </a:r>
            <a:endParaRPr lang="ja-JP" altLang="en-US" sz="4400" dirty="0">
              <a:solidFill>
                <a:srgbClr val="0070C0"/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4061128" y="6211669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イラスト：かわいいフリーイラスト素材集いらすと</a:t>
            </a:r>
            <a:r>
              <a:rPr kumimoji="1" lang="ja-JP" altLang="en-US" dirty="0" err="1"/>
              <a:t>や</a:t>
            </a:r>
            <a:endParaRPr kumimoji="1" lang="en-US" altLang="ja-JP" dirty="0"/>
          </a:p>
          <a:p>
            <a:r>
              <a:rPr lang="ja-JP" altLang="en-US" dirty="0"/>
              <a:t>　　　　　　</a:t>
            </a:r>
            <a:r>
              <a:rPr lang="en-US" altLang="ja-JP" dirty="0"/>
              <a:t>http://www.irasutoya.com/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0331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ED00205_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248" y="188730"/>
            <a:ext cx="9008248" cy="7920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09440" y="223050"/>
            <a:ext cx="8229600" cy="1052736"/>
          </a:xfrm>
        </p:spPr>
        <p:txBody>
          <a:bodyPr>
            <a:normAutofit/>
          </a:bodyPr>
          <a:lstStyle/>
          <a:p>
            <a:r>
              <a:rPr lang="ja-JP" altLang="en-US" dirty="0">
                <a:solidFill>
                  <a:srgbClr val="FFFF00"/>
                </a:solidFill>
                <a:ea typeface="ＤＨＰ特太ゴシック体" panose="02010601000101010101" pitchFamily="2" charset="-128"/>
              </a:rPr>
              <a:t>上手な「考え」を出せるよさ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708" y="1124744"/>
            <a:ext cx="8745016" cy="3518989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None/>
            </a:pPr>
            <a:r>
              <a:rPr lang="ja-JP" altLang="en-US" sz="4000" dirty="0"/>
              <a:t>　</a:t>
            </a:r>
            <a:r>
              <a:rPr lang="ja-JP" altLang="en-US" sz="4000" dirty="0">
                <a:solidFill>
                  <a:schemeClr val="bg1"/>
                </a:solidFill>
              </a:rPr>
              <a:t>　嫌な気持ちのときは</a:t>
            </a:r>
            <a:r>
              <a:rPr lang="ja-JP" altLang="en-US" sz="4000" b="1" dirty="0">
                <a:solidFill>
                  <a:srgbClr val="FFCCFF"/>
                </a:solidFill>
              </a:rPr>
              <a:t>マイナスな「考え」</a:t>
            </a:r>
            <a:r>
              <a:rPr lang="ja-JP" altLang="en-US" sz="4000" dirty="0">
                <a:solidFill>
                  <a:schemeClr val="bg1"/>
                </a:solidFill>
              </a:rPr>
              <a:t>をしていることが多いです。</a:t>
            </a:r>
            <a:endParaRPr lang="en-US" altLang="ja-JP" sz="4000" dirty="0">
              <a:solidFill>
                <a:schemeClr val="bg1"/>
              </a:solidFill>
            </a:endParaRPr>
          </a:p>
          <a:p>
            <a:pPr>
              <a:buFont typeface="Arial" pitchFamily="34" charset="0"/>
              <a:buNone/>
            </a:pPr>
            <a:r>
              <a:rPr lang="ja-JP" altLang="en-US" sz="4000" dirty="0">
                <a:solidFill>
                  <a:schemeClr val="bg1"/>
                </a:solidFill>
              </a:rPr>
              <a:t>　　</a:t>
            </a:r>
            <a:r>
              <a:rPr lang="ja-JP" altLang="en-US" sz="4000" dirty="0">
                <a:solidFill>
                  <a:srgbClr val="FFCCFF"/>
                </a:solidFill>
              </a:rPr>
              <a:t>上手な「考え」</a:t>
            </a:r>
            <a:r>
              <a:rPr lang="ja-JP" altLang="en-US" sz="4000" dirty="0">
                <a:solidFill>
                  <a:schemeClr val="bg1"/>
                </a:solidFill>
              </a:rPr>
              <a:t>を探してみると、</a:t>
            </a:r>
          </a:p>
          <a:p>
            <a:pPr>
              <a:buFont typeface="Arial" pitchFamily="34" charset="0"/>
              <a:buNone/>
            </a:pPr>
            <a:r>
              <a:rPr lang="ja-JP" altLang="en-US" sz="4000" dirty="0">
                <a:solidFill>
                  <a:schemeClr val="bg1"/>
                </a:solidFill>
              </a:rPr>
              <a:t>　嫌な気分をやわらげたり、出来事を</a:t>
            </a:r>
          </a:p>
          <a:p>
            <a:pPr>
              <a:buFont typeface="Arial" pitchFamily="34" charset="0"/>
              <a:buNone/>
            </a:pPr>
            <a:r>
              <a:rPr lang="ja-JP" altLang="en-US" sz="4000" dirty="0">
                <a:solidFill>
                  <a:schemeClr val="bg1"/>
                </a:solidFill>
              </a:rPr>
              <a:t>　ありのままに見たりすることができる</a:t>
            </a:r>
          </a:p>
          <a:p>
            <a:pPr>
              <a:buFont typeface="Arial" pitchFamily="34" charset="0"/>
              <a:buNone/>
            </a:pPr>
            <a:r>
              <a:rPr lang="ja-JP" altLang="en-US" sz="4000" dirty="0">
                <a:solidFill>
                  <a:schemeClr val="bg1"/>
                </a:solidFill>
              </a:rPr>
              <a:t>　かもしれません。</a:t>
            </a:r>
          </a:p>
        </p:txBody>
      </p:sp>
    </p:spTree>
    <p:extLst>
      <p:ext uri="{BB962C8B-B14F-4D97-AF65-F5344CB8AC3E}">
        <p14:creationId xmlns:p14="http://schemas.microsoft.com/office/powerpoint/2010/main" val="4086393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586651" y="172993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4400" dirty="0">
                <a:solidFill>
                  <a:schemeClr val="accent2"/>
                </a:solidFill>
                <a:latin typeface="HGP創英角ﾎﾟｯﾌﾟ体" pitchFamily="50" charset="-128"/>
                <a:ea typeface="ＤＨＰ特太ゴシック体" panose="02010601000101010101" pitchFamily="2" charset="-128"/>
              </a:rPr>
              <a:t>こんなことあるよね　</a:t>
            </a:r>
            <a:endParaRPr lang="en-US" altLang="ja-JP" sz="4400" dirty="0">
              <a:solidFill>
                <a:schemeClr val="accent2"/>
              </a:solidFill>
              <a:latin typeface="HGP創英角ﾎﾟｯﾌﾟ体" pitchFamily="50" charset="-128"/>
              <a:ea typeface="ＤＨＰ特太ゴシック体" panose="02010601000101010101" pitchFamily="2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91487" y="1143000"/>
            <a:ext cx="8839200" cy="1752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円/楕円 10"/>
          <p:cNvSpPr/>
          <p:nvPr/>
        </p:nvSpPr>
        <p:spPr>
          <a:xfrm>
            <a:off x="755576" y="1219200"/>
            <a:ext cx="2514600" cy="160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dirty="0"/>
              <a:t>できごと</a:t>
            </a:r>
            <a:endParaRPr kumimoji="1" lang="ja-JP" altLang="en-US" sz="3200" dirty="0"/>
          </a:p>
        </p:txBody>
      </p:sp>
      <p:sp>
        <p:nvSpPr>
          <p:cNvPr id="12" name="円/楕円 11"/>
          <p:cNvSpPr/>
          <p:nvPr/>
        </p:nvSpPr>
        <p:spPr>
          <a:xfrm>
            <a:off x="6084168" y="1219200"/>
            <a:ext cx="2514600" cy="160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dirty="0"/>
              <a:t>気持ち</a:t>
            </a:r>
            <a:endParaRPr kumimoji="1" lang="ja-JP" altLang="en-US" sz="3200" dirty="0"/>
          </a:p>
        </p:txBody>
      </p:sp>
      <p:sp>
        <p:nvSpPr>
          <p:cNvPr id="13" name="右矢印 12"/>
          <p:cNvSpPr/>
          <p:nvPr/>
        </p:nvSpPr>
        <p:spPr>
          <a:xfrm>
            <a:off x="3851920" y="1752600"/>
            <a:ext cx="1981200" cy="60960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コンテンツ プレースホルダ 2"/>
          <p:cNvSpPr>
            <a:spLocks noGrp="1"/>
          </p:cNvSpPr>
          <p:nvPr>
            <p:ph idx="4294967295"/>
          </p:nvPr>
        </p:nvSpPr>
        <p:spPr>
          <a:xfrm>
            <a:off x="323528" y="3214403"/>
            <a:ext cx="8607159" cy="2448272"/>
          </a:xfrm>
        </p:spPr>
        <p:txBody>
          <a:bodyPr>
            <a:noAutofit/>
          </a:bodyPr>
          <a:lstStyle/>
          <a:p>
            <a:pPr eaLnBrk="1" hangingPunct="1"/>
            <a:r>
              <a:rPr lang="ja-JP" altLang="en-US" sz="4000" dirty="0">
                <a:latin typeface="+mn-ea"/>
              </a:rPr>
              <a:t>試合に勝った　　　　　　　　うれしい</a:t>
            </a:r>
            <a:endParaRPr lang="en-US" altLang="ja-JP" sz="4000" dirty="0">
              <a:latin typeface="+mn-ea"/>
            </a:endParaRPr>
          </a:p>
          <a:p>
            <a:pPr eaLnBrk="1" hangingPunct="1"/>
            <a:r>
              <a:rPr lang="ja-JP" altLang="en-US" sz="4000" dirty="0">
                <a:latin typeface="+mn-ea"/>
              </a:rPr>
              <a:t>悪口を言われた 　        　イライラ</a:t>
            </a:r>
            <a:endParaRPr lang="en-US" altLang="ja-JP" sz="4000" dirty="0">
              <a:latin typeface="+mn-ea"/>
            </a:endParaRPr>
          </a:p>
        </p:txBody>
      </p:sp>
      <p:sp>
        <p:nvSpPr>
          <p:cNvPr id="8" name="右矢印 7"/>
          <p:cNvSpPr/>
          <p:nvPr/>
        </p:nvSpPr>
        <p:spPr>
          <a:xfrm>
            <a:off x="4842519" y="3212976"/>
            <a:ext cx="1116367" cy="60960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右矢印 8"/>
          <p:cNvSpPr/>
          <p:nvPr/>
        </p:nvSpPr>
        <p:spPr>
          <a:xfrm>
            <a:off x="4842519" y="3933056"/>
            <a:ext cx="1116368" cy="60960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角丸四角形 13"/>
          <p:cNvSpPr/>
          <p:nvPr/>
        </p:nvSpPr>
        <p:spPr>
          <a:xfrm>
            <a:off x="91487" y="5252384"/>
            <a:ext cx="8856984" cy="90010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>
                <a:solidFill>
                  <a:srgbClr val="FFFF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イライラが続くとつらいよね</a:t>
            </a:r>
            <a:endParaRPr lang="en-US" altLang="ja-JP" sz="3600" dirty="0">
              <a:solidFill>
                <a:srgbClr val="FFFF00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6345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051720" y="1844824"/>
            <a:ext cx="684076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000" dirty="0"/>
              <a:t>　何か出来事があると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「考え」と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「気持ち」「行動」と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「身体」に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反応が表れます。</a:t>
            </a:r>
            <a:endParaRPr kumimoji="1" lang="ja-JP" altLang="en-US" sz="4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5703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.bp.blogspot.com/-GV4wlwr8yhI/VRUQLaOdASI/AAAAAAAAshw/WhkO6MaZbEc/s800/moyamoy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786" y="3520716"/>
            <a:ext cx="2924324" cy="292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角丸四角形 10"/>
          <p:cNvSpPr/>
          <p:nvPr/>
        </p:nvSpPr>
        <p:spPr>
          <a:xfrm>
            <a:off x="169919" y="1781902"/>
            <a:ext cx="8839200" cy="1905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右矢印 11"/>
          <p:cNvSpPr/>
          <p:nvPr/>
        </p:nvSpPr>
        <p:spPr>
          <a:xfrm>
            <a:off x="2836919" y="2315302"/>
            <a:ext cx="457200" cy="762000"/>
          </a:xfrm>
          <a:prstGeom prst="rightArrow">
            <a:avLst>
              <a:gd name="adj1" fmla="val 50000"/>
              <a:gd name="adj2" fmla="val 5350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418319" y="1934302"/>
            <a:ext cx="2514600" cy="160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dirty="0"/>
              <a:t>気持ち</a:t>
            </a:r>
            <a:endParaRPr kumimoji="1" lang="ja-JP" altLang="en-US" sz="3200" dirty="0"/>
          </a:p>
        </p:txBody>
      </p:sp>
      <p:sp>
        <p:nvSpPr>
          <p:cNvPr id="14" name="円/楕円 13"/>
          <p:cNvSpPr/>
          <p:nvPr/>
        </p:nvSpPr>
        <p:spPr>
          <a:xfrm>
            <a:off x="3294119" y="1934302"/>
            <a:ext cx="2514600" cy="160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3200" dirty="0"/>
          </a:p>
        </p:txBody>
      </p:sp>
      <p:sp>
        <p:nvSpPr>
          <p:cNvPr id="15" name="円/楕円 14"/>
          <p:cNvSpPr/>
          <p:nvPr/>
        </p:nvSpPr>
        <p:spPr>
          <a:xfrm>
            <a:off x="246119" y="1934302"/>
            <a:ext cx="2514600" cy="160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dirty="0"/>
              <a:t>できごと</a:t>
            </a:r>
            <a:endParaRPr kumimoji="1" lang="ja-JP" altLang="en-US" sz="3200" dirty="0"/>
          </a:p>
        </p:txBody>
      </p:sp>
      <p:sp>
        <p:nvSpPr>
          <p:cNvPr id="16" name="右矢印 15"/>
          <p:cNvSpPr/>
          <p:nvPr/>
        </p:nvSpPr>
        <p:spPr>
          <a:xfrm>
            <a:off x="5961119" y="2315302"/>
            <a:ext cx="457200" cy="762000"/>
          </a:xfrm>
          <a:prstGeom prst="rightArrow">
            <a:avLst>
              <a:gd name="adj1" fmla="val 50000"/>
              <a:gd name="adj2" fmla="val 5350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597404" y="2349681"/>
            <a:ext cx="1984230" cy="76944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「考え」</a:t>
            </a:r>
            <a:endParaRPr kumimoji="1" lang="ja-JP" altLang="en-US" sz="44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6" name="円形吹き出し 5"/>
          <p:cNvSpPr/>
          <p:nvPr/>
        </p:nvSpPr>
        <p:spPr>
          <a:xfrm>
            <a:off x="106262" y="3933056"/>
            <a:ext cx="3491141" cy="2511984"/>
          </a:xfrm>
          <a:prstGeom prst="wedgeEllipseCallout">
            <a:avLst>
              <a:gd name="adj1" fmla="val 63008"/>
              <a:gd name="adj2" fmla="val 759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>
                <a:solidFill>
                  <a:schemeClr val="accent2"/>
                </a:solidFill>
                <a:ea typeface="ＤＨＰ特太ゴシック体" panose="02010601000101010101" pitchFamily="2" charset="-128"/>
              </a:rPr>
              <a:t>今日は</a:t>
            </a:r>
            <a:endParaRPr kumimoji="1" lang="en-US" altLang="ja-JP" sz="3600" dirty="0">
              <a:solidFill>
                <a:schemeClr val="accent2"/>
              </a:solidFill>
              <a:ea typeface="ＤＨＰ特太ゴシック体" panose="02010601000101010101" pitchFamily="2" charset="-128"/>
            </a:endParaRPr>
          </a:p>
          <a:p>
            <a:pPr algn="ctr"/>
            <a:r>
              <a:rPr kumimoji="1" lang="ja-JP" altLang="en-US" sz="3600" dirty="0">
                <a:solidFill>
                  <a:schemeClr val="accent2"/>
                </a:solidFill>
                <a:ea typeface="ＤＨＰ特太ゴシック体" panose="02010601000101010101" pitchFamily="2" charset="-128"/>
              </a:rPr>
              <a:t>「考え」に注目！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10704" y="188640"/>
            <a:ext cx="900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自分の「考え」に目をむけよう！</a:t>
            </a:r>
            <a:endParaRPr kumimoji="1" lang="ja-JP" altLang="en-US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251520" y="188640"/>
            <a:ext cx="8568952" cy="769441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867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191604" y="1719764"/>
            <a:ext cx="8839200" cy="1905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右矢印 11"/>
          <p:cNvSpPr/>
          <p:nvPr/>
        </p:nvSpPr>
        <p:spPr>
          <a:xfrm>
            <a:off x="2858604" y="2253164"/>
            <a:ext cx="457200" cy="762000"/>
          </a:xfrm>
          <a:prstGeom prst="rightArrow">
            <a:avLst>
              <a:gd name="adj1" fmla="val 50000"/>
              <a:gd name="adj2" fmla="val 5350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440004" y="1872164"/>
            <a:ext cx="2514600" cy="160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dirty="0"/>
              <a:t>気持ち</a:t>
            </a:r>
            <a:endParaRPr kumimoji="1" lang="ja-JP" altLang="en-US" sz="3200" dirty="0"/>
          </a:p>
        </p:txBody>
      </p:sp>
      <p:sp>
        <p:nvSpPr>
          <p:cNvPr id="14" name="円/楕円 13"/>
          <p:cNvSpPr/>
          <p:nvPr/>
        </p:nvSpPr>
        <p:spPr>
          <a:xfrm>
            <a:off x="3315804" y="1872164"/>
            <a:ext cx="2514600" cy="160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3200" dirty="0"/>
          </a:p>
        </p:txBody>
      </p:sp>
      <p:sp>
        <p:nvSpPr>
          <p:cNvPr id="15" name="円/楕円 14"/>
          <p:cNvSpPr/>
          <p:nvPr/>
        </p:nvSpPr>
        <p:spPr>
          <a:xfrm>
            <a:off x="267804" y="1872164"/>
            <a:ext cx="2514600" cy="160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dirty="0"/>
              <a:t>できごと</a:t>
            </a:r>
            <a:endParaRPr kumimoji="1" lang="ja-JP" altLang="en-US" sz="3200" dirty="0"/>
          </a:p>
        </p:txBody>
      </p:sp>
      <p:sp>
        <p:nvSpPr>
          <p:cNvPr id="16" name="右矢印 15"/>
          <p:cNvSpPr/>
          <p:nvPr/>
        </p:nvSpPr>
        <p:spPr>
          <a:xfrm>
            <a:off x="5982804" y="2253164"/>
            <a:ext cx="457200" cy="762000"/>
          </a:xfrm>
          <a:prstGeom prst="rightArrow">
            <a:avLst>
              <a:gd name="adj1" fmla="val 50000"/>
              <a:gd name="adj2" fmla="val 5350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10704" y="188640"/>
            <a:ext cx="9001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ＤＨＰ特太ゴシック体" panose="02010601000101010101" pitchFamily="2" charset="-128"/>
              </a:rPr>
              <a:t>ワークシートに</a:t>
            </a:r>
            <a:endParaRPr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ＤＨＰ特太ゴシック体" panose="02010601000101010101" pitchFamily="2" charset="-128"/>
            </a:endParaRPr>
          </a:p>
          <a:p>
            <a:pPr algn="ctr"/>
            <a:r>
              <a:rPr lang="ja-JP" altLang="en-US" sz="44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ＤＨＰ特太ゴシック体" panose="02010601000101010101" pitchFamily="2" charset="-128"/>
              </a:rPr>
              <a:t>学年・組・番号・名前を書きます</a:t>
            </a:r>
            <a:endParaRPr kumimoji="1" lang="ja-JP" altLang="en-US" sz="4400" dirty="0">
              <a:latin typeface="HGP創英角ｺﾞｼｯｸUB" panose="020B0900000000000000" pitchFamily="50" charset="-128"/>
              <a:ea typeface="ＤＨＰ特太ゴシック体" panose="02010601000101010101" pitchFamily="2" charset="-128"/>
            </a:endParaRPr>
          </a:p>
        </p:txBody>
      </p:sp>
      <p:sp>
        <p:nvSpPr>
          <p:cNvPr id="2" name="上矢印吹き出し 1"/>
          <p:cNvSpPr/>
          <p:nvPr/>
        </p:nvSpPr>
        <p:spPr>
          <a:xfrm>
            <a:off x="506748" y="3472364"/>
            <a:ext cx="8447856" cy="2908964"/>
          </a:xfrm>
          <a:prstGeom prst="upArrowCallou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tx1"/>
                </a:solidFill>
                <a:ea typeface="ＤＨＰ特太ゴシック体" panose="02010601000101010101" pitchFamily="2" charset="-128"/>
              </a:rPr>
              <a:t>今日のテーマです。</a:t>
            </a:r>
            <a:endParaRPr kumimoji="1" lang="en-US" altLang="ja-JP" sz="4000" dirty="0">
              <a:solidFill>
                <a:schemeClr val="tx1"/>
              </a:solidFill>
              <a:ea typeface="ＤＨＰ特太ゴシック体" panose="02010601000101010101" pitchFamily="2" charset="-128"/>
            </a:endParaRPr>
          </a:p>
          <a:p>
            <a:pPr algn="ctr"/>
            <a:r>
              <a:rPr lang="ja-JP" altLang="en-US" sz="4000" dirty="0">
                <a:solidFill>
                  <a:schemeClr val="tx1"/>
                </a:solidFill>
                <a:ea typeface="ＤＨＰ特太ゴシック体" panose="02010601000101010101" pitchFamily="2" charset="-128"/>
              </a:rPr>
              <a:t>ここに「</a:t>
            </a:r>
            <a:r>
              <a:rPr lang="ja-JP" altLang="en-US" sz="4000" dirty="0">
                <a:solidFill>
                  <a:srgbClr val="FF0000"/>
                </a:solidFill>
                <a:ea typeface="ＤＨＰ特太ゴシック体" panose="02010601000101010101" pitchFamily="2" charset="-128"/>
              </a:rPr>
              <a:t>考え</a:t>
            </a:r>
            <a:r>
              <a:rPr lang="ja-JP" altLang="en-US" sz="4000" dirty="0">
                <a:solidFill>
                  <a:schemeClr val="tx1"/>
                </a:solidFill>
                <a:ea typeface="ＤＨＰ特太ゴシック体" panose="02010601000101010101" pitchFamily="2" charset="-128"/>
              </a:rPr>
              <a:t>」と書き入れましょう。</a:t>
            </a:r>
            <a:endParaRPr kumimoji="1" lang="ja-JP" altLang="en-US" sz="4000" dirty="0">
              <a:solidFill>
                <a:schemeClr val="tx1"/>
              </a:solidFill>
              <a:ea typeface="ＤＨＰ特太ゴシック体" panose="02010601000101010101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8624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角丸四角形吹き出し 5"/>
          <p:cNvSpPr>
            <a:spLocks noChangeArrowheads="1"/>
          </p:cNvSpPr>
          <p:nvPr/>
        </p:nvSpPr>
        <p:spPr bwMode="auto">
          <a:xfrm>
            <a:off x="214896" y="984656"/>
            <a:ext cx="8749592" cy="1493912"/>
          </a:xfrm>
          <a:prstGeom prst="wedgeRoundRectCallout">
            <a:avLst>
              <a:gd name="adj1" fmla="val -35435"/>
              <a:gd name="adj2" fmla="val 26657"/>
              <a:gd name="adj3" fmla="val 16667"/>
            </a:avLst>
          </a:prstGeom>
          <a:solidFill>
            <a:srgbClr val="CCFFFF"/>
          </a:solidFill>
          <a:ln w="6985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400" dirty="0">
                <a:ea typeface="ＤＨＰ特太ゴシック体" panose="02010601000101010101" pitchFamily="2" charset="-128"/>
              </a:rPr>
              <a:t>友だちにあいさつをしたけど、</a:t>
            </a:r>
            <a:endParaRPr lang="en-US" altLang="ja-JP" sz="4400" dirty="0">
              <a:ea typeface="ＤＨＰ特太ゴシック体" panose="02010601000101010101" pitchFamily="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400" dirty="0">
                <a:ea typeface="ＤＨＰ特太ゴシック体" panose="02010601000101010101" pitchFamily="2" charset="-128"/>
              </a:rPr>
              <a:t>返事がなかった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14896" y="2728676"/>
            <a:ext cx="3600450" cy="1774825"/>
          </a:xfrm>
          <a:prstGeom prst="wedgeEllipseCallout">
            <a:avLst>
              <a:gd name="adj1" fmla="val -2255"/>
              <a:gd name="adj2" fmla="val 7466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dirty="0"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latin typeface="HGP創英角ﾎﾟｯﾌﾟ体" pitchFamily="50" charset="-128"/>
                <a:ea typeface="HGP創英角ﾎﾟｯﾌﾟ体" pitchFamily="50" charset="-128"/>
              </a:rPr>
              <a:t>おはよう！</a:t>
            </a:r>
            <a:endParaRPr lang="en-US" altLang="ja-JP" sz="4000" dirty="0"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211960" y="2675261"/>
            <a:ext cx="4372475" cy="1639788"/>
          </a:xfrm>
          <a:prstGeom prst="cloudCallout">
            <a:avLst>
              <a:gd name="adj1" fmla="val 5469"/>
              <a:gd name="adj2" fmla="val 71663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latin typeface="HGP創英角ﾎﾟｯﾌﾟ体" pitchFamily="50" charset="-128"/>
                <a:ea typeface="HGP創英角ﾎﾟｯﾌﾟ体" pitchFamily="50" charset="-128"/>
              </a:rPr>
              <a:t>あれ？</a:t>
            </a:r>
            <a:endParaRPr lang="en-US" altLang="ja-JP" sz="3200" dirty="0"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latin typeface="HGP創英角ﾎﾟｯﾌﾟ体" pitchFamily="50" charset="-128"/>
                <a:ea typeface="HGP創英角ﾎﾟｯﾌﾟ体" pitchFamily="50" charset="-128"/>
              </a:rPr>
              <a:t>返事がない</a:t>
            </a:r>
          </a:p>
        </p:txBody>
      </p:sp>
      <p:sp>
        <p:nvSpPr>
          <p:cNvPr id="14" name="右矢印 13"/>
          <p:cNvSpPr/>
          <p:nvPr/>
        </p:nvSpPr>
        <p:spPr>
          <a:xfrm>
            <a:off x="4038600" y="4799428"/>
            <a:ext cx="1549400" cy="1427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pic>
        <p:nvPicPr>
          <p:cNvPr id="1026" name="Picture 2" descr="http://4.bp.blogspot.com/-pzEQNrczyEo/UaKlkTnKemI/AAAAAAAAT2g/geTugQbr4JY/s800/boy_ques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129" y="4329320"/>
            <a:ext cx="2056306" cy="236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3.bp.blogspot.com/-HfrD1RcifOE/USsbEKoTICI/AAAAAAAAN_U/Nx5GDLGTVOE/s1600/boy01_laug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541043"/>
            <a:ext cx="1965325" cy="225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8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solidFill>
                  <a:schemeClr val="accent2"/>
                </a:solidFill>
                <a:latin typeface="HGS創英角ｺﾞｼｯｸUB" pitchFamily="50" charset="-128"/>
                <a:ea typeface="HGS創英角ｺﾞｼｯｸUB" pitchFamily="50" charset="-128"/>
              </a:rPr>
              <a:t>ふだんの自分</a:t>
            </a:r>
            <a:r>
              <a:rPr lang="ja-JP" altLang="en-US" sz="4000" dirty="0">
                <a:solidFill>
                  <a:schemeClr val="accent2"/>
                </a:solidFill>
                <a:latin typeface="HGS創英角ｺﾞｼｯｸUB" pitchFamily="50" charset="-128"/>
                <a:ea typeface="HGS創英角ｺﾞｼｯｸUB" pitchFamily="50" charset="-128"/>
              </a:rPr>
              <a:t>はどう考えるかな？</a:t>
            </a:r>
            <a:endParaRPr kumimoji="1" lang="ja-JP" altLang="en-US" sz="4000" dirty="0">
              <a:solidFill>
                <a:schemeClr val="accent2"/>
              </a:solidFill>
              <a:latin typeface="HGS創英角ｺﾞｼｯｸUB" pitchFamily="50" charset="-128"/>
              <a:ea typeface="HGS創英角ｺﾞｼｯｸUB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23528" y="980728"/>
            <a:ext cx="8640960" cy="132802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600" b="1" dirty="0"/>
              <a:t>友だちにあいさつをしたけど、</a:t>
            </a:r>
            <a:endParaRPr lang="en-US" altLang="ja-JP" sz="36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600" b="1" dirty="0"/>
              <a:t>返事がない・・・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23528" y="2529770"/>
            <a:ext cx="8640960" cy="397031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kumimoji="1" lang="en-US" altLang="ja-JP" sz="3600" dirty="0"/>
          </a:p>
          <a:p>
            <a:pPr algn="ctr"/>
            <a:endParaRPr lang="en-US" altLang="ja-JP" sz="3600" dirty="0"/>
          </a:p>
          <a:p>
            <a:pPr algn="ctr"/>
            <a:endParaRPr kumimoji="1" lang="en-US" altLang="ja-JP" sz="3600" dirty="0"/>
          </a:p>
          <a:p>
            <a:pPr algn="ctr"/>
            <a:endParaRPr lang="en-US" altLang="ja-JP" sz="3600" dirty="0"/>
          </a:p>
          <a:p>
            <a:pPr algn="ctr"/>
            <a:endParaRPr kumimoji="1" lang="en-US" altLang="ja-JP" sz="3600" dirty="0"/>
          </a:p>
          <a:p>
            <a:pPr algn="ctr"/>
            <a:endParaRPr lang="en-US" altLang="ja-JP" sz="3600" dirty="0"/>
          </a:p>
          <a:p>
            <a:pPr algn="ctr"/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426820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右矢印 27"/>
          <p:cNvSpPr/>
          <p:nvPr/>
        </p:nvSpPr>
        <p:spPr>
          <a:xfrm>
            <a:off x="3929753" y="4152827"/>
            <a:ext cx="360362" cy="360362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9" name="右矢印 28"/>
          <p:cNvSpPr/>
          <p:nvPr/>
        </p:nvSpPr>
        <p:spPr>
          <a:xfrm>
            <a:off x="3944184" y="5771555"/>
            <a:ext cx="360362" cy="360362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7" name="右矢印 26"/>
          <p:cNvSpPr/>
          <p:nvPr/>
        </p:nvSpPr>
        <p:spPr>
          <a:xfrm>
            <a:off x="3872096" y="2541947"/>
            <a:ext cx="360362" cy="360363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855663" y="3716338"/>
            <a:ext cx="571500" cy="108108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8064A2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18" name="テキスト ボックス 16"/>
          <p:cNvSpPr txBox="1"/>
          <p:nvPr/>
        </p:nvSpPr>
        <p:spPr>
          <a:xfrm>
            <a:off x="36033" y="1318488"/>
            <a:ext cx="1105380" cy="543293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HGP創英角ﾎﾟｯﾌﾟ体" pitchFamily="50" charset="-128"/>
                <a:ea typeface="HGP創英角ﾎﾟｯﾌﾟ体" pitchFamily="50" charset="-128"/>
              </a:rPr>
              <a:t>出来事</a:t>
            </a:r>
          </a:p>
        </p:txBody>
      </p:sp>
      <p:sp>
        <p:nvSpPr>
          <p:cNvPr id="19" name="テキスト ボックス 17"/>
          <p:cNvSpPr txBox="1"/>
          <p:nvPr/>
        </p:nvSpPr>
        <p:spPr>
          <a:xfrm>
            <a:off x="2095345" y="1107031"/>
            <a:ext cx="1512515" cy="577949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latin typeface="HGP創英角ﾎﾟｯﾌﾟ体" pitchFamily="50" charset="-128"/>
                <a:ea typeface="HGP創英角ﾎﾟｯﾌﾟ体" pitchFamily="50" charset="-128"/>
              </a:rPr>
              <a:t>「</a:t>
            </a:r>
            <a:r>
              <a:rPr lang="ja-JP" altLang="en-US" sz="32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考え</a:t>
            </a:r>
            <a:r>
              <a:rPr lang="ja-JP" altLang="en-US" sz="3200" dirty="0">
                <a:latin typeface="HGP創英角ﾎﾟｯﾌﾟ体" pitchFamily="50" charset="-128"/>
                <a:ea typeface="HGP創英角ﾎﾟｯﾌﾟ体" pitchFamily="50" charset="-128"/>
              </a:rPr>
              <a:t>」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-27781" y="1990725"/>
            <a:ext cx="1021556" cy="4532313"/>
          </a:xfrm>
          <a:prstGeom prst="round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eaVert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rgbClr val="FFFFFF"/>
                </a:solidFill>
              </a:rPr>
              <a:t>友だちにあいさつをしたけど，</a:t>
            </a:r>
            <a:endParaRPr lang="en-US" altLang="ja-JP" sz="2400" b="1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ja-JP" altLang="en-US" sz="2400" b="1" dirty="0">
                <a:solidFill>
                  <a:srgbClr val="FFFFFF"/>
                </a:solidFill>
              </a:rPr>
              <a:t>返事がない</a:t>
            </a:r>
          </a:p>
        </p:txBody>
      </p:sp>
      <p:sp>
        <p:nvSpPr>
          <p:cNvPr id="79887" name="AutoShape 4"/>
          <p:cNvSpPr>
            <a:spLocks noChangeArrowheads="1"/>
          </p:cNvSpPr>
          <p:nvPr/>
        </p:nvSpPr>
        <p:spPr bwMode="auto">
          <a:xfrm>
            <a:off x="1501775" y="1976438"/>
            <a:ext cx="2301503" cy="15036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sp>
        <p:nvSpPr>
          <p:cNvPr id="79888" name="AutoShape 4"/>
          <p:cNvSpPr>
            <a:spLocks noChangeArrowheads="1"/>
          </p:cNvSpPr>
          <p:nvPr/>
        </p:nvSpPr>
        <p:spPr bwMode="auto">
          <a:xfrm>
            <a:off x="1570593" y="3591762"/>
            <a:ext cx="2301503" cy="149342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sp>
        <p:nvSpPr>
          <p:cNvPr id="79889" name="AutoShape 4"/>
          <p:cNvSpPr>
            <a:spLocks noChangeArrowheads="1"/>
          </p:cNvSpPr>
          <p:nvPr/>
        </p:nvSpPr>
        <p:spPr bwMode="auto">
          <a:xfrm>
            <a:off x="1570592" y="5284601"/>
            <a:ext cx="2301503" cy="133427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sp>
        <p:nvSpPr>
          <p:cNvPr id="79899" name="タイトル 1"/>
          <p:cNvSpPr txBox="1">
            <a:spLocks/>
          </p:cNvSpPr>
          <p:nvPr/>
        </p:nvSpPr>
        <p:spPr bwMode="auto">
          <a:xfrm>
            <a:off x="76200" y="30163"/>
            <a:ext cx="8964613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ja-JP" altLang="en-US" sz="4800" dirty="0">
                <a:solidFill>
                  <a:srgbClr val="C00000"/>
                </a:solidFill>
                <a:latin typeface="HGP創英角ｺﾞｼｯｸUB" pitchFamily="50" charset="-128"/>
                <a:ea typeface="HGP創英角ｺﾞｼｯｸUB" pitchFamily="50" charset="-128"/>
              </a:rPr>
              <a:t>どんな考えができるかな？</a:t>
            </a:r>
          </a:p>
        </p:txBody>
      </p:sp>
      <p:sp>
        <p:nvSpPr>
          <p:cNvPr id="23" name="角丸四角形 22"/>
          <p:cNvSpPr/>
          <p:nvPr/>
        </p:nvSpPr>
        <p:spPr>
          <a:xfrm>
            <a:off x="1141412" y="1861782"/>
            <a:ext cx="3091045" cy="4757089"/>
          </a:xfrm>
          <a:prstGeom prst="roundRect">
            <a:avLst/>
          </a:prstGeom>
          <a:solidFill>
            <a:srgbClr val="FF99FF">
              <a:alpha val="63000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3200" dirty="0"/>
              <a:t>そんな気持ちになるときどう「考え」</a:t>
            </a:r>
            <a:r>
              <a:rPr lang="ja-JP" altLang="en-US" sz="3200" dirty="0" err="1"/>
              <a:t>て</a:t>
            </a:r>
            <a:r>
              <a:rPr lang="ja-JP" altLang="en-US" sz="3200" dirty="0"/>
              <a:t>いたかな？</a:t>
            </a:r>
            <a:endParaRPr lang="en-US" altLang="ja-JP" sz="3200" dirty="0"/>
          </a:p>
          <a:p>
            <a:endParaRPr lang="en-US" altLang="ja-JP" sz="3200" dirty="0"/>
          </a:p>
        </p:txBody>
      </p:sp>
      <p:sp>
        <p:nvSpPr>
          <p:cNvPr id="36" name="右矢印 35"/>
          <p:cNvSpPr/>
          <p:nvPr/>
        </p:nvSpPr>
        <p:spPr>
          <a:xfrm>
            <a:off x="6574367" y="4076700"/>
            <a:ext cx="360362" cy="360362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37" name="右矢印 36"/>
          <p:cNvSpPr/>
          <p:nvPr/>
        </p:nvSpPr>
        <p:spPr>
          <a:xfrm>
            <a:off x="6574367" y="5719763"/>
            <a:ext cx="360362" cy="360362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39" name="右矢印 38"/>
          <p:cNvSpPr/>
          <p:nvPr/>
        </p:nvSpPr>
        <p:spPr>
          <a:xfrm>
            <a:off x="6512479" y="2515219"/>
            <a:ext cx="360362" cy="360363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40" name="テキスト ボックス 17"/>
          <p:cNvSpPr txBox="1"/>
          <p:nvPr/>
        </p:nvSpPr>
        <p:spPr>
          <a:xfrm>
            <a:off x="4687616" y="1106530"/>
            <a:ext cx="1512515" cy="577949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chemeClr val="tx2"/>
                </a:solidFill>
                <a:latin typeface="HGP創英角ﾎﾟｯﾌﾟ体" pitchFamily="50" charset="-128"/>
                <a:ea typeface="HGP創英角ﾎﾟｯﾌﾟ体" pitchFamily="50" charset="-128"/>
              </a:rPr>
              <a:t>気持ち</a:t>
            </a:r>
          </a:p>
        </p:txBody>
      </p: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4272863" y="1976438"/>
            <a:ext cx="2301503" cy="15036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ja-JP" altLang="en-US" sz="3200" dirty="0">
                <a:latin typeface="Calibri" pitchFamily="34" charset="0"/>
              </a:rPr>
              <a:t>イライラ</a:t>
            </a: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auto">
          <a:xfrm>
            <a:off x="4272863" y="3591762"/>
            <a:ext cx="2301503" cy="149342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ja-JP" altLang="en-US" sz="3600" dirty="0">
                <a:latin typeface="Calibri" pitchFamily="34" charset="0"/>
              </a:rPr>
              <a:t>悲しい</a:t>
            </a:r>
          </a:p>
        </p:txBody>
      </p:sp>
      <p:sp>
        <p:nvSpPr>
          <p:cNvPr id="43" name="AutoShape 4"/>
          <p:cNvSpPr>
            <a:spLocks noChangeArrowheads="1"/>
          </p:cNvSpPr>
          <p:nvPr/>
        </p:nvSpPr>
        <p:spPr bwMode="auto">
          <a:xfrm>
            <a:off x="4267034" y="5181017"/>
            <a:ext cx="2301503" cy="143785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ja-JP" altLang="en-US" sz="3200" dirty="0">
                <a:latin typeface="Calibri" pitchFamily="34" charset="0"/>
              </a:rPr>
              <a:t>落ち着いている</a:t>
            </a:r>
          </a:p>
        </p:txBody>
      </p:sp>
      <p:sp>
        <p:nvSpPr>
          <p:cNvPr id="45" name="テキスト ボックス 17"/>
          <p:cNvSpPr txBox="1"/>
          <p:nvPr/>
        </p:nvSpPr>
        <p:spPr>
          <a:xfrm>
            <a:off x="7528298" y="1107031"/>
            <a:ext cx="1512515" cy="577949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rgbClr val="00B050"/>
                </a:solidFill>
                <a:latin typeface="HGP創英角ﾎﾟｯﾌﾟ体" pitchFamily="50" charset="-128"/>
                <a:ea typeface="HGP創英角ﾎﾟｯﾌﾟ体" pitchFamily="50" charset="-128"/>
              </a:rPr>
              <a:t>行動</a:t>
            </a: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6934729" y="1976438"/>
            <a:ext cx="2209272" cy="15036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sp>
        <p:nvSpPr>
          <p:cNvPr id="47" name="AutoShape 4"/>
          <p:cNvSpPr>
            <a:spLocks noChangeArrowheads="1"/>
          </p:cNvSpPr>
          <p:nvPr/>
        </p:nvSpPr>
        <p:spPr bwMode="auto">
          <a:xfrm>
            <a:off x="6934729" y="3596740"/>
            <a:ext cx="2209272" cy="148844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115" y="2621331"/>
            <a:ext cx="879587" cy="787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AutoShape 4"/>
          <p:cNvSpPr>
            <a:spLocks noChangeArrowheads="1"/>
          </p:cNvSpPr>
          <p:nvPr/>
        </p:nvSpPr>
        <p:spPr bwMode="auto">
          <a:xfrm>
            <a:off x="6934726" y="5181017"/>
            <a:ext cx="2209272" cy="143785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31" y="4152826"/>
            <a:ext cx="869044" cy="81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359" y="5771555"/>
            <a:ext cx="831344" cy="70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角丸四角形 33"/>
          <p:cNvSpPr/>
          <p:nvPr/>
        </p:nvSpPr>
        <p:spPr>
          <a:xfrm>
            <a:off x="6399703" y="1861781"/>
            <a:ext cx="2750161" cy="4757089"/>
          </a:xfrm>
          <a:prstGeom prst="roundRect">
            <a:avLst/>
          </a:prstGeom>
          <a:solidFill>
            <a:srgbClr val="CDFFCD">
              <a:alpha val="62745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3200" dirty="0"/>
              <a:t>そんな気持ちになったらどうするだろう？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42388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右矢印 27"/>
          <p:cNvSpPr/>
          <p:nvPr/>
        </p:nvSpPr>
        <p:spPr>
          <a:xfrm>
            <a:off x="3929753" y="4152827"/>
            <a:ext cx="360362" cy="360362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9" name="右矢印 28"/>
          <p:cNvSpPr/>
          <p:nvPr/>
        </p:nvSpPr>
        <p:spPr>
          <a:xfrm>
            <a:off x="3944184" y="5771555"/>
            <a:ext cx="360362" cy="360362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7" name="右矢印 26"/>
          <p:cNvSpPr/>
          <p:nvPr/>
        </p:nvSpPr>
        <p:spPr>
          <a:xfrm>
            <a:off x="3872096" y="2541947"/>
            <a:ext cx="360362" cy="360363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855663" y="3716338"/>
            <a:ext cx="571500" cy="108108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8064A2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18" name="テキスト ボックス 16"/>
          <p:cNvSpPr txBox="1"/>
          <p:nvPr/>
        </p:nvSpPr>
        <p:spPr>
          <a:xfrm>
            <a:off x="-12701" y="1282890"/>
            <a:ext cx="1154113" cy="498405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HGP創英角ﾎﾟｯﾌﾟ体" pitchFamily="50" charset="-128"/>
                <a:ea typeface="HGP創英角ﾎﾟｯﾌﾟ体" pitchFamily="50" charset="-128"/>
              </a:rPr>
              <a:t>出来事</a:t>
            </a:r>
          </a:p>
        </p:txBody>
      </p:sp>
      <p:sp>
        <p:nvSpPr>
          <p:cNvPr id="19" name="テキスト ボックス 17"/>
          <p:cNvSpPr txBox="1"/>
          <p:nvPr/>
        </p:nvSpPr>
        <p:spPr>
          <a:xfrm>
            <a:off x="2095345" y="1121657"/>
            <a:ext cx="1512515" cy="577949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latin typeface="HGP創英角ﾎﾟｯﾌﾟ体" pitchFamily="50" charset="-128"/>
                <a:ea typeface="HGP創英角ﾎﾟｯﾌﾟ体" pitchFamily="50" charset="-128"/>
              </a:rPr>
              <a:t>「</a:t>
            </a:r>
            <a:r>
              <a:rPr lang="ja-JP" altLang="en-US" sz="32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考え</a:t>
            </a:r>
            <a:r>
              <a:rPr lang="ja-JP" altLang="en-US" sz="3200" dirty="0">
                <a:latin typeface="HGP創英角ﾎﾟｯﾌﾟ体" pitchFamily="50" charset="-128"/>
                <a:ea typeface="HGP創英角ﾎﾟｯﾌﾟ体" pitchFamily="50" charset="-128"/>
              </a:rPr>
              <a:t>」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0" y="1990725"/>
            <a:ext cx="993775" cy="4532313"/>
          </a:xfrm>
          <a:prstGeom prst="round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eaVert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rgbClr val="FFFFFF"/>
                </a:solidFill>
              </a:rPr>
              <a:t>友だちにあいさつをしたけれど，</a:t>
            </a:r>
            <a:endParaRPr lang="en-US" altLang="ja-JP" sz="2400" b="1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ja-JP" altLang="en-US" sz="2400" b="1" dirty="0">
                <a:solidFill>
                  <a:srgbClr val="FFFFFF"/>
                </a:solidFill>
              </a:rPr>
              <a:t>返事が返ってこない</a:t>
            </a:r>
          </a:p>
        </p:txBody>
      </p:sp>
      <p:sp>
        <p:nvSpPr>
          <p:cNvPr id="79887" name="AutoShape 4"/>
          <p:cNvSpPr>
            <a:spLocks noChangeArrowheads="1"/>
          </p:cNvSpPr>
          <p:nvPr/>
        </p:nvSpPr>
        <p:spPr bwMode="auto">
          <a:xfrm>
            <a:off x="1501775" y="1976438"/>
            <a:ext cx="2301503" cy="15036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sp>
        <p:nvSpPr>
          <p:cNvPr id="79888" name="AutoShape 4"/>
          <p:cNvSpPr>
            <a:spLocks noChangeArrowheads="1"/>
          </p:cNvSpPr>
          <p:nvPr/>
        </p:nvSpPr>
        <p:spPr bwMode="auto">
          <a:xfrm>
            <a:off x="1570593" y="3591762"/>
            <a:ext cx="2301503" cy="149342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sp>
        <p:nvSpPr>
          <p:cNvPr id="79889" name="AutoShape 4"/>
          <p:cNvSpPr>
            <a:spLocks noChangeArrowheads="1"/>
          </p:cNvSpPr>
          <p:nvPr/>
        </p:nvSpPr>
        <p:spPr bwMode="auto">
          <a:xfrm>
            <a:off x="1570592" y="5284601"/>
            <a:ext cx="2301503" cy="133427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sp>
        <p:nvSpPr>
          <p:cNvPr id="79899" name="タイトル 1"/>
          <p:cNvSpPr txBox="1">
            <a:spLocks/>
          </p:cNvSpPr>
          <p:nvPr/>
        </p:nvSpPr>
        <p:spPr bwMode="auto">
          <a:xfrm>
            <a:off x="76200" y="30163"/>
            <a:ext cx="8964613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ja-JP" altLang="en-US" sz="4800" dirty="0">
                <a:solidFill>
                  <a:srgbClr val="C00000"/>
                </a:solidFill>
                <a:latin typeface="HGP創英角ｺﾞｼｯｸUB" pitchFamily="50" charset="-128"/>
                <a:ea typeface="HGP創英角ｺﾞｼｯｸUB" pitchFamily="50" charset="-128"/>
              </a:rPr>
              <a:t>グループで話し合いましょう</a:t>
            </a:r>
          </a:p>
        </p:txBody>
      </p:sp>
      <p:sp>
        <p:nvSpPr>
          <p:cNvPr id="36" name="右矢印 35"/>
          <p:cNvSpPr/>
          <p:nvPr/>
        </p:nvSpPr>
        <p:spPr>
          <a:xfrm>
            <a:off x="6574367" y="4076700"/>
            <a:ext cx="360362" cy="360362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37" name="右矢印 36"/>
          <p:cNvSpPr/>
          <p:nvPr/>
        </p:nvSpPr>
        <p:spPr>
          <a:xfrm>
            <a:off x="6574367" y="5719763"/>
            <a:ext cx="360362" cy="360362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39" name="右矢印 38"/>
          <p:cNvSpPr/>
          <p:nvPr/>
        </p:nvSpPr>
        <p:spPr>
          <a:xfrm>
            <a:off x="6512479" y="2515219"/>
            <a:ext cx="360362" cy="360363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40" name="テキスト ボックス 17"/>
          <p:cNvSpPr txBox="1"/>
          <p:nvPr/>
        </p:nvSpPr>
        <p:spPr>
          <a:xfrm>
            <a:off x="4687616" y="1142499"/>
            <a:ext cx="1512515" cy="577949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chemeClr val="tx2"/>
                </a:solidFill>
                <a:latin typeface="HGP創英角ﾎﾟｯﾌﾟ体" pitchFamily="50" charset="-128"/>
                <a:ea typeface="HGP創英角ﾎﾟｯﾌﾟ体" pitchFamily="50" charset="-128"/>
              </a:rPr>
              <a:t>気持ち</a:t>
            </a:r>
          </a:p>
        </p:txBody>
      </p: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4272863" y="1976438"/>
            <a:ext cx="2301503" cy="15036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ja-JP" altLang="en-US" sz="3200" dirty="0">
                <a:latin typeface="Calibri" pitchFamily="34" charset="0"/>
              </a:rPr>
              <a:t>イライラ</a:t>
            </a: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auto">
          <a:xfrm>
            <a:off x="4272863" y="3591762"/>
            <a:ext cx="2301503" cy="149342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ja-JP" altLang="en-US" sz="3600" dirty="0">
                <a:latin typeface="Calibri" pitchFamily="34" charset="0"/>
              </a:rPr>
              <a:t>悲しい</a:t>
            </a:r>
          </a:p>
        </p:txBody>
      </p:sp>
      <p:sp>
        <p:nvSpPr>
          <p:cNvPr id="43" name="AutoShape 4"/>
          <p:cNvSpPr>
            <a:spLocks noChangeArrowheads="1"/>
          </p:cNvSpPr>
          <p:nvPr/>
        </p:nvSpPr>
        <p:spPr bwMode="auto">
          <a:xfrm>
            <a:off x="4267034" y="5181017"/>
            <a:ext cx="2301503" cy="143785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ja-JP" altLang="en-US" sz="3200" dirty="0">
                <a:latin typeface="Calibri" pitchFamily="34" charset="0"/>
              </a:rPr>
              <a:t>落ち着いている</a:t>
            </a:r>
          </a:p>
        </p:txBody>
      </p:sp>
      <p:sp>
        <p:nvSpPr>
          <p:cNvPr id="45" name="テキスト ボックス 17"/>
          <p:cNvSpPr txBox="1"/>
          <p:nvPr/>
        </p:nvSpPr>
        <p:spPr>
          <a:xfrm>
            <a:off x="7528298" y="1107031"/>
            <a:ext cx="1512515" cy="577949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rgbClr val="00B050"/>
                </a:solidFill>
                <a:latin typeface="HGP創英角ﾎﾟｯﾌﾟ体" pitchFamily="50" charset="-128"/>
                <a:ea typeface="HGP創英角ﾎﾟｯﾌﾟ体" pitchFamily="50" charset="-128"/>
              </a:rPr>
              <a:t>行動</a:t>
            </a: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6934729" y="1976438"/>
            <a:ext cx="2209272" cy="15036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sp>
        <p:nvSpPr>
          <p:cNvPr id="47" name="AutoShape 4"/>
          <p:cNvSpPr>
            <a:spLocks noChangeArrowheads="1"/>
          </p:cNvSpPr>
          <p:nvPr/>
        </p:nvSpPr>
        <p:spPr bwMode="auto">
          <a:xfrm>
            <a:off x="6934729" y="3596740"/>
            <a:ext cx="2209272" cy="148844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115" y="2621331"/>
            <a:ext cx="879587" cy="787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AutoShape 4"/>
          <p:cNvSpPr>
            <a:spLocks noChangeArrowheads="1"/>
          </p:cNvSpPr>
          <p:nvPr/>
        </p:nvSpPr>
        <p:spPr bwMode="auto">
          <a:xfrm>
            <a:off x="6934726" y="5181017"/>
            <a:ext cx="2209272" cy="143785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31" y="4152826"/>
            <a:ext cx="869044" cy="81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359" y="5771555"/>
            <a:ext cx="831344" cy="70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角丸四角形 29"/>
          <p:cNvSpPr/>
          <p:nvPr/>
        </p:nvSpPr>
        <p:spPr>
          <a:xfrm>
            <a:off x="1141412" y="1861782"/>
            <a:ext cx="2910865" cy="4757089"/>
          </a:xfrm>
          <a:prstGeom prst="roundRect">
            <a:avLst/>
          </a:prstGeom>
          <a:solidFill>
            <a:srgbClr val="FF99FF">
              <a:alpha val="63000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3200" dirty="0"/>
              <a:t>そんな気持ちになるときどう「考え」</a:t>
            </a:r>
            <a:r>
              <a:rPr lang="ja-JP" altLang="en-US" sz="3200" dirty="0" err="1"/>
              <a:t>て</a:t>
            </a:r>
            <a:r>
              <a:rPr lang="ja-JP" altLang="en-US" sz="3200" dirty="0"/>
              <a:t>いたかな？</a:t>
            </a:r>
            <a:endParaRPr lang="en-US" altLang="ja-JP" sz="3200" dirty="0"/>
          </a:p>
          <a:p>
            <a:endParaRPr lang="en-US" altLang="ja-JP" sz="3200" dirty="0"/>
          </a:p>
        </p:txBody>
      </p:sp>
      <p:sp>
        <p:nvSpPr>
          <p:cNvPr id="32" name="角丸四角形 31"/>
          <p:cNvSpPr/>
          <p:nvPr/>
        </p:nvSpPr>
        <p:spPr>
          <a:xfrm>
            <a:off x="6399703" y="1878336"/>
            <a:ext cx="2753626" cy="4757089"/>
          </a:xfrm>
          <a:prstGeom prst="roundRect">
            <a:avLst/>
          </a:prstGeom>
          <a:solidFill>
            <a:srgbClr val="CDFFCD">
              <a:alpha val="62745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3200" dirty="0"/>
              <a:t>そんな気持ちになったらどうするだろう？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38432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</p:bld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AEAF6D7EADDCC46B7F1658E00A3F8A6" ma:contentTypeVersion="17" ma:contentTypeDescription="新しいドキュメントを作成します。" ma:contentTypeScope="" ma:versionID="7d01024ddb5db2ae0f143503465b8269">
  <xsd:schema xmlns:xsd="http://www.w3.org/2001/XMLSchema" xmlns:xs="http://www.w3.org/2001/XMLSchema" xmlns:p="http://schemas.microsoft.com/office/2006/metadata/properties" xmlns:ns2="83390223-ac78-471d-8b94-490f93f3d6a2" xmlns:ns3="1c19836c-4d06-4b18-b425-cf54d4379231" targetNamespace="http://schemas.microsoft.com/office/2006/metadata/properties" ma:root="true" ma:fieldsID="96397415dd4862853b56b4e2d33ce9f5" ns2:_="" ns3:_="">
    <xsd:import namespace="83390223-ac78-471d-8b94-490f93f3d6a2"/>
    <xsd:import namespace="1c19836c-4d06-4b18-b425-cf54d43792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3:_x62c5__x5f53__x5ba4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90223-ac78-471d-8b94-490f93f3d6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d985537-120d-4a01-ab56-b8dba2d4c8f5}" ma:internalName="TaxCatchAll" ma:showField="CatchAllData" ma:web="83390223-ac78-471d-8b94-490f93f3d6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19836c-4d06-4b18-b425-cf54d4379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2fa0fa3f-70e1-4769-a1b2-7e42ce7680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62c5__x5f53__x5ba4_" ma:index="24" nillable="true" ma:displayName="担当室" ma:description="担当室を選択します。" ma:format="Dropdown" ma:internalName="_x62c5__x5f53__x5ba4_">
      <xsd:simpleType>
        <xsd:restriction base="dms:Choice">
          <xsd:enumeration value="企画"/>
          <xsd:enumeration value="教領"/>
          <xsd:enumeration value="理科"/>
          <xsd:enumeration value="情報"/>
          <xsd:enumeration value="支援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90223-ac78-471d-8b94-490f93f3d6a2" xsi:nil="true"/>
    <lcf76f155ced4ddcb4097134ff3c332f xmlns="1c19836c-4d06-4b18-b425-cf54d4379231">
      <Terms xmlns="http://schemas.microsoft.com/office/infopath/2007/PartnerControls"/>
    </lcf76f155ced4ddcb4097134ff3c332f>
    <_x62c5__x5f53__x5ba4_ xmlns="1c19836c-4d06-4b18-b425-cf54d4379231" xsi:nil="true"/>
  </documentManagement>
</p:properties>
</file>

<file path=customXml/itemProps1.xml><?xml version="1.0" encoding="utf-8"?>
<ds:datastoreItem xmlns:ds="http://schemas.openxmlformats.org/officeDocument/2006/customXml" ds:itemID="{473D85E0-7D47-4ACE-8A40-3A5157BE863C}"/>
</file>

<file path=customXml/itemProps2.xml><?xml version="1.0" encoding="utf-8"?>
<ds:datastoreItem xmlns:ds="http://schemas.openxmlformats.org/officeDocument/2006/customXml" ds:itemID="{719C793A-ECC5-49EC-B7A5-15FD79F43789}"/>
</file>

<file path=customXml/itemProps3.xml><?xml version="1.0" encoding="utf-8"?>
<ds:datastoreItem xmlns:ds="http://schemas.openxmlformats.org/officeDocument/2006/customXml" ds:itemID="{A50CFBFF-FC6F-4C48-AE35-FF75CCDB3B99}"/>
</file>

<file path=docProps/app.xml><?xml version="1.0" encoding="utf-8"?>
<Properties xmlns="http://schemas.openxmlformats.org/officeDocument/2006/extended-properties" xmlns:vt="http://schemas.openxmlformats.org/officeDocument/2006/docPropsVTypes">
  <TotalTime>6833</TotalTime>
  <Words>710</Words>
  <Application>Microsoft Office PowerPoint</Application>
  <PresentationFormat>画面に合わせる (4:3)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8" baseType="lpstr">
      <vt:lpstr>ＤＦ特太ゴシック体</vt:lpstr>
      <vt:lpstr>ＤＨＰ特太ゴシック体</vt:lpstr>
      <vt:lpstr>HGP創英角ｺﾞｼｯｸUB</vt:lpstr>
      <vt:lpstr>HGP創英角ﾎﾟｯﾌﾟ体</vt:lpstr>
      <vt:lpstr>HGS創英角ｺﾞｼｯｸUB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ふだんの自分はどう考えるかな？</vt:lpstr>
      <vt:lpstr>PowerPoint プレゼンテーション</vt:lpstr>
      <vt:lpstr>PowerPoint プレゼンテーション</vt:lpstr>
      <vt:lpstr>上手な「考え」を出せるよさ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tominagay</dc:creator>
  <cp:lastModifiedBy>川村 晃博</cp:lastModifiedBy>
  <cp:revision>175</cp:revision>
  <cp:lastPrinted>2015-07-05T02:50:27Z</cp:lastPrinted>
  <dcterms:created xsi:type="dcterms:W3CDTF">2014-06-20T23:59:10Z</dcterms:created>
  <dcterms:modified xsi:type="dcterms:W3CDTF">2026-07-17T02:27:37Z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0x0101003AEAF6D7EADDCC46B7F1658E00A3F8A6</vt:lpwstr>
  </property>
</Properties>
</file>