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6" r:id="rId2"/>
    <p:sldId id="257" r:id="rId3"/>
    <p:sldId id="268" r:id="rId4"/>
    <p:sldId id="281" r:id="rId5"/>
    <p:sldId id="280" r:id="rId6"/>
    <p:sldId id="263" r:id="rId7"/>
    <p:sldId id="274" r:id="rId8"/>
    <p:sldId id="276" r:id="rId9"/>
    <p:sldId id="270" r:id="rId10"/>
    <p:sldId id="277" r:id="rId11"/>
    <p:sldId id="261" r:id="rId12"/>
    <p:sldId id="267" r:id="rId13"/>
  </p:sldIdLst>
  <p:sldSz cx="9144000" cy="6858000" type="screen4x3"/>
  <p:notesSz cx="6807200" cy="9939338"/>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12"/>
    <a:srgbClr val="FFE2E4"/>
    <a:srgbClr val="FFFF66"/>
    <a:srgbClr val="CCFF66"/>
    <a:srgbClr val="BBF0BB"/>
    <a:srgbClr val="FC02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21" autoAdjust="0"/>
    <p:restoredTop sz="60989" autoAdjust="0"/>
  </p:normalViewPr>
  <p:slideViewPr>
    <p:cSldViewPr snapToGrid="0" snapToObjects="1">
      <p:cViewPr varScale="1">
        <p:scale>
          <a:sx n="50" d="100"/>
          <a:sy n="50" d="100"/>
        </p:scale>
        <p:origin x="2246"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C45869-0E8F-8546-B73C-C67BF4FB14CB}" type="doc">
      <dgm:prSet loTypeId="urn:microsoft.com/office/officeart/2005/8/layout/radial3" loCatId="" qsTypeId="urn:microsoft.com/office/officeart/2005/8/quickstyle/simple4" qsCatId="simple" csTypeId="urn:microsoft.com/office/officeart/2005/8/colors/colorful1" csCatId="colorful" phldr="1"/>
      <dgm:spPr/>
      <dgm:t>
        <a:bodyPr/>
        <a:lstStyle/>
        <a:p>
          <a:endParaRPr kumimoji="1" lang="ja-JP" altLang="en-US"/>
        </a:p>
      </dgm:t>
    </dgm:pt>
    <dgm:pt modelId="{75F10A5B-949F-6240-89DB-F1A2B1E0E203}">
      <dgm:prSet phldrT="[テキスト]" custT="1"/>
      <dgm:spPr/>
      <dgm:t>
        <a:bodyPr/>
        <a:lstStyle/>
        <a:p>
          <a:r>
            <a:rPr kumimoji="1" lang="ja-JP" altLang="en-US" sz="6000" dirty="0"/>
            <a:t>安心</a:t>
          </a:r>
        </a:p>
      </dgm:t>
    </dgm:pt>
    <dgm:pt modelId="{439CB5EC-3A8F-DB4E-8367-1AF308395077}" type="parTrans" cxnId="{AEA92D39-7489-594C-BDFB-EDA71979F07C}">
      <dgm:prSet/>
      <dgm:spPr/>
      <dgm:t>
        <a:bodyPr/>
        <a:lstStyle/>
        <a:p>
          <a:endParaRPr kumimoji="1" lang="ja-JP" altLang="en-US"/>
        </a:p>
      </dgm:t>
    </dgm:pt>
    <dgm:pt modelId="{DE3427D1-D59E-FE40-BD20-D6700DCD10AA}" type="sibTrans" cxnId="{AEA92D39-7489-594C-BDFB-EDA71979F07C}">
      <dgm:prSet/>
      <dgm:spPr/>
      <dgm:t>
        <a:bodyPr/>
        <a:lstStyle/>
        <a:p>
          <a:endParaRPr kumimoji="1" lang="ja-JP" altLang="en-US"/>
        </a:p>
      </dgm:t>
    </dgm:pt>
    <dgm:pt modelId="{921BC300-1934-3349-939B-2C942A94991B}">
      <dgm:prSet phldrT="[テキスト]" custT="1"/>
      <dgm:spPr/>
      <dgm:t>
        <a:bodyPr/>
        <a:lstStyle/>
        <a:p>
          <a:r>
            <a:rPr kumimoji="1" lang="ja-JP" altLang="en-US" sz="2000" dirty="0"/>
            <a:t>自分の役割や力を見つける</a:t>
          </a:r>
        </a:p>
      </dgm:t>
    </dgm:pt>
    <dgm:pt modelId="{8D88369A-3AFF-B442-AD5C-FFC9F92E0A17}" type="parTrans" cxnId="{B3BCC203-8184-2141-B1BE-EEA1C7ED6FE3}">
      <dgm:prSet/>
      <dgm:spPr/>
      <dgm:t>
        <a:bodyPr/>
        <a:lstStyle/>
        <a:p>
          <a:endParaRPr kumimoji="1" lang="ja-JP" altLang="en-US"/>
        </a:p>
      </dgm:t>
    </dgm:pt>
    <dgm:pt modelId="{8F94A594-EFB0-4043-895C-548D04A0121B}" type="sibTrans" cxnId="{B3BCC203-8184-2141-B1BE-EEA1C7ED6FE3}">
      <dgm:prSet/>
      <dgm:spPr/>
      <dgm:t>
        <a:bodyPr/>
        <a:lstStyle/>
        <a:p>
          <a:endParaRPr kumimoji="1" lang="ja-JP" altLang="en-US"/>
        </a:p>
      </dgm:t>
    </dgm:pt>
    <dgm:pt modelId="{A2CB0E67-B529-E245-9CE4-8E60A8D4EA1F}">
      <dgm:prSet phldrT="[テキスト]" custT="1"/>
      <dgm:spPr/>
      <dgm:t>
        <a:bodyPr/>
        <a:lstStyle/>
        <a:p>
          <a:r>
            <a:rPr kumimoji="1" lang="ja-JP" altLang="en-US" sz="2000" dirty="0"/>
            <a:t>自分にも役割がある</a:t>
          </a:r>
        </a:p>
      </dgm:t>
    </dgm:pt>
    <dgm:pt modelId="{A777ED7D-CF2C-854A-A390-A7DD29785C9A}" type="parTrans" cxnId="{170339F0-98B7-FB45-8E1F-A7DE3640E2C0}">
      <dgm:prSet/>
      <dgm:spPr/>
      <dgm:t>
        <a:bodyPr/>
        <a:lstStyle/>
        <a:p>
          <a:endParaRPr kumimoji="1" lang="ja-JP" altLang="en-US"/>
        </a:p>
      </dgm:t>
    </dgm:pt>
    <dgm:pt modelId="{7B65ECB0-E7CF-E747-AF72-A9604F582A69}" type="sibTrans" cxnId="{170339F0-98B7-FB45-8E1F-A7DE3640E2C0}">
      <dgm:prSet/>
      <dgm:spPr/>
      <dgm:t>
        <a:bodyPr/>
        <a:lstStyle/>
        <a:p>
          <a:endParaRPr kumimoji="1" lang="ja-JP" altLang="en-US"/>
        </a:p>
      </dgm:t>
    </dgm:pt>
    <dgm:pt modelId="{98FB5A21-AD15-354E-8918-8FDDA990798C}">
      <dgm:prSet phldrT="[テキスト]" custT="1"/>
      <dgm:spPr/>
      <dgm:t>
        <a:bodyPr/>
        <a:lstStyle/>
        <a:p>
          <a:r>
            <a:rPr kumimoji="1" lang="ja-JP" altLang="en-US" sz="2000" dirty="0"/>
            <a:t>誰かの役に立っている</a:t>
          </a:r>
        </a:p>
      </dgm:t>
    </dgm:pt>
    <dgm:pt modelId="{BE6758EF-607F-514B-9435-8450DFDA4049}" type="parTrans" cxnId="{A4F05E4A-A3AB-5740-A34A-8A11E3E28239}">
      <dgm:prSet/>
      <dgm:spPr/>
      <dgm:t>
        <a:bodyPr/>
        <a:lstStyle/>
        <a:p>
          <a:endParaRPr kumimoji="1" lang="ja-JP" altLang="en-US"/>
        </a:p>
      </dgm:t>
    </dgm:pt>
    <dgm:pt modelId="{33CB1E62-DAC8-C34D-8B8B-00841DAC9B76}" type="sibTrans" cxnId="{A4F05E4A-A3AB-5740-A34A-8A11E3E28239}">
      <dgm:prSet/>
      <dgm:spPr/>
      <dgm:t>
        <a:bodyPr/>
        <a:lstStyle/>
        <a:p>
          <a:endParaRPr kumimoji="1" lang="ja-JP" altLang="en-US"/>
        </a:p>
      </dgm:t>
    </dgm:pt>
    <dgm:pt modelId="{3B63FBF4-66B1-274B-9A6C-89D0D5FC8087}">
      <dgm:prSet phldrT="[テキスト]" custT="1"/>
      <dgm:spPr/>
      <dgm:t>
        <a:bodyPr/>
        <a:lstStyle/>
        <a:p>
          <a:r>
            <a:rPr kumimoji="1" lang="ja-JP" altLang="en-US" sz="2000" dirty="0"/>
            <a:t>ありのままを受け入れられる</a:t>
          </a:r>
        </a:p>
      </dgm:t>
    </dgm:pt>
    <dgm:pt modelId="{F9DF83A3-1EF9-1944-8BA5-B1A7E984B970}" type="parTrans" cxnId="{D640559A-626D-F045-B3CD-FE726825C023}">
      <dgm:prSet/>
      <dgm:spPr/>
      <dgm:t>
        <a:bodyPr/>
        <a:lstStyle/>
        <a:p>
          <a:endParaRPr kumimoji="1" lang="ja-JP" altLang="en-US"/>
        </a:p>
      </dgm:t>
    </dgm:pt>
    <dgm:pt modelId="{CD2B539F-BE64-6F43-A0C5-ACA875338AC8}" type="sibTrans" cxnId="{D640559A-626D-F045-B3CD-FE726825C023}">
      <dgm:prSet/>
      <dgm:spPr/>
      <dgm:t>
        <a:bodyPr/>
        <a:lstStyle/>
        <a:p>
          <a:endParaRPr kumimoji="1" lang="ja-JP" altLang="en-US"/>
        </a:p>
      </dgm:t>
    </dgm:pt>
    <dgm:pt modelId="{978640AE-461B-7946-9CD9-23143F740D28}" type="pres">
      <dgm:prSet presAssocID="{E1C45869-0E8F-8546-B73C-C67BF4FB14CB}" presName="composite" presStyleCnt="0">
        <dgm:presLayoutVars>
          <dgm:chMax val="1"/>
          <dgm:dir/>
          <dgm:resizeHandles val="exact"/>
        </dgm:presLayoutVars>
      </dgm:prSet>
      <dgm:spPr/>
    </dgm:pt>
    <dgm:pt modelId="{EA257BFB-99E4-BE45-B49A-219A0186A7C2}" type="pres">
      <dgm:prSet presAssocID="{E1C45869-0E8F-8546-B73C-C67BF4FB14CB}" presName="radial" presStyleCnt="0">
        <dgm:presLayoutVars>
          <dgm:animLvl val="ctr"/>
        </dgm:presLayoutVars>
      </dgm:prSet>
      <dgm:spPr/>
    </dgm:pt>
    <dgm:pt modelId="{B4C9AEDC-FA59-CD44-B0CC-BBA44492CA3C}" type="pres">
      <dgm:prSet presAssocID="{75F10A5B-949F-6240-89DB-F1A2B1E0E203}" presName="centerShape" presStyleLbl="vennNode1" presStyleIdx="0" presStyleCnt="5" custScaleX="109893" custScaleY="118687" custLinFactNeighborX="66284" custLinFactNeighborY="-17511"/>
      <dgm:spPr/>
    </dgm:pt>
    <dgm:pt modelId="{820CDFDB-2C7E-CA4D-AF69-C3909A35DD1F}" type="pres">
      <dgm:prSet presAssocID="{921BC300-1934-3349-939B-2C942A94991B}" presName="node" presStyleLbl="vennNode1" presStyleIdx="1" presStyleCnt="5" custScaleX="154400" custScaleY="155063" custRadScaleRad="44736" custRadScaleInc="-1516">
        <dgm:presLayoutVars>
          <dgm:bulletEnabled val="1"/>
        </dgm:presLayoutVars>
      </dgm:prSet>
      <dgm:spPr/>
    </dgm:pt>
    <dgm:pt modelId="{171561F2-7252-CD44-80B2-54998193F26E}" type="pres">
      <dgm:prSet presAssocID="{A2CB0E67-B529-E245-9CE4-8E60A8D4EA1F}" presName="node" presStyleLbl="vennNode1" presStyleIdx="2" presStyleCnt="5" custScaleX="154400" custScaleY="153661" custRadScaleRad="113168" custRadScaleInc="-191017">
        <dgm:presLayoutVars>
          <dgm:bulletEnabled val="1"/>
        </dgm:presLayoutVars>
      </dgm:prSet>
      <dgm:spPr/>
    </dgm:pt>
    <dgm:pt modelId="{68472400-B2E0-014F-8332-5EE172147B25}" type="pres">
      <dgm:prSet presAssocID="{98FB5A21-AD15-354E-8918-8FDDA990798C}" presName="node" presStyleLbl="vennNode1" presStyleIdx="3" presStyleCnt="5" custScaleX="158998" custScaleY="160643" custRadScaleRad="176427" custRadScaleInc="70919">
        <dgm:presLayoutVars>
          <dgm:bulletEnabled val="1"/>
        </dgm:presLayoutVars>
      </dgm:prSet>
      <dgm:spPr/>
    </dgm:pt>
    <dgm:pt modelId="{E5D1903F-EF7E-7145-AA4D-3B3622D1FD01}" type="pres">
      <dgm:prSet presAssocID="{3B63FBF4-66B1-274B-9A6C-89D0D5FC8087}" presName="node" presStyleLbl="vennNode1" presStyleIdx="4" presStyleCnt="5" custScaleX="146445" custScaleY="146296" custRadScaleRad="66355" custRadScaleInc="-59399">
        <dgm:presLayoutVars>
          <dgm:bulletEnabled val="1"/>
        </dgm:presLayoutVars>
      </dgm:prSet>
      <dgm:spPr/>
    </dgm:pt>
  </dgm:ptLst>
  <dgm:cxnLst>
    <dgm:cxn modelId="{B3BCC203-8184-2141-B1BE-EEA1C7ED6FE3}" srcId="{75F10A5B-949F-6240-89DB-F1A2B1E0E203}" destId="{921BC300-1934-3349-939B-2C942A94991B}" srcOrd="0" destOrd="0" parTransId="{8D88369A-3AFF-B442-AD5C-FFC9F92E0A17}" sibTransId="{8F94A594-EFB0-4043-895C-548D04A0121B}"/>
    <dgm:cxn modelId="{3C6ED738-30AF-EF4C-9DB5-29F1D108C206}" type="presOf" srcId="{E1C45869-0E8F-8546-B73C-C67BF4FB14CB}" destId="{978640AE-461B-7946-9CD9-23143F740D28}" srcOrd="0" destOrd="0" presId="urn:microsoft.com/office/officeart/2005/8/layout/radial3"/>
    <dgm:cxn modelId="{AEA92D39-7489-594C-BDFB-EDA71979F07C}" srcId="{E1C45869-0E8F-8546-B73C-C67BF4FB14CB}" destId="{75F10A5B-949F-6240-89DB-F1A2B1E0E203}" srcOrd="0" destOrd="0" parTransId="{439CB5EC-3A8F-DB4E-8367-1AF308395077}" sibTransId="{DE3427D1-D59E-FE40-BD20-D6700DCD10AA}"/>
    <dgm:cxn modelId="{A4F05E4A-A3AB-5740-A34A-8A11E3E28239}" srcId="{75F10A5B-949F-6240-89DB-F1A2B1E0E203}" destId="{98FB5A21-AD15-354E-8918-8FDDA990798C}" srcOrd="2" destOrd="0" parTransId="{BE6758EF-607F-514B-9435-8450DFDA4049}" sibTransId="{33CB1E62-DAC8-C34D-8B8B-00841DAC9B76}"/>
    <dgm:cxn modelId="{FCF1627F-85C6-5643-B4EF-0E84FCF3AAA0}" type="presOf" srcId="{75F10A5B-949F-6240-89DB-F1A2B1E0E203}" destId="{B4C9AEDC-FA59-CD44-B0CC-BBA44492CA3C}" srcOrd="0" destOrd="0" presId="urn:microsoft.com/office/officeart/2005/8/layout/radial3"/>
    <dgm:cxn modelId="{17781D8A-E371-B240-9279-5310CD7644D6}" type="presOf" srcId="{A2CB0E67-B529-E245-9CE4-8E60A8D4EA1F}" destId="{171561F2-7252-CD44-80B2-54998193F26E}" srcOrd="0" destOrd="0" presId="urn:microsoft.com/office/officeart/2005/8/layout/radial3"/>
    <dgm:cxn modelId="{ED59B999-81B8-B142-8710-06746A2FBEFD}" type="presOf" srcId="{3B63FBF4-66B1-274B-9A6C-89D0D5FC8087}" destId="{E5D1903F-EF7E-7145-AA4D-3B3622D1FD01}" srcOrd="0" destOrd="0" presId="urn:microsoft.com/office/officeart/2005/8/layout/radial3"/>
    <dgm:cxn modelId="{D640559A-626D-F045-B3CD-FE726825C023}" srcId="{75F10A5B-949F-6240-89DB-F1A2B1E0E203}" destId="{3B63FBF4-66B1-274B-9A6C-89D0D5FC8087}" srcOrd="3" destOrd="0" parTransId="{F9DF83A3-1EF9-1944-8BA5-B1A7E984B970}" sibTransId="{CD2B539F-BE64-6F43-A0C5-ACA875338AC8}"/>
    <dgm:cxn modelId="{8AAF08CE-A6B3-1C46-BAE1-970782AC07AE}" type="presOf" srcId="{98FB5A21-AD15-354E-8918-8FDDA990798C}" destId="{68472400-B2E0-014F-8332-5EE172147B25}" srcOrd="0" destOrd="0" presId="urn:microsoft.com/office/officeart/2005/8/layout/radial3"/>
    <dgm:cxn modelId="{E6DF10EB-C7F1-4849-8D5B-027AC21C755F}" type="presOf" srcId="{921BC300-1934-3349-939B-2C942A94991B}" destId="{820CDFDB-2C7E-CA4D-AF69-C3909A35DD1F}" srcOrd="0" destOrd="0" presId="urn:microsoft.com/office/officeart/2005/8/layout/radial3"/>
    <dgm:cxn modelId="{170339F0-98B7-FB45-8E1F-A7DE3640E2C0}" srcId="{75F10A5B-949F-6240-89DB-F1A2B1E0E203}" destId="{A2CB0E67-B529-E245-9CE4-8E60A8D4EA1F}" srcOrd="1" destOrd="0" parTransId="{A777ED7D-CF2C-854A-A390-A7DD29785C9A}" sibTransId="{7B65ECB0-E7CF-E747-AF72-A9604F582A69}"/>
    <dgm:cxn modelId="{6CAAFF69-8FC1-9442-A482-03C17C219116}" type="presParOf" srcId="{978640AE-461B-7946-9CD9-23143F740D28}" destId="{EA257BFB-99E4-BE45-B49A-219A0186A7C2}" srcOrd="0" destOrd="0" presId="urn:microsoft.com/office/officeart/2005/8/layout/radial3"/>
    <dgm:cxn modelId="{B514A4EA-D20A-FE4D-920C-7C7F6EBAEAF4}" type="presParOf" srcId="{EA257BFB-99E4-BE45-B49A-219A0186A7C2}" destId="{B4C9AEDC-FA59-CD44-B0CC-BBA44492CA3C}" srcOrd="0" destOrd="0" presId="urn:microsoft.com/office/officeart/2005/8/layout/radial3"/>
    <dgm:cxn modelId="{D66E348F-AAE7-6648-90FB-074E8D4DDBAF}" type="presParOf" srcId="{EA257BFB-99E4-BE45-B49A-219A0186A7C2}" destId="{820CDFDB-2C7E-CA4D-AF69-C3909A35DD1F}" srcOrd="1" destOrd="0" presId="urn:microsoft.com/office/officeart/2005/8/layout/radial3"/>
    <dgm:cxn modelId="{8C96CC34-3E56-3342-BAF2-DAD87D0B6812}" type="presParOf" srcId="{EA257BFB-99E4-BE45-B49A-219A0186A7C2}" destId="{171561F2-7252-CD44-80B2-54998193F26E}" srcOrd="2" destOrd="0" presId="urn:microsoft.com/office/officeart/2005/8/layout/radial3"/>
    <dgm:cxn modelId="{D9AA7C84-2CD6-EA46-80E3-609D995653A8}" type="presParOf" srcId="{EA257BFB-99E4-BE45-B49A-219A0186A7C2}" destId="{68472400-B2E0-014F-8332-5EE172147B25}" srcOrd="3" destOrd="0" presId="urn:microsoft.com/office/officeart/2005/8/layout/radial3"/>
    <dgm:cxn modelId="{B67426A1-4317-4246-94E6-63139EB26607}" type="presParOf" srcId="{EA257BFB-99E4-BE45-B49A-219A0186A7C2}" destId="{E5D1903F-EF7E-7145-AA4D-3B3622D1FD01}"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9AEDC-FA59-CD44-B0CC-BBA44492CA3C}">
      <dsp:nvSpPr>
        <dsp:cNvPr id="0" name=""/>
        <dsp:cNvSpPr/>
      </dsp:nvSpPr>
      <dsp:spPr>
        <a:xfrm>
          <a:off x="4946513" y="199571"/>
          <a:ext cx="3007413" cy="3248076"/>
        </a:xfrm>
        <a:prstGeom prst="ellipse">
          <a:avLst/>
        </a:prstGeom>
        <a:gradFill rotWithShape="0">
          <a:gsLst>
            <a:gs pos="0">
              <a:schemeClr val="accent2">
                <a:alpha val="50000"/>
                <a:hueOff val="0"/>
                <a:satOff val="0"/>
                <a:lumOff val="0"/>
                <a:alphaOff val="0"/>
                <a:tint val="100000"/>
                <a:shade val="100000"/>
                <a:satMod val="130000"/>
              </a:schemeClr>
            </a:gs>
            <a:gs pos="100000">
              <a:schemeClr val="accent2">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76200" tIns="76200" rIns="76200" bIns="76200" numCol="1" spcCol="1270" anchor="ctr" anchorCtr="0">
          <a:noAutofit/>
        </a:bodyPr>
        <a:lstStyle/>
        <a:p>
          <a:pPr marL="0" lvl="0" indent="0" algn="ctr" defTabSz="2667000">
            <a:lnSpc>
              <a:spcPct val="90000"/>
            </a:lnSpc>
            <a:spcBef>
              <a:spcPct val="0"/>
            </a:spcBef>
            <a:spcAft>
              <a:spcPct val="35000"/>
            </a:spcAft>
            <a:buNone/>
          </a:pPr>
          <a:r>
            <a:rPr kumimoji="1" lang="ja-JP" altLang="en-US" sz="6000" kern="1200" dirty="0"/>
            <a:t>安心</a:t>
          </a:r>
        </a:p>
      </dsp:txBody>
      <dsp:txXfrm>
        <a:off x="5386938" y="675241"/>
        <a:ext cx="2126563" cy="2296736"/>
      </dsp:txXfrm>
    </dsp:sp>
    <dsp:sp modelId="{820CDFDB-2C7E-CA4D-AF69-C3909A35DD1F}">
      <dsp:nvSpPr>
        <dsp:cNvPr id="0" name=""/>
        <dsp:cNvSpPr/>
      </dsp:nvSpPr>
      <dsp:spPr>
        <a:xfrm>
          <a:off x="3012246" y="589819"/>
          <a:ext cx="2112712" cy="2121784"/>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自分の役割や力を見つける</a:t>
          </a:r>
        </a:p>
      </dsp:txBody>
      <dsp:txXfrm>
        <a:off x="3321646" y="900547"/>
        <a:ext cx="1493912" cy="1500328"/>
      </dsp:txXfrm>
    </dsp:sp>
    <dsp:sp modelId="{171561F2-7252-CD44-80B2-54998193F26E}">
      <dsp:nvSpPr>
        <dsp:cNvPr id="0" name=""/>
        <dsp:cNvSpPr/>
      </dsp:nvSpPr>
      <dsp:spPr>
        <a:xfrm>
          <a:off x="1034391" y="1112824"/>
          <a:ext cx="2112712" cy="2102600"/>
        </a:xfrm>
        <a:prstGeom prst="ellipse">
          <a:avLst/>
        </a:prstGeom>
        <a:gradFill rotWithShape="0">
          <a:gsLst>
            <a:gs pos="0">
              <a:schemeClr val="accent4">
                <a:alpha val="50000"/>
                <a:hueOff val="0"/>
                <a:satOff val="0"/>
                <a:lumOff val="0"/>
                <a:alphaOff val="0"/>
                <a:tint val="100000"/>
                <a:shade val="100000"/>
                <a:satMod val="130000"/>
              </a:schemeClr>
            </a:gs>
            <a:gs pos="100000">
              <a:schemeClr val="accent4">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自分にも役割がある</a:t>
          </a:r>
        </a:p>
      </dsp:txBody>
      <dsp:txXfrm>
        <a:off x="1343791" y="1420743"/>
        <a:ext cx="1493912" cy="1486762"/>
      </dsp:txXfrm>
    </dsp:sp>
    <dsp:sp modelId="{68472400-B2E0-014F-8332-5EE172147B25}">
      <dsp:nvSpPr>
        <dsp:cNvPr id="0" name=""/>
        <dsp:cNvSpPr/>
      </dsp:nvSpPr>
      <dsp:spPr>
        <a:xfrm>
          <a:off x="177876" y="2735591"/>
          <a:ext cx="2175628" cy="2198137"/>
        </a:xfrm>
        <a:prstGeom prst="ellipse">
          <a:avLst/>
        </a:prstGeom>
        <a:gradFill rotWithShape="0">
          <a:gsLst>
            <a:gs pos="0">
              <a:schemeClr val="accent5">
                <a:alpha val="50000"/>
                <a:hueOff val="0"/>
                <a:satOff val="0"/>
                <a:lumOff val="0"/>
                <a:alphaOff val="0"/>
                <a:tint val="100000"/>
                <a:shade val="100000"/>
                <a:satMod val="130000"/>
              </a:schemeClr>
            </a:gs>
            <a:gs pos="100000">
              <a:schemeClr val="accent5">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誰かの役に立っている</a:t>
          </a:r>
        </a:p>
      </dsp:txBody>
      <dsp:txXfrm>
        <a:off x="496489" y="3057501"/>
        <a:ext cx="1538402" cy="1554317"/>
      </dsp:txXfrm>
    </dsp:sp>
    <dsp:sp modelId="{E5D1903F-EF7E-7145-AA4D-3B3622D1FD01}">
      <dsp:nvSpPr>
        <dsp:cNvPr id="0" name=""/>
        <dsp:cNvSpPr/>
      </dsp:nvSpPr>
      <dsp:spPr>
        <a:xfrm>
          <a:off x="2381551" y="2396985"/>
          <a:ext cx="2003861" cy="2001822"/>
        </a:xfrm>
        <a:prstGeom prst="ellipse">
          <a:avLst/>
        </a:prstGeom>
        <a:gradFill rotWithShape="0">
          <a:gsLst>
            <a:gs pos="0">
              <a:schemeClr val="accent6">
                <a:alpha val="50000"/>
                <a:hueOff val="0"/>
                <a:satOff val="0"/>
                <a:lumOff val="0"/>
                <a:alphaOff val="0"/>
                <a:tint val="100000"/>
                <a:shade val="100000"/>
                <a:satMod val="130000"/>
              </a:schemeClr>
            </a:gs>
            <a:gs pos="100000">
              <a:schemeClr val="accent6">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dirty="0"/>
            <a:t>ありのままを受け入れられる</a:t>
          </a:r>
        </a:p>
      </dsp:txBody>
      <dsp:txXfrm>
        <a:off x="2675010" y="2690145"/>
        <a:ext cx="1416943" cy="141550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6" cy="496967"/>
          </a:xfrm>
          <a:prstGeom prst="rect">
            <a:avLst/>
          </a:prstGeom>
        </p:spPr>
        <p:txBody>
          <a:bodyPr vert="horz" lIns="92162" tIns="46081" rIns="92162" bIns="46081"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6" cy="496967"/>
          </a:xfrm>
          <a:prstGeom prst="rect">
            <a:avLst/>
          </a:prstGeom>
        </p:spPr>
        <p:txBody>
          <a:bodyPr vert="horz" lIns="92162" tIns="46081" rIns="92162" bIns="46081" rtlCol="0"/>
          <a:lstStyle>
            <a:lvl1pPr algn="r">
              <a:defRPr sz="1200"/>
            </a:lvl1pPr>
          </a:lstStyle>
          <a:p>
            <a:fld id="{9FAF8F6A-2ACD-445B-B405-2E23172CBAE0}" type="datetimeFigureOut">
              <a:rPr kumimoji="1" lang="ja-JP" altLang="en-US" smtClean="0"/>
              <a:t>2026/7/24</a:t>
            </a:fld>
            <a:endParaRPr kumimoji="1" lang="ja-JP" altLang="en-US"/>
          </a:p>
        </p:txBody>
      </p:sp>
      <p:sp>
        <p:nvSpPr>
          <p:cNvPr id="4" name="フッター プレースホルダー 3"/>
          <p:cNvSpPr>
            <a:spLocks noGrp="1"/>
          </p:cNvSpPr>
          <p:nvPr>
            <p:ph type="ftr" sz="quarter" idx="2"/>
          </p:nvPr>
        </p:nvSpPr>
        <p:spPr>
          <a:xfrm>
            <a:off x="0" y="9440646"/>
            <a:ext cx="2949786" cy="496967"/>
          </a:xfrm>
          <a:prstGeom prst="rect">
            <a:avLst/>
          </a:prstGeom>
        </p:spPr>
        <p:txBody>
          <a:bodyPr vert="horz" lIns="92162" tIns="46081" rIns="92162" bIns="4608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6"/>
            <a:ext cx="2949786" cy="496967"/>
          </a:xfrm>
          <a:prstGeom prst="rect">
            <a:avLst/>
          </a:prstGeom>
        </p:spPr>
        <p:txBody>
          <a:bodyPr vert="horz" lIns="92162" tIns="46081" rIns="92162" bIns="46081" rtlCol="0" anchor="b"/>
          <a:lstStyle>
            <a:lvl1pPr algn="r">
              <a:defRPr sz="1200"/>
            </a:lvl1pPr>
          </a:lstStyle>
          <a:p>
            <a:fld id="{413D8053-32C5-4B0C-ABDD-42554E49FE56}" type="slidenum">
              <a:rPr kumimoji="1" lang="ja-JP" altLang="en-US" smtClean="0"/>
              <a:t>‹#›</a:t>
            </a:fld>
            <a:endParaRPr kumimoji="1" lang="ja-JP" altLang="en-US"/>
          </a:p>
        </p:txBody>
      </p:sp>
    </p:spTree>
    <p:extLst>
      <p:ext uri="{BB962C8B-B14F-4D97-AF65-F5344CB8AC3E}">
        <p14:creationId xmlns:p14="http://schemas.microsoft.com/office/powerpoint/2010/main" val="19059985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6" cy="496967"/>
          </a:xfrm>
          <a:prstGeom prst="rect">
            <a:avLst/>
          </a:prstGeom>
        </p:spPr>
        <p:txBody>
          <a:bodyPr vert="horz" lIns="92162" tIns="46081" rIns="92162" bIns="4608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6" cy="496967"/>
          </a:xfrm>
          <a:prstGeom prst="rect">
            <a:avLst/>
          </a:prstGeom>
        </p:spPr>
        <p:txBody>
          <a:bodyPr vert="horz" lIns="92162" tIns="46081" rIns="92162" bIns="46081" rtlCol="0"/>
          <a:lstStyle>
            <a:lvl1pPr algn="r">
              <a:defRPr sz="1200"/>
            </a:lvl1pPr>
          </a:lstStyle>
          <a:p>
            <a:fld id="{2B5A4057-C1ED-B945-8DAF-C2956FB53907}"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72050" cy="3729037"/>
          </a:xfrm>
          <a:prstGeom prst="rect">
            <a:avLst/>
          </a:prstGeom>
          <a:noFill/>
          <a:ln w="12700">
            <a:solidFill>
              <a:prstClr val="black"/>
            </a:solidFill>
          </a:ln>
        </p:spPr>
        <p:txBody>
          <a:bodyPr vert="horz" lIns="92162" tIns="46081" rIns="92162" bIns="46081" rtlCol="0" anchor="ctr"/>
          <a:lstStyle/>
          <a:p>
            <a:endParaRPr lang="ja-JP" altLang="en-US"/>
          </a:p>
        </p:txBody>
      </p:sp>
      <p:sp>
        <p:nvSpPr>
          <p:cNvPr id="5" name="ノート プレースホルダー 4"/>
          <p:cNvSpPr>
            <a:spLocks noGrp="1"/>
          </p:cNvSpPr>
          <p:nvPr>
            <p:ph type="body" sz="quarter" idx="3"/>
          </p:nvPr>
        </p:nvSpPr>
        <p:spPr>
          <a:xfrm>
            <a:off x="680721" y="4721185"/>
            <a:ext cx="5445760" cy="4472702"/>
          </a:xfrm>
          <a:prstGeom prst="rect">
            <a:avLst/>
          </a:prstGeom>
        </p:spPr>
        <p:txBody>
          <a:bodyPr vert="horz" lIns="92162" tIns="46081" rIns="92162" bIns="4608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6" cy="496967"/>
          </a:xfrm>
          <a:prstGeom prst="rect">
            <a:avLst/>
          </a:prstGeom>
        </p:spPr>
        <p:txBody>
          <a:bodyPr vert="horz" lIns="92162" tIns="46081" rIns="92162" bIns="4608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6"/>
            <a:ext cx="2949786" cy="496967"/>
          </a:xfrm>
          <a:prstGeom prst="rect">
            <a:avLst/>
          </a:prstGeom>
        </p:spPr>
        <p:txBody>
          <a:bodyPr vert="horz" lIns="92162" tIns="46081" rIns="92162" bIns="46081" rtlCol="0" anchor="b"/>
          <a:lstStyle>
            <a:lvl1pPr algn="r">
              <a:defRPr sz="1200"/>
            </a:lvl1pPr>
          </a:lstStyle>
          <a:p>
            <a:fld id="{488AD455-3BA8-1B4D-9863-ED8B771EFCCC}" type="slidenum">
              <a:rPr kumimoji="1" lang="ja-JP" altLang="en-US" smtClean="0"/>
              <a:t>‹#›</a:t>
            </a:fld>
            <a:endParaRPr kumimoji="1" lang="ja-JP" altLang="en-US"/>
          </a:p>
        </p:txBody>
      </p:sp>
    </p:spTree>
    <p:extLst>
      <p:ext uri="{BB962C8B-B14F-4D97-AF65-F5344CB8AC3E}">
        <p14:creationId xmlns:p14="http://schemas.microsoft.com/office/powerpoint/2010/main" val="3421842731"/>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み</a:t>
            </a:r>
            <a:r>
              <a:rPr lang="ja-JP" altLang="ja-JP" dirty="0"/>
              <a:t>なさん</a:t>
            </a:r>
            <a:r>
              <a:rPr lang="ja-JP" altLang="en-US" dirty="0"/>
              <a:t>は</a:t>
            </a:r>
            <a:r>
              <a:rPr lang="ja-JP" altLang="ja-JP" dirty="0"/>
              <a:t>クラスの中で</a:t>
            </a:r>
            <a:r>
              <a:rPr lang="ja-JP" altLang="en-US" dirty="0"/>
              <a:t>、「</a:t>
            </a:r>
            <a:r>
              <a:rPr lang="ja-JP" altLang="ja-JP" dirty="0"/>
              <a:t>助けられてるな</a:t>
            </a:r>
            <a:r>
              <a:rPr lang="ja-JP" altLang="en-US" dirty="0"/>
              <a:t>あ」</a:t>
            </a:r>
            <a:r>
              <a:rPr lang="ja-JP" altLang="ja-JP" dirty="0"/>
              <a:t>と感じたことはありますか？では</a:t>
            </a:r>
            <a:r>
              <a:rPr lang="ja-JP" altLang="en-US" dirty="0"/>
              <a:t>「</a:t>
            </a:r>
            <a:r>
              <a:rPr lang="ja-JP" altLang="ja-JP" dirty="0"/>
              <a:t>自分は誰かの役に立ってる</a:t>
            </a:r>
            <a:r>
              <a:rPr lang="ja-JP" altLang="en-US" dirty="0"/>
              <a:t>」</a:t>
            </a:r>
            <a:r>
              <a:rPr lang="ja-JP" altLang="ja-JP" dirty="0"/>
              <a:t>とか</a:t>
            </a:r>
            <a:r>
              <a:rPr lang="ja-JP" altLang="en-US" dirty="0"/>
              <a:t>「</a:t>
            </a:r>
            <a:r>
              <a:rPr lang="ja-JP" altLang="ja-JP" dirty="0"/>
              <a:t>助けている</a:t>
            </a:r>
            <a:r>
              <a:rPr lang="ja-JP" altLang="en-US" dirty="0"/>
              <a:t>」</a:t>
            </a:r>
            <a:r>
              <a:rPr lang="ja-JP" altLang="ja-JP" dirty="0"/>
              <a:t>と感じたことはありますか？</a:t>
            </a:r>
            <a:endParaRPr kumimoji="1" lang="ja-JP" altLang="en-US"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1</a:t>
            </a:fld>
            <a:endParaRPr kumimoji="1" lang="ja-JP" altLang="en-US"/>
          </a:p>
        </p:txBody>
      </p:sp>
    </p:spTree>
    <p:extLst>
      <p:ext uri="{BB962C8B-B14F-4D97-AF65-F5344CB8AC3E}">
        <p14:creationId xmlns:p14="http://schemas.microsoft.com/office/powerpoint/2010/main" val="2603265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0812">
              <a:defRPr/>
            </a:pPr>
            <a:r>
              <a:rPr lang="ja-JP" altLang="ja-JP" dirty="0"/>
              <a:t>完成した</a:t>
            </a:r>
            <a:r>
              <a:rPr lang="ja-JP" altLang="en-US" dirty="0"/>
              <a:t>「</a:t>
            </a:r>
            <a:r>
              <a:rPr lang="ja-JP" altLang="ja-JP" dirty="0"/>
              <a:t>わたしの役割帳</a:t>
            </a:r>
            <a:r>
              <a:rPr lang="ja-JP" altLang="en-US" dirty="0"/>
              <a:t>」</a:t>
            </a:r>
            <a:r>
              <a:rPr lang="ja-JP" altLang="ja-JP" dirty="0"/>
              <a:t>を眺めてみましょう。</a:t>
            </a:r>
            <a:endParaRPr lang="en-US" altLang="ja-JP" dirty="0"/>
          </a:p>
          <a:p>
            <a:pPr defTabSz="460812">
              <a:defRPr/>
            </a:pPr>
            <a:r>
              <a:rPr lang="ja-JP" altLang="en-US" dirty="0"/>
              <a:t>＜クリック＞</a:t>
            </a:r>
            <a:endParaRPr lang="en-US" altLang="ja-JP" dirty="0"/>
          </a:p>
          <a:p>
            <a:pPr defTabSz="460812">
              <a:defRPr/>
            </a:pPr>
            <a:r>
              <a:rPr lang="ja-JP" altLang="ja-JP" dirty="0"/>
              <a:t>班のメンバーがイメージしたあなたの役割は自分自身がイメージした役割と似ていたか違っていか？</a:t>
            </a:r>
            <a:endParaRPr lang="en-US" altLang="ja-JP" dirty="0"/>
          </a:p>
          <a:p>
            <a:pPr defTabSz="460812">
              <a:defRPr/>
            </a:pPr>
            <a:r>
              <a:rPr lang="ja-JP" altLang="en-US" dirty="0"/>
              <a:t>＜クリック＞</a:t>
            </a:r>
            <a:endParaRPr lang="en-US" altLang="ja-JP" dirty="0"/>
          </a:p>
          <a:p>
            <a:pPr defTabSz="460812">
              <a:defRPr/>
            </a:pPr>
            <a:r>
              <a:rPr lang="ja-JP" altLang="ja-JP" dirty="0"/>
              <a:t>眺めてみて</a:t>
            </a:r>
            <a:r>
              <a:rPr lang="ja-JP" altLang="en-US" dirty="0"/>
              <a:t>，</a:t>
            </a:r>
            <a:r>
              <a:rPr lang="ja-JP" altLang="ja-JP" dirty="0"/>
              <a:t>浮かんできた考えや今の気持ちを味わいましょう。</a:t>
            </a:r>
            <a:endParaRPr lang="en-US" altLang="ja-JP" dirty="0"/>
          </a:p>
          <a:p>
            <a:pPr defTabSz="460812">
              <a:defRPr/>
            </a:pPr>
            <a:r>
              <a:rPr lang="ja-JP" altLang="ja-JP" dirty="0">
                <a:effectLst/>
              </a:rPr>
              <a:t> </a:t>
            </a:r>
            <a:endParaRPr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10</a:t>
            </a:fld>
            <a:endParaRPr kumimoji="1" lang="ja-JP" altLang="en-US"/>
          </a:p>
        </p:txBody>
      </p:sp>
    </p:spTree>
    <p:extLst>
      <p:ext uri="{BB962C8B-B14F-4D97-AF65-F5344CB8AC3E}">
        <p14:creationId xmlns:p14="http://schemas.microsoft.com/office/powerpoint/2010/main" val="1486147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役割帳を眺めてみて，気づいたことや感じたことがあったと思います。メンバーがイメージした自分と、自分自身でイメージした自分の役割で同じだったところもあれば違うところもあったと思います。</a:t>
            </a:r>
            <a:endParaRPr kumimoji="1" lang="en-US" altLang="ja-JP" dirty="0"/>
          </a:p>
          <a:p>
            <a:r>
              <a:rPr kumimoji="1" lang="ja-JP" altLang="en-US" dirty="0"/>
              <a:t>「わたしの役割帳」について感じたことや気づいたことをグループで交流しましょう。</a:t>
            </a:r>
            <a:endParaRPr kumimoji="1" lang="en-US" altLang="ja-JP" dirty="0"/>
          </a:p>
          <a:p>
            <a:pPr defTabSz="460812">
              <a:defRPr/>
            </a:pPr>
            <a:r>
              <a:rPr kumimoji="1" lang="ja-JP" altLang="en-US" dirty="0"/>
              <a:t>例えば「</a:t>
            </a:r>
            <a:r>
              <a:rPr lang="ja-JP" altLang="en-US" dirty="0">
                <a:solidFill>
                  <a:srgbClr val="000000"/>
                </a:solidFill>
              </a:rPr>
              <a:t>はなこさんは</a:t>
            </a:r>
            <a:r>
              <a:rPr lang="en-US" altLang="ja-JP" dirty="0">
                <a:solidFill>
                  <a:srgbClr val="000000"/>
                </a:solidFill>
              </a:rPr>
              <a:t>『</a:t>
            </a:r>
            <a:r>
              <a:rPr lang="ja-JP" altLang="en-US" dirty="0">
                <a:solidFill>
                  <a:srgbClr val="000000"/>
                </a:solidFill>
              </a:rPr>
              <a:t>料理が得意</a:t>
            </a:r>
            <a:r>
              <a:rPr lang="en-US" altLang="ja-JP" dirty="0">
                <a:solidFill>
                  <a:srgbClr val="000000"/>
                </a:solidFill>
              </a:rPr>
              <a:t>』</a:t>
            </a:r>
            <a:r>
              <a:rPr lang="ja-JP" altLang="en-US" dirty="0">
                <a:solidFill>
                  <a:srgbClr val="000000"/>
                </a:solidFill>
              </a:rPr>
              <a:t>というイメージを持たれてるけど，はなこさんとしてはどう？」などと聞いてみて，</a:t>
            </a:r>
            <a:r>
              <a:rPr kumimoji="1" lang="ja-JP" altLang="en-US" dirty="0"/>
              <a:t>「</a:t>
            </a:r>
            <a:r>
              <a:rPr lang="ja-JP" altLang="en-US" dirty="0">
                <a:solidFill>
                  <a:srgbClr val="000000"/>
                </a:solidFill>
              </a:rPr>
              <a:t>それなりにはできるかな。」というように，メンバーのイメージを受けての自分の感じたことを話てみてください。</a:t>
            </a:r>
            <a:endParaRPr lang="en-US" altLang="ja-JP" dirty="0">
              <a:solidFill>
                <a:srgbClr val="000000"/>
              </a:solidFill>
            </a:endParaRPr>
          </a:p>
          <a:p>
            <a:pPr marL="356810" indent="-356810"/>
            <a:r>
              <a:rPr lang="ja-JP" altLang="en-US" dirty="0">
                <a:solidFill>
                  <a:srgbClr val="000000"/>
                </a:solidFill>
              </a:rPr>
              <a:t>＜クリック＞</a:t>
            </a:r>
            <a:endParaRPr lang="en-US" altLang="ja-JP" dirty="0">
              <a:solidFill>
                <a:srgbClr val="000000"/>
              </a:solidFill>
            </a:endParaRPr>
          </a:p>
          <a:p>
            <a:pPr marL="356810" indent="-356810"/>
            <a:r>
              <a:rPr lang="ja-JP" altLang="en-US" u="none" dirty="0"/>
              <a:t>メンバーの役割帳に関して否定したり，批判したり，茶化したりしないようにしましょう。</a:t>
            </a:r>
            <a:endParaRPr kumimoji="1" lang="ja-JP" altLang="en-US" i="0"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11</a:t>
            </a:fld>
            <a:endParaRPr kumimoji="1" lang="ja-JP" altLang="en-US"/>
          </a:p>
        </p:txBody>
      </p:sp>
    </p:spTree>
    <p:extLst>
      <p:ext uri="{BB962C8B-B14F-4D97-AF65-F5344CB8AC3E}">
        <p14:creationId xmlns:p14="http://schemas.microsoft.com/office/powerpoint/2010/main" val="1255579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今日の授業では</a:t>
            </a:r>
            <a:r>
              <a:rPr lang="ja-JP" altLang="en-US" dirty="0"/>
              <a:t>、</a:t>
            </a:r>
            <a:r>
              <a:rPr lang="ja-JP" altLang="ja-JP" dirty="0"/>
              <a:t>キャンプのワークを通して</a:t>
            </a:r>
            <a:r>
              <a:rPr lang="ja-JP" altLang="en-US" dirty="0"/>
              <a:t>、</a:t>
            </a:r>
            <a:r>
              <a:rPr lang="ja-JP" altLang="ja-JP" dirty="0"/>
              <a:t>自分ができそうなこと</a:t>
            </a:r>
            <a:r>
              <a:rPr lang="ja-JP" altLang="en-US" dirty="0"/>
              <a:t>、</a:t>
            </a:r>
            <a:r>
              <a:rPr lang="ja-JP" altLang="ja-JP" dirty="0"/>
              <a:t>班のメンバーがしてくれそうなことをイメージしました。班のメンバーからあなた</a:t>
            </a:r>
            <a:r>
              <a:rPr lang="ja-JP" altLang="en-US" dirty="0"/>
              <a:t>の役割を</a:t>
            </a:r>
            <a:r>
              <a:rPr lang="ja-JP" altLang="ja-JP" dirty="0"/>
              <a:t>を</a:t>
            </a:r>
            <a:r>
              <a:rPr lang="ja-JP" altLang="en-US" dirty="0"/>
              <a:t>伝えられて</a:t>
            </a:r>
            <a:r>
              <a:rPr lang="ja-JP" altLang="ja-JP" dirty="0"/>
              <a:t>どんな気持ちになりましたか？</a:t>
            </a:r>
            <a:endParaRPr lang="en-US" altLang="ja-JP" dirty="0"/>
          </a:p>
          <a:p>
            <a:r>
              <a:rPr lang="ja-JP" altLang="ja-JP" dirty="0"/>
              <a:t>人は</a:t>
            </a:r>
            <a:r>
              <a:rPr lang="ja-JP" altLang="en-US" dirty="0"/>
              <a:t>、「</a:t>
            </a:r>
            <a:r>
              <a:rPr lang="ja-JP" altLang="ja-JP" dirty="0"/>
              <a:t>誰かの役に立っている</a:t>
            </a:r>
            <a:r>
              <a:rPr lang="ja-JP" altLang="en-US" dirty="0"/>
              <a:t>」「</a:t>
            </a:r>
            <a:r>
              <a:rPr lang="ja-JP" altLang="ja-JP" dirty="0"/>
              <a:t>自分にも役割がある</a:t>
            </a:r>
            <a:r>
              <a:rPr lang="ja-JP" altLang="en-US" dirty="0"/>
              <a:t>」</a:t>
            </a:r>
            <a:r>
              <a:rPr lang="ja-JP" altLang="ja-JP" dirty="0"/>
              <a:t>と思えることで</a:t>
            </a:r>
            <a:r>
              <a:rPr lang="ja-JP" altLang="en-US" dirty="0"/>
              <a:t>、</a:t>
            </a:r>
            <a:r>
              <a:rPr lang="ja-JP" altLang="ja-JP" dirty="0"/>
              <a:t>安心してその場所に居られるようになります。</a:t>
            </a:r>
            <a:endParaRPr lang="en-US" altLang="ja-JP" dirty="0"/>
          </a:p>
          <a:p>
            <a:r>
              <a:rPr lang="ja-JP" altLang="ja-JP" dirty="0"/>
              <a:t>一方</a:t>
            </a:r>
            <a:r>
              <a:rPr lang="ja-JP" altLang="en-US" dirty="0"/>
              <a:t>、「</a:t>
            </a:r>
            <a:r>
              <a:rPr lang="ja-JP" altLang="ja-JP" dirty="0"/>
              <a:t>そんなことできないよ</a:t>
            </a:r>
            <a:r>
              <a:rPr lang="ja-JP" altLang="en-US" dirty="0"/>
              <a:t>」</a:t>
            </a:r>
            <a:r>
              <a:rPr lang="ja-JP" altLang="ja-JP" dirty="0"/>
              <a:t>とか</a:t>
            </a:r>
            <a:r>
              <a:rPr lang="ja-JP" altLang="en-US" dirty="0"/>
              <a:t>、「</a:t>
            </a:r>
            <a:r>
              <a:rPr lang="ja-JP" altLang="ja-JP" dirty="0"/>
              <a:t>そんなに期待されても</a:t>
            </a:r>
            <a:r>
              <a:rPr lang="ja-JP" altLang="en-US" dirty="0"/>
              <a:t>」</a:t>
            </a:r>
            <a:r>
              <a:rPr lang="ja-JP" altLang="ja-JP" dirty="0"/>
              <a:t>とプレッシャーに感じた人もいたかもしれません。周りが思うあなたと</a:t>
            </a:r>
            <a:r>
              <a:rPr lang="ja-JP" altLang="en-US" dirty="0"/>
              <a:t>、</a:t>
            </a:r>
            <a:r>
              <a:rPr lang="ja-JP" altLang="ja-JP" dirty="0"/>
              <a:t>自分が思うあなたは違う部分があって当然です。</a:t>
            </a:r>
            <a:endParaRPr lang="en-US" altLang="ja-JP" dirty="0"/>
          </a:p>
          <a:p>
            <a:r>
              <a:rPr lang="ja-JP" altLang="en-US" dirty="0"/>
              <a:t>その違う部分を班のメンバーと交流してどうでしたか？自分に無理をしないでありのままを受け入れられることができると、私たちはその場所に居やすくなります。</a:t>
            </a:r>
            <a:endParaRPr lang="en-US" altLang="ja-JP" dirty="0"/>
          </a:p>
          <a:p>
            <a:r>
              <a:rPr lang="ja-JP" altLang="ja-JP" dirty="0"/>
              <a:t>これを</a:t>
            </a:r>
            <a:r>
              <a:rPr lang="ja-JP" altLang="en-US" dirty="0"/>
              <a:t>きっかけにして、</a:t>
            </a:r>
            <a:r>
              <a:rPr lang="ja-JP" altLang="ja-JP" dirty="0"/>
              <a:t>みんなには知られていない自分のことや</a:t>
            </a:r>
            <a:r>
              <a:rPr lang="ja-JP" altLang="en-US" dirty="0"/>
              <a:t>、</a:t>
            </a:r>
            <a:r>
              <a:rPr lang="ja-JP" altLang="ja-JP" dirty="0"/>
              <a:t>あなたが気づいていない自分のことなど自分のことを考え</a:t>
            </a:r>
            <a:r>
              <a:rPr lang="ja-JP" altLang="en-US" dirty="0"/>
              <a:t>たり友達と交流し</a:t>
            </a:r>
            <a:r>
              <a:rPr lang="ja-JP" altLang="ja-JP" dirty="0"/>
              <a:t>てみるのも良いかもしれませんね。</a:t>
            </a:r>
            <a:r>
              <a:rPr lang="ja-JP" altLang="ja-JP" dirty="0">
                <a:effectLst/>
              </a:rPr>
              <a:t> </a:t>
            </a:r>
            <a:endParaRPr lang="en-US" altLang="ja-JP" dirty="0">
              <a:effectLst/>
            </a:endParaRPr>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12</a:t>
            </a:fld>
            <a:endParaRPr kumimoji="1" lang="ja-JP" altLang="en-US"/>
          </a:p>
        </p:txBody>
      </p:sp>
    </p:spTree>
    <p:extLst>
      <p:ext uri="{BB962C8B-B14F-4D97-AF65-F5344CB8AC3E}">
        <p14:creationId xmlns:p14="http://schemas.microsoft.com/office/powerpoint/2010/main" val="3821292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0812">
              <a:defRPr/>
            </a:pPr>
            <a:r>
              <a:rPr lang="ja-JP" altLang="en-US" dirty="0"/>
              <a:t>こ</a:t>
            </a:r>
            <a:r>
              <a:rPr lang="ja-JP" altLang="ja-JP" dirty="0"/>
              <a:t>の授業では</a:t>
            </a:r>
            <a:r>
              <a:rPr lang="ja-JP" altLang="en-US" dirty="0"/>
              <a:t>、一人ひとりが＜クリック＞</a:t>
            </a:r>
            <a:r>
              <a:rPr lang="ja-JP" altLang="ja-JP" dirty="0"/>
              <a:t>自分に</a:t>
            </a:r>
            <a:r>
              <a:rPr lang="ja-JP" altLang="en-US" dirty="0"/>
              <a:t>も役割があることに気づき、誰かの</a:t>
            </a:r>
            <a:r>
              <a:rPr lang="ja-JP" altLang="ja-JP" dirty="0"/>
              <a:t>役に立</a:t>
            </a:r>
            <a:r>
              <a:rPr lang="ja-JP" altLang="en-US" dirty="0"/>
              <a:t>てる</a:t>
            </a:r>
            <a:r>
              <a:rPr lang="ja-JP" altLang="ja-JP" dirty="0"/>
              <a:t>と</a:t>
            </a:r>
            <a:r>
              <a:rPr lang="ja-JP" altLang="en-US" dirty="0"/>
              <a:t>感じられることと＜クリック＞</a:t>
            </a:r>
            <a:r>
              <a:rPr lang="ja-JP" altLang="en-US" dirty="0">
                <a:solidFill>
                  <a:schemeClr val="bg1"/>
                </a:solidFill>
              </a:rPr>
              <a:t>自分のことを他の人に知ってもらうこと</a:t>
            </a:r>
            <a:r>
              <a:rPr lang="ja-JP" altLang="en-US" dirty="0"/>
              <a:t>をテーマにします。</a:t>
            </a:r>
            <a:endParaRPr lang="en-US" altLang="ja-JP" dirty="0"/>
          </a:p>
          <a:p>
            <a:pPr defTabSz="460812">
              <a:defRPr/>
            </a:pPr>
            <a:r>
              <a:rPr lang="ja-JP" altLang="en-US" dirty="0"/>
              <a:t>このテーマを達成するため、みなさんで＜クリック＞キャンプのワークを行います。</a:t>
            </a:r>
            <a:r>
              <a:rPr lang="ja-JP" altLang="ja-JP" dirty="0">
                <a:effectLst/>
              </a:rPr>
              <a:t> </a:t>
            </a:r>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2</a:t>
            </a:fld>
            <a:endParaRPr kumimoji="1" lang="ja-JP" altLang="en-US"/>
          </a:p>
        </p:txBody>
      </p:sp>
    </p:spTree>
    <p:extLst>
      <p:ext uri="{BB962C8B-B14F-4D97-AF65-F5344CB8AC3E}">
        <p14:creationId xmlns:p14="http://schemas.microsoft.com/office/powerpoint/2010/main" val="3339599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0812">
              <a:defRPr/>
            </a:pPr>
            <a:r>
              <a:rPr lang="ja-JP" altLang="ja-JP" dirty="0"/>
              <a:t>突然ですが</a:t>
            </a:r>
            <a:r>
              <a:rPr lang="ja-JP" altLang="en-US" dirty="0"/>
              <a:t>、</a:t>
            </a:r>
            <a:r>
              <a:rPr lang="ja-JP" altLang="ja-JP" dirty="0"/>
              <a:t>こんなことを思い浮かべて見ましょう。</a:t>
            </a:r>
            <a:endParaRPr lang="en-US" altLang="ja-JP" dirty="0"/>
          </a:p>
          <a:p>
            <a:pPr defTabSz="460812">
              <a:defRPr/>
            </a:pPr>
            <a:r>
              <a:rPr lang="ja-JP" altLang="ja-JP" dirty="0"/>
              <a:t>あなたは一泊二日で</a:t>
            </a:r>
            <a:r>
              <a:rPr lang="ja-JP" altLang="en-US" dirty="0"/>
              <a:t>、</a:t>
            </a:r>
            <a:r>
              <a:rPr lang="ja-JP" altLang="ja-JP"/>
              <a:t>班の</a:t>
            </a:r>
            <a:r>
              <a:rPr lang="ja-JP" altLang="en-US"/>
              <a:t>メンバー</a:t>
            </a:r>
            <a:r>
              <a:rPr lang="ja-JP" altLang="ja-JP"/>
              <a:t>と</a:t>
            </a:r>
            <a:r>
              <a:rPr lang="ja-JP" altLang="ja-JP" dirty="0"/>
              <a:t>キャンプに行くことになりました。キャンプでの生活で</a:t>
            </a:r>
            <a:r>
              <a:rPr lang="ja-JP" altLang="en-US" dirty="0"/>
              <a:t>、</a:t>
            </a:r>
            <a:r>
              <a:rPr lang="ja-JP" altLang="ja-JP" dirty="0"/>
              <a:t>あなたはどんなことができそうですか？</a:t>
            </a:r>
            <a:endParaRPr lang="en-US" altLang="ja-JP" dirty="0"/>
          </a:p>
          <a:p>
            <a:pPr defTabSz="460812">
              <a:defRPr/>
            </a:pPr>
            <a:r>
              <a:rPr lang="ja-JP" altLang="ja-JP" dirty="0"/>
              <a:t>イメージしてみましょう。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3</a:t>
            </a:fld>
            <a:endParaRPr kumimoji="1" lang="ja-JP" altLang="en-US"/>
          </a:p>
        </p:txBody>
      </p:sp>
    </p:spTree>
    <p:extLst>
      <p:ext uri="{BB962C8B-B14F-4D97-AF65-F5344CB8AC3E}">
        <p14:creationId xmlns:p14="http://schemas.microsoft.com/office/powerpoint/2010/main" val="1514810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イメージができたら，＜クリック＞枠の中に書きましょう。</a:t>
            </a:r>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4</a:t>
            </a:fld>
            <a:endParaRPr kumimoji="1" lang="ja-JP" altLang="en-US"/>
          </a:p>
        </p:txBody>
      </p:sp>
    </p:spTree>
    <p:extLst>
      <p:ext uri="{BB962C8B-B14F-4D97-AF65-F5344CB8AC3E}">
        <p14:creationId xmlns:p14="http://schemas.microsoft.com/office/powerpoint/2010/main" val="4120545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0812">
              <a:defRPr/>
            </a:pPr>
            <a:r>
              <a:rPr lang="ja-JP" altLang="en-US" dirty="0"/>
              <a:t>次に、</a:t>
            </a:r>
            <a:r>
              <a:rPr lang="ja-JP" altLang="ja-JP" dirty="0"/>
              <a:t>キャンプでの生活で</a:t>
            </a:r>
            <a:r>
              <a:rPr lang="ja-JP" altLang="en-US" dirty="0"/>
              <a:t>、</a:t>
            </a:r>
            <a:r>
              <a:rPr lang="ja-JP" altLang="ja-JP" dirty="0"/>
              <a:t>班の</a:t>
            </a:r>
            <a:r>
              <a:rPr lang="ja-JP" altLang="en-US" dirty="0"/>
              <a:t>メンバー</a:t>
            </a:r>
            <a:r>
              <a:rPr lang="ja-JP" altLang="ja-JP" dirty="0"/>
              <a:t>はそれぞれどんなことをしてくれそうですか？イメージしてみましょう。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5</a:t>
            </a:fld>
            <a:endParaRPr kumimoji="1" lang="ja-JP" altLang="en-US"/>
          </a:p>
        </p:txBody>
      </p:sp>
    </p:spTree>
    <p:extLst>
      <p:ext uri="{BB962C8B-B14F-4D97-AF65-F5344CB8AC3E}">
        <p14:creationId xmlns:p14="http://schemas.microsoft.com/office/powerpoint/2010/main" val="1514810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460812">
              <a:defRPr/>
            </a:pPr>
            <a:r>
              <a:rPr lang="ja-JP" altLang="en-US" dirty="0"/>
              <a:t>やり方を説明します。</a:t>
            </a:r>
            <a:endParaRPr lang="en-US" altLang="ja-JP" dirty="0"/>
          </a:p>
          <a:p>
            <a:r>
              <a:rPr lang="ja-JP" altLang="en-US" dirty="0"/>
              <a:t>＜クリック＞</a:t>
            </a:r>
            <a:endParaRPr lang="en-US" altLang="ja-JP" dirty="0"/>
          </a:p>
          <a:p>
            <a:r>
              <a:rPr lang="ja-JP" altLang="ja-JP" dirty="0"/>
              <a:t>①ふせんに班のメンバーの名前を書</a:t>
            </a:r>
            <a:r>
              <a:rPr lang="ja-JP" altLang="en-US" dirty="0"/>
              <a:t>きます。</a:t>
            </a:r>
            <a:endParaRPr lang="ja-JP" altLang="ja-JP" dirty="0"/>
          </a:p>
          <a:p>
            <a:r>
              <a:rPr lang="ja-JP" altLang="ja-JP" dirty="0"/>
              <a:t>②班のメンバーがしてくれそうなことを</a:t>
            </a:r>
            <a:r>
              <a:rPr lang="ja-JP" altLang="en-US" dirty="0"/>
              <a:t>書きます。</a:t>
            </a:r>
            <a:endParaRPr lang="ja-JP" altLang="ja-JP" dirty="0"/>
          </a:p>
          <a:p>
            <a:r>
              <a:rPr lang="ja-JP" altLang="ja-JP" dirty="0"/>
              <a:t>③自分の名前を書</a:t>
            </a:r>
            <a:r>
              <a:rPr lang="ja-JP" altLang="en-US" dirty="0"/>
              <a:t>きます。</a:t>
            </a:r>
            <a:endParaRPr lang="ja-JP" altLang="ja-JP" dirty="0"/>
          </a:p>
          <a:p>
            <a:pPr defTabSz="460812">
              <a:defRPr/>
            </a:pPr>
            <a:r>
              <a:rPr lang="ja-JP" altLang="en-US" dirty="0"/>
              <a:t>書いたふせんはあとでメンバーそれぞれに渡してもらいます。</a:t>
            </a:r>
            <a:endParaRPr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6</a:t>
            </a:fld>
            <a:endParaRPr kumimoji="1" lang="ja-JP" altLang="en-US"/>
          </a:p>
        </p:txBody>
      </p:sp>
    </p:spTree>
    <p:extLst>
      <p:ext uri="{BB962C8B-B14F-4D97-AF65-F5344CB8AC3E}">
        <p14:creationId xmlns:p14="http://schemas.microsoft.com/office/powerpoint/2010/main" val="489755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＜クリック＞</a:t>
            </a:r>
            <a:endParaRPr lang="en-US" altLang="ja-JP" dirty="0"/>
          </a:p>
          <a:p>
            <a:r>
              <a:rPr lang="ja-JP" altLang="ja-JP" dirty="0"/>
              <a:t>書いてもらった相手が</a:t>
            </a:r>
            <a:r>
              <a:rPr lang="ja-JP" altLang="en-US" dirty="0"/>
              <a:t>、</a:t>
            </a:r>
            <a:r>
              <a:rPr lang="ja-JP" altLang="ja-JP" dirty="0"/>
              <a:t>嬉しくなったり</a:t>
            </a:r>
            <a:r>
              <a:rPr lang="ja-JP" altLang="en-US" dirty="0"/>
              <a:t>、</a:t>
            </a:r>
            <a:r>
              <a:rPr lang="ja-JP" altLang="ja-JP" dirty="0"/>
              <a:t>自分の役割について新たな発見ができたりするよう</a:t>
            </a:r>
            <a:r>
              <a:rPr lang="ja-JP" altLang="en-US" dirty="0"/>
              <a:t>、</a:t>
            </a:r>
            <a:r>
              <a:rPr lang="ja-JP" altLang="ja-JP" dirty="0"/>
              <a:t>相手のことを想像しながら書いてください。</a:t>
            </a:r>
            <a:endParaRPr lang="en-US" altLang="ja-JP" dirty="0"/>
          </a:p>
          <a:p>
            <a:r>
              <a:rPr lang="ja-JP" altLang="en-US" dirty="0"/>
              <a:t>＜クリック＞</a:t>
            </a:r>
            <a:endParaRPr lang="en-US" altLang="ja-JP" dirty="0"/>
          </a:p>
          <a:p>
            <a:r>
              <a:rPr lang="ja-JP" altLang="ja-JP" dirty="0"/>
              <a:t>決して，相手を茶化したり，相手が傷つくような内容を書い</a:t>
            </a:r>
            <a:r>
              <a:rPr lang="ja-JP" altLang="en-US" dirty="0"/>
              <a:t>たりし</a:t>
            </a:r>
            <a:r>
              <a:rPr lang="ja-JP" altLang="ja-JP" dirty="0"/>
              <a:t>てはいけません。</a:t>
            </a:r>
            <a:endParaRPr lang="en-US" altLang="ja-JP"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7</a:t>
            </a:fld>
            <a:endParaRPr kumimoji="1" lang="ja-JP" altLang="en-US"/>
          </a:p>
        </p:txBody>
      </p:sp>
    </p:spTree>
    <p:extLst>
      <p:ext uri="{BB962C8B-B14F-4D97-AF65-F5344CB8AC3E}">
        <p14:creationId xmlns:p14="http://schemas.microsoft.com/office/powerpoint/2010/main" val="1407943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ふせんに書く例です。</a:t>
            </a:r>
            <a:endParaRPr kumimoji="1" lang="en-US" altLang="ja-JP" dirty="0"/>
          </a:p>
          <a:p>
            <a:pPr defTabSz="460812">
              <a:defRPr/>
            </a:pPr>
            <a:r>
              <a:rPr kumimoji="1" lang="ja-JP" altLang="en-US" dirty="0"/>
              <a:t>カレーを作ってくれる、テントを張ってくれる、盛り上げてくれる、仕切ってくれる、いるだけでホッとさせてくれる、やったことを褒めてくれるなどです。</a:t>
            </a:r>
            <a:endParaRPr kumimoji="1" lang="en-US" altLang="ja-JP"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8</a:t>
            </a:fld>
            <a:endParaRPr kumimoji="1" lang="ja-JP" altLang="en-US"/>
          </a:p>
        </p:txBody>
      </p:sp>
    </p:spTree>
    <p:extLst>
      <p:ext uri="{BB962C8B-B14F-4D97-AF65-F5344CB8AC3E}">
        <p14:creationId xmlns:p14="http://schemas.microsoft.com/office/powerpoint/2010/main" val="191008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a:t>
            </a:r>
            <a:r>
              <a:rPr kumimoji="1" lang="en-US" altLang="ja-JP" dirty="0"/>
              <a:t>【</a:t>
            </a:r>
            <a:r>
              <a:rPr kumimoji="1" lang="ja-JP" altLang="en-US" dirty="0"/>
              <a:t>わたしの役割帳</a:t>
            </a:r>
            <a:r>
              <a:rPr kumimoji="1" lang="en-US" altLang="ja-JP" dirty="0"/>
              <a:t>】</a:t>
            </a:r>
            <a:r>
              <a:rPr kumimoji="1" lang="ja-JP" altLang="en-US" dirty="0"/>
              <a:t>を作っていきます。</a:t>
            </a:r>
            <a:endParaRPr kumimoji="1" lang="en-US" altLang="ja-JP" dirty="0"/>
          </a:p>
          <a:p>
            <a:pPr defTabSz="460812">
              <a:defRPr/>
            </a:pPr>
            <a:r>
              <a:rPr kumimoji="1" lang="ja-JP" altLang="en-US" dirty="0"/>
              <a:t>＜クリック＞</a:t>
            </a:r>
            <a:endParaRPr kumimoji="1" lang="en-US" altLang="ja-JP" dirty="0"/>
          </a:p>
          <a:p>
            <a:pPr defTabSz="460812">
              <a:defRPr/>
            </a:pPr>
            <a:r>
              <a:rPr kumimoji="1" lang="en-US" altLang="ja-JP" dirty="0"/>
              <a:t>①</a:t>
            </a:r>
            <a:r>
              <a:rPr kumimoji="1" lang="ja-JP" altLang="en-US" dirty="0"/>
              <a:t>メンバーがしてくれそうなことを書いたふせんを交換しましょう。</a:t>
            </a:r>
            <a:endParaRPr kumimoji="1" lang="en-US" altLang="ja-JP" dirty="0"/>
          </a:p>
          <a:p>
            <a:pPr defTabSz="460812">
              <a:defRPr/>
            </a:pPr>
            <a:r>
              <a:rPr kumimoji="1" lang="ja-JP" altLang="en-US" dirty="0"/>
              <a:t>＜クリック＞</a:t>
            </a:r>
            <a:endParaRPr kumimoji="1" lang="en-US" altLang="ja-JP" dirty="0"/>
          </a:p>
          <a:p>
            <a:pPr defTabSz="460812">
              <a:defRPr/>
            </a:pPr>
            <a:r>
              <a:rPr kumimoji="1" lang="en-US" altLang="ja-JP" dirty="0"/>
              <a:t>②</a:t>
            </a:r>
            <a:r>
              <a:rPr kumimoji="1" lang="ja-JP" altLang="en-US" dirty="0"/>
              <a:t>交換したら</a:t>
            </a:r>
            <a:r>
              <a:rPr lang="ja-JP" altLang="en-US" dirty="0"/>
              <a:t>メンバーが書いてくれた自分の役割のふせんを</a:t>
            </a:r>
            <a:r>
              <a:rPr lang="en-US" altLang="ja-JP" dirty="0"/>
              <a:t>【</a:t>
            </a:r>
            <a:r>
              <a:rPr lang="ja-JP" altLang="en-US" dirty="0"/>
              <a:t>わたしの役割帳</a:t>
            </a:r>
            <a:r>
              <a:rPr lang="en-US" altLang="ja-JP" dirty="0"/>
              <a:t>】</a:t>
            </a:r>
            <a:r>
              <a:rPr lang="ja-JP" altLang="en-US" dirty="0"/>
              <a:t>に貼ります。</a:t>
            </a:r>
            <a:endParaRPr lang="en-US" altLang="ja-JP" dirty="0"/>
          </a:p>
          <a:p>
            <a:r>
              <a:rPr kumimoji="1" lang="ja-JP" altLang="en-US" dirty="0"/>
              <a:t>（ふせんの交換が終わったら）</a:t>
            </a:r>
            <a:endParaRPr kumimoji="1" lang="en-US" altLang="ja-JP" dirty="0"/>
          </a:p>
          <a:p>
            <a:pPr defTabSz="460812">
              <a:defRPr/>
            </a:pPr>
            <a:r>
              <a:rPr kumimoji="1" lang="ja-JP" altLang="en-US" dirty="0"/>
              <a:t>「</a:t>
            </a:r>
            <a:r>
              <a:rPr lang="ja-JP" altLang="en-US" u="none" dirty="0"/>
              <a:t>わたしの役割帳」が完成します。</a:t>
            </a:r>
            <a:endParaRPr lang="en-US" altLang="ja-JP" u="none" dirty="0"/>
          </a:p>
        </p:txBody>
      </p:sp>
      <p:sp>
        <p:nvSpPr>
          <p:cNvPr id="4" name="スライド番号プレースホルダー 3"/>
          <p:cNvSpPr>
            <a:spLocks noGrp="1"/>
          </p:cNvSpPr>
          <p:nvPr>
            <p:ph type="sldNum" sz="quarter" idx="10"/>
          </p:nvPr>
        </p:nvSpPr>
        <p:spPr/>
        <p:txBody>
          <a:bodyPr/>
          <a:lstStyle/>
          <a:p>
            <a:fld id="{488AD455-3BA8-1B4D-9863-ED8B771EFCCC}" type="slidenum">
              <a:rPr kumimoji="1" lang="ja-JP" altLang="en-US" smtClean="0"/>
              <a:t>9</a:t>
            </a:fld>
            <a:endParaRPr kumimoji="1" lang="ja-JP" altLang="en-US"/>
          </a:p>
        </p:txBody>
      </p:sp>
    </p:spTree>
    <p:extLst>
      <p:ext uri="{BB962C8B-B14F-4D97-AF65-F5344CB8AC3E}">
        <p14:creationId xmlns:p14="http://schemas.microsoft.com/office/powerpoint/2010/main" val="3245341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2752485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4198426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160618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1308064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3686734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2362171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2011161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1860754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3793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4203022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C5CE1FF-4ABE-0E47-A4E9-1853B284CD27}" type="datetimeFigureOut">
              <a:rPr kumimoji="1" lang="ja-JP" altLang="en-US" smtClean="0"/>
              <a:t>2026/7/24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280841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5CE1FF-4ABE-0E47-A4E9-1853B284CD27}" type="datetimeFigureOut">
              <a:rPr kumimoji="1" lang="ja-JP" altLang="en-US" smtClean="0"/>
              <a:t>2026/7/24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0190-29D4-9C43-B0D6-6E1E577A0CD8}" type="slidenum">
              <a:rPr kumimoji="1" lang="ja-JP" altLang="en-US" smtClean="0"/>
              <a:t>‹#›</a:t>
            </a:fld>
            <a:endParaRPr kumimoji="1" lang="ja-JP" altLang="en-US"/>
          </a:p>
        </p:txBody>
      </p:sp>
    </p:spTree>
    <p:extLst>
      <p:ext uri="{BB962C8B-B14F-4D97-AF65-F5344CB8AC3E}">
        <p14:creationId xmlns:p14="http://schemas.microsoft.com/office/powerpoint/2010/main" val="1861560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979715"/>
            <a:ext cx="7772400" cy="2620736"/>
          </a:xfrm>
        </p:spPr>
        <p:txBody>
          <a:bodyPr>
            <a:normAutofit/>
          </a:bodyPr>
          <a:lstStyle/>
          <a:p>
            <a:pPr>
              <a:lnSpc>
                <a:spcPct val="200000"/>
              </a:lnSpc>
            </a:pPr>
            <a:r>
              <a:rPr kumimoji="1" lang="ja-JP" altLang="en-US" dirty="0"/>
              <a:t>心のサポート授業</a:t>
            </a:r>
            <a:br>
              <a:rPr kumimoji="1" lang="en-US" altLang="ja-JP" dirty="0"/>
            </a:br>
            <a:r>
              <a:rPr kumimoji="1" lang="ja-JP" altLang="en-US" dirty="0"/>
              <a:t>キャンプのワーク</a:t>
            </a:r>
          </a:p>
        </p:txBody>
      </p:sp>
      <p:pic>
        <p:nvPicPr>
          <p:cNvPr id="5" name="図 4"/>
          <p:cNvPicPr>
            <a:picLocks noChangeAspect="1"/>
          </p:cNvPicPr>
          <p:nvPr/>
        </p:nvPicPr>
        <p:blipFill>
          <a:blip r:embed="rId3"/>
          <a:stretch>
            <a:fillRect/>
          </a:stretch>
        </p:blipFill>
        <p:spPr>
          <a:xfrm>
            <a:off x="6552643" y="3600450"/>
            <a:ext cx="2493818" cy="2493818"/>
          </a:xfrm>
          <a:prstGeom prst="rect">
            <a:avLst/>
          </a:prstGeom>
        </p:spPr>
      </p:pic>
    </p:spTree>
    <p:extLst>
      <p:ext uri="{BB962C8B-B14F-4D97-AF65-F5344CB8AC3E}">
        <p14:creationId xmlns:p14="http://schemas.microsoft.com/office/powerpoint/2010/main" val="2108991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a:t>【</a:t>
            </a:r>
            <a:r>
              <a:rPr kumimoji="1" lang="ja-JP" altLang="en-US" dirty="0"/>
              <a:t>わたしの役割帳</a:t>
            </a:r>
            <a:r>
              <a:rPr kumimoji="1" lang="en-US" altLang="ja-JP" dirty="0"/>
              <a:t>】</a:t>
            </a:r>
            <a:r>
              <a:rPr kumimoji="1" lang="ja-JP" altLang="en-US" dirty="0"/>
              <a:t>を眺めてみよう</a:t>
            </a:r>
          </a:p>
        </p:txBody>
      </p:sp>
      <p:sp>
        <p:nvSpPr>
          <p:cNvPr id="3" name="コンテンツ プレースホルダー 2"/>
          <p:cNvSpPr>
            <a:spLocks noGrp="1"/>
          </p:cNvSpPr>
          <p:nvPr>
            <p:ph idx="1"/>
          </p:nvPr>
        </p:nvSpPr>
        <p:spPr/>
        <p:txBody>
          <a:bodyPr/>
          <a:lstStyle/>
          <a:p>
            <a:pPr marL="0" indent="0">
              <a:buNone/>
            </a:pPr>
            <a:endParaRPr kumimoji="1" lang="en-US" altLang="ja-JP" dirty="0"/>
          </a:p>
          <a:p>
            <a:endParaRPr kumimoji="1" lang="ja-JP" altLang="en-US" dirty="0"/>
          </a:p>
        </p:txBody>
      </p:sp>
      <p:pic>
        <p:nvPicPr>
          <p:cNvPr id="10" name="図 9"/>
          <p:cNvPicPr>
            <a:picLocks noChangeAspect="1"/>
          </p:cNvPicPr>
          <p:nvPr/>
        </p:nvPicPr>
        <p:blipFill>
          <a:blip r:embed="rId3">
            <a:duotone>
              <a:schemeClr val="accent6">
                <a:shade val="45000"/>
                <a:satMod val="135000"/>
              </a:schemeClr>
              <a:prstClr val="white"/>
            </a:duotone>
          </a:blip>
          <a:stretch>
            <a:fillRect/>
          </a:stretch>
        </p:blipFill>
        <p:spPr>
          <a:xfrm>
            <a:off x="1086086" y="893039"/>
            <a:ext cx="8538298" cy="5925279"/>
          </a:xfrm>
          <a:prstGeom prst="rect">
            <a:avLst/>
          </a:prstGeom>
        </p:spPr>
      </p:pic>
      <p:sp>
        <p:nvSpPr>
          <p:cNvPr id="6" name="テキスト ボックス 5"/>
          <p:cNvSpPr txBox="1"/>
          <p:nvPr/>
        </p:nvSpPr>
        <p:spPr>
          <a:xfrm>
            <a:off x="2463800" y="1791487"/>
            <a:ext cx="6223000" cy="3539430"/>
          </a:xfrm>
          <a:prstGeom prst="rect">
            <a:avLst/>
          </a:prstGeom>
          <a:noFill/>
        </p:spPr>
        <p:txBody>
          <a:bodyPr wrap="square" rtlCol="0">
            <a:spAutoFit/>
          </a:bodyPr>
          <a:lstStyle/>
          <a:p>
            <a:r>
              <a:rPr lang="ja-JP" altLang="en-US" sz="3200" dirty="0"/>
              <a:t>・班のメンバーがイメージしたあなたの役割は自分自身がイメージした役割と似ていたかな？違っていたかな？</a:t>
            </a:r>
            <a:endParaRPr lang="en-US" altLang="ja-JP" sz="3200" dirty="0"/>
          </a:p>
          <a:p>
            <a:r>
              <a:rPr lang="ja-JP" altLang="en-US" sz="3200" dirty="0"/>
              <a:t>・眺めてみて，浮かんできた考えや今の気持ちを味わってみましょう。</a:t>
            </a:r>
            <a:endParaRPr lang="en-US" altLang="ja-JP" sz="3200" dirty="0"/>
          </a:p>
          <a:p>
            <a:endParaRPr kumimoji="1" lang="ja-JP" altLang="en-US" sz="3200" dirty="0"/>
          </a:p>
        </p:txBody>
      </p:sp>
      <p:pic>
        <p:nvPicPr>
          <p:cNvPr id="9" name="図 8"/>
          <p:cNvPicPr>
            <a:picLocks noChangeAspect="1"/>
          </p:cNvPicPr>
          <p:nvPr/>
        </p:nvPicPr>
        <p:blipFill rotWithShape="1">
          <a:blip r:embed="rId4">
            <a:extLst>
              <a:ext uri="{BEBA8EAE-BF5A-486C-A8C5-ECC9F3942E4B}">
                <a14:imgProps xmlns:a14="http://schemas.microsoft.com/office/drawing/2010/main">
                  <a14:imgLayer r:embed="rId5">
                    <a14:imgEffect>
                      <a14:backgroundRemoval t="12665" b="90296" l="12027" r="90225"/>
                    </a14:imgEffect>
                  </a14:imgLayer>
                </a14:imgProps>
              </a:ext>
            </a:extLst>
          </a:blip>
          <a:srcRect l="2252" t="2962"/>
          <a:stretch/>
        </p:blipFill>
        <p:spPr>
          <a:xfrm flipH="1">
            <a:off x="163282" y="3561202"/>
            <a:ext cx="4154715" cy="3820403"/>
          </a:xfrm>
          <a:prstGeom prst="rect">
            <a:avLst/>
          </a:prstGeom>
        </p:spPr>
      </p:pic>
    </p:spTree>
    <p:extLst>
      <p:ext uri="{BB962C8B-B14F-4D97-AF65-F5344CB8AC3E}">
        <p14:creationId xmlns:p14="http://schemas.microsoft.com/office/powerpoint/2010/main" val="99793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グループで交流しよう</a:t>
            </a:r>
            <a:endParaRPr kumimoji="1" lang="ja-JP" altLang="en-US" dirty="0"/>
          </a:p>
        </p:txBody>
      </p:sp>
      <p:sp>
        <p:nvSpPr>
          <p:cNvPr id="3" name="コンテンツ プレースホルダー 2"/>
          <p:cNvSpPr>
            <a:spLocks noGrp="1"/>
          </p:cNvSpPr>
          <p:nvPr>
            <p:ph idx="1"/>
          </p:nvPr>
        </p:nvSpPr>
        <p:spPr>
          <a:xfrm>
            <a:off x="457200" y="1600200"/>
            <a:ext cx="8229600" cy="4525963"/>
          </a:xfrm>
        </p:spPr>
        <p:txBody>
          <a:bodyPr>
            <a:normAutofit/>
          </a:bodyPr>
          <a:lstStyle/>
          <a:p>
            <a:pPr marL="0" indent="0">
              <a:buNone/>
            </a:pPr>
            <a:endParaRPr lang="en-US" altLang="ja-JP" u="sng" dirty="0">
              <a:solidFill>
                <a:schemeClr val="accent2"/>
              </a:solidFill>
            </a:endParaRPr>
          </a:p>
          <a:p>
            <a:pPr marL="0" indent="0">
              <a:buNone/>
            </a:pPr>
            <a:endParaRPr lang="en-US" altLang="ja-JP" u="sng" dirty="0">
              <a:solidFill>
                <a:schemeClr val="accent2"/>
              </a:solidFill>
            </a:endParaRPr>
          </a:p>
          <a:p>
            <a:pPr marL="0" indent="0">
              <a:buNone/>
            </a:pPr>
            <a:endParaRPr lang="en-US" altLang="ja-JP" u="sng" dirty="0">
              <a:solidFill>
                <a:schemeClr val="accent2"/>
              </a:solidFill>
            </a:endParaRPr>
          </a:p>
          <a:p>
            <a:pPr marL="0" indent="0">
              <a:buNone/>
            </a:pPr>
            <a:endParaRPr lang="en-US" altLang="ja-JP" u="sng" dirty="0">
              <a:solidFill>
                <a:schemeClr val="accent2"/>
              </a:solidFill>
            </a:endParaRPr>
          </a:p>
          <a:p>
            <a:pPr marL="0" indent="0">
              <a:buNone/>
            </a:pPr>
            <a:endParaRPr lang="en-US" altLang="ja-JP" u="sng" dirty="0">
              <a:solidFill>
                <a:schemeClr val="accent2"/>
              </a:solidFill>
            </a:endParaRPr>
          </a:p>
          <a:p>
            <a:pPr marL="354013" indent="-354013">
              <a:buNone/>
            </a:pPr>
            <a:endParaRPr lang="en-US" altLang="ja-JP" sz="2600" dirty="0">
              <a:solidFill>
                <a:schemeClr val="accent2"/>
              </a:solidFill>
            </a:endParaRPr>
          </a:p>
          <a:p>
            <a:pPr marL="354013" indent="-354013">
              <a:buNone/>
            </a:pPr>
            <a:endParaRPr lang="ja-JP" altLang="ja-JP" sz="3500" dirty="0">
              <a:solidFill>
                <a:srgbClr val="000000"/>
              </a:solidFill>
            </a:endParaRPr>
          </a:p>
        </p:txBody>
      </p:sp>
      <p:pic>
        <p:nvPicPr>
          <p:cNvPr id="4" name="図 3"/>
          <p:cNvPicPr>
            <a:picLocks noChangeAspect="1"/>
          </p:cNvPicPr>
          <p:nvPr/>
        </p:nvPicPr>
        <p:blipFill>
          <a:blip r:embed="rId3"/>
          <a:stretch>
            <a:fillRect/>
          </a:stretch>
        </p:blipFill>
        <p:spPr>
          <a:xfrm>
            <a:off x="5032006" y="1600201"/>
            <a:ext cx="2863346" cy="2863346"/>
          </a:xfrm>
          <a:prstGeom prst="rect">
            <a:avLst/>
          </a:prstGeom>
        </p:spPr>
      </p:pic>
      <p:sp>
        <p:nvSpPr>
          <p:cNvPr id="5" name="円形吹き出し 4"/>
          <p:cNvSpPr/>
          <p:nvPr/>
        </p:nvSpPr>
        <p:spPr>
          <a:xfrm>
            <a:off x="457200" y="1600201"/>
            <a:ext cx="4782480" cy="2280189"/>
          </a:xfrm>
          <a:prstGeom prst="wedgeEllipseCallout">
            <a:avLst>
              <a:gd name="adj1" fmla="val 66031"/>
              <a:gd name="adj2" fmla="val -28282"/>
            </a:avLst>
          </a:prstGeom>
        </p:spPr>
        <p:style>
          <a:lnRef idx="2">
            <a:schemeClr val="dk1"/>
          </a:lnRef>
          <a:fillRef idx="1">
            <a:schemeClr val="lt1"/>
          </a:fillRef>
          <a:effectRef idx="0">
            <a:schemeClr val="dk1"/>
          </a:effectRef>
          <a:fontRef idx="minor">
            <a:schemeClr val="dk1"/>
          </a:fontRef>
        </p:style>
        <p:txBody>
          <a:bodyPr rtlCol="0" anchor="ctr"/>
          <a:lstStyle/>
          <a:p>
            <a:pPr>
              <a:buNone/>
            </a:pPr>
            <a:r>
              <a:rPr lang="ja-JP" altLang="en-US" sz="2400" dirty="0">
                <a:solidFill>
                  <a:srgbClr val="000000"/>
                </a:solidFill>
              </a:rPr>
              <a:t>はなこさんは「料理が得意」というイメージを持たれてるけど、はなこさんとしてはどう？</a:t>
            </a:r>
            <a:endParaRPr lang="en-US" altLang="ja-JP" sz="2400" dirty="0">
              <a:solidFill>
                <a:srgbClr val="000000"/>
              </a:solidFill>
            </a:endParaRPr>
          </a:p>
        </p:txBody>
      </p:sp>
      <p:sp>
        <p:nvSpPr>
          <p:cNvPr id="6" name="円形吹き出し 5"/>
          <p:cNvSpPr/>
          <p:nvPr/>
        </p:nvSpPr>
        <p:spPr>
          <a:xfrm>
            <a:off x="457200" y="3880390"/>
            <a:ext cx="4782480" cy="2245774"/>
          </a:xfrm>
          <a:prstGeom prst="wedgeEllipseCallout">
            <a:avLst>
              <a:gd name="adj1" fmla="val 52281"/>
              <a:gd name="adj2" fmla="val -40518"/>
            </a:avLst>
          </a:prstGeom>
        </p:spPr>
        <p:style>
          <a:lnRef idx="2">
            <a:schemeClr val="dk1"/>
          </a:lnRef>
          <a:fillRef idx="1">
            <a:schemeClr val="lt1"/>
          </a:fillRef>
          <a:effectRef idx="0">
            <a:schemeClr val="dk1"/>
          </a:effectRef>
          <a:fontRef idx="minor">
            <a:schemeClr val="dk1"/>
          </a:fontRef>
        </p:style>
        <p:txBody>
          <a:bodyPr rtlCol="0" anchor="ctr"/>
          <a:lstStyle/>
          <a:p>
            <a:pPr>
              <a:buNone/>
            </a:pPr>
            <a:r>
              <a:rPr lang="ja-JP" altLang="en-US" sz="2400" dirty="0">
                <a:solidFill>
                  <a:srgbClr val="000000"/>
                </a:solidFill>
              </a:rPr>
              <a:t>それなりにはできるかな。</a:t>
            </a:r>
            <a:endParaRPr lang="en-US" altLang="ja-JP" sz="2400" dirty="0">
              <a:solidFill>
                <a:srgbClr val="000000"/>
              </a:solidFill>
            </a:endParaRPr>
          </a:p>
        </p:txBody>
      </p:sp>
      <p:sp>
        <p:nvSpPr>
          <p:cNvPr id="7" name="テキスト ボックス 6"/>
          <p:cNvSpPr txBox="1"/>
          <p:nvPr/>
        </p:nvSpPr>
        <p:spPr>
          <a:xfrm>
            <a:off x="5239680" y="4566166"/>
            <a:ext cx="3649897" cy="2246769"/>
          </a:xfrm>
          <a:prstGeom prst="rect">
            <a:avLst/>
          </a:prstGeom>
          <a:noFill/>
        </p:spPr>
        <p:txBody>
          <a:bodyPr wrap="square" rtlCol="0">
            <a:spAutoFit/>
          </a:bodyPr>
          <a:lstStyle/>
          <a:p>
            <a:r>
              <a:rPr lang="en-US" altLang="ja-JP" sz="2800" u="sng" dirty="0">
                <a:solidFill>
                  <a:schemeClr val="accent2"/>
                </a:solidFill>
              </a:rPr>
              <a:t>※</a:t>
            </a:r>
            <a:r>
              <a:rPr lang="ja-JP" altLang="en-US" sz="2800" u="sng" dirty="0">
                <a:solidFill>
                  <a:schemeClr val="accent2"/>
                </a:solidFill>
              </a:rPr>
              <a:t>メンバーの役割帳に関して否定したり、批判したり、茶化したりしないようにしましょう。</a:t>
            </a:r>
            <a:endParaRPr lang="en-US" altLang="ja-JP" sz="2800" u="sng" dirty="0">
              <a:solidFill>
                <a:schemeClr val="accent2"/>
              </a:solidFill>
            </a:endParaRPr>
          </a:p>
          <a:p>
            <a:endParaRPr kumimoji="1" lang="ja-JP" altLang="en-US" sz="2800" dirty="0"/>
          </a:p>
        </p:txBody>
      </p:sp>
    </p:spTree>
    <p:extLst>
      <p:ext uri="{BB962C8B-B14F-4D97-AF65-F5344CB8AC3E}">
        <p14:creationId xmlns:p14="http://schemas.microsoft.com/office/powerpoint/2010/main" val="12183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ー 3"/>
          <p:cNvGraphicFramePr>
            <a:graphicFrameLocks/>
          </p:cNvGraphicFramePr>
          <p:nvPr>
            <p:extLst>
              <p:ext uri="{D42A27DB-BD31-4B8C-83A1-F6EECF244321}">
                <p14:modId xmlns:p14="http://schemas.microsoft.com/office/powerpoint/2010/main" val="1552826104"/>
              </p:ext>
            </p:extLst>
          </p:nvPr>
        </p:nvGraphicFramePr>
        <p:xfrm>
          <a:off x="457200" y="962138"/>
          <a:ext cx="8229600" cy="49337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6024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授業のテーマ</a:t>
            </a:r>
            <a:endParaRPr kumimoji="1" lang="ja-JP" altLang="en-US" dirty="0"/>
          </a:p>
        </p:txBody>
      </p:sp>
      <p:pic>
        <p:nvPicPr>
          <p:cNvPr id="7" name="図 6"/>
          <p:cNvPicPr>
            <a:picLocks noChangeAspect="1"/>
          </p:cNvPicPr>
          <p:nvPr/>
        </p:nvPicPr>
        <p:blipFill>
          <a:blip r:embed="rId3"/>
          <a:stretch>
            <a:fillRect/>
          </a:stretch>
        </p:blipFill>
        <p:spPr>
          <a:xfrm>
            <a:off x="-217115" y="1243405"/>
            <a:ext cx="9576396" cy="5792155"/>
          </a:xfrm>
          <a:prstGeom prst="rect">
            <a:avLst/>
          </a:prstGeom>
        </p:spPr>
      </p:pic>
      <p:sp>
        <p:nvSpPr>
          <p:cNvPr id="3" name="コンテンツ プレースホルダー 2"/>
          <p:cNvSpPr>
            <a:spLocks noGrp="1"/>
          </p:cNvSpPr>
          <p:nvPr>
            <p:ph idx="1"/>
          </p:nvPr>
        </p:nvSpPr>
        <p:spPr>
          <a:xfrm>
            <a:off x="457200" y="1455532"/>
            <a:ext cx="8229600" cy="4525963"/>
          </a:xfrm>
        </p:spPr>
        <p:txBody>
          <a:bodyPr>
            <a:normAutofit/>
          </a:bodyPr>
          <a:lstStyle/>
          <a:p>
            <a:pPr marL="0" indent="0">
              <a:buNone/>
            </a:pPr>
            <a:endParaRPr lang="en-US" altLang="ja-JP" dirty="0">
              <a:solidFill>
                <a:schemeClr val="bg1"/>
              </a:solidFill>
            </a:endParaRPr>
          </a:p>
          <a:p>
            <a:pPr marL="0" indent="0">
              <a:buNone/>
            </a:pPr>
            <a:r>
              <a:rPr lang="ja-JP" altLang="en-US" dirty="0">
                <a:solidFill>
                  <a:schemeClr val="bg1"/>
                </a:solidFill>
              </a:rPr>
              <a:t>ひとりひとり</a:t>
            </a:r>
            <a:r>
              <a:rPr lang="ja-JP" altLang="ja-JP" dirty="0">
                <a:solidFill>
                  <a:schemeClr val="bg1"/>
                </a:solidFill>
              </a:rPr>
              <a:t>が</a:t>
            </a:r>
            <a:endParaRPr lang="en-US" altLang="ja-JP" dirty="0">
              <a:solidFill>
                <a:schemeClr val="bg1"/>
              </a:solidFill>
            </a:endParaRPr>
          </a:p>
          <a:p>
            <a:pPr marL="0" indent="0">
              <a:buNone/>
            </a:pPr>
            <a:r>
              <a:rPr lang="ja-JP" altLang="ja-JP" dirty="0">
                <a:solidFill>
                  <a:schemeClr val="bg1"/>
                </a:solidFill>
              </a:rPr>
              <a:t>「自分にも役割があ</a:t>
            </a:r>
            <a:r>
              <a:rPr lang="ja-JP" altLang="en-US" dirty="0">
                <a:solidFill>
                  <a:schemeClr val="bg1"/>
                </a:solidFill>
              </a:rPr>
              <a:t>ること」に気づき、</a:t>
            </a:r>
            <a:endParaRPr lang="en-US" altLang="ja-JP" dirty="0">
              <a:solidFill>
                <a:schemeClr val="bg1"/>
              </a:solidFill>
            </a:endParaRPr>
          </a:p>
          <a:p>
            <a:pPr marL="0" indent="0">
              <a:buNone/>
            </a:pPr>
            <a:r>
              <a:rPr lang="ja-JP" altLang="ja-JP" dirty="0">
                <a:solidFill>
                  <a:schemeClr val="bg1"/>
                </a:solidFill>
              </a:rPr>
              <a:t>　</a:t>
            </a:r>
            <a:r>
              <a:rPr lang="ja-JP" altLang="en-US" dirty="0">
                <a:solidFill>
                  <a:schemeClr val="bg1"/>
                </a:solidFill>
              </a:rPr>
              <a:t>　　　　　「</a:t>
            </a:r>
            <a:r>
              <a:rPr lang="ja-JP" altLang="ja-JP" dirty="0">
                <a:solidFill>
                  <a:schemeClr val="bg1"/>
                </a:solidFill>
              </a:rPr>
              <a:t>誰かの役に立てる」と感じられること</a:t>
            </a:r>
            <a:endParaRPr lang="en-US" altLang="ja-JP" dirty="0">
              <a:solidFill>
                <a:schemeClr val="bg1"/>
              </a:solidFill>
            </a:endParaRPr>
          </a:p>
          <a:p>
            <a:pPr marL="0" indent="0">
              <a:buNone/>
            </a:pPr>
            <a:r>
              <a:rPr lang="ja-JP" altLang="en-US" dirty="0">
                <a:solidFill>
                  <a:schemeClr val="bg1"/>
                </a:solidFill>
              </a:rPr>
              <a:t>自分のことを他の人に知ってもらうこと</a:t>
            </a:r>
            <a:endParaRPr lang="en-US" altLang="ja-JP" dirty="0">
              <a:solidFill>
                <a:schemeClr val="bg1"/>
              </a:solidFill>
            </a:endParaRPr>
          </a:p>
          <a:p>
            <a:pPr marL="0" indent="0">
              <a:buNone/>
            </a:pPr>
            <a:r>
              <a:rPr lang="ja-JP" altLang="en-US" dirty="0">
                <a:solidFill>
                  <a:schemeClr val="bg1"/>
                </a:solidFill>
              </a:rPr>
              <a:t>テーマ達成のため、この授業では、</a:t>
            </a:r>
            <a:endParaRPr lang="en-US" altLang="ja-JP" dirty="0">
              <a:solidFill>
                <a:schemeClr val="bg1"/>
              </a:solidFill>
            </a:endParaRPr>
          </a:p>
          <a:p>
            <a:pPr marL="0" indent="0">
              <a:buNone/>
            </a:pPr>
            <a:r>
              <a:rPr lang="ja-JP" altLang="en-US" dirty="0">
                <a:solidFill>
                  <a:schemeClr val="bg1"/>
                </a:solidFill>
              </a:rPr>
              <a:t>　　　　　　　　</a:t>
            </a:r>
            <a:r>
              <a:rPr lang="ja-JP" altLang="en-US" sz="3600" dirty="0">
                <a:solidFill>
                  <a:schemeClr val="bg1"/>
                </a:solidFill>
              </a:rPr>
              <a:t>のワークを</a:t>
            </a:r>
            <a:r>
              <a:rPr lang="ja-JP" altLang="en-US" dirty="0">
                <a:solidFill>
                  <a:schemeClr val="bg1"/>
                </a:solidFill>
              </a:rPr>
              <a:t>行います。</a:t>
            </a:r>
            <a:endParaRPr kumimoji="1" lang="ja-JP" altLang="en-US" dirty="0">
              <a:solidFill>
                <a:schemeClr val="bg1"/>
              </a:solidFill>
            </a:endParaRPr>
          </a:p>
        </p:txBody>
      </p:sp>
      <p:cxnSp>
        <p:nvCxnSpPr>
          <p:cNvPr id="9" name="直線コネクタ 8"/>
          <p:cNvCxnSpPr/>
          <p:nvPr/>
        </p:nvCxnSpPr>
        <p:spPr>
          <a:xfrm>
            <a:off x="457200" y="3182611"/>
            <a:ext cx="6276527" cy="0"/>
          </a:xfrm>
          <a:prstGeom prst="line">
            <a:avLst/>
          </a:prstGeom>
          <a:ln w="76200" cmpd="sng">
            <a:solidFill>
              <a:srgbClr val="FFFF00"/>
            </a:solidFill>
          </a:ln>
        </p:spPr>
        <p:style>
          <a:lnRef idx="1">
            <a:schemeClr val="accent2"/>
          </a:lnRef>
          <a:fillRef idx="0">
            <a:schemeClr val="accent2"/>
          </a:fillRef>
          <a:effectRef idx="0">
            <a:schemeClr val="accent2"/>
          </a:effectRef>
          <a:fontRef idx="minor">
            <a:schemeClr val="tx1"/>
          </a:fontRef>
        </p:style>
      </p:cxnSp>
      <p:cxnSp>
        <p:nvCxnSpPr>
          <p:cNvPr id="10" name="直線コネクタ 9"/>
          <p:cNvCxnSpPr/>
          <p:nvPr/>
        </p:nvCxnSpPr>
        <p:spPr>
          <a:xfrm flipV="1">
            <a:off x="525150" y="5661334"/>
            <a:ext cx="1986040" cy="8960"/>
          </a:xfrm>
          <a:prstGeom prst="line">
            <a:avLst/>
          </a:prstGeom>
          <a:ln w="76200" cmpd="sng">
            <a:solidFill>
              <a:srgbClr val="FFFF00"/>
            </a:solidFill>
          </a:ln>
        </p:spPr>
        <p:style>
          <a:lnRef idx="1">
            <a:schemeClr val="accent2"/>
          </a:lnRef>
          <a:fillRef idx="0">
            <a:schemeClr val="accent2"/>
          </a:fillRef>
          <a:effectRef idx="0">
            <a:schemeClr val="accent2"/>
          </a:effectRef>
          <a:fontRef idx="minor">
            <a:schemeClr val="tx1"/>
          </a:fontRef>
        </p:style>
      </p:cxnSp>
      <p:sp>
        <p:nvSpPr>
          <p:cNvPr id="15" name="テキスト ボックス 14"/>
          <p:cNvSpPr txBox="1"/>
          <p:nvPr/>
        </p:nvSpPr>
        <p:spPr>
          <a:xfrm>
            <a:off x="586110" y="4923029"/>
            <a:ext cx="1986040" cy="707886"/>
          </a:xfrm>
          <a:prstGeom prst="rect">
            <a:avLst/>
          </a:prstGeom>
          <a:noFill/>
        </p:spPr>
        <p:txBody>
          <a:bodyPr wrap="none" rtlCol="0">
            <a:spAutoFit/>
          </a:bodyPr>
          <a:lstStyle/>
          <a:p>
            <a:r>
              <a:rPr kumimoji="1" lang="ja-JP" altLang="en-US" sz="4000" dirty="0">
                <a:solidFill>
                  <a:srgbClr val="FFFFFF"/>
                </a:solidFill>
              </a:rPr>
              <a:t>キャンプ</a:t>
            </a:r>
          </a:p>
        </p:txBody>
      </p:sp>
      <p:cxnSp>
        <p:nvCxnSpPr>
          <p:cNvPr id="11" name="直線コネクタ 10"/>
          <p:cNvCxnSpPr/>
          <p:nvPr/>
        </p:nvCxnSpPr>
        <p:spPr>
          <a:xfrm>
            <a:off x="2055207" y="3802936"/>
            <a:ext cx="6418275" cy="0"/>
          </a:xfrm>
          <a:prstGeom prst="line">
            <a:avLst/>
          </a:prstGeom>
          <a:ln w="76200" cmpd="sng">
            <a:solidFill>
              <a:srgbClr val="FFFF00"/>
            </a:solidFill>
          </a:ln>
        </p:spPr>
        <p:style>
          <a:lnRef idx="1">
            <a:schemeClr val="accent2"/>
          </a:lnRef>
          <a:fillRef idx="0">
            <a:schemeClr val="accent2"/>
          </a:fillRef>
          <a:effectRef idx="0">
            <a:schemeClr val="accent2"/>
          </a:effectRef>
          <a:fontRef idx="minor">
            <a:schemeClr val="tx1"/>
          </a:fontRef>
        </p:style>
      </p:cxnSp>
      <p:cxnSp>
        <p:nvCxnSpPr>
          <p:cNvPr id="12" name="直線コネクタ 11"/>
          <p:cNvCxnSpPr/>
          <p:nvPr/>
        </p:nvCxnSpPr>
        <p:spPr>
          <a:xfrm>
            <a:off x="457200" y="4378584"/>
            <a:ext cx="6924141" cy="0"/>
          </a:xfrm>
          <a:prstGeom prst="line">
            <a:avLst/>
          </a:prstGeom>
          <a:ln w="76200" cmpd="sng">
            <a:solidFill>
              <a:srgbClr val="FFFF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49691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wipe(left)">
                                      <p:cBhvr>
                                        <p:cTn id="11" dur="500"/>
                                        <p:tgtEl>
                                          <p:spTgt spid="3">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left)">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コンテンツ プレースホルダー 4"/>
          <p:cNvPicPr>
            <a:picLocks noGrp="1" noChangeAspect="1"/>
          </p:cNvPicPr>
          <p:nvPr>
            <p:ph idx="1"/>
          </p:nvPr>
        </p:nvPicPr>
        <p:blipFill>
          <a:blip r:embed="rId3"/>
          <a:srcRect l="-26369" r="-26369"/>
          <a:stretch>
            <a:fillRect/>
          </a:stretch>
        </p:blipFill>
        <p:spPr>
          <a:xfrm>
            <a:off x="-2159000" y="1179286"/>
            <a:ext cx="13480143" cy="5497285"/>
          </a:xfrm>
        </p:spPr>
      </p:pic>
      <p:sp>
        <p:nvSpPr>
          <p:cNvPr id="2" name="タイトル 1"/>
          <p:cNvSpPr>
            <a:spLocks noGrp="1"/>
          </p:cNvSpPr>
          <p:nvPr>
            <p:ph type="title"/>
          </p:nvPr>
        </p:nvSpPr>
        <p:spPr/>
        <p:txBody>
          <a:bodyPr>
            <a:normAutofit/>
          </a:bodyPr>
          <a:lstStyle/>
          <a:p>
            <a:r>
              <a:rPr lang="ja-JP" altLang="en-US" dirty="0"/>
              <a:t>思い浮かべてみましょう</a:t>
            </a:r>
            <a:endParaRPr kumimoji="1" lang="ja-JP" altLang="en-US" dirty="0"/>
          </a:p>
        </p:txBody>
      </p:sp>
      <p:sp>
        <p:nvSpPr>
          <p:cNvPr id="5" name="正方形/長方形 4"/>
          <p:cNvSpPr/>
          <p:nvPr/>
        </p:nvSpPr>
        <p:spPr>
          <a:xfrm>
            <a:off x="1240118" y="1852706"/>
            <a:ext cx="6469529" cy="2062103"/>
          </a:xfrm>
          <a:prstGeom prst="rect">
            <a:avLst/>
          </a:prstGeom>
        </p:spPr>
        <p:txBody>
          <a:bodyPr wrap="square">
            <a:spAutoFit/>
          </a:bodyPr>
          <a:lstStyle/>
          <a:p>
            <a:r>
              <a:rPr lang="ja-JP" altLang="ja-JP" sz="3200" dirty="0"/>
              <a:t>あなたは一泊二日で</a:t>
            </a:r>
            <a:r>
              <a:rPr lang="ja-JP" altLang="en-US" sz="3200" dirty="0"/>
              <a:t>、</a:t>
            </a:r>
            <a:r>
              <a:rPr lang="ja-JP" altLang="ja-JP" sz="3200" dirty="0"/>
              <a:t>班の</a:t>
            </a:r>
            <a:r>
              <a:rPr lang="ja-JP" altLang="en-US" sz="3200" dirty="0"/>
              <a:t>メンバー</a:t>
            </a:r>
            <a:r>
              <a:rPr lang="ja-JP" altLang="ja-JP" sz="3200" dirty="0"/>
              <a:t>とキャンプに行くことになりました。キャンプ</a:t>
            </a:r>
            <a:r>
              <a:rPr lang="ja-JP" altLang="en-US" sz="3200" dirty="0"/>
              <a:t>での生活で、</a:t>
            </a:r>
            <a:r>
              <a:rPr lang="ja-JP" altLang="ja-JP" sz="3200" u="sng" dirty="0"/>
              <a:t>あなたはどんなことができそうですか？</a:t>
            </a:r>
            <a:endParaRPr lang="ja-JP" altLang="en-US" sz="3200" u="sng" dirty="0"/>
          </a:p>
        </p:txBody>
      </p:sp>
    </p:spTree>
    <p:extLst>
      <p:ext uri="{BB962C8B-B14F-4D97-AF65-F5344CB8AC3E}">
        <p14:creationId xmlns:p14="http://schemas.microsoft.com/office/powerpoint/2010/main" val="1570022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dirty="0"/>
              <a:t>あなたはどんなことができそうか</a:t>
            </a:r>
            <a:br>
              <a:rPr kumimoji="1" lang="en-US" altLang="ja-JP" dirty="0"/>
            </a:br>
            <a:r>
              <a:rPr kumimoji="1" lang="ja-JP" altLang="en-US" dirty="0"/>
              <a:t>書きましょう</a:t>
            </a:r>
          </a:p>
        </p:txBody>
      </p:sp>
      <p:pic>
        <p:nvPicPr>
          <p:cNvPr id="7" name="コンテンツ プレースホルダー 6" descr="スクリーンショット 2019-08-06 14.02.07.png"/>
          <p:cNvPicPr>
            <a:picLocks noGrp="1" noChangeAspect="1"/>
          </p:cNvPicPr>
          <p:nvPr>
            <p:ph idx="1"/>
          </p:nvPr>
        </p:nvPicPr>
        <p:blipFill>
          <a:blip r:embed="rId3">
            <a:extLst>
              <a:ext uri="{28A0092B-C50C-407E-A947-70E740481C1C}">
                <a14:useLocalDpi xmlns:a14="http://schemas.microsoft.com/office/drawing/2010/main" val="0"/>
              </a:ext>
            </a:extLst>
          </a:blip>
          <a:srcRect t="-59992" b="-59992"/>
          <a:stretch>
            <a:fillRect/>
          </a:stretch>
        </p:blipFill>
        <p:spPr>
          <a:xfrm>
            <a:off x="0" y="1417638"/>
            <a:ext cx="9147646" cy="5030853"/>
          </a:xfrm>
        </p:spPr>
      </p:pic>
      <p:sp>
        <p:nvSpPr>
          <p:cNvPr id="8" name="角丸四角形 7"/>
          <p:cNvSpPr/>
          <p:nvPr/>
        </p:nvSpPr>
        <p:spPr>
          <a:xfrm>
            <a:off x="748047" y="3757332"/>
            <a:ext cx="8228512" cy="1200258"/>
          </a:xfrm>
          <a:prstGeom prst="roundRect">
            <a:avLst/>
          </a:prstGeom>
          <a:ln w="76200" cmpd="sng">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84241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コンテンツ プレースホルダー 4"/>
          <p:cNvPicPr>
            <a:picLocks noGrp="1" noChangeAspect="1"/>
          </p:cNvPicPr>
          <p:nvPr>
            <p:ph idx="1"/>
          </p:nvPr>
        </p:nvPicPr>
        <p:blipFill>
          <a:blip r:embed="rId3"/>
          <a:srcRect l="-26369" r="-26369"/>
          <a:stretch>
            <a:fillRect/>
          </a:stretch>
        </p:blipFill>
        <p:spPr>
          <a:xfrm>
            <a:off x="-2159000" y="1179286"/>
            <a:ext cx="13480143" cy="5497285"/>
          </a:xfrm>
        </p:spPr>
      </p:pic>
      <p:sp>
        <p:nvSpPr>
          <p:cNvPr id="2" name="タイトル 1"/>
          <p:cNvSpPr>
            <a:spLocks noGrp="1"/>
          </p:cNvSpPr>
          <p:nvPr>
            <p:ph type="title"/>
          </p:nvPr>
        </p:nvSpPr>
        <p:spPr/>
        <p:txBody>
          <a:bodyPr>
            <a:normAutofit/>
          </a:bodyPr>
          <a:lstStyle/>
          <a:p>
            <a:r>
              <a:rPr lang="ja-JP" altLang="en-US" dirty="0"/>
              <a:t>思い浮かべてみましょう</a:t>
            </a:r>
            <a:endParaRPr kumimoji="1" lang="ja-JP" altLang="en-US" dirty="0"/>
          </a:p>
        </p:txBody>
      </p:sp>
      <p:sp>
        <p:nvSpPr>
          <p:cNvPr id="5" name="正方形/長方形 4"/>
          <p:cNvSpPr/>
          <p:nvPr/>
        </p:nvSpPr>
        <p:spPr>
          <a:xfrm>
            <a:off x="1309702" y="2165816"/>
            <a:ext cx="6469529" cy="1815882"/>
          </a:xfrm>
          <a:prstGeom prst="rect">
            <a:avLst/>
          </a:prstGeom>
        </p:spPr>
        <p:txBody>
          <a:bodyPr wrap="square">
            <a:spAutoFit/>
          </a:bodyPr>
          <a:lstStyle/>
          <a:p>
            <a:r>
              <a:rPr lang="ja-JP" altLang="ja-JP" sz="2800" dirty="0"/>
              <a:t>あなたは一泊二日で，班の</a:t>
            </a:r>
            <a:r>
              <a:rPr lang="ja-JP" altLang="en-US" sz="2800" dirty="0"/>
              <a:t>メンバー</a:t>
            </a:r>
            <a:r>
              <a:rPr lang="ja-JP" altLang="ja-JP" sz="2800" dirty="0"/>
              <a:t>とキャンプに行くことになりました。キャンプ</a:t>
            </a:r>
            <a:r>
              <a:rPr lang="ja-JP" altLang="en-US" sz="2800" dirty="0"/>
              <a:t>での生活で</a:t>
            </a:r>
            <a:r>
              <a:rPr lang="ja-JP" altLang="ja-JP" sz="2800" dirty="0"/>
              <a:t>，</a:t>
            </a:r>
            <a:r>
              <a:rPr lang="ja-JP" altLang="ja-JP" sz="2800" u="sng" dirty="0"/>
              <a:t>班の</a:t>
            </a:r>
            <a:r>
              <a:rPr lang="ja-JP" altLang="en-US" sz="2800" u="sng" dirty="0"/>
              <a:t>メンバー</a:t>
            </a:r>
            <a:r>
              <a:rPr lang="ja-JP" altLang="ja-JP" sz="2800" u="sng" dirty="0"/>
              <a:t>はそれぞれどんなことをしてくれそうですか？</a:t>
            </a:r>
            <a:endParaRPr lang="ja-JP" altLang="en-US" sz="2800" u="sng" dirty="0"/>
          </a:p>
        </p:txBody>
      </p:sp>
    </p:spTree>
    <p:extLst>
      <p:ext uri="{BB962C8B-B14F-4D97-AF65-F5344CB8AC3E}">
        <p14:creationId xmlns:p14="http://schemas.microsoft.com/office/powerpoint/2010/main" val="3696568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a:t>班のメンバーがしてくれそうなことを</a:t>
            </a:r>
            <a:br>
              <a:rPr lang="en-US" altLang="ja-JP" dirty="0"/>
            </a:br>
            <a:r>
              <a:rPr lang="ja-JP" altLang="en-US" dirty="0"/>
              <a:t>ふせんに</a:t>
            </a:r>
            <a:r>
              <a:rPr kumimoji="1" lang="ja-JP" altLang="en-US" dirty="0"/>
              <a:t>書こう</a:t>
            </a:r>
          </a:p>
        </p:txBody>
      </p:sp>
      <p:sp>
        <p:nvSpPr>
          <p:cNvPr id="4" name="コンテンツ プレースホルダー 3"/>
          <p:cNvSpPr>
            <a:spLocks noGrp="1"/>
          </p:cNvSpPr>
          <p:nvPr>
            <p:ph sz="half" idx="2"/>
          </p:nvPr>
        </p:nvSpPr>
        <p:spPr>
          <a:xfrm>
            <a:off x="4648200" y="1600200"/>
            <a:ext cx="4038600" cy="4840514"/>
          </a:xfrm>
        </p:spPr>
        <p:txBody>
          <a:bodyPr>
            <a:normAutofit lnSpcReduction="10000"/>
          </a:bodyPr>
          <a:lstStyle/>
          <a:p>
            <a:pPr marL="0" indent="0">
              <a:buNone/>
            </a:pPr>
            <a:r>
              <a:rPr lang="ja-JP" altLang="ja-JP" dirty="0"/>
              <a:t>＜やり方＞</a:t>
            </a:r>
          </a:p>
          <a:p>
            <a:pPr marL="0" indent="0">
              <a:buNone/>
            </a:pPr>
            <a:r>
              <a:rPr lang="ja-JP" altLang="ja-JP" dirty="0"/>
              <a:t>①ふせんに班のメンバー</a:t>
            </a:r>
            <a:r>
              <a:rPr lang="ja-JP" altLang="en-US" dirty="0"/>
              <a:t>　</a:t>
            </a:r>
            <a:endParaRPr lang="en-US" altLang="ja-JP" dirty="0"/>
          </a:p>
          <a:p>
            <a:pPr marL="0" indent="0">
              <a:buNone/>
            </a:pPr>
            <a:r>
              <a:rPr lang="ja-JP" altLang="en-US" dirty="0"/>
              <a:t>　 </a:t>
            </a:r>
            <a:r>
              <a:rPr lang="ja-JP" altLang="ja-JP" dirty="0"/>
              <a:t>の名前を書く</a:t>
            </a:r>
          </a:p>
          <a:p>
            <a:pPr marL="0" indent="0">
              <a:buNone/>
            </a:pPr>
            <a:r>
              <a:rPr lang="ja-JP" altLang="ja-JP" dirty="0"/>
              <a:t>②班のメンバーがしてくれ</a:t>
            </a:r>
            <a:endParaRPr lang="en-US" altLang="ja-JP" dirty="0"/>
          </a:p>
          <a:p>
            <a:pPr marL="0" indent="0">
              <a:buNone/>
            </a:pPr>
            <a:r>
              <a:rPr lang="en-US" altLang="ja-JP" dirty="0"/>
              <a:t>    </a:t>
            </a:r>
            <a:r>
              <a:rPr lang="ja-JP" altLang="ja-JP" dirty="0"/>
              <a:t>そうなことを書く</a:t>
            </a:r>
          </a:p>
          <a:p>
            <a:pPr marL="0" indent="0">
              <a:buNone/>
            </a:pPr>
            <a:r>
              <a:rPr lang="ja-JP" altLang="ja-JP" dirty="0"/>
              <a:t>③自分の名前を書く</a:t>
            </a:r>
          </a:p>
          <a:p>
            <a:pPr marL="0" indent="0">
              <a:buNone/>
            </a:pPr>
            <a:endParaRPr lang="en-US" altLang="ja-JP" u="sng" dirty="0">
              <a:solidFill>
                <a:schemeClr val="accent2"/>
              </a:solidFill>
            </a:endParaRPr>
          </a:p>
          <a:p>
            <a:pPr marL="0" indent="0">
              <a:buNone/>
            </a:pPr>
            <a:r>
              <a:rPr lang="en-US" altLang="ja-JP" u="sng" dirty="0">
                <a:solidFill>
                  <a:schemeClr val="accent2"/>
                </a:solidFill>
              </a:rPr>
              <a:t>※</a:t>
            </a:r>
            <a:r>
              <a:rPr lang="ja-JP" altLang="en-US" u="sng" dirty="0">
                <a:solidFill>
                  <a:schemeClr val="accent2"/>
                </a:solidFill>
              </a:rPr>
              <a:t>書いたふせんはあとでメンバーそれぞれに渡してもらいます。</a:t>
            </a:r>
            <a:endParaRPr lang="en-US" altLang="ja-JP" u="sng" dirty="0">
              <a:solidFill>
                <a:schemeClr val="accent2"/>
              </a:solidFill>
            </a:endParaRPr>
          </a:p>
        </p:txBody>
      </p:sp>
      <p:pic>
        <p:nvPicPr>
          <p:cNvPr id="20" name="図 19" descr="https://1.bp.blogspot.com/-P81i8_0APME/Ur1GLhZ4JeI/AAAAAAAAcY4/9Pg74DPNztc/s800/postit_blue.png"/>
          <p:cNvPicPr/>
          <p:nvPr/>
        </p:nvPicPr>
        <p:blipFill>
          <a:blip r:embed="rId3">
            <a:extLst>
              <a:ext uri="{28A0092B-C50C-407E-A947-70E740481C1C}">
                <a14:useLocalDpi xmlns:a14="http://schemas.microsoft.com/office/drawing/2010/main" val="0"/>
              </a:ext>
            </a:extLst>
          </a:blip>
          <a:srcRect/>
          <a:stretch>
            <a:fillRect/>
          </a:stretch>
        </p:blipFill>
        <p:spPr bwMode="auto">
          <a:xfrm>
            <a:off x="657703" y="1704855"/>
            <a:ext cx="3990497" cy="3878957"/>
          </a:xfrm>
          <a:prstGeom prst="rect">
            <a:avLst/>
          </a:prstGeom>
          <a:noFill/>
          <a:ln>
            <a:noFill/>
          </a:ln>
        </p:spPr>
      </p:pic>
      <p:sp>
        <p:nvSpPr>
          <p:cNvPr id="25" name="テキスト 45"/>
          <p:cNvSpPr txBox="1"/>
          <p:nvPr/>
        </p:nvSpPr>
        <p:spPr>
          <a:xfrm>
            <a:off x="1005536" y="2202385"/>
            <a:ext cx="2468439" cy="737211"/>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lgn="just">
              <a:spcAft>
                <a:spcPts val="0"/>
              </a:spcAft>
            </a:pPr>
            <a:r>
              <a:rPr lang="ja-JP" sz="2400" b="1" kern="100" dirty="0">
                <a:effectLst/>
                <a:latin typeface="HG丸ｺﾞｼｯｸM-PRO"/>
                <a:ea typeface="HG丸ｺﾞｼｯｸM-PRO"/>
                <a:cs typeface="HG丸ｺﾞｼｯｸM-PRO"/>
              </a:rPr>
              <a:t>たろうくんへ（①）</a:t>
            </a:r>
          </a:p>
        </p:txBody>
      </p:sp>
      <p:sp>
        <p:nvSpPr>
          <p:cNvPr id="26" name="テキスト 47"/>
          <p:cNvSpPr txBox="1"/>
          <p:nvPr/>
        </p:nvSpPr>
        <p:spPr>
          <a:xfrm>
            <a:off x="2602613" y="4585670"/>
            <a:ext cx="1742724" cy="598058"/>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lgn="just">
              <a:spcAft>
                <a:spcPts val="0"/>
              </a:spcAft>
            </a:pPr>
            <a:r>
              <a:rPr lang="ja-JP" sz="2400" b="1" kern="100" dirty="0">
                <a:effectLst/>
                <a:latin typeface="HG丸ｺﾞｼｯｸM-PRO"/>
                <a:ea typeface="HG丸ｺﾞｼｯｸM-PRO"/>
                <a:cs typeface="HG丸ｺﾞｼｯｸM-PRO"/>
              </a:rPr>
              <a:t>はなこ（③）</a:t>
            </a:r>
          </a:p>
        </p:txBody>
      </p:sp>
      <p:sp>
        <p:nvSpPr>
          <p:cNvPr id="27" name="テキスト 48"/>
          <p:cNvSpPr txBox="1"/>
          <p:nvPr/>
        </p:nvSpPr>
        <p:spPr>
          <a:xfrm>
            <a:off x="1005536" y="3159106"/>
            <a:ext cx="3134815" cy="1050498"/>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2400" b="1" kern="100" dirty="0">
                <a:effectLst/>
                <a:latin typeface="HG丸ｺﾞｼｯｸM-PRO"/>
                <a:ea typeface="HG丸ｺﾞｼｯｸM-PRO"/>
                <a:cs typeface="HG丸ｺﾞｼｯｸM-PRO"/>
              </a:rPr>
              <a:t>ごはんをおいしくたべてくれる（②）</a:t>
            </a:r>
          </a:p>
        </p:txBody>
      </p:sp>
    </p:spTree>
    <p:extLst>
      <p:ext uri="{BB962C8B-B14F-4D97-AF65-F5344CB8AC3E}">
        <p14:creationId xmlns:p14="http://schemas.microsoft.com/office/powerpoint/2010/main" val="152895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500"/>
                                        <p:tgtEl>
                                          <p:spTgt spid="4">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fade">
                                      <p:cBhvr>
                                        <p:cTn id="33" dur="500"/>
                                        <p:tgtEl>
                                          <p:spTgt spid="4">
                                            <p:txEl>
                                              <p:pRg st="5" end="5"/>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Effect transition="in" filter="fade">
                                      <p:cBhvr>
                                        <p:cTn id="41"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ふせんに書く際</a:t>
            </a:r>
            <a:endParaRPr kumimoji="1" lang="ja-JP" altLang="en-US" dirty="0"/>
          </a:p>
        </p:txBody>
      </p:sp>
      <p:pic>
        <p:nvPicPr>
          <p:cNvPr id="4" name="コンテンツ プレースホルダー 4"/>
          <p:cNvPicPr>
            <a:picLocks noChangeAspect="1"/>
          </p:cNvPicPr>
          <p:nvPr/>
        </p:nvPicPr>
        <p:blipFill>
          <a:blip r:embed="rId3"/>
          <a:srcRect l="-26369" r="-26369"/>
          <a:stretch>
            <a:fillRect/>
          </a:stretch>
        </p:blipFill>
        <p:spPr>
          <a:xfrm>
            <a:off x="-1863156" y="1182311"/>
            <a:ext cx="12910122" cy="5700598"/>
          </a:xfrm>
          <a:prstGeom prst="rect">
            <a:avLst/>
          </a:prstGeom>
        </p:spPr>
      </p:pic>
      <p:sp>
        <p:nvSpPr>
          <p:cNvPr id="5" name="テキスト ボックス 4"/>
          <p:cNvSpPr txBox="1"/>
          <p:nvPr/>
        </p:nvSpPr>
        <p:spPr>
          <a:xfrm>
            <a:off x="5363915" y="2005040"/>
            <a:ext cx="2118323" cy="646331"/>
          </a:xfrm>
          <a:prstGeom prst="rect">
            <a:avLst/>
          </a:prstGeom>
          <a:noFill/>
        </p:spPr>
        <p:txBody>
          <a:bodyPr wrap="square" rtlCol="0">
            <a:spAutoFit/>
          </a:bodyPr>
          <a:lstStyle/>
          <a:p>
            <a:r>
              <a:rPr kumimoji="1" lang="ja-JP" altLang="en-US" sz="3600" dirty="0"/>
              <a:t>けなす</a:t>
            </a:r>
          </a:p>
        </p:txBody>
      </p:sp>
      <p:sp>
        <p:nvSpPr>
          <p:cNvPr id="6" name="テキスト ボックス 5"/>
          <p:cNvSpPr txBox="1"/>
          <p:nvPr/>
        </p:nvSpPr>
        <p:spPr>
          <a:xfrm>
            <a:off x="5507003" y="2739948"/>
            <a:ext cx="2118323" cy="646331"/>
          </a:xfrm>
          <a:prstGeom prst="rect">
            <a:avLst/>
          </a:prstGeom>
          <a:noFill/>
        </p:spPr>
        <p:txBody>
          <a:bodyPr wrap="square" rtlCol="0">
            <a:spAutoFit/>
          </a:bodyPr>
          <a:lstStyle/>
          <a:p>
            <a:r>
              <a:rPr lang="ja-JP" altLang="en-US" sz="3600" dirty="0"/>
              <a:t>否定</a:t>
            </a:r>
            <a:endParaRPr kumimoji="1" lang="ja-JP" altLang="en-US" sz="3600" dirty="0"/>
          </a:p>
        </p:txBody>
      </p:sp>
      <p:sp>
        <p:nvSpPr>
          <p:cNvPr id="7" name="テキスト ボックス 6"/>
          <p:cNvSpPr txBox="1"/>
          <p:nvPr/>
        </p:nvSpPr>
        <p:spPr>
          <a:xfrm>
            <a:off x="5131405" y="3386279"/>
            <a:ext cx="2118323" cy="646331"/>
          </a:xfrm>
          <a:prstGeom prst="rect">
            <a:avLst/>
          </a:prstGeom>
          <a:noFill/>
        </p:spPr>
        <p:txBody>
          <a:bodyPr wrap="square" rtlCol="0">
            <a:spAutoFit/>
          </a:bodyPr>
          <a:lstStyle/>
          <a:p>
            <a:r>
              <a:rPr lang="ja-JP" altLang="en-US" sz="3600" dirty="0"/>
              <a:t>からかう</a:t>
            </a:r>
            <a:endParaRPr kumimoji="1" lang="ja-JP" altLang="en-US" sz="3600" dirty="0"/>
          </a:p>
        </p:txBody>
      </p:sp>
      <p:sp>
        <p:nvSpPr>
          <p:cNvPr id="8" name="乗算記号 7"/>
          <p:cNvSpPr/>
          <p:nvPr/>
        </p:nvSpPr>
        <p:spPr>
          <a:xfrm>
            <a:off x="4988317" y="2005040"/>
            <a:ext cx="2261411" cy="2146618"/>
          </a:xfrm>
          <a:prstGeom prst="mathMultiply">
            <a:avLst>
              <a:gd name="adj1" fmla="val 5187"/>
            </a:avLst>
          </a:prstGeom>
          <a:solidFill>
            <a:schemeClr val="accent2"/>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9" name="図 8"/>
          <p:cNvPicPr>
            <a:picLocks noChangeAspect="1"/>
          </p:cNvPicPr>
          <p:nvPr/>
        </p:nvPicPr>
        <p:blipFill>
          <a:blip r:embed="rId4"/>
          <a:stretch>
            <a:fillRect/>
          </a:stretch>
        </p:blipFill>
        <p:spPr>
          <a:xfrm>
            <a:off x="911600" y="1847207"/>
            <a:ext cx="1539072" cy="1539072"/>
          </a:xfrm>
          <a:prstGeom prst="rect">
            <a:avLst/>
          </a:prstGeom>
        </p:spPr>
      </p:pic>
      <p:pic>
        <p:nvPicPr>
          <p:cNvPr id="10" name="図 9"/>
          <p:cNvPicPr>
            <a:picLocks noChangeAspect="1"/>
          </p:cNvPicPr>
          <p:nvPr/>
        </p:nvPicPr>
        <p:blipFill>
          <a:blip r:embed="rId5"/>
          <a:stretch>
            <a:fillRect/>
          </a:stretch>
        </p:blipFill>
        <p:spPr>
          <a:xfrm>
            <a:off x="2171360" y="2651371"/>
            <a:ext cx="1150556" cy="1849223"/>
          </a:xfrm>
          <a:prstGeom prst="rect">
            <a:avLst/>
          </a:prstGeom>
        </p:spPr>
      </p:pic>
      <p:pic>
        <p:nvPicPr>
          <p:cNvPr id="14" name="図 13"/>
          <p:cNvPicPr>
            <a:picLocks noChangeAspect="1"/>
          </p:cNvPicPr>
          <p:nvPr/>
        </p:nvPicPr>
        <p:blipFill>
          <a:blip r:embed="rId6"/>
          <a:stretch>
            <a:fillRect/>
          </a:stretch>
        </p:blipFill>
        <p:spPr>
          <a:xfrm>
            <a:off x="2833152" y="1600200"/>
            <a:ext cx="1348462" cy="1655171"/>
          </a:xfrm>
          <a:prstGeom prst="rect">
            <a:avLst/>
          </a:prstGeom>
        </p:spPr>
      </p:pic>
      <p:sp>
        <p:nvSpPr>
          <p:cNvPr id="11" name="円/楕円 10"/>
          <p:cNvSpPr/>
          <p:nvPr/>
        </p:nvSpPr>
        <p:spPr>
          <a:xfrm>
            <a:off x="1517238" y="1949035"/>
            <a:ext cx="2482522" cy="2178254"/>
          </a:xfrm>
          <a:prstGeom prst="ellipse">
            <a:avLst/>
          </a:prstGeom>
          <a:noFill/>
          <a:ln w="76200" cmpd="sng"/>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254780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solidFill>
                  <a:srgbClr val="000000"/>
                </a:solidFill>
              </a:rPr>
              <a:t>ふせんに書く例</a:t>
            </a:r>
          </a:p>
        </p:txBody>
      </p:sp>
      <p:sp>
        <p:nvSpPr>
          <p:cNvPr id="3" name="コンテンツ プレースホルダー 2"/>
          <p:cNvSpPr>
            <a:spLocks noGrp="1"/>
          </p:cNvSpPr>
          <p:nvPr>
            <p:ph idx="1"/>
          </p:nvPr>
        </p:nvSpPr>
        <p:spPr/>
        <p:txBody>
          <a:bodyPr>
            <a:normAutofit lnSpcReduction="10000"/>
          </a:bodyPr>
          <a:lstStyle/>
          <a:p>
            <a:r>
              <a:rPr kumimoji="1" lang="ja-JP" altLang="en-US" dirty="0">
                <a:solidFill>
                  <a:srgbClr val="000000"/>
                </a:solidFill>
              </a:rPr>
              <a:t>カレーを作ってくれる</a:t>
            </a:r>
            <a:endParaRPr kumimoji="1" lang="en-US" altLang="ja-JP" dirty="0">
              <a:solidFill>
                <a:srgbClr val="000000"/>
              </a:solidFill>
            </a:endParaRPr>
          </a:p>
          <a:p>
            <a:r>
              <a:rPr lang="ja-JP" altLang="en-US" dirty="0">
                <a:solidFill>
                  <a:srgbClr val="000000"/>
                </a:solidFill>
              </a:rPr>
              <a:t>テントを張ってくれる</a:t>
            </a:r>
            <a:endParaRPr lang="en-US" altLang="ja-JP" dirty="0">
              <a:solidFill>
                <a:srgbClr val="000000"/>
              </a:solidFill>
            </a:endParaRPr>
          </a:p>
          <a:p>
            <a:r>
              <a:rPr kumimoji="1" lang="ja-JP" altLang="en-US" dirty="0">
                <a:solidFill>
                  <a:srgbClr val="000000"/>
                </a:solidFill>
              </a:rPr>
              <a:t>盛り上げてくれる</a:t>
            </a:r>
            <a:endParaRPr kumimoji="1" lang="en-US" altLang="ja-JP" dirty="0">
              <a:solidFill>
                <a:srgbClr val="000000"/>
              </a:solidFill>
            </a:endParaRPr>
          </a:p>
          <a:p>
            <a:r>
              <a:rPr lang="ja-JP" altLang="en-US" dirty="0">
                <a:solidFill>
                  <a:srgbClr val="000000"/>
                </a:solidFill>
              </a:rPr>
              <a:t>仕切ってくれる</a:t>
            </a:r>
            <a:endParaRPr kumimoji="1" lang="en-US" altLang="ja-JP" dirty="0">
              <a:solidFill>
                <a:srgbClr val="000000"/>
              </a:solidFill>
            </a:endParaRPr>
          </a:p>
          <a:p>
            <a:r>
              <a:rPr lang="ja-JP" altLang="en-US" dirty="0">
                <a:solidFill>
                  <a:srgbClr val="000000"/>
                </a:solidFill>
              </a:rPr>
              <a:t>いるだけでホッとさせてくれる</a:t>
            </a:r>
            <a:endParaRPr lang="en-US" altLang="ja-JP" dirty="0">
              <a:solidFill>
                <a:srgbClr val="000000"/>
              </a:solidFill>
            </a:endParaRPr>
          </a:p>
          <a:p>
            <a:r>
              <a:rPr lang="ja-JP" altLang="en-US" dirty="0">
                <a:solidFill>
                  <a:srgbClr val="000000"/>
                </a:solidFill>
              </a:rPr>
              <a:t>やったことをほめてくれる</a:t>
            </a:r>
            <a:endParaRPr lang="en-US" altLang="ja-JP" dirty="0">
              <a:solidFill>
                <a:srgbClr val="000000"/>
              </a:solidFill>
            </a:endParaRPr>
          </a:p>
          <a:p>
            <a:pPr marL="0" indent="0">
              <a:buNone/>
            </a:pPr>
            <a:r>
              <a:rPr lang="en-US" altLang="ja-JP" u="sng" dirty="0">
                <a:solidFill>
                  <a:schemeClr val="accent2"/>
                </a:solidFill>
              </a:rPr>
              <a:t>※</a:t>
            </a:r>
            <a:r>
              <a:rPr lang="ja-JP" altLang="en-US" u="sng" dirty="0">
                <a:solidFill>
                  <a:schemeClr val="accent2"/>
                </a:solidFill>
              </a:rPr>
              <a:t>自分にできそうなことと、メンバーがしてくそうなことが重なっていても</a:t>
            </a:r>
            <a:r>
              <a:rPr lang="en-US" altLang="ja-JP" u="sng" dirty="0">
                <a:solidFill>
                  <a:schemeClr val="accent2"/>
                </a:solidFill>
              </a:rPr>
              <a:t>OK</a:t>
            </a:r>
            <a:r>
              <a:rPr lang="ja-JP" altLang="en-US" u="sng" dirty="0">
                <a:solidFill>
                  <a:schemeClr val="accent2"/>
                </a:solidFill>
              </a:rPr>
              <a:t>。</a:t>
            </a:r>
            <a:endParaRPr lang="en-US" altLang="ja-JP" u="sng" dirty="0">
              <a:solidFill>
                <a:schemeClr val="accent2"/>
              </a:solidFill>
            </a:endParaRPr>
          </a:p>
          <a:p>
            <a:pPr marL="0" indent="0">
              <a:buNone/>
            </a:pPr>
            <a:endParaRPr lang="en-US" altLang="ja-JP" dirty="0">
              <a:solidFill>
                <a:srgbClr val="000000"/>
              </a:solidFill>
            </a:endParaRPr>
          </a:p>
          <a:p>
            <a:endParaRPr lang="en-US" altLang="ja-JP" dirty="0"/>
          </a:p>
          <a:p>
            <a:endParaRPr kumimoji="1" lang="ja-JP" altLang="en-US" dirty="0"/>
          </a:p>
        </p:txBody>
      </p:sp>
      <p:pic>
        <p:nvPicPr>
          <p:cNvPr id="4" name="図 3"/>
          <p:cNvPicPr>
            <a:picLocks noChangeAspect="1"/>
          </p:cNvPicPr>
          <p:nvPr/>
        </p:nvPicPr>
        <p:blipFill>
          <a:blip r:embed="rId3"/>
          <a:stretch>
            <a:fillRect/>
          </a:stretch>
        </p:blipFill>
        <p:spPr>
          <a:xfrm>
            <a:off x="5740176" y="1417638"/>
            <a:ext cx="3403824" cy="2884741"/>
          </a:xfrm>
          <a:prstGeom prst="rect">
            <a:avLst/>
          </a:prstGeom>
        </p:spPr>
      </p:pic>
    </p:spTree>
    <p:extLst>
      <p:ext uri="{BB962C8B-B14F-4D97-AF65-F5344CB8AC3E}">
        <p14:creationId xmlns:p14="http://schemas.microsoft.com/office/powerpoint/2010/main" val="1865393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dirty="0"/>
              <a:t>【</a:t>
            </a:r>
            <a:r>
              <a:rPr lang="ja-JP" altLang="en-US" dirty="0"/>
              <a:t>わたしの役割帳</a:t>
            </a:r>
            <a:r>
              <a:rPr lang="en-US" altLang="ja-JP" dirty="0"/>
              <a:t>】</a:t>
            </a:r>
            <a:r>
              <a:rPr lang="ja-JP" altLang="en-US" dirty="0"/>
              <a:t>を作ろう</a:t>
            </a:r>
            <a:endParaRPr kumimoji="1" lang="ja-JP" altLang="en-US" dirty="0"/>
          </a:p>
        </p:txBody>
      </p:sp>
      <p:pic>
        <p:nvPicPr>
          <p:cNvPr id="5" name="コンテンツ プレースホルダー 4" descr="スクリーンショット 2019-08-06 14.09.26.png"/>
          <p:cNvPicPr>
            <a:picLocks noGrp="1" noChangeAspect="1"/>
          </p:cNvPicPr>
          <p:nvPr>
            <p:ph sz="half" idx="1"/>
          </p:nvPr>
        </p:nvPicPr>
        <p:blipFill>
          <a:blip r:embed="rId3">
            <a:extLst>
              <a:ext uri="{28A0092B-C50C-407E-A947-70E740481C1C}">
                <a14:useLocalDpi xmlns:a14="http://schemas.microsoft.com/office/drawing/2010/main" val="0"/>
              </a:ext>
            </a:extLst>
          </a:blip>
          <a:srcRect t="-67189" b="-67189"/>
          <a:stretch>
            <a:fillRect/>
          </a:stretch>
        </p:blipFill>
        <p:spPr>
          <a:xfrm>
            <a:off x="485468" y="-457199"/>
            <a:ext cx="7980070" cy="6583362"/>
          </a:xfrm>
        </p:spPr>
      </p:pic>
      <p:pic>
        <p:nvPicPr>
          <p:cNvPr id="12" name="図 11"/>
          <p:cNvPicPr>
            <a:picLocks noChangeAspect="1"/>
          </p:cNvPicPr>
          <p:nvPr/>
        </p:nvPicPr>
        <p:blipFill rotWithShape="1">
          <a:blip r:embed="rId4"/>
          <a:srcRect b="35051"/>
          <a:stretch/>
        </p:blipFill>
        <p:spPr>
          <a:xfrm>
            <a:off x="3120476" y="2022728"/>
            <a:ext cx="4301286" cy="1804184"/>
          </a:xfrm>
          <a:prstGeom prst="rect">
            <a:avLst/>
          </a:prstGeom>
        </p:spPr>
      </p:pic>
      <p:sp>
        <p:nvSpPr>
          <p:cNvPr id="4" name="コンテンツ プレースホルダー 3"/>
          <p:cNvSpPr>
            <a:spLocks noGrp="1"/>
          </p:cNvSpPr>
          <p:nvPr>
            <p:ph sz="half" idx="2"/>
          </p:nvPr>
        </p:nvSpPr>
        <p:spPr>
          <a:xfrm>
            <a:off x="509389" y="4174813"/>
            <a:ext cx="7956149" cy="1951350"/>
          </a:xfrm>
        </p:spPr>
        <p:txBody>
          <a:bodyPr>
            <a:normAutofit/>
          </a:bodyPr>
          <a:lstStyle/>
          <a:p>
            <a:pPr marL="0" indent="0">
              <a:buNone/>
            </a:pPr>
            <a:r>
              <a:rPr lang="en-US" altLang="ja-JP" dirty="0"/>
              <a:t>①</a:t>
            </a:r>
            <a:r>
              <a:rPr lang="ja-JP" altLang="en-US" dirty="0"/>
              <a:t>メンバーとふせん交換をする</a:t>
            </a:r>
            <a:endParaRPr lang="en-US" altLang="ja-JP" dirty="0"/>
          </a:p>
          <a:p>
            <a:pPr marL="0" indent="0">
              <a:buNone/>
            </a:pPr>
            <a:r>
              <a:rPr lang="en-US" altLang="ja-JP" dirty="0"/>
              <a:t>②</a:t>
            </a:r>
            <a:r>
              <a:rPr lang="ja-JP" altLang="en-US" dirty="0"/>
              <a:t>メンバーが書いてくれた自分の役割のふせんを貼る</a:t>
            </a:r>
            <a:endParaRPr lang="en-US" altLang="ja-JP" dirty="0"/>
          </a:p>
        </p:txBody>
      </p:sp>
    </p:spTree>
    <p:extLst>
      <p:ext uri="{BB962C8B-B14F-4D97-AF65-F5344CB8AC3E}">
        <p14:creationId xmlns:p14="http://schemas.microsoft.com/office/powerpoint/2010/main" val="426026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3AEAF6D7EADDCC46B7F1658E00A3F8A6" ma:contentTypeVersion="17" ma:contentTypeDescription="新しいドキュメントを作成します。" ma:contentTypeScope="" ma:versionID="7d01024ddb5db2ae0f143503465b8269">
  <xsd:schema xmlns:xsd="http://www.w3.org/2001/XMLSchema" xmlns:xs="http://www.w3.org/2001/XMLSchema" xmlns:p="http://schemas.microsoft.com/office/2006/metadata/properties" xmlns:ns2="83390223-ac78-471d-8b94-490f93f3d6a2" xmlns:ns3="1c19836c-4d06-4b18-b425-cf54d4379231" targetNamespace="http://schemas.microsoft.com/office/2006/metadata/properties" ma:root="true" ma:fieldsID="96397415dd4862853b56b4e2d33ce9f5" ns2:_="" ns3:_="">
    <xsd:import namespace="83390223-ac78-471d-8b94-490f93f3d6a2"/>
    <xsd:import namespace="1c19836c-4d06-4b18-b425-cf54d437923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Location" minOccurs="0"/>
                <xsd:element ref="ns3:MediaServiceGenerationTime" minOccurs="0"/>
                <xsd:element ref="ns3:MediaServiceEventHashCode" minOccurs="0"/>
                <xsd:element ref="ns3:MediaServiceOCR" minOccurs="0"/>
                <xsd:element ref="ns3:MediaServiceObjectDetectorVersions" minOccurs="0"/>
                <xsd:element ref="ns3:MediaServiceSearchProperties" minOccurs="0"/>
                <xsd:element ref="ns3:MediaServiceBillingMetadata" minOccurs="0"/>
                <xsd:element ref="ns3:_x62c5__x5f53__x5ba4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90223-ac78-471d-8b94-490f93f3d6a2"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7d985537-120d-4a01-ab56-b8dba2d4c8f5}" ma:internalName="TaxCatchAll" ma:showField="CatchAllData" ma:web="83390223-ac78-471d-8b94-490f93f3d6a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c19836c-4d06-4b18-b425-cf54d437923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2fa0fa3f-70e1-4769-a1b2-7e42ce768019"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_x62c5__x5f53__x5ba4_" ma:index="24" nillable="true" ma:displayName="担当室" ma:description="担当室を選択します。" ma:format="Dropdown" ma:internalName="_x62c5__x5f53__x5ba4_">
      <xsd:simpleType>
        <xsd:restriction base="dms:Choice">
          <xsd:enumeration value="企画"/>
          <xsd:enumeration value="教領"/>
          <xsd:enumeration value="理科"/>
          <xsd:enumeration value="情報"/>
          <xsd:enumeration value="支援"/>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390223-ac78-471d-8b94-490f93f3d6a2" xsi:nil="true"/>
    <lcf76f155ced4ddcb4097134ff3c332f xmlns="1c19836c-4d06-4b18-b425-cf54d4379231">
      <Terms xmlns="http://schemas.microsoft.com/office/infopath/2007/PartnerControls"/>
    </lcf76f155ced4ddcb4097134ff3c332f>
    <_x62c5__x5f53__x5ba4_ xmlns="1c19836c-4d06-4b18-b425-cf54d4379231" xsi:nil="true"/>
  </documentManagement>
</p:properties>
</file>

<file path=customXml/itemProps1.xml><?xml version="1.0" encoding="utf-8"?>
<ds:datastoreItem xmlns:ds="http://schemas.openxmlformats.org/officeDocument/2006/customXml" ds:itemID="{CF47D703-0809-4707-A852-D9D5D01B561B}"/>
</file>

<file path=customXml/itemProps2.xml><?xml version="1.0" encoding="utf-8"?>
<ds:datastoreItem xmlns:ds="http://schemas.openxmlformats.org/officeDocument/2006/customXml" ds:itemID="{610C471E-2EB2-4E84-9E10-E71453B1315D}"/>
</file>

<file path=customXml/itemProps3.xml><?xml version="1.0" encoding="utf-8"?>
<ds:datastoreItem xmlns:ds="http://schemas.openxmlformats.org/officeDocument/2006/customXml" ds:itemID="{1C8038B5-A3C3-4F42-9342-5CDEFA0DBE9F}"/>
</file>

<file path=docProps/app.xml><?xml version="1.0" encoding="utf-8"?>
<Properties xmlns="http://schemas.openxmlformats.org/officeDocument/2006/extended-properties" xmlns:vt="http://schemas.openxmlformats.org/officeDocument/2006/docPropsVTypes">
  <TotalTime>12853</TotalTime>
  <Words>1240</Words>
  <Application>Microsoft Office PowerPoint</Application>
  <PresentationFormat>画面に合わせる (4:3)</PresentationFormat>
  <Paragraphs>115</Paragraphs>
  <Slides>12</Slides>
  <Notes>12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12</vt:i4>
      </vt:variant>
    </vt:vector>
  </HeadingPairs>
  <TitlesOfParts>
    <vt:vector size="16" baseType="lpstr">
      <vt:lpstr>HG丸ｺﾞｼｯｸM-PRO</vt:lpstr>
      <vt:lpstr>Arial</vt:lpstr>
      <vt:lpstr>Calibri</vt:lpstr>
      <vt:lpstr>ホワイト</vt:lpstr>
      <vt:lpstr>心のサポート授業 キャンプのワーク</vt:lpstr>
      <vt:lpstr>授業のテーマ</vt:lpstr>
      <vt:lpstr>思い浮かべてみましょう</vt:lpstr>
      <vt:lpstr>あなたはどんなことができそうか 書きましょう</vt:lpstr>
      <vt:lpstr>思い浮かべてみましょう</vt:lpstr>
      <vt:lpstr>班のメンバーがしてくれそうなことを ふせんに書こう</vt:lpstr>
      <vt:lpstr>ふせんに書く際</vt:lpstr>
      <vt:lpstr>ふせんに書く例</vt:lpstr>
      <vt:lpstr>【わたしの役割帳】を作ろう</vt:lpstr>
      <vt:lpstr>【わたしの役割帳】を眺めてみよう</vt:lpstr>
      <vt:lpstr>グループで交流しよう</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心のサポート授業 「キャンプのワーク」</dc:title>
  <dc:creator>奥寺 遼太</dc:creator>
  <cp:lastModifiedBy>川村 晃博</cp:lastModifiedBy>
  <cp:revision>176</cp:revision>
  <cp:lastPrinted>2026-07-24T08:06:54Z</cp:lastPrinted>
  <dcterms:created xsi:type="dcterms:W3CDTF">2019-05-23T01:30:02Z</dcterms:created>
  <dcterms:modified xsi:type="dcterms:W3CDTF">2026-07-24T08:06:55Z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0x0101003AEAF6D7EADDCC46B7F1658E00A3F8A6</vt:lpwstr>
  </property>
</Properties>
</file>