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給水人口（人）</c:v>
                </c:pt>
              </c:strCache>
            </c:strRef>
          </c:tx>
          <c:spPr>
            <a:solidFill>
              <a:schemeClr val="accent2"/>
            </a:solidFill>
            <a:ln w="28575">
              <a:solidFill>
                <a:srgbClr val="FF0000"/>
              </a:solidFill>
            </a:ln>
          </c:spPr>
          <c:invertIfNegative val="0"/>
          <c:cat>
            <c:strRef>
              <c:f>Sheet1!$A$2:$A$10</c:f>
              <c:strCache>
                <c:ptCount val="9"/>
                <c:pt idx="0">
                  <c:v>昭和36年</c:v>
                </c:pt>
                <c:pt idx="1">
                  <c:v>昭和45年</c:v>
                </c:pt>
                <c:pt idx="2">
                  <c:v>昭和53年</c:v>
                </c:pt>
                <c:pt idx="3">
                  <c:v>昭和58年</c:v>
                </c:pt>
                <c:pt idx="4">
                  <c:v>平成元年</c:v>
                </c:pt>
                <c:pt idx="5">
                  <c:v>平成5年</c:v>
                </c:pt>
                <c:pt idx="6">
                  <c:v>平成10年</c:v>
                </c:pt>
                <c:pt idx="7">
                  <c:v>平成15年</c:v>
                </c:pt>
                <c:pt idx="8">
                  <c:v>平成20年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23189</c:v>
                </c:pt>
                <c:pt idx="1">
                  <c:v>34707</c:v>
                </c:pt>
                <c:pt idx="2">
                  <c:v>39590</c:v>
                </c:pt>
                <c:pt idx="3">
                  <c:v>40949</c:v>
                </c:pt>
                <c:pt idx="4">
                  <c:v>44832</c:v>
                </c:pt>
                <c:pt idx="5">
                  <c:v>48755</c:v>
                </c:pt>
                <c:pt idx="6">
                  <c:v>52307</c:v>
                </c:pt>
                <c:pt idx="7">
                  <c:v>54013</c:v>
                </c:pt>
                <c:pt idx="8">
                  <c:v>53553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5398016"/>
        <c:axId val="16036889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１日平均配水量         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cat>
            <c:strRef>
              <c:f>Sheet1!$A$2:$A$10</c:f>
              <c:strCache>
                <c:ptCount val="9"/>
                <c:pt idx="0">
                  <c:v>昭和36年</c:v>
                </c:pt>
                <c:pt idx="1">
                  <c:v>昭和45年</c:v>
                </c:pt>
                <c:pt idx="2">
                  <c:v>昭和53年</c:v>
                </c:pt>
                <c:pt idx="3">
                  <c:v>昭和58年</c:v>
                </c:pt>
                <c:pt idx="4">
                  <c:v>平成元年</c:v>
                </c:pt>
                <c:pt idx="5">
                  <c:v>平成5年</c:v>
                </c:pt>
                <c:pt idx="6">
                  <c:v>平成10年</c:v>
                </c:pt>
                <c:pt idx="7">
                  <c:v>平成15年</c:v>
                </c:pt>
                <c:pt idx="8">
                  <c:v>平成20年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4916</c:v>
                </c:pt>
                <c:pt idx="1">
                  <c:v>11927</c:v>
                </c:pt>
                <c:pt idx="2">
                  <c:v>14318</c:v>
                </c:pt>
                <c:pt idx="3">
                  <c:v>14667</c:v>
                </c:pt>
                <c:pt idx="4">
                  <c:v>16569</c:v>
                </c:pt>
                <c:pt idx="5">
                  <c:v>17540</c:v>
                </c:pt>
                <c:pt idx="6">
                  <c:v>18010</c:v>
                </c:pt>
                <c:pt idx="7">
                  <c:v>18256</c:v>
                </c:pt>
                <c:pt idx="8">
                  <c:v>17558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844864"/>
        <c:axId val="167842176"/>
      </c:lineChart>
      <c:valAx>
        <c:axId val="160368896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165398016"/>
        <c:crosses val="max"/>
        <c:crossBetween val="between"/>
      </c:valAx>
      <c:catAx>
        <c:axId val="165398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0368896"/>
        <c:crosses val="autoZero"/>
        <c:auto val="1"/>
        <c:lblAlgn val="ctr"/>
        <c:lblOffset val="100"/>
        <c:noMultiLvlLbl val="0"/>
      </c:catAx>
      <c:valAx>
        <c:axId val="167842176"/>
        <c:scaling>
          <c:orientation val="minMax"/>
          <c:max val="3000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ja-JP"/>
          </a:p>
        </c:txPr>
        <c:crossAx val="167844864"/>
        <c:crosses val="autoZero"/>
        <c:crossBetween val="between"/>
      </c:valAx>
      <c:catAx>
        <c:axId val="167844864"/>
        <c:scaling>
          <c:orientation val="minMax"/>
        </c:scaling>
        <c:delete val="1"/>
        <c:axPos val="b"/>
        <c:majorTickMark val="out"/>
        <c:minorTickMark val="none"/>
        <c:tickLblPos val="nextTo"/>
        <c:crossAx val="167842176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0.15652</cdr:x>
      <cdr:y>0.94595</cdr:y>
    </cdr:from>
    <cdr:to>
      <cdr:x>0.2171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296144" y="5040560"/>
          <a:ext cx="501621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 dirty="0" smtClean="0"/>
            <a:t>(</a:t>
          </a:r>
          <a:r>
            <a:rPr lang="ja-JP" altLang="en-US" sz="1100" dirty="0" err="1" smtClean="0"/>
            <a:t>ｍ</a:t>
          </a:r>
          <a:r>
            <a:rPr lang="en-US" altLang="ja-JP" sz="880" baseline="30000" dirty="0" smtClean="0"/>
            <a:t>3</a:t>
          </a:r>
          <a:r>
            <a:rPr lang="en-US" altLang="ja-JP" dirty="0" smtClean="0"/>
            <a:t>)</a:t>
          </a:r>
          <a:endParaRPr lang="ja-JP" altLang="en-US" dirty="0"/>
        </a:p>
      </cdr:txBody>
    </cdr:sp>
  </cdr:relSizeAnchor>
  <cdr:relSizeAnchor xmlns:cdr="http://schemas.openxmlformats.org/drawingml/2006/chartDrawing">
    <cdr:from>
      <cdr:x>0.1405</cdr:x>
      <cdr:y>0.05333</cdr:y>
    </cdr:from>
    <cdr:to>
      <cdr:x>0.20107</cdr:x>
      <cdr:y>0.10739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1224136" y="288032"/>
          <a:ext cx="527745" cy="291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altLang="ja-JP" sz="1100" dirty="0" smtClean="0"/>
            <a:t>(</a:t>
          </a:r>
          <a:r>
            <a:rPr lang="ja-JP" altLang="en-US" sz="1100" dirty="0" err="1" smtClean="0"/>
            <a:t>ｍ</a:t>
          </a:r>
          <a:r>
            <a:rPr lang="en-US" altLang="ja-JP" sz="880" baseline="30000" dirty="0" smtClean="0"/>
            <a:t>3</a:t>
          </a:r>
          <a:r>
            <a:rPr lang="en-US" altLang="ja-JP" dirty="0" smtClean="0"/>
            <a:t>)</a:t>
          </a:r>
          <a:endParaRPr lang="ja-JP" altLang="en-US" dirty="0"/>
        </a:p>
      </cdr:txBody>
    </cdr:sp>
  </cdr:relSizeAnchor>
  <cdr:relSizeAnchor xmlns:cdr="http://schemas.openxmlformats.org/drawingml/2006/chartDrawing">
    <cdr:from>
      <cdr:x>0.94215</cdr:x>
      <cdr:y>0.06667</cdr:y>
    </cdr:from>
    <cdr:to>
      <cdr:x>1</cdr:x>
      <cdr:y>0.10667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8208913" y="360040"/>
          <a:ext cx="504055" cy="21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100" dirty="0" smtClean="0"/>
            <a:t>(</a:t>
          </a:r>
          <a:r>
            <a:rPr lang="ja-JP" altLang="en-US" sz="1100" dirty="0" smtClean="0"/>
            <a:t>人）</a:t>
          </a:r>
          <a:endParaRPr lang="ja-JP" alt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0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7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88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806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59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97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390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50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349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34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9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67284-D6D0-4C10-B65E-DB3C05A7A4AD}" type="datetimeFigureOut">
              <a:rPr kumimoji="1" lang="ja-JP" altLang="en-US" smtClean="0"/>
              <a:t>2012/10/9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558B-C0C4-4287-9691-E695EA255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666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043608" y="262472"/>
            <a:ext cx="7056784" cy="584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87624" y="262472"/>
            <a:ext cx="6768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</a:rPr>
              <a:t>給水人口</a:t>
            </a:r>
            <a:r>
              <a:rPr kumimoji="1" lang="ja-JP" altLang="en-US" sz="3200" b="1" smtClean="0">
                <a:solidFill>
                  <a:schemeClr val="bg1"/>
                </a:solidFill>
              </a:rPr>
              <a:t>と平均配水量</a:t>
            </a:r>
            <a:r>
              <a:rPr kumimoji="1" lang="ja-JP" altLang="en-US" sz="3200" b="1" dirty="0" smtClean="0">
                <a:solidFill>
                  <a:schemeClr val="bg1"/>
                </a:solidFill>
              </a:rPr>
              <a:t>の</a:t>
            </a:r>
            <a:r>
              <a:rPr lang="ja-JP" altLang="en-US" sz="3200" b="1" dirty="0">
                <a:solidFill>
                  <a:schemeClr val="bg1"/>
                </a:solidFill>
              </a:rPr>
              <a:t>移り変わり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049506"/>
              </p:ext>
            </p:extLst>
          </p:nvPr>
        </p:nvGraphicFramePr>
        <p:xfrm>
          <a:off x="251520" y="126876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6390456" y="980728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（脇田郷と前堀の合計）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96743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iwa228</dc:creator>
  <cp:lastModifiedBy>ppc01</cp:lastModifiedBy>
  <cp:revision>17</cp:revision>
  <dcterms:created xsi:type="dcterms:W3CDTF">2012-10-04T07:02:15Z</dcterms:created>
  <dcterms:modified xsi:type="dcterms:W3CDTF">2012-10-09T01:32:49Z</dcterms:modified>
</cp:coreProperties>
</file>