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976219889332365E-2"/>
          <c:y val="2.4844283683579316E-2"/>
          <c:w val="0.81051048225155742"/>
          <c:h val="0.68216423246419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火事のおもな原因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火入れ</c:v>
                </c:pt>
                <c:pt idx="1">
                  <c:v>たき火</c:v>
                </c:pt>
                <c:pt idx="2">
                  <c:v>たばこ</c:v>
                </c:pt>
                <c:pt idx="3">
                  <c:v>放火・うたがい</c:v>
                </c:pt>
                <c:pt idx="4">
                  <c:v>ふろ・かまど</c:v>
                </c:pt>
                <c:pt idx="5">
                  <c:v>こんろ</c:v>
                </c:pt>
                <c:pt idx="6">
                  <c:v>ストーブ</c:v>
                </c:pt>
                <c:pt idx="7">
                  <c:v>こたつ</c:v>
                </c:pt>
                <c:pt idx="8">
                  <c:v>えんとつ</c:v>
                </c:pt>
                <c:pt idx="9">
                  <c:v>火遊び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40</c:v>
                </c:pt>
                <c:pt idx="1">
                  <c:v>34</c:v>
                </c:pt>
                <c:pt idx="2">
                  <c:v>26</c:v>
                </c:pt>
                <c:pt idx="3">
                  <c:v>25</c:v>
                </c:pt>
                <c:pt idx="4">
                  <c:v>13</c:v>
                </c:pt>
                <c:pt idx="5">
                  <c:v>12</c:v>
                </c:pt>
                <c:pt idx="6">
                  <c:v>12</c:v>
                </c:pt>
                <c:pt idx="7">
                  <c:v>9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407488"/>
        <c:axId val="153409408"/>
      </c:barChart>
      <c:catAx>
        <c:axId val="15340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eaVert"/>
          <a:lstStyle/>
          <a:p>
            <a:pPr>
              <a:defRPr sz="1800" b="1"/>
            </a:pPr>
            <a:endParaRPr lang="ja-JP"/>
          </a:p>
        </c:txPr>
        <c:crossAx val="153409408"/>
        <c:crosses val="autoZero"/>
        <c:auto val="1"/>
        <c:lblAlgn val="ctr"/>
        <c:lblOffset val="100"/>
        <c:noMultiLvlLbl val="0"/>
      </c:catAx>
      <c:valAx>
        <c:axId val="153409408"/>
        <c:scaling>
          <c:orientation val="minMax"/>
          <c:max val="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15340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364697869390968"/>
          <c:y val="4.2209697497998806E-2"/>
          <c:w val="0.29813778983098066"/>
          <c:h val="8.800144001093897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8FFE-A371-46D4-A8B8-3D94A505FAF5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73-DA30-48C7-B8DE-EA308592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99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8FFE-A371-46D4-A8B8-3D94A505FAF5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73-DA30-48C7-B8DE-EA308592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70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8FFE-A371-46D4-A8B8-3D94A505FAF5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73-DA30-48C7-B8DE-EA308592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51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8FFE-A371-46D4-A8B8-3D94A505FAF5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73-DA30-48C7-B8DE-EA308592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46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8FFE-A371-46D4-A8B8-3D94A505FAF5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73-DA30-48C7-B8DE-EA308592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52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8FFE-A371-46D4-A8B8-3D94A505FAF5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73-DA30-48C7-B8DE-EA308592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18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8FFE-A371-46D4-A8B8-3D94A505FAF5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73-DA30-48C7-B8DE-EA308592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71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8FFE-A371-46D4-A8B8-3D94A505FAF5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73-DA30-48C7-B8DE-EA308592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84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8FFE-A371-46D4-A8B8-3D94A505FAF5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73-DA30-48C7-B8DE-EA308592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99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8FFE-A371-46D4-A8B8-3D94A505FAF5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73-DA30-48C7-B8DE-EA308592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75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8FFE-A371-46D4-A8B8-3D94A505FAF5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4973-DA30-48C7-B8DE-EA308592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9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38FFE-A371-46D4-A8B8-3D94A505FAF5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4973-DA30-48C7-B8DE-EA30859244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13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44624"/>
            <a:ext cx="7772400" cy="720080"/>
          </a:xfrm>
        </p:spPr>
        <p:txBody>
          <a:bodyPr>
            <a:normAutofit/>
          </a:bodyPr>
          <a:lstStyle/>
          <a:p>
            <a:r>
              <a:rPr kumimoji="1" lang="ja-JP" altLang="en-US" sz="3200" b="1" dirty="0" smtClean="0"/>
              <a:t>火事のおもな原いん</a:t>
            </a:r>
            <a:r>
              <a:rPr kumimoji="1" lang="ja-JP" altLang="en-US" sz="2400" b="1" dirty="0" smtClean="0"/>
              <a:t>（平成</a:t>
            </a:r>
            <a:r>
              <a:rPr kumimoji="1" lang="en-US" altLang="ja-JP" sz="2400" b="1" dirty="0" smtClean="0"/>
              <a:t>18</a:t>
            </a:r>
            <a:r>
              <a:rPr kumimoji="1" lang="ja-JP" altLang="en-US" sz="2400" b="1" dirty="0" smtClean="0"/>
              <a:t>年～</a:t>
            </a:r>
            <a:r>
              <a:rPr kumimoji="1" lang="en-US" altLang="ja-JP" sz="2400" b="1" dirty="0" smtClean="0"/>
              <a:t>22</a:t>
            </a:r>
            <a:r>
              <a:rPr kumimoji="1" lang="ja-JP" altLang="en-US" sz="2400" b="1" dirty="0" smtClean="0"/>
              <a:t>年）</a:t>
            </a:r>
            <a:endParaRPr kumimoji="1" lang="ja-JP" altLang="en-US" sz="3200" b="1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615495327"/>
              </p:ext>
            </p:extLst>
          </p:nvPr>
        </p:nvGraphicFramePr>
        <p:xfrm>
          <a:off x="179512" y="1052685"/>
          <a:ext cx="964907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87524" y="68859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（けん）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00192" y="791278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（一関市消防本部調べ）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67423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">
                                            <p:graphicEl>
                                              <a:chart seriesIdx="0" categoryIdx="8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">
                                            <p:graphicEl>
                                              <a:chart seriesIdx="0" categoryIdx="9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El"/>
        </p:bldSub>
      </p:bldGraphic>
      <p:bldGraphic spid="4" grpId="1">
        <p:bldSub>
          <a:bldChart bld="category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火事のおもな原いん（平成18年～22年）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iwa228</dc:creator>
  <cp:lastModifiedBy>ppc01</cp:lastModifiedBy>
  <cp:revision>11</cp:revision>
  <dcterms:created xsi:type="dcterms:W3CDTF">2012-10-05T01:16:27Z</dcterms:created>
  <dcterms:modified xsi:type="dcterms:W3CDTF">2013-02-18T00:20:38Z</dcterms:modified>
</cp:coreProperties>
</file>