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54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package" Target="../embeddings/Microsoft_Excel_______1.xlsx"/><Relationship Id="rId1" Type="http://schemas.openxmlformats.org/officeDocument/2006/relationships/image" Target="../media/image1.wmf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1988407699037624E-2"/>
          <c:y val="7.7893026505826843E-2"/>
          <c:w val="0.89745603674540686"/>
          <c:h val="0.81861701039065837"/>
        </c:manualLayout>
      </c:layout>
      <c:barChart>
        <c:barDir val="col"/>
        <c:grouping val="clustered"/>
        <c:varyColors val="0"/>
        <c:ser>
          <c:idx val="0"/>
          <c:order val="0"/>
          <c:spPr>
            <a:blipFill>
              <a:blip xmlns:r="http://schemas.openxmlformats.org/officeDocument/2006/relationships" r:embed="rId1"/>
              <a:stretch>
                <a:fillRect/>
              </a:stretch>
            </a:blipFill>
          </c:spPr>
          <c:invertIfNegative val="0"/>
          <c:pictureOptions>
            <c:pictureFormat val="stackScale"/>
            <c:pictureStackUnit val="10"/>
          </c:pictureOptions>
          <c:dLbls>
            <c:txPr>
              <a:bodyPr/>
              <a:lstStyle/>
              <a:p>
                <a:pPr>
                  <a:defRPr sz="2800"/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Sheet1!$B$12:$B$16</c:f>
              <c:strCache>
                <c:ptCount val="5"/>
                <c:pt idx="0">
                  <c:v>平成18年</c:v>
                </c:pt>
                <c:pt idx="1">
                  <c:v>19年</c:v>
                </c:pt>
                <c:pt idx="2">
                  <c:v>20年</c:v>
                </c:pt>
                <c:pt idx="3">
                  <c:v>21年</c:v>
                </c:pt>
                <c:pt idx="4">
                  <c:v>22年</c:v>
                </c:pt>
              </c:strCache>
            </c:strRef>
          </c:cat>
          <c:val>
            <c:numRef>
              <c:f>Sheet1!$C$12:$C$16</c:f>
              <c:numCache>
                <c:formatCode>General</c:formatCode>
                <c:ptCount val="5"/>
                <c:pt idx="0">
                  <c:v>60</c:v>
                </c:pt>
                <c:pt idx="1">
                  <c:v>78</c:v>
                </c:pt>
                <c:pt idx="2">
                  <c:v>69</c:v>
                </c:pt>
                <c:pt idx="3">
                  <c:v>67</c:v>
                </c:pt>
                <c:pt idx="4">
                  <c:v>54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211072896"/>
        <c:axId val="216313216"/>
      </c:barChart>
      <c:catAx>
        <c:axId val="211072896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2400"/>
            </a:pPr>
            <a:endParaRPr lang="ja-JP"/>
          </a:p>
        </c:txPr>
        <c:crossAx val="216313216"/>
        <c:crosses val="autoZero"/>
        <c:auto val="1"/>
        <c:lblAlgn val="ctr"/>
        <c:lblOffset val="100"/>
        <c:noMultiLvlLbl val="0"/>
      </c:catAx>
      <c:valAx>
        <c:axId val="216313216"/>
        <c:scaling>
          <c:orientation val="minMax"/>
          <c:max val="80"/>
        </c:scaling>
        <c:delete val="0"/>
        <c:axPos val="l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2800"/>
            </a:pPr>
            <a:endParaRPr lang="ja-JP"/>
          </a:p>
        </c:txPr>
        <c:crossAx val="211072896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  <c:userShapes r:id="rId3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0.05623</cdr:x>
      <cdr:y>0.01316</cdr:y>
    </cdr:from>
    <cdr:to>
      <cdr:x>0.15262</cdr:x>
      <cdr:y>0.07895</cdr:y>
    </cdr:to>
    <cdr:sp macro="" textlink="">
      <cdr:nvSpPr>
        <cdr:cNvPr id="2" name="テキスト ボックス 1"/>
        <cdr:cNvSpPr txBox="1"/>
      </cdr:nvSpPr>
      <cdr:spPr>
        <a:xfrm xmlns:a="http://schemas.openxmlformats.org/drawingml/2006/main">
          <a:off x="504056" y="72008"/>
          <a:ext cx="864096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ja-JP" altLang="en-US" sz="1600" b="1" dirty="0" smtClean="0"/>
            <a:t>（けん）</a:t>
          </a:r>
          <a:endParaRPr lang="en-US" altLang="ja-JP" sz="1600" b="1" dirty="0" smtClean="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BB1C0-BF14-4D61-81B5-EA99AE583D07}" type="datetimeFigureOut">
              <a:rPr kumimoji="1" lang="ja-JP" altLang="en-US" smtClean="0"/>
              <a:t>2013/2/18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D00D4-30F9-49D6-90EF-282E06E714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76655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BB1C0-BF14-4D61-81B5-EA99AE583D07}" type="datetimeFigureOut">
              <a:rPr kumimoji="1" lang="ja-JP" altLang="en-US" smtClean="0"/>
              <a:t>2013/2/18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D00D4-30F9-49D6-90EF-282E06E714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24205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BB1C0-BF14-4D61-81B5-EA99AE583D07}" type="datetimeFigureOut">
              <a:rPr kumimoji="1" lang="ja-JP" altLang="en-US" smtClean="0"/>
              <a:t>2013/2/18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D00D4-30F9-49D6-90EF-282E06E714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56986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BB1C0-BF14-4D61-81B5-EA99AE583D07}" type="datetimeFigureOut">
              <a:rPr kumimoji="1" lang="ja-JP" altLang="en-US" smtClean="0"/>
              <a:t>2013/2/18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D00D4-30F9-49D6-90EF-282E06E714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97188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BB1C0-BF14-4D61-81B5-EA99AE583D07}" type="datetimeFigureOut">
              <a:rPr kumimoji="1" lang="ja-JP" altLang="en-US" smtClean="0"/>
              <a:t>2013/2/18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D00D4-30F9-49D6-90EF-282E06E714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56244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BB1C0-BF14-4D61-81B5-EA99AE583D07}" type="datetimeFigureOut">
              <a:rPr kumimoji="1" lang="ja-JP" altLang="en-US" smtClean="0"/>
              <a:t>2013/2/18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D00D4-30F9-49D6-90EF-282E06E714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54448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BB1C0-BF14-4D61-81B5-EA99AE583D07}" type="datetimeFigureOut">
              <a:rPr kumimoji="1" lang="ja-JP" altLang="en-US" smtClean="0"/>
              <a:t>2013/2/18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D00D4-30F9-49D6-90EF-282E06E714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158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BB1C0-BF14-4D61-81B5-EA99AE583D07}" type="datetimeFigureOut">
              <a:rPr kumimoji="1" lang="ja-JP" altLang="en-US" smtClean="0"/>
              <a:t>2013/2/18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D00D4-30F9-49D6-90EF-282E06E714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350790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BB1C0-BF14-4D61-81B5-EA99AE583D07}" type="datetimeFigureOut">
              <a:rPr kumimoji="1" lang="ja-JP" altLang="en-US" smtClean="0"/>
              <a:t>2013/2/18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D00D4-30F9-49D6-90EF-282E06E714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4197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BB1C0-BF14-4D61-81B5-EA99AE583D07}" type="datetimeFigureOut">
              <a:rPr kumimoji="1" lang="ja-JP" altLang="en-US" smtClean="0"/>
              <a:t>2013/2/18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D00D4-30F9-49D6-90EF-282E06E714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69816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BB1C0-BF14-4D61-81B5-EA99AE583D07}" type="datetimeFigureOut">
              <a:rPr kumimoji="1" lang="ja-JP" altLang="en-US" smtClean="0"/>
              <a:t>2013/2/18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D00D4-30F9-49D6-90EF-282E06E714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08722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9BB1C0-BF14-4D61-81B5-EA99AE583D07}" type="datetimeFigureOut">
              <a:rPr kumimoji="1" lang="ja-JP" altLang="en-US" smtClean="0"/>
              <a:t>2013/2/18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7D00D4-30F9-49D6-90EF-282E06E714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9522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3568" y="188640"/>
            <a:ext cx="7772400" cy="648072"/>
          </a:xfrm>
        </p:spPr>
        <p:txBody>
          <a:bodyPr>
            <a:normAutofit fontScale="90000"/>
          </a:bodyPr>
          <a:lstStyle/>
          <a:p>
            <a:r>
              <a:rPr kumimoji="1" lang="ja-JP" altLang="en-US" dirty="0" smtClean="0"/>
              <a:t>火事のけん数</a:t>
            </a:r>
            <a:endParaRPr kumimoji="1" lang="ja-JP" altLang="en-US" dirty="0"/>
          </a:p>
        </p:txBody>
      </p:sp>
      <p:graphicFrame>
        <p:nvGraphicFramePr>
          <p:cNvPr id="5" name="グラフ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35959509"/>
              </p:ext>
            </p:extLst>
          </p:nvPr>
        </p:nvGraphicFramePr>
        <p:xfrm>
          <a:off x="179512" y="1052736"/>
          <a:ext cx="8964488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テキスト ボックス 3"/>
          <p:cNvSpPr txBox="1"/>
          <p:nvPr/>
        </p:nvSpPr>
        <p:spPr>
          <a:xfrm>
            <a:off x="6588224" y="600456"/>
            <a:ext cx="23042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/>
              <a:t>（一関消防本部調べ）</a:t>
            </a:r>
            <a:endParaRPr kumimoji="1" lang="ja-JP" altLang="en-US" sz="1400" dirty="0"/>
          </a:p>
        </p:txBody>
      </p:sp>
    </p:spTree>
    <p:extLst>
      <p:ext uri="{BB962C8B-B14F-4D97-AF65-F5344CB8AC3E}">
        <p14:creationId xmlns:p14="http://schemas.microsoft.com/office/powerpoint/2010/main" val="1516675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0" categoryIdx="0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1250"/>
                                        <p:tgtEl>
                                          <p:spTgt spid="5">
                                            <p:graphicEl>
                                              <a:chart seriesIdx="0" categoryIdx="0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0" categoryIdx="1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1250"/>
                                        <p:tgtEl>
                                          <p:spTgt spid="5">
                                            <p:graphicEl>
                                              <a:chart seriesIdx="0" categoryIdx="1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0" categoryIdx="2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1250"/>
                                        <p:tgtEl>
                                          <p:spTgt spid="5">
                                            <p:graphicEl>
                                              <a:chart seriesIdx="0" categoryIdx="2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0" categoryIdx="3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1250"/>
                                        <p:tgtEl>
                                          <p:spTgt spid="5">
                                            <p:graphicEl>
                                              <a:chart seriesIdx="0" categoryIdx="3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0" categoryIdx="4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1250"/>
                                        <p:tgtEl>
                                          <p:spTgt spid="5">
                                            <p:graphicEl>
                                              <a:chart seriesIdx="0" categoryIdx="4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1" uiExpand="1">
        <p:bldSub>
          <a:bldChart bld="categoryEl"/>
        </p:bldSub>
      </p:bldGraphic>
    </p:bld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12</Words>
  <Application>Microsoft Office PowerPoint</Application>
  <PresentationFormat>画面に合わせる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火事のけん数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火事のけん数</dc:title>
  <dc:creator>iwa228</dc:creator>
  <cp:lastModifiedBy>ppc01</cp:lastModifiedBy>
  <cp:revision>5</cp:revision>
  <dcterms:created xsi:type="dcterms:W3CDTF">2012-10-05T03:00:59Z</dcterms:created>
  <dcterms:modified xsi:type="dcterms:W3CDTF">2013-02-18T00:33:39Z</dcterms:modified>
</cp:coreProperties>
</file>