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handoutMasterIdLst>
    <p:handoutMasterId r:id="rId9"/>
  </p:handoutMasterIdLst>
  <p:sldIdLst>
    <p:sldId id="256" r:id="rId2"/>
    <p:sldId id="257" r:id="rId3"/>
    <p:sldId id="262" r:id="rId4"/>
    <p:sldId id="258" r:id="rId5"/>
    <p:sldId id="259" r:id="rId6"/>
    <p:sldId id="260" r:id="rId7"/>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CC0000"/>
    <a:srgbClr val="B45064"/>
    <a:srgbClr val="FFCCFF"/>
    <a:srgbClr val="FF0066"/>
    <a:srgbClr val="00CC99"/>
    <a:srgbClr val="29CB2D"/>
    <a:srgbClr val="66FF33"/>
    <a:srgbClr val="FFFF99"/>
    <a:srgbClr val="BE00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5448" autoAdjust="0"/>
    <p:restoredTop sz="91187" autoAdjust="0"/>
  </p:normalViewPr>
  <p:slideViewPr>
    <p:cSldViewPr snapToGrid="0">
      <p:cViewPr varScale="1">
        <p:scale>
          <a:sx n="84" d="100"/>
          <a:sy n="84" d="100"/>
        </p:scale>
        <p:origin x="1116" y="84"/>
      </p:cViewPr>
      <p:guideLst>
        <p:guide orient="horz" pos="2160"/>
        <p:guide pos="2880"/>
      </p:guideLst>
    </p:cSldViewPr>
  </p:slideViewPr>
  <p:notesTextViewPr>
    <p:cViewPr>
      <p:scale>
        <a:sx n="3" d="2"/>
        <a:sy n="3" d="2"/>
      </p:scale>
      <p:origin x="0" y="0"/>
    </p:cViewPr>
  </p:notesTextViewPr>
  <p:notesViewPr>
    <p:cSldViewPr snapToGrid="0">
      <p:cViewPr varScale="1">
        <p:scale>
          <a:sx n="64" d="100"/>
          <a:sy n="64" d="100"/>
        </p:scale>
        <p:origin x="3390" y="96"/>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868FAC-2D89-4CA9-ABA2-380FDF848EA7}" type="doc">
      <dgm:prSet loTypeId="urn:microsoft.com/office/officeart/2005/8/layout/chevron2" loCatId="list" qsTypeId="urn:microsoft.com/office/officeart/2005/8/quickstyle/simple1" qsCatId="simple" csTypeId="urn:microsoft.com/office/officeart/2005/8/colors/colorful4" csCatId="colorful" phldr="1"/>
      <dgm:spPr/>
      <dgm:t>
        <a:bodyPr/>
        <a:lstStyle/>
        <a:p>
          <a:endParaRPr kumimoji="1" lang="ja-JP" altLang="en-US"/>
        </a:p>
      </dgm:t>
    </dgm:pt>
    <dgm:pt modelId="{55FAB858-E906-4313-8075-C8BEDE7E3ECF}">
      <dgm:prSet phldrT="[テキスト]" custT="1"/>
      <dgm:spPr/>
      <dgm:t>
        <a:bodyPr/>
        <a:lstStyle/>
        <a:p>
          <a:r>
            <a:rPr kumimoji="1" lang="ja-JP" altLang="en-US" sz="2400" dirty="0" smtClean="0"/>
            <a:t>件名</a:t>
          </a:r>
          <a:endParaRPr kumimoji="1" lang="ja-JP" altLang="en-US" sz="2400" dirty="0"/>
        </a:p>
      </dgm:t>
    </dgm:pt>
    <dgm:pt modelId="{0C261474-7014-4D41-B83E-FF9DBDD48B04}" type="parTrans" cxnId="{9963991C-A851-433D-88CD-4200CA754632}">
      <dgm:prSet/>
      <dgm:spPr/>
      <dgm:t>
        <a:bodyPr/>
        <a:lstStyle/>
        <a:p>
          <a:endParaRPr kumimoji="1" lang="ja-JP" altLang="en-US"/>
        </a:p>
      </dgm:t>
    </dgm:pt>
    <dgm:pt modelId="{9CBAE09A-3D4A-4484-B2F8-1C51A70B687E}" type="sibTrans" cxnId="{9963991C-A851-433D-88CD-4200CA754632}">
      <dgm:prSet/>
      <dgm:spPr/>
      <dgm:t>
        <a:bodyPr/>
        <a:lstStyle/>
        <a:p>
          <a:endParaRPr kumimoji="1" lang="ja-JP" altLang="en-US"/>
        </a:p>
      </dgm:t>
    </dgm:pt>
    <dgm:pt modelId="{04F817C1-5707-4D85-A894-27A9C1D9845D}">
      <dgm:prSet phldrT="[テキスト]"/>
      <dgm:spPr/>
      <dgm:t>
        <a:bodyPr/>
        <a:lstStyle/>
        <a:p>
          <a:r>
            <a:rPr kumimoji="1" lang="ja-JP" altLang="en-US" dirty="0" smtClean="0"/>
            <a:t>「あなたは，新しい請求書●●●●（数値）を持っています」</a:t>
          </a:r>
          <a:endParaRPr kumimoji="1" lang="ja-JP" altLang="en-US" dirty="0"/>
        </a:p>
      </dgm:t>
    </dgm:pt>
    <dgm:pt modelId="{111C8722-861B-420E-B15A-171A7562DF33}" type="parTrans" cxnId="{2765373E-4420-45D5-92E9-978E79588129}">
      <dgm:prSet/>
      <dgm:spPr/>
      <dgm:t>
        <a:bodyPr/>
        <a:lstStyle/>
        <a:p>
          <a:endParaRPr kumimoji="1" lang="ja-JP" altLang="en-US"/>
        </a:p>
      </dgm:t>
    </dgm:pt>
    <dgm:pt modelId="{9DEF9A0E-5A60-45B4-B5ED-4EE145253D7F}" type="sibTrans" cxnId="{2765373E-4420-45D5-92E9-978E79588129}">
      <dgm:prSet/>
      <dgm:spPr/>
      <dgm:t>
        <a:bodyPr/>
        <a:lstStyle/>
        <a:p>
          <a:endParaRPr kumimoji="1" lang="ja-JP" altLang="en-US"/>
        </a:p>
      </dgm:t>
    </dgm:pt>
    <dgm:pt modelId="{82CF3D27-95EF-472B-ACC1-BE5533E70F44}">
      <dgm:prSet phldrT="[テキスト]" custT="1"/>
      <dgm:spPr/>
      <dgm:t>
        <a:bodyPr/>
        <a:lstStyle/>
        <a:p>
          <a:r>
            <a:rPr kumimoji="1" lang="ja-JP" altLang="en-US" sz="2400" dirty="0" smtClean="0"/>
            <a:t>本文</a:t>
          </a:r>
          <a:endParaRPr kumimoji="1" lang="ja-JP" altLang="en-US" sz="2400" dirty="0"/>
        </a:p>
      </dgm:t>
    </dgm:pt>
    <dgm:pt modelId="{A1883FF4-F077-48D7-9E96-F5C858C4F2A1}" type="parTrans" cxnId="{7E70D4F2-8223-4035-B855-7D6179E92ABB}">
      <dgm:prSet/>
      <dgm:spPr/>
      <dgm:t>
        <a:bodyPr/>
        <a:lstStyle/>
        <a:p>
          <a:endParaRPr kumimoji="1" lang="ja-JP" altLang="en-US"/>
        </a:p>
      </dgm:t>
    </dgm:pt>
    <dgm:pt modelId="{3CB17A39-55A5-4624-8E08-61A2F84F7639}" type="sibTrans" cxnId="{7E70D4F2-8223-4035-B855-7D6179E92ABB}">
      <dgm:prSet/>
      <dgm:spPr/>
      <dgm:t>
        <a:bodyPr/>
        <a:lstStyle/>
        <a:p>
          <a:endParaRPr kumimoji="1" lang="ja-JP" altLang="en-US"/>
        </a:p>
      </dgm:t>
    </dgm:pt>
    <dgm:pt modelId="{10E29C8A-0E32-4629-8318-E031DBF7B86E}">
      <dgm:prSet phldrT="[テキスト]"/>
      <dgm:spPr/>
      <dgm:t>
        <a:bodyPr/>
        <a:lstStyle/>
        <a:p>
          <a:r>
            <a:rPr kumimoji="1" lang="ja-JP" altLang="en-US" dirty="0" smtClean="0"/>
            <a:t>「こんにちは！添付ファイルにあなたの配信アドレスを確認してください！」</a:t>
          </a:r>
          <a:endParaRPr kumimoji="1" lang="ja-JP" altLang="en-US" dirty="0"/>
        </a:p>
      </dgm:t>
    </dgm:pt>
    <dgm:pt modelId="{D41D7DB7-2B55-4B67-83EE-FA0C672189A1}" type="parTrans" cxnId="{6A88C4ED-A623-408C-A8E5-76384961F51C}">
      <dgm:prSet/>
      <dgm:spPr/>
      <dgm:t>
        <a:bodyPr/>
        <a:lstStyle/>
        <a:p>
          <a:endParaRPr kumimoji="1" lang="ja-JP" altLang="en-US"/>
        </a:p>
      </dgm:t>
    </dgm:pt>
    <dgm:pt modelId="{36DB0A90-1085-424C-BBF2-9B8031C0927D}" type="sibTrans" cxnId="{6A88C4ED-A623-408C-A8E5-76384961F51C}">
      <dgm:prSet/>
      <dgm:spPr/>
      <dgm:t>
        <a:bodyPr/>
        <a:lstStyle/>
        <a:p>
          <a:endParaRPr kumimoji="1" lang="ja-JP" altLang="en-US"/>
        </a:p>
      </dgm:t>
    </dgm:pt>
    <dgm:pt modelId="{07396E4F-88C9-4238-B776-144DC7ED70A5}">
      <dgm:prSet phldrT="[テキスト]" custT="1"/>
      <dgm:spPr/>
      <dgm:t>
        <a:bodyPr/>
        <a:lstStyle/>
        <a:p>
          <a:r>
            <a:rPr kumimoji="1" lang="ja-JP" altLang="en-US" sz="1400" dirty="0" smtClean="0"/>
            <a:t>添付</a:t>
          </a:r>
          <a:endParaRPr kumimoji="1" lang="en-US" altLang="ja-JP" sz="1400" dirty="0" smtClean="0"/>
        </a:p>
        <a:p>
          <a:r>
            <a:rPr kumimoji="1" lang="ja-JP" altLang="en-US" sz="1400" dirty="0" smtClean="0"/>
            <a:t>ファイル</a:t>
          </a:r>
          <a:endParaRPr kumimoji="1" lang="ja-JP" altLang="en-US" sz="1400" dirty="0"/>
        </a:p>
      </dgm:t>
    </dgm:pt>
    <dgm:pt modelId="{42C3546D-1C11-41CE-9D9B-C169C21BC440}" type="parTrans" cxnId="{53E346EE-2F0E-4A29-8CC9-50D377A5A5AD}">
      <dgm:prSet/>
      <dgm:spPr/>
      <dgm:t>
        <a:bodyPr/>
        <a:lstStyle/>
        <a:p>
          <a:endParaRPr kumimoji="1" lang="ja-JP" altLang="en-US"/>
        </a:p>
      </dgm:t>
    </dgm:pt>
    <dgm:pt modelId="{54D3D4B4-B3B7-4B2B-AB5E-18FD8BBBF179}" type="sibTrans" cxnId="{53E346EE-2F0E-4A29-8CC9-50D377A5A5AD}">
      <dgm:prSet/>
      <dgm:spPr/>
      <dgm:t>
        <a:bodyPr/>
        <a:lstStyle/>
        <a:p>
          <a:endParaRPr kumimoji="1" lang="ja-JP" altLang="en-US"/>
        </a:p>
      </dgm:t>
    </dgm:pt>
    <dgm:pt modelId="{A16FBE0D-E099-4A9C-AE5E-3584270AEA1D}">
      <dgm:prSet phldrT="[テキスト]"/>
      <dgm:spPr/>
      <dgm:t>
        <a:bodyPr/>
        <a:lstStyle/>
        <a:p>
          <a:r>
            <a:rPr kumimoji="1" lang="ja-JP" altLang="en-US" dirty="0" smtClean="0"/>
            <a:t>「追跡番号</a:t>
          </a:r>
          <a:r>
            <a:rPr kumimoji="1" lang="en-US" altLang="ja-JP" dirty="0" smtClean="0"/>
            <a:t>_</a:t>
          </a:r>
          <a:r>
            <a:rPr kumimoji="1" lang="ja-JP" altLang="en-US" dirty="0" smtClean="0"/>
            <a:t>●●●●（数字）</a:t>
          </a:r>
          <a:r>
            <a:rPr kumimoji="1" lang="en-US" altLang="ja-JP" dirty="0" smtClean="0"/>
            <a:t>.zip</a:t>
          </a:r>
          <a:r>
            <a:rPr kumimoji="1" lang="ja-JP" altLang="en-US" dirty="0" smtClean="0"/>
            <a:t>」</a:t>
          </a:r>
          <a:endParaRPr kumimoji="1" lang="ja-JP" altLang="en-US" dirty="0"/>
        </a:p>
      </dgm:t>
    </dgm:pt>
    <dgm:pt modelId="{58D0708F-4AFC-4003-B8BA-04A8F5AFAF80}" type="parTrans" cxnId="{79A23045-3469-48A2-B36E-3BED73041611}">
      <dgm:prSet/>
      <dgm:spPr/>
      <dgm:t>
        <a:bodyPr/>
        <a:lstStyle/>
        <a:p>
          <a:endParaRPr kumimoji="1" lang="ja-JP" altLang="en-US"/>
        </a:p>
      </dgm:t>
    </dgm:pt>
    <dgm:pt modelId="{FA3A27FE-656B-41D3-9A5F-568A3FB6422C}" type="sibTrans" cxnId="{79A23045-3469-48A2-B36E-3BED73041611}">
      <dgm:prSet/>
      <dgm:spPr/>
      <dgm:t>
        <a:bodyPr/>
        <a:lstStyle/>
        <a:p>
          <a:endParaRPr kumimoji="1" lang="ja-JP" altLang="en-US"/>
        </a:p>
      </dgm:t>
    </dgm:pt>
    <dgm:pt modelId="{93CF7BAA-2D55-4B65-965C-F9A758DE3878}" type="pres">
      <dgm:prSet presAssocID="{FC868FAC-2D89-4CA9-ABA2-380FDF848EA7}" presName="linearFlow" presStyleCnt="0">
        <dgm:presLayoutVars>
          <dgm:dir/>
          <dgm:animLvl val="lvl"/>
          <dgm:resizeHandles val="exact"/>
        </dgm:presLayoutVars>
      </dgm:prSet>
      <dgm:spPr/>
      <dgm:t>
        <a:bodyPr/>
        <a:lstStyle/>
        <a:p>
          <a:endParaRPr kumimoji="1" lang="ja-JP" altLang="en-US"/>
        </a:p>
      </dgm:t>
    </dgm:pt>
    <dgm:pt modelId="{70918692-154D-45CA-BFC4-8A299077021A}" type="pres">
      <dgm:prSet presAssocID="{55FAB858-E906-4313-8075-C8BEDE7E3ECF}" presName="composite" presStyleCnt="0"/>
      <dgm:spPr/>
    </dgm:pt>
    <dgm:pt modelId="{717081B2-967C-46AD-AB10-E5F1902439C4}" type="pres">
      <dgm:prSet presAssocID="{55FAB858-E906-4313-8075-C8BEDE7E3ECF}" presName="parentText" presStyleLbl="alignNode1" presStyleIdx="0" presStyleCnt="3">
        <dgm:presLayoutVars>
          <dgm:chMax val="1"/>
          <dgm:bulletEnabled val="1"/>
        </dgm:presLayoutVars>
      </dgm:prSet>
      <dgm:spPr/>
      <dgm:t>
        <a:bodyPr/>
        <a:lstStyle/>
        <a:p>
          <a:endParaRPr kumimoji="1" lang="ja-JP" altLang="en-US"/>
        </a:p>
      </dgm:t>
    </dgm:pt>
    <dgm:pt modelId="{995423FB-DA8D-4EFB-B798-CBA43FE6B92D}" type="pres">
      <dgm:prSet presAssocID="{55FAB858-E906-4313-8075-C8BEDE7E3ECF}" presName="descendantText" presStyleLbl="alignAcc1" presStyleIdx="0" presStyleCnt="3">
        <dgm:presLayoutVars>
          <dgm:bulletEnabled val="1"/>
        </dgm:presLayoutVars>
      </dgm:prSet>
      <dgm:spPr/>
      <dgm:t>
        <a:bodyPr/>
        <a:lstStyle/>
        <a:p>
          <a:endParaRPr kumimoji="1" lang="ja-JP" altLang="en-US"/>
        </a:p>
      </dgm:t>
    </dgm:pt>
    <dgm:pt modelId="{57DAFFA7-2544-45B4-A02A-236C3AD3C0B7}" type="pres">
      <dgm:prSet presAssocID="{9CBAE09A-3D4A-4484-B2F8-1C51A70B687E}" presName="sp" presStyleCnt="0"/>
      <dgm:spPr/>
    </dgm:pt>
    <dgm:pt modelId="{E9A00B34-047B-4131-AE67-B4492867042C}" type="pres">
      <dgm:prSet presAssocID="{82CF3D27-95EF-472B-ACC1-BE5533E70F44}" presName="composite" presStyleCnt="0"/>
      <dgm:spPr/>
    </dgm:pt>
    <dgm:pt modelId="{EFA06DF1-5388-4814-96DC-BC6FA8131AAA}" type="pres">
      <dgm:prSet presAssocID="{82CF3D27-95EF-472B-ACC1-BE5533E70F44}" presName="parentText" presStyleLbl="alignNode1" presStyleIdx="1" presStyleCnt="3">
        <dgm:presLayoutVars>
          <dgm:chMax val="1"/>
          <dgm:bulletEnabled val="1"/>
        </dgm:presLayoutVars>
      </dgm:prSet>
      <dgm:spPr/>
      <dgm:t>
        <a:bodyPr/>
        <a:lstStyle/>
        <a:p>
          <a:endParaRPr kumimoji="1" lang="ja-JP" altLang="en-US"/>
        </a:p>
      </dgm:t>
    </dgm:pt>
    <dgm:pt modelId="{74A63D95-3794-4779-AB93-DE2C3CC4FE6F}" type="pres">
      <dgm:prSet presAssocID="{82CF3D27-95EF-472B-ACC1-BE5533E70F44}" presName="descendantText" presStyleLbl="alignAcc1" presStyleIdx="1" presStyleCnt="3">
        <dgm:presLayoutVars>
          <dgm:bulletEnabled val="1"/>
        </dgm:presLayoutVars>
      </dgm:prSet>
      <dgm:spPr/>
      <dgm:t>
        <a:bodyPr/>
        <a:lstStyle/>
        <a:p>
          <a:endParaRPr kumimoji="1" lang="ja-JP" altLang="en-US"/>
        </a:p>
      </dgm:t>
    </dgm:pt>
    <dgm:pt modelId="{6E87B3FC-885B-4CC7-B6BF-FBF5431D4B8A}" type="pres">
      <dgm:prSet presAssocID="{3CB17A39-55A5-4624-8E08-61A2F84F7639}" presName="sp" presStyleCnt="0"/>
      <dgm:spPr/>
    </dgm:pt>
    <dgm:pt modelId="{37C9A5D0-BCEA-489E-86E5-1F97602B83CB}" type="pres">
      <dgm:prSet presAssocID="{07396E4F-88C9-4238-B776-144DC7ED70A5}" presName="composite" presStyleCnt="0"/>
      <dgm:spPr/>
    </dgm:pt>
    <dgm:pt modelId="{CCFD3087-B803-42C8-B7A0-724F29929184}" type="pres">
      <dgm:prSet presAssocID="{07396E4F-88C9-4238-B776-144DC7ED70A5}" presName="parentText" presStyleLbl="alignNode1" presStyleIdx="2" presStyleCnt="3">
        <dgm:presLayoutVars>
          <dgm:chMax val="1"/>
          <dgm:bulletEnabled val="1"/>
        </dgm:presLayoutVars>
      </dgm:prSet>
      <dgm:spPr/>
      <dgm:t>
        <a:bodyPr/>
        <a:lstStyle/>
        <a:p>
          <a:endParaRPr kumimoji="1" lang="ja-JP" altLang="en-US"/>
        </a:p>
      </dgm:t>
    </dgm:pt>
    <dgm:pt modelId="{3E8FF028-0B4C-401A-979F-CD1F8205D220}" type="pres">
      <dgm:prSet presAssocID="{07396E4F-88C9-4238-B776-144DC7ED70A5}" presName="descendantText" presStyleLbl="alignAcc1" presStyleIdx="2" presStyleCnt="3">
        <dgm:presLayoutVars>
          <dgm:bulletEnabled val="1"/>
        </dgm:presLayoutVars>
      </dgm:prSet>
      <dgm:spPr/>
      <dgm:t>
        <a:bodyPr/>
        <a:lstStyle/>
        <a:p>
          <a:endParaRPr kumimoji="1" lang="ja-JP" altLang="en-US"/>
        </a:p>
      </dgm:t>
    </dgm:pt>
  </dgm:ptLst>
  <dgm:cxnLst>
    <dgm:cxn modelId="{2765373E-4420-45D5-92E9-978E79588129}" srcId="{55FAB858-E906-4313-8075-C8BEDE7E3ECF}" destId="{04F817C1-5707-4D85-A894-27A9C1D9845D}" srcOrd="0" destOrd="0" parTransId="{111C8722-861B-420E-B15A-171A7562DF33}" sibTransId="{9DEF9A0E-5A60-45B4-B5ED-4EE145253D7F}"/>
    <dgm:cxn modelId="{DA245E1B-8AE5-48EC-9C03-BDE1B2C6C21C}" type="presOf" srcId="{FC868FAC-2D89-4CA9-ABA2-380FDF848EA7}" destId="{93CF7BAA-2D55-4B65-965C-F9A758DE3878}" srcOrd="0" destOrd="0" presId="urn:microsoft.com/office/officeart/2005/8/layout/chevron2"/>
    <dgm:cxn modelId="{2BA44FC3-D918-484A-882C-05E9C086F846}" type="presOf" srcId="{A16FBE0D-E099-4A9C-AE5E-3584270AEA1D}" destId="{3E8FF028-0B4C-401A-979F-CD1F8205D220}" srcOrd="0" destOrd="0" presId="urn:microsoft.com/office/officeart/2005/8/layout/chevron2"/>
    <dgm:cxn modelId="{BE531727-CEB4-4C68-9F76-D6A25632BD4A}" type="presOf" srcId="{10E29C8A-0E32-4629-8318-E031DBF7B86E}" destId="{74A63D95-3794-4779-AB93-DE2C3CC4FE6F}" srcOrd="0" destOrd="0" presId="urn:microsoft.com/office/officeart/2005/8/layout/chevron2"/>
    <dgm:cxn modelId="{9963991C-A851-433D-88CD-4200CA754632}" srcId="{FC868FAC-2D89-4CA9-ABA2-380FDF848EA7}" destId="{55FAB858-E906-4313-8075-C8BEDE7E3ECF}" srcOrd="0" destOrd="0" parTransId="{0C261474-7014-4D41-B83E-FF9DBDD48B04}" sibTransId="{9CBAE09A-3D4A-4484-B2F8-1C51A70B687E}"/>
    <dgm:cxn modelId="{5BA01712-BF5F-4838-9A83-6549E1760476}" type="presOf" srcId="{07396E4F-88C9-4238-B776-144DC7ED70A5}" destId="{CCFD3087-B803-42C8-B7A0-724F29929184}" srcOrd="0" destOrd="0" presId="urn:microsoft.com/office/officeart/2005/8/layout/chevron2"/>
    <dgm:cxn modelId="{6A88C4ED-A623-408C-A8E5-76384961F51C}" srcId="{82CF3D27-95EF-472B-ACC1-BE5533E70F44}" destId="{10E29C8A-0E32-4629-8318-E031DBF7B86E}" srcOrd="0" destOrd="0" parTransId="{D41D7DB7-2B55-4B67-83EE-FA0C672189A1}" sibTransId="{36DB0A90-1085-424C-BBF2-9B8031C0927D}"/>
    <dgm:cxn modelId="{6D261436-BF3C-4B61-B71F-D7D404408425}" type="presOf" srcId="{82CF3D27-95EF-472B-ACC1-BE5533E70F44}" destId="{EFA06DF1-5388-4814-96DC-BC6FA8131AAA}" srcOrd="0" destOrd="0" presId="urn:microsoft.com/office/officeart/2005/8/layout/chevron2"/>
    <dgm:cxn modelId="{7E70D4F2-8223-4035-B855-7D6179E92ABB}" srcId="{FC868FAC-2D89-4CA9-ABA2-380FDF848EA7}" destId="{82CF3D27-95EF-472B-ACC1-BE5533E70F44}" srcOrd="1" destOrd="0" parTransId="{A1883FF4-F077-48D7-9E96-F5C858C4F2A1}" sibTransId="{3CB17A39-55A5-4624-8E08-61A2F84F7639}"/>
    <dgm:cxn modelId="{CB02EE3C-7A82-43DE-A89F-9CA88A7B334B}" type="presOf" srcId="{04F817C1-5707-4D85-A894-27A9C1D9845D}" destId="{995423FB-DA8D-4EFB-B798-CBA43FE6B92D}" srcOrd="0" destOrd="0" presId="urn:microsoft.com/office/officeart/2005/8/layout/chevron2"/>
    <dgm:cxn modelId="{79A23045-3469-48A2-B36E-3BED73041611}" srcId="{07396E4F-88C9-4238-B776-144DC7ED70A5}" destId="{A16FBE0D-E099-4A9C-AE5E-3584270AEA1D}" srcOrd="0" destOrd="0" parTransId="{58D0708F-4AFC-4003-B8BA-04A8F5AFAF80}" sibTransId="{FA3A27FE-656B-41D3-9A5F-568A3FB6422C}"/>
    <dgm:cxn modelId="{53E346EE-2F0E-4A29-8CC9-50D377A5A5AD}" srcId="{FC868FAC-2D89-4CA9-ABA2-380FDF848EA7}" destId="{07396E4F-88C9-4238-B776-144DC7ED70A5}" srcOrd="2" destOrd="0" parTransId="{42C3546D-1C11-41CE-9D9B-C169C21BC440}" sibTransId="{54D3D4B4-B3B7-4B2B-AB5E-18FD8BBBF179}"/>
    <dgm:cxn modelId="{A4A756D5-04AC-4D27-ABA4-2A7743FF1FE4}" type="presOf" srcId="{55FAB858-E906-4313-8075-C8BEDE7E3ECF}" destId="{717081B2-967C-46AD-AB10-E5F1902439C4}" srcOrd="0" destOrd="0" presId="urn:microsoft.com/office/officeart/2005/8/layout/chevron2"/>
    <dgm:cxn modelId="{F282B0BF-2CEB-4EED-8391-BBB33C801B68}" type="presParOf" srcId="{93CF7BAA-2D55-4B65-965C-F9A758DE3878}" destId="{70918692-154D-45CA-BFC4-8A299077021A}" srcOrd="0" destOrd="0" presId="urn:microsoft.com/office/officeart/2005/8/layout/chevron2"/>
    <dgm:cxn modelId="{BAB01644-7805-4051-8071-1AE983A637C8}" type="presParOf" srcId="{70918692-154D-45CA-BFC4-8A299077021A}" destId="{717081B2-967C-46AD-AB10-E5F1902439C4}" srcOrd="0" destOrd="0" presId="urn:microsoft.com/office/officeart/2005/8/layout/chevron2"/>
    <dgm:cxn modelId="{BB2400EF-491D-4B12-800F-1CF991E87CBB}" type="presParOf" srcId="{70918692-154D-45CA-BFC4-8A299077021A}" destId="{995423FB-DA8D-4EFB-B798-CBA43FE6B92D}" srcOrd="1" destOrd="0" presId="urn:microsoft.com/office/officeart/2005/8/layout/chevron2"/>
    <dgm:cxn modelId="{F51E23BF-22B2-401E-B6D4-478E4A1F6137}" type="presParOf" srcId="{93CF7BAA-2D55-4B65-965C-F9A758DE3878}" destId="{57DAFFA7-2544-45B4-A02A-236C3AD3C0B7}" srcOrd="1" destOrd="0" presId="urn:microsoft.com/office/officeart/2005/8/layout/chevron2"/>
    <dgm:cxn modelId="{E1B87587-364D-4F29-8418-9E712081BF18}" type="presParOf" srcId="{93CF7BAA-2D55-4B65-965C-F9A758DE3878}" destId="{E9A00B34-047B-4131-AE67-B4492867042C}" srcOrd="2" destOrd="0" presId="urn:microsoft.com/office/officeart/2005/8/layout/chevron2"/>
    <dgm:cxn modelId="{841434F5-19E0-4ED5-8F71-61D42A7CE178}" type="presParOf" srcId="{E9A00B34-047B-4131-AE67-B4492867042C}" destId="{EFA06DF1-5388-4814-96DC-BC6FA8131AAA}" srcOrd="0" destOrd="0" presId="urn:microsoft.com/office/officeart/2005/8/layout/chevron2"/>
    <dgm:cxn modelId="{7E9FC5D9-FB36-47B4-A586-D48E435B5F16}" type="presParOf" srcId="{E9A00B34-047B-4131-AE67-B4492867042C}" destId="{74A63D95-3794-4779-AB93-DE2C3CC4FE6F}" srcOrd="1" destOrd="0" presId="urn:microsoft.com/office/officeart/2005/8/layout/chevron2"/>
    <dgm:cxn modelId="{6F696952-27AD-4DCA-86A1-CDEC85BC7771}" type="presParOf" srcId="{93CF7BAA-2D55-4B65-965C-F9A758DE3878}" destId="{6E87B3FC-885B-4CC7-B6BF-FBF5431D4B8A}" srcOrd="3" destOrd="0" presId="urn:microsoft.com/office/officeart/2005/8/layout/chevron2"/>
    <dgm:cxn modelId="{1648D79A-A1B6-4748-88D1-89D5EFB5B68C}" type="presParOf" srcId="{93CF7BAA-2D55-4B65-965C-F9A758DE3878}" destId="{37C9A5D0-BCEA-489E-86E5-1F97602B83CB}" srcOrd="4" destOrd="0" presId="urn:microsoft.com/office/officeart/2005/8/layout/chevron2"/>
    <dgm:cxn modelId="{8E99B842-7C11-4F59-BD5B-5F72383323DB}" type="presParOf" srcId="{37C9A5D0-BCEA-489E-86E5-1F97602B83CB}" destId="{CCFD3087-B803-42C8-B7A0-724F29929184}" srcOrd="0" destOrd="0" presId="urn:microsoft.com/office/officeart/2005/8/layout/chevron2"/>
    <dgm:cxn modelId="{2FA01A8F-13E7-4447-95E2-3817906B2D85}" type="presParOf" srcId="{37C9A5D0-BCEA-489E-86E5-1F97602B83CB}" destId="{3E8FF028-0B4C-401A-979F-CD1F8205D220}"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6888"/>
          </a:xfrm>
          <a:prstGeom prst="rect">
            <a:avLst/>
          </a:prstGeom>
        </p:spPr>
        <p:txBody>
          <a:bodyPr vert="horz" lIns="91440" tIns="45720" rIns="91440" bIns="45720" rtlCol="0"/>
          <a:lstStyle>
            <a:lvl1pPr algn="r">
              <a:defRPr sz="1200"/>
            </a:lvl1pPr>
          </a:lstStyle>
          <a:p>
            <a:fld id="{C60B6C09-F56A-4A5C-9FE3-FB5103ECF133}" type="datetimeFigureOut">
              <a:rPr kumimoji="1" lang="ja-JP" altLang="en-US" smtClean="0"/>
              <a:t>2017/3/29</a:t>
            </a:fld>
            <a:endParaRPr kumimoji="1" lang="ja-JP" altLang="en-US"/>
          </a:p>
        </p:txBody>
      </p:sp>
      <p:sp>
        <p:nvSpPr>
          <p:cNvPr id="4" name="フッター プレースホルダー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6887"/>
          </a:xfrm>
          <a:prstGeom prst="rect">
            <a:avLst/>
          </a:prstGeom>
        </p:spPr>
        <p:txBody>
          <a:bodyPr vert="horz" lIns="91440" tIns="45720" rIns="91440" bIns="45720" rtlCol="0" anchor="b"/>
          <a:lstStyle>
            <a:lvl1pPr algn="r">
              <a:defRPr sz="1200"/>
            </a:lvl1pPr>
          </a:lstStyle>
          <a:p>
            <a:fld id="{F8356930-FE1B-440C-A360-18EE6344C6D4}" type="slidenum">
              <a:rPr kumimoji="1" lang="ja-JP" altLang="en-US" smtClean="0"/>
              <a:t>‹#›</a:t>
            </a:fld>
            <a:endParaRPr kumimoji="1" lang="ja-JP" altLang="en-US"/>
          </a:p>
        </p:txBody>
      </p:sp>
    </p:spTree>
    <p:extLst>
      <p:ext uri="{BB962C8B-B14F-4D97-AF65-F5344CB8AC3E}">
        <p14:creationId xmlns:p14="http://schemas.microsoft.com/office/powerpoint/2010/main" val="32601941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225AF296-1CF2-463B-B79F-BF3D43A61D23}" type="datetimeFigureOut">
              <a:rPr kumimoji="1" lang="ja-JP" altLang="en-US" smtClean="0"/>
              <a:t>2017/3/29</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CD432F53-0FDB-4BF8-8F9E-2153008AB672}" type="slidenum">
              <a:rPr kumimoji="1" lang="ja-JP" altLang="en-US" smtClean="0"/>
              <a:t>‹#›</a:t>
            </a:fld>
            <a:endParaRPr kumimoji="1" lang="ja-JP" altLang="en-US"/>
          </a:p>
        </p:txBody>
      </p:sp>
    </p:spTree>
    <p:extLst>
      <p:ext uri="{BB962C8B-B14F-4D97-AF65-F5344CB8AC3E}">
        <p14:creationId xmlns:p14="http://schemas.microsoft.com/office/powerpoint/2010/main" val="8074131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■指導のねらい</a:t>
            </a:r>
          </a:p>
          <a:p>
            <a:r>
              <a:rPr lang="ja-JP" altLang="ja-JP"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マル</a:t>
            </a:r>
            <a:r>
              <a:rPr lang="ja-JP" altLang="ja-JP" sz="1050" dirty="0" smtClean="0">
                <a:latin typeface="ＭＳ ゴシック" panose="020B0609070205080204" pitchFamily="49" charset="-128"/>
                <a:ea typeface="ＭＳ ゴシック" panose="020B0609070205080204" pitchFamily="49" charset="-128"/>
              </a:rPr>
              <a:t>ウェア</a:t>
            </a:r>
            <a:r>
              <a:rPr lang="ja-JP" altLang="en-US" sz="1050" dirty="0" smtClean="0">
                <a:latin typeface="ＭＳ ゴシック" panose="020B0609070205080204" pitchFamily="49" charset="-128"/>
                <a:ea typeface="ＭＳ ゴシック" panose="020B0609070205080204" pitchFamily="49" charset="-128"/>
              </a:rPr>
              <a:t>（ランサムウェア）</a:t>
            </a:r>
            <a:r>
              <a:rPr lang="ja-JP" altLang="ja-JP" sz="1050" dirty="0" smtClean="0">
                <a:latin typeface="ＭＳ ゴシック" panose="020B0609070205080204" pitchFamily="49" charset="-128"/>
                <a:ea typeface="ＭＳ ゴシック" panose="020B0609070205080204" pitchFamily="49" charset="-128"/>
              </a:rPr>
              <a:t>に</a:t>
            </a:r>
            <a:r>
              <a:rPr lang="ja-JP" altLang="ja-JP" sz="1050" dirty="0">
                <a:latin typeface="ＭＳ ゴシック" panose="020B0609070205080204" pitchFamily="49" charset="-128"/>
                <a:ea typeface="ＭＳ ゴシック" panose="020B0609070205080204" pitchFamily="49" charset="-128"/>
              </a:rPr>
              <a:t>関する知識と危険を回避する方法を身に付ける。</a:t>
            </a:r>
          </a:p>
          <a:p>
            <a:endParaRPr kumimoji="1" lang="ja-JP" altLang="en-US" sz="1050" dirty="0"/>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1</a:t>
            </a:fld>
            <a:endParaRPr kumimoji="1" lang="ja-JP" altLang="en-US"/>
          </a:p>
        </p:txBody>
      </p:sp>
    </p:spTree>
    <p:extLst>
      <p:ext uri="{BB962C8B-B14F-4D97-AF65-F5344CB8AC3E}">
        <p14:creationId xmlns:p14="http://schemas.microsoft.com/office/powerpoint/2010/main" val="1237898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＜事例場面の把握＞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◆生徒に，</a:t>
            </a:r>
            <a:r>
              <a:rPr lang="ja-JP" altLang="en-US" sz="1050" dirty="0" smtClean="0">
                <a:latin typeface="ＭＳ ゴシック" panose="020B0609070205080204" pitchFamily="49" charset="-128"/>
                <a:ea typeface="ＭＳ ゴシック" panose="020B0609070205080204" pitchFamily="49" charset="-128"/>
              </a:rPr>
              <a:t>「ランサムウェア」を知っているかどうか聞く</a:t>
            </a:r>
            <a:r>
              <a:rPr lang="ja-JP" altLang="ja-JP" sz="1050" dirty="0" smtClean="0">
                <a:latin typeface="ＭＳ ゴシック" panose="020B0609070205080204" pitchFamily="49" charset="-128"/>
                <a:ea typeface="ＭＳ ゴシック" panose="020B0609070205080204" pitchFamily="49" charset="-128"/>
              </a:rPr>
              <a:t>。</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安全なインターネット活用を進めるために，必要な情報であることを伝え，導入を図る</a:t>
            </a:r>
            <a:r>
              <a:rPr lang="ja-JP" altLang="ja-JP" sz="1050" dirty="0" smtClean="0">
                <a:latin typeface="ＭＳ ゴシック" panose="020B0609070205080204" pitchFamily="49" charset="-128"/>
                <a:ea typeface="ＭＳ ゴシック" panose="020B0609070205080204" pitchFamily="49" charset="-128"/>
              </a:rPr>
              <a:t>。</a:t>
            </a:r>
            <a:r>
              <a:rPr lang="en-US" altLang="ja-JP" sz="1050" dirty="0">
                <a:latin typeface="ＭＳ ゴシック" panose="020B0609070205080204" pitchFamily="49" charset="-128"/>
                <a:ea typeface="ＭＳ ゴシック" panose="020B0609070205080204" pitchFamily="49" charset="-128"/>
              </a:rPr>
              <a:t>	</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【発問</a:t>
            </a:r>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ランサムウェアとはどのようなウィルスなのでしょう</a:t>
            </a:r>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また感染しないためにどのようなことに気をつけるとよいのでしょう。</a:t>
            </a:r>
            <a:endParaRPr lang="ja-JP" altLang="ja-JP" sz="1050" dirty="0">
              <a:latin typeface="ＭＳ ゴシック" panose="020B0609070205080204" pitchFamily="49" charset="-128"/>
              <a:ea typeface="ＭＳ ゴシック" panose="020B0609070205080204" pitchFamily="49" charset="-128"/>
            </a:endParaRPr>
          </a:p>
          <a:p>
            <a:endParaRPr kumimoji="1" lang="en-US"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2</a:t>
            </a:fld>
            <a:endParaRPr kumimoji="1" lang="ja-JP" altLang="en-US"/>
          </a:p>
        </p:txBody>
      </p:sp>
    </p:spTree>
    <p:extLst>
      <p:ext uri="{BB962C8B-B14F-4D97-AF65-F5344CB8AC3E}">
        <p14:creationId xmlns:p14="http://schemas.microsoft.com/office/powerpoint/2010/main" val="936176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0720" y="4783307"/>
            <a:ext cx="5445760" cy="4657340"/>
          </a:xfrm>
        </p:spPr>
        <p:txBody>
          <a:bodyPr/>
          <a:lstStyle/>
          <a:p>
            <a:r>
              <a:rPr lang="ja-JP" altLang="ja-JP" sz="1050" b="1" dirty="0" smtClean="0">
                <a:latin typeface="ＭＳ ゴシック" panose="020B0609070205080204" pitchFamily="49" charset="-128"/>
                <a:ea typeface="ＭＳ ゴシック" panose="020B0609070205080204" pitchFamily="49" charset="-128"/>
              </a:rPr>
              <a:t>＜</a:t>
            </a:r>
            <a:r>
              <a:rPr lang="ja-JP" altLang="en-US" sz="1050" b="1" dirty="0" smtClean="0">
                <a:latin typeface="ＭＳ ゴシック" panose="020B0609070205080204" pitchFamily="49" charset="-128"/>
                <a:ea typeface="ＭＳ ゴシック" panose="020B0609070205080204" pitchFamily="49" charset="-128"/>
              </a:rPr>
              <a:t>本時の</a:t>
            </a:r>
            <a:r>
              <a:rPr lang="ja-JP" altLang="ja-JP" sz="1050" b="1" dirty="0" smtClean="0">
                <a:latin typeface="ＭＳ ゴシック" panose="020B0609070205080204" pitchFamily="49" charset="-128"/>
                <a:ea typeface="ＭＳ ゴシック" panose="020B0609070205080204" pitchFamily="49" charset="-128"/>
              </a:rPr>
              <a:t>説明</a:t>
            </a:r>
            <a:r>
              <a:rPr lang="ja-JP" altLang="ja-JP" sz="1050" b="1" dirty="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ランサムウェアの</a:t>
            </a:r>
            <a:r>
              <a:rPr lang="ja-JP" altLang="ja-JP" sz="1050" dirty="0" smtClean="0">
                <a:latin typeface="ＭＳ ゴシック" panose="020B0609070205080204" pitchFamily="49" charset="-128"/>
                <a:ea typeface="ＭＳ ゴシック" panose="020B0609070205080204" pitchFamily="49" charset="-128"/>
              </a:rPr>
              <a:t>特徴</a:t>
            </a:r>
            <a:r>
              <a:rPr lang="ja-JP" altLang="en-US" sz="1050" dirty="0" smtClean="0">
                <a:latin typeface="ＭＳ ゴシック" panose="020B0609070205080204" pitchFamily="49" charset="-128"/>
                <a:ea typeface="ＭＳ ゴシック" panose="020B0609070205080204" pitchFamily="49" charset="-128"/>
              </a:rPr>
              <a:t>とその対策</a:t>
            </a:r>
            <a:r>
              <a:rPr lang="ja-JP" altLang="ja-JP" sz="1050" dirty="0" smtClean="0">
                <a:latin typeface="ＭＳ ゴシック" panose="020B0609070205080204" pitchFamily="49" charset="-128"/>
                <a:ea typeface="ＭＳ ゴシック" panose="020B0609070205080204" pitchFamily="49" charset="-128"/>
              </a:rPr>
              <a:t>に</a:t>
            </a:r>
            <a:r>
              <a:rPr lang="ja-JP" altLang="ja-JP" sz="1050" dirty="0">
                <a:latin typeface="ＭＳ ゴシック" panose="020B0609070205080204" pitchFamily="49" charset="-128"/>
                <a:ea typeface="ＭＳ ゴシック" panose="020B0609070205080204" pitchFamily="49" charset="-128"/>
              </a:rPr>
              <a:t>ついて理解させる。</a:t>
            </a:r>
          </a:p>
          <a:p>
            <a:endParaRPr kumimoji="1"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ランサムウエアについて</a:t>
            </a:r>
            <a:r>
              <a:rPr lang="ja-JP" altLang="ja-JP" sz="1050" dirty="0" smtClean="0">
                <a:latin typeface="ＭＳ ゴシック" panose="020B0609070205080204" pitchFamily="49" charset="-128"/>
                <a:ea typeface="ＭＳ ゴシック" panose="020B0609070205080204" pitchFamily="49" charset="-128"/>
              </a:rPr>
              <a:t>】</a:t>
            </a:r>
          </a:p>
          <a:p>
            <a:r>
              <a:rPr lang="ja-JP" altLang="ja-JP" sz="1050" dirty="0">
                <a:latin typeface="ＭＳ ゴシック" panose="020B0609070205080204" pitchFamily="49" charset="-128"/>
                <a:ea typeface="ＭＳ ゴシック" panose="020B0609070205080204" pitchFamily="49" charset="-128"/>
              </a:rPr>
              <a:t>　</a:t>
            </a:r>
            <a:r>
              <a:rPr lang="ja-JP" altLang="en-US" sz="1050" dirty="0" smtClean="0">
                <a:latin typeface="ＭＳ ゴシック" panose="020B0609070205080204" pitchFamily="49" charset="-128"/>
                <a:ea typeface="ＭＳ ゴシック" panose="020B0609070205080204" pitchFamily="49" charset="-128"/>
              </a:rPr>
              <a:t>・</a:t>
            </a:r>
            <a:r>
              <a:rPr lang="en-US" altLang="ja-JP" sz="1050" dirty="0" smtClean="0">
                <a:latin typeface="ＭＳ ゴシック" panose="020B0609070205080204" pitchFamily="49" charset="-128"/>
                <a:ea typeface="ＭＳ ゴシック" panose="020B0609070205080204" pitchFamily="49" charset="-128"/>
              </a:rPr>
              <a:t>PC</a:t>
            </a:r>
            <a:r>
              <a:rPr lang="ja-JP" altLang="en-US" sz="1050" dirty="0" smtClean="0">
                <a:latin typeface="ＭＳ ゴシック" panose="020B0609070205080204" pitchFamily="49" charset="-128"/>
                <a:ea typeface="ＭＳ ゴシック" panose="020B0609070205080204" pitchFamily="49" charset="-128"/>
              </a:rPr>
              <a:t>内のデータを暗号化させ，暗号を解除させるための解除キーと引き替えに身代金を要求してくる。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・解除キーが消去されるまでの時間が表示され不安をあおってくる場合がある。</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・大きな音を出させ，不安をあおってくる場合もある。</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en-US"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ランサムウェアに感染した事例</a:t>
            </a:r>
            <a:r>
              <a:rPr lang="en-US"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（参考：日経パソコン </a:t>
            </a:r>
            <a:r>
              <a:rPr lang="en-US" altLang="ja-JP" sz="1050" dirty="0" smtClean="0">
                <a:latin typeface="ＭＳ ゴシック" panose="020B0609070205080204" pitchFamily="49" charset="-128"/>
                <a:ea typeface="ＭＳ ゴシック" panose="020B0609070205080204" pitchFamily="49" charset="-128"/>
              </a:rPr>
              <a:t>2017.2.13</a:t>
            </a:r>
            <a:r>
              <a:rPr lang="ja-JP" altLang="en-US"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2016</a:t>
            </a:r>
            <a:r>
              <a:rPr lang="ja-JP" altLang="en-US" sz="1050" dirty="0" smtClean="0">
                <a:latin typeface="ＭＳ ゴシック" panose="020B0609070205080204" pitchFamily="49" charset="-128"/>
                <a:ea typeface="ＭＳ ゴシック" panose="020B0609070205080204" pitchFamily="49" charset="-128"/>
              </a:rPr>
              <a:t>年に起きた米国ロサンゼルスの病院で９０００ビットコイン（約</a:t>
            </a:r>
            <a:r>
              <a:rPr lang="en-US" altLang="ja-JP" sz="1050" dirty="0" smtClean="0">
                <a:latin typeface="ＭＳ ゴシック" panose="020B0609070205080204" pitchFamily="49" charset="-128"/>
                <a:ea typeface="ＭＳ ゴシック" panose="020B0609070205080204" pitchFamily="49" charset="-128"/>
              </a:rPr>
              <a:t>4</a:t>
            </a:r>
            <a:r>
              <a:rPr lang="ja-JP" altLang="en-US" sz="1050" dirty="0" smtClean="0">
                <a:latin typeface="ＭＳ ゴシック" panose="020B0609070205080204" pitchFamily="49" charset="-128"/>
                <a:ea typeface="ＭＳ ゴシック" panose="020B0609070205080204" pitchFamily="49" charset="-128"/>
              </a:rPr>
              <a:t>億円）を要求される事例があった。同病院では，システムを復旧させるために，最も効率的に問題を解決する方法として，苦渋の決断ではあるが，身代金を支払うことを決断し，最終的に</a:t>
            </a:r>
            <a:r>
              <a:rPr lang="en-US" altLang="ja-JP" sz="1050" dirty="0" smtClean="0">
                <a:latin typeface="ＭＳ ゴシック" panose="020B0609070205080204" pitchFamily="49" charset="-128"/>
                <a:ea typeface="ＭＳ ゴシック" panose="020B0609070205080204" pitchFamily="49" charset="-128"/>
              </a:rPr>
              <a:t>40</a:t>
            </a:r>
            <a:r>
              <a:rPr lang="ja-JP" altLang="en-US" sz="1050" dirty="0" smtClean="0">
                <a:latin typeface="ＭＳ ゴシック" panose="020B0609070205080204" pitchFamily="49" charset="-128"/>
                <a:ea typeface="ＭＳ ゴシック" panose="020B0609070205080204" pitchFamily="49" charset="-128"/>
              </a:rPr>
              <a:t>ビットコイン（約</a:t>
            </a:r>
            <a:r>
              <a:rPr lang="en-US" altLang="ja-JP" sz="1050" dirty="0" smtClean="0">
                <a:latin typeface="ＭＳ ゴシック" panose="020B0609070205080204" pitchFamily="49" charset="-128"/>
                <a:ea typeface="ＭＳ ゴシック" panose="020B0609070205080204" pitchFamily="49" charset="-128"/>
              </a:rPr>
              <a:t>200</a:t>
            </a:r>
            <a:r>
              <a:rPr lang="ja-JP" altLang="en-US" sz="1050" dirty="0" smtClean="0">
                <a:latin typeface="ＭＳ ゴシック" panose="020B0609070205080204" pitchFamily="49" charset="-128"/>
                <a:ea typeface="ＭＳ ゴシック" panose="020B0609070205080204" pitchFamily="49" charset="-128"/>
              </a:rPr>
              <a:t>万円）を支払い，解除キーを得てシステムを復旧させた。</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しかし，この事例では運良く解除キーを得ることができたが，身代金を支払っても解除キーをもらえる保証は全くない。</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ランサムウェアを作る側の目的はお金を得ることであり，システムの復旧についてはどうでもよいと考えていることを伝えたい。</a:t>
            </a:r>
            <a:endParaRPr lang="en-US" altLang="ja-JP" sz="1050" dirty="0" smtClean="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3</a:t>
            </a:fld>
            <a:endParaRPr kumimoji="1" lang="ja-JP" altLang="en-US"/>
          </a:p>
        </p:txBody>
      </p:sp>
    </p:spTree>
    <p:extLst>
      <p:ext uri="{BB962C8B-B14F-4D97-AF65-F5344CB8AC3E}">
        <p14:creationId xmlns:p14="http://schemas.microsoft.com/office/powerpoint/2010/main" val="2957814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050" dirty="0" smtClean="0">
                <a:latin typeface="ＭＳ ゴシック" panose="020B0609070205080204" pitchFamily="49" charset="-128"/>
                <a:ea typeface="ＭＳ ゴシック" panose="020B0609070205080204" pitchFamily="49" charset="-128"/>
              </a:rPr>
              <a:t>　</a:t>
            </a:r>
            <a:r>
              <a:rPr lang="en-US" altLang="ja-JP" sz="1050" dirty="0" smtClean="0">
                <a:latin typeface="ＭＳ ゴシック" panose="020B0609070205080204" pitchFamily="49" charset="-128"/>
                <a:ea typeface="ＭＳ ゴシック" panose="020B0609070205080204" pitchFamily="49" charset="-128"/>
              </a:rPr>
              <a:t>2016</a:t>
            </a:r>
            <a:r>
              <a:rPr lang="ja-JP" altLang="en-US" sz="1050" dirty="0" smtClean="0">
                <a:latin typeface="ＭＳ ゴシック" panose="020B0609070205080204" pitchFamily="49" charset="-128"/>
                <a:ea typeface="ＭＳ ゴシック" panose="020B0609070205080204" pitchFamily="49" charset="-128"/>
              </a:rPr>
              <a:t>年</a:t>
            </a:r>
            <a:r>
              <a:rPr lang="en-US" altLang="ja-JP" sz="1050" dirty="0" smtClean="0">
                <a:latin typeface="ＭＳ ゴシック" panose="020B0609070205080204" pitchFamily="49" charset="-128"/>
                <a:ea typeface="ＭＳ ゴシック" panose="020B0609070205080204" pitchFamily="49" charset="-128"/>
              </a:rPr>
              <a:t>1</a:t>
            </a:r>
            <a:r>
              <a:rPr lang="ja-JP" altLang="en-US" sz="1050" dirty="0" smtClean="0">
                <a:latin typeface="ＭＳ ゴシック" panose="020B0609070205080204" pitchFamily="49" charset="-128"/>
                <a:ea typeface="ＭＳ ゴシック" panose="020B0609070205080204" pitchFamily="49" charset="-128"/>
              </a:rPr>
              <a:t>月～</a:t>
            </a:r>
            <a:r>
              <a:rPr lang="en-US" altLang="ja-JP" sz="1050" dirty="0" smtClean="0">
                <a:latin typeface="ＭＳ ゴシック" panose="020B0609070205080204" pitchFamily="49" charset="-128"/>
                <a:ea typeface="ＭＳ ゴシック" panose="020B0609070205080204" pitchFamily="49" charset="-128"/>
              </a:rPr>
              <a:t>3</a:t>
            </a:r>
            <a:r>
              <a:rPr lang="ja-JP" altLang="en-US" sz="1050" dirty="0" smtClean="0">
                <a:latin typeface="ＭＳ ゴシック" panose="020B0609070205080204" pitchFamily="49" charset="-128"/>
                <a:ea typeface="ＭＳ ゴシック" panose="020B0609070205080204" pitchFamily="49" charset="-128"/>
              </a:rPr>
              <a:t>月に</a:t>
            </a:r>
            <a:r>
              <a:rPr lang="en-US" altLang="ja-JP" sz="1050" dirty="0" smtClean="0">
                <a:latin typeface="ＭＳ ゴシック" panose="020B0609070205080204" pitchFamily="49" charset="-128"/>
                <a:ea typeface="ＭＳ ゴシック" panose="020B0609070205080204" pitchFamily="49" charset="-128"/>
              </a:rPr>
              <a:t>IPA</a:t>
            </a:r>
            <a:r>
              <a:rPr lang="ja-JP" altLang="en-US" sz="1050" dirty="0" smtClean="0">
                <a:latin typeface="ＭＳ ゴシック" panose="020B0609070205080204" pitchFamily="49" charset="-128"/>
                <a:ea typeface="ＭＳ ゴシック" panose="020B0609070205080204" pitchFamily="49" charset="-128"/>
              </a:rPr>
              <a:t>（情報処理推進機構）に寄せられたランサムウェアの相談の中の多くは，「受信したメールの添付ファイルを開いたらファイルが暗号化されてしまった。」というものであった。（参考：</a:t>
            </a:r>
            <a:r>
              <a:rPr lang="en-US" altLang="ja-JP" sz="1050" dirty="0" smtClean="0">
                <a:latin typeface="ＭＳ ゴシック" panose="020B0609070205080204" pitchFamily="49" charset="-128"/>
                <a:ea typeface="ＭＳ ゴシック" panose="020B0609070205080204" pitchFamily="49" charset="-128"/>
              </a:rPr>
              <a:t>IPA </a:t>
            </a:r>
            <a:r>
              <a:rPr lang="ja-JP" altLang="en-US" sz="1050" dirty="0" smtClean="0">
                <a:latin typeface="ＭＳ ゴシック" panose="020B0609070205080204" pitchFamily="49" charset="-128"/>
                <a:ea typeface="ＭＳ ゴシック" panose="020B0609070205080204" pitchFamily="49" charset="-128"/>
              </a:rPr>
              <a:t>情報処理推進機構　</a:t>
            </a:r>
            <a:r>
              <a:rPr lang="en-US" altLang="ja-JP" sz="1050" dirty="0" smtClean="0">
                <a:latin typeface="ＭＳ ゴシック" panose="020B0609070205080204" pitchFamily="49" charset="-128"/>
                <a:ea typeface="ＭＳ ゴシック" panose="020B0609070205080204" pitchFamily="49" charset="-128"/>
              </a:rPr>
              <a:t>Web</a:t>
            </a:r>
            <a:r>
              <a:rPr lang="ja-JP" altLang="en-US" sz="1050" dirty="0" smtClean="0">
                <a:latin typeface="ＭＳ ゴシック" panose="020B0609070205080204" pitchFamily="49" charset="-128"/>
                <a:ea typeface="ＭＳ ゴシック" panose="020B0609070205080204" pitchFamily="49" charset="-128"/>
              </a:rPr>
              <a:t>ページ）</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　ランサムウェア感染を目的としたメールの特徴として，件名や本文の表現がおかしい（例えば，英文を直訳したような表現），圧縮ファイルが添付されている等があり，おかしな日本語になっているメールの指示に従ったり，心当たりのないメールに添付された圧縮ファイルを解凍したりすることには，注意が必要である。</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b="1" dirty="0" smtClean="0">
                <a:latin typeface="ＭＳ ゴシック" panose="020B0609070205080204" pitchFamily="49" charset="-128"/>
                <a:ea typeface="ＭＳ ゴシック" panose="020B0609070205080204" pitchFamily="49" charset="-128"/>
              </a:rPr>
              <a:t>＜自分の考えを持たせる＞</a:t>
            </a:r>
            <a:endParaRPr lang="ja-JP"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巧妙な手口にだまされないように，</a:t>
            </a:r>
            <a:r>
              <a:rPr lang="ja-JP" altLang="ja-JP" sz="1050" dirty="0" smtClean="0">
                <a:latin typeface="ＭＳ ゴシック" panose="020B0609070205080204" pitchFamily="49" charset="-128"/>
                <a:ea typeface="ＭＳ ゴシック" panose="020B0609070205080204" pitchFamily="49" charset="-128"/>
              </a:rPr>
              <a:t>発信者</a:t>
            </a:r>
            <a:r>
              <a:rPr lang="ja-JP" altLang="en-US" sz="1050" dirty="0" smtClean="0">
                <a:latin typeface="ＭＳ ゴシック" panose="020B0609070205080204" pitchFamily="49" charset="-128"/>
                <a:ea typeface="ＭＳ ゴシック" panose="020B0609070205080204" pitchFamily="49" charset="-128"/>
              </a:rPr>
              <a:t>の立場に立って</a:t>
            </a:r>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どのような内容のメールを送信すると受信側がだまされるかを考え</a:t>
            </a:r>
            <a:r>
              <a:rPr lang="ja-JP" altLang="ja-JP" sz="1050" dirty="0" smtClean="0">
                <a:latin typeface="ＭＳ ゴシック" panose="020B0609070205080204" pitchFamily="49" charset="-128"/>
                <a:ea typeface="ＭＳ ゴシック" panose="020B0609070205080204" pitchFamily="49" charset="-128"/>
              </a:rPr>
              <a:t>させ，設問１に記入させる。</a:t>
            </a:r>
            <a:endParaRPr lang="en-US" altLang="ja-JP" sz="1050" dirty="0" smtClean="0">
              <a:latin typeface="ＭＳ ゴシック" panose="020B0609070205080204" pitchFamily="49" charset="-128"/>
              <a:ea typeface="ＭＳ ゴシック" panose="020B0609070205080204" pitchFamily="49" charset="-128"/>
            </a:endParaRPr>
          </a:p>
          <a:p>
            <a:endParaRPr kumimoji="1" lang="en-US"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a:p>
            <a:r>
              <a:rPr lang="ja-JP" altLang="ja-JP" sz="1050" b="1" dirty="0" smtClean="0">
                <a:latin typeface="ＭＳ ゴシック" panose="020B0609070205080204" pitchFamily="49" charset="-128"/>
                <a:ea typeface="ＭＳ ゴシック" panose="020B0609070205080204" pitchFamily="49" charset="-128"/>
              </a:rPr>
              <a:t>＜考えを交流させる＞</a:t>
            </a:r>
            <a:r>
              <a:rPr lang="ja-JP" altLang="ja-JP" sz="1050" dirty="0" smtClean="0">
                <a:latin typeface="ＭＳ ゴシック" panose="020B0609070205080204" pitchFamily="49" charset="-128"/>
                <a:ea typeface="ＭＳ ゴシック" panose="020B0609070205080204" pitchFamily="49" charset="-128"/>
              </a:rPr>
              <a:t>　</a:t>
            </a: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考えられる巧妙な手口</a:t>
            </a:r>
            <a:r>
              <a:rPr lang="ja-JP" altLang="ja-JP" sz="1050" dirty="0" smtClean="0">
                <a:latin typeface="ＭＳ ゴシック" panose="020B0609070205080204" pitchFamily="49" charset="-128"/>
                <a:ea typeface="ＭＳ ゴシック" panose="020B0609070205080204" pitchFamily="49" charset="-128"/>
              </a:rPr>
              <a:t>について話し合わせ，</a:t>
            </a:r>
            <a:r>
              <a:rPr lang="ja-JP" altLang="en-US" sz="1050" dirty="0" smtClean="0">
                <a:latin typeface="ＭＳ ゴシック" panose="020B0609070205080204" pitchFamily="49" charset="-128"/>
                <a:ea typeface="ＭＳ ゴシック" panose="020B0609070205080204" pitchFamily="49" charset="-128"/>
              </a:rPr>
              <a:t>受</a:t>
            </a:r>
            <a:r>
              <a:rPr lang="ja-JP" altLang="ja-JP" sz="1050" dirty="0" smtClean="0">
                <a:latin typeface="ＭＳ ゴシック" panose="020B0609070205080204" pitchFamily="49" charset="-128"/>
                <a:ea typeface="ＭＳ ゴシック" panose="020B0609070205080204" pitchFamily="49" charset="-128"/>
              </a:rPr>
              <a:t>信</a:t>
            </a:r>
            <a:r>
              <a:rPr lang="ja-JP" altLang="en-US" sz="1050" dirty="0" smtClean="0">
                <a:latin typeface="ＭＳ ゴシック" panose="020B0609070205080204" pitchFamily="49" charset="-128"/>
                <a:ea typeface="ＭＳ ゴシック" panose="020B0609070205080204" pitchFamily="49" charset="-128"/>
              </a:rPr>
              <a:t>側を上手にだますための方法がいくつかあることを知り，実生活において活用できる新たな視点に気付かせる。</a:t>
            </a:r>
            <a:endParaRPr lang="ja-JP"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　※ペアワーク，グループワークなど</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考えられる巧妙な手口</a:t>
            </a:r>
          </a:p>
          <a:p>
            <a:r>
              <a:rPr lang="ja-JP" altLang="en-US" sz="1050" dirty="0" smtClean="0">
                <a:latin typeface="ＭＳ ゴシック" panose="020B0609070205080204" pitchFamily="49" charset="-128"/>
                <a:ea typeface="ＭＳ ゴシック" panose="020B0609070205080204" pitchFamily="49" charset="-128"/>
              </a:rPr>
              <a:t>・「請求書」や「支払金」などのメールを送り，気になって開封させるようにする。</a:t>
            </a:r>
          </a:p>
          <a:p>
            <a:r>
              <a:rPr lang="ja-JP" altLang="en-US" sz="1050" dirty="0" smtClean="0">
                <a:latin typeface="ＭＳ ゴシック" panose="020B0609070205080204" pitchFamily="49" charset="-128"/>
                <a:ea typeface="ＭＳ ゴシック" panose="020B0609070205080204" pitchFamily="49" charset="-128"/>
              </a:rPr>
              <a:t>・「システム改修のお知らせ」などのメールを送り，開封させようとする。</a:t>
            </a:r>
            <a:endParaRPr lang="ja-JP"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endParaRPr kumimoji="1" lang="ja-JP" altLang="ja-JP" sz="1050" kern="1200" dirty="0" smtClean="0">
              <a:solidFill>
                <a:schemeClr val="tx1"/>
              </a:solidFill>
              <a:effectLst/>
              <a:latin typeface="ＭＳ ゴシック" panose="020B0609070205080204" pitchFamily="49" charset="-128"/>
              <a:ea typeface="ＭＳ ゴシック" panose="020B0609070205080204" pitchFamily="49" charset="-128"/>
            </a:endParaRPr>
          </a:p>
          <a:p>
            <a:endParaRPr lang="en-US" altLang="ja-JP"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4</a:t>
            </a:fld>
            <a:endParaRPr kumimoji="1" lang="ja-JP" altLang="en-US"/>
          </a:p>
        </p:txBody>
      </p:sp>
    </p:spTree>
    <p:extLst>
      <p:ext uri="{BB962C8B-B14F-4D97-AF65-F5344CB8AC3E}">
        <p14:creationId xmlns:p14="http://schemas.microsoft.com/office/powerpoint/2010/main" val="3917322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b="1" dirty="0">
                <a:latin typeface="ＭＳ ゴシック" panose="020B0609070205080204" pitchFamily="49" charset="-128"/>
                <a:ea typeface="ＭＳ ゴシック" panose="020B0609070205080204" pitchFamily="49" charset="-128"/>
              </a:rPr>
              <a:t>＜本時のまとめ＞</a:t>
            </a:r>
            <a:r>
              <a:rPr lang="ja-JP" altLang="ja-JP" sz="1050" dirty="0">
                <a:latin typeface="ＭＳ ゴシック" panose="020B0609070205080204" pitchFamily="49" charset="-128"/>
                <a:ea typeface="ＭＳ ゴシック" panose="020B0609070205080204" pitchFamily="49" charset="-128"/>
              </a:rPr>
              <a:t>　情報セキュリティに関する基本的な知識を身に付けさせる</a:t>
            </a:r>
            <a:r>
              <a:rPr lang="ja-JP" altLang="ja-JP" sz="1050" dirty="0" smtClean="0">
                <a:latin typeface="ＭＳ ゴシック" panose="020B0609070205080204" pitchFamily="49" charset="-128"/>
                <a:ea typeface="ＭＳ ゴシック" panose="020B0609070205080204" pitchFamily="49" charset="-128"/>
              </a:rPr>
              <a:t>。</a:t>
            </a:r>
            <a:endParaRPr lang="en-US" altLang="ja-JP" sz="1050" dirty="0" smtClean="0">
              <a:latin typeface="ＭＳ ゴシック" panose="020B0609070205080204" pitchFamily="49" charset="-128"/>
              <a:ea typeface="ＭＳ ゴシック" panose="020B0609070205080204" pitchFamily="49" charset="-128"/>
            </a:endParaRP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ja-JP" sz="1050" dirty="0">
                <a:latin typeface="ＭＳ ゴシック" panose="020B0609070205080204" pitchFamily="49" charset="-128"/>
                <a:ea typeface="ＭＳ ゴシック" panose="020B0609070205080204" pitchFamily="49" charset="-128"/>
              </a:rPr>
              <a:t>ポイント</a:t>
            </a:r>
          </a:p>
          <a:p>
            <a:r>
              <a:rPr lang="ja-JP" altLang="en-US" sz="1050" dirty="0" smtClean="0">
                <a:latin typeface="ＭＳ ゴシック" panose="020B0609070205080204" pitchFamily="49" charset="-128"/>
                <a:ea typeface="ＭＳ ゴシック" panose="020B0609070205080204" pitchFamily="49" charset="-128"/>
              </a:rPr>
              <a:t>　主な感染源として</a:t>
            </a:r>
            <a:r>
              <a:rPr lang="en-US" altLang="ja-JP" sz="1050" dirty="0" smtClean="0">
                <a:latin typeface="ＭＳ ゴシック" panose="020B0609070205080204" pitchFamily="49" charset="-128"/>
                <a:ea typeface="ＭＳ ゴシック" panose="020B0609070205080204" pitchFamily="49" charset="-128"/>
              </a:rPr>
              <a:t>2</a:t>
            </a:r>
            <a:r>
              <a:rPr lang="ja-JP" altLang="en-US" sz="1050" dirty="0" smtClean="0">
                <a:latin typeface="ＭＳ ゴシック" panose="020B0609070205080204" pitchFamily="49" charset="-128"/>
                <a:ea typeface="ＭＳ ゴシック" panose="020B0609070205080204" pitchFamily="49" charset="-128"/>
              </a:rPr>
              <a:t>点が挙げられる。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smtClean="0">
                <a:latin typeface="ＭＳ ゴシック" panose="020B0609070205080204" pitchFamily="49" charset="-128"/>
                <a:ea typeface="ＭＳ ゴシック" panose="020B0609070205080204" pitchFamily="49" charset="-128"/>
              </a:rPr>
              <a:t>・</a:t>
            </a:r>
            <a:r>
              <a:rPr lang="ja-JP" altLang="en-US" sz="1050" dirty="0" smtClean="0">
                <a:latin typeface="ＭＳ ゴシック" panose="020B0609070205080204" pitchFamily="49" charset="-128"/>
                <a:ea typeface="ＭＳ ゴシック" panose="020B0609070205080204" pitchFamily="49" charset="-128"/>
              </a:rPr>
              <a:t>メールからの感染</a:t>
            </a:r>
            <a:endParaRPr lang="en-US" altLang="ja-JP" sz="1050" dirty="0" smtClean="0">
              <a:latin typeface="ＭＳ ゴシック" panose="020B0609070205080204" pitchFamily="49" charset="-128"/>
              <a:ea typeface="ＭＳ ゴシック" panose="020B0609070205080204" pitchFamily="49"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latin typeface="ＭＳ ゴシック" panose="020B0609070205080204" pitchFamily="49" charset="-128"/>
                <a:ea typeface="ＭＳ ゴシック" panose="020B0609070205080204" pitchFamily="49" charset="-128"/>
              </a:rPr>
              <a:t>　</a:t>
            </a:r>
            <a:r>
              <a:rPr lang="ja-JP" altLang="en-US" sz="1050" dirty="0" smtClean="0"/>
              <a:t>メールの添付ファイルを開いたり，メールの文中の</a:t>
            </a:r>
            <a:r>
              <a:rPr lang="en-US" altLang="ja-JP" sz="1050" dirty="0" smtClean="0"/>
              <a:t>URL</a:t>
            </a:r>
            <a:r>
              <a:rPr lang="ja-JP" altLang="en-US" sz="1050" dirty="0" smtClean="0"/>
              <a:t>にアクセスしたりすることで感染する。</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t>・ウェブサイトからの感染</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t>　偽サイトや細工された広告を閲覧したりウェブサイトからダウンロードしたファイルを開いたりすることで感染する。</a:t>
            </a:r>
            <a:endParaRPr lang="en-US" altLang="ja-JP" sz="105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050" dirty="0" smtClean="0"/>
          </a:p>
          <a:p>
            <a:endParaRPr lang="ja-JP" altLang="ja-JP" sz="1050" dirty="0">
              <a:latin typeface="ＭＳ ゴシック" panose="020B0609070205080204" pitchFamily="49" charset="-128"/>
              <a:ea typeface="ＭＳ ゴシック" panose="020B0609070205080204" pitchFamily="49" charset="-128"/>
            </a:endParaRP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5</a:t>
            </a:fld>
            <a:endParaRPr kumimoji="1" lang="ja-JP" altLang="en-US"/>
          </a:p>
        </p:txBody>
      </p:sp>
    </p:spTree>
    <p:extLst>
      <p:ext uri="{BB962C8B-B14F-4D97-AF65-F5344CB8AC3E}">
        <p14:creationId xmlns:p14="http://schemas.microsoft.com/office/powerpoint/2010/main" val="2641165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050" dirty="0">
                <a:latin typeface="ＭＳ ゴシック" panose="020B0609070205080204" pitchFamily="49" charset="-128"/>
                <a:ea typeface="ＭＳ ゴシック" panose="020B0609070205080204" pitchFamily="49" charset="-128"/>
              </a:rPr>
              <a:t>●気をつけること</a:t>
            </a:r>
          </a:p>
          <a:p>
            <a:r>
              <a:rPr lang="ja-JP" altLang="ja-JP" sz="1050" dirty="0">
                <a:latin typeface="ＭＳ ゴシック" panose="020B0609070205080204" pitchFamily="49" charset="-128"/>
                <a:ea typeface="ＭＳ ゴシック" panose="020B0609070205080204" pitchFamily="49" charset="-128"/>
              </a:rPr>
              <a:t>・ウイルス対策ソフトの導入やＯＳを最新の状態にする。</a:t>
            </a:r>
          </a:p>
          <a:p>
            <a:r>
              <a:rPr lang="ja-JP" altLang="en-US" sz="1050" dirty="0" smtClean="0">
                <a:latin typeface="ＭＳ ゴシック" panose="020B0609070205080204" pitchFamily="49" charset="-128"/>
                <a:ea typeface="ＭＳ ゴシック" panose="020B0609070205080204" pitchFamily="49" charset="-128"/>
              </a:rPr>
              <a:t>・</a:t>
            </a:r>
            <a:r>
              <a:rPr lang="ja-JP" altLang="en-US" sz="1050" dirty="0" smtClean="0"/>
              <a:t>定期的に</a:t>
            </a:r>
            <a:r>
              <a:rPr lang="en-US" altLang="ja-JP" sz="1050" dirty="0" smtClean="0"/>
              <a:t>USB</a:t>
            </a:r>
            <a:r>
              <a:rPr lang="ja-JP" altLang="en-US" sz="1050" dirty="0" smtClean="0"/>
              <a:t>メモリなどの外部メディアにバックアップを行う</a:t>
            </a:r>
            <a:r>
              <a:rPr lang="ja-JP" altLang="ja-JP" sz="1050" dirty="0" smtClean="0"/>
              <a:t>。</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a:t>
            </a:r>
            <a:r>
              <a:rPr lang="ja-JP" altLang="ja-JP" sz="1050" dirty="0" smtClean="0"/>
              <a:t>送信元が不明な添付ファイル</a:t>
            </a:r>
            <a:r>
              <a:rPr lang="ja-JP" altLang="en-US" sz="1050" dirty="0" smtClean="0"/>
              <a:t>は</a:t>
            </a:r>
            <a:r>
              <a:rPr lang="ja-JP" altLang="ja-JP" sz="1050" dirty="0" smtClean="0"/>
              <a:t>決して開かない。</a:t>
            </a:r>
            <a:endParaRPr lang="en-US" altLang="ja-JP" sz="1050" dirty="0" smtClean="0">
              <a:latin typeface="ＭＳ ゴシック" panose="020B0609070205080204" pitchFamily="49" charset="-128"/>
              <a:ea typeface="ＭＳ ゴシック" panose="020B0609070205080204" pitchFamily="49" charset="-128"/>
            </a:endParaRPr>
          </a:p>
          <a:p>
            <a:r>
              <a:rPr lang="ja-JP" altLang="en-US" sz="1050" dirty="0" smtClean="0">
                <a:latin typeface="ＭＳ ゴシック" panose="020B0609070205080204" pitchFamily="49" charset="-128"/>
                <a:ea typeface="ＭＳ ゴシック" panose="020B0609070205080204" pitchFamily="49" charset="-128"/>
              </a:rPr>
              <a:t>・</a:t>
            </a:r>
            <a:r>
              <a:rPr lang="ja-JP" altLang="en-US" sz="1050" dirty="0" smtClean="0"/>
              <a:t>データが元に戻る保障はないため，金銭は支払わない</a:t>
            </a:r>
            <a:r>
              <a:rPr lang="ja-JP" altLang="ja-JP" sz="1050" dirty="0" smtClean="0"/>
              <a:t>。</a:t>
            </a:r>
          </a:p>
          <a:p>
            <a:endParaRPr lang="en-US" altLang="ja-JP" sz="1050" dirty="0" smtClean="0">
              <a:latin typeface="ＭＳ ゴシック" panose="020B0609070205080204" pitchFamily="49" charset="-128"/>
              <a:ea typeface="ＭＳ ゴシック" panose="020B0609070205080204" pitchFamily="49" charset="-128"/>
            </a:endParaRPr>
          </a:p>
          <a:p>
            <a:r>
              <a:rPr lang="ja-JP" altLang="ja-JP" sz="1050" b="1" dirty="0" smtClean="0">
                <a:latin typeface="ＭＳ ゴシック" panose="020B0609070205080204" pitchFamily="49" charset="-128"/>
                <a:ea typeface="ＭＳ ゴシック" panose="020B0609070205080204" pitchFamily="49" charset="-128"/>
              </a:rPr>
              <a:t>＜</a:t>
            </a:r>
            <a:r>
              <a:rPr lang="ja-JP" altLang="ja-JP" sz="1050" b="1" dirty="0">
                <a:latin typeface="ＭＳ ゴシック" panose="020B0609070205080204" pitchFamily="49" charset="-128"/>
                <a:ea typeface="ＭＳ ゴシック" panose="020B0609070205080204" pitchFamily="49" charset="-128"/>
              </a:rPr>
              <a:t>振り返りをさせる＞</a:t>
            </a:r>
            <a:endParaRPr lang="ja-JP" altLang="ja-JP" sz="1050" dirty="0">
              <a:latin typeface="ＭＳ ゴシック" panose="020B0609070205080204" pitchFamily="49" charset="-128"/>
              <a:ea typeface="ＭＳ ゴシック" panose="020B0609070205080204" pitchFamily="49" charset="-128"/>
            </a:endParaRPr>
          </a:p>
          <a:p>
            <a:r>
              <a:rPr lang="ja-JP" altLang="ja-JP" sz="1050" dirty="0">
                <a:latin typeface="ＭＳ ゴシック" panose="020B0609070205080204" pitchFamily="49" charset="-128"/>
                <a:ea typeface="ＭＳ ゴシック" panose="020B0609070205080204" pitchFamily="49" charset="-128"/>
              </a:rPr>
              <a:t>◆この事例から，学んだこと，気をつけなければいけないことを設問２に記入させる。</a:t>
            </a:r>
          </a:p>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D432F53-0FDB-4BF8-8F9E-2153008AB672}" type="slidenum">
              <a:rPr kumimoji="1" lang="ja-JP" altLang="en-US" smtClean="0"/>
              <a:t>6</a:t>
            </a:fld>
            <a:endParaRPr kumimoji="1" lang="ja-JP" altLang="en-US"/>
          </a:p>
        </p:txBody>
      </p:sp>
    </p:spTree>
    <p:extLst>
      <p:ext uri="{BB962C8B-B14F-4D97-AF65-F5344CB8AC3E}">
        <p14:creationId xmlns:p14="http://schemas.microsoft.com/office/powerpoint/2010/main" val="3802546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0314843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5287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525573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820550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3330488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9066420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479938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161289232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93058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7037954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127C7D-5DF9-4D1E-A0A9-9A4F38BE80C7}"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6C96FA-342D-4C08-9A5C-157A09304D68}" type="slidenum">
              <a:rPr kumimoji="1" lang="ja-JP" altLang="en-US" smtClean="0"/>
              <a:t>‹#›</a:t>
            </a:fld>
            <a:endParaRPr kumimoji="1" lang="ja-JP" altLang="en-US"/>
          </a:p>
        </p:txBody>
      </p:sp>
    </p:spTree>
    <p:extLst>
      <p:ext uri="{BB962C8B-B14F-4D97-AF65-F5344CB8AC3E}">
        <p14:creationId xmlns:p14="http://schemas.microsoft.com/office/powerpoint/2010/main" val="891791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127C7D-5DF9-4D1E-A0A9-9A4F38BE80C7}" type="datetimeFigureOut">
              <a:rPr kumimoji="1" lang="ja-JP" altLang="en-US" smtClean="0"/>
              <a:t>2017/3/29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6C96FA-342D-4C08-9A5C-157A09304D68}" type="slidenum">
              <a:rPr kumimoji="1" lang="ja-JP" altLang="en-US" smtClean="0"/>
              <a:t>‹#›</a:t>
            </a:fld>
            <a:endParaRPr kumimoji="1" lang="ja-JP" altLang="en-US"/>
          </a:p>
        </p:txBody>
      </p:sp>
      <p:sp>
        <p:nvSpPr>
          <p:cNvPr id="7" name="正方形/長方形 6"/>
          <p:cNvSpPr/>
          <p:nvPr/>
        </p:nvSpPr>
        <p:spPr>
          <a:xfrm>
            <a:off x="0" y="6604084"/>
            <a:ext cx="9144000" cy="253916"/>
          </a:xfrm>
          <a:prstGeom prst="rect">
            <a:avLst/>
          </a:prstGeom>
          <a:solidFill>
            <a:schemeClr val="bg1"/>
          </a:solidFill>
        </p:spPr>
        <p:txBody>
          <a:bodyPr wrap="square">
            <a:spAutoFit/>
          </a:bodyPr>
          <a:lstStyle/>
          <a:p>
            <a:r>
              <a:rPr lang="ja-JP" altLang="en-US" sz="1050" dirty="0" smtClean="0"/>
              <a:t>　　　　　　　　　　　　　　　　　　　　　　　　　　　　　　　　　　　　　　　　　　　　　　　　　　　　　　　　</a:t>
            </a:r>
            <a:r>
              <a:rPr lang="en-US" altLang="ja-JP" sz="900" dirty="0" smtClean="0"/>
              <a:t>Copyright © 2015 The</a:t>
            </a:r>
            <a:r>
              <a:rPr lang="ja-JP" altLang="en-US" sz="900" dirty="0" smtClean="0"/>
              <a:t> </a:t>
            </a:r>
            <a:r>
              <a:rPr lang="en-US" altLang="ja-JP" sz="900" dirty="0" smtClean="0"/>
              <a:t>General Education Center of </a:t>
            </a:r>
            <a:r>
              <a:rPr lang="en-US" altLang="ja-JP" sz="900" dirty="0"/>
              <a:t>Iwate</a:t>
            </a:r>
            <a:r>
              <a:rPr lang="en-US" altLang="ja-JP" sz="900" dirty="0" smtClean="0"/>
              <a:t> All Rights Reserved.</a:t>
            </a:r>
            <a:endParaRPr lang="ja-JP" altLang="en-US" sz="900" dirty="0"/>
          </a:p>
        </p:txBody>
      </p:sp>
      <p:pic>
        <p:nvPicPr>
          <p:cNvPr id="8" name="image1.gif"/>
          <p:cNvPicPr>
            <a:picLocks noChangeAspect="1"/>
          </p:cNvPicPr>
          <p:nvPr/>
        </p:nvPicPr>
        <p:blipFill>
          <a:blip r:embed="rId13">
            <a:extLst/>
          </a:blip>
          <a:stretch>
            <a:fillRect/>
          </a:stretch>
        </p:blipFill>
        <p:spPr>
          <a:xfrm>
            <a:off x="8723883" y="6600324"/>
            <a:ext cx="420117" cy="242304"/>
          </a:xfrm>
          <a:prstGeom prst="rect">
            <a:avLst/>
          </a:prstGeom>
          <a:solidFill>
            <a:schemeClr val="bg1"/>
          </a:solidFill>
          <a:ln w="12700" cap="flat">
            <a:noFill/>
            <a:miter lim="400000"/>
          </a:ln>
          <a:effectLst/>
        </p:spPr>
      </p:pic>
      <p:sp>
        <p:nvSpPr>
          <p:cNvPr id="9" name="正方形/長方形 8"/>
          <p:cNvSpPr/>
          <p:nvPr userDrawn="1"/>
        </p:nvSpPr>
        <p:spPr>
          <a:xfrm>
            <a:off x="0" y="6604084"/>
            <a:ext cx="9144000" cy="253916"/>
          </a:xfrm>
          <a:prstGeom prst="rect">
            <a:avLst/>
          </a:prstGeom>
          <a:solidFill>
            <a:schemeClr val="accent5">
              <a:lumMod val="75000"/>
            </a:schemeClr>
          </a:solidFill>
        </p:spPr>
        <p:txBody>
          <a:bodyPr wrap="square">
            <a:spAutoFit/>
          </a:bodyPr>
          <a:lstStyle/>
          <a:p>
            <a:r>
              <a:rPr lang="ja-JP" altLang="en-US" sz="1050" dirty="0" smtClean="0"/>
              <a:t>　　　　　　　　　　　　　　　　　　　　　　　　　　　　　　　　　　　　　　　　　　　　　　　　　　　　　　　</a:t>
            </a:r>
            <a:r>
              <a:rPr lang="en-US" altLang="ja-JP" sz="900" dirty="0" smtClean="0">
                <a:solidFill>
                  <a:schemeClr val="bg1"/>
                </a:solidFill>
              </a:rPr>
              <a:t>Copyright © 2015 The</a:t>
            </a:r>
            <a:r>
              <a:rPr lang="ja-JP" altLang="en-US" sz="900" dirty="0" smtClean="0">
                <a:solidFill>
                  <a:schemeClr val="bg1"/>
                </a:solidFill>
              </a:rPr>
              <a:t> </a:t>
            </a:r>
            <a:r>
              <a:rPr lang="en-US" altLang="ja-JP" sz="900" dirty="0" smtClean="0">
                <a:solidFill>
                  <a:schemeClr val="bg1"/>
                </a:solidFill>
              </a:rPr>
              <a:t>General Education Center of </a:t>
            </a:r>
            <a:r>
              <a:rPr lang="en-US" altLang="ja-JP" sz="900" dirty="0">
                <a:solidFill>
                  <a:schemeClr val="bg1"/>
                </a:solidFill>
              </a:rPr>
              <a:t>Iwate</a:t>
            </a:r>
            <a:r>
              <a:rPr lang="en-US" altLang="ja-JP" sz="900" dirty="0" smtClean="0">
                <a:solidFill>
                  <a:schemeClr val="bg1"/>
                </a:solidFill>
              </a:rPr>
              <a:t> All Rights Reserved.</a:t>
            </a:r>
            <a:endParaRPr lang="ja-JP" altLang="en-US" sz="900" dirty="0">
              <a:solidFill>
                <a:schemeClr val="bg1"/>
              </a:solidFill>
            </a:endParaRPr>
          </a:p>
        </p:txBody>
      </p:sp>
      <p:pic>
        <p:nvPicPr>
          <p:cNvPr id="10" name="image1.gif"/>
          <p:cNvPicPr>
            <a:picLocks noChangeAspect="1"/>
          </p:cNvPicPr>
          <p:nvPr userDrawn="1"/>
        </p:nvPicPr>
        <p:blipFill>
          <a:blip r:embed="rId13">
            <a:extLst/>
          </a:blip>
          <a:stretch>
            <a:fillRect/>
          </a:stretch>
        </p:blipFill>
        <p:spPr>
          <a:xfrm>
            <a:off x="8723883" y="6602204"/>
            <a:ext cx="420117" cy="257676"/>
          </a:xfrm>
          <a:prstGeom prst="rect">
            <a:avLst/>
          </a:prstGeom>
          <a:solidFill>
            <a:schemeClr val="bg1"/>
          </a:solidFill>
          <a:ln w="12700" cap="flat">
            <a:noFill/>
            <a:miter lim="400000"/>
          </a:ln>
          <a:effectLst/>
        </p:spPr>
      </p:pic>
    </p:spTree>
    <p:extLst>
      <p:ext uri="{BB962C8B-B14F-4D97-AF65-F5344CB8AC3E}">
        <p14:creationId xmlns:p14="http://schemas.microsoft.com/office/powerpoint/2010/main" val="33227021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54270" y="1292720"/>
            <a:ext cx="7772400" cy="2869324"/>
          </a:xfrm>
        </p:spPr>
        <p:txBody>
          <a:bodyPr>
            <a:normAutofit/>
          </a:bodyPr>
          <a:lstStyle/>
          <a:p>
            <a:r>
              <a:rPr lang="ja-JP" altLang="en-US" b="1" dirty="0" smtClean="0">
                <a:effectLst>
                  <a:outerShdw blurRad="38100" dist="38100" dir="2700000" algn="tl">
                    <a:srgbClr val="000000">
                      <a:alpha val="43137"/>
                    </a:srgbClr>
                  </a:outerShdw>
                </a:effectLst>
                <a:latin typeface="+mj-ea"/>
              </a:rPr>
              <a:t>ランサムウエア</a:t>
            </a:r>
            <a:r>
              <a:rPr lang="en-US" altLang="ja-JP" b="1" dirty="0" smtClean="0">
                <a:effectLst>
                  <a:outerShdw blurRad="38100" dist="38100" dir="2700000" algn="tl">
                    <a:srgbClr val="000000">
                      <a:alpha val="43137"/>
                    </a:srgbClr>
                  </a:outerShdw>
                </a:effectLst>
                <a:latin typeface="+mj-ea"/>
              </a:rPr>
              <a:t/>
            </a:r>
            <a:br>
              <a:rPr lang="en-US" altLang="ja-JP" b="1" dirty="0" smtClean="0">
                <a:effectLst>
                  <a:outerShdw blurRad="38100" dist="38100" dir="2700000" algn="tl">
                    <a:srgbClr val="000000">
                      <a:alpha val="43137"/>
                    </a:srgbClr>
                  </a:outerShdw>
                </a:effectLst>
                <a:latin typeface="+mj-ea"/>
              </a:rPr>
            </a:br>
            <a:r>
              <a:rPr lang="en-US" altLang="ja-JP" sz="1100" b="1" dirty="0" smtClean="0">
                <a:effectLst>
                  <a:outerShdw blurRad="38100" dist="38100" dir="2700000" algn="tl">
                    <a:srgbClr val="000000">
                      <a:alpha val="43137"/>
                    </a:srgbClr>
                  </a:outerShdw>
                </a:effectLst>
                <a:latin typeface="+mj-ea"/>
              </a:rPr>
              <a:t/>
            </a:r>
            <a:br>
              <a:rPr lang="en-US" altLang="ja-JP" sz="1100" b="1" dirty="0" smtClean="0">
                <a:effectLst>
                  <a:outerShdw blurRad="38100" dist="38100" dir="2700000" algn="tl">
                    <a:srgbClr val="000000">
                      <a:alpha val="43137"/>
                    </a:srgbClr>
                  </a:outerShdw>
                </a:effectLst>
                <a:latin typeface="+mj-ea"/>
              </a:rPr>
            </a:br>
            <a:r>
              <a:rPr lang="ja-JP" altLang="en-US" sz="4400" b="1" dirty="0" smtClean="0">
                <a:effectLst>
                  <a:outerShdw blurRad="38100" dist="38100" dir="2700000" algn="tl">
                    <a:srgbClr val="000000">
                      <a:alpha val="43137"/>
                    </a:srgbClr>
                  </a:outerShdw>
                </a:effectLst>
                <a:latin typeface="+mj-ea"/>
              </a:rPr>
              <a:t>（身代金要求型不正プログラム）</a:t>
            </a:r>
            <a:r>
              <a:rPr lang="ja-JP" altLang="en-US" b="1" dirty="0">
                <a:effectLst>
                  <a:outerShdw blurRad="38100" dist="38100" dir="2700000" algn="tl">
                    <a:srgbClr val="000000">
                      <a:alpha val="43137"/>
                    </a:srgbClr>
                  </a:outerShdw>
                </a:effectLst>
                <a:latin typeface="+mj-ea"/>
              </a:rPr>
              <a:t>に</a:t>
            </a:r>
            <a:r>
              <a:rPr lang="ja-JP" altLang="en-US" b="1" dirty="0" smtClean="0">
                <a:effectLst>
                  <a:outerShdw blurRad="38100" dist="38100" dir="2700000" algn="tl">
                    <a:srgbClr val="000000">
                      <a:alpha val="43137"/>
                    </a:srgbClr>
                  </a:outerShdw>
                </a:effectLst>
                <a:latin typeface="+mj-ea"/>
              </a:rPr>
              <a:t>注意</a:t>
            </a:r>
            <a:r>
              <a:rPr lang="ja-JP" altLang="en-US" b="1" dirty="0">
                <a:effectLst>
                  <a:outerShdw blurRad="38100" dist="38100" dir="2700000" algn="tl">
                    <a:srgbClr val="000000">
                      <a:alpha val="43137"/>
                    </a:srgbClr>
                  </a:outerShdw>
                </a:effectLst>
                <a:latin typeface="+mj-ea"/>
              </a:rPr>
              <a:t>！</a:t>
            </a:r>
            <a:endParaRPr kumimoji="1" lang="ja-JP" altLang="en-US" sz="4400" b="1" dirty="0">
              <a:effectLst>
                <a:outerShdw blurRad="38100" dist="38100" dir="2700000" algn="tl">
                  <a:srgbClr val="000000">
                    <a:alpha val="43137"/>
                  </a:srgbClr>
                </a:outerShdw>
              </a:effectLst>
              <a:latin typeface="+mj-ea"/>
            </a:endParaRPr>
          </a:p>
        </p:txBody>
      </p:sp>
      <p:sp>
        <p:nvSpPr>
          <p:cNvPr id="4" name="テキスト ボックス 3"/>
          <p:cNvSpPr txBox="1"/>
          <p:nvPr/>
        </p:nvSpPr>
        <p:spPr>
          <a:xfrm>
            <a:off x="6723144" y="0"/>
            <a:ext cx="2420856" cy="307777"/>
          </a:xfrm>
          <a:prstGeom prst="rect">
            <a:avLst/>
          </a:prstGeom>
          <a:noFill/>
        </p:spPr>
        <p:txBody>
          <a:bodyPr wrap="none" rtlCol="0">
            <a:spAutoFit/>
          </a:bodyPr>
          <a:lstStyle/>
          <a:p>
            <a:pPr algn="r"/>
            <a:r>
              <a:rPr lang="ja-JP" altLang="en-US" sz="1400" dirty="0" smtClean="0"/>
              <a:t>情報セキュリティ</a:t>
            </a:r>
            <a:r>
              <a:rPr kumimoji="1" lang="ja-JP" altLang="en-US" sz="1400" dirty="0" smtClean="0"/>
              <a:t>（マルウェア</a:t>
            </a:r>
            <a:r>
              <a:rPr lang="ja-JP" altLang="en-US" sz="1400" dirty="0" smtClean="0"/>
              <a:t>）</a:t>
            </a:r>
            <a:endParaRPr kumimoji="1" lang="ja-JP" altLang="en-US" sz="1400" dirty="0"/>
          </a:p>
        </p:txBody>
      </p:sp>
      <p:sp>
        <p:nvSpPr>
          <p:cNvPr id="5" name="テキスト ボックス 4"/>
          <p:cNvSpPr txBox="1"/>
          <p:nvPr/>
        </p:nvSpPr>
        <p:spPr>
          <a:xfrm>
            <a:off x="1216978" y="2444968"/>
            <a:ext cx="3308130" cy="369332"/>
          </a:xfrm>
          <a:prstGeom prst="rect">
            <a:avLst/>
          </a:prstGeom>
          <a:noFill/>
        </p:spPr>
        <p:txBody>
          <a:bodyPr wrap="square" rtlCol="0">
            <a:spAutoFit/>
          </a:bodyPr>
          <a:lstStyle/>
          <a:p>
            <a:r>
              <a:rPr lang="ja-JP" altLang="en-US" dirty="0"/>
              <a:t>みの</a:t>
            </a:r>
            <a:r>
              <a:rPr lang="ja-JP" altLang="en-US" dirty="0" err="1" smtClean="0"/>
              <a:t>しろきん</a:t>
            </a:r>
            <a:r>
              <a:rPr lang="ja-JP" altLang="en-US" dirty="0" smtClean="0"/>
              <a:t>　　ようきゅう　がた</a:t>
            </a:r>
            <a:endParaRPr kumimoji="1" lang="ja-JP" altLang="en-US" dirty="0"/>
          </a:p>
        </p:txBody>
      </p:sp>
    </p:spTree>
    <p:extLst>
      <p:ext uri="{BB962C8B-B14F-4D97-AF65-F5344CB8AC3E}">
        <p14:creationId xmlns:p14="http://schemas.microsoft.com/office/powerpoint/2010/main" val="2686890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5"/>
          <p:cNvSpPr>
            <a:spLocks noChangeArrowheads="1"/>
          </p:cNvSpPr>
          <p:nvPr/>
        </p:nvSpPr>
        <p:spPr bwMode="auto">
          <a:xfrm>
            <a:off x="-127000" y="4092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5" name="テキスト ボックス 24"/>
          <p:cNvSpPr txBox="1"/>
          <p:nvPr/>
        </p:nvSpPr>
        <p:spPr>
          <a:xfrm>
            <a:off x="579120" y="355600"/>
            <a:ext cx="8067040" cy="1077218"/>
          </a:xfrm>
          <a:prstGeom prst="rect">
            <a:avLst/>
          </a:prstGeom>
          <a:noFill/>
        </p:spPr>
        <p:txBody>
          <a:bodyPr wrap="square" rtlCol="0">
            <a:spAutoFit/>
          </a:bodyPr>
          <a:lstStyle/>
          <a:p>
            <a:r>
              <a:rPr lang="ja-JP" altLang="en-US" sz="3200" dirty="0" smtClean="0"/>
              <a:t>コンピュータ・ウィルスの一種に</a:t>
            </a:r>
            <a:endParaRPr lang="en-US" altLang="ja-JP" sz="3200" dirty="0" smtClean="0"/>
          </a:p>
          <a:p>
            <a:r>
              <a:rPr kumimoji="1" lang="ja-JP" altLang="en-US" sz="3200" dirty="0" smtClean="0"/>
              <a:t>ランサムウェアがあります</a:t>
            </a:r>
            <a:endParaRPr kumimoji="1" lang="ja-JP" altLang="en-US" sz="3200" dirty="0"/>
          </a:p>
        </p:txBody>
      </p:sp>
      <p:sp>
        <p:nvSpPr>
          <p:cNvPr id="2" name="角丸四角形吹き出し 63"/>
          <p:cNvSpPr>
            <a:spLocks noChangeArrowheads="1"/>
          </p:cNvSpPr>
          <p:nvPr/>
        </p:nvSpPr>
        <p:spPr bwMode="auto">
          <a:xfrm>
            <a:off x="4291836" y="1468379"/>
            <a:ext cx="4641187" cy="3045006"/>
          </a:xfrm>
          <a:prstGeom prst="wedgeRoundRectCallout">
            <a:avLst>
              <a:gd name="adj1" fmla="val -50412"/>
              <a:gd name="adj2" fmla="val 20280"/>
              <a:gd name="adj3" fmla="val 16667"/>
            </a:avLst>
          </a:prstGeom>
          <a:solidFill>
            <a:srgbClr val="FFFFFF"/>
          </a:solidFill>
          <a:ln w="635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152400" algn="l" defTabSz="914400" rtl="0" eaLnBrk="0" fontAlgn="base" latinLnBrk="0" hangingPunct="0">
              <a:lnSpc>
                <a:spcPct val="100000"/>
              </a:lnSpc>
              <a:spcBef>
                <a:spcPct val="0"/>
              </a:spcBef>
              <a:spcAft>
                <a:spcPct val="0"/>
              </a:spcAft>
              <a:buClrTx/>
              <a:buSzTx/>
              <a:buFontTx/>
              <a:buNone/>
              <a:tabLst/>
            </a:pPr>
            <a:r>
              <a:rPr kumimoji="0" lang="ja-JP" altLang="en-US" sz="2400" dirty="0" smtClean="0">
                <a:latin typeface="ＭＳ ゴシック" panose="020B0609070205080204" pitchFamily="49" charset="-128"/>
                <a:ea typeface="ＭＳ ゴシック" panose="020B0609070205080204" pitchFamily="49" charset="-128"/>
                <a:cs typeface="Times New Roman" panose="02020603050405020304" pitchFamily="18" charset="0"/>
              </a:rPr>
              <a:t>ランサム</a:t>
            </a:r>
            <a:r>
              <a:rPr kumimoji="0" lang="en-US" altLang="ja-JP" sz="2400" dirty="0" smtClean="0">
                <a:latin typeface="ＭＳ ゴシック" panose="020B0609070205080204" pitchFamily="49" charset="-128"/>
                <a:ea typeface="ＭＳ ゴシック" panose="020B0609070205080204" pitchFamily="49" charset="-128"/>
                <a:cs typeface="Times New Roman" panose="02020603050405020304" pitchFamily="18" charset="0"/>
              </a:rPr>
              <a:t>(ransom)</a:t>
            </a:r>
            <a:r>
              <a:rPr kumimoji="0" lang="ja-JP" altLang="en-US" sz="2400" dirty="0" smtClean="0">
                <a:latin typeface="ＭＳ ゴシック" panose="020B0609070205080204" pitchFamily="49" charset="-128"/>
                <a:ea typeface="ＭＳ ゴシック" panose="020B0609070205080204" pitchFamily="49" charset="-128"/>
                <a:cs typeface="Times New Roman" panose="02020603050405020304" pitchFamily="18" charset="0"/>
              </a:rPr>
              <a:t>とは，「身</a:t>
            </a:r>
            <a:r>
              <a:rPr kumimoji="0" lang="ja-JP" altLang="en-US" sz="1100" dirty="0" smtClean="0">
                <a:latin typeface="ＭＳ ゴシック" panose="020B0609070205080204" pitchFamily="49" charset="-128"/>
                <a:ea typeface="ＭＳ ゴシック" panose="020B0609070205080204" pitchFamily="49" charset="-128"/>
                <a:cs typeface="Times New Roman" panose="02020603050405020304" pitchFamily="18" charset="0"/>
              </a:rPr>
              <a:t>　　　　　　　</a:t>
            </a:r>
            <a:endParaRPr kumimoji="0" lang="en-US" altLang="ja-JP" sz="1100" dirty="0" smtClean="0">
              <a:latin typeface="ＭＳ ゴシック" panose="020B0609070205080204" pitchFamily="49" charset="-128"/>
              <a:ea typeface="ＭＳ ゴシック" panose="020B0609070205080204" pitchFamily="49" charset="-128"/>
              <a:cs typeface="Times New Roman" panose="02020603050405020304" pitchFamily="18" charset="0"/>
            </a:endParaRPr>
          </a:p>
          <a:p>
            <a:pPr marL="0" marR="0" lvl="0" indent="152400" algn="l" defTabSz="914400" rtl="0" eaLnBrk="0" fontAlgn="base" latinLnBrk="0" hangingPunct="0">
              <a:lnSpc>
                <a:spcPct val="100000"/>
              </a:lnSpc>
              <a:spcBef>
                <a:spcPct val="0"/>
              </a:spcBef>
              <a:spcAft>
                <a:spcPct val="0"/>
              </a:spcAft>
              <a:buClrTx/>
              <a:buSzTx/>
              <a:buFontTx/>
              <a:buNone/>
              <a:tabLst/>
            </a:pPr>
            <a:r>
              <a:rPr kumimoji="0" lang="ja-JP" altLang="en-US" sz="1100" dirty="0" smtClean="0">
                <a:latin typeface="ＭＳ ゴシック" panose="020B0609070205080204" pitchFamily="49" charset="-128"/>
                <a:ea typeface="ＭＳ ゴシック" panose="020B0609070205080204" pitchFamily="49" charset="-128"/>
                <a:cs typeface="Times New Roman" panose="02020603050405020304" pitchFamily="18" charset="0"/>
              </a:rPr>
              <a:t>　</a:t>
            </a:r>
            <a:endParaRPr kumimoji="0" lang="en-US" altLang="ja-JP" sz="1100" dirty="0" smtClean="0">
              <a:latin typeface="ＭＳ ゴシック" panose="020B0609070205080204" pitchFamily="49" charset="-128"/>
              <a:ea typeface="ＭＳ ゴシック" panose="020B0609070205080204" pitchFamily="49" charset="-128"/>
              <a:cs typeface="Times New Roman" panose="02020603050405020304" pitchFamily="18" charset="0"/>
            </a:endParaRPr>
          </a:p>
          <a:p>
            <a:pPr marL="0" marR="0" lvl="0" indent="152400" algn="l" defTabSz="914400" rtl="0" eaLnBrk="0" fontAlgn="base" latinLnBrk="0" hangingPunct="0">
              <a:lnSpc>
                <a:spcPct val="100000"/>
              </a:lnSpc>
              <a:spcBef>
                <a:spcPct val="0"/>
              </a:spcBef>
              <a:spcAft>
                <a:spcPct val="0"/>
              </a:spcAft>
              <a:buClrTx/>
              <a:buSzTx/>
              <a:buFontTx/>
              <a:buNone/>
              <a:tabLst/>
            </a:pPr>
            <a:r>
              <a:rPr kumimoji="0" lang="ja-JP" altLang="en-US" sz="2400" dirty="0" smtClean="0">
                <a:latin typeface="ＭＳ ゴシック" panose="020B0609070205080204" pitchFamily="49" charset="-128"/>
                <a:ea typeface="ＭＳ ゴシック" panose="020B0609070205080204" pitchFamily="49" charset="-128"/>
                <a:cs typeface="Times New Roman" panose="02020603050405020304" pitchFamily="18" charset="0"/>
              </a:rPr>
              <a:t>代金」という意味です。</a:t>
            </a:r>
            <a:endParaRPr kumimoji="0" lang="en-US" altLang="ja-JP" sz="2400" dirty="0" smtClean="0">
              <a:latin typeface="ＭＳ ゴシック" panose="020B0609070205080204" pitchFamily="49" charset="-128"/>
              <a:ea typeface="ＭＳ ゴシック" panose="020B0609070205080204" pitchFamily="49" charset="-128"/>
              <a:cs typeface="Times New Roman" panose="02020603050405020304" pitchFamily="18" charset="0"/>
            </a:endParaRPr>
          </a:p>
          <a:p>
            <a:pPr marL="0" marR="0" lvl="0" indent="152400" algn="l" defTabSz="914400" rtl="0" eaLnBrk="0" fontAlgn="base" latinLnBrk="0" hangingPunct="0">
              <a:lnSpc>
                <a:spcPct val="100000"/>
              </a:lnSpc>
              <a:spcBef>
                <a:spcPct val="0"/>
              </a:spcBef>
              <a:spcAft>
                <a:spcPct val="0"/>
              </a:spcAft>
              <a:buClrTx/>
              <a:buSzTx/>
              <a:buFontTx/>
              <a:buNone/>
              <a:tabLst/>
            </a:pPr>
            <a:r>
              <a:rPr kumimoji="0" lang="ja-JP" altLang="en-US" sz="2400" dirty="0">
                <a:latin typeface="ＭＳ ゴシック" panose="020B0609070205080204" pitchFamily="49" charset="-128"/>
                <a:ea typeface="ＭＳ ゴシック" panose="020B0609070205080204" pitchFamily="49" charset="-128"/>
                <a:cs typeface="Times New Roman" panose="02020603050405020304" pitchFamily="18" charset="0"/>
              </a:rPr>
              <a:t>ランサム</a:t>
            </a:r>
            <a:r>
              <a:rPr kumimoji="0" lang="ja-JP" altLang="en-US" sz="2400" dirty="0" smtClean="0">
                <a:latin typeface="ＭＳ ゴシック" panose="020B0609070205080204" pitchFamily="49" charset="-128"/>
                <a:ea typeface="ＭＳ ゴシック" panose="020B0609070205080204" pitchFamily="49" charset="-128"/>
                <a:cs typeface="Times New Roman" panose="02020603050405020304" pitchFamily="18" charset="0"/>
              </a:rPr>
              <a:t>ウェアとは，</a:t>
            </a:r>
            <a:endParaRPr kumimoji="0" lang="en-US" altLang="ja-JP" sz="1200" dirty="0" smtClean="0">
              <a:latin typeface="ＭＳ ゴシック" panose="020B0609070205080204" pitchFamily="49" charset="-128"/>
              <a:ea typeface="ＭＳ ゴシック" panose="020B0609070205080204" pitchFamily="49" charset="-128"/>
              <a:cs typeface="Times New Roman" panose="02020603050405020304" pitchFamily="18" charset="0"/>
            </a:endParaRPr>
          </a:p>
          <a:p>
            <a:pPr marL="0" marR="0" lvl="0" indent="152400" algn="l" defTabSz="914400" rtl="0" eaLnBrk="0" fontAlgn="base" latinLnBrk="0" hangingPunct="0">
              <a:lnSpc>
                <a:spcPct val="100000"/>
              </a:lnSpc>
              <a:spcBef>
                <a:spcPct val="0"/>
              </a:spcBef>
              <a:spcAft>
                <a:spcPct val="0"/>
              </a:spcAft>
              <a:buClrTx/>
              <a:buSzTx/>
              <a:buFontTx/>
              <a:buNone/>
              <a:tabLst/>
            </a:pPr>
            <a:endParaRPr kumimoji="0" lang="en-US" altLang="ja-JP" sz="1200" dirty="0" smtClean="0">
              <a:latin typeface="ＭＳ ゴシック" panose="020B0609070205080204" pitchFamily="49" charset="-128"/>
              <a:ea typeface="ＭＳ ゴシック" panose="020B0609070205080204" pitchFamily="49" charset="-128"/>
              <a:cs typeface="Times New Roman" panose="02020603050405020304" pitchFamily="18" charset="0"/>
            </a:endParaRPr>
          </a:p>
          <a:p>
            <a:pPr marL="0" marR="0" lvl="0" indent="152400" algn="l" defTabSz="914400" rtl="0" eaLnBrk="0" fontAlgn="base" latinLnBrk="0" hangingPunct="0">
              <a:lnSpc>
                <a:spcPct val="100000"/>
              </a:lnSpc>
              <a:spcBef>
                <a:spcPct val="0"/>
              </a:spcBef>
              <a:spcAft>
                <a:spcPct val="0"/>
              </a:spcAft>
              <a:buClrTx/>
              <a:buSzTx/>
              <a:buFontTx/>
              <a:buNone/>
              <a:tabLst/>
            </a:pPr>
            <a:r>
              <a:rPr kumimoji="0" lang="ja-JP" altLang="en-US" sz="2400" dirty="0" smtClean="0">
                <a:latin typeface="ＭＳ ゴシック" panose="020B0609070205080204" pitchFamily="49" charset="-128"/>
                <a:ea typeface="ＭＳ ゴシック" panose="020B0609070205080204" pitchFamily="49" charset="-128"/>
                <a:cs typeface="Times New Roman" panose="02020603050405020304" pitchFamily="18" charset="0"/>
              </a:rPr>
              <a:t>データを「人質」にして身代</a:t>
            </a:r>
            <a:endParaRPr kumimoji="0" lang="en-US" altLang="ja-JP" sz="1200" dirty="0" smtClean="0">
              <a:latin typeface="ＭＳ ゴシック" panose="020B0609070205080204" pitchFamily="49" charset="-128"/>
              <a:ea typeface="ＭＳ ゴシック" panose="020B0609070205080204" pitchFamily="49" charset="-128"/>
              <a:cs typeface="Times New Roman" panose="02020603050405020304" pitchFamily="18" charset="0"/>
            </a:endParaRPr>
          </a:p>
          <a:p>
            <a:pPr marL="0" marR="0" lvl="0" indent="152400" algn="l" defTabSz="914400" rtl="0" eaLnBrk="0" fontAlgn="base" latinLnBrk="0" hangingPunct="0">
              <a:lnSpc>
                <a:spcPct val="100000"/>
              </a:lnSpc>
              <a:spcBef>
                <a:spcPct val="0"/>
              </a:spcBef>
              <a:spcAft>
                <a:spcPct val="0"/>
              </a:spcAft>
              <a:buClrTx/>
              <a:buSzTx/>
              <a:buFontTx/>
              <a:buNone/>
              <a:tabLst/>
            </a:pPr>
            <a:endParaRPr kumimoji="0" lang="en-US" altLang="ja-JP" sz="1200" dirty="0" smtClean="0">
              <a:latin typeface="ＭＳ ゴシック" panose="020B0609070205080204" pitchFamily="49" charset="-128"/>
              <a:ea typeface="ＭＳ ゴシック" panose="020B0609070205080204" pitchFamily="49" charset="-128"/>
              <a:cs typeface="Times New Roman" panose="02020603050405020304" pitchFamily="18" charset="0"/>
            </a:endParaRPr>
          </a:p>
          <a:p>
            <a:pPr marL="0" marR="0" lvl="0" indent="152400" algn="l" defTabSz="914400" rtl="0" eaLnBrk="0" fontAlgn="base" latinLnBrk="0" hangingPunct="0">
              <a:lnSpc>
                <a:spcPct val="100000"/>
              </a:lnSpc>
              <a:spcBef>
                <a:spcPct val="0"/>
              </a:spcBef>
              <a:spcAft>
                <a:spcPct val="0"/>
              </a:spcAft>
              <a:buClrTx/>
              <a:buSzTx/>
              <a:buFontTx/>
              <a:buNone/>
              <a:tabLst/>
            </a:pPr>
            <a:r>
              <a:rPr kumimoji="0" lang="ja-JP" altLang="en-US" sz="2400" dirty="0" smtClean="0">
                <a:latin typeface="ＭＳ ゴシック" panose="020B0609070205080204" pitchFamily="49" charset="-128"/>
                <a:ea typeface="ＭＳ ゴシック" panose="020B0609070205080204" pitchFamily="49" charset="-128"/>
                <a:cs typeface="Times New Roman" panose="02020603050405020304" pitchFamily="18" charset="0"/>
              </a:rPr>
              <a:t>金を要求してくる不正プログラムのことをいいます。</a:t>
            </a:r>
            <a:endParaRPr kumimoji="0" lang="ja-JP" altLang="ja-JP" sz="2400" b="0" i="0" u="none" strike="noStrike" cap="none" normalizeH="0" baseline="0" dirty="0" smtClean="0">
              <a:ln>
                <a:noFill/>
              </a:ln>
              <a:solidFill>
                <a:schemeClr val="tx1"/>
              </a:solidFill>
              <a:effectLst/>
              <a:latin typeface="Arial" panose="020B0604020202020204"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002" y="1432818"/>
            <a:ext cx="3295650" cy="4695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テキスト ボックス 6"/>
          <p:cNvSpPr txBox="1"/>
          <p:nvPr/>
        </p:nvSpPr>
        <p:spPr>
          <a:xfrm>
            <a:off x="8229103" y="1461977"/>
            <a:ext cx="551482" cy="307777"/>
          </a:xfrm>
          <a:prstGeom prst="rect">
            <a:avLst/>
          </a:prstGeom>
          <a:noFill/>
        </p:spPr>
        <p:txBody>
          <a:bodyPr wrap="square" rtlCol="0">
            <a:spAutoFit/>
          </a:bodyPr>
          <a:lstStyle/>
          <a:p>
            <a:r>
              <a:rPr lang="ja-JP" altLang="en-US" sz="1400" dirty="0"/>
              <a:t>み</a:t>
            </a:r>
            <a:r>
              <a:rPr lang="ja-JP" altLang="en-US" sz="1400" dirty="0" smtClean="0"/>
              <a:t>の</a:t>
            </a:r>
            <a:endParaRPr kumimoji="1" lang="ja-JP" altLang="en-US" sz="1400" dirty="0"/>
          </a:p>
        </p:txBody>
      </p:sp>
      <p:sp>
        <p:nvSpPr>
          <p:cNvPr id="8" name="テキスト ボックス 7"/>
          <p:cNvSpPr txBox="1"/>
          <p:nvPr/>
        </p:nvSpPr>
        <p:spPr>
          <a:xfrm>
            <a:off x="4643779" y="1997893"/>
            <a:ext cx="803421" cy="307777"/>
          </a:xfrm>
          <a:prstGeom prst="rect">
            <a:avLst/>
          </a:prstGeom>
          <a:noFill/>
        </p:spPr>
        <p:txBody>
          <a:bodyPr wrap="square" rtlCol="0">
            <a:spAutoFit/>
          </a:bodyPr>
          <a:lstStyle/>
          <a:p>
            <a:r>
              <a:rPr lang="ja-JP" altLang="en-US" sz="1400" dirty="0" smtClean="0"/>
              <a:t>しろきん</a:t>
            </a:r>
            <a:endParaRPr kumimoji="1" lang="ja-JP" altLang="en-US" sz="1400" dirty="0"/>
          </a:p>
        </p:txBody>
      </p:sp>
      <p:sp>
        <p:nvSpPr>
          <p:cNvPr id="9" name="テキスト ボックス 8"/>
          <p:cNvSpPr txBox="1"/>
          <p:nvPr/>
        </p:nvSpPr>
        <p:spPr>
          <a:xfrm>
            <a:off x="6167779" y="2908113"/>
            <a:ext cx="803421" cy="307777"/>
          </a:xfrm>
          <a:prstGeom prst="rect">
            <a:avLst/>
          </a:prstGeom>
          <a:noFill/>
        </p:spPr>
        <p:txBody>
          <a:bodyPr wrap="square" rtlCol="0">
            <a:spAutoFit/>
          </a:bodyPr>
          <a:lstStyle/>
          <a:p>
            <a:r>
              <a:rPr lang="ja-JP" altLang="en-US" sz="1400" dirty="0"/>
              <a:t>ひとじち</a:t>
            </a:r>
            <a:endParaRPr kumimoji="1" lang="ja-JP" altLang="en-US" sz="1400" dirty="0"/>
          </a:p>
        </p:txBody>
      </p:sp>
      <p:sp>
        <p:nvSpPr>
          <p:cNvPr id="10" name="テキスト ボックス 9"/>
          <p:cNvSpPr txBox="1"/>
          <p:nvPr/>
        </p:nvSpPr>
        <p:spPr>
          <a:xfrm>
            <a:off x="5171166" y="3437628"/>
            <a:ext cx="1112403" cy="307777"/>
          </a:xfrm>
          <a:prstGeom prst="rect">
            <a:avLst/>
          </a:prstGeom>
          <a:noFill/>
        </p:spPr>
        <p:txBody>
          <a:bodyPr wrap="square" rtlCol="0">
            <a:spAutoFit/>
          </a:bodyPr>
          <a:lstStyle/>
          <a:p>
            <a:r>
              <a:rPr lang="ja-JP" altLang="en-US" sz="1400" dirty="0"/>
              <a:t>ようきゅう</a:t>
            </a:r>
            <a:endParaRPr kumimoji="1" lang="ja-JP" altLang="en-US" sz="1400" dirty="0"/>
          </a:p>
        </p:txBody>
      </p:sp>
    </p:spTree>
    <p:extLst>
      <p:ext uri="{BB962C8B-B14F-4D97-AF65-F5344CB8AC3E}">
        <p14:creationId xmlns:p14="http://schemas.microsoft.com/office/powerpoint/2010/main" val="22733011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579120" y="294640"/>
            <a:ext cx="8067040" cy="584775"/>
          </a:xfrm>
          <a:prstGeom prst="rect">
            <a:avLst/>
          </a:prstGeom>
          <a:noFill/>
        </p:spPr>
        <p:txBody>
          <a:bodyPr wrap="square" rtlCol="0">
            <a:spAutoFit/>
          </a:bodyPr>
          <a:lstStyle/>
          <a:p>
            <a:r>
              <a:rPr lang="ja-JP" altLang="en-US" sz="3200" dirty="0" smtClean="0"/>
              <a:t>コンピュータがランサムウェアに感染すると･･･</a:t>
            </a:r>
            <a:endParaRPr lang="en-US" altLang="ja-JP" sz="3200" dirty="0" smtClean="0"/>
          </a:p>
        </p:txBody>
      </p:sp>
      <p:sp>
        <p:nvSpPr>
          <p:cNvPr id="9" name="テキスト ボックス 8"/>
          <p:cNvSpPr txBox="1"/>
          <p:nvPr/>
        </p:nvSpPr>
        <p:spPr>
          <a:xfrm>
            <a:off x="409903" y="1112253"/>
            <a:ext cx="8236257" cy="243143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ja-JP" altLang="en-US" sz="3200" dirty="0" smtClean="0">
                <a:solidFill>
                  <a:schemeClr val="bg1"/>
                </a:solidFill>
              </a:rPr>
              <a:t>●「あなたのパソコンの中にある写真，動画，文</a:t>
            </a:r>
            <a:endParaRPr lang="en-US" altLang="ja-JP" sz="1200" dirty="0">
              <a:solidFill>
                <a:schemeClr val="bg1"/>
              </a:solidFill>
            </a:endParaRPr>
          </a:p>
          <a:p>
            <a:endParaRPr lang="en-US" altLang="ja-JP" sz="1200" dirty="0" smtClean="0">
              <a:solidFill>
                <a:schemeClr val="bg1"/>
              </a:solidFill>
            </a:endParaRPr>
          </a:p>
          <a:p>
            <a:r>
              <a:rPr lang="ja-JP" altLang="en-US" sz="3200" dirty="0" smtClean="0">
                <a:solidFill>
                  <a:schemeClr val="bg1"/>
                </a:solidFill>
              </a:rPr>
              <a:t>書などを暗号化した。解除キーがほしければ，</a:t>
            </a:r>
            <a:endParaRPr lang="en-US" altLang="ja-JP" sz="3200" dirty="0" smtClean="0">
              <a:solidFill>
                <a:schemeClr val="bg1"/>
              </a:solidFill>
            </a:endParaRPr>
          </a:p>
          <a:p>
            <a:endParaRPr lang="en-US" altLang="ja-JP" sz="1200" dirty="0" smtClean="0">
              <a:solidFill>
                <a:schemeClr val="bg1"/>
              </a:solidFill>
            </a:endParaRPr>
          </a:p>
          <a:p>
            <a:r>
              <a:rPr lang="ja-JP" altLang="en-US" sz="3200" dirty="0" smtClean="0">
                <a:solidFill>
                  <a:schemeClr val="bg1"/>
                </a:solidFill>
              </a:rPr>
              <a:t>ビットコインで身代金を払え」という内容が表示されます。</a:t>
            </a:r>
            <a:endParaRPr kumimoji="1" lang="ja-JP" altLang="en-US" sz="3200" dirty="0">
              <a:solidFill>
                <a:schemeClr val="bg1"/>
              </a:solidFill>
            </a:endParaRPr>
          </a:p>
        </p:txBody>
      </p:sp>
      <p:sp>
        <p:nvSpPr>
          <p:cNvPr id="11" name="テキスト ボックス 10"/>
          <p:cNvSpPr txBox="1"/>
          <p:nvPr/>
        </p:nvSpPr>
        <p:spPr>
          <a:xfrm>
            <a:off x="404643" y="3591542"/>
            <a:ext cx="8236257" cy="1261884"/>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endParaRPr lang="en-US" altLang="ja-JP" sz="1200" dirty="0" smtClean="0">
              <a:solidFill>
                <a:schemeClr val="bg1"/>
              </a:solidFill>
            </a:endParaRPr>
          </a:p>
          <a:p>
            <a:r>
              <a:rPr lang="ja-JP" altLang="en-US" sz="3200" dirty="0" smtClean="0">
                <a:solidFill>
                  <a:schemeClr val="bg1"/>
                </a:solidFill>
              </a:rPr>
              <a:t>●解除キーが消去されるまでの時間が示されます。</a:t>
            </a:r>
            <a:endParaRPr kumimoji="1" lang="ja-JP" altLang="en-US" sz="3200" dirty="0">
              <a:solidFill>
                <a:schemeClr val="bg1"/>
              </a:solidFill>
            </a:endParaRPr>
          </a:p>
        </p:txBody>
      </p:sp>
      <p:sp>
        <p:nvSpPr>
          <p:cNvPr id="12" name="テキスト ボックス 11"/>
          <p:cNvSpPr txBox="1"/>
          <p:nvPr/>
        </p:nvSpPr>
        <p:spPr>
          <a:xfrm>
            <a:off x="399383" y="4909814"/>
            <a:ext cx="8236257" cy="1077218"/>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ja-JP" altLang="en-US" sz="3200" dirty="0" smtClean="0">
                <a:solidFill>
                  <a:schemeClr val="bg1"/>
                </a:solidFill>
              </a:rPr>
              <a:t>●大きな音が出てさらに不安にさせるような場合もあります。</a:t>
            </a:r>
            <a:endParaRPr kumimoji="1" lang="ja-JP" altLang="en-US" sz="3200" dirty="0">
              <a:solidFill>
                <a:schemeClr val="bg1"/>
              </a:solidFill>
            </a:endParaRPr>
          </a:p>
        </p:txBody>
      </p:sp>
      <p:pic>
        <p:nvPicPr>
          <p:cNvPr id="14" name="図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6455" y="5430337"/>
            <a:ext cx="1085406" cy="1085406"/>
          </a:xfrm>
          <a:prstGeom prst="rect">
            <a:avLst/>
          </a:prstGeom>
        </p:spPr>
      </p:pic>
      <p:sp>
        <p:nvSpPr>
          <p:cNvPr id="7" name="テキスト ボックス 6"/>
          <p:cNvSpPr txBox="1"/>
          <p:nvPr/>
        </p:nvSpPr>
        <p:spPr>
          <a:xfrm>
            <a:off x="6015380" y="109986"/>
            <a:ext cx="948128" cy="307777"/>
          </a:xfrm>
          <a:prstGeom prst="rect">
            <a:avLst/>
          </a:prstGeom>
          <a:noFill/>
        </p:spPr>
        <p:txBody>
          <a:bodyPr wrap="square" rtlCol="0">
            <a:spAutoFit/>
          </a:bodyPr>
          <a:lstStyle/>
          <a:p>
            <a:r>
              <a:rPr lang="ja-JP" altLang="en-US" sz="1400" dirty="0"/>
              <a:t>かんせん</a:t>
            </a:r>
            <a:endParaRPr kumimoji="1" lang="ja-JP" altLang="en-US" sz="1400" dirty="0"/>
          </a:p>
        </p:txBody>
      </p:sp>
      <p:sp>
        <p:nvSpPr>
          <p:cNvPr id="8" name="テキスト ボックス 7"/>
          <p:cNvSpPr txBox="1"/>
          <p:nvPr/>
        </p:nvSpPr>
        <p:spPr>
          <a:xfrm>
            <a:off x="4138576" y="1658047"/>
            <a:ext cx="948128" cy="307777"/>
          </a:xfrm>
          <a:prstGeom prst="rect">
            <a:avLst/>
          </a:prstGeom>
          <a:noFill/>
        </p:spPr>
        <p:txBody>
          <a:bodyPr wrap="square" rtlCol="0">
            <a:spAutoFit/>
          </a:bodyPr>
          <a:lstStyle/>
          <a:p>
            <a:r>
              <a:rPr lang="ja-JP" altLang="en-US" sz="1400" b="1" dirty="0">
                <a:solidFill>
                  <a:schemeClr val="bg1"/>
                </a:solidFill>
              </a:rPr>
              <a:t>かいじょ</a:t>
            </a:r>
            <a:endParaRPr kumimoji="1" lang="ja-JP" altLang="en-US" sz="1400" b="1" dirty="0">
              <a:solidFill>
                <a:schemeClr val="bg1"/>
              </a:solidFill>
            </a:endParaRPr>
          </a:p>
        </p:txBody>
      </p:sp>
      <p:sp>
        <p:nvSpPr>
          <p:cNvPr id="10" name="テキスト ボックス 9"/>
          <p:cNvSpPr txBox="1"/>
          <p:nvPr/>
        </p:nvSpPr>
        <p:spPr>
          <a:xfrm>
            <a:off x="4279253" y="2304813"/>
            <a:ext cx="667885" cy="307777"/>
          </a:xfrm>
          <a:prstGeom prst="rect">
            <a:avLst/>
          </a:prstGeom>
          <a:noFill/>
        </p:spPr>
        <p:txBody>
          <a:bodyPr wrap="square" rtlCol="0">
            <a:spAutoFit/>
          </a:bodyPr>
          <a:lstStyle/>
          <a:p>
            <a:r>
              <a:rPr lang="ja-JP" altLang="en-US" sz="1400" b="1" dirty="0">
                <a:solidFill>
                  <a:schemeClr val="bg1"/>
                </a:solidFill>
              </a:rPr>
              <a:t>はら</a:t>
            </a:r>
            <a:endParaRPr kumimoji="1" lang="ja-JP" altLang="en-US" sz="1400" b="1" dirty="0">
              <a:solidFill>
                <a:schemeClr val="bg1"/>
              </a:solidFill>
            </a:endParaRPr>
          </a:p>
        </p:txBody>
      </p:sp>
      <p:sp>
        <p:nvSpPr>
          <p:cNvPr id="13" name="テキスト ボックス 12"/>
          <p:cNvSpPr txBox="1"/>
          <p:nvPr/>
        </p:nvSpPr>
        <p:spPr>
          <a:xfrm>
            <a:off x="1911192" y="1658046"/>
            <a:ext cx="1336100" cy="307777"/>
          </a:xfrm>
          <a:prstGeom prst="rect">
            <a:avLst/>
          </a:prstGeom>
          <a:noFill/>
        </p:spPr>
        <p:txBody>
          <a:bodyPr wrap="square" rtlCol="0">
            <a:spAutoFit/>
          </a:bodyPr>
          <a:lstStyle/>
          <a:p>
            <a:r>
              <a:rPr lang="ja-JP" altLang="en-US" sz="1400" b="1" dirty="0" smtClean="0">
                <a:solidFill>
                  <a:schemeClr val="bg1"/>
                </a:solidFill>
              </a:rPr>
              <a:t>あん　ごう　か</a:t>
            </a:r>
            <a:endParaRPr kumimoji="1" lang="ja-JP" altLang="en-US" sz="1400" b="1" dirty="0">
              <a:solidFill>
                <a:schemeClr val="bg1"/>
              </a:solidFill>
            </a:endParaRPr>
          </a:p>
        </p:txBody>
      </p:sp>
      <p:sp>
        <p:nvSpPr>
          <p:cNvPr id="15" name="テキスト ボックス 14"/>
          <p:cNvSpPr txBox="1"/>
          <p:nvPr/>
        </p:nvSpPr>
        <p:spPr>
          <a:xfrm>
            <a:off x="2942822" y="3622319"/>
            <a:ext cx="948128" cy="307777"/>
          </a:xfrm>
          <a:prstGeom prst="rect">
            <a:avLst/>
          </a:prstGeom>
          <a:noFill/>
        </p:spPr>
        <p:txBody>
          <a:bodyPr wrap="square" rtlCol="0">
            <a:spAutoFit/>
          </a:bodyPr>
          <a:lstStyle/>
          <a:p>
            <a:r>
              <a:rPr lang="ja-JP" altLang="en-US" sz="1400" b="1" dirty="0">
                <a:solidFill>
                  <a:schemeClr val="bg1"/>
                </a:solidFill>
              </a:rPr>
              <a:t>しょうきょ</a:t>
            </a:r>
            <a:endParaRPr kumimoji="1" lang="ja-JP" altLang="en-US" sz="1400" b="1" dirty="0">
              <a:solidFill>
                <a:schemeClr val="bg1"/>
              </a:solidFill>
            </a:endParaRPr>
          </a:p>
        </p:txBody>
      </p:sp>
      <p:sp>
        <p:nvSpPr>
          <p:cNvPr id="16" name="テキスト ボックス 15"/>
          <p:cNvSpPr txBox="1"/>
          <p:nvPr/>
        </p:nvSpPr>
        <p:spPr>
          <a:xfrm>
            <a:off x="7088327" y="3671976"/>
            <a:ext cx="948128" cy="307777"/>
          </a:xfrm>
          <a:prstGeom prst="rect">
            <a:avLst/>
          </a:prstGeom>
          <a:noFill/>
        </p:spPr>
        <p:txBody>
          <a:bodyPr wrap="square" rtlCol="0">
            <a:spAutoFit/>
          </a:bodyPr>
          <a:lstStyle/>
          <a:p>
            <a:r>
              <a:rPr lang="ja-JP" altLang="en-US" sz="1400" b="1" dirty="0" smtClean="0">
                <a:solidFill>
                  <a:schemeClr val="bg1"/>
                </a:solidFill>
              </a:rPr>
              <a:t>しめ</a:t>
            </a:r>
            <a:endParaRPr kumimoji="1" lang="ja-JP" altLang="en-US" sz="1400" b="1" dirty="0">
              <a:solidFill>
                <a:schemeClr val="bg1"/>
              </a:solidFill>
            </a:endParaRPr>
          </a:p>
        </p:txBody>
      </p:sp>
    </p:spTree>
    <p:extLst>
      <p:ext uri="{BB962C8B-B14F-4D97-AF65-F5344CB8AC3E}">
        <p14:creationId xmlns:p14="http://schemas.microsoft.com/office/powerpoint/2010/main" val="33049610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579120" y="212579"/>
            <a:ext cx="8067040" cy="584775"/>
          </a:xfrm>
          <a:prstGeom prst="rect">
            <a:avLst/>
          </a:prstGeom>
          <a:noFill/>
        </p:spPr>
        <p:txBody>
          <a:bodyPr wrap="square" rtlCol="0">
            <a:spAutoFit/>
          </a:bodyPr>
          <a:lstStyle/>
          <a:p>
            <a:r>
              <a:rPr lang="ja-JP" altLang="en-US" sz="3200" dirty="0"/>
              <a:t>どのよう</a:t>
            </a:r>
            <a:r>
              <a:rPr lang="ja-JP" altLang="en-US" sz="3200" dirty="0" smtClean="0"/>
              <a:t>にしてランサムウェアに感染するか？</a:t>
            </a:r>
            <a:endParaRPr lang="en-US" altLang="ja-JP" sz="3200" dirty="0" smtClean="0"/>
          </a:p>
        </p:txBody>
      </p:sp>
      <p:sp>
        <p:nvSpPr>
          <p:cNvPr id="41" name="テキスト ボックス 40"/>
          <p:cNvSpPr txBox="1"/>
          <p:nvPr/>
        </p:nvSpPr>
        <p:spPr>
          <a:xfrm>
            <a:off x="409903" y="789863"/>
            <a:ext cx="8236257" cy="144655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endParaRPr lang="en-US" altLang="ja-JP" sz="1200" dirty="0">
              <a:solidFill>
                <a:schemeClr val="tx1"/>
              </a:solidFill>
            </a:endParaRPr>
          </a:p>
          <a:p>
            <a:r>
              <a:rPr lang="ja-JP" altLang="en-US" sz="3200" dirty="0" smtClean="0">
                <a:solidFill>
                  <a:schemeClr val="tx1"/>
                </a:solidFill>
              </a:rPr>
              <a:t>●受信したメールの添付ファイルを開いたら，</a:t>
            </a:r>
            <a:endParaRPr lang="en-US" altLang="ja-JP" sz="1200" dirty="0" smtClean="0">
              <a:solidFill>
                <a:schemeClr val="tx1"/>
              </a:solidFill>
            </a:endParaRPr>
          </a:p>
          <a:p>
            <a:endParaRPr lang="en-US" altLang="ja-JP" sz="1200" dirty="0" smtClean="0">
              <a:solidFill>
                <a:schemeClr val="tx1"/>
              </a:solidFill>
            </a:endParaRPr>
          </a:p>
          <a:p>
            <a:r>
              <a:rPr lang="ja-JP" altLang="en-US" sz="3200" dirty="0">
                <a:solidFill>
                  <a:schemeClr val="tx1"/>
                </a:solidFill>
              </a:rPr>
              <a:t>　</a:t>
            </a:r>
            <a:r>
              <a:rPr lang="ja-JP" altLang="en-US" sz="3200" dirty="0" smtClean="0">
                <a:solidFill>
                  <a:schemeClr val="tx1"/>
                </a:solidFill>
              </a:rPr>
              <a:t>ファイルが暗号化されてしまった。</a:t>
            </a:r>
            <a:endParaRPr kumimoji="1" lang="ja-JP" altLang="en-US" sz="3200" dirty="0">
              <a:solidFill>
                <a:schemeClr val="tx1"/>
              </a:solidFill>
            </a:endParaRPr>
          </a:p>
        </p:txBody>
      </p:sp>
      <p:sp>
        <p:nvSpPr>
          <p:cNvPr id="42" name="テキスト ボックス 41"/>
          <p:cNvSpPr txBox="1"/>
          <p:nvPr/>
        </p:nvSpPr>
        <p:spPr>
          <a:xfrm>
            <a:off x="5285062" y="2176184"/>
            <a:ext cx="3904571" cy="523220"/>
          </a:xfrm>
          <a:prstGeom prst="rect">
            <a:avLst/>
          </a:prstGeom>
          <a:noFill/>
        </p:spPr>
        <p:txBody>
          <a:bodyPr wrap="square" rtlCol="0">
            <a:spAutoFit/>
          </a:bodyPr>
          <a:lstStyle/>
          <a:p>
            <a:r>
              <a:rPr lang="ja-JP" altLang="en-US" sz="2800" dirty="0"/>
              <a:t>と</a:t>
            </a:r>
            <a:r>
              <a:rPr lang="ja-JP" altLang="en-US" sz="2800" dirty="0" smtClean="0"/>
              <a:t>いったケースが多い。</a:t>
            </a:r>
            <a:endParaRPr lang="en-US" altLang="ja-JP" sz="2800" dirty="0" smtClean="0"/>
          </a:p>
        </p:txBody>
      </p:sp>
      <p:graphicFrame>
        <p:nvGraphicFramePr>
          <p:cNvPr id="11" name="図表 10"/>
          <p:cNvGraphicFramePr/>
          <p:nvPr>
            <p:extLst>
              <p:ext uri="{D42A27DB-BD31-4B8C-83A1-F6EECF244321}">
                <p14:modId xmlns:p14="http://schemas.microsoft.com/office/powerpoint/2010/main" val="962915011"/>
              </p:ext>
            </p:extLst>
          </p:nvPr>
        </p:nvGraphicFramePr>
        <p:xfrm>
          <a:off x="504053" y="3409294"/>
          <a:ext cx="8067040" cy="2979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3" name="テキスト ボックス 42"/>
          <p:cNvSpPr txBox="1"/>
          <p:nvPr/>
        </p:nvSpPr>
        <p:spPr>
          <a:xfrm>
            <a:off x="504053" y="2719709"/>
            <a:ext cx="8067040" cy="584775"/>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lang="ja-JP" altLang="en-US" sz="3200" dirty="0" smtClean="0"/>
              <a:t>ランサムウェア感染を目的としたメールの例</a:t>
            </a:r>
            <a:endParaRPr lang="en-US" altLang="ja-JP" sz="3200" dirty="0" smtClean="0"/>
          </a:p>
        </p:txBody>
      </p:sp>
      <p:sp>
        <p:nvSpPr>
          <p:cNvPr id="7" name="テキスト ボックス 6"/>
          <p:cNvSpPr txBox="1"/>
          <p:nvPr/>
        </p:nvSpPr>
        <p:spPr>
          <a:xfrm>
            <a:off x="6015227" y="63790"/>
            <a:ext cx="1112403" cy="307777"/>
          </a:xfrm>
          <a:prstGeom prst="rect">
            <a:avLst/>
          </a:prstGeom>
          <a:noFill/>
        </p:spPr>
        <p:txBody>
          <a:bodyPr wrap="square" rtlCol="0">
            <a:spAutoFit/>
          </a:bodyPr>
          <a:lstStyle/>
          <a:p>
            <a:r>
              <a:rPr lang="ja-JP" altLang="en-US" sz="1400" dirty="0"/>
              <a:t>かんせん</a:t>
            </a:r>
            <a:endParaRPr kumimoji="1" lang="ja-JP" altLang="en-US" sz="1400" dirty="0"/>
          </a:p>
        </p:txBody>
      </p:sp>
      <p:sp>
        <p:nvSpPr>
          <p:cNvPr id="8" name="テキスト ボックス 7"/>
          <p:cNvSpPr txBox="1"/>
          <p:nvPr/>
        </p:nvSpPr>
        <p:spPr>
          <a:xfrm>
            <a:off x="3881627" y="810641"/>
            <a:ext cx="1112403" cy="307777"/>
          </a:xfrm>
          <a:prstGeom prst="rect">
            <a:avLst/>
          </a:prstGeom>
          <a:noFill/>
        </p:spPr>
        <p:txBody>
          <a:bodyPr wrap="square" rtlCol="0">
            <a:spAutoFit/>
          </a:bodyPr>
          <a:lstStyle/>
          <a:p>
            <a:r>
              <a:rPr lang="ja-JP" altLang="en-US" sz="1400" dirty="0" smtClean="0"/>
              <a:t>てん　ぷ</a:t>
            </a:r>
            <a:endParaRPr kumimoji="1" lang="ja-JP" altLang="en-US" sz="1400" dirty="0"/>
          </a:p>
        </p:txBody>
      </p:sp>
      <p:sp>
        <p:nvSpPr>
          <p:cNvPr id="9" name="テキスト ボックス 8"/>
          <p:cNvSpPr txBox="1"/>
          <p:nvPr/>
        </p:nvSpPr>
        <p:spPr>
          <a:xfrm>
            <a:off x="2486581" y="1502998"/>
            <a:ext cx="1241358" cy="307777"/>
          </a:xfrm>
          <a:prstGeom prst="rect">
            <a:avLst/>
          </a:prstGeom>
          <a:noFill/>
        </p:spPr>
        <p:txBody>
          <a:bodyPr wrap="square" rtlCol="0">
            <a:spAutoFit/>
          </a:bodyPr>
          <a:lstStyle/>
          <a:p>
            <a:r>
              <a:rPr lang="ja-JP" altLang="en-US" sz="1400" dirty="0" smtClean="0"/>
              <a:t>あん　ごう　か</a:t>
            </a:r>
            <a:endParaRPr kumimoji="1" lang="ja-JP" altLang="en-US" sz="1400" dirty="0"/>
          </a:p>
        </p:txBody>
      </p:sp>
      <p:sp>
        <p:nvSpPr>
          <p:cNvPr id="10" name="テキスト ボックス 9"/>
          <p:cNvSpPr txBox="1"/>
          <p:nvPr/>
        </p:nvSpPr>
        <p:spPr>
          <a:xfrm>
            <a:off x="3612739" y="3409294"/>
            <a:ext cx="1112403" cy="261610"/>
          </a:xfrm>
          <a:prstGeom prst="rect">
            <a:avLst/>
          </a:prstGeom>
          <a:noFill/>
        </p:spPr>
        <p:txBody>
          <a:bodyPr wrap="square" rtlCol="0">
            <a:spAutoFit/>
          </a:bodyPr>
          <a:lstStyle/>
          <a:p>
            <a:r>
              <a:rPr lang="ja-JP" altLang="en-US" sz="1100" dirty="0"/>
              <a:t>せいきゅう</a:t>
            </a:r>
            <a:r>
              <a:rPr lang="ja-JP" altLang="en-US" sz="1100" dirty="0" err="1"/>
              <a:t>しょ</a:t>
            </a:r>
            <a:endParaRPr kumimoji="1" lang="ja-JP" altLang="en-US" sz="1100" dirty="0"/>
          </a:p>
        </p:txBody>
      </p:sp>
      <p:sp>
        <p:nvSpPr>
          <p:cNvPr id="12" name="テキスト ボックス 11"/>
          <p:cNvSpPr txBox="1"/>
          <p:nvPr/>
        </p:nvSpPr>
        <p:spPr>
          <a:xfrm>
            <a:off x="5664278" y="3409294"/>
            <a:ext cx="1112403" cy="261610"/>
          </a:xfrm>
          <a:prstGeom prst="rect">
            <a:avLst/>
          </a:prstGeom>
          <a:noFill/>
        </p:spPr>
        <p:txBody>
          <a:bodyPr wrap="square" rtlCol="0">
            <a:spAutoFit/>
          </a:bodyPr>
          <a:lstStyle/>
          <a:p>
            <a:r>
              <a:rPr lang="ja-JP" altLang="en-US" sz="1100" dirty="0"/>
              <a:t>すうち</a:t>
            </a:r>
            <a:endParaRPr kumimoji="1" lang="ja-JP" altLang="en-US" sz="1100" dirty="0"/>
          </a:p>
        </p:txBody>
      </p:sp>
      <p:sp>
        <p:nvSpPr>
          <p:cNvPr id="13" name="テキスト ボックス 12"/>
          <p:cNvSpPr txBox="1"/>
          <p:nvPr/>
        </p:nvSpPr>
        <p:spPr>
          <a:xfrm>
            <a:off x="1690155" y="5253529"/>
            <a:ext cx="1112403" cy="261610"/>
          </a:xfrm>
          <a:prstGeom prst="rect">
            <a:avLst/>
          </a:prstGeom>
          <a:noFill/>
        </p:spPr>
        <p:txBody>
          <a:bodyPr wrap="square" rtlCol="0">
            <a:spAutoFit/>
          </a:bodyPr>
          <a:lstStyle/>
          <a:p>
            <a:r>
              <a:rPr lang="ja-JP" altLang="en-US" sz="1100" dirty="0"/>
              <a:t>ついせき</a:t>
            </a:r>
            <a:endParaRPr kumimoji="1" lang="ja-JP" altLang="en-US" sz="1100" dirty="0"/>
          </a:p>
        </p:txBody>
      </p:sp>
      <p:sp>
        <p:nvSpPr>
          <p:cNvPr id="14" name="テキスト ボックス 13"/>
          <p:cNvSpPr txBox="1"/>
          <p:nvPr/>
        </p:nvSpPr>
        <p:spPr>
          <a:xfrm>
            <a:off x="5898739" y="4202800"/>
            <a:ext cx="1112403" cy="261610"/>
          </a:xfrm>
          <a:prstGeom prst="rect">
            <a:avLst/>
          </a:prstGeom>
          <a:noFill/>
        </p:spPr>
        <p:txBody>
          <a:bodyPr wrap="square" rtlCol="0">
            <a:spAutoFit/>
          </a:bodyPr>
          <a:lstStyle/>
          <a:p>
            <a:r>
              <a:rPr lang="ja-JP" altLang="en-US" sz="1100" dirty="0"/>
              <a:t>はいしん</a:t>
            </a:r>
            <a:endParaRPr kumimoji="1" lang="ja-JP" altLang="en-US" sz="1100" dirty="0"/>
          </a:p>
        </p:txBody>
      </p:sp>
      <p:sp>
        <p:nvSpPr>
          <p:cNvPr id="15" name="テキスト ボックス 14"/>
          <p:cNvSpPr txBox="1"/>
          <p:nvPr/>
        </p:nvSpPr>
        <p:spPr>
          <a:xfrm>
            <a:off x="3226385" y="4198866"/>
            <a:ext cx="1112403" cy="261610"/>
          </a:xfrm>
          <a:prstGeom prst="rect">
            <a:avLst/>
          </a:prstGeom>
          <a:noFill/>
        </p:spPr>
        <p:txBody>
          <a:bodyPr wrap="square" rtlCol="0">
            <a:spAutoFit/>
          </a:bodyPr>
          <a:lstStyle/>
          <a:p>
            <a:r>
              <a:rPr lang="ja-JP" altLang="en-US" sz="1100" dirty="0"/>
              <a:t>てんぷ</a:t>
            </a:r>
            <a:endParaRPr kumimoji="1" lang="ja-JP" altLang="en-US" sz="1100" dirty="0"/>
          </a:p>
        </p:txBody>
      </p:sp>
      <p:sp>
        <p:nvSpPr>
          <p:cNvPr id="16" name="テキスト ボックス 15"/>
          <p:cNvSpPr txBox="1"/>
          <p:nvPr/>
        </p:nvSpPr>
        <p:spPr>
          <a:xfrm>
            <a:off x="7534500" y="4198866"/>
            <a:ext cx="1112403" cy="261610"/>
          </a:xfrm>
          <a:prstGeom prst="rect">
            <a:avLst/>
          </a:prstGeom>
          <a:noFill/>
        </p:spPr>
        <p:txBody>
          <a:bodyPr wrap="square" rtlCol="0">
            <a:spAutoFit/>
          </a:bodyPr>
          <a:lstStyle/>
          <a:p>
            <a:r>
              <a:rPr lang="ja-JP" altLang="en-US" sz="1100" dirty="0"/>
              <a:t>かくにん</a:t>
            </a:r>
            <a:endParaRPr kumimoji="1" lang="ja-JP" altLang="en-US" sz="1100" dirty="0"/>
          </a:p>
        </p:txBody>
      </p:sp>
    </p:spTree>
    <p:extLst>
      <p:ext uri="{BB962C8B-B14F-4D97-AF65-F5344CB8AC3E}">
        <p14:creationId xmlns:p14="http://schemas.microsoft.com/office/powerpoint/2010/main" val="37823141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txBox="1">
            <a:spLocks/>
          </p:cNvSpPr>
          <p:nvPr/>
        </p:nvSpPr>
        <p:spPr>
          <a:xfrm>
            <a:off x="457200" y="540000"/>
            <a:ext cx="2898550"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≪ポイント≫</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4" name="テキスト ボックス 3"/>
          <p:cNvSpPr txBox="1"/>
          <p:nvPr/>
        </p:nvSpPr>
        <p:spPr>
          <a:xfrm>
            <a:off x="441434" y="1940151"/>
            <a:ext cx="8154785" cy="1692771"/>
          </a:xfrm>
          <a:prstGeom prst="rect">
            <a:avLst/>
          </a:prstGeom>
          <a:noFill/>
          <a:ln>
            <a:noFill/>
          </a:ln>
        </p:spPr>
        <p:txBody>
          <a:bodyPr wrap="square" rtlCol="0">
            <a:spAutoFit/>
          </a:bodyPr>
          <a:lstStyle/>
          <a:p>
            <a:r>
              <a:rPr kumimoji="1" lang="ja-JP" altLang="en-US" sz="3600" dirty="0" smtClean="0"/>
              <a:t>・</a:t>
            </a:r>
            <a:r>
              <a:rPr lang="ja-JP" altLang="en-US" sz="3600" dirty="0"/>
              <a:t>メールから</a:t>
            </a:r>
            <a:r>
              <a:rPr lang="ja-JP" altLang="en-US" sz="3600" dirty="0" smtClean="0"/>
              <a:t>の感染</a:t>
            </a:r>
            <a:endParaRPr lang="en-US" altLang="ja-JP" sz="3600" dirty="0" smtClean="0"/>
          </a:p>
          <a:p>
            <a:r>
              <a:rPr lang="ja-JP" altLang="en-US" sz="3600" dirty="0"/>
              <a:t>　</a:t>
            </a:r>
            <a:r>
              <a:rPr lang="ja-JP" altLang="en-US" sz="3200" dirty="0" smtClean="0"/>
              <a:t>メールの添付ファイルを開いたり，メールの文中の</a:t>
            </a:r>
            <a:r>
              <a:rPr lang="en-US" altLang="ja-JP" sz="3200" dirty="0" smtClean="0"/>
              <a:t>URL</a:t>
            </a:r>
            <a:r>
              <a:rPr lang="ja-JP" altLang="en-US" sz="3200" dirty="0" smtClean="0"/>
              <a:t>にアクセスしたりすることで感染する。</a:t>
            </a:r>
            <a:endParaRPr lang="en-US" altLang="ja-JP" sz="3200" dirty="0" smtClean="0"/>
          </a:p>
        </p:txBody>
      </p:sp>
      <p:sp>
        <p:nvSpPr>
          <p:cNvPr id="5" name="テキスト ボックス 4"/>
          <p:cNvSpPr txBox="1"/>
          <p:nvPr/>
        </p:nvSpPr>
        <p:spPr>
          <a:xfrm>
            <a:off x="529179" y="1342525"/>
            <a:ext cx="8067040" cy="584775"/>
          </a:xfrm>
          <a:prstGeom prst="rect">
            <a:avLst/>
          </a:prstGeom>
          <a:noFill/>
        </p:spPr>
        <p:txBody>
          <a:bodyPr wrap="square" rtlCol="0">
            <a:spAutoFit/>
          </a:bodyPr>
          <a:lstStyle/>
          <a:p>
            <a:r>
              <a:rPr lang="en-US" altLang="ja-JP" sz="3200" dirty="0" smtClean="0"/>
              <a:t>【</a:t>
            </a:r>
            <a:r>
              <a:rPr lang="ja-JP" altLang="en-US" sz="3200" dirty="0" smtClean="0"/>
              <a:t>主な感染源</a:t>
            </a:r>
            <a:r>
              <a:rPr lang="en-US" altLang="ja-JP" sz="3200" dirty="0" smtClean="0"/>
              <a:t>】</a:t>
            </a:r>
          </a:p>
        </p:txBody>
      </p:sp>
      <p:sp>
        <p:nvSpPr>
          <p:cNvPr id="6" name="テキスト ボックス 5"/>
          <p:cNvSpPr txBox="1"/>
          <p:nvPr/>
        </p:nvSpPr>
        <p:spPr>
          <a:xfrm>
            <a:off x="451940" y="3798659"/>
            <a:ext cx="8154785" cy="2185214"/>
          </a:xfrm>
          <a:prstGeom prst="rect">
            <a:avLst/>
          </a:prstGeom>
          <a:noFill/>
          <a:ln>
            <a:noFill/>
          </a:ln>
        </p:spPr>
        <p:txBody>
          <a:bodyPr wrap="square" rtlCol="0">
            <a:spAutoFit/>
          </a:bodyPr>
          <a:lstStyle/>
          <a:p>
            <a:r>
              <a:rPr kumimoji="1" lang="ja-JP" altLang="en-US" sz="3600" dirty="0" smtClean="0"/>
              <a:t>・</a:t>
            </a:r>
            <a:r>
              <a:rPr lang="ja-JP" altLang="en-US" sz="3600" dirty="0" smtClean="0"/>
              <a:t>ウェブサイトからの感染</a:t>
            </a:r>
            <a:endParaRPr lang="en-US" altLang="ja-JP" sz="3600" dirty="0" smtClean="0"/>
          </a:p>
          <a:p>
            <a:r>
              <a:rPr lang="ja-JP" altLang="en-US" sz="3600" dirty="0"/>
              <a:t>　</a:t>
            </a:r>
            <a:r>
              <a:rPr lang="ja-JP" altLang="en-US" sz="3200" dirty="0" smtClean="0"/>
              <a:t>偽サイトや細工された広告を閲覧したりウェブサイトからダウンロードしたファイルを開いたりすることで感染する。</a:t>
            </a:r>
            <a:endParaRPr lang="en-US" altLang="ja-JP" sz="3200" dirty="0" smtClean="0"/>
          </a:p>
        </p:txBody>
      </p:sp>
      <p:sp>
        <p:nvSpPr>
          <p:cNvPr id="7" name="テキスト ボックス 6"/>
          <p:cNvSpPr txBox="1"/>
          <p:nvPr/>
        </p:nvSpPr>
        <p:spPr>
          <a:xfrm>
            <a:off x="3248581" y="1786262"/>
            <a:ext cx="1112403" cy="307777"/>
          </a:xfrm>
          <a:prstGeom prst="rect">
            <a:avLst/>
          </a:prstGeom>
          <a:noFill/>
        </p:spPr>
        <p:txBody>
          <a:bodyPr wrap="square" rtlCol="0">
            <a:spAutoFit/>
          </a:bodyPr>
          <a:lstStyle/>
          <a:p>
            <a:r>
              <a:rPr lang="ja-JP" altLang="en-US" sz="1400" dirty="0"/>
              <a:t>かんせん</a:t>
            </a:r>
            <a:endParaRPr kumimoji="1" lang="ja-JP" altLang="en-US" sz="1400" dirty="0"/>
          </a:p>
        </p:txBody>
      </p:sp>
      <p:sp>
        <p:nvSpPr>
          <p:cNvPr id="9" name="テキスト ボックス 8"/>
          <p:cNvSpPr txBox="1"/>
          <p:nvPr/>
        </p:nvSpPr>
        <p:spPr>
          <a:xfrm>
            <a:off x="4360984" y="3632922"/>
            <a:ext cx="1112403" cy="307777"/>
          </a:xfrm>
          <a:prstGeom prst="rect">
            <a:avLst/>
          </a:prstGeom>
          <a:noFill/>
        </p:spPr>
        <p:txBody>
          <a:bodyPr wrap="square" rtlCol="0">
            <a:spAutoFit/>
          </a:bodyPr>
          <a:lstStyle/>
          <a:p>
            <a:r>
              <a:rPr lang="ja-JP" altLang="en-US" sz="1400" dirty="0"/>
              <a:t>かんせん</a:t>
            </a:r>
            <a:endParaRPr kumimoji="1" lang="ja-JP" altLang="en-US" sz="1400" dirty="0"/>
          </a:p>
        </p:txBody>
      </p:sp>
      <p:sp>
        <p:nvSpPr>
          <p:cNvPr id="10" name="テキスト ボックス 9"/>
          <p:cNvSpPr txBox="1"/>
          <p:nvPr/>
        </p:nvSpPr>
        <p:spPr>
          <a:xfrm>
            <a:off x="1583903" y="1175785"/>
            <a:ext cx="1522711" cy="307777"/>
          </a:xfrm>
          <a:prstGeom prst="rect">
            <a:avLst/>
          </a:prstGeom>
          <a:noFill/>
        </p:spPr>
        <p:txBody>
          <a:bodyPr wrap="square" rtlCol="0">
            <a:spAutoFit/>
          </a:bodyPr>
          <a:lstStyle/>
          <a:p>
            <a:r>
              <a:rPr lang="ja-JP" altLang="en-US" sz="1400" dirty="0"/>
              <a:t>かん</a:t>
            </a:r>
            <a:r>
              <a:rPr lang="ja-JP" altLang="en-US" sz="1400" dirty="0" smtClean="0"/>
              <a:t>せんげん</a:t>
            </a:r>
            <a:endParaRPr lang="en-US" altLang="ja-JP" sz="1400" dirty="0" smtClean="0"/>
          </a:p>
        </p:txBody>
      </p:sp>
      <p:sp>
        <p:nvSpPr>
          <p:cNvPr id="11" name="テキスト ボックス 10"/>
          <p:cNvSpPr txBox="1"/>
          <p:nvPr/>
        </p:nvSpPr>
        <p:spPr>
          <a:xfrm>
            <a:off x="2301962" y="2448206"/>
            <a:ext cx="1112403" cy="307777"/>
          </a:xfrm>
          <a:prstGeom prst="rect">
            <a:avLst/>
          </a:prstGeom>
          <a:noFill/>
        </p:spPr>
        <p:txBody>
          <a:bodyPr wrap="square" rtlCol="0">
            <a:spAutoFit/>
          </a:bodyPr>
          <a:lstStyle/>
          <a:p>
            <a:r>
              <a:rPr lang="ja-JP" altLang="en-US" sz="1400" dirty="0"/>
              <a:t>てんぷ</a:t>
            </a:r>
            <a:endParaRPr kumimoji="1" lang="ja-JP" altLang="en-US" sz="1400" dirty="0"/>
          </a:p>
        </p:txBody>
      </p:sp>
      <p:sp>
        <p:nvSpPr>
          <p:cNvPr id="12" name="テキスト ボックス 11"/>
          <p:cNvSpPr txBox="1"/>
          <p:nvPr/>
        </p:nvSpPr>
        <p:spPr>
          <a:xfrm>
            <a:off x="786733" y="4328127"/>
            <a:ext cx="1112403" cy="307777"/>
          </a:xfrm>
          <a:prstGeom prst="rect">
            <a:avLst/>
          </a:prstGeom>
          <a:noFill/>
        </p:spPr>
        <p:txBody>
          <a:bodyPr wrap="square" rtlCol="0">
            <a:spAutoFit/>
          </a:bodyPr>
          <a:lstStyle/>
          <a:p>
            <a:r>
              <a:rPr lang="ja-JP" altLang="en-US" sz="1400" dirty="0"/>
              <a:t>にせ</a:t>
            </a:r>
            <a:endParaRPr kumimoji="1" lang="ja-JP" altLang="en-US" sz="1400" dirty="0"/>
          </a:p>
        </p:txBody>
      </p:sp>
      <p:sp>
        <p:nvSpPr>
          <p:cNvPr id="13" name="テキスト ボックス 12"/>
          <p:cNvSpPr txBox="1"/>
          <p:nvPr/>
        </p:nvSpPr>
        <p:spPr>
          <a:xfrm>
            <a:off x="2645487" y="4296119"/>
            <a:ext cx="1112403" cy="307777"/>
          </a:xfrm>
          <a:prstGeom prst="rect">
            <a:avLst/>
          </a:prstGeom>
          <a:noFill/>
        </p:spPr>
        <p:txBody>
          <a:bodyPr wrap="square" rtlCol="0">
            <a:spAutoFit/>
          </a:bodyPr>
          <a:lstStyle/>
          <a:p>
            <a:r>
              <a:rPr lang="ja-JP" altLang="en-US" sz="1400" dirty="0" smtClean="0"/>
              <a:t>さい　く</a:t>
            </a:r>
            <a:endParaRPr kumimoji="1" lang="ja-JP" altLang="en-US" sz="1400" dirty="0"/>
          </a:p>
        </p:txBody>
      </p:sp>
      <p:sp>
        <p:nvSpPr>
          <p:cNvPr id="14" name="テキスト ボックス 13"/>
          <p:cNvSpPr txBox="1"/>
          <p:nvPr/>
        </p:nvSpPr>
        <p:spPr>
          <a:xfrm>
            <a:off x="5672998" y="4296118"/>
            <a:ext cx="1112403" cy="307777"/>
          </a:xfrm>
          <a:prstGeom prst="rect">
            <a:avLst/>
          </a:prstGeom>
          <a:noFill/>
        </p:spPr>
        <p:txBody>
          <a:bodyPr wrap="square" rtlCol="0">
            <a:spAutoFit/>
          </a:bodyPr>
          <a:lstStyle/>
          <a:p>
            <a:r>
              <a:rPr lang="ja-JP" altLang="en-US" sz="1400" dirty="0"/>
              <a:t>えつらん</a:t>
            </a:r>
            <a:endParaRPr kumimoji="1" lang="ja-JP" altLang="en-US" sz="1400" dirty="0"/>
          </a:p>
        </p:txBody>
      </p:sp>
    </p:spTree>
    <p:extLst>
      <p:ext uri="{BB962C8B-B14F-4D97-AF65-F5344CB8AC3E}">
        <p14:creationId xmlns:p14="http://schemas.microsoft.com/office/powerpoint/2010/main" val="3472753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40000"/>
            <a:ext cx="5663730" cy="646331"/>
          </a:xfrm>
          <a:prstGeom prst="rect">
            <a:avLst/>
          </a:prstGeom>
        </p:spPr>
        <p:txBody>
          <a:bodyPr wrap="none">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dirty="0" smtClean="0">
                <a:solidFill>
                  <a:srgbClr val="C00000"/>
                </a:solidFill>
                <a:effectLst>
                  <a:outerShdw blurRad="38100" dist="38100" dir="2700000" algn="tl">
                    <a:srgbClr val="000000">
                      <a:alpha val="43137"/>
                    </a:srgbClr>
                  </a:outerShdw>
                </a:effectLst>
                <a:latin typeface="+mj-ea"/>
              </a:rPr>
              <a:t>≪</a:t>
            </a:r>
            <a:r>
              <a:rPr lang="ja-JP" altLang="en-US" sz="4000" dirty="0">
                <a:solidFill>
                  <a:srgbClr val="C00000"/>
                </a:solidFill>
                <a:effectLst>
                  <a:outerShdw blurRad="38100" dist="38100" dir="2700000" algn="tl">
                    <a:srgbClr val="000000">
                      <a:alpha val="43137"/>
                    </a:srgbClr>
                  </a:outerShdw>
                </a:effectLst>
                <a:latin typeface="+mj-ea"/>
              </a:rPr>
              <a:t>気をつける</a:t>
            </a:r>
            <a:r>
              <a:rPr lang="ja-JP" altLang="en-US" sz="4000" dirty="0" smtClean="0">
                <a:solidFill>
                  <a:srgbClr val="C00000"/>
                </a:solidFill>
                <a:effectLst>
                  <a:outerShdw blurRad="38100" dist="38100" dir="2700000" algn="tl">
                    <a:srgbClr val="000000">
                      <a:alpha val="43137"/>
                    </a:srgbClr>
                  </a:outerShdw>
                </a:effectLst>
                <a:latin typeface="+mj-ea"/>
              </a:rPr>
              <a:t>こと・対策≫</a:t>
            </a:r>
            <a:endParaRPr lang="ja-JP" altLang="en-US" dirty="0">
              <a:solidFill>
                <a:srgbClr val="C00000"/>
              </a:solidFill>
              <a:effectLst>
                <a:outerShdw blurRad="38100" dist="38100" dir="2700000" algn="tl">
                  <a:srgbClr val="000000">
                    <a:alpha val="43137"/>
                  </a:srgbClr>
                </a:outerShdw>
              </a:effectLst>
              <a:latin typeface="+mj-ea"/>
            </a:endParaRPr>
          </a:p>
        </p:txBody>
      </p:sp>
      <p:sp>
        <p:nvSpPr>
          <p:cNvPr id="2" name="テキスト ボックス 1"/>
          <p:cNvSpPr txBox="1"/>
          <p:nvPr/>
        </p:nvSpPr>
        <p:spPr>
          <a:xfrm>
            <a:off x="570807" y="1186331"/>
            <a:ext cx="8369993" cy="1200329"/>
          </a:xfrm>
          <a:prstGeom prst="rect">
            <a:avLst/>
          </a:prstGeom>
          <a:noFill/>
          <a:ln>
            <a:noFill/>
          </a:ln>
        </p:spPr>
        <p:txBody>
          <a:bodyPr wrap="square" rtlCol="0">
            <a:spAutoFit/>
          </a:bodyPr>
          <a:lstStyle/>
          <a:p>
            <a:r>
              <a:rPr lang="ja-JP" altLang="en-US" sz="3600" dirty="0" smtClean="0"/>
              <a:t>・</a:t>
            </a:r>
            <a:r>
              <a:rPr lang="ja-JP" altLang="ja-JP" sz="3600" dirty="0" smtClean="0"/>
              <a:t>ウイルス</a:t>
            </a:r>
            <a:r>
              <a:rPr lang="ja-JP" altLang="ja-JP" sz="3600" dirty="0"/>
              <a:t>対策ソフトの導入や</a:t>
            </a:r>
            <a:r>
              <a:rPr lang="ja-JP" altLang="ja-JP" sz="3600" dirty="0" smtClean="0"/>
              <a:t>ＯＳを最新</a:t>
            </a:r>
            <a:r>
              <a:rPr lang="ja-JP" altLang="en-US" sz="3600" dirty="0" smtClean="0"/>
              <a:t>の</a:t>
            </a:r>
            <a:endParaRPr lang="en-US" altLang="ja-JP" sz="3600" dirty="0" smtClean="0"/>
          </a:p>
          <a:p>
            <a:r>
              <a:rPr lang="ja-JP" altLang="en-US" sz="3600" dirty="0"/>
              <a:t>　</a:t>
            </a:r>
            <a:r>
              <a:rPr lang="ja-JP" altLang="ja-JP" sz="3600" dirty="0" smtClean="0"/>
              <a:t>状態</a:t>
            </a:r>
            <a:r>
              <a:rPr lang="ja-JP" altLang="ja-JP" sz="3600" dirty="0"/>
              <a:t>にする。</a:t>
            </a:r>
            <a:endParaRPr kumimoji="1" lang="ja-JP" altLang="en-US" sz="3600" dirty="0"/>
          </a:p>
        </p:txBody>
      </p:sp>
      <p:sp>
        <p:nvSpPr>
          <p:cNvPr id="4" name="テキスト ボックス 3"/>
          <p:cNvSpPr txBox="1"/>
          <p:nvPr/>
        </p:nvSpPr>
        <p:spPr>
          <a:xfrm>
            <a:off x="570806" y="3739287"/>
            <a:ext cx="8664634" cy="1200329"/>
          </a:xfrm>
          <a:prstGeom prst="rect">
            <a:avLst/>
          </a:prstGeom>
          <a:noFill/>
          <a:ln>
            <a:noFill/>
          </a:ln>
        </p:spPr>
        <p:txBody>
          <a:bodyPr wrap="square" rtlCol="0">
            <a:spAutoFit/>
          </a:bodyPr>
          <a:lstStyle/>
          <a:p>
            <a:r>
              <a:rPr lang="ja-JP" altLang="en-US" sz="3600" dirty="0" smtClean="0"/>
              <a:t>・</a:t>
            </a:r>
            <a:r>
              <a:rPr lang="ja-JP" altLang="ja-JP" sz="3600" dirty="0"/>
              <a:t>送信元が不明な添付</a:t>
            </a:r>
            <a:r>
              <a:rPr lang="ja-JP" altLang="ja-JP" sz="3600" dirty="0" smtClean="0"/>
              <a:t>ファイル</a:t>
            </a:r>
            <a:r>
              <a:rPr lang="ja-JP" altLang="en-US" sz="3600" dirty="0" smtClean="0"/>
              <a:t>は</a:t>
            </a:r>
            <a:r>
              <a:rPr lang="ja-JP" altLang="ja-JP" sz="3600" dirty="0" smtClean="0"/>
              <a:t>決して</a:t>
            </a:r>
            <a:endParaRPr lang="en-US" altLang="ja-JP" sz="3600" dirty="0" smtClean="0"/>
          </a:p>
          <a:p>
            <a:r>
              <a:rPr lang="ja-JP" altLang="en-US" sz="3600" dirty="0"/>
              <a:t>　</a:t>
            </a:r>
            <a:r>
              <a:rPr lang="ja-JP" altLang="ja-JP" sz="3600" dirty="0" smtClean="0"/>
              <a:t>開かない。</a:t>
            </a:r>
            <a:endParaRPr lang="ja-JP" altLang="ja-JP" sz="3600" dirty="0"/>
          </a:p>
        </p:txBody>
      </p:sp>
      <p:sp>
        <p:nvSpPr>
          <p:cNvPr id="5" name="テキスト ボックス 4"/>
          <p:cNvSpPr txBox="1"/>
          <p:nvPr/>
        </p:nvSpPr>
        <p:spPr>
          <a:xfrm>
            <a:off x="570807" y="2389523"/>
            <a:ext cx="8104909" cy="1200329"/>
          </a:xfrm>
          <a:prstGeom prst="rect">
            <a:avLst/>
          </a:prstGeom>
          <a:noFill/>
          <a:ln>
            <a:noFill/>
          </a:ln>
        </p:spPr>
        <p:txBody>
          <a:bodyPr wrap="square" rtlCol="0">
            <a:spAutoFit/>
          </a:bodyPr>
          <a:lstStyle/>
          <a:p>
            <a:r>
              <a:rPr lang="ja-JP" altLang="en-US" sz="3600" dirty="0" smtClean="0"/>
              <a:t>・定期的に</a:t>
            </a:r>
            <a:r>
              <a:rPr lang="en-US" altLang="ja-JP" sz="3600" dirty="0" smtClean="0"/>
              <a:t>USB</a:t>
            </a:r>
            <a:r>
              <a:rPr lang="ja-JP" altLang="en-US" sz="3600" dirty="0" smtClean="0"/>
              <a:t>メモリなどの外部メディア</a:t>
            </a:r>
            <a:endParaRPr lang="en-US" altLang="ja-JP" sz="3600" dirty="0" smtClean="0"/>
          </a:p>
          <a:p>
            <a:r>
              <a:rPr lang="ja-JP" altLang="en-US" sz="3600" dirty="0"/>
              <a:t>　</a:t>
            </a:r>
            <a:r>
              <a:rPr lang="ja-JP" altLang="en-US" sz="3600" dirty="0" smtClean="0"/>
              <a:t>にバックアップを行う</a:t>
            </a:r>
            <a:r>
              <a:rPr lang="ja-JP" altLang="ja-JP" sz="3600" dirty="0" smtClean="0"/>
              <a:t>。</a:t>
            </a:r>
            <a:endParaRPr lang="ja-JP" altLang="ja-JP" sz="3600" dirty="0"/>
          </a:p>
        </p:txBody>
      </p:sp>
      <p:sp>
        <p:nvSpPr>
          <p:cNvPr id="6" name="テキスト ボックス 5"/>
          <p:cNvSpPr txBox="1"/>
          <p:nvPr/>
        </p:nvSpPr>
        <p:spPr>
          <a:xfrm>
            <a:off x="570806" y="5069855"/>
            <a:ext cx="8104909" cy="1200329"/>
          </a:xfrm>
          <a:prstGeom prst="rect">
            <a:avLst/>
          </a:prstGeom>
          <a:noFill/>
          <a:ln>
            <a:noFill/>
          </a:ln>
        </p:spPr>
        <p:txBody>
          <a:bodyPr wrap="square" rtlCol="0">
            <a:spAutoFit/>
          </a:bodyPr>
          <a:lstStyle/>
          <a:p>
            <a:r>
              <a:rPr lang="ja-JP" altLang="en-US" sz="3600" dirty="0" smtClean="0"/>
              <a:t>・</a:t>
            </a:r>
            <a:r>
              <a:rPr lang="ja-JP" altLang="en-US" sz="3600" dirty="0"/>
              <a:t>データ</a:t>
            </a:r>
            <a:r>
              <a:rPr lang="ja-JP" altLang="en-US" sz="3600" dirty="0" smtClean="0"/>
              <a:t>が元に戻る</a:t>
            </a:r>
            <a:r>
              <a:rPr lang="ja-JP" altLang="en-US" sz="3600" dirty="0"/>
              <a:t>保証</a:t>
            </a:r>
            <a:r>
              <a:rPr lang="ja-JP" altLang="en-US" sz="3600" dirty="0" smtClean="0"/>
              <a:t>はないため，</a:t>
            </a:r>
            <a:endParaRPr lang="en-US" altLang="ja-JP" sz="3600" dirty="0" smtClean="0"/>
          </a:p>
          <a:p>
            <a:r>
              <a:rPr lang="ja-JP" altLang="en-US" sz="3600" dirty="0"/>
              <a:t>　</a:t>
            </a:r>
            <a:r>
              <a:rPr lang="ja-JP" altLang="en-US" sz="3600" dirty="0" smtClean="0"/>
              <a:t>金銭は支払わない</a:t>
            </a:r>
            <a:r>
              <a:rPr lang="ja-JP" altLang="ja-JP" sz="3600" dirty="0" smtClean="0"/>
              <a:t>。</a:t>
            </a:r>
            <a:endParaRPr lang="ja-JP" altLang="ja-JP" sz="3600" dirty="0"/>
          </a:p>
        </p:txBody>
      </p:sp>
      <p:sp>
        <p:nvSpPr>
          <p:cNvPr id="7" name="テキスト ボックス 6"/>
          <p:cNvSpPr txBox="1"/>
          <p:nvPr/>
        </p:nvSpPr>
        <p:spPr>
          <a:xfrm>
            <a:off x="2603812" y="1056092"/>
            <a:ext cx="1112403" cy="307777"/>
          </a:xfrm>
          <a:prstGeom prst="rect">
            <a:avLst/>
          </a:prstGeom>
          <a:noFill/>
        </p:spPr>
        <p:txBody>
          <a:bodyPr wrap="square" rtlCol="0">
            <a:spAutoFit/>
          </a:bodyPr>
          <a:lstStyle/>
          <a:p>
            <a:r>
              <a:rPr lang="ja-JP" altLang="en-US" sz="1400" dirty="0"/>
              <a:t>たいさく</a:t>
            </a:r>
            <a:endParaRPr kumimoji="1" lang="ja-JP" altLang="en-US" sz="1400" dirty="0"/>
          </a:p>
        </p:txBody>
      </p:sp>
      <p:sp>
        <p:nvSpPr>
          <p:cNvPr id="8" name="テキスト ボックス 7"/>
          <p:cNvSpPr txBox="1"/>
          <p:nvPr/>
        </p:nvSpPr>
        <p:spPr>
          <a:xfrm>
            <a:off x="4514673" y="337013"/>
            <a:ext cx="1112403" cy="307777"/>
          </a:xfrm>
          <a:prstGeom prst="rect">
            <a:avLst/>
          </a:prstGeom>
          <a:noFill/>
        </p:spPr>
        <p:txBody>
          <a:bodyPr wrap="square" rtlCol="0">
            <a:spAutoFit/>
          </a:bodyPr>
          <a:lstStyle/>
          <a:p>
            <a:r>
              <a:rPr lang="ja-JP" altLang="en-US" sz="1400" b="1" dirty="0">
                <a:solidFill>
                  <a:srgbClr val="FF0000"/>
                </a:solidFill>
              </a:rPr>
              <a:t>たい</a:t>
            </a:r>
            <a:r>
              <a:rPr lang="ja-JP" altLang="en-US" sz="1400" b="1" dirty="0" smtClean="0">
                <a:solidFill>
                  <a:srgbClr val="FF0000"/>
                </a:solidFill>
              </a:rPr>
              <a:t>さく</a:t>
            </a:r>
            <a:endParaRPr kumimoji="1" lang="ja-JP" altLang="en-US" sz="1400" b="1" dirty="0">
              <a:solidFill>
                <a:srgbClr val="FF0000"/>
              </a:solidFill>
            </a:endParaRPr>
          </a:p>
        </p:txBody>
      </p:sp>
      <p:sp>
        <p:nvSpPr>
          <p:cNvPr id="9" name="テキスト ボックス 8"/>
          <p:cNvSpPr txBox="1"/>
          <p:nvPr/>
        </p:nvSpPr>
        <p:spPr>
          <a:xfrm>
            <a:off x="4938292" y="1060016"/>
            <a:ext cx="1112403" cy="307777"/>
          </a:xfrm>
          <a:prstGeom prst="rect">
            <a:avLst/>
          </a:prstGeom>
          <a:noFill/>
        </p:spPr>
        <p:txBody>
          <a:bodyPr wrap="square" rtlCol="0">
            <a:spAutoFit/>
          </a:bodyPr>
          <a:lstStyle/>
          <a:p>
            <a:r>
              <a:rPr lang="ja-JP" altLang="en-US" sz="1400" dirty="0"/>
              <a:t>どうにゅう</a:t>
            </a:r>
            <a:endParaRPr kumimoji="1" lang="ja-JP" altLang="en-US" sz="1400" dirty="0"/>
          </a:p>
        </p:txBody>
      </p:sp>
      <p:sp>
        <p:nvSpPr>
          <p:cNvPr id="10" name="テキスト ボックス 9"/>
          <p:cNvSpPr txBox="1"/>
          <p:nvPr/>
        </p:nvSpPr>
        <p:spPr>
          <a:xfrm>
            <a:off x="1068089" y="2253541"/>
            <a:ext cx="1112403" cy="307777"/>
          </a:xfrm>
          <a:prstGeom prst="rect">
            <a:avLst/>
          </a:prstGeom>
          <a:noFill/>
        </p:spPr>
        <p:txBody>
          <a:bodyPr wrap="square" rtlCol="0">
            <a:spAutoFit/>
          </a:bodyPr>
          <a:lstStyle/>
          <a:p>
            <a:r>
              <a:rPr lang="ja-JP" altLang="en-US" sz="1400" dirty="0"/>
              <a:t>ていきてき</a:t>
            </a:r>
            <a:endParaRPr kumimoji="1" lang="ja-JP" altLang="en-US" sz="1400" dirty="0"/>
          </a:p>
        </p:txBody>
      </p:sp>
      <p:sp>
        <p:nvSpPr>
          <p:cNvPr id="11" name="テキスト ボックス 10"/>
          <p:cNvSpPr txBox="1"/>
          <p:nvPr/>
        </p:nvSpPr>
        <p:spPr>
          <a:xfrm>
            <a:off x="950857" y="3606168"/>
            <a:ext cx="1229635" cy="307777"/>
          </a:xfrm>
          <a:prstGeom prst="rect">
            <a:avLst/>
          </a:prstGeom>
          <a:noFill/>
        </p:spPr>
        <p:txBody>
          <a:bodyPr wrap="square" rtlCol="0">
            <a:spAutoFit/>
          </a:bodyPr>
          <a:lstStyle/>
          <a:p>
            <a:r>
              <a:rPr lang="ja-JP" altLang="en-US" sz="1400" dirty="0"/>
              <a:t>そうしんもと</a:t>
            </a:r>
            <a:endParaRPr kumimoji="1" lang="ja-JP" altLang="en-US" sz="1400" dirty="0"/>
          </a:p>
        </p:txBody>
      </p:sp>
      <p:sp>
        <p:nvSpPr>
          <p:cNvPr id="12" name="テキスト ボックス 11"/>
          <p:cNvSpPr txBox="1"/>
          <p:nvPr/>
        </p:nvSpPr>
        <p:spPr>
          <a:xfrm>
            <a:off x="4067058" y="3606167"/>
            <a:ext cx="1112403" cy="307777"/>
          </a:xfrm>
          <a:prstGeom prst="rect">
            <a:avLst/>
          </a:prstGeom>
          <a:noFill/>
        </p:spPr>
        <p:txBody>
          <a:bodyPr wrap="square" rtlCol="0">
            <a:spAutoFit/>
          </a:bodyPr>
          <a:lstStyle/>
          <a:p>
            <a:r>
              <a:rPr lang="ja-JP" altLang="en-US" sz="1400" dirty="0"/>
              <a:t>てんぷ</a:t>
            </a:r>
            <a:endParaRPr kumimoji="1" lang="ja-JP" altLang="en-US" sz="1400" dirty="0"/>
          </a:p>
        </p:txBody>
      </p:sp>
      <p:sp>
        <p:nvSpPr>
          <p:cNvPr id="13" name="テキスト ボックス 12"/>
          <p:cNvSpPr txBox="1"/>
          <p:nvPr/>
        </p:nvSpPr>
        <p:spPr>
          <a:xfrm>
            <a:off x="4382090" y="4939616"/>
            <a:ext cx="1112403" cy="307777"/>
          </a:xfrm>
          <a:prstGeom prst="rect">
            <a:avLst/>
          </a:prstGeom>
          <a:noFill/>
        </p:spPr>
        <p:txBody>
          <a:bodyPr wrap="square" rtlCol="0">
            <a:spAutoFit/>
          </a:bodyPr>
          <a:lstStyle/>
          <a:p>
            <a:r>
              <a:rPr lang="ja-JP" altLang="en-US" sz="1400" dirty="0"/>
              <a:t>ほしょう</a:t>
            </a:r>
            <a:endParaRPr kumimoji="1" lang="ja-JP" altLang="en-US" sz="1400" dirty="0"/>
          </a:p>
        </p:txBody>
      </p:sp>
      <p:sp>
        <p:nvSpPr>
          <p:cNvPr id="14" name="テキスト ボックス 13"/>
          <p:cNvSpPr txBox="1"/>
          <p:nvPr/>
        </p:nvSpPr>
        <p:spPr>
          <a:xfrm>
            <a:off x="3449162" y="4915966"/>
            <a:ext cx="1112403" cy="307777"/>
          </a:xfrm>
          <a:prstGeom prst="rect">
            <a:avLst/>
          </a:prstGeom>
          <a:noFill/>
        </p:spPr>
        <p:txBody>
          <a:bodyPr wrap="square" rtlCol="0">
            <a:spAutoFit/>
          </a:bodyPr>
          <a:lstStyle/>
          <a:p>
            <a:r>
              <a:rPr lang="ja-JP" altLang="en-US" sz="1400" dirty="0"/>
              <a:t>もど</a:t>
            </a:r>
            <a:endParaRPr kumimoji="1" lang="ja-JP" altLang="en-US" sz="1400" dirty="0"/>
          </a:p>
        </p:txBody>
      </p:sp>
      <p:sp>
        <p:nvSpPr>
          <p:cNvPr id="15" name="テキスト ボックス 14"/>
          <p:cNvSpPr txBox="1"/>
          <p:nvPr/>
        </p:nvSpPr>
        <p:spPr>
          <a:xfrm>
            <a:off x="1032919" y="5504407"/>
            <a:ext cx="1112403" cy="307777"/>
          </a:xfrm>
          <a:prstGeom prst="rect">
            <a:avLst/>
          </a:prstGeom>
          <a:noFill/>
        </p:spPr>
        <p:txBody>
          <a:bodyPr wrap="square" rtlCol="0">
            <a:spAutoFit/>
          </a:bodyPr>
          <a:lstStyle/>
          <a:p>
            <a:r>
              <a:rPr lang="ja-JP" altLang="en-US" sz="1400" dirty="0" smtClean="0"/>
              <a:t>きんせん</a:t>
            </a:r>
            <a:endParaRPr kumimoji="1" lang="ja-JP" altLang="en-US" sz="1400" dirty="0"/>
          </a:p>
        </p:txBody>
      </p:sp>
      <p:sp>
        <p:nvSpPr>
          <p:cNvPr id="16" name="テキスト ボックス 15"/>
          <p:cNvSpPr txBox="1"/>
          <p:nvPr/>
        </p:nvSpPr>
        <p:spPr>
          <a:xfrm>
            <a:off x="2348482" y="5527852"/>
            <a:ext cx="1112403" cy="307777"/>
          </a:xfrm>
          <a:prstGeom prst="rect">
            <a:avLst/>
          </a:prstGeom>
          <a:noFill/>
        </p:spPr>
        <p:txBody>
          <a:bodyPr wrap="square" rtlCol="0">
            <a:spAutoFit/>
          </a:bodyPr>
          <a:lstStyle/>
          <a:p>
            <a:r>
              <a:rPr lang="ja-JP" altLang="en-US" sz="1400" dirty="0" smtClean="0"/>
              <a:t>し　はら</a:t>
            </a:r>
            <a:endParaRPr kumimoji="1" lang="ja-JP" altLang="en-US" sz="1400" dirty="0"/>
          </a:p>
        </p:txBody>
      </p:sp>
    </p:spTree>
    <p:extLst>
      <p:ext uri="{BB962C8B-B14F-4D97-AF65-F5344CB8AC3E}">
        <p14:creationId xmlns:p14="http://schemas.microsoft.com/office/powerpoint/2010/main" val="2616849299"/>
      </p:ext>
    </p:extLst>
  </p:cSld>
  <p:clrMapOvr>
    <a:masterClrMapping/>
  </p:clrMapOvr>
  <p:timing>
    <p:tnLst>
      <p:par>
        <p:cTn id="1" dur="indefinite" restart="never" nodeType="tmRoot"/>
      </p:par>
    </p:tnLst>
  </p:timing>
</p:sld>
</file>

<file path=ppt/theme/theme1.xml><?xml version="1.0" encoding="utf-8"?>
<a:theme xmlns:a="http://schemas.openxmlformats.org/drawingml/2006/main" name="moraru">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raru" id="{C69FA75E-B1A4-41B2-A3DE-93AB88A61D1A}" vid="{40FEF4C9-A4B0-42AD-A2CF-8596ABE7777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moraru</Template>
  <TotalTime>1222</TotalTime>
  <Words>420</Words>
  <Application>Microsoft Office PowerPoint</Application>
  <PresentationFormat>画面に合わせる (4:3)</PresentationFormat>
  <Paragraphs>141</Paragraphs>
  <Slides>6</Slides>
  <Notes>6</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6</vt:i4>
      </vt:variant>
    </vt:vector>
  </HeadingPairs>
  <TitlesOfParts>
    <vt:vector size="13" baseType="lpstr">
      <vt:lpstr>ＭＳ Ｐゴシック</vt:lpstr>
      <vt:lpstr>ＭＳ ゴシック</vt:lpstr>
      <vt:lpstr>Arial</vt:lpstr>
      <vt:lpstr>Calibri</vt:lpstr>
      <vt:lpstr>Calibri Light</vt:lpstr>
      <vt:lpstr>Times New Roman</vt:lpstr>
      <vt:lpstr>moraru</vt:lpstr>
      <vt:lpstr>ランサムウエア  （身代金要求型不正プログラム）に注意！</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joho7</dc:creator>
  <cp:lastModifiedBy>Aki</cp:lastModifiedBy>
  <cp:revision>113</cp:revision>
  <cp:lastPrinted>2017-03-13T04:50:14Z</cp:lastPrinted>
  <dcterms:created xsi:type="dcterms:W3CDTF">2015-11-05T04:56:00Z</dcterms:created>
  <dcterms:modified xsi:type="dcterms:W3CDTF">2017-03-29T14:02:20Z</dcterms:modified>
</cp:coreProperties>
</file>