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92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著作権法により，著作者や著作物が保護されていることを理解させる。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◆児童生徒に，枠内を読ませる。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【発問】インターネット上のキャラクターを使用することは可能でしょうか。</a:t>
            </a: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◆キャラクターの画像を使用することができるか考えさせ，設問１に記入させる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著作者の権利が守られなければいけないことに気付かせる。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◆自分が書いた作文を，他人が無断でコピーし提出されたらどのような気持ちになるか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話し合わせる。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ペアワーク，グループワークなど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・インターネットの普及により，動画，静止画，音楽などの情報を簡単に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ダウンロード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・キャラクターには著作権があり，著作者（作成した人）の権利が守られている。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著作権法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により，著作者の考え方や行動の仕方が尊重され，財産的な利益が保護されていることについて理解させる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・正しい行動は「ウ」であること伝え，記入させる。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・著作物とは，思想又は感情を創作的に表現した文芸・学術・美術・音楽・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の作品のことであり，このような作品を創作した人を著作者という。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・著作権は，著作者や著作物を守るための権利である。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・この事例の場合，キャラクターは著作物であり，複製する際には著作権者の許諾が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である。ただし，学校の授業（教育課程に位置付けられた学校行事も含む）での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については，必要と認められる限度内であれば，例外規定として利用が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認められ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いる。（著作権法第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35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・児童・生徒が作成した作文や絵等も著作物となる。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指導用資料の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補足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説明１を用いて著作権について説明する。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※さらに詳しく説明する場合は，補足説明２を用いて説明する。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著作者の権利を尊重することが必要であることを理解させる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・著作者の権利を守るため，著作物は著作権法により保護されている。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・著作物の多くは，制作の費用と時間をかけて創られている。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・著作権法は，著作者の権利を守り，文化の発展に寄与することを目的としている。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・原則，著作物を利用する場合は，著作権者から許可を得ることが必要である。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03470" y="200488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キャラクターの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画像を使ってもいいの？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064724" y="2736334"/>
            <a:ext cx="1215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が　ぞう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709404" y="609600"/>
            <a:ext cx="7981672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Ａ君は、人気アニメのキャラクターを使い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endParaRPr lang="en-US" altLang="ja-JP" sz="105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文化祭で行う模擬店の「のぼり旗」を作る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endParaRPr lang="en-US" altLang="ja-JP" sz="105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ことにしました。</a:t>
            </a:r>
            <a:endParaRPr lang="en-US" altLang="ja-JP" sz="3200" dirty="0" smtClean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grpSp>
        <p:nvGrpSpPr>
          <p:cNvPr id="18" name="図形グループ 44"/>
          <p:cNvGrpSpPr/>
          <p:nvPr/>
        </p:nvGrpSpPr>
        <p:grpSpPr>
          <a:xfrm>
            <a:off x="936322" y="2751015"/>
            <a:ext cx="1849681" cy="3589644"/>
            <a:chOff x="0" y="0"/>
            <a:chExt cx="1343025" cy="2821940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343025" cy="2821940"/>
            </a:xfrm>
            <a:prstGeom prst="rect">
              <a:avLst/>
            </a:prstGeom>
          </p:spPr>
        </p:pic>
        <p:sp>
          <p:nvSpPr>
            <p:cNvPr id="20" name="角丸四角形 19"/>
            <p:cNvSpPr/>
            <p:nvPr/>
          </p:nvSpPr>
          <p:spPr>
            <a:xfrm>
              <a:off x="819150" y="495300"/>
              <a:ext cx="295275" cy="533400"/>
            </a:xfrm>
            <a:prstGeom prst="roundRect">
              <a:avLst/>
            </a:prstGeom>
            <a:ln>
              <a:solidFill>
                <a:srgbClr val="008000"/>
              </a:solidFill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21" name="図 20" descr="H:\H27研究　教材作成\画像素材集\mochi_mam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5" y="1076325"/>
              <a:ext cx="590550" cy="590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テキスト ボックス 13"/>
            <p:cNvSpPr txBox="1"/>
            <p:nvPr/>
          </p:nvSpPr>
          <p:spPr>
            <a:xfrm>
              <a:off x="381000" y="1524000"/>
              <a:ext cx="819150" cy="4883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100" i="1" kern="100">
                  <a:effectLst/>
                  <a:latin typeface="HG創英角ｺﾞｼｯｸUB"/>
                  <a:ea typeface="ＭＳ ゴシック"/>
                  <a:cs typeface="ＭＳ 明朝"/>
                </a:rPr>
                <a:t>1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個</a:t>
              </a:r>
              <a:r>
                <a:rPr lang="en-US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100</a:t>
              </a:r>
              <a:r>
                <a:rPr lang="ja-JP" sz="1100" i="1" kern="100">
                  <a:effectLst/>
                  <a:latin typeface="ＭＳ 明朝"/>
                  <a:ea typeface="HG創英角ｺﾞｼｯｸUB"/>
                  <a:cs typeface="ＭＳ 明朝"/>
                </a:rPr>
                <a:t>円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  <a:p>
              <a:pPr algn="just">
                <a:spcAft>
                  <a:spcPts val="0"/>
                </a:spcAft>
              </a:pPr>
              <a:r>
                <a:rPr lang="en-US" sz="1100" kern="100">
                  <a:effectLst/>
                  <a:latin typeface="ＭＳ 明朝"/>
                  <a:ea typeface="ＭＳ ゴシック"/>
                  <a:cs typeface="Times New Roman"/>
                </a:rPr>
                <a:t> 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  <p:sp>
          <p:nvSpPr>
            <p:cNvPr id="25" name="テキスト ボックス 19"/>
            <p:cNvSpPr txBox="1"/>
            <p:nvPr/>
          </p:nvSpPr>
          <p:spPr>
            <a:xfrm>
              <a:off x="485775" y="133350"/>
              <a:ext cx="390525" cy="10858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eaVert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100" b="1" kern="100">
                  <a:effectLst/>
                  <a:latin typeface="ＭＳ 明朝"/>
                  <a:ea typeface="ＭＳ ゴシック"/>
                  <a:cs typeface="Times New Roman"/>
                </a:rPr>
                <a:t>❤そら豆大福</a:t>
              </a:r>
              <a:r>
                <a:rPr lang="en-US" sz="1100" b="1" kern="100">
                  <a:effectLst/>
                  <a:latin typeface="ＭＳ 明朝"/>
                  <a:ea typeface="ＭＳ ゴシック"/>
                  <a:cs typeface="Times New Roman"/>
                </a:rPr>
                <a:t>❤</a:t>
              </a:r>
              <a:endParaRPr lang="ja-JP" sz="1100" kern="100">
                <a:effectLst/>
                <a:latin typeface="ＭＳ 明朝"/>
                <a:ea typeface="ＭＳ ゴシック"/>
                <a:cs typeface="Times New Roman"/>
              </a:endParaRPr>
            </a:p>
          </p:txBody>
        </p:sp>
      </p:grpSp>
      <p:grpSp>
        <p:nvGrpSpPr>
          <p:cNvPr id="27" name="図形グループ 46"/>
          <p:cNvGrpSpPr/>
          <p:nvPr/>
        </p:nvGrpSpPr>
        <p:grpSpPr>
          <a:xfrm>
            <a:off x="4235938" y="4301897"/>
            <a:ext cx="2078817" cy="2203612"/>
            <a:chOff x="0" y="0"/>
            <a:chExt cx="1745615" cy="1745615"/>
          </a:xfrm>
        </p:grpSpPr>
        <p:pic>
          <p:nvPicPr>
            <p:cNvPr id="34" name="図 33" descr="H:\画像素材集\th_business_tool_ca_014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45615" cy="17456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図 34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175" y="573405"/>
              <a:ext cx="300990" cy="42291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pic>
        <p:nvPicPr>
          <p:cNvPr id="2049" name="図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065" y="4313745"/>
            <a:ext cx="1729057" cy="172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左矢印 35"/>
          <p:cNvSpPr/>
          <p:nvPr/>
        </p:nvSpPr>
        <p:spPr>
          <a:xfrm rot="1139781">
            <a:off x="2426078" y="4040485"/>
            <a:ext cx="2298700" cy="38227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rPr>
            </a:b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4700240" y="2147114"/>
            <a:ext cx="4318714" cy="1912458"/>
          </a:xfrm>
          <a:prstGeom prst="wedgeEllipseCallout">
            <a:avLst>
              <a:gd name="adj1" fmla="val 200"/>
              <a:gd name="adj2" fmla="val 620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画像は、</a:t>
            </a:r>
            <a:r>
              <a:rPr kumimoji="1" lang="en-US" altLang="ja-JP" sz="2800" dirty="0" smtClean="0">
                <a:solidFill>
                  <a:sysClr val="windowText" lastClr="000000"/>
                </a:solidFill>
              </a:rPr>
              <a:t>Web</a:t>
            </a:r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サイトからダウンロード</a:t>
            </a:r>
            <a:endParaRPr kumimoji="1" lang="en-US" altLang="ja-JP" sz="2800" dirty="0" smtClean="0">
              <a:solidFill>
                <a:sysClr val="windowText" lastClr="000000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ysClr val="windowText" lastClr="000000"/>
                </a:solidFill>
              </a:rPr>
              <a:t>することにしよう！</a:t>
            </a:r>
            <a:endParaRPr kumimoji="1" lang="ja-JP" altLang="en-US" sz="2800" dirty="0">
              <a:solidFill>
                <a:sysClr val="windowText" lastClr="000000"/>
              </a:solidFill>
            </a:endParaRPr>
          </a:p>
        </p:txBody>
      </p:sp>
      <p:pic>
        <p:nvPicPr>
          <p:cNvPr id="37" name="図 36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360" y="4011968"/>
            <a:ext cx="358443" cy="533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正方形/長方形 1"/>
          <p:cNvSpPr/>
          <p:nvPr/>
        </p:nvSpPr>
        <p:spPr>
          <a:xfrm>
            <a:off x="3259472" y="110152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も  ぎ てん</a:t>
            </a:r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6369918" y="110152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ばた</a:t>
            </a:r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462129" y="2275929"/>
            <a:ext cx="782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/>
              <a:t>が　ぞう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角丸四角形 20"/>
          <p:cNvSpPr/>
          <p:nvPr/>
        </p:nvSpPr>
        <p:spPr>
          <a:xfrm>
            <a:off x="565266" y="3881120"/>
            <a:ext cx="8096116" cy="1148080"/>
          </a:xfrm>
          <a:prstGeom prst="round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 descr="H:\H27研究　教材作成\画像素材集\_情報モラル・キャラクター画像\_mame_dansyaku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67" y="2114921"/>
            <a:ext cx="825565" cy="1229605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テキスト ボックス 2"/>
          <p:cNvSpPr txBox="1"/>
          <p:nvPr/>
        </p:nvSpPr>
        <p:spPr>
          <a:xfrm>
            <a:off x="565266" y="368645"/>
            <a:ext cx="151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著作権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78181" y="349135"/>
            <a:ext cx="670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著作者</a:t>
            </a:r>
            <a:r>
              <a:rPr kumimoji="1" lang="ja-JP" altLang="en-US" sz="3200" dirty="0" smtClean="0"/>
              <a:t>や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著作物</a:t>
            </a:r>
            <a:r>
              <a:rPr kumimoji="1" lang="ja-JP" altLang="en-US" sz="3200" dirty="0" smtClean="0"/>
              <a:t>を守るための権利</a:t>
            </a:r>
            <a:endParaRPr kumimoji="1" lang="ja-JP" altLang="en-US" sz="32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6815956" y="1243904"/>
            <a:ext cx="1845426" cy="720000"/>
          </a:xfrm>
          <a:prstGeom prst="wedgeRoundRectCallout">
            <a:avLst>
              <a:gd name="adj1" fmla="val -8320"/>
              <a:gd name="adj2" fmla="val 63452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著作物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860887" y="1954351"/>
            <a:ext cx="2171007" cy="1926769"/>
            <a:chOff x="555568" y="1350018"/>
            <a:chExt cx="2171007" cy="192676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568" y="1350018"/>
              <a:ext cx="2171007" cy="1926769"/>
            </a:xfrm>
            <a:prstGeom prst="rect">
              <a:avLst/>
            </a:prstGeom>
          </p:spPr>
        </p:pic>
        <p:pic>
          <p:nvPicPr>
            <p:cNvPr id="7" name="図 6" descr="H:\H27研究　教材作成\画像素材集\_情報モラル・キャラクター画像\_mame_dansyaku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498" y="1613021"/>
              <a:ext cx="501683" cy="747212"/>
            </a:xfrm>
            <a:prstGeom prst="roundRect">
              <a:avLst>
                <a:gd name="adj" fmla="val 16667"/>
              </a:avLst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8" name="角丸四角形吹き出し 7"/>
          <p:cNvSpPr/>
          <p:nvPr/>
        </p:nvSpPr>
        <p:spPr>
          <a:xfrm>
            <a:off x="746756" y="1243904"/>
            <a:ext cx="1845426" cy="720000"/>
          </a:xfrm>
          <a:prstGeom prst="wedgeRoundRectCallout">
            <a:avLst>
              <a:gd name="adj1" fmla="val -23236"/>
              <a:gd name="adj2" fmla="val 111811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著作者</a:t>
            </a:r>
            <a:endParaRPr kumimoji="1" lang="ja-JP" altLang="en-US" sz="3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078222" y="1520899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時間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3088882" y="2183995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労力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3072276" y="2847091"/>
            <a:ext cx="1076960" cy="5486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費用</a:t>
            </a:r>
            <a:endParaRPr kumimoji="1" lang="ja-JP" altLang="en-US" dirty="0"/>
          </a:p>
        </p:txBody>
      </p:sp>
      <p:sp>
        <p:nvSpPr>
          <p:cNvPr id="15" name="右中かっこ 14"/>
          <p:cNvSpPr/>
          <p:nvPr/>
        </p:nvSpPr>
        <p:spPr>
          <a:xfrm>
            <a:off x="4330813" y="1520899"/>
            <a:ext cx="254000" cy="187483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735345" y="2183995"/>
            <a:ext cx="1473200" cy="5486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創作</a:t>
            </a:r>
            <a:endParaRPr kumimoji="1" lang="ja-JP" altLang="en-US" dirty="0"/>
          </a:p>
        </p:txBody>
      </p:sp>
      <p:sp>
        <p:nvSpPr>
          <p:cNvPr id="17" name="右矢印 16"/>
          <p:cNvSpPr/>
          <p:nvPr/>
        </p:nvSpPr>
        <p:spPr>
          <a:xfrm>
            <a:off x="6388153" y="2272013"/>
            <a:ext cx="568960" cy="37260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746756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人格的な利益</a:t>
            </a:r>
            <a:endParaRPr kumimoji="1" lang="en-US" altLang="ja-JP" sz="3600" dirty="0" smtClean="0"/>
          </a:p>
        </p:txBody>
      </p:sp>
      <p:sp>
        <p:nvSpPr>
          <p:cNvPr id="20" name="角丸四角形 19"/>
          <p:cNvSpPr/>
          <p:nvPr/>
        </p:nvSpPr>
        <p:spPr>
          <a:xfrm>
            <a:off x="4817104" y="4030092"/>
            <a:ext cx="3711057" cy="7721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財産</a:t>
            </a:r>
            <a:r>
              <a:rPr kumimoji="1" lang="ja-JP" altLang="en-US" sz="3600" dirty="0" smtClean="0"/>
              <a:t>的な利益</a:t>
            </a:r>
            <a:endParaRPr kumimoji="1" lang="ja-JP" altLang="en-US" sz="3600" dirty="0"/>
          </a:p>
        </p:txBody>
      </p:sp>
      <p:sp>
        <p:nvSpPr>
          <p:cNvPr id="23" name="円/楕円 22"/>
          <p:cNvSpPr/>
          <p:nvPr/>
        </p:nvSpPr>
        <p:spPr>
          <a:xfrm>
            <a:off x="2838697" y="5514589"/>
            <a:ext cx="3431593" cy="9855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保　護</a:t>
            </a:r>
            <a:endParaRPr kumimoji="1" lang="ja-JP" altLang="en-US" sz="4000" dirty="0"/>
          </a:p>
        </p:txBody>
      </p:sp>
      <p:sp>
        <p:nvSpPr>
          <p:cNvPr id="25" name="上矢印 24"/>
          <p:cNvSpPr/>
          <p:nvPr/>
        </p:nvSpPr>
        <p:spPr>
          <a:xfrm>
            <a:off x="4358139" y="5074179"/>
            <a:ext cx="510370" cy="375920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95712" y="205109"/>
            <a:ext cx="1274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ちょ さく けん</a:t>
            </a:r>
            <a:endParaRPr lang="ja-JP" altLang="en-US" sz="1600" dirty="0"/>
          </a:p>
        </p:txBody>
      </p:sp>
      <p:sp>
        <p:nvSpPr>
          <p:cNvPr id="22" name="正方形/長方形 21"/>
          <p:cNvSpPr/>
          <p:nvPr/>
        </p:nvSpPr>
        <p:spPr>
          <a:xfrm>
            <a:off x="2592181" y="190018"/>
            <a:ext cx="12137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FF0000"/>
                </a:solidFill>
              </a:rPr>
              <a:t>ちょ さく </a:t>
            </a:r>
            <a:r>
              <a:rPr lang="ja-JP" altLang="en-US" sz="1600" dirty="0">
                <a:solidFill>
                  <a:srgbClr val="FF0000"/>
                </a:solidFill>
              </a:rPr>
              <a:t>しゃ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20552" y="200178"/>
            <a:ext cx="1284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FF0000"/>
                </a:solidFill>
              </a:rPr>
              <a:t>ちょ さく ぶつ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646178" y="205109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けん  り</a:t>
            </a:r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145881" y="2151368"/>
            <a:ext cx="6367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/>
              <a:t>そう さく</a:t>
            </a:r>
            <a:endParaRPr lang="ja-JP" altLang="en-US" sz="1100" dirty="0"/>
          </a:p>
        </p:txBody>
      </p:sp>
      <p:sp>
        <p:nvSpPr>
          <p:cNvPr id="18" name="正方形/長方形 17"/>
          <p:cNvSpPr/>
          <p:nvPr/>
        </p:nvSpPr>
        <p:spPr>
          <a:xfrm>
            <a:off x="1325719" y="3989452"/>
            <a:ext cx="13324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</a:rPr>
              <a:t>じん　かく　</a:t>
            </a:r>
            <a:r>
              <a:rPr lang="ja-JP" altLang="en-US" sz="1400" dirty="0" err="1" smtClean="0">
                <a:solidFill>
                  <a:schemeClr val="bg1"/>
                </a:solidFill>
              </a:rPr>
              <a:t>て</a:t>
            </a:r>
            <a:r>
              <a:rPr lang="ja-JP" altLang="en-US" sz="1400" dirty="0" smtClean="0">
                <a:solidFill>
                  <a:schemeClr val="bg1"/>
                </a:solidFill>
              </a:rPr>
              <a:t>き</a:t>
            </a:r>
            <a:endParaRPr lang="en-US" altLang="ja-JP" sz="1400" dirty="0" smtClean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328759" y="3989452"/>
            <a:ext cx="1375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</a:rPr>
              <a:t>ざい</a:t>
            </a:r>
            <a:r>
              <a:rPr lang="ja-JP" altLang="en-US" sz="1400" dirty="0" smtClean="0">
                <a:solidFill>
                  <a:schemeClr val="bg1"/>
                </a:solidFill>
              </a:rPr>
              <a:t>　さん　</a:t>
            </a:r>
            <a:r>
              <a:rPr lang="ja-JP" altLang="en-US" sz="1400" dirty="0" err="1" smtClean="0">
                <a:solidFill>
                  <a:schemeClr val="bg1"/>
                </a:solidFill>
              </a:rPr>
              <a:t>て</a:t>
            </a:r>
            <a:r>
              <a:rPr lang="ja-JP" altLang="en-US" sz="1400" dirty="0" smtClean="0">
                <a:solidFill>
                  <a:schemeClr val="bg1"/>
                </a:solidFill>
              </a:rPr>
              <a:t>き</a:t>
            </a:r>
            <a:endParaRPr lang="en-US" altLang="ja-JP" sz="1400" dirty="0" smtClean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153814" y="3986024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</a:rPr>
              <a:t>り　</a:t>
            </a:r>
            <a:r>
              <a:rPr lang="ja-JP" altLang="en-US" sz="1400" dirty="0" err="1" smtClean="0">
                <a:solidFill>
                  <a:schemeClr val="bg1"/>
                </a:solidFill>
              </a:rPr>
              <a:t>え</a:t>
            </a:r>
            <a:r>
              <a:rPr lang="ja-JP" altLang="en-US" sz="1400" dirty="0">
                <a:solidFill>
                  <a:schemeClr val="bg1"/>
                </a:solidFill>
              </a:rPr>
              <a:t>き</a:t>
            </a:r>
            <a:endParaRPr lang="en-US" altLang="ja-JP" sz="1400" dirty="0" smtClean="0">
              <a:solidFill>
                <a:schemeClr val="bg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217814" y="3989452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</a:rPr>
              <a:t>り　</a:t>
            </a:r>
            <a:r>
              <a:rPr lang="ja-JP" altLang="en-US" sz="1400" dirty="0" err="1" smtClean="0">
                <a:solidFill>
                  <a:schemeClr val="bg1"/>
                </a:solidFill>
              </a:rPr>
              <a:t>え</a:t>
            </a:r>
            <a:r>
              <a:rPr lang="ja-JP" altLang="en-US" sz="1400" dirty="0">
                <a:solidFill>
                  <a:schemeClr val="bg1"/>
                </a:solidFill>
              </a:rPr>
              <a:t>き</a:t>
            </a:r>
            <a:endParaRPr lang="en-US" altLang="ja-JP" sz="1400" dirty="0" smtClean="0">
              <a:solidFill>
                <a:schemeClr val="bg1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976611" y="5514589"/>
            <a:ext cx="1352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/>
              <a:t>ほ　　　　　 ご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円/楕円 7"/>
          <p:cNvSpPr/>
          <p:nvPr/>
        </p:nvSpPr>
        <p:spPr>
          <a:xfrm rot="2700000">
            <a:off x="3493043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 rot="-2700000">
            <a:off x="3493042" y="2059433"/>
            <a:ext cx="2157911" cy="497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5266" y="368645"/>
            <a:ext cx="8050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違法</a:t>
            </a:r>
            <a:r>
              <a:rPr lang="ja-JP" altLang="en-US" sz="3200" dirty="0" smtClean="0"/>
              <a:t>配信された音楽・映像等のダウンロード</a:t>
            </a:r>
            <a:endParaRPr kumimoji="1" lang="ja-JP" altLang="en-US" sz="32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26" y="1380590"/>
            <a:ext cx="1796142" cy="176022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491573" y="1662022"/>
            <a:ext cx="216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インターネット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lang="ja-JP" altLang="en-US" b="1" dirty="0" smtClean="0">
                <a:latin typeface="+mn-ea"/>
              </a:rPr>
              <a:t>音楽</a:t>
            </a:r>
            <a:endParaRPr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映画</a:t>
            </a:r>
            <a:endParaRPr kumimoji="1" lang="en-US" altLang="ja-JP" b="1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アニメ</a:t>
            </a:r>
            <a:endParaRPr kumimoji="1" lang="ja-JP" altLang="en-US" b="1" dirty="0"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82" y="2371697"/>
            <a:ext cx="2112010" cy="211201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0" y="2390053"/>
            <a:ext cx="1714500" cy="1714500"/>
          </a:xfrm>
          <a:prstGeom prst="rect">
            <a:avLst/>
          </a:prstGeom>
        </p:spPr>
      </p:pic>
      <p:sp>
        <p:nvSpPr>
          <p:cNvPr id="13" name="環状矢印 12"/>
          <p:cNvSpPr/>
          <p:nvPr/>
        </p:nvSpPr>
        <p:spPr>
          <a:xfrm rot="19227810">
            <a:off x="2047876" y="2092200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環状矢印 13"/>
          <p:cNvSpPr/>
          <p:nvPr/>
        </p:nvSpPr>
        <p:spPr>
          <a:xfrm rot="2063974">
            <a:off x="5500591" y="2040754"/>
            <a:ext cx="1514818" cy="1252727"/>
          </a:xfrm>
          <a:prstGeom prst="circularArrow">
            <a:avLst>
              <a:gd name="adj1" fmla="val 10774"/>
              <a:gd name="adj2" fmla="val 888441"/>
              <a:gd name="adj3" fmla="val 18937824"/>
              <a:gd name="adj4" fmla="val 13781144"/>
              <a:gd name="adj5" fmla="val 131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06854" y="1661473"/>
            <a:ext cx="2523567" cy="48228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050" dirty="0" smtClean="0"/>
          </a:p>
          <a:p>
            <a:pPr algn="ctr"/>
            <a:r>
              <a:rPr lang="ja-JP" altLang="en-US" dirty="0" smtClean="0"/>
              <a:t>著作権者に無断で</a:t>
            </a:r>
            <a:r>
              <a:rPr kumimoji="1" lang="ja-JP" altLang="en-US" dirty="0" smtClean="0"/>
              <a:t>配信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6686915" y="1661473"/>
            <a:ext cx="1928765" cy="40105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違法ダウンロード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81485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105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endParaRPr kumimoji="1" lang="en-US" altLang="ja-JP" sz="105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6680984" y="4483707"/>
            <a:ext cx="1796266" cy="995680"/>
          </a:xfrm>
          <a:prstGeom prst="wedgeRoundRectCallout">
            <a:avLst>
              <a:gd name="adj1" fmla="val -23515"/>
              <a:gd name="adj2" fmla="val -73214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違法</a:t>
            </a:r>
            <a:endParaRPr kumimoji="1" lang="en-US" altLang="ja-JP" sz="105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endParaRPr kumimoji="1" lang="en-US" altLang="ja-JP" sz="105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（刑罰あり）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516552" y="5599888"/>
            <a:ext cx="2269490" cy="9431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050" dirty="0" smtClean="0"/>
          </a:p>
          <a:p>
            <a:pPr algn="ctr"/>
            <a:r>
              <a:rPr kumimoji="1" lang="ja-JP" altLang="en-US" dirty="0" smtClean="0"/>
              <a:t>２年以下の懲役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200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  <p:sp>
        <p:nvSpPr>
          <p:cNvPr id="21" name="雲形吹き出し 20"/>
          <p:cNvSpPr/>
          <p:nvPr/>
        </p:nvSpPr>
        <p:spPr>
          <a:xfrm>
            <a:off x="4685843" y="3197946"/>
            <a:ext cx="1935435" cy="1285761"/>
          </a:xfrm>
          <a:prstGeom prst="cloudCallout">
            <a:avLst>
              <a:gd name="adj1" fmla="val 72930"/>
              <a:gd name="adj2" fmla="val -5517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違法配信されたものだけど，私だけがみるからいいよね！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514722" y="5599888"/>
            <a:ext cx="2396529" cy="9431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050" dirty="0" smtClean="0"/>
          </a:p>
          <a:p>
            <a:pPr algn="ctr"/>
            <a:r>
              <a:rPr lang="en-US" altLang="ja-JP" dirty="0" smtClean="0"/>
              <a:t>10</a:t>
            </a:r>
            <a:r>
              <a:rPr kumimoji="1" lang="ja-JP" altLang="en-US" dirty="0" smtClean="0"/>
              <a:t>年以下の懲役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また</a:t>
            </a:r>
            <a:r>
              <a:rPr lang="ja-JP" altLang="en-US" dirty="0" smtClean="0"/>
              <a:t>は</a:t>
            </a:r>
            <a:endParaRPr lang="en-US" altLang="ja-JP" dirty="0" smtClean="0"/>
          </a:p>
          <a:p>
            <a:pPr algn="ctr"/>
            <a:r>
              <a:rPr lang="en-US" altLang="ja-JP" dirty="0"/>
              <a:t>1,000</a:t>
            </a:r>
            <a:r>
              <a:rPr kumimoji="1" lang="ja-JP" altLang="en-US" dirty="0" smtClean="0"/>
              <a:t>万円以下の罰金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695712" y="205109"/>
            <a:ext cx="776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い ほう</a:t>
            </a:r>
            <a:endParaRPr lang="ja-JP" altLang="en-US" sz="1600" dirty="0"/>
          </a:p>
        </p:txBody>
      </p:sp>
      <p:sp>
        <p:nvSpPr>
          <p:cNvPr id="23" name="正方形/長方形 22"/>
          <p:cNvSpPr/>
          <p:nvPr/>
        </p:nvSpPr>
        <p:spPr>
          <a:xfrm>
            <a:off x="4363472" y="188232"/>
            <a:ext cx="907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えいぞう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546036" y="1670010"/>
            <a:ext cx="5517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むだん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16828" y="1673780"/>
            <a:ext cx="10134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err="1">
                <a:solidFill>
                  <a:schemeClr val="bg1"/>
                </a:solidFill>
              </a:rPr>
              <a:t>ちょさ</a:t>
            </a:r>
            <a:r>
              <a:rPr lang="ja-JP" altLang="en-US" sz="1000" dirty="0">
                <a:solidFill>
                  <a:schemeClr val="bg1"/>
                </a:solidFill>
              </a:rPr>
              <a:t>くけんじゃ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165530" y="4951067"/>
            <a:ext cx="7777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+mj-ea"/>
              </a:rPr>
              <a:t>けいばつ</a:t>
            </a:r>
            <a:endParaRPr lang="ja-JP" altLang="en-US" sz="1200" dirty="0"/>
          </a:p>
        </p:txBody>
      </p:sp>
      <p:sp>
        <p:nvSpPr>
          <p:cNvPr id="25" name="正方形/長方形 24"/>
          <p:cNvSpPr/>
          <p:nvPr/>
        </p:nvSpPr>
        <p:spPr>
          <a:xfrm>
            <a:off x="7007530" y="4951067"/>
            <a:ext cx="7777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FF0000"/>
                </a:solidFill>
                <a:latin typeface="+mj-ea"/>
              </a:rPr>
              <a:t>けいばつ</a:t>
            </a:r>
            <a:endParaRPr lang="ja-JP" altLang="en-US" sz="1200" dirty="0"/>
          </a:p>
        </p:txBody>
      </p:sp>
      <p:sp>
        <p:nvSpPr>
          <p:cNvPr id="5" name="正方形/長方形 4"/>
          <p:cNvSpPr/>
          <p:nvPr/>
        </p:nvSpPr>
        <p:spPr>
          <a:xfrm>
            <a:off x="1945125" y="5575671"/>
            <a:ext cx="7040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ちょう</a:t>
            </a:r>
            <a:r>
              <a:rPr lang="ja-JP" altLang="en-US" sz="1000" dirty="0" err="1">
                <a:solidFill>
                  <a:schemeClr val="bg1"/>
                </a:solidFill>
              </a:rPr>
              <a:t>えき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848085" y="5563342"/>
            <a:ext cx="7040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ちょう</a:t>
            </a:r>
            <a:r>
              <a:rPr lang="ja-JP" altLang="en-US" sz="1000" dirty="0" err="1">
                <a:solidFill>
                  <a:schemeClr val="bg1"/>
                </a:solidFill>
              </a:rPr>
              <a:t>えき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245256" y="6111125"/>
            <a:ext cx="647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ばっきん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087256" y="6106909"/>
            <a:ext cx="647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ばっきん</a:t>
            </a:r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390996"/>
            <a:ext cx="815478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・著作者の権利を守るため，著作物は</a:t>
            </a:r>
            <a:endParaRPr kumimoji="1" lang="en-US" altLang="ja-JP" sz="1050" dirty="0" smtClean="0"/>
          </a:p>
          <a:p>
            <a:endParaRPr kumimoji="1" lang="en-US" altLang="ja-JP" sz="105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著作権法により保護されている。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2917910"/>
            <a:ext cx="8154785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・著作物の多くは，製作の費用と時間を</a:t>
            </a:r>
            <a:endParaRPr kumimoji="1" lang="en-US" altLang="ja-JP" sz="1050" dirty="0" smtClean="0"/>
          </a:p>
          <a:p>
            <a:endParaRPr kumimoji="1" lang="en-US" altLang="ja-JP" sz="1050" dirty="0" smtClean="0"/>
          </a:p>
          <a:p>
            <a:r>
              <a:rPr lang="ja-JP" altLang="en-US" sz="3600" dirty="0"/>
              <a:t>　か</a:t>
            </a:r>
            <a:r>
              <a:rPr kumimoji="1" lang="ja-JP" altLang="en-US" sz="3600" dirty="0" smtClean="0"/>
              <a:t>けて創られている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" y="4444824"/>
            <a:ext cx="8154785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・著作権法は，著作者の権利を守り，</a:t>
            </a:r>
            <a:endParaRPr kumimoji="1" lang="en-US" altLang="ja-JP" sz="1050" dirty="0" smtClean="0"/>
          </a:p>
          <a:p>
            <a:endParaRPr kumimoji="1" lang="en-US" altLang="ja-JP" sz="105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文化の発展に寄与することを目的と</a:t>
            </a:r>
            <a:endParaRPr kumimoji="1" lang="en-US" altLang="ja-JP" sz="1050" dirty="0" smtClean="0"/>
          </a:p>
          <a:p>
            <a:endParaRPr kumimoji="1" lang="en-US" altLang="ja-JP" sz="105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している。</a:t>
            </a:r>
            <a:endParaRPr kumimoji="1" lang="ja-JP" altLang="en-US" sz="3600" dirty="0"/>
          </a:p>
        </p:txBody>
      </p:sp>
      <p:sp>
        <p:nvSpPr>
          <p:cNvPr id="3" name="正方形/長方形 2"/>
          <p:cNvSpPr/>
          <p:nvPr/>
        </p:nvSpPr>
        <p:spPr>
          <a:xfrm>
            <a:off x="811098" y="1221719"/>
            <a:ext cx="1306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ちょ  さく  しゃ</a:t>
            </a:r>
            <a:endParaRPr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2629738" y="1254718"/>
            <a:ext cx="865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けん　り</a:t>
            </a:r>
            <a:endParaRPr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5992698" y="1219330"/>
            <a:ext cx="1377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ちょ  さく  ぶつ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866484" y="1953474"/>
            <a:ext cx="18549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ちょ  さく  けん　ほう</a:t>
            </a:r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930218" y="1953474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ほ　 ご</a:t>
            </a:r>
            <a:endParaRPr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081300" y="2768953"/>
            <a:ext cx="909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せい さく</a:t>
            </a:r>
            <a:endParaRPr lang="ja-JP" altLang="en-US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2108276" y="3489918"/>
            <a:ext cx="502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つく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228494" y="5013918"/>
            <a:ext cx="938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はってん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637921" y="5008796"/>
            <a:ext cx="8082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き　　よ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0487" y="2078182"/>
            <a:ext cx="825823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原則，著作物を利用する場合は</a:t>
            </a:r>
            <a:r>
              <a:rPr lang="ja-JP" altLang="en-US" sz="4400" dirty="0" smtClean="0"/>
              <a:t>，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kumimoji="1" lang="ja-JP" altLang="en-US" sz="4400" dirty="0" smtClean="0"/>
              <a:t>著作権者から</a:t>
            </a:r>
            <a:r>
              <a:rPr kumimoji="1" lang="ja-JP" altLang="en-US" sz="4400" dirty="0" smtClean="0">
                <a:solidFill>
                  <a:srgbClr val="FF0000"/>
                </a:solidFill>
              </a:rPr>
              <a:t>許可を得る</a:t>
            </a:r>
            <a:r>
              <a:rPr kumimoji="1" lang="ja-JP" altLang="en-US" sz="4400" dirty="0" smtClean="0"/>
              <a:t>ことが</a:t>
            </a:r>
            <a:endParaRPr kumimoji="1" lang="en-US" altLang="ja-JP" sz="1050" dirty="0" smtClean="0"/>
          </a:p>
          <a:p>
            <a:endParaRPr kumimoji="1" lang="en-US" altLang="ja-JP" sz="1050" dirty="0" smtClean="0"/>
          </a:p>
          <a:p>
            <a:r>
              <a:rPr kumimoji="1" lang="ja-JP" altLang="en-US" sz="4400" dirty="0" smtClean="0"/>
              <a:t>必要</a:t>
            </a:r>
            <a:r>
              <a:rPr lang="ja-JP" altLang="en-US" sz="4400" dirty="0"/>
              <a:t>で</a:t>
            </a:r>
            <a:r>
              <a:rPr lang="ja-JP" altLang="en-US" sz="4400" dirty="0" smtClean="0"/>
              <a:t>ある。</a:t>
            </a:r>
            <a:endParaRPr kumimoji="1" lang="ja-JP" altLang="en-US" sz="4400" dirty="0"/>
          </a:p>
        </p:txBody>
      </p:sp>
      <p:sp>
        <p:nvSpPr>
          <p:cNvPr id="4" name="正方形/長方形 3"/>
          <p:cNvSpPr/>
          <p:nvPr/>
        </p:nvSpPr>
        <p:spPr>
          <a:xfrm>
            <a:off x="702994" y="1913374"/>
            <a:ext cx="981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げんそく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37154" y="1921748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ちょ  さく  ぶつ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81894" y="2744708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ちょ  さく  けん　じゃ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941654" y="2756376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きょ　か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546934" y="2759392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え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607</TotalTime>
  <Words>381</Words>
  <Application>Microsoft Office PowerPoint</Application>
  <PresentationFormat>画面に合わせる (4:3)</PresentationFormat>
  <Paragraphs>154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HGS創英角ｺﾞｼｯｸUB</vt:lpstr>
      <vt:lpstr>HG創英角ｺﾞｼｯｸUB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キャラクターの 画像を使ってもいいの？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70</cp:revision>
  <cp:lastPrinted>2016-03-23T06:17:57Z</cp:lastPrinted>
  <dcterms:created xsi:type="dcterms:W3CDTF">2015-11-05T04:56:00Z</dcterms:created>
  <dcterms:modified xsi:type="dcterms:W3CDTF">2016-03-23T06:21:13Z</dcterms:modified>
</cp:coreProperties>
</file>