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0000"/>
    <a:srgbClr val="B45064"/>
    <a:srgbClr val="FFCCFF"/>
    <a:srgbClr val="FF0066"/>
    <a:srgbClr val="00CC99"/>
    <a:srgbClr val="29CB2D"/>
    <a:srgbClr val="66FF33"/>
    <a:srgbClr val="FFFF99"/>
    <a:srgbClr val="BE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83572" autoAdjust="0"/>
  </p:normalViewPr>
  <p:slideViewPr>
    <p:cSldViewPr snapToGrid="0">
      <p:cViewPr varScale="1">
        <p:scale>
          <a:sx n="58" d="100"/>
          <a:sy n="58" d="100"/>
        </p:scale>
        <p:origin x="1266" y="66"/>
      </p:cViewPr>
      <p:guideLst>
        <p:guide orient="horz" pos="2160"/>
        <p:guide pos="2880"/>
      </p:guideLst>
    </p:cSldViewPr>
  </p:slideViewPr>
  <p:notesTextViewPr>
    <p:cViewPr>
      <p:scale>
        <a:sx n="3" d="2"/>
        <a:sy n="3" d="2"/>
      </p:scale>
      <p:origin x="0" y="0"/>
    </p:cViewPr>
  </p:notesTextViewPr>
  <p:notesViewPr>
    <p:cSldViewPr snapToGrid="0">
      <p:cViewPr varScale="1">
        <p:scale>
          <a:sx n="80" d="100"/>
          <a:sy n="80" d="100"/>
        </p:scale>
        <p:origin x="3216" y="9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ネットショッピングで危険性を知り，契約内容を正確に把握することの大切さを理解する。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◆図を用いて，事例場面を説明する。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◆生徒に，スマホの画面を注意してみるように指示する。</a:t>
            </a:r>
          </a:p>
          <a:p>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【発問】考えられるトラブルとは何でしょう。また，注意すべき点はなんでしょう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◆Ａ子がどのようなトラブルに巻き込まれたか考えさせ，設問１に記入させる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安易</a:t>
            </a:r>
            <a:r>
              <a:rPr lang="ja-JP" altLang="ja-JP" sz="1050" dirty="0">
                <a:latin typeface="ＭＳ ゴシック" panose="020B0609070205080204" pitchFamily="49" charset="-128"/>
                <a:ea typeface="ＭＳ ゴシック" panose="020B0609070205080204" pitchFamily="49" charset="-128"/>
              </a:rPr>
              <a:t>に注文するとトラブルに巻き込まれることがあることに気付かせる。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考えられるトラブルと，注文時に注意すべき点について話し合わせ，考えを交流させる。</a:t>
            </a:r>
          </a:p>
          <a:p>
            <a:r>
              <a:rPr lang="ja-JP" altLang="ja-JP" sz="1050" dirty="0">
                <a:latin typeface="ＭＳ ゴシック" panose="020B0609070205080204" pitchFamily="49" charset="-128"/>
                <a:ea typeface="ＭＳ ゴシック" panose="020B0609070205080204" pitchFamily="49" charset="-128"/>
              </a:rPr>
              <a:t>　※ペアワーク，グループワークなど</a:t>
            </a:r>
          </a:p>
          <a:p>
            <a:r>
              <a:rPr lang="ja-JP" altLang="ja-JP" sz="1050" dirty="0">
                <a:latin typeface="ＭＳ ゴシック" panose="020B0609070205080204" pitchFamily="49" charset="-128"/>
                <a:ea typeface="ＭＳ ゴシック" panose="020B0609070205080204" pitchFamily="49" charset="-128"/>
              </a:rPr>
              <a:t>事例説明</a:t>
            </a:r>
          </a:p>
          <a:p>
            <a:r>
              <a:rPr lang="ja-JP" altLang="ja-JP" sz="1050" dirty="0">
                <a:latin typeface="ＭＳ ゴシック" panose="020B0609070205080204" pitchFamily="49" charset="-128"/>
                <a:ea typeface="ＭＳ ゴシック" panose="020B0609070205080204" pitchFamily="49" charset="-128"/>
              </a:rPr>
              <a:t>・Ａ子は，親友Ｂ子の誕生日プレゼントをインターネットショッピングで買うことに</a:t>
            </a:r>
            <a:r>
              <a:rPr lang="ja-JP" altLang="ja-JP" sz="1050" dirty="0" smtClean="0">
                <a:latin typeface="ＭＳ ゴシック" panose="020B0609070205080204" pitchFamily="49" charset="-128"/>
                <a:ea typeface="ＭＳ ゴシック" panose="020B0609070205080204" pitchFamily="49" charset="-128"/>
              </a:rPr>
              <a:t>し</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た</a:t>
            </a:r>
            <a:r>
              <a:rPr lang="ja-JP" altLang="ja-JP" sz="1050" dirty="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・安心できるサイトから買ったつもりが，トラブルに巻き込まれてしまい，注文した</a:t>
            </a:r>
            <a:r>
              <a:rPr lang="ja-JP" altLang="ja-JP" sz="1050" dirty="0" smtClean="0">
                <a:latin typeface="ＭＳ ゴシック" panose="020B0609070205080204" pitchFamily="49" charset="-128"/>
                <a:ea typeface="ＭＳ ゴシック" panose="020B0609070205080204" pitchFamily="49" charset="-128"/>
              </a:rPr>
              <a:t>商</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品を手</a:t>
            </a:r>
            <a:r>
              <a:rPr lang="ja-JP" altLang="ja-JP" sz="1050" dirty="0">
                <a:latin typeface="ＭＳ ゴシック" panose="020B0609070205080204" pitchFamily="49" charset="-128"/>
                <a:ea typeface="ＭＳ ゴシック" panose="020B0609070205080204" pitchFamily="49" charset="-128"/>
              </a:rPr>
              <a:t>にすることができなかった。または，手にしたが模倣品か欠陥商品であった。</a:t>
            </a: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b="1" dirty="0" smtClean="0">
                <a:latin typeface="ＭＳ ゴシック" panose="020B0609070205080204" pitchFamily="49" charset="-128"/>
                <a:ea typeface="ＭＳ ゴシック" panose="020B0609070205080204" pitchFamily="49" charset="-128"/>
              </a:rPr>
              <a:t>＞</a:t>
            </a:r>
            <a:endParaRPr lang="en-US" altLang="ja-JP" sz="1050" b="1" dirty="0" smtClean="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　</a:t>
            </a:r>
            <a:r>
              <a:rPr lang="ja-JP" altLang="ja-JP" sz="1050" dirty="0">
                <a:latin typeface="ＭＳ ゴシック" panose="020B0609070205080204" pitchFamily="49" charset="-128"/>
                <a:ea typeface="ＭＳ ゴシック" panose="020B0609070205080204" pitchFamily="49" charset="-128"/>
              </a:rPr>
              <a:t>店舗に行く手間や時間を掛けずに商品を購入することができる</a:t>
            </a:r>
            <a:r>
              <a:rPr lang="ja-JP" altLang="ja-JP" sz="1050" dirty="0" smtClean="0">
                <a:latin typeface="ＭＳ ゴシック" panose="020B0609070205080204" pitchFamily="49" charset="-128"/>
                <a:ea typeface="ＭＳ ゴシック" panose="020B0609070205080204" pitchFamily="49" charset="-128"/>
              </a:rPr>
              <a:t>インターネットショッピングで</a:t>
            </a:r>
            <a:r>
              <a:rPr lang="ja-JP" altLang="ja-JP" sz="1050" dirty="0">
                <a:latin typeface="ＭＳ ゴシック" panose="020B0609070205080204" pitchFamily="49" charset="-128"/>
                <a:ea typeface="ＭＳ ゴシック" panose="020B0609070205080204" pitchFamily="49" charset="-128"/>
              </a:rPr>
              <a:t>ある</a:t>
            </a:r>
            <a:r>
              <a:rPr lang="ja-JP" altLang="ja-JP" sz="1050" dirty="0" smtClean="0">
                <a:latin typeface="ＭＳ ゴシック" panose="020B0609070205080204" pitchFamily="49" charset="-128"/>
                <a:ea typeface="ＭＳ ゴシック" panose="020B0609070205080204" pitchFamily="49" charset="-128"/>
              </a:rPr>
              <a:t>が</a:t>
            </a:r>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latin typeface="ＭＳ ゴシック" panose="020B0609070205080204" pitchFamily="49" charset="-128"/>
                <a:ea typeface="ＭＳ ゴシック" panose="020B0609070205080204" pitchFamily="49" charset="-128"/>
              </a:rPr>
              <a:t>安易</a:t>
            </a:r>
            <a:r>
              <a:rPr lang="ja-JP" altLang="ja-JP" sz="1050" dirty="0">
                <a:latin typeface="ＭＳ ゴシック" panose="020B0609070205080204" pitchFamily="49" charset="-128"/>
                <a:ea typeface="ＭＳ ゴシック" panose="020B0609070205080204" pitchFamily="49" charset="-128"/>
              </a:rPr>
              <a:t>に注文すると様々なトラブルに巻き込まれることがあることを理解する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◯メリット</a:t>
            </a:r>
          </a:p>
          <a:p>
            <a:r>
              <a:rPr lang="ja-JP" altLang="ja-JP" sz="1050" dirty="0">
                <a:latin typeface="ＭＳ ゴシック" panose="020B0609070205080204" pitchFamily="49" charset="-128"/>
                <a:ea typeface="ＭＳ ゴシック" panose="020B0609070205080204" pitchFamily="49" charset="-128"/>
              </a:rPr>
              <a:t>・インターネットショッピングは，店舗に行く手間や時間をかけずに商品を購入する</a:t>
            </a: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こと</a:t>
            </a:r>
            <a:r>
              <a:rPr lang="ja-JP" altLang="ja-JP" sz="1050" dirty="0">
                <a:latin typeface="ＭＳ ゴシック" panose="020B0609070205080204" pitchFamily="49" charset="-128"/>
                <a:ea typeface="ＭＳ ゴシック" panose="020B0609070205080204" pitchFamily="49" charset="-128"/>
              </a:rPr>
              <a:t>ができる。</a:t>
            </a:r>
          </a:p>
          <a:p>
            <a:r>
              <a:rPr lang="ja-JP" altLang="ja-JP" sz="1050" dirty="0">
                <a:latin typeface="ＭＳ ゴシック" panose="020B0609070205080204" pitchFamily="49" charset="-128"/>
                <a:ea typeface="ＭＳ ゴシック" panose="020B0609070205080204" pitchFamily="49" charset="-128"/>
              </a:rPr>
              <a:t>◯デメリット</a:t>
            </a:r>
          </a:p>
          <a:p>
            <a:r>
              <a:rPr lang="ja-JP" altLang="ja-JP" sz="1050" dirty="0">
                <a:latin typeface="ＭＳ ゴシック" panose="020B0609070205080204" pitchFamily="49" charset="-128"/>
                <a:ea typeface="ＭＳ ゴシック" panose="020B0609070205080204" pitchFamily="49" charset="-128"/>
              </a:rPr>
              <a:t>・様々なトラブルの例</a:t>
            </a: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商品</a:t>
            </a:r>
            <a:r>
              <a:rPr lang="ja-JP" altLang="ja-JP" sz="1050" dirty="0">
                <a:latin typeface="ＭＳ ゴシック" panose="020B0609070205080204" pitchFamily="49" charset="-128"/>
                <a:ea typeface="ＭＳ ゴシック" panose="020B0609070205080204" pitchFamily="49" charset="-128"/>
              </a:rPr>
              <a:t>が届かない，偽物が届いた，サイズや色が違う，返品できない，カード情報が</a:t>
            </a:r>
          </a:p>
          <a:p>
            <a:r>
              <a:rPr lang="ja-JP" altLang="en-US" sz="1050" dirty="0" smtClean="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盗まれる</a:t>
            </a:r>
            <a:r>
              <a:rPr lang="ja-JP" altLang="ja-JP" sz="1050" dirty="0">
                <a:latin typeface="ＭＳ ゴシック" panose="020B0609070205080204" pitchFamily="49" charset="-128"/>
                <a:ea typeface="ＭＳ ゴシック" panose="020B0609070205080204" pitchFamily="49" charset="-128"/>
              </a:rPr>
              <a:t>など。</a:t>
            </a:r>
          </a:p>
          <a:p>
            <a:r>
              <a:rPr lang="ja-JP" altLang="ja-JP" sz="1050" dirty="0">
                <a:latin typeface="ＭＳ ゴシック" panose="020B0609070205080204" pitchFamily="49" charset="-128"/>
                <a:ea typeface="ＭＳ ゴシック" panose="020B0609070205080204" pitchFamily="49" charset="-128"/>
              </a:rPr>
              <a:t>　・</a:t>
            </a:r>
            <a:r>
              <a:rPr lang="ja-JP" altLang="ja-JP" sz="1050" u="sng" dirty="0">
                <a:latin typeface="ＭＳ ゴシック" panose="020B0609070205080204" pitchFamily="49" charset="-128"/>
                <a:ea typeface="ＭＳ ゴシック" panose="020B0609070205080204" pitchFamily="49" charset="-128"/>
              </a:rPr>
              <a:t>クーリング・オフ</a:t>
            </a:r>
            <a:r>
              <a:rPr lang="ja-JP" altLang="ja-JP" sz="1050" dirty="0">
                <a:latin typeface="ＭＳ ゴシック" panose="020B0609070205080204" pitchFamily="49" charset="-128"/>
                <a:ea typeface="ＭＳ ゴシック" panose="020B0609070205080204" pitchFamily="49" charset="-128"/>
              </a:rPr>
              <a:t>ができない。</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a:t>
            </a:r>
            <a:r>
              <a:rPr lang="ja-JP" altLang="ja-JP" sz="1050" dirty="0" smtClean="0">
                <a:latin typeface="ＭＳ ゴシック" panose="020B0609070205080204" pitchFamily="49" charset="-128"/>
                <a:ea typeface="ＭＳ ゴシック" panose="020B0609070205080204" pitchFamily="49" charset="-128"/>
              </a:rPr>
              <a:t>参照</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　通信販売に関するクーリング・オフについて</a:t>
            </a:r>
          </a:p>
          <a:p>
            <a:r>
              <a:rPr lang="ja-JP" altLang="ja-JP" sz="1050" dirty="0">
                <a:latin typeface="ＭＳ ゴシック" panose="020B0609070205080204" pitchFamily="49" charset="-128"/>
                <a:ea typeface="ＭＳ ゴシック" panose="020B0609070205080204" pitchFamily="49" charset="-128"/>
              </a:rPr>
              <a:t>　　◯クーリング・オフとは</a:t>
            </a:r>
          </a:p>
          <a:p>
            <a:r>
              <a:rPr lang="ja-JP" altLang="ja-JP" sz="1050" dirty="0">
                <a:latin typeface="ＭＳ ゴシック" panose="020B0609070205080204" pitchFamily="49" charset="-128"/>
                <a:ea typeface="ＭＳ ゴシック" panose="020B0609070205080204" pitchFamily="49" charset="-128"/>
              </a:rPr>
              <a:t>　　　契約を解除できる制度です。</a:t>
            </a:r>
          </a:p>
          <a:p>
            <a:r>
              <a:rPr lang="ja-JP" altLang="ja-JP" sz="1050" dirty="0">
                <a:latin typeface="ＭＳ ゴシック" panose="020B0609070205080204" pitchFamily="49" charset="-128"/>
                <a:ea typeface="ＭＳ ゴシック" panose="020B0609070205080204" pitchFamily="49" charset="-128"/>
              </a:rPr>
              <a:t>　　　クーリング・オフすると</a:t>
            </a:r>
          </a:p>
          <a:p>
            <a:r>
              <a:rPr lang="ja-JP" altLang="ja-JP" sz="1050" dirty="0">
                <a:latin typeface="ＭＳ ゴシック" panose="020B0609070205080204" pitchFamily="49" charset="-128"/>
                <a:ea typeface="ＭＳ ゴシック" panose="020B0609070205080204" pitchFamily="49" charset="-128"/>
              </a:rPr>
              <a:t>　　　１．支払った金額の全額返金できる。</a:t>
            </a:r>
          </a:p>
          <a:p>
            <a:r>
              <a:rPr lang="ja-JP" altLang="ja-JP" sz="1050" dirty="0">
                <a:latin typeface="ＭＳ ゴシック" panose="020B0609070205080204" pitchFamily="49" charset="-128"/>
                <a:ea typeface="ＭＳ ゴシック" panose="020B0609070205080204" pitchFamily="49" charset="-128"/>
              </a:rPr>
              <a:t>　　　２．「キャンセル料」「違約金」を支払わなくてもよい。</a:t>
            </a:r>
          </a:p>
          <a:p>
            <a:r>
              <a:rPr lang="ja-JP" altLang="ja-JP" sz="1050" dirty="0">
                <a:latin typeface="ＭＳ ゴシック" panose="020B0609070205080204" pitchFamily="49" charset="-128"/>
                <a:ea typeface="ＭＳ ゴシック" panose="020B0609070205080204" pitchFamily="49" charset="-128"/>
              </a:rPr>
              <a:t>　　　３．商品・権利の返品費用は，事業者が負担する。</a:t>
            </a:r>
          </a:p>
          <a:p>
            <a:r>
              <a:rPr lang="ja-JP" altLang="ja-JP" sz="1050" dirty="0">
                <a:latin typeface="ＭＳ ゴシック" panose="020B0609070205080204" pitchFamily="49" charset="-128"/>
                <a:ea typeface="ＭＳ ゴシック" panose="020B0609070205080204" pitchFamily="49" charset="-128"/>
              </a:rPr>
              <a:t>　　　４．通常使用してしまった商品でも契約がなかったことにできる。　など</a:t>
            </a:r>
          </a:p>
          <a:p>
            <a:r>
              <a:rPr lang="ja-JP" altLang="ja-JP" sz="1050" dirty="0">
                <a:latin typeface="ＭＳ ゴシック" panose="020B0609070205080204" pitchFamily="49" charset="-128"/>
                <a:ea typeface="ＭＳ ゴシック" panose="020B0609070205080204" pitchFamily="49" charset="-128"/>
              </a:rPr>
              <a:t>　</a:t>
            </a:r>
            <a:r>
              <a:rPr lang="ja-JP" altLang="ja-JP" sz="1050" b="1" dirty="0" smtClean="0">
                <a:latin typeface="ＭＳ ゴシック" panose="020B0609070205080204" pitchFamily="49" charset="-128"/>
                <a:ea typeface="ＭＳ ゴシック" panose="020B0609070205080204" pitchFamily="49" charset="-128"/>
              </a:rPr>
              <a:t>【</a:t>
            </a:r>
            <a:r>
              <a:rPr lang="ja-JP" altLang="ja-JP" sz="1050" b="1" dirty="0">
                <a:latin typeface="ＭＳ ゴシック" panose="020B0609070205080204" pitchFamily="49" charset="-128"/>
                <a:ea typeface="ＭＳ ゴシック" panose="020B0609070205080204" pitchFamily="49" charset="-128"/>
              </a:rPr>
              <a:t>重要】インターネットショッピングを含む通信販売は，クーリング・オフできない。　</a:t>
            </a:r>
            <a:endParaRPr lang="ja-JP" altLang="ja-JP" sz="1050" dirty="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00" dirty="0">
                <a:latin typeface="ＭＳ ゴシック" panose="020B0609070205080204" pitchFamily="49" charset="-128"/>
                <a:ea typeface="ＭＳ ゴシック" panose="020B0609070205080204" pitchFamily="49" charset="-128"/>
              </a:rPr>
              <a:t>■　通信販売</a:t>
            </a:r>
          </a:p>
          <a:p>
            <a:r>
              <a:rPr lang="ja-JP" altLang="ja-JP" sz="1000" dirty="0">
                <a:latin typeface="ＭＳ ゴシック" panose="020B0609070205080204" pitchFamily="49" charset="-128"/>
                <a:ea typeface="ＭＳ ゴシック" panose="020B0609070205080204" pitchFamily="49" charset="-128"/>
              </a:rPr>
              <a:t>　　特定商取引法の対象となる取引であり，インターネット等の取引についてはこの</a:t>
            </a:r>
            <a:r>
              <a:rPr lang="ja-JP" altLang="ja-JP" sz="1000" dirty="0" smtClean="0">
                <a:latin typeface="ＭＳ ゴシック" panose="020B0609070205080204" pitchFamily="49" charset="-128"/>
                <a:ea typeface="ＭＳ ゴシック" panose="020B0609070205080204" pitchFamily="49" charset="-128"/>
              </a:rPr>
              <a:t>販売方</a:t>
            </a:r>
            <a:r>
              <a:rPr lang="ja-JP" altLang="en-US" sz="1000" dirty="0" smtClean="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法</a:t>
            </a:r>
            <a:r>
              <a:rPr lang="ja-JP" altLang="ja-JP" sz="1000" dirty="0">
                <a:latin typeface="ＭＳ ゴシック" panose="020B0609070205080204" pitchFamily="49" charset="-128"/>
                <a:ea typeface="ＭＳ ゴシック" panose="020B0609070205080204" pitchFamily="49" charset="-128"/>
              </a:rPr>
              <a:t>に該当する。</a:t>
            </a:r>
          </a:p>
          <a:p>
            <a:r>
              <a:rPr lang="ja-JP" altLang="ja-JP" sz="1000" dirty="0">
                <a:latin typeface="ＭＳ ゴシック" panose="020B0609070205080204" pitchFamily="49" charset="-128"/>
                <a:ea typeface="ＭＳ ゴシック" panose="020B0609070205080204" pitchFamily="49" charset="-128"/>
              </a:rPr>
              <a:t>　　この法律では，インターネット事業者は広告に表示する事項を次のように定められて</a:t>
            </a:r>
            <a:r>
              <a:rPr lang="ja-JP" altLang="ja-JP" sz="1000" dirty="0" err="1" smtClean="0">
                <a:latin typeface="ＭＳ ゴシック" panose="020B0609070205080204" pitchFamily="49" charset="-128"/>
                <a:ea typeface="ＭＳ ゴシック" panose="020B0609070205080204" pitchFamily="49" charset="-128"/>
              </a:rPr>
              <a:t>い</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r>
              <a:rPr lang="ja-JP" altLang="ja-JP" sz="1000" dirty="0" smtClean="0">
                <a:latin typeface="ＭＳ ゴシック" panose="020B0609070205080204" pitchFamily="49" charset="-128"/>
                <a:ea typeface="ＭＳ ゴシック" panose="020B0609070205080204" pitchFamily="49" charset="-128"/>
              </a:rPr>
              <a:t>る</a:t>
            </a:r>
            <a:r>
              <a:rPr lang="ja-JP" altLang="ja-JP" sz="1000" dirty="0">
                <a:latin typeface="ＭＳ ゴシック" panose="020B0609070205080204" pitchFamily="49" charset="-128"/>
                <a:ea typeface="ＭＳ ゴシック" panose="020B0609070205080204" pitchFamily="49" charset="-128"/>
              </a:rPr>
              <a:t>。</a:t>
            </a:r>
          </a:p>
          <a:p>
            <a:r>
              <a:rPr lang="ja-JP" altLang="ja-JP" sz="900" dirty="0">
                <a:latin typeface="ＭＳ ゴシック" panose="020B0609070205080204" pitchFamily="49" charset="-128"/>
                <a:ea typeface="ＭＳ ゴシック" panose="020B0609070205080204" pitchFamily="49" charset="-128"/>
              </a:rPr>
              <a:t>　　＜特定商取引法＞　</a:t>
            </a:r>
          </a:p>
          <a:p>
            <a:r>
              <a:rPr lang="ja-JP" altLang="en-US" sz="900" dirty="0" smtClean="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第</a:t>
            </a:r>
            <a:r>
              <a:rPr lang="en-US" altLang="ja-JP" sz="900" dirty="0" smtClean="0">
                <a:latin typeface="ＭＳ ゴシック" panose="020B0609070205080204" pitchFamily="49" charset="-128"/>
                <a:ea typeface="ＭＳ ゴシック" panose="020B0609070205080204" pitchFamily="49" charset="-128"/>
              </a:rPr>
              <a:t>11</a:t>
            </a:r>
            <a:r>
              <a:rPr lang="ja-JP" altLang="ja-JP" sz="900" dirty="0">
                <a:latin typeface="ＭＳ ゴシック" panose="020B0609070205080204" pitchFamily="49" charset="-128"/>
                <a:ea typeface="ＭＳ ゴシック" panose="020B0609070205080204" pitchFamily="49" charset="-128"/>
              </a:rPr>
              <a:t>条：広告の表示義務</a:t>
            </a:r>
          </a:p>
          <a:p>
            <a:r>
              <a:rPr lang="ja-JP" altLang="ja-JP" sz="900" dirty="0">
                <a:latin typeface="ＭＳ ゴシック" panose="020B0609070205080204" pitchFamily="49" charset="-128"/>
                <a:ea typeface="ＭＳ ゴシック" panose="020B0609070205080204" pitchFamily="49" charset="-128"/>
              </a:rPr>
              <a:t>　　　１．販売</a:t>
            </a:r>
            <a:r>
              <a:rPr lang="ja-JP" altLang="ja-JP" sz="900" dirty="0" smtClean="0">
                <a:latin typeface="ＭＳ ゴシック" panose="020B0609070205080204" pitchFamily="49" charset="-128"/>
                <a:ea typeface="ＭＳ ゴシック" panose="020B0609070205080204" pitchFamily="49" charset="-128"/>
              </a:rPr>
              <a:t>価格</a:t>
            </a:r>
            <a:r>
              <a:rPr lang="ja-JP" altLang="ja-JP" sz="900" dirty="0">
                <a:latin typeface="ＭＳ ゴシック" panose="020B0609070205080204" pitchFamily="49" charset="-128"/>
                <a:ea typeface="ＭＳ ゴシック" panose="020B0609070205080204" pitchFamily="49" charset="-128"/>
              </a:rPr>
              <a:t>　　　２．</a:t>
            </a:r>
            <a:r>
              <a:rPr lang="ja-JP" altLang="ja-JP" sz="900" dirty="0" smtClean="0">
                <a:latin typeface="ＭＳ ゴシック" panose="020B0609070205080204" pitchFamily="49" charset="-128"/>
                <a:ea typeface="ＭＳ ゴシック" panose="020B0609070205080204" pitchFamily="49" charset="-128"/>
              </a:rPr>
              <a:t>送料</a:t>
            </a:r>
            <a:r>
              <a:rPr lang="ja-JP" altLang="ja-JP" sz="900" dirty="0">
                <a:latin typeface="ＭＳ ゴシック" panose="020B0609070205080204" pitchFamily="49" charset="-128"/>
                <a:ea typeface="ＭＳ ゴシック" panose="020B0609070205080204" pitchFamily="49" charset="-128"/>
              </a:rPr>
              <a:t>　　　３．販売価格・送料等以外に負担すべき内容及び金銭</a:t>
            </a:r>
          </a:p>
          <a:p>
            <a:r>
              <a:rPr lang="ja-JP" altLang="ja-JP" sz="900" dirty="0">
                <a:latin typeface="ＭＳ ゴシック" panose="020B0609070205080204" pitchFamily="49" charset="-128"/>
                <a:ea typeface="ＭＳ ゴシック" panose="020B0609070205080204" pitchFamily="49" charset="-128"/>
              </a:rPr>
              <a:t>　　　４．代金の支払</a:t>
            </a:r>
            <a:r>
              <a:rPr lang="ja-JP" altLang="ja-JP" sz="900" dirty="0" smtClean="0">
                <a:latin typeface="ＭＳ ゴシック" panose="020B0609070205080204" pitchFamily="49" charset="-128"/>
                <a:ea typeface="ＭＳ ゴシック" panose="020B0609070205080204" pitchFamily="49" charset="-128"/>
              </a:rPr>
              <a:t>時期</a:t>
            </a:r>
            <a:r>
              <a:rPr lang="ja-JP" altLang="ja-JP" sz="900" dirty="0">
                <a:latin typeface="ＭＳ ゴシック" panose="020B0609070205080204" pitchFamily="49" charset="-128"/>
                <a:ea typeface="ＭＳ ゴシック" panose="020B0609070205080204" pitchFamily="49" charset="-128"/>
              </a:rPr>
              <a:t>　　　５．代金の支払</a:t>
            </a:r>
            <a:r>
              <a:rPr lang="ja-JP" altLang="ja-JP" sz="900" dirty="0" smtClean="0">
                <a:latin typeface="ＭＳ ゴシック" panose="020B0609070205080204" pitchFamily="49" charset="-128"/>
                <a:ea typeface="ＭＳ ゴシック" panose="020B0609070205080204" pitchFamily="49" charset="-128"/>
              </a:rPr>
              <a:t>方法</a:t>
            </a:r>
            <a:r>
              <a:rPr lang="ja-JP" altLang="ja-JP" sz="900" dirty="0">
                <a:latin typeface="ＭＳ ゴシック" panose="020B0609070205080204" pitchFamily="49" charset="-128"/>
                <a:ea typeface="ＭＳ ゴシック" panose="020B0609070205080204" pitchFamily="49" charset="-128"/>
              </a:rPr>
              <a:t>　　　６．商品の引渡時期</a:t>
            </a:r>
          </a:p>
          <a:p>
            <a:r>
              <a:rPr lang="ja-JP" altLang="ja-JP" sz="900" dirty="0">
                <a:latin typeface="ＭＳ ゴシック" panose="020B0609070205080204" pitchFamily="49" charset="-128"/>
                <a:ea typeface="ＭＳ ゴシック" panose="020B0609070205080204" pitchFamily="49" charset="-128"/>
              </a:rPr>
              <a:t>　　　７．返品特約に関する</a:t>
            </a:r>
            <a:r>
              <a:rPr lang="ja-JP" altLang="ja-JP" sz="900" dirty="0" smtClean="0">
                <a:latin typeface="ＭＳ ゴシック" panose="020B0609070205080204" pitchFamily="49" charset="-128"/>
                <a:ea typeface="ＭＳ ゴシック" panose="020B0609070205080204" pitchFamily="49" charset="-128"/>
              </a:rPr>
              <a:t>事項</a:t>
            </a:r>
            <a:r>
              <a:rPr lang="ja-JP" altLang="ja-JP" sz="900" dirty="0">
                <a:latin typeface="ＭＳ ゴシック" panose="020B0609070205080204" pitchFamily="49" charset="-128"/>
                <a:ea typeface="ＭＳ ゴシック" panose="020B0609070205080204" pitchFamily="49" charset="-128"/>
              </a:rPr>
              <a:t>　　　８．事業者の氏名又は</a:t>
            </a:r>
            <a:r>
              <a:rPr lang="ja-JP" altLang="ja-JP" sz="900" dirty="0" smtClean="0">
                <a:latin typeface="ＭＳ ゴシック" panose="020B0609070205080204" pitchFamily="49" charset="-128"/>
                <a:ea typeface="ＭＳ ゴシック" panose="020B0609070205080204" pitchFamily="49" charset="-128"/>
              </a:rPr>
              <a:t>名称</a:t>
            </a:r>
            <a:r>
              <a:rPr lang="ja-JP" altLang="ja-JP" sz="900" dirty="0">
                <a:latin typeface="ＭＳ ゴシック" panose="020B0609070205080204" pitchFamily="49" charset="-128"/>
                <a:ea typeface="ＭＳ ゴシック" panose="020B0609070205080204" pitchFamily="49" charset="-128"/>
              </a:rPr>
              <a:t>　　　９．事業者の住所</a:t>
            </a:r>
          </a:p>
          <a:p>
            <a:r>
              <a:rPr lang="ja-JP" altLang="ja-JP" sz="900" dirty="0">
                <a:latin typeface="ＭＳ ゴシック" panose="020B0609070205080204" pitchFamily="49" charset="-128"/>
                <a:ea typeface="ＭＳ ゴシック" panose="020B0609070205080204" pitchFamily="49" charset="-128"/>
              </a:rPr>
              <a:t>　　　</a:t>
            </a:r>
            <a:r>
              <a:rPr lang="en-US" altLang="ja-JP" sz="900" dirty="0">
                <a:latin typeface="ＭＳ ゴシック" panose="020B0609070205080204" pitchFamily="49" charset="-128"/>
                <a:ea typeface="ＭＳ ゴシック" panose="020B0609070205080204" pitchFamily="49" charset="-128"/>
              </a:rPr>
              <a:t>10</a:t>
            </a:r>
            <a:r>
              <a:rPr lang="ja-JP" altLang="ja-JP" sz="900" dirty="0" err="1">
                <a:latin typeface="ＭＳ ゴシック" panose="020B0609070205080204" pitchFamily="49" charset="-128"/>
                <a:ea typeface="ＭＳ ゴシック" panose="020B0609070205080204" pitchFamily="49" charset="-128"/>
              </a:rPr>
              <a:t>．</a:t>
            </a:r>
            <a:r>
              <a:rPr lang="ja-JP" altLang="ja-JP" sz="900" dirty="0">
                <a:latin typeface="ＭＳ ゴシック" panose="020B0609070205080204" pitchFamily="49" charset="-128"/>
                <a:ea typeface="ＭＳ ゴシック" panose="020B0609070205080204" pitchFamily="49" charset="-128"/>
              </a:rPr>
              <a:t>事業者の</a:t>
            </a:r>
            <a:r>
              <a:rPr lang="ja-JP" altLang="ja-JP" sz="900" dirty="0" smtClean="0">
                <a:latin typeface="ＭＳ ゴシック" panose="020B0609070205080204" pitchFamily="49" charset="-128"/>
                <a:ea typeface="ＭＳ ゴシック" panose="020B0609070205080204" pitchFamily="49" charset="-128"/>
              </a:rPr>
              <a:t>電話番号</a:t>
            </a:r>
            <a:r>
              <a:rPr lang="ja-JP" altLang="ja-JP" sz="900" dirty="0">
                <a:latin typeface="ＭＳ ゴシック" panose="020B0609070205080204" pitchFamily="49" charset="-128"/>
                <a:ea typeface="ＭＳ ゴシック" panose="020B0609070205080204" pitchFamily="49" charset="-128"/>
              </a:rPr>
              <a:t>　　　</a:t>
            </a:r>
            <a:r>
              <a:rPr lang="en-US" altLang="ja-JP" sz="900" dirty="0">
                <a:latin typeface="ＭＳ ゴシック" panose="020B0609070205080204" pitchFamily="49" charset="-128"/>
                <a:ea typeface="ＭＳ ゴシック" panose="020B0609070205080204" pitchFamily="49" charset="-128"/>
              </a:rPr>
              <a:t>11</a:t>
            </a:r>
            <a:r>
              <a:rPr lang="ja-JP" altLang="ja-JP" sz="900" dirty="0" err="1">
                <a:latin typeface="ＭＳ ゴシック" panose="020B0609070205080204" pitchFamily="49" charset="-128"/>
                <a:ea typeface="ＭＳ ゴシック" panose="020B0609070205080204" pitchFamily="49" charset="-128"/>
              </a:rPr>
              <a:t>．</a:t>
            </a:r>
            <a:r>
              <a:rPr lang="ja-JP" altLang="ja-JP" sz="900" dirty="0">
                <a:latin typeface="ＭＳ ゴシック" panose="020B0609070205080204" pitchFamily="49" charset="-128"/>
                <a:ea typeface="ＭＳ ゴシック" panose="020B0609070205080204" pitchFamily="49" charset="-128"/>
              </a:rPr>
              <a:t>代表者氏名又は責任者氏名</a:t>
            </a:r>
          </a:p>
          <a:p>
            <a:r>
              <a:rPr lang="ja-JP" altLang="ja-JP" sz="900" dirty="0">
                <a:latin typeface="ＭＳ ゴシック" panose="020B0609070205080204" pitchFamily="49" charset="-128"/>
                <a:ea typeface="ＭＳ ゴシック" panose="020B0609070205080204" pitchFamily="49" charset="-128"/>
              </a:rPr>
              <a:t>　　　</a:t>
            </a:r>
            <a:r>
              <a:rPr lang="en-US" altLang="ja-JP" sz="900" dirty="0">
                <a:latin typeface="ＭＳ ゴシック" panose="020B0609070205080204" pitchFamily="49" charset="-128"/>
                <a:ea typeface="ＭＳ ゴシック" panose="020B0609070205080204" pitchFamily="49" charset="-128"/>
              </a:rPr>
              <a:t>12</a:t>
            </a:r>
            <a:r>
              <a:rPr lang="ja-JP" altLang="ja-JP" sz="900" dirty="0" err="1">
                <a:latin typeface="ＭＳ ゴシック" panose="020B0609070205080204" pitchFamily="49" charset="-128"/>
                <a:ea typeface="ＭＳ ゴシック" panose="020B0609070205080204" pitchFamily="49" charset="-128"/>
              </a:rPr>
              <a:t>．</a:t>
            </a:r>
            <a:r>
              <a:rPr lang="ja-JP" altLang="ja-JP" sz="900" dirty="0">
                <a:latin typeface="ＭＳ ゴシック" panose="020B0609070205080204" pitchFamily="49" charset="-128"/>
                <a:ea typeface="ＭＳ ゴシック" panose="020B0609070205080204" pitchFamily="49" charset="-128"/>
              </a:rPr>
              <a:t>ソフトウェアに係る取引の場合のソフトウェアの動作環境　</a:t>
            </a:r>
          </a:p>
          <a:p>
            <a:r>
              <a:rPr lang="ja-JP" altLang="ja-JP" sz="900" dirty="0">
                <a:latin typeface="ＭＳ ゴシック" panose="020B0609070205080204" pitchFamily="49" charset="-128"/>
                <a:ea typeface="ＭＳ ゴシック" panose="020B0609070205080204" pitchFamily="49" charset="-128"/>
              </a:rPr>
              <a:t>　　</a:t>
            </a:r>
            <a:r>
              <a:rPr lang="ja-JP" altLang="en-US" sz="900" dirty="0" smtClean="0">
                <a:latin typeface="ＭＳ ゴシック" panose="020B0609070205080204" pitchFamily="49" charset="-128"/>
                <a:ea typeface="ＭＳ ゴシック" panose="020B0609070205080204" pitchFamily="49" charset="-128"/>
              </a:rPr>
              <a:t>　　</a:t>
            </a:r>
            <a:r>
              <a:rPr lang="ja-JP" altLang="ja-JP" sz="900" dirty="0">
                <a:latin typeface="ＭＳ ゴシック" panose="020B0609070205080204" pitchFamily="49" charset="-128"/>
                <a:ea typeface="ＭＳ ゴシック" panose="020B0609070205080204" pitchFamily="49" charset="-128"/>
              </a:rPr>
              <a:t>　</a:t>
            </a:r>
            <a:r>
              <a:rPr lang="en-US" altLang="ja-JP" sz="900" dirty="0">
                <a:latin typeface="ＭＳ ゴシック" panose="020B0609070205080204" pitchFamily="49" charset="-128"/>
                <a:ea typeface="ＭＳ ゴシック" panose="020B0609070205080204" pitchFamily="49" charset="-128"/>
              </a:rPr>
              <a:t>※</a:t>
            </a:r>
            <a:r>
              <a:rPr lang="ja-JP" altLang="ja-JP" sz="900" dirty="0">
                <a:latin typeface="ＭＳ ゴシック" panose="020B0609070205080204" pitchFamily="49" charset="-128"/>
                <a:ea typeface="ＭＳ ゴシック" panose="020B0609070205080204" pitchFamily="49" charset="-128"/>
              </a:rPr>
              <a:t>サイト画面にこのような事項が表示されているか確認することが必要である。</a:t>
            </a:r>
          </a:p>
          <a:p>
            <a:r>
              <a:rPr lang="ja-JP" altLang="en-US" sz="900" dirty="0" smtClean="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ただし</a:t>
            </a:r>
            <a:r>
              <a:rPr lang="ja-JP" altLang="ja-JP" sz="900" dirty="0">
                <a:latin typeface="ＭＳ ゴシック" panose="020B0609070205080204" pitchFamily="49" charset="-128"/>
                <a:ea typeface="ＭＳ ゴシック" panose="020B0609070205080204" pitchFamily="49" charset="-128"/>
              </a:rPr>
              <a:t>，全て表示されていない場合もある。</a:t>
            </a:r>
          </a:p>
          <a:p>
            <a:r>
              <a:rPr lang="ja-JP" altLang="ja-JP" sz="900" dirty="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第</a:t>
            </a:r>
            <a:r>
              <a:rPr lang="en-US" altLang="ja-JP" sz="900" dirty="0" smtClean="0">
                <a:latin typeface="ＭＳ ゴシック" panose="020B0609070205080204" pitchFamily="49" charset="-128"/>
                <a:ea typeface="ＭＳ ゴシック" panose="020B0609070205080204" pitchFamily="49" charset="-128"/>
              </a:rPr>
              <a:t>14</a:t>
            </a:r>
            <a:r>
              <a:rPr lang="ja-JP" altLang="ja-JP" sz="900" dirty="0">
                <a:latin typeface="ＭＳ ゴシック" panose="020B0609070205080204" pitchFamily="49" charset="-128"/>
                <a:ea typeface="ＭＳ ゴシック" panose="020B0609070205080204" pitchFamily="49" charset="-128"/>
              </a:rPr>
              <a:t>条：顧客の意に反して契約の申し込みをさせようとする行為の禁止</a:t>
            </a:r>
          </a:p>
          <a:p>
            <a:r>
              <a:rPr lang="ja-JP" altLang="ja-JP" sz="900" dirty="0">
                <a:latin typeface="ＭＳ ゴシック" panose="020B0609070205080204" pitchFamily="49" charset="-128"/>
                <a:ea typeface="ＭＳ ゴシック" panose="020B0609070205080204" pitchFamily="49" charset="-128"/>
              </a:rPr>
              <a:t>　　　１．あるボタンをクリックすれば，それが有料の申し込みとなることを，消費者が容易に認識</a:t>
            </a:r>
            <a:r>
              <a:rPr lang="ja-JP" altLang="ja-JP" sz="900" dirty="0" smtClean="0">
                <a:latin typeface="ＭＳ ゴシック" panose="020B0609070205080204" pitchFamily="49" charset="-128"/>
                <a:ea typeface="ＭＳ ゴシック" panose="020B0609070205080204" pitchFamily="49" charset="-128"/>
              </a:rPr>
              <a:t>で</a:t>
            </a:r>
            <a:endParaRPr lang="en-US" altLang="ja-JP" sz="900" dirty="0" smtClean="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en-US" sz="900" dirty="0" smtClean="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きる</a:t>
            </a:r>
            <a:r>
              <a:rPr lang="ja-JP" altLang="ja-JP" sz="900" dirty="0">
                <a:latin typeface="ＭＳ ゴシック" panose="020B0609070205080204" pitchFamily="49" charset="-128"/>
                <a:ea typeface="ＭＳ ゴシック" panose="020B0609070205080204" pitchFamily="49" charset="-128"/>
              </a:rPr>
              <a:t>ように</a:t>
            </a:r>
            <a:r>
              <a:rPr lang="ja-JP" altLang="ja-JP" sz="900" dirty="0" smtClean="0">
                <a:latin typeface="ＭＳ ゴシック" panose="020B0609070205080204" pitchFamily="49" charset="-128"/>
                <a:ea typeface="ＭＳ ゴシック" panose="020B0609070205080204" pitchFamily="49" charset="-128"/>
              </a:rPr>
              <a:t>表示して</a:t>
            </a:r>
            <a:r>
              <a:rPr lang="ja-JP" altLang="ja-JP" sz="900" dirty="0">
                <a:latin typeface="ＭＳ ゴシック" panose="020B0609070205080204" pitchFamily="49" charset="-128"/>
                <a:ea typeface="ＭＳ ゴシック" panose="020B0609070205080204" pitchFamily="49" charset="-128"/>
              </a:rPr>
              <a:t>いないこと</a:t>
            </a:r>
          </a:p>
          <a:p>
            <a:r>
              <a:rPr lang="ja-JP" altLang="ja-JP" sz="900" dirty="0">
                <a:latin typeface="ＭＳ ゴシック" panose="020B0609070205080204" pitchFamily="49" charset="-128"/>
                <a:ea typeface="ＭＳ ゴシック" panose="020B0609070205080204" pitchFamily="49" charset="-128"/>
              </a:rPr>
              <a:t>　　　２．申し込みをする際，消費者が申し込み内容を容易に確認し，かつ，訂正できるように措置</a:t>
            </a:r>
            <a:r>
              <a:rPr lang="ja-JP" altLang="ja-JP" sz="900" dirty="0" smtClean="0">
                <a:latin typeface="ＭＳ ゴシック" panose="020B0609070205080204" pitchFamily="49" charset="-128"/>
                <a:ea typeface="ＭＳ ゴシック" panose="020B0609070205080204" pitchFamily="49" charset="-128"/>
              </a:rPr>
              <a:t>し</a:t>
            </a:r>
            <a:endParaRPr lang="en-US" altLang="ja-JP" sz="900" dirty="0" smtClean="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en-US" sz="900" dirty="0" smtClean="0">
                <a:latin typeface="ＭＳ ゴシック" panose="020B0609070205080204" pitchFamily="49" charset="-128"/>
                <a:ea typeface="ＭＳ ゴシック" panose="020B0609070205080204" pitchFamily="49" charset="-128"/>
              </a:rPr>
              <a:t>　　　　</a:t>
            </a:r>
            <a:r>
              <a:rPr lang="ja-JP" altLang="ja-JP" sz="900" dirty="0" err="1" smtClean="0">
                <a:latin typeface="ＭＳ ゴシック" panose="020B0609070205080204" pitchFamily="49" charset="-128"/>
                <a:ea typeface="ＭＳ ゴシック" panose="020B0609070205080204" pitchFamily="49" charset="-128"/>
              </a:rPr>
              <a:t>て</a:t>
            </a:r>
            <a:r>
              <a:rPr lang="ja-JP" altLang="ja-JP" sz="900" dirty="0">
                <a:latin typeface="ＭＳ ゴシック" panose="020B0609070205080204" pitchFamily="49" charset="-128"/>
                <a:ea typeface="ＭＳ ゴシック" panose="020B0609070205080204" pitchFamily="49" charset="-128"/>
              </a:rPr>
              <a:t>いない</a:t>
            </a:r>
            <a:r>
              <a:rPr lang="ja-JP" altLang="ja-JP" sz="900" dirty="0" smtClean="0">
                <a:latin typeface="ＭＳ ゴシック" panose="020B0609070205080204" pitchFamily="49" charset="-128"/>
                <a:ea typeface="ＭＳ ゴシック" panose="020B0609070205080204" pitchFamily="49" charset="-128"/>
              </a:rPr>
              <a:t>こと</a:t>
            </a:r>
            <a:endParaRPr lang="ja-JP" altLang="ja-JP" sz="900" dirty="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en-US" sz="900" dirty="0" smtClean="0">
                <a:latin typeface="ＭＳ ゴシック" panose="020B0609070205080204" pitchFamily="49" charset="-128"/>
                <a:ea typeface="ＭＳ ゴシック" panose="020B0609070205080204" pitchFamily="49" charset="-128"/>
              </a:rPr>
              <a:t>　　</a:t>
            </a:r>
            <a:r>
              <a:rPr lang="ja-JP" altLang="ja-JP" sz="900" b="1" dirty="0" smtClean="0">
                <a:latin typeface="ＭＳ ゴシック" panose="020B0609070205080204" pitchFamily="49" charset="-128"/>
                <a:ea typeface="ＭＳ ゴシック" panose="020B0609070205080204" pitchFamily="49" charset="-128"/>
              </a:rPr>
              <a:t>これら</a:t>
            </a:r>
            <a:r>
              <a:rPr lang="ja-JP" altLang="ja-JP" sz="900" b="1" dirty="0">
                <a:latin typeface="ＭＳ ゴシック" panose="020B0609070205080204" pitchFamily="49" charset="-128"/>
                <a:ea typeface="ＭＳ ゴシック" panose="020B0609070205080204" pitchFamily="49" charset="-128"/>
              </a:rPr>
              <a:t>のことを「顧客の意に反して売買契約等の申し込みをさせようとする行為」として禁止</a:t>
            </a:r>
            <a:r>
              <a:rPr lang="ja-JP" altLang="ja-JP" sz="900" b="1" dirty="0" smtClean="0">
                <a:latin typeface="ＭＳ ゴシック" panose="020B0609070205080204" pitchFamily="49" charset="-128"/>
                <a:ea typeface="ＭＳ ゴシック" panose="020B0609070205080204" pitchFamily="49" charset="-128"/>
              </a:rPr>
              <a:t>し</a:t>
            </a:r>
            <a:endParaRPr lang="en-US" altLang="ja-JP" sz="900" b="1" dirty="0" smtClean="0">
              <a:latin typeface="ＭＳ ゴシック" panose="020B0609070205080204" pitchFamily="49" charset="-128"/>
              <a:ea typeface="ＭＳ ゴシック" panose="020B0609070205080204" pitchFamily="49" charset="-128"/>
            </a:endParaRPr>
          </a:p>
          <a:p>
            <a:r>
              <a:rPr lang="ja-JP" altLang="en-US" sz="900" b="1" dirty="0">
                <a:latin typeface="ＭＳ ゴシック" panose="020B0609070205080204" pitchFamily="49" charset="-128"/>
                <a:ea typeface="ＭＳ ゴシック" panose="020B0609070205080204" pitchFamily="49" charset="-128"/>
              </a:rPr>
              <a:t>　</a:t>
            </a:r>
            <a:r>
              <a:rPr lang="ja-JP" altLang="en-US" sz="900" b="1" dirty="0" smtClean="0">
                <a:latin typeface="ＭＳ ゴシック" panose="020B0609070205080204" pitchFamily="49" charset="-128"/>
                <a:ea typeface="ＭＳ ゴシック" panose="020B0609070205080204" pitchFamily="49" charset="-128"/>
              </a:rPr>
              <a:t>　　</a:t>
            </a:r>
            <a:r>
              <a:rPr lang="ja-JP" altLang="ja-JP" sz="900" b="1" dirty="0" smtClean="0">
                <a:latin typeface="ＭＳ ゴシック" panose="020B0609070205080204" pitchFamily="49" charset="-128"/>
                <a:ea typeface="ＭＳ ゴシック" panose="020B0609070205080204" pitchFamily="49" charset="-128"/>
              </a:rPr>
              <a:t>て</a:t>
            </a:r>
            <a:r>
              <a:rPr lang="ja-JP" altLang="ja-JP" sz="900" b="1" dirty="0">
                <a:latin typeface="ＭＳ ゴシック" panose="020B0609070205080204" pitchFamily="49" charset="-128"/>
                <a:ea typeface="ＭＳ ゴシック" panose="020B0609070205080204" pitchFamily="49" charset="-128"/>
              </a:rPr>
              <a:t>いる。</a:t>
            </a:r>
            <a:endParaRPr lang="ja-JP" altLang="ja-JP" sz="900" dirty="0">
              <a:latin typeface="ＭＳ ゴシック" panose="020B0609070205080204" pitchFamily="49" charset="-128"/>
              <a:ea typeface="ＭＳ ゴシック" panose="020B0609070205080204" pitchFamily="49" charset="-128"/>
            </a:endParaRPr>
          </a:p>
          <a:p>
            <a:r>
              <a:rPr lang="ja-JP" altLang="ja-JP" sz="900" dirty="0" smtClean="0">
                <a:latin typeface="ＭＳ ゴシック" panose="020B0609070205080204" pitchFamily="49" charset="-128"/>
                <a:ea typeface="ＭＳ ゴシック" panose="020B0609070205080204" pitchFamily="49" charset="-128"/>
              </a:rPr>
              <a:t>■</a:t>
            </a:r>
            <a:r>
              <a:rPr lang="ja-JP" altLang="ja-JP" sz="900" dirty="0">
                <a:latin typeface="ＭＳ ゴシック" panose="020B0609070205080204" pitchFamily="49" charset="-128"/>
                <a:ea typeface="ＭＳ ゴシック" panose="020B0609070205080204" pitchFamily="49" charset="-128"/>
              </a:rPr>
              <a:t>　暗号システムについて</a:t>
            </a:r>
          </a:p>
          <a:p>
            <a:r>
              <a:rPr lang="ja-JP" altLang="ja-JP" sz="900" dirty="0">
                <a:latin typeface="ＭＳ ゴシック" panose="020B0609070205080204" pitchFamily="49" charset="-128"/>
                <a:ea typeface="ＭＳ ゴシック" panose="020B0609070205080204" pitchFamily="49" charset="-128"/>
              </a:rPr>
              <a:t>　　インターネットショッピングなど，電子商取引（Ｅコマース）が日常的に行われるようになり</a:t>
            </a:r>
            <a:r>
              <a:rPr lang="ja-JP" altLang="ja-JP" sz="900" dirty="0" smtClean="0">
                <a:latin typeface="ＭＳ ゴシック" panose="020B0609070205080204" pitchFamily="49" charset="-128"/>
                <a:ea typeface="ＭＳ ゴシック" panose="020B0609070205080204" pitchFamily="49" charset="-128"/>
              </a:rPr>
              <a:t>まし</a:t>
            </a:r>
            <a:r>
              <a:rPr lang="ja-JP" altLang="en-US" sz="900" dirty="0" smtClean="0">
                <a:latin typeface="ＭＳ ゴシック" panose="020B0609070205080204" pitchFamily="49" charset="-128"/>
                <a:ea typeface="ＭＳ ゴシック" panose="020B0609070205080204" pitchFamily="49" charset="-128"/>
              </a:rPr>
              <a:t>　</a:t>
            </a:r>
            <a:endParaRPr lang="en-US" altLang="ja-JP" sz="900" dirty="0" smtClean="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た</a:t>
            </a:r>
            <a:r>
              <a:rPr lang="ja-JP" altLang="ja-JP" sz="900" dirty="0">
                <a:latin typeface="ＭＳ ゴシック" panose="020B0609070205080204" pitchFamily="49" charset="-128"/>
                <a:ea typeface="ＭＳ ゴシック" panose="020B0609070205080204" pitchFamily="49" charset="-128"/>
              </a:rPr>
              <a:t>。便利</a:t>
            </a:r>
            <a:r>
              <a:rPr lang="ja-JP" altLang="ja-JP" sz="900" dirty="0" smtClean="0">
                <a:latin typeface="ＭＳ ゴシック" panose="020B0609070205080204" pitchFamily="49" charset="-128"/>
                <a:ea typeface="ＭＳ ゴシック" panose="020B0609070205080204" pitchFamily="49" charset="-128"/>
              </a:rPr>
              <a:t>になった</a:t>
            </a:r>
            <a:r>
              <a:rPr lang="ja-JP" altLang="ja-JP" sz="900" dirty="0">
                <a:latin typeface="ＭＳ ゴシック" panose="020B0609070205080204" pitchFamily="49" charset="-128"/>
                <a:ea typeface="ＭＳ ゴシック" panose="020B0609070205080204" pitchFamily="49" charset="-128"/>
              </a:rPr>
              <a:t>反面，第三者が会員ＩＤ・パスワード・氏名・住所・メールアドレス等の個人</a:t>
            </a:r>
            <a:r>
              <a:rPr lang="ja-JP" altLang="ja-JP" sz="900" dirty="0" smtClean="0">
                <a:latin typeface="ＭＳ ゴシック" panose="020B0609070205080204" pitchFamily="49" charset="-128"/>
                <a:ea typeface="ＭＳ ゴシック" panose="020B0609070205080204" pitchFamily="49" charset="-128"/>
              </a:rPr>
              <a:t>情報</a:t>
            </a:r>
            <a:endParaRPr lang="en-US" altLang="ja-JP" sz="900" dirty="0" smtClean="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や</a:t>
            </a:r>
            <a:r>
              <a:rPr lang="ja-JP" altLang="ja-JP" sz="900" dirty="0">
                <a:latin typeface="ＭＳ ゴシック" panose="020B0609070205080204" pitchFamily="49" charset="-128"/>
                <a:ea typeface="ＭＳ ゴシック" panose="020B0609070205080204" pitchFamily="49" charset="-128"/>
              </a:rPr>
              <a:t>クレジットカード</a:t>
            </a:r>
            <a:r>
              <a:rPr lang="ja-JP" altLang="ja-JP" sz="900" dirty="0" smtClean="0">
                <a:latin typeface="ＭＳ ゴシック" panose="020B0609070205080204" pitchFamily="49" charset="-128"/>
                <a:ea typeface="ＭＳ ゴシック" panose="020B0609070205080204" pitchFamily="49" charset="-128"/>
              </a:rPr>
              <a:t>情報</a:t>
            </a:r>
            <a:r>
              <a:rPr lang="ja-JP" altLang="ja-JP" sz="900" dirty="0">
                <a:latin typeface="ＭＳ ゴシック" panose="020B0609070205080204" pitchFamily="49" charset="-128"/>
                <a:ea typeface="ＭＳ ゴシック" panose="020B0609070205080204" pitchFamily="49" charset="-128"/>
              </a:rPr>
              <a:t>など，契約時に入力する情報を盗み，本人になりすまして契約したり，</a:t>
            </a:r>
            <a:r>
              <a:rPr lang="ja-JP" altLang="ja-JP" sz="900" dirty="0" smtClean="0">
                <a:latin typeface="ＭＳ ゴシック" panose="020B0609070205080204" pitchFamily="49" charset="-128"/>
                <a:ea typeface="ＭＳ ゴシック" panose="020B0609070205080204" pitchFamily="49" charset="-128"/>
              </a:rPr>
              <a:t>取引</a:t>
            </a:r>
            <a:endParaRPr lang="en-US" altLang="ja-JP" sz="900" dirty="0" smtClean="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内容</a:t>
            </a:r>
            <a:r>
              <a:rPr lang="ja-JP" altLang="ja-JP" sz="900" dirty="0">
                <a:latin typeface="ＭＳ ゴシック" panose="020B0609070205080204" pitchFamily="49" charset="-128"/>
                <a:ea typeface="ＭＳ ゴシック" panose="020B0609070205080204" pitchFamily="49" charset="-128"/>
              </a:rPr>
              <a:t>等を書き換えられたり</a:t>
            </a:r>
            <a:r>
              <a:rPr lang="ja-JP" altLang="ja-JP" sz="900" dirty="0" smtClean="0">
                <a:latin typeface="ＭＳ ゴシック" panose="020B0609070205080204" pitchFamily="49" charset="-128"/>
                <a:ea typeface="ＭＳ ゴシック" panose="020B0609070205080204" pitchFamily="49" charset="-128"/>
              </a:rPr>
              <a:t>されるなど</a:t>
            </a:r>
            <a:r>
              <a:rPr lang="ja-JP" altLang="ja-JP" sz="900" dirty="0">
                <a:latin typeface="ＭＳ ゴシック" panose="020B0609070205080204" pitchFamily="49" charset="-128"/>
                <a:ea typeface="ＭＳ ゴシック" panose="020B0609070205080204" pitchFamily="49" charset="-128"/>
              </a:rPr>
              <a:t>の被害が発生している</a:t>
            </a:r>
            <a:r>
              <a:rPr lang="ja-JP" altLang="ja-JP" sz="900" dirty="0" smtClean="0">
                <a:latin typeface="ＭＳ ゴシック" panose="020B0609070205080204" pitchFamily="49" charset="-128"/>
                <a:ea typeface="ＭＳ ゴシック" panose="020B0609070205080204" pitchFamily="49" charset="-128"/>
              </a:rPr>
              <a:t>。</a:t>
            </a:r>
            <a:r>
              <a:rPr lang="ja-JP" altLang="ja-JP" sz="900" dirty="0">
                <a:latin typeface="ＭＳ ゴシック" panose="020B0609070205080204" pitchFamily="49" charset="-128"/>
                <a:ea typeface="ＭＳ ゴシック" panose="020B0609070205080204" pitchFamily="49" charset="-128"/>
              </a:rPr>
              <a:t>　このようなリスクを回避するため</a:t>
            </a:r>
            <a:r>
              <a:rPr lang="ja-JP" altLang="ja-JP" sz="900" dirty="0" smtClean="0">
                <a:latin typeface="ＭＳ ゴシック" panose="020B0609070205080204" pitchFamily="49" charset="-128"/>
                <a:ea typeface="ＭＳ ゴシック" panose="020B0609070205080204" pitchFamily="49" charset="-128"/>
              </a:rPr>
              <a:t>に</a:t>
            </a:r>
            <a:r>
              <a:rPr lang="ja-JP" altLang="en-US" sz="900" dirty="0" smtClean="0">
                <a:latin typeface="ＭＳ ゴシック" panose="020B0609070205080204" pitchFamily="49" charset="-128"/>
                <a:ea typeface="ＭＳ ゴシック" panose="020B0609070205080204" pitchFamily="49" charset="-128"/>
              </a:rPr>
              <a:t>　</a:t>
            </a:r>
            <a:endParaRPr lang="en-US" altLang="ja-JP" sz="900" dirty="0" smtClean="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　</a:t>
            </a:r>
            <a:r>
              <a:rPr lang="ja-JP" altLang="ja-JP" sz="900" dirty="0" smtClean="0">
                <a:latin typeface="ＭＳ ゴシック" panose="020B0609070205080204" pitchFamily="49" charset="-128"/>
                <a:ea typeface="ＭＳ ゴシック" panose="020B0609070205080204" pitchFamily="49" charset="-128"/>
              </a:rPr>
              <a:t>用いられて</a:t>
            </a:r>
            <a:r>
              <a:rPr lang="ja-JP" altLang="ja-JP" sz="900" dirty="0">
                <a:latin typeface="ＭＳ ゴシック" panose="020B0609070205080204" pitchFamily="49" charset="-128"/>
                <a:ea typeface="ＭＳ ゴシック" panose="020B0609070205080204" pitchFamily="49" charset="-128"/>
              </a:rPr>
              <a:t>いるのが，ＳＳＬ暗号化通信である。</a:t>
            </a:r>
          </a:p>
          <a:p>
            <a:endParaRPr kumimoji="1" lang="ja-JP" altLang="en-US" sz="90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ネット契約に関する注意点や知識を理解させる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●ポイント</a:t>
            </a:r>
          </a:p>
          <a:p>
            <a:r>
              <a:rPr lang="ja-JP" altLang="ja-JP" sz="1050" dirty="0">
                <a:latin typeface="ＭＳ ゴシック" panose="020B0609070205080204" pitchFamily="49" charset="-128"/>
                <a:ea typeface="ＭＳ ゴシック" panose="020B0609070205080204" pitchFamily="49" charset="-128"/>
              </a:rPr>
              <a:t>・便利な方法であるが，サイトによっては，必ずしも注文した商品が届くとは限らない。</a:t>
            </a:r>
          </a:p>
          <a:p>
            <a:r>
              <a:rPr lang="ja-JP" altLang="ja-JP" sz="1050" dirty="0">
                <a:latin typeface="ＭＳ ゴシック" panose="020B0609070205080204" pitchFamily="49" charset="-128"/>
                <a:ea typeface="ＭＳ ゴシック" panose="020B0609070205080204" pitchFamily="49" charset="-128"/>
              </a:rPr>
              <a:t>・注文時に販売業者や契約内容について確認する。</a:t>
            </a:r>
            <a:r>
              <a:rPr lang="en-US" altLang="ja-JP" sz="1050"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補足説明を参照</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・販売業者に関する情報の確認（販売業者名，住所，電話番号，責任者，連絡先）</a:t>
            </a:r>
          </a:p>
          <a:p>
            <a:r>
              <a:rPr lang="ja-JP" altLang="ja-JP" sz="1050" dirty="0">
                <a:latin typeface="ＭＳ ゴシック" panose="020B0609070205080204" pitchFamily="49" charset="-128"/>
                <a:ea typeface="ＭＳ ゴシック" panose="020B0609070205080204" pitchFamily="49" charset="-128"/>
              </a:rPr>
              <a:t>・販売価格に関する確認（売価格，商品本体以外にかかる手数料，送料，税）</a:t>
            </a:r>
          </a:p>
          <a:p>
            <a:r>
              <a:rPr lang="ja-JP" altLang="ja-JP" sz="1050" dirty="0">
                <a:latin typeface="ＭＳ ゴシック" panose="020B0609070205080204" pitchFamily="49" charset="-128"/>
                <a:ea typeface="ＭＳ ゴシック" panose="020B0609070205080204" pitchFamily="49" charset="-128"/>
              </a:rPr>
              <a:t>・支払い方法に関する確認（代金の支払時期および方法，商品・サービス等の</a:t>
            </a:r>
          </a:p>
          <a:p>
            <a:r>
              <a:rPr lang="ja-JP" altLang="ja-JP" sz="1050" dirty="0">
                <a:latin typeface="ＭＳ ゴシック" panose="020B0609070205080204" pitchFamily="49" charset="-128"/>
                <a:ea typeface="ＭＳ ゴシック" panose="020B0609070205080204" pitchFamily="49" charset="-128"/>
              </a:rPr>
              <a:t>引渡し時期）</a:t>
            </a:r>
          </a:p>
          <a:p>
            <a:r>
              <a:rPr lang="ja-JP" altLang="ja-JP" sz="1050" dirty="0">
                <a:latin typeface="ＭＳ ゴシック" panose="020B0609070205080204" pitchFamily="49" charset="-128"/>
                <a:ea typeface="ＭＳ ゴシック" panose="020B0609070205080204" pitchFamily="49" charset="-128"/>
              </a:rPr>
              <a:t>・返品に関する確認（返品の可否、返送料の負担方法や返品可能な期間）</a:t>
            </a:r>
          </a:p>
          <a:p>
            <a:r>
              <a:rPr lang="ja-JP" altLang="ja-JP" sz="1050" dirty="0">
                <a:latin typeface="ＭＳ ゴシック" panose="020B0609070205080204" pitchFamily="49" charset="-128"/>
                <a:ea typeface="ＭＳ ゴシック" panose="020B0609070205080204" pitchFamily="49" charset="-128"/>
              </a:rPr>
              <a:t>・画面をキャプチャー（スクリーンショット）し，契約内容を保管する。</a:t>
            </a:r>
          </a:p>
          <a:p>
            <a:r>
              <a:rPr lang="ja-JP" altLang="ja-JP" sz="1050" dirty="0">
                <a:latin typeface="ＭＳ ゴシック" panose="020B0609070205080204" pitchFamily="49" charset="-128"/>
                <a:ea typeface="ＭＳ ゴシック" panose="020B0609070205080204" pitchFamily="49" charset="-128"/>
              </a:rPr>
              <a:t>・クレジットカード購入の場合，</a:t>
            </a:r>
            <a:r>
              <a:rPr lang="ja-JP" altLang="ja-JP" sz="1050" u="sng" dirty="0">
                <a:latin typeface="ＭＳ ゴシック" panose="020B0609070205080204" pitchFamily="49" charset="-128"/>
                <a:ea typeface="ＭＳ ゴシック" panose="020B0609070205080204" pitchFamily="49" charset="-128"/>
              </a:rPr>
              <a:t>暗号システム</a:t>
            </a:r>
            <a:r>
              <a:rPr lang="ja-JP" altLang="ja-JP" sz="1050" dirty="0">
                <a:latin typeface="ＭＳ ゴシック" panose="020B0609070205080204" pitchFamily="49" charset="-128"/>
                <a:ea typeface="ＭＳ ゴシック" panose="020B0609070205080204" pitchFamily="49" charset="-128"/>
              </a:rPr>
              <a:t>が使われているか確認。</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※支払後でも悩まず，消費生活センター，警察等に相談しましょう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a:bodyPr>
          <a:lstStyle/>
          <a:p>
            <a:r>
              <a:rPr lang="ja-JP" altLang="en-US" b="1" dirty="0">
                <a:effectLst>
                  <a:outerShdw blurRad="38100" dist="38100" dir="2700000" algn="tl">
                    <a:srgbClr val="000000">
                      <a:alpha val="43137"/>
                    </a:srgbClr>
                  </a:outerShdw>
                </a:effectLst>
                <a:latin typeface="+mj-ea"/>
              </a:rPr>
              <a:t>ネットで</a:t>
            </a:r>
            <a:r>
              <a:rPr lang="ja-JP" altLang="en-US" b="1" dirty="0" smtClean="0">
                <a:effectLst>
                  <a:outerShdw blurRad="38100" dist="38100" dir="2700000" algn="tl">
                    <a:srgbClr val="000000">
                      <a:alpha val="43137"/>
                    </a:srgbClr>
                  </a:outerShdw>
                </a:effectLst>
                <a:latin typeface="+mj-ea"/>
              </a:rPr>
              <a:t>の買い物は</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ja-JP" altLang="en-US" b="1" dirty="0" smtClean="0">
                <a:effectLst>
                  <a:outerShdw blurRad="38100" dist="38100" dir="2700000" algn="tl">
                    <a:srgbClr val="000000">
                      <a:alpha val="43137"/>
                    </a:srgbClr>
                  </a:outerShdw>
                </a:effectLst>
                <a:latin typeface="+mj-ea"/>
              </a:rPr>
              <a:t>大丈夫なの？</a:t>
            </a:r>
            <a:r>
              <a:rPr lang="en-US" altLang="ja-JP" b="1" dirty="0">
                <a:effectLst>
                  <a:outerShdw blurRad="38100" dist="38100" dir="2700000" algn="tl">
                    <a:srgbClr val="000000">
                      <a:alpha val="43137"/>
                    </a:srgbClr>
                  </a:outerShdw>
                </a:effectLst>
                <a:latin typeface="+mj-ea"/>
              </a:rPr>
              <a:t/>
            </a:r>
            <a:br>
              <a:rPr lang="en-US" altLang="ja-JP" b="1" dirty="0">
                <a:effectLst>
                  <a:outerShdw blurRad="38100" dist="38100" dir="2700000" algn="tl">
                    <a:srgbClr val="000000">
                      <a:alpha val="43137"/>
                    </a:srgbClr>
                  </a:outerShdw>
                </a:effectLst>
                <a:latin typeface="+mj-ea"/>
              </a:rPr>
            </a:b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7087026" y="0"/>
            <a:ext cx="2056974" cy="307777"/>
          </a:xfrm>
          <a:prstGeom prst="rect">
            <a:avLst/>
          </a:prstGeom>
          <a:noFill/>
        </p:spPr>
        <p:txBody>
          <a:bodyPr wrap="none" rtlCol="0">
            <a:spAutoFit/>
          </a:bodyPr>
          <a:lstStyle/>
          <a:p>
            <a:pPr algn="r"/>
            <a:r>
              <a:rPr lang="ja-JP" altLang="en-US" sz="1400" dirty="0" smtClean="0"/>
              <a:t>金銭・契約</a:t>
            </a:r>
            <a:r>
              <a:rPr lang="en-US" altLang="ja-JP" sz="1400" dirty="0" smtClean="0"/>
              <a:t>〔</a:t>
            </a:r>
            <a:r>
              <a:rPr lang="ja-JP" altLang="en-US" sz="1400" dirty="0" smtClean="0"/>
              <a:t>ショッピング</a:t>
            </a:r>
            <a:r>
              <a:rPr lang="en-US" altLang="ja-JP" sz="1400" dirty="0" smtClean="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5"/>
          <p:cNvSpPr>
            <a:spLocks noChangeArrowheads="1"/>
          </p:cNvSpPr>
          <p:nvPr/>
        </p:nvSpPr>
        <p:spPr bwMode="auto">
          <a:xfrm>
            <a:off x="-142240" y="488505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4" name="Rectangle 6"/>
          <p:cNvSpPr>
            <a:spLocks noChangeArrowheads="1"/>
          </p:cNvSpPr>
          <p:nvPr/>
        </p:nvSpPr>
        <p:spPr bwMode="auto">
          <a:xfrm>
            <a:off x="1239520" y="24587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r>
            <a:b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endParaRPr kumimoji="0" lang="en-US"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sp>
        <p:nvSpPr>
          <p:cNvPr id="26" name="Rectangle 7"/>
          <p:cNvSpPr>
            <a:spLocks noChangeArrowheads="1"/>
          </p:cNvSpPr>
          <p:nvPr/>
        </p:nvSpPr>
        <p:spPr bwMode="auto">
          <a:xfrm>
            <a:off x="1239520" y="24587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pic>
        <p:nvPicPr>
          <p:cNvPr id="2060" name="図 4"/>
          <p:cNvPicPr>
            <a:picLocks noChangeAspect="1" noChangeArrowheads="1"/>
          </p:cNvPicPr>
          <p:nvPr/>
        </p:nvPicPr>
        <p:blipFill>
          <a:blip r:embed="rId3">
            <a:extLst>
              <a:ext uri="{28A0092B-C50C-407E-A947-70E740481C1C}">
                <a14:useLocalDpi xmlns:a14="http://schemas.microsoft.com/office/drawing/2010/main" val="0"/>
              </a:ext>
            </a:extLst>
          </a:blip>
          <a:srcRect b="48358"/>
          <a:stretch>
            <a:fillRect/>
          </a:stretch>
        </p:blipFill>
        <p:spPr bwMode="auto">
          <a:xfrm>
            <a:off x="845932" y="2773679"/>
            <a:ext cx="3440953" cy="3294493"/>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6"/>
          <p:cNvSpPr txBox="1">
            <a:spLocks noChangeArrowheads="1"/>
          </p:cNvSpPr>
          <p:nvPr/>
        </p:nvSpPr>
        <p:spPr bwMode="auto">
          <a:xfrm>
            <a:off x="1068387" y="3500846"/>
            <a:ext cx="3029586" cy="2567327"/>
          </a:xfrm>
          <a:prstGeom prst="rect">
            <a:avLst/>
          </a:prstGeom>
          <a:gradFill rotWithShape="1">
            <a:gsLst>
              <a:gs pos="0">
                <a:srgbClr val="A3C4FF"/>
              </a:gs>
              <a:gs pos="35001">
                <a:srgbClr val="BFD5FF"/>
              </a:gs>
              <a:gs pos="100000">
                <a:srgbClr val="E5EEFF"/>
              </a:gs>
            </a:gsLst>
            <a:lin ang="16200000" scaled="1"/>
          </a:gradFill>
          <a:ln w="9525">
            <a:solidFill>
              <a:srgbClr val="4579B8"/>
            </a:solidFill>
            <a:miter lim="800000"/>
            <a:headEnd/>
            <a:tailEnd/>
          </a:ln>
          <a:effectLst>
            <a:outerShdw dist="20000" dir="5400000" rotWithShape="0">
              <a:srgbClr val="000000">
                <a:alpha val="37999"/>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超人気　長財布</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ドラマで女優○○さんも使用</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有名ブランド</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かわいい</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本革　</a:t>
            </a:r>
            <a:endPar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pic>
        <p:nvPicPr>
          <p:cNvPr id="2057" name="図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8144" y="3759504"/>
            <a:ext cx="1761399" cy="1761399"/>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5"/>
          <p:cNvSpPr txBox="1">
            <a:spLocks noChangeArrowheads="1"/>
          </p:cNvSpPr>
          <p:nvPr/>
        </p:nvSpPr>
        <p:spPr bwMode="auto">
          <a:xfrm>
            <a:off x="1153160" y="5069205"/>
            <a:ext cx="1109662" cy="281781"/>
          </a:xfrm>
          <a:prstGeom prst="rect">
            <a:avLst/>
          </a:prstGeom>
          <a:solidFill>
            <a:srgbClr val="FF0000"/>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SALE</a:t>
            </a:r>
            <a:r>
              <a:rPr kumimoji="0" lang="en-US" altLang="ja-JP" sz="16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70 </a:t>
            </a:r>
            <a:r>
              <a:rPr kumimoji="0" lang="en-US" altLang="ja-JP" sz="1200" b="1" i="0" u="none" strike="noStrike" cap="none" normalizeH="0" baseline="0" smtClean="0">
                <a:ln>
                  <a:noFill/>
                </a:ln>
                <a:solidFill>
                  <a:srgbClr val="FFFF00"/>
                </a:solidFill>
                <a:effectLst/>
                <a:latin typeface="HGPｺﾞｼｯｸE" panose="020B0900000000000000" pitchFamily="50" charset="-128"/>
                <a:ea typeface="HGPｺﾞｼｯｸE" panose="020B0900000000000000" pitchFamily="50" charset="-128"/>
                <a:cs typeface="Times New Roman" panose="02020603050405020304" pitchFamily="18" charset="0"/>
              </a:rPr>
              <a:t>% OFF</a:t>
            </a: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pic>
        <p:nvPicPr>
          <p:cNvPr id="4"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53004">
            <a:off x="2770391" y="3952536"/>
            <a:ext cx="1279525" cy="1279525"/>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7"/>
          <p:cNvSpPr txBox="1">
            <a:spLocks noChangeArrowheads="1"/>
          </p:cNvSpPr>
          <p:nvPr/>
        </p:nvSpPr>
        <p:spPr bwMode="auto">
          <a:xfrm>
            <a:off x="2971800" y="4899161"/>
            <a:ext cx="966629"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1" u="none" strike="noStrike" cap="none" normalizeH="0" baseline="0" dirty="0" smtClean="0">
                <a:ln>
                  <a:noFill/>
                </a:ln>
                <a:solidFill>
                  <a:srgbClr val="FF0000"/>
                </a:solidFill>
                <a:effectLst/>
                <a:latin typeface="Century" panose="02040604050505020304" pitchFamily="18" charset="0"/>
                <a:ea typeface="HGSｺﾞｼｯｸE" panose="020B0900000000000000" pitchFamily="50" charset="-128"/>
                <a:cs typeface="Times New Roman" panose="02020603050405020304" pitchFamily="18" charset="0"/>
              </a:rPr>
              <a:t>\9,720</a:t>
            </a:r>
            <a:endParaRPr kumimoji="0" lang="en-US" altLang="ja-JP" sz="2000" b="0" i="0" u="none" strike="noStrike" cap="none" normalizeH="0" baseline="0" dirty="0" smtClean="0">
              <a:ln>
                <a:noFill/>
              </a:ln>
              <a:solidFill>
                <a:schemeClr val="tx1"/>
              </a:solidFill>
              <a:effectLst/>
              <a:latin typeface="Arial" panose="020B0604020202020204" pitchFamily="34" charset="0"/>
            </a:endParaRPr>
          </a:p>
        </p:txBody>
      </p:sp>
      <p:sp>
        <p:nvSpPr>
          <p:cNvPr id="6" name="テキスト ボックス 8"/>
          <p:cNvSpPr txBox="1">
            <a:spLocks noChangeArrowheads="1"/>
          </p:cNvSpPr>
          <p:nvPr/>
        </p:nvSpPr>
        <p:spPr bwMode="auto">
          <a:xfrm>
            <a:off x="2296160" y="5019152"/>
            <a:ext cx="7842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latin typeface="Century" panose="02040604050505020304" pitchFamily="18" charset="0"/>
                <a:ea typeface="HGSｺﾞｼｯｸE" panose="020B0900000000000000" pitchFamily="50" charset="-128"/>
                <a:cs typeface="Times New Roman" panose="02020603050405020304" pitchFamily="18" charset="0"/>
              </a:rPr>
              <a:t>\32,400</a:t>
            </a:r>
            <a:endParaRPr kumimoji="0" lang="en-US" altLang="ja-JP" sz="1800" b="0" i="0" u="none" strike="noStrike" cap="none" normalizeH="0" baseline="0" dirty="0" smtClean="0">
              <a:ln>
                <a:noFill/>
              </a:ln>
              <a:solidFill>
                <a:schemeClr val="tx1"/>
              </a:solidFill>
              <a:effectLst/>
              <a:latin typeface="Arial" panose="020B0604020202020204" pitchFamily="34" charset="0"/>
            </a:endParaRPr>
          </a:p>
        </p:txBody>
      </p:sp>
      <p:sp>
        <p:nvSpPr>
          <p:cNvPr id="7" name="テキスト ボックス 9"/>
          <p:cNvSpPr txBox="1">
            <a:spLocks noChangeArrowheads="1"/>
          </p:cNvSpPr>
          <p:nvPr/>
        </p:nvSpPr>
        <p:spPr bwMode="auto">
          <a:xfrm>
            <a:off x="6302283" y="5181947"/>
            <a:ext cx="744311" cy="38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Ａ子</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sp>
        <p:nvSpPr>
          <p:cNvPr id="8" name="角丸四角形 12"/>
          <p:cNvSpPr>
            <a:spLocks noChangeArrowheads="1"/>
          </p:cNvSpPr>
          <p:nvPr/>
        </p:nvSpPr>
        <p:spPr bwMode="auto">
          <a:xfrm>
            <a:off x="507364" y="511129"/>
            <a:ext cx="8260716" cy="1874984"/>
          </a:xfrm>
          <a:prstGeom prst="roundRect">
            <a:avLst>
              <a:gd name="adj" fmla="val 16667"/>
            </a:avLst>
          </a:prstGeom>
          <a:solidFill>
            <a:srgbClr val="FFFFFF"/>
          </a:solidFill>
          <a:ln w="635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２週間後，親友Ｂ子の誕生日です。</a:t>
            </a:r>
            <a:endParaRPr kumimoji="0" lang="ja-JP" altLang="ja-JP" sz="2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Ａ子は</a:t>
            </a:r>
            <a:r>
              <a:rPr kumimoji="0" lang="ja-JP" altLang="en-US"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kumimoji="0" lang="ja-JP" altLang="en-US" sz="2800" dirty="0" smtClean="0">
                <a:latin typeface="ＭＳ ゴシック" panose="020B0609070205080204" pitchFamily="49" charset="-128"/>
                <a:ea typeface="ＭＳ ゴシック" panose="020B0609070205080204" pitchFamily="49" charset="-128"/>
                <a:cs typeface="Times New Roman" panose="02020603050405020304" pitchFamily="18" charset="0"/>
              </a:rPr>
              <a:t>Ｂ子が</a:t>
            </a:r>
            <a:r>
              <a:rPr kumimoji="0" lang="ja-JP" altLang="en-US" sz="2800" dirty="0">
                <a:latin typeface="ＭＳ ゴシック" panose="020B0609070205080204" pitchFamily="49" charset="-128"/>
                <a:ea typeface="ＭＳ ゴシック" panose="020B0609070205080204" pitchFamily="49" charset="-128"/>
                <a:cs typeface="Times New Roman" panose="02020603050405020304" pitchFamily="18" charset="0"/>
              </a:rPr>
              <a:t>欲しがっていた</a:t>
            </a: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長財布を</a:t>
            </a:r>
            <a:endParaRPr kumimoji="0" lang="en-US"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8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見つけたので，注文しプレゼントすることにしました。</a:t>
            </a:r>
            <a:endParaRPr kumimoji="0" lang="ja-JP" altLang="ja-JP" sz="2800" b="0" i="0" u="none" strike="noStrike" cap="none" normalizeH="0" baseline="0" dirty="0" smtClean="0">
              <a:ln>
                <a:noFill/>
              </a:ln>
              <a:solidFill>
                <a:schemeClr val="tx1"/>
              </a:solidFill>
              <a:effectLst/>
              <a:latin typeface="Arial" panose="020B0604020202020204" pitchFamily="34" charset="0"/>
            </a:endParaRPr>
          </a:p>
        </p:txBody>
      </p:sp>
      <p:sp>
        <p:nvSpPr>
          <p:cNvPr id="9" name="雲形吹き出し 13"/>
          <p:cNvSpPr>
            <a:spLocks noChangeArrowheads="1"/>
          </p:cNvSpPr>
          <p:nvPr/>
        </p:nvSpPr>
        <p:spPr bwMode="auto">
          <a:xfrm>
            <a:off x="4342740" y="3716683"/>
            <a:ext cx="2379571" cy="1448331"/>
          </a:xfrm>
          <a:prstGeom prst="cloudCallout">
            <a:avLst>
              <a:gd name="adj1" fmla="val 74917"/>
              <a:gd name="adj2" fmla="val 24725"/>
            </a:avLst>
          </a:prstGeom>
          <a:gradFill rotWithShape="1">
            <a:gsLst>
              <a:gs pos="0">
                <a:srgbClr val="DAFDA7"/>
              </a:gs>
              <a:gs pos="35001">
                <a:srgbClr val="E4FDC2"/>
              </a:gs>
              <a:gs pos="100000">
                <a:srgbClr val="F5FFE6"/>
              </a:gs>
            </a:gsLst>
            <a:lin ang="16200000" scaled="1"/>
          </a:gradFill>
          <a:ln w="9525">
            <a:solidFill>
              <a:srgbClr val="94B64E"/>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SALE</a:t>
            </a: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品だけど，</a:t>
            </a:r>
            <a:endPar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Ｂ子ならきっと</a:t>
            </a:r>
            <a:endParaRPr kumimoji="0" lang="en-US" altLang="ja-JP"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喜んでくれるはず</a:t>
            </a:r>
            <a:endParaRPr kumimoji="0" lang="ja-JP" altLang="en-US" sz="2000" b="0" i="0" u="none" strike="noStrike" cap="none" normalizeH="0" baseline="0" dirty="0" smtClean="0">
              <a:ln>
                <a:noFill/>
              </a:ln>
              <a:solidFill>
                <a:schemeClr val="tx1"/>
              </a:solidFill>
              <a:effectLst/>
              <a:latin typeface="Arial" panose="020B0604020202020204" pitchFamily="34" charset="0"/>
            </a:endParaRPr>
          </a:p>
        </p:txBody>
      </p:sp>
      <p:sp>
        <p:nvSpPr>
          <p:cNvPr id="10" name="角丸四角形 14"/>
          <p:cNvSpPr>
            <a:spLocks noChangeArrowheads="1"/>
          </p:cNvSpPr>
          <p:nvPr/>
        </p:nvSpPr>
        <p:spPr bwMode="auto">
          <a:xfrm>
            <a:off x="4509340" y="5593510"/>
            <a:ext cx="4116500" cy="474662"/>
          </a:xfrm>
          <a:prstGeom prst="roundRect">
            <a:avLst>
              <a:gd name="adj" fmla="val 16667"/>
            </a:avLst>
          </a:prstGeom>
          <a:gradFill rotWithShape="1">
            <a:gsLst>
              <a:gs pos="0">
                <a:srgbClr val="BCBCBC"/>
              </a:gs>
              <a:gs pos="35001">
                <a:srgbClr val="D0D0D0"/>
              </a:gs>
              <a:gs pos="100000">
                <a:srgbClr val="EDEDED"/>
              </a:gs>
            </a:gsLst>
            <a:lin ang="16200000" scaled="1"/>
          </a:gradFill>
          <a:ln w="9525">
            <a:solidFill>
              <a:srgbClr val="000000"/>
            </a:solidFill>
            <a:round/>
            <a:headEnd/>
            <a:tailE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2000" b="0" i="0" u="none" strike="noStrike" cap="none" normalizeH="0" baseline="0" dirty="0" smtClean="0">
                <a:ln>
                  <a:noFill/>
                </a:ln>
                <a:solidFill>
                  <a:schemeClr val="tx1"/>
                </a:solidFill>
                <a:effectLst/>
                <a:latin typeface="HGｺﾞｼｯｸE" panose="020B0909000000000000" pitchFamily="49" charset="-128"/>
                <a:ea typeface="HGｺﾞｼｯｸE" panose="020B0909000000000000" pitchFamily="49" charset="-128"/>
                <a:cs typeface="Times New Roman" panose="02020603050405020304" pitchFamily="18" charset="0"/>
              </a:rPr>
              <a:t>後日，Ａ子はトラブルに･･･</a:t>
            </a:r>
            <a:endParaRPr kumimoji="0" lang="ja-JP" altLang="ja-JP" sz="2800" b="0" i="0" u="none" strike="noStrike" cap="none" normalizeH="0" baseline="0" dirty="0" smtClean="0">
              <a:ln>
                <a:noFill/>
              </a:ln>
              <a:solidFill>
                <a:schemeClr val="tx1"/>
              </a:solidFill>
              <a:effectLst/>
              <a:latin typeface="Arial" panose="020B0604020202020204" pitchFamily="34" charset="0"/>
            </a:endParaRPr>
          </a:p>
        </p:txBody>
      </p:sp>
      <p:sp>
        <p:nvSpPr>
          <p:cNvPr id="11" name="テキスト ボックス 11"/>
          <p:cNvSpPr txBox="1">
            <a:spLocks noChangeArrowheads="1"/>
          </p:cNvSpPr>
          <p:nvPr/>
        </p:nvSpPr>
        <p:spPr bwMode="auto">
          <a:xfrm>
            <a:off x="1153160" y="5396818"/>
            <a:ext cx="2874963" cy="622300"/>
          </a:xfrm>
          <a:prstGeom prst="rect">
            <a:avLst/>
          </a:prstGeom>
          <a:solidFill>
            <a:srgbClr val="FFFFFF"/>
          </a:solidFill>
          <a:ln w="6350">
            <a:solidFill>
              <a:srgbClr val="000000"/>
            </a:solid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【支払方法】　銀行振込</a:t>
            </a:r>
            <a:endParaRPr kumimoji="0" lang="ja-JP" altLang="ja-JP"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【販売店名】　▲▲ショップ</a:t>
            </a:r>
            <a:endParaRPr kumimoji="0" lang="ja-JP" altLang="ja-JP"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smtClean="0">
                <a:ln>
                  <a:noFill/>
                </a:ln>
                <a:solidFill>
                  <a:schemeClr val="tx1"/>
                </a:solidFill>
                <a:effectLst/>
                <a:latin typeface="ＭＳ ゴシック" panose="020B0609070205080204" pitchFamily="49" charset="-128"/>
                <a:ea typeface="ＭＳ ゴシック" panose="020B0609070205080204" pitchFamily="49" charset="-128"/>
                <a:cs typeface="Times New Roman" panose="02020603050405020304" pitchFamily="18" charset="0"/>
              </a:rPr>
              <a:t>【住　　所】　東京都</a:t>
            </a:r>
            <a:endParaRPr kumimoji="0" lang="ja-JP" altLang="ja-JP" sz="800" b="0" i="0" u="none" strike="noStrike" cap="none" normalizeH="0" baseline="0" dirty="0" smtClean="0">
              <a:ln>
                <a:noFill/>
              </a:ln>
              <a:solidFill>
                <a:schemeClr val="tx1"/>
              </a:solidFill>
              <a:effectLst/>
            </a:endParaRPr>
          </a:p>
        </p:txBody>
      </p:sp>
      <p:sp>
        <p:nvSpPr>
          <p:cNvPr id="13" name="Rectangle 15"/>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smtClean="0">
                <a:ln>
                  <a:noFill/>
                </a:ln>
                <a:solidFill>
                  <a:schemeClr val="tx1"/>
                </a:solidFill>
                <a:effectLst/>
                <a:latin typeface="Arial" panose="020B0604020202020204" pitchFamily="34" charset="0"/>
              </a:rPr>
              <a:t/>
            </a:r>
            <a:br>
              <a:rPr kumimoji="0" lang="ja-JP" altLang="ja-JP" sz="1800" b="0" i="0" u="none" strike="noStrike" cap="none" normalizeH="0" baseline="0" smtClean="0">
                <a:ln>
                  <a:noFill/>
                </a:ln>
                <a:solidFill>
                  <a:schemeClr val="tx1"/>
                </a:solidFill>
                <a:effectLst/>
                <a:latin typeface="Arial" panose="020B0604020202020204" pitchFamily="34" charset="0"/>
              </a:rPr>
            </a:br>
            <a:endParaRPr kumimoji="0" lang="ja-JP" altLang="ja-JP"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smtClean="0">
              <a:ln>
                <a:noFill/>
              </a:ln>
              <a:solidFill>
                <a:schemeClr val="tx1"/>
              </a:solidFill>
              <a:effectLst/>
              <a:latin typeface="Arial" panose="020B0604020202020204" pitchFamily="34" charset="0"/>
            </a:endParaRPr>
          </a:p>
        </p:txBody>
      </p:sp>
      <p:sp>
        <p:nvSpPr>
          <p:cNvPr id="14" name="Rectangle 17"/>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r>
            <a:br>
              <a:rPr kumimoji="0" lang="en-US" altLang="ja-JP" sz="1100" b="0" i="0" u="none" strike="noStrike" cap="none" normalizeH="0" baseline="0" smtClean="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endParaRPr kumimoji="0" lang="en-US" altLang="ja-JP"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smtClean="0">
              <a:ln>
                <a:noFill/>
              </a:ln>
              <a:solidFill>
                <a:schemeClr val="tx1"/>
              </a:solidFill>
              <a:effectLst/>
              <a:latin typeface="Arial" panose="020B0604020202020204" pitchFamily="34" charset="0"/>
            </a:endParaRPr>
          </a:p>
        </p:txBody>
      </p:sp>
      <p:sp>
        <p:nvSpPr>
          <p:cNvPr id="15" name="Rectangle 25"/>
          <p:cNvSpPr>
            <a:spLocks noChangeArrowheads="1"/>
          </p:cNvSpPr>
          <p:nvPr/>
        </p:nvSpPr>
        <p:spPr bwMode="auto">
          <a:xfrm>
            <a:off x="1168400" y="2260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36880" y="416560"/>
            <a:ext cx="7894320" cy="646331"/>
          </a:xfrm>
          <a:prstGeom prst="rect">
            <a:avLst/>
          </a:prstGeom>
          <a:noFill/>
        </p:spPr>
        <p:txBody>
          <a:bodyPr wrap="square" rtlCol="0">
            <a:spAutoFit/>
          </a:bodyPr>
          <a:lstStyle/>
          <a:p>
            <a:r>
              <a:rPr kumimoji="1" lang="ja-JP" altLang="en-US" sz="3600" dirty="0" smtClean="0"/>
              <a:t>インターネットショッピング</a:t>
            </a:r>
            <a:endParaRPr kumimoji="1" lang="ja-JP" altLang="en-US" sz="3600" dirty="0"/>
          </a:p>
        </p:txBody>
      </p:sp>
      <p:sp>
        <p:nvSpPr>
          <p:cNvPr id="5" name="テキスト ボックス 4"/>
          <p:cNvSpPr txBox="1"/>
          <p:nvPr/>
        </p:nvSpPr>
        <p:spPr>
          <a:xfrm>
            <a:off x="436880" y="1346478"/>
            <a:ext cx="3271520" cy="584775"/>
          </a:xfrm>
          <a:prstGeom prst="rect">
            <a:avLst/>
          </a:prstGeom>
          <a:noFill/>
        </p:spPr>
        <p:txBody>
          <a:bodyPr wrap="square" rtlCol="0">
            <a:spAutoFit/>
          </a:bodyPr>
          <a:lstStyle/>
          <a:p>
            <a:r>
              <a:rPr kumimoji="1" lang="ja-JP" altLang="en-US" sz="3200" dirty="0" smtClean="0"/>
              <a:t>＜トラブルの例＞</a:t>
            </a:r>
            <a:endParaRPr kumimoji="1" lang="ja-JP" altLang="en-US" sz="3200" dirty="0"/>
          </a:p>
        </p:txBody>
      </p:sp>
      <p:sp>
        <p:nvSpPr>
          <p:cNvPr id="6" name="角丸四角形 5"/>
          <p:cNvSpPr/>
          <p:nvPr/>
        </p:nvSpPr>
        <p:spPr>
          <a:xfrm>
            <a:off x="436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3200" dirty="0" smtClean="0"/>
              <a:t>商品不達</a:t>
            </a:r>
            <a:endParaRPr kumimoji="1" lang="ja-JP" altLang="en-US" sz="3200" dirty="0"/>
          </a:p>
        </p:txBody>
      </p:sp>
      <p:sp>
        <p:nvSpPr>
          <p:cNvPr id="7" name="角丸四角形 6"/>
          <p:cNvSpPr/>
          <p:nvPr/>
        </p:nvSpPr>
        <p:spPr>
          <a:xfrm>
            <a:off x="2569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a:t>偽物</a:t>
            </a:r>
            <a:endParaRPr kumimoji="1" lang="ja-JP" altLang="en-US" sz="3200" dirty="0"/>
          </a:p>
        </p:txBody>
      </p:sp>
      <p:sp>
        <p:nvSpPr>
          <p:cNvPr id="8" name="角丸四角形 7"/>
          <p:cNvSpPr/>
          <p:nvPr/>
        </p:nvSpPr>
        <p:spPr>
          <a:xfrm>
            <a:off x="6835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smtClean="0"/>
              <a:t>サイズ違い</a:t>
            </a:r>
            <a:endParaRPr kumimoji="1" lang="ja-JP" altLang="en-US" sz="2800" dirty="0"/>
          </a:p>
        </p:txBody>
      </p:sp>
      <p:sp>
        <p:nvSpPr>
          <p:cNvPr id="9" name="角丸四角形 8"/>
          <p:cNvSpPr/>
          <p:nvPr/>
        </p:nvSpPr>
        <p:spPr>
          <a:xfrm>
            <a:off x="436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a:t>色</a:t>
            </a:r>
            <a:r>
              <a:rPr lang="ja-JP" altLang="en-US" sz="3200" dirty="0" smtClean="0"/>
              <a:t>違い</a:t>
            </a:r>
            <a:endParaRPr kumimoji="1" lang="ja-JP" altLang="en-US" sz="3200" dirty="0"/>
          </a:p>
        </p:txBody>
      </p:sp>
      <p:sp>
        <p:nvSpPr>
          <p:cNvPr id="10" name="角丸四角形 9"/>
          <p:cNvSpPr/>
          <p:nvPr/>
        </p:nvSpPr>
        <p:spPr>
          <a:xfrm>
            <a:off x="2569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3200" dirty="0" smtClean="0"/>
              <a:t>返品</a:t>
            </a:r>
            <a:endParaRPr lang="en-US" altLang="ja-JP" sz="3200" dirty="0" smtClean="0"/>
          </a:p>
          <a:p>
            <a:pPr algn="ctr"/>
            <a:r>
              <a:rPr lang="ja-JP" altLang="en-US" sz="2800" dirty="0" smtClean="0"/>
              <a:t>できない</a:t>
            </a:r>
            <a:endParaRPr kumimoji="1" lang="ja-JP" altLang="en-US" sz="2800" dirty="0"/>
          </a:p>
        </p:txBody>
      </p:sp>
      <p:sp>
        <p:nvSpPr>
          <p:cNvPr id="11" name="角丸四角形 10"/>
          <p:cNvSpPr/>
          <p:nvPr/>
        </p:nvSpPr>
        <p:spPr>
          <a:xfrm>
            <a:off x="4702880" y="3382575"/>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800" dirty="0" smtClean="0"/>
              <a:t>カード情報</a:t>
            </a:r>
            <a:endParaRPr kumimoji="1" lang="en-US" altLang="ja-JP" sz="2800" dirty="0" smtClean="0"/>
          </a:p>
          <a:p>
            <a:pPr algn="ctr"/>
            <a:r>
              <a:rPr lang="ja-JP" altLang="en-US" sz="2800" dirty="0"/>
              <a:t>盗まれる</a:t>
            </a:r>
            <a:endParaRPr kumimoji="1" lang="ja-JP" altLang="en-US" sz="2800" dirty="0"/>
          </a:p>
        </p:txBody>
      </p:sp>
      <p:sp>
        <p:nvSpPr>
          <p:cNvPr id="12" name="角丸四角形 11"/>
          <p:cNvSpPr/>
          <p:nvPr/>
        </p:nvSpPr>
        <p:spPr>
          <a:xfrm>
            <a:off x="6835880" y="338460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a:t>個人</a:t>
            </a:r>
            <a:r>
              <a:rPr kumimoji="1" lang="ja-JP" altLang="en-US" sz="2800" dirty="0" smtClean="0"/>
              <a:t>情報</a:t>
            </a:r>
            <a:endParaRPr kumimoji="1" lang="en-US" altLang="ja-JP" sz="2800" dirty="0" smtClean="0"/>
          </a:p>
          <a:p>
            <a:pPr algn="ctr"/>
            <a:r>
              <a:rPr lang="ja-JP" altLang="en-US" sz="2800" dirty="0"/>
              <a:t>盗まれる</a:t>
            </a:r>
            <a:endParaRPr kumimoji="1" lang="ja-JP" altLang="en-US" sz="2800" dirty="0"/>
          </a:p>
        </p:txBody>
      </p:sp>
      <p:sp>
        <p:nvSpPr>
          <p:cNvPr id="13" name="テキスト ボックス 12"/>
          <p:cNvSpPr txBox="1"/>
          <p:nvPr/>
        </p:nvSpPr>
        <p:spPr>
          <a:xfrm>
            <a:off x="8020420" y="4598660"/>
            <a:ext cx="621560" cy="369332"/>
          </a:xfrm>
          <a:prstGeom prst="rect">
            <a:avLst/>
          </a:prstGeom>
          <a:noFill/>
        </p:spPr>
        <p:txBody>
          <a:bodyPr wrap="square" rtlCol="0">
            <a:spAutoFit/>
          </a:bodyPr>
          <a:lstStyle/>
          <a:p>
            <a:r>
              <a:rPr kumimoji="1" lang="ja-JP" altLang="en-US" dirty="0" smtClean="0"/>
              <a:t>など</a:t>
            </a:r>
            <a:endParaRPr kumimoji="1" lang="ja-JP" altLang="en-US" dirty="0"/>
          </a:p>
        </p:txBody>
      </p:sp>
      <p:sp>
        <p:nvSpPr>
          <p:cNvPr id="14" name="角丸四角形 13"/>
          <p:cNvSpPr/>
          <p:nvPr/>
        </p:nvSpPr>
        <p:spPr>
          <a:xfrm>
            <a:off x="436880" y="5116373"/>
            <a:ext cx="8379000" cy="995680"/>
          </a:xfrm>
          <a:prstGeom prst="round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800" dirty="0" smtClean="0"/>
              <a:t>クーリング・オフ（契約解除）　できない。</a:t>
            </a:r>
            <a:endParaRPr kumimoji="1" lang="ja-JP" altLang="en-US" sz="2800" dirty="0"/>
          </a:p>
        </p:txBody>
      </p:sp>
      <p:sp>
        <p:nvSpPr>
          <p:cNvPr id="15" name="角丸四角形 14"/>
          <p:cNvSpPr/>
          <p:nvPr/>
        </p:nvSpPr>
        <p:spPr>
          <a:xfrm>
            <a:off x="4702880" y="2074079"/>
            <a:ext cx="1980000" cy="99568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2800" dirty="0"/>
              <a:t>別</a:t>
            </a:r>
            <a:r>
              <a:rPr lang="ja-JP" altLang="en-US" sz="2800" dirty="0" smtClean="0"/>
              <a:t>の商品</a:t>
            </a:r>
            <a:endParaRPr kumimoji="1" lang="ja-JP" altLang="en-US" sz="2800"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36880" y="416560"/>
            <a:ext cx="7894320" cy="646331"/>
          </a:xfrm>
          <a:prstGeom prst="rect">
            <a:avLst/>
          </a:prstGeom>
          <a:noFill/>
        </p:spPr>
        <p:txBody>
          <a:bodyPr wrap="square" rtlCol="0">
            <a:spAutoFit/>
          </a:bodyPr>
          <a:lstStyle/>
          <a:p>
            <a:r>
              <a:rPr lang="ja-JP" altLang="en-US" sz="3600" dirty="0"/>
              <a:t>特定</a:t>
            </a:r>
            <a:r>
              <a:rPr lang="ja-JP" altLang="en-US" sz="3600" dirty="0" smtClean="0"/>
              <a:t>商取引法</a:t>
            </a:r>
            <a:r>
              <a:rPr lang="ja-JP" altLang="en-US" sz="3200" dirty="0" smtClean="0"/>
              <a:t>（通信販売）</a:t>
            </a:r>
            <a:endParaRPr kumimoji="1" lang="ja-JP" altLang="en-US" sz="3200" dirty="0"/>
          </a:p>
        </p:txBody>
      </p:sp>
      <p:sp>
        <p:nvSpPr>
          <p:cNvPr id="4" name="テキスト ボックス 3"/>
          <p:cNvSpPr txBox="1"/>
          <p:nvPr/>
        </p:nvSpPr>
        <p:spPr>
          <a:xfrm>
            <a:off x="436880" y="3333753"/>
            <a:ext cx="7894320" cy="646331"/>
          </a:xfrm>
          <a:prstGeom prst="rect">
            <a:avLst/>
          </a:prstGeom>
          <a:noFill/>
        </p:spPr>
        <p:txBody>
          <a:bodyPr wrap="square" rtlCol="0">
            <a:spAutoFit/>
          </a:bodyPr>
          <a:lstStyle/>
          <a:p>
            <a:r>
              <a:rPr lang="ja-JP" altLang="en-US" sz="3600" dirty="0" smtClean="0"/>
              <a:t>ＳＳＬ暗号化通信</a:t>
            </a:r>
            <a:endParaRPr kumimoji="1" lang="ja-JP" altLang="en-US" sz="3200" dirty="0"/>
          </a:p>
        </p:txBody>
      </p:sp>
      <p:sp>
        <p:nvSpPr>
          <p:cNvPr id="13" name="テキスト ボックス 12"/>
          <p:cNvSpPr txBox="1"/>
          <p:nvPr/>
        </p:nvSpPr>
        <p:spPr>
          <a:xfrm>
            <a:off x="574040" y="4842273"/>
            <a:ext cx="8214360" cy="1754326"/>
          </a:xfrm>
          <a:prstGeom prst="rect">
            <a:avLst/>
          </a:prstGeom>
          <a:noFill/>
        </p:spPr>
        <p:txBody>
          <a:bodyPr wrap="square" rtlCol="0">
            <a:spAutoFit/>
          </a:bodyPr>
          <a:lstStyle/>
          <a:p>
            <a:r>
              <a:rPr lang="en-US" altLang="ja-JP" sz="2800" dirty="0"/>
              <a:t>①</a:t>
            </a:r>
            <a:r>
              <a:rPr lang="ja-JP" altLang="en-US" sz="2800" dirty="0"/>
              <a:t>　ＵＲＬが，</a:t>
            </a:r>
            <a:r>
              <a:rPr lang="en-US" altLang="ja-JP" sz="2800" dirty="0"/>
              <a:t>http</a:t>
            </a:r>
            <a:r>
              <a:rPr lang="ja-JP" altLang="en-US" sz="2800" dirty="0"/>
              <a:t>に</a:t>
            </a:r>
            <a:r>
              <a:rPr lang="ja-JP" altLang="en-US" sz="2800" dirty="0">
                <a:solidFill>
                  <a:srgbClr val="FF0000"/>
                </a:solidFill>
              </a:rPr>
              <a:t>Ｓ</a:t>
            </a:r>
            <a:r>
              <a:rPr lang="ja-JP" altLang="en-US" sz="2800" dirty="0"/>
              <a:t>が表示されているか確認する。 　　</a:t>
            </a:r>
          </a:p>
          <a:p>
            <a:pPr>
              <a:spcBef>
                <a:spcPts val="600"/>
              </a:spcBef>
            </a:pPr>
            <a:r>
              <a:rPr lang="ja-JP" altLang="en-US" sz="2800" dirty="0" smtClean="0"/>
              <a:t>②</a:t>
            </a:r>
            <a:r>
              <a:rPr lang="ja-JP" altLang="en-US" sz="2800" dirty="0"/>
              <a:t>　</a:t>
            </a:r>
            <a:r>
              <a:rPr lang="ja-JP" altLang="en-US" sz="2800" dirty="0" smtClean="0"/>
              <a:t>「</a:t>
            </a:r>
            <a:r>
              <a:rPr lang="ja-JP" altLang="en-US" sz="2800" dirty="0">
                <a:solidFill>
                  <a:srgbClr val="FF0000"/>
                </a:solidFill>
              </a:rPr>
              <a:t>カギ</a:t>
            </a:r>
            <a:r>
              <a:rPr lang="ja-JP" altLang="en-US" sz="2800" dirty="0"/>
              <a:t>」のマークが表示されているか確認する</a:t>
            </a:r>
            <a:r>
              <a:rPr lang="ja-JP" altLang="en-US" sz="2800" dirty="0" smtClean="0"/>
              <a:t>。</a:t>
            </a:r>
            <a:endParaRPr lang="en-US" altLang="ja-JP" sz="2800" dirty="0" smtClean="0"/>
          </a:p>
          <a:p>
            <a:pPr>
              <a:spcBef>
                <a:spcPts val="600"/>
              </a:spcBef>
            </a:pPr>
            <a:endParaRPr lang="en-US" altLang="ja-JP" sz="800" dirty="0" smtClean="0"/>
          </a:p>
          <a:p>
            <a:pPr>
              <a:spcBef>
                <a:spcPts val="600"/>
              </a:spcBef>
            </a:pPr>
            <a:r>
              <a:rPr lang="en-US" altLang="ja-JP" sz="2800" dirty="0" smtClean="0"/>
              <a:t>※</a:t>
            </a:r>
            <a:r>
              <a:rPr lang="ja-JP" altLang="en-US" sz="2800" dirty="0" smtClean="0"/>
              <a:t>スマホでも同様である。</a:t>
            </a:r>
            <a:endParaRPr lang="ja-JP" altLang="en-US" sz="2800" dirty="0"/>
          </a:p>
        </p:txBody>
      </p:sp>
      <p:grpSp>
        <p:nvGrpSpPr>
          <p:cNvPr id="15" name="グループ化 14"/>
          <p:cNvGrpSpPr/>
          <p:nvPr/>
        </p:nvGrpSpPr>
        <p:grpSpPr>
          <a:xfrm>
            <a:off x="579120" y="3907943"/>
            <a:ext cx="7330440" cy="822040"/>
            <a:chOff x="574040" y="3436435"/>
            <a:chExt cx="7330440" cy="822040"/>
          </a:xfrm>
        </p:grpSpPr>
        <p:grpSp>
          <p:nvGrpSpPr>
            <p:cNvPr id="5" name="グループ化 4"/>
            <p:cNvGrpSpPr/>
            <p:nvPr/>
          </p:nvGrpSpPr>
          <p:grpSpPr>
            <a:xfrm>
              <a:off x="574040" y="3693008"/>
              <a:ext cx="7330440" cy="565467"/>
              <a:chOff x="0" y="0"/>
              <a:chExt cx="6116320" cy="429895"/>
            </a:xfrm>
          </p:grpSpPr>
          <p:grpSp>
            <p:nvGrpSpPr>
              <p:cNvPr id="6" name="グループ化 5"/>
              <p:cNvGrpSpPr/>
              <p:nvPr/>
            </p:nvGrpSpPr>
            <p:grpSpPr>
              <a:xfrm>
                <a:off x="0" y="0"/>
                <a:ext cx="6116320" cy="409575"/>
                <a:chOff x="0" y="0"/>
                <a:chExt cx="6116320" cy="409575"/>
              </a:xfrm>
            </p:grpSpPr>
            <p:grpSp>
              <p:nvGrpSpPr>
                <p:cNvPr id="9" name="グループ化 8"/>
                <p:cNvGrpSpPr/>
                <p:nvPr/>
              </p:nvGrpSpPr>
              <p:grpSpPr>
                <a:xfrm>
                  <a:off x="0" y="0"/>
                  <a:ext cx="6116320" cy="409575"/>
                  <a:chOff x="0" y="0"/>
                  <a:chExt cx="6116320" cy="409575"/>
                </a:xfrm>
              </p:grpSpPr>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116320" cy="409575"/>
                  </a:xfrm>
                  <a:prstGeom prst="rect">
                    <a:avLst/>
                  </a:prstGeom>
                </p:spPr>
              </p:pic>
              <p:sp>
                <p:nvSpPr>
                  <p:cNvPr id="12" name="正方形/長方形 11"/>
                  <p:cNvSpPr/>
                  <p:nvPr/>
                </p:nvSpPr>
                <p:spPr>
                  <a:xfrm>
                    <a:off x="1123950" y="238125"/>
                    <a:ext cx="2700000" cy="108000"/>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0" name="正方形/長方形 9"/>
                <p:cNvSpPr/>
                <p:nvPr/>
              </p:nvSpPr>
              <p:spPr>
                <a:xfrm>
                  <a:off x="4400550" y="238125"/>
                  <a:ext cx="756000" cy="108000"/>
                </a:xfrm>
                <a:prstGeom prst="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7" name="角丸四角形 6"/>
              <p:cNvSpPr/>
              <p:nvPr/>
            </p:nvSpPr>
            <p:spPr>
              <a:xfrm>
                <a:off x="714375" y="85725"/>
                <a:ext cx="447675" cy="34417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8" name="角丸四角形 7"/>
              <p:cNvSpPr/>
              <p:nvPr/>
            </p:nvSpPr>
            <p:spPr>
              <a:xfrm>
                <a:off x="4105275" y="85725"/>
                <a:ext cx="447675" cy="344170"/>
              </a:xfrm>
              <a:prstGeom prst="roundRect">
                <a:avLst/>
              </a:prstGeom>
              <a:noFill/>
              <a:ln w="38100" cap="flat" cmpd="sng" algn="ctr">
                <a:solidFill>
                  <a:srgbClr val="FF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4" name="テキスト ボックス 13"/>
            <p:cNvSpPr txBox="1"/>
            <p:nvPr/>
          </p:nvSpPr>
          <p:spPr>
            <a:xfrm>
              <a:off x="1534709" y="3437226"/>
              <a:ext cx="318271" cy="369332"/>
            </a:xfrm>
            <a:prstGeom prst="rect">
              <a:avLst/>
            </a:prstGeom>
            <a:noFill/>
          </p:spPr>
          <p:txBody>
            <a:bodyPr wrap="square" rtlCol="0">
              <a:spAutoFit/>
            </a:bodyPr>
            <a:lstStyle/>
            <a:p>
              <a:pPr algn="ctr"/>
              <a:r>
                <a:rPr kumimoji="1" lang="ja-JP" altLang="en-US" dirty="0" smtClean="0"/>
                <a:t>①</a:t>
              </a:r>
              <a:endParaRPr kumimoji="1" lang="ja-JP" altLang="en-US" dirty="0"/>
            </a:p>
          </p:txBody>
        </p:sp>
        <p:sp>
          <p:nvSpPr>
            <p:cNvPr id="16" name="テキスト ボックス 15"/>
            <p:cNvSpPr txBox="1"/>
            <p:nvPr/>
          </p:nvSpPr>
          <p:spPr>
            <a:xfrm>
              <a:off x="5469874" y="3436435"/>
              <a:ext cx="536541" cy="369332"/>
            </a:xfrm>
            <a:prstGeom prst="rect">
              <a:avLst/>
            </a:prstGeom>
            <a:noFill/>
          </p:spPr>
          <p:txBody>
            <a:bodyPr wrap="square" rtlCol="0">
              <a:spAutoFit/>
            </a:bodyPr>
            <a:lstStyle/>
            <a:p>
              <a:pPr algn="ctr"/>
              <a:r>
                <a:rPr lang="ja-JP" altLang="en-US" dirty="0"/>
                <a:t>②</a:t>
              </a:r>
              <a:endParaRPr kumimoji="1" lang="ja-JP" altLang="en-US" dirty="0"/>
            </a:p>
          </p:txBody>
        </p:sp>
      </p:grpSp>
      <p:sp>
        <p:nvSpPr>
          <p:cNvPr id="17" name="正方形/長方形 16"/>
          <p:cNvSpPr/>
          <p:nvPr/>
        </p:nvSpPr>
        <p:spPr>
          <a:xfrm>
            <a:off x="665480" y="1086984"/>
            <a:ext cx="4058920" cy="2246769"/>
          </a:xfrm>
          <a:prstGeom prst="rect">
            <a:avLst/>
          </a:prstGeom>
        </p:spPr>
        <p:txBody>
          <a:bodyPr wrap="square">
            <a:spAutoFit/>
          </a:bodyPr>
          <a:lstStyle/>
          <a:p>
            <a:pPr algn="just">
              <a:spcAft>
                <a:spcPts val="0"/>
              </a:spcAft>
            </a:pP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１．販売価格</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２</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．送料</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３</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．販売価格・送料等以外</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に</a:t>
            </a:r>
            <a:endPar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en-US"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負担</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すべき内容及び金銭</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４</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．代金の支払時期</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５</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．代金の支払方法</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６</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．商品の引渡</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時期</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20" name="正方形/長方形 19"/>
          <p:cNvSpPr/>
          <p:nvPr/>
        </p:nvSpPr>
        <p:spPr>
          <a:xfrm>
            <a:off x="4376751" y="1092009"/>
            <a:ext cx="4627331" cy="2246769"/>
          </a:xfrm>
          <a:prstGeom prst="rect">
            <a:avLst/>
          </a:prstGeom>
        </p:spPr>
        <p:txBody>
          <a:bodyPr wrap="square">
            <a:spAutoFit/>
          </a:bodyPr>
          <a:lstStyle/>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７</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．返品特約に関する事項</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８</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．事業者の氏名又は名称</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９</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．事業者の住所</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10</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事業者の電話番号</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11</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代表者氏名又は責任者氏名</a:t>
            </a:r>
            <a:endParaRPr lang="ja-JP" altLang="ja-JP" sz="2000" kern="100" dirty="0">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12</a:t>
            </a:r>
            <a:r>
              <a:rPr lang="ja-JP" altLang="ja-JP" sz="2000" kern="100" dirty="0" err="1">
                <a:latin typeface="ＭＳ 明朝" panose="02020609040205080304" pitchFamily="17" charset="-128"/>
                <a:ea typeface="ＭＳ ゴシック" panose="020B0609070205080204" pitchFamily="49" charset="-128"/>
                <a:cs typeface="Times New Roman" panose="02020603050405020304" pitchFamily="18" charset="0"/>
              </a:rPr>
              <a:t>．</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ソフトウェアに係る取引の場合</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の</a:t>
            </a:r>
            <a:endParaRPr lang="en-US"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en-US"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　</a:t>
            </a:r>
            <a:r>
              <a:rPr lang="ja-JP" altLang="ja-JP" sz="2000" kern="100" dirty="0" smtClean="0">
                <a:latin typeface="ＭＳ 明朝" panose="02020609040205080304" pitchFamily="17" charset="-128"/>
                <a:ea typeface="ＭＳ ゴシック" panose="020B0609070205080204" pitchFamily="49" charset="-128"/>
                <a:cs typeface="Times New Roman" panose="02020603050405020304" pitchFamily="18" charset="0"/>
              </a:rPr>
              <a:t>ソフトウェア</a:t>
            </a:r>
            <a:r>
              <a:rPr lang="ja-JP" altLang="ja-JP" sz="2000" kern="100" dirty="0">
                <a:latin typeface="ＭＳ 明朝" panose="02020609040205080304" pitchFamily="17" charset="-128"/>
                <a:ea typeface="ＭＳ ゴシック" panose="020B0609070205080204" pitchFamily="49" charset="-128"/>
                <a:cs typeface="Times New Roman" panose="02020603050405020304" pitchFamily="18" charset="0"/>
              </a:rPr>
              <a:t>の動作環境　</a:t>
            </a:r>
            <a:endParaRPr lang="ja-JP" altLang="ja-JP" sz="20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1655156"/>
            <a:ext cx="8432800" cy="1200329"/>
          </a:xfrm>
          <a:prstGeom prst="rect">
            <a:avLst/>
          </a:prstGeom>
          <a:noFill/>
          <a:ln>
            <a:noFill/>
          </a:ln>
        </p:spPr>
        <p:txBody>
          <a:bodyPr wrap="square" rtlCol="0">
            <a:spAutoFit/>
          </a:bodyPr>
          <a:lstStyle/>
          <a:p>
            <a:r>
              <a:rPr lang="ja-JP" altLang="en-US" sz="3600" dirty="0" smtClean="0"/>
              <a:t>・</a:t>
            </a:r>
            <a:r>
              <a:rPr lang="ja-JP" altLang="ja-JP" sz="3600" dirty="0"/>
              <a:t>便利な方法であるが，サイトによっては</a:t>
            </a:r>
            <a:r>
              <a:rPr lang="ja-JP" altLang="ja-JP" sz="3600" dirty="0" smtClean="0"/>
              <a:t>，</a:t>
            </a:r>
            <a:r>
              <a:rPr lang="ja-JP" altLang="en-US" sz="3600" dirty="0" smtClean="0"/>
              <a:t>　</a:t>
            </a:r>
            <a:endParaRPr lang="en-US" altLang="ja-JP" sz="3600" dirty="0" smtClean="0"/>
          </a:p>
          <a:p>
            <a:r>
              <a:rPr lang="ja-JP" altLang="en-US" sz="3600" dirty="0"/>
              <a:t>　</a:t>
            </a:r>
            <a:r>
              <a:rPr lang="ja-JP" altLang="en-US" sz="3600" dirty="0" smtClean="0"/>
              <a:t>必ず</a:t>
            </a:r>
            <a:r>
              <a:rPr lang="ja-JP" altLang="ja-JP" sz="3600" dirty="0" smtClean="0"/>
              <a:t>しも</a:t>
            </a:r>
            <a:r>
              <a:rPr lang="ja-JP" altLang="ja-JP" sz="3600" dirty="0"/>
              <a:t>注文した</a:t>
            </a:r>
            <a:r>
              <a:rPr lang="ja-JP" altLang="ja-JP" sz="3600" dirty="0">
                <a:solidFill>
                  <a:srgbClr val="FF0000"/>
                </a:solidFill>
              </a:rPr>
              <a:t>商品が届くとは限らない</a:t>
            </a:r>
            <a:r>
              <a:rPr lang="ja-JP" altLang="ja-JP" sz="3600" dirty="0"/>
              <a:t>。</a:t>
            </a:r>
            <a:endParaRPr kumimoji="1" lang="ja-JP" altLang="en-US" sz="3600" dirty="0"/>
          </a:p>
        </p:txBody>
      </p:sp>
      <p:sp>
        <p:nvSpPr>
          <p:cNvPr id="9" name="テキスト ボックス 8"/>
          <p:cNvSpPr txBox="1"/>
          <p:nvPr/>
        </p:nvSpPr>
        <p:spPr>
          <a:xfrm>
            <a:off x="457200" y="3324310"/>
            <a:ext cx="8432800" cy="1200329"/>
          </a:xfrm>
          <a:prstGeom prst="rect">
            <a:avLst/>
          </a:prstGeom>
          <a:noFill/>
          <a:ln>
            <a:noFill/>
          </a:ln>
        </p:spPr>
        <p:txBody>
          <a:bodyPr wrap="square" rtlCol="0">
            <a:spAutoFit/>
          </a:bodyPr>
          <a:lstStyle/>
          <a:p>
            <a:r>
              <a:rPr lang="ja-JP" altLang="en-US" sz="3600" dirty="0" smtClean="0"/>
              <a:t>・</a:t>
            </a:r>
            <a:r>
              <a:rPr lang="ja-JP" altLang="ja-JP" sz="3600" dirty="0" smtClean="0"/>
              <a:t>注文</a:t>
            </a:r>
            <a:r>
              <a:rPr lang="ja-JP" altLang="ja-JP" sz="3600" dirty="0"/>
              <a:t>時に</a:t>
            </a:r>
            <a:r>
              <a:rPr lang="ja-JP" altLang="ja-JP" sz="3600" dirty="0">
                <a:solidFill>
                  <a:srgbClr val="FF0000"/>
                </a:solidFill>
              </a:rPr>
              <a:t>販売業者</a:t>
            </a:r>
            <a:r>
              <a:rPr lang="ja-JP" altLang="ja-JP" sz="3600" dirty="0"/>
              <a:t>や</a:t>
            </a:r>
            <a:r>
              <a:rPr lang="ja-JP" altLang="ja-JP" sz="3600" dirty="0">
                <a:solidFill>
                  <a:srgbClr val="FF0000"/>
                </a:solidFill>
              </a:rPr>
              <a:t>契約内容</a:t>
            </a:r>
            <a:r>
              <a:rPr lang="ja-JP" altLang="ja-JP" sz="3600" dirty="0"/>
              <a:t>に</a:t>
            </a:r>
            <a:r>
              <a:rPr lang="ja-JP" altLang="ja-JP" sz="3600" dirty="0" smtClean="0"/>
              <a:t>ついて</a:t>
            </a:r>
            <a:endParaRPr lang="en-US" altLang="ja-JP" sz="3600" dirty="0" smtClean="0"/>
          </a:p>
          <a:p>
            <a:r>
              <a:rPr lang="ja-JP" altLang="en-US" sz="3600" dirty="0"/>
              <a:t>　</a:t>
            </a:r>
            <a:r>
              <a:rPr lang="ja-JP" altLang="ja-JP" sz="3600" dirty="0" smtClean="0">
                <a:solidFill>
                  <a:srgbClr val="FF0000"/>
                </a:solidFill>
              </a:rPr>
              <a:t>確認</a:t>
            </a:r>
            <a:r>
              <a:rPr lang="ja-JP" altLang="en-US" sz="3600" dirty="0" smtClean="0"/>
              <a:t>・</a:t>
            </a:r>
            <a:r>
              <a:rPr lang="ja-JP" altLang="en-US" sz="3600" dirty="0" smtClean="0">
                <a:solidFill>
                  <a:srgbClr val="FF0000"/>
                </a:solidFill>
              </a:rPr>
              <a:t>保管</a:t>
            </a:r>
            <a:r>
              <a:rPr lang="ja-JP" altLang="ja-JP" sz="3600" dirty="0" smtClean="0"/>
              <a:t>する</a:t>
            </a:r>
            <a:r>
              <a:rPr lang="ja-JP" altLang="ja-JP" sz="3600" dirty="0"/>
              <a:t>。</a:t>
            </a:r>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381328"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気をつけること</a:t>
            </a:r>
            <a:r>
              <a:rPr lang="ja-JP" altLang="en-US" sz="4000" dirty="0" smtClean="0">
                <a:solidFill>
                  <a:srgbClr val="C00000"/>
                </a:solidFill>
                <a:effectLst>
                  <a:outerShdw blurRad="38100" dist="38100" dir="2700000" algn="tl">
                    <a:srgbClr val="000000">
                      <a:alpha val="43137"/>
                    </a:srgbClr>
                  </a:outerShdw>
                </a:effectLst>
                <a:latin typeface="+mj-ea"/>
              </a:rPr>
              <a:t>≫</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457200" y="4196666"/>
            <a:ext cx="8290560" cy="1015663"/>
          </a:xfrm>
          <a:prstGeom prst="rect">
            <a:avLst/>
          </a:prstGeom>
          <a:noFill/>
          <a:ln>
            <a:noFill/>
          </a:ln>
        </p:spPr>
        <p:txBody>
          <a:bodyPr wrap="square" rtlCol="0">
            <a:spAutoFit/>
          </a:bodyPr>
          <a:lstStyle/>
          <a:p>
            <a:r>
              <a:rPr lang="ja-JP" altLang="ja-JP" sz="3600" dirty="0" smtClean="0"/>
              <a:t>・</a:t>
            </a:r>
            <a:r>
              <a:rPr lang="ja-JP" altLang="ja-JP" sz="3600" u="sng" dirty="0" smtClean="0">
                <a:solidFill>
                  <a:srgbClr val="FF0000"/>
                </a:solidFill>
              </a:rPr>
              <a:t>暗号</a:t>
            </a:r>
            <a:r>
              <a:rPr lang="ja-JP" altLang="ja-JP" sz="3600" u="sng" dirty="0">
                <a:solidFill>
                  <a:srgbClr val="FF0000"/>
                </a:solidFill>
              </a:rPr>
              <a:t>システム</a:t>
            </a:r>
            <a:r>
              <a:rPr lang="ja-JP" altLang="ja-JP" sz="3600" dirty="0"/>
              <a:t>が使われているか</a:t>
            </a:r>
            <a:r>
              <a:rPr lang="ja-JP" altLang="ja-JP" sz="3600" dirty="0" smtClean="0"/>
              <a:t>確認</a:t>
            </a:r>
            <a:endParaRPr lang="en-US" altLang="ja-JP" sz="3600" dirty="0" smtClean="0"/>
          </a:p>
          <a:p>
            <a:r>
              <a:rPr lang="ja-JP" altLang="en-US" sz="2400" dirty="0" smtClean="0"/>
              <a:t>　　　ＳＳＬ暗号化</a:t>
            </a:r>
            <a:endParaRPr lang="ja-JP" altLang="ja-JP" sz="3600" dirty="0"/>
          </a:p>
        </p:txBody>
      </p:sp>
      <p:sp>
        <p:nvSpPr>
          <p:cNvPr id="4" name="テキスト ボックス 3"/>
          <p:cNvSpPr txBox="1"/>
          <p:nvPr/>
        </p:nvSpPr>
        <p:spPr>
          <a:xfrm>
            <a:off x="457200" y="1186331"/>
            <a:ext cx="8290560" cy="646331"/>
          </a:xfrm>
          <a:prstGeom prst="rect">
            <a:avLst/>
          </a:prstGeom>
          <a:noFill/>
          <a:ln>
            <a:noFill/>
          </a:ln>
        </p:spPr>
        <p:txBody>
          <a:bodyPr wrap="square" rtlCol="0">
            <a:spAutoFit/>
          </a:bodyPr>
          <a:lstStyle/>
          <a:p>
            <a:r>
              <a:rPr lang="ja-JP" altLang="ja-JP" sz="3600" dirty="0"/>
              <a:t>・販売業者に関する情報の</a:t>
            </a:r>
            <a:r>
              <a:rPr lang="ja-JP" altLang="ja-JP" sz="3600" dirty="0" smtClean="0"/>
              <a:t>確認</a:t>
            </a:r>
            <a:endParaRPr lang="ja-JP" altLang="ja-JP" sz="3600" dirty="0"/>
          </a:p>
        </p:txBody>
      </p:sp>
      <p:sp>
        <p:nvSpPr>
          <p:cNvPr id="5" name="テキスト ボックス 4"/>
          <p:cNvSpPr txBox="1"/>
          <p:nvPr/>
        </p:nvSpPr>
        <p:spPr>
          <a:xfrm>
            <a:off x="457200" y="1788398"/>
            <a:ext cx="8290560" cy="646331"/>
          </a:xfrm>
          <a:prstGeom prst="rect">
            <a:avLst/>
          </a:prstGeom>
          <a:noFill/>
          <a:ln>
            <a:noFill/>
          </a:ln>
        </p:spPr>
        <p:txBody>
          <a:bodyPr wrap="square" rtlCol="0">
            <a:spAutoFit/>
          </a:bodyPr>
          <a:lstStyle/>
          <a:p>
            <a:r>
              <a:rPr lang="ja-JP" altLang="ja-JP" sz="3600" dirty="0" smtClean="0"/>
              <a:t>・</a:t>
            </a:r>
            <a:r>
              <a:rPr lang="ja-JP" altLang="ja-JP" sz="3600" dirty="0"/>
              <a:t>販売価格に関する</a:t>
            </a:r>
            <a:r>
              <a:rPr lang="ja-JP" altLang="ja-JP" sz="3600" dirty="0" smtClean="0"/>
              <a:t>確認</a:t>
            </a:r>
            <a:endParaRPr lang="ja-JP" altLang="ja-JP" sz="3600" dirty="0"/>
          </a:p>
        </p:txBody>
      </p:sp>
      <p:sp>
        <p:nvSpPr>
          <p:cNvPr id="6" name="テキスト ボックス 5"/>
          <p:cNvSpPr txBox="1"/>
          <p:nvPr/>
        </p:nvSpPr>
        <p:spPr>
          <a:xfrm>
            <a:off x="457200" y="2390465"/>
            <a:ext cx="8290560" cy="646331"/>
          </a:xfrm>
          <a:prstGeom prst="rect">
            <a:avLst/>
          </a:prstGeom>
          <a:noFill/>
          <a:ln>
            <a:noFill/>
          </a:ln>
        </p:spPr>
        <p:txBody>
          <a:bodyPr wrap="square" rtlCol="0">
            <a:spAutoFit/>
          </a:bodyPr>
          <a:lstStyle/>
          <a:p>
            <a:r>
              <a:rPr lang="ja-JP" altLang="ja-JP" sz="3600" dirty="0" smtClean="0"/>
              <a:t>・</a:t>
            </a:r>
            <a:r>
              <a:rPr lang="ja-JP" altLang="ja-JP" sz="3600" dirty="0"/>
              <a:t>支払い方法に関する</a:t>
            </a:r>
            <a:r>
              <a:rPr lang="ja-JP" altLang="ja-JP" sz="3600" dirty="0" smtClean="0"/>
              <a:t>確認</a:t>
            </a:r>
            <a:endParaRPr lang="ja-JP" altLang="ja-JP" sz="3600" dirty="0"/>
          </a:p>
        </p:txBody>
      </p:sp>
      <p:sp>
        <p:nvSpPr>
          <p:cNvPr id="7" name="テキスト ボックス 6"/>
          <p:cNvSpPr txBox="1"/>
          <p:nvPr/>
        </p:nvSpPr>
        <p:spPr>
          <a:xfrm>
            <a:off x="457200" y="2992532"/>
            <a:ext cx="8290560" cy="646331"/>
          </a:xfrm>
          <a:prstGeom prst="rect">
            <a:avLst/>
          </a:prstGeom>
          <a:noFill/>
          <a:ln>
            <a:noFill/>
          </a:ln>
        </p:spPr>
        <p:txBody>
          <a:bodyPr wrap="square" rtlCol="0">
            <a:spAutoFit/>
          </a:bodyPr>
          <a:lstStyle/>
          <a:p>
            <a:r>
              <a:rPr lang="ja-JP" altLang="ja-JP" sz="3600" dirty="0" smtClean="0"/>
              <a:t>・</a:t>
            </a:r>
            <a:r>
              <a:rPr lang="ja-JP" altLang="ja-JP" sz="3600" dirty="0"/>
              <a:t>返品に関する</a:t>
            </a:r>
            <a:r>
              <a:rPr lang="ja-JP" altLang="ja-JP" sz="3600" dirty="0" smtClean="0"/>
              <a:t>確認</a:t>
            </a:r>
            <a:endParaRPr lang="ja-JP" altLang="ja-JP" sz="3600" dirty="0"/>
          </a:p>
        </p:txBody>
      </p:sp>
      <p:sp>
        <p:nvSpPr>
          <p:cNvPr id="8" name="テキスト ボックス 7"/>
          <p:cNvSpPr txBox="1"/>
          <p:nvPr/>
        </p:nvSpPr>
        <p:spPr>
          <a:xfrm>
            <a:off x="457200" y="3594599"/>
            <a:ext cx="8290560" cy="646331"/>
          </a:xfrm>
          <a:prstGeom prst="rect">
            <a:avLst/>
          </a:prstGeom>
          <a:noFill/>
          <a:ln>
            <a:noFill/>
          </a:ln>
        </p:spPr>
        <p:txBody>
          <a:bodyPr wrap="square" rtlCol="0">
            <a:spAutoFit/>
          </a:bodyPr>
          <a:lstStyle/>
          <a:p>
            <a:r>
              <a:rPr lang="ja-JP" altLang="ja-JP" sz="3600" dirty="0" smtClean="0"/>
              <a:t>・契約</a:t>
            </a:r>
            <a:r>
              <a:rPr lang="ja-JP" altLang="ja-JP" sz="3600" dirty="0"/>
              <a:t>内容を</a:t>
            </a:r>
            <a:r>
              <a:rPr lang="ja-JP" altLang="ja-JP" sz="3600" dirty="0" smtClean="0"/>
              <a:t>保管</a:t>
            </a:r>
            <a:endParaRPr lang="ja-JP" altLang="ja-JP" sz="3600" dirty="0"/>
          </a:p>
        </p:txBody>
      </p:sp>
      <p:sp>
        <p:nvSpPr>
          <p:cNvPr id="9" name="テキスト ボックス 8"/>
          <p:cNvSpPr txBox="1"/>
          <p:nvPr/>
        </p:nvSpPr>
        <p:spPr>
          <a:xfrm>
            <a:off x="443144" y="5416189"/>
            <a:ext cx="8290560" cy="1077218"/>
          </a:xfrm>
          <a:prstGeom prst="rect">
            <a:avLst/>
          </a:prstGeom>
          <a:noFill/>
          <a:ln>
            <a:noFill/>
          </a:ln>
        </p:spPr>
        <p:txBody>
          <a:bodyPr wrap="square" rtlCol="0">
            <a:spAutoFit/>
          </a:bodyPr>
          <a:lstStyle/>
          <a:p>
            <a:r>
              <a:rPr lang="en-US" altLang="ja-JP" sz="3200" b="1" dirty="0" smtClean="0">
                <a:latin typeface="ＭＳ ゴシック" panose="020B0609070205080204" pitchFamily="49" charset="-128"/>
                <a:ea typeface="ＭＳ ゴシック" panose="020B0609070205080204" pitchFamily="49" charset="-128"/>
              </a:rPr>
              <a:t>※</a:t>
            </a:r>
            <a:r>
              <a:rPr lang="ja-JP" altLang="ja-JP" sz="3200" b="1" dirty="0" smtClean="0">
                <a:latin typeface="ＭＳ ゴシック" panose="020B0609070205080204" pitchFamily="49" charset="-128"/>
                <a:ea typeface="ＭＳ ゴシック" panose="020B0609070205080204" pitchFamily="49" charset="-128"/>
              </a:rPr>
              <a:t>支払後</a:t>
            </a:r>
            <a:r>
              <a:rPr lang="ja-JP" altLang="ja-JP" sz="3200" b="1" dirty="0">
                <a:latin typeface="ＭＳ ゴシック" panose="020B0609070205080204" pitchFamily="49" charset="-128"/>
                <a:ea typeface="ＭＳ ゴシック" panose="020B0609070205080204" pitchFamily="49" charset="-128"/>
              </a:rPr>
              <a:t>でも悩まず</a:t>
            </a:r>
            <a:r>
              <a:rPr lang="ja-JP" altLang="ja-JP" sz="3200" b="1" dirty="0" smtClean="0">
                <a:latin typeface="ＭＳ ゴシック" panose="020B0609070205080204" pitchFamily="49" charset="-128"/>
                <a:ea typeface="ＭＳ ゴシック" panose="020B0609070205080204" pitchFamily="49" charset="-128"/>
              </a:rPr>
              <a:t>，消費</a:t>
            </a:r>
            <a:r>
              <a:rPr lang="ja-JP" altLang="ja-JP" sz="3200" b="1" dirty="0">
                <a:latin typeface="ＭＳ ゴシック" panose="020B0609070205080204" pitchFamily="49" charset="-128"/>
                <a:ea typeface="ＭＳ ゴシック" panose="020B0609070205080204" pitchFamily="49" charset="-128"/>
              </a:rPr>
              <a:t>生活センター</a:t>
            </a:r>
            <a:r>
              <a:rPr lang="ja-JP" altLang="ja-JP" sz="3200" b="1" dirty="0" smtClean="0">
                <a:latin typeface="ＭＳ ゴシック" panose="020B0609070205080204" pitchFamily="49" charset="-128"/>
                <a:ea typeface="ＭＳ ゴシック" panose="020B0609070205080204" pitchFamily="49" charset="-128"/>
              </a:rPr>
              <a:t>，</a:t>
            </a:r>
            <a:endParaRPr lang="en-US" altLang="ja-JP" sz="3200" b="1" dirty="0" smtClean="0">
              <a:latin typeface="ＭＳ ゴシック" panose="020B0609070205080204" pitchFamily="49" charset="-128"/>
              <a:ea typeface="ＭＳ ゴシック" panose="020B0609070205080204" pitchFamily="49" charset="-128"/>
            </a:endParaRPr>
          </a:p>
          <a:p>
            <a:r>
              <a:rPr lang="ja-JP" altLang="en-US" sz="3200" b="1" dirty="0">
                <a:latin typeface="ＭＳ ゴシック" panose="020B0609070205080204" pitchFamily="49" charset="-128"/>
                <a:ea typeface="ＭＳ ゴシック" panose="020B0609070205080204" pitchFamily="49" charset="-128"/>
              </a:rPr>
              <a:t>　</a:t>
            </a:r>
            <a:r>
              <a:rPr lang="ja-JP" altLang="ja-JP" sz="3200" b="1" dirty="0" smtClean="0">
                <a:latin typeface="ＭＳ ゴシック" panose="020B0609070205080204" pitchFamily="49" charset="-128"/>
                <a:ea typeface="ＭＳ ゴシック" panose="020B0609070205080204" pitchFamily="49" charset="-128"/>
              </a:rPr>
              <a:t>警察等</a:t>
            </a:r>
            <a:r>
              <a:rPr lang="ja-JP" altLang="ja-JP" sz="3200" b="1" dirty="0">
                <a:latin typeface="ＭＳ ゴシック" panose="020B0609070205080204" pitchFamily="49" charset="-128"/>
                <a:ea typeface="ＭＳ ゴシック" panose="020B0609070205080204" pitchFamily="49" charset="-128"/>
              </a:rPr>
              <a:t>に相談しましょう。</a:t>
            </a: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866</TotalTime>
  <Words>443</Words>
  <Application>Microsoft Office PowerPoint</Application>
  <PresentationFormat>画面に合わせる (4:3)</PresentationFormat>
  <Paragraphs>171</Paragraphs>
  <Slides>6</Slides>
  <Notes>6</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6</vt:i4>
      </vt:variant>
    </vt:vector>
  </HeadingPairs>
  <TitlesOfParts>
    <vt:vector size="18" baseType="lpstr">
      <vt:lpstr>HGPｺﾞｼｯｸE</vt:lpstr>
      <vt:lpstr>HGSｺﾞｼｯｸE</vt:lpstr>
      <vt:lpstr>HGｺﾞｼｯｸE</vt:lpstr>
      <vt:lpstr>ＭＳ Ｐゴシック</vt:lpstr>
      <vt:lpstr>ＭＳ ゴシック</vt:lpstr>
      <vt:lpstr>ＭＳ 明朝</vt:lpstr>
      <vt:lpstr>Arial</vt:lpstr>
      <vt:lpstr>Calibri</vt:lpstr>
      <vt:lpstr>Calibri Light</vt:lpstr>
      <vt:lpstr>Century</vt:lpstr>
      <vt:lpstr>Times New Roman</vt:lpstr>
      <vt:lpstr>moraru</vt:lpstr>
      <vt:lpstr>ネットでの買い物は 大丈夫なの？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91</cp:revision>
  <cp:lastPrinted>2016-02-22T03:56:38Z</cp:lastPrinted>
  <dcterms:created xsi:type="dcterms:W3CDTF">2015-11-05T04:56:00Z</dcterms:created>
  <dcterms:modified xsi:type="dcterms:W3CDTF">2016-03-23T04:54:40Z</dcterms:modified>
</cp:coreProperties>
</file>