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7"/>
  </p:notesMasterIdLst>
  <p:sldIdLst>
    <p:sldId id="257" r:id="rId2"/>
    <p:sldId id="258" r:id="rId3"/>
    <p:sldId id="260" r:id="rId4"/>
    <p:sldId id="261" r:id="rId5"/>
    <p:sldId id="262" r:id="rId6"/>
  </p:sldIdLst>
  <p:sldSz cx="9144000" cy="6858000" type="screen4x3"/>
  <p:notesSz cx="6807200" cy="993933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30">
          <p15:clr>
            <a:srgbClr val="A4A3A4"/>
          </p15:clr>
        </p15:guide>
        <p15:guide id="2" pos="2144">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notesView">
  <p:normalViewPr>
    <p:restoredLeft sz="20000" autoAdjust="0"/>
    <p:restoredTop sz="63669" autoAdjust="0"/>
  </p:normalViewPr>
  <p:slideViewPr>
    <p:cSldViewPr snapToGrid="0">
      <p:cViewPr varScale="1">
        <p:scale>
          <a:sx n="71" d="100"/>
          <a:sy n="71" d="100"/>
        </p:scale>
        <p:origin x="1848" y="66"/>
      </p:cViewPr>
      <p:guideLst>
        <p:guide orient="horz" pos="2160"/>
        <p:guide pos="2880"/>
      </p:guideLst>
    </p:cSldViewPr>
  </p:slideViewPr>
  <p:notesTextViewPr>
    <p:cViewPr>
      <p:scale>
        <a:sx n="1" d="1"/>
        <a:sy n="1" d="1"/>
      </p:scale>
      <p:origin x="0" y="0"/>
    </p:cViewPr>
  </p:notesTextViewPr>
  <p:notesViewPr>
    <p:cSldViewPr snapToGrid="0">
      <p:cViewPr varScale="1">
        <p:scale>
          <a:sx n="80" d="100"/>
          <a:sy n="80" d="100"/>
        </p:scale>
        <p:origin x="3216" y="90"/>
      </p:cViewPr>
      <p:guideLst>
        <p:guide orient="horz" pos="3130"/>
        <p:guide pos="2144"/>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9787" cy="498693"/>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5838" y="0"/>
            <a:ext cx="2949787" cy="498693"/>
          </a:xfrm>
          <a:prstGeom prst="rect">
            <a:avLst/>
          </a:prstGeom>
        </p:spPr>
        <p:txBody>
          <a:bodyPr vert="horz" lIns="91440" tIns="45720" rIns="91440" bIns="45720" rtlCol="0"/>
          <a:lstStyle>
            <a:lvl1pPr algn="r">
              <a:defRPr sz="1200"/>
            </a:lvl1pPr>
          </a:lstStyle>
          <a:p>
            <a:fld id="{9574D457-A086-4CFA-B647-6E6319568FBC}" type="datetimeFigureOut">
              <a:rPr kumimoji="1" lang="ja-JP" altLang="en-US" smtClean="0"/>
              <a:t>2016/3/23</a:t>
            </a:fld>
            <a:endParaRPr kumimoji="1" lang="ja-JP" altLang="en-US"/>
          </a:p>
        </p:txBody>
      </p:sp>
      <p:sp>
        <p:nvSpPr>
          <p:cNvPr id="4" name="スライド イメージ プレースホルダー 3"/>
          <p:cNvSpPr>
            <a:spLocks noGrp="1" noRot="1" noChangeAspect="1"/>
          </p:cNvSpPr>
          <p:nvPr>
            <p:ph type="sldImg" idx="2"/>
          </p:nvPr>
        </p:nvSpPr>
        <p:spPr>
          <a:xfrm>
            <a:off x="1168400" y="1243013"/>
            <a:ext cx="4470400" cy="3354387"/>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0720" y="4783307"/>
            <a:ext cx="5445760" cy="3913614"/>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9440647"/>
            <a:ext cx="2949787" cy="498692"/>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5838" y="9440647"/>
            <a:ext cx="2949787" cy="498692"/>
          </a:xfrm>
          <a:prstGeom prst="rect">
            <a:avLst/>
          </a:prstGeom>
        </p:spPr>
        <p:txBody>
          <a:bodyPr vert="horz" lIns="91440" tIns="45720" rIns="91440" bIns="45720" rtlCol="0" anchor="b"/>
          <a:lstStyle>
            <a:lvl1pPr algn="r">
              <a:defRPr sz="1200"/>
            </a:lvl1pPr>
          </a:lstStyle>
          <a:p>
            <a:fld id="{6DFE71E2-A0A4-4254-B931-B4CE83764644}" type="slidenum">
              <a:rPr kumimoji="1" lang="ja-JP" altLang="en-US" smtClean="0"/>
              <a:t>‹#›</a:t>
            </a:fld>
            <a:endParaRPr kumimoji="1" lang="ja-JP" altLang="en-US"/>
          </a:p>
        </p:txBody>
      </p:sp>
    </p:spTree>
    <p:extLst>
      <p:ext uri="{BB962C8B-B14F-4D97-AF65-F5344CB8AC3E}">
        <p14:creationId xmlns:p14="http://schemas.microsoft.com/office/powerpoint/2010/main" val="2280262012"/>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ja-JP" sz="1050" dirty="0">
                <a:latin typeface="ＭＳ ゴシック" panose="020B0609070205080204" pitchFamily="49" charset="-128"/>
                <a:ea typeface="ＭＳ ゴシック" panose="020B0609070205080204" pitchFamily="49" charset="-128"/>
              </a:rPr>
              <a:t>■指導のねらい</a:t>
            </a:r>
          </a:p>
          <a:p>
            <a:r>
              <a:rPr lang="ja-JP" altLang="ja-JP" sz="1050" dirty="0">
                <a:latin typeface="ＭＳ ゴシック" panose="020B0609070205080204" pitchFamily="49" charset="-128"/>
                <a:ea typeface="ＭＳ ゴシック" panose="020B0609070205080204" pitchFamily="49" charset="-128"/>
              </a:rPr>
              <a:t>　チェーンメールのしくみを理解させ，自分で止めるための判断力と態度を身につけさせる。</a:t>
            </a:r>
          </a:p>
          <a:p>
            <a:endParaRPr kumimoji="1" lang="ja-JP" altLang="en-US" dirty="0">
              <a:latin typeface="ＭＳ ゴシック" panose="020B0609070205080204" pitchFamily="49" charset="-128"/>
              <a:ea typeface="ＭＳ ゴシック" panose="020B0609070205080204" pitchFamily="49" charset="-128"/>
            </a:endParaRPr>
          </a:p>
        </p:txBody>
      </p:sp>
      <p:sp>
        <p:nvSpPr>
          <p:cNvPr id="4" name="スライド番号プレースホルダー 3"/>
          <p:cNvSpPr>
            <a:spLocks noGrp="1"/>
          </p:cNvSpPr>
          <p:nvPr>
            <p:ph type="sldNum" sz="quarter" idx="10"/>
          </p:nvPr>
        </p:nvSpPr>
        <p:spPr/>
        <p:txBody>
          <a:bodyPr/>
          <a:lstStyle/>
          <a:p>
            <a:fld id="{CD432F53-0FDB-4BF8-8F9E-2153008AB672}" type="slidenum">
              <a:rPr kumimoji="1" lang="ja-JP" altLang="en-US" smtClean="0"/>
              <a:t>1</a:t>
            </a:fld>
            <a:endParaRPr kumimoji="1" lang="ja-JP" altLang="en-US"/>
          </a:p>
        </p:txBody>
      </p:sp>
    </p:spTree>
    <p:extLst>
      <p:ext uri="{BB962C8B-B14F-4D97-AF65-F5344CB8AC3E}">
        <p14:creationId xmlns:p14="http://schemas.microsoft.com/office/powerpoint/2010/main" val="116519439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ja-JP" sz="1050" b="1" dirty="0">
                <a:latin typeface="ＭＳ ゴシック" panose="020B0609070205080204" pitchFamily="49" charset="-128"/>
                <a:ea typeface="ＭＳ ゴシック" panose="020B0609070205080204" pitchFamily="49" charset="-128"/>
              </a:rPr>
              <a:t>＜事例場面の把握＞　　</a:t>
            </a:r>
            <a:endParaRPr lang="ja-JP" altLang="ja-JP" sz="1050" dirty="0">
              <a:latin typeface="ＭＳ ゴシック" panose="020B0609070205080204" pitchFamily="49" charset="-128"/>
              <a:ea typeface="ＭＳ ゴシック" panose="020B0609070205080204" pitchFamily="49" charset="-128"/>
            </a:endParaRPr>
          </a:p>
          <a:p>
            <a:r>
              <a:rPr lang="ja-JP" altLang="ja-JP" sz="1050" dirty="0">
                <a:latin typeface="ＭＳ ゴシック" panose="020B0609070205080204" pitchFamily="49" charset="-128"/>
                <a:ea typeface="ＭＳ ゴシック" panose="020B0609070205080204" pitchFamily="49" charset="-128"/>
              </a:rPr>
              <a:t>◆ワークシート教材の吹き出し部分を読み聞かせる。</a:t>
            </a:r>
          </a:p>
          <a:p>
            <a:r>
              <a:rPr lang="ja-JP" altLang="ja-JP" sz="1050" dirty="0">
                <a:latin typeface="ＭＳ ゴシック" panose="020B0609070205080204" pitchFamily="49" charset="-128"/>
                <a:ea typeface="ＭＳ ゴシック" panose="020B0609070205080204" pitchFamily="49" charset="-128"/>
              </a:rPr>
              <a:t>◆児童生徒に，メッセージ部分を読ませる。</a:t>
            </a:r>
            <a:r>
              <a:rPr lang="en-US" altLang="ja-JP" sz="1050" dirty="0">
                <a:latin typeface="ＭＳ ゴシック" panose="020B0609070205080204" pitchFamily="49" charset="-128"/>
                <a:ea typeface="ＭＳ ゴシック" panose="020B0609070205080204" pitchFamily="49" charset="-128"/>
              </a:rPr>
              <a:t>	</a:t>
            </a:r>
            <a:endParaRPr lang="ja-JP" altLang="ja-JP" sz="1050" dirty="0">
              <a:latin typeface="ＭＳ ゴシック" panose="020B0609070205080204" pitchFamily="49" charset="-128"/>
              <a:ea typeface="ＭＳ ゴシック" panose="020B0609070205080204" pitchFamily="49" charset="-128"/>
            </a:endParaRPr>
          </a:p>
          <a:p>
            <a:r>
              <a:rPr lang="en-US" altLang="ja-JP" sz="1050" dirty="0">
                <a:latin typeface="ＭＳ ゴシック" panose="020B0609070205080204" pitchFamily="49" charset="-128"/>
                <a:ea typeface="ＭＳ ゴシック" panose="020B0609070205080204" pitchFamily="49" charset="-128"/>
              </a:rPr>
              <a:t> </a:t>
            </a:r>
            <a:endParaRPr lang="ja-JP" altLang="ja-JP" sz="1050" dirty="0">
              <a:latin typeface="ＭＳ ゴシック" panose="020B0609070205080204" pitchFamily="49" charset="-128"/>
              <a:ea typeface="ＭＳ ゴシック" panose="020B0609070205080204" pitchFamily="49" charset="-128"/>
            </a:endParaRPr>
          </a:p>
          <a:p>
            <a:r>
              <a:rPr lang="ja-JP" altLang="ja-JP" sz="1050" dirty="0" smtClean="0">
                <a:latin typeface="ＭＳ ゴシック" panose="020B0609070205080204" pitchFamily="49" charset="-128"/>
                <a:ea typeface="ＭＳ ゴシック" panose="020B0609070205080204" pitchFamily="49" charset="-128"/>
              </a:rPr>
              <a:t>【</a:t>
            </a:r>
            <a:r>
              <a:rPr lang="ja-JP" altLang="ja-JP" sz="1050" dirty="0">
                <a:latin typeface="ＭＳ ゴシック" panose="020B0609070205080204" pitchFamily="49" charset="-128"/>
                <a:ea typeface="ＭＳ ゴシック" panose="020B0609070205080204" pitchFamily="49" charset="-128"/>
              </a:rPr>
              <a:t>発問】このようなメッセージが送られてきたらどうしますか。 </a:t>
            </a:r>
            <a:endParaRPr lang="en-US" altLang="ja-JP" sz="1050" dirty="0" smtClean="0">
              <a:latin typeface="ＭＳ ゴシック" panose="020B0609070205080204" pitchFamily="49" charset="-128"/>
              <a:ea typeface="ＭＳ ゴシック" panose="020B0609070205080204" pitchFamily="49" charset="-128"/>
            </a:endParaRPr>
          </a:p>
          <a:p>
            <a:endParaRPr lang="en-US" altLang="ja-JP" sz="1050" dirty="0">
              <a:latin typeface="ＭＳ ゴシック" panose="020B0609070205080204" pitchFamily="49" charset="-128"/>
              <a:ea typeface="ＭＳ ゴシック" panose="020B0609070205080204" pitchFamily="49" charset="-128"/>
            </a:endParaRPr>
          </a:p>
          <a:p>
            <a:r>
              <a:rPr lang="ja-JP" altLang="ja-JP" sz="1050" b="1" dirty="0">
                <a:latin typeface="ＭＳ ゴシック" panose="020B0609070205080204" pitchFamily="49" charset="-128"/>
                <a:ea typeface="ＭＳ ゴシック" panose="020B0609070205080204" pitchFamily="49" charset="-128"/>
              </a:rPr>
              <a:t>＜自分の考えを持たせる＞</a:t>
            </a:r>
            <a:endParaRPr lang="ja-JP" altLang="ja-JP" sz="1050" dirty="0">
              <a:latin typeface="ＭＳ ゴシック" panose="020B0609070205080204" pitchFamily="49" charset="-128"/>
              <a:ea typeface="ＭＳ ゴシック" panose="020B0609070205080204" pitchFamily="49" charset="-128"/>
            </a:endParaRPr>
          </a:p>
          <a:p>
            <a:r>
              <a:rPr lang="ja-JP" altLang="ja-JP" sz="1050" dirty="0">
                <a:latin typeface="ＭＳ ゴシック" panose="020B0609070205080204" pitchFamily="49" charset="-128"/>
                <a:ea typeface="ＭＳ ゴシック" panose="020B0609070205080204" pitchFamily="49" charset="-128"/>
              </a:rPr>
              <a:t>◆このようなメールが届いたらどのように対処するか考えさせ，設問１に記入させる</a:t>
            </a:r>
            <a:r>
              <a:rPr lang="ja-JP" altLang="ja-JP" sz="1050" dirty="0" smtClean="0">
                <a:latin typeface="ＭＳ ゴシック" panose="020B0609070205080204" pitchFamily="49" charset="-128"/>
                <a:ea typeface="ＭＳ ゴシック" panose="020B0609070205080204" pitchFamily="49" charset="-128"/>
              </a:rPr>
              <a:t>。</a:t>
            </a:r>
            <a:endParaRPr lang="en-US" altLang="ja-JP" sz="1050" dirty="0" smtClean="0">
              <a:latin typeface="ＭＳ ゴシック" panose="020B0609070205080204" pitchFamily="49" charset="-128"/>
              <a:ea typeface="ＭＳ ゴシック" panose="020B0609070205080204" pitchFamily="49" charset="-128"/>
            </a:endParaRPr>
          </a:p>
          <a:p>
            <a:endParaRPr lang="en-US" altLang="ja-JP" sz="1050" dirty="0">
              <a:latin typeface="ＭＳ ゴシック" panose="020B0609070205080204" pitchFamily="49" charset="-128"/>
              <a:ea typeface="ＭＳ ゴシック" panose="020B0609070205080204" pitchFamily="49" charset="-128"/>
            </a:endParaRPr>
          </a:p>
          <a:p>
            <a:r>
              <a:rPr lang="ja-JP" altLang="ja-JP" sz="1050" b="1" dirty="0">
                <a:latin typeface="ＭＳ ゴシック" panose="020B0609070205080204" pitchFamily="49" charset="-128"/>
                <a:ea typeface="ＭＳ ゴシック" panose="020B0609070205080204" pitchFamily="49" charset="-128"/>
              </a:rPr>
              <a:t>＜考えを交流させる</a:t>
            </a:r>
            <a:r>
              <a:rPr lang="ja-JP" altLang="ja-JP" sz="1050" b="1" dirty="0" smtClean="0">
                <a:latin typeface="ＭＳ ゴシック" panose="020B0609070205080204" pitchFamily="49" charset="-128"/>
                <a:ea typeface="ＭＳ ゴシック" panose="020B0609070205080204" pitchFamily="49" charset="-128"/>
              </a:rPr>
              <a:t>＞</a:t>
            </a:r>
            <a:endParaRPr lang="en-US" altLang="ja-JP" sz="1050" b="1" dirty="0" smtClean="0">
              <a:latin typeface="ＭＳ ゴシック" panose="020B0609070205080204" pitchFamily="49" charset="-128"/>
              <a:ea typeface="ＭＳ ゴシック" panose="020B0609070205080204" pitchFamily="49" charset="-128"/>
            </a:endParaRPr>
          </a:p>
          <a:p>
            <a:r>
              <a:rPr lang="ja-JP" altLang="en-US" sz="1050" b="1" dirty="0">
                <a:latin typeface="ＭＳ ゴシック" panose="020B0609070205080204" pitchFamily="49" charset="-128"/>
                <a:ea typeface="ＭＳ ゴシック" panose="020B0609070205080204" pitchFamily="49" charset="-128"/>
              </a:rPr>
              <a:t>　</a:t>
            </a:r>
            <a:r>
              <a:rPr lang="ja-JP" altLang="ja-JP" sz="1050" dirty="0" smtClean="0">
                <a:latin typeface="ＭＳ ゴシック" panose="020B0609070205080204" pitchFamily="49" charset="-128"/>
                <a:ea typeface="ＭＳ ゴシック" panose="020B0609070205080204" pitchFamily="49" charset="-128"/>
              </a:rPr>
              <a:t>メール</a:t>
            </a:r>
            <a:r>
              <a:rPr lang="ja-JP" altLang="ja-JP" sz="1050" dirty="0">
                <a:latin typeface="ＭＳ ゴシック" panose="020B0609070205080204" pitchFamily="49" charset="-128"/>
                <a:ea typeface="ＭＳ ゴシック" panose="020B0609070205080204" pitchFamily="49" charset="-128"/>
              </a:rPr>
              <a:t>の内容に信憑性がなく転送することにより迷惑になることに気付かせる。</a:t>
            </a:r>
          </a:p>
          <a:p>
            <a:endParaRPr lang="en-US" altLang="ja-JP" sz="1050" dirty="0" smtClean="0">
              <a:latin typeface="ＭＳ ゴシック" panose="020B0609070205080204" pitchFamily="49" charset="-128"/>
              <a:ea typeface="ＭＳ ゴシック" panose="020B0609070205080204" pitchFamily="49" charset="-128"/>
            </a:endParaRPr>
          </a:p>
          <a:p>
            <a:r>
              <a:rPr lang="ja-JP" altLang="ja-JP" sz="1050" dirty="0" smtClean="0">
                <a:latin typeface="ＭＳ ゴシック" panose="020B0609070205080204" pitchFamily="49" charset="-128"/>
                <a:ea typeface="ＭＳ ゴシック" panose="020B0609070205080204" pitchFamily="49" charset="-128"/>
              </a:rPr>
              <a:t>◆</a:t>
            </a:r>
            <a:r>
              <a:rPr lang="ja-JP" altLang="ja-JP" sz="1050" dirty="0">
                <a:latin typeface="ＭＳ ゴシック" panose="020B0609070205080204" pitchFamily="49" charset="-128"/>
                <a:ea typeface="ＭＳ ゴシック" panose="020B0609070205080204" pitchFamily="49" charset="-128"/>
              </a:rPr>
              <a:t>信憑性の有無，転送する必要があるかについて話し合わせ，考えを交流させる。</a:t>
            </a:r>
          </a:p>
          <a:p>
            <a:r>
              <a:rPr lang="ja-JP" altLang="ja-JP" sz="1050" dirty="0">
                <a:latin typeface="ＭＳ ゴシック" panose="020B0609070205080204" pitchFamily="49" charset="-128"/>
                <a:ea typeface="ＭＳ ゴシック" panose="020B0609070205080204" pitchFamily="49" charset="-128"/>
              </a:rPr>
              <a:t>　※ペアワーク，グループワークなど</a:t>
            </a:r>
          </a:p>
          <a:p>
            <a:endParaRPr lang="en-US" altLang="ja-JP" sz="1050" dirty="0" smtClean="0">
              <a:latin typeface="ＭＳ ゴシック" panose="020B0609070205080204" pitchFamily="49" charset="-128"/>
              <a:ea typeface="ＭＳ ゴシック" panose="020B0609070205080204" pitchFamily="49" charset="-128"/>
            </a:endParaRPr>
          </a:p>
          <a:p>
            <a:r>
              <a:rPr lang="ja-JP" altLang="ja-JP" sz="1050" dirty="0" smtClean="0">
                <a:latin typeface="ＭＳ ゴシック" panose="020B0609070205080204" pitchFamily="49" charset="-128"/>
                <a:ea typeface="ＭＳ ゴシック" panose="020B0609070205080204" pitchFamily="49" charset="-128"/>
              </a:rPr>
              <a:t>事例</a:t>
            </a:r>
            <a:r>
              <a:rPr lang="ja-JP" altLang="ja-JP" sz="1050" dirty="0">
                <a:latin typeface="ＭＳ ゴシック" panose="020B0609070205080204" pitchFamily="49" charset="-128"/>
                <a:ea typeface="ＭＳ ゴシック" panose="020B0609070205080204" pitchFamily="49" charset="-128"/>
              </a:rPr>
              <a:t>説明</a:t>
            </a:r>
          </a:p>
          <a:p>
            <a:r>
              <a:rPr lang="ja-JP" altLang="ja-JP" sz="1050" dirty="0">
                <a:latin typeface="ＭＳ ゴシック" panose="020B0609070205080204" pitchFamily="49" charset="-128"/>
                <a:ea typeface="ＭＳ ゴシック" panose="020B0609070205080204" pitchFamily="49" charset="-128"/>
              </a:rPr>
              <a:t>・友達のお姉さんからメールが届いた。</a:t>
            </a:r>
          </a:p>
          <a:p>
            <a:r>
              <a:rPr lang="ja-JP" altLang="ja-JP" sz="1050" dirty="0">
                <a:latin typeface="ＭＳ ゴシック" panose="020B0609070205080204" pitchFamily="49" charset="-128"/>
                <a:ea typeface="ＭＳ ゴシック" panose="020B0609070205080204" pitchFamily="49" charset="-128"/>
              </a:rPr>
              <a:t>・血液を必要としている人は，直接の知り合いではないが，とても急いでいるよう</a:t>
            </a:r>
            <a:r>
              <a:rPr lang="ja-JP" altLang="ja-JP" sz="1050" dirty="0" smtClean="0">
                <a:latin typeface="ＭＳ ゴシック" panose="020B0609070205080204" pitchFamily="49" charset="-128"/>
                <a:ea typeface="ＭＳ ゴシック" panose="020B0609070205080204" pitchFamily="49" charset="-128"/>
              </a:rPr>
              <a:t>であ</a:t>
            </a:r>
            <a:r>
              <a:rPr lang="ja-JP" altLang="en-US" sz="1050" dirty="0" smtClean="0">
                <a:latin typeface="ＭＳ ゴシック" panose="020B0609070205080204" pitchFamily="49" charset="-128"/>
                <a:ea typeface="ＭＳ ゴシック" panose="020B0609070205080204" pitchFamily="49" charset="-128"/>
              </a:rPr>
              <a:t>　</a:t>
            </a:r>
            <a:endParaRPr lang="en-US" altLang="ja-JP" sz="1050" dirty="0" smtClean="0">
              <a:latin typeface="ＭＳ ゴシック" panose="020B0609070205080204" pitchFamily="49" charset="-128"/>
              <a:ea typeface="ＭＳ ゴシック" panose="020B0609070205080204" pitchFamily="49" charset="-128"/>
            </a:endParaRPr>
          </a:p>
          <a:p>
            <a:r>
              <a:rPr lang="ja-JP" altLang="en-US" sz="1050" dirty="0">
                <a:latin typeface="ＭＳ ゴシック" panose="020B0609070205080204" pitchFamily="49" charset="-128"/>
                <a:ea typeface="ＭＳ ゴシック" panose="020B0609070205080204" pitchFamily="49" charset="-128"/>
              </a:rPr>
              <a:t>　</a:t>
            </a:r>
            <a:r>
              <a:rPr lang="ja-JP" altLang="ja-JP" sz="1050" dirty="0" smtClean="0">
                <a:latin typeface="ＭＳ ゴシック" panose="020B0609070205080204" pitchFamily="49" charset="-128"/>
                <a:ea typeface="ＭＳ ゴシック" panose="020B0609070205080204" pitchFamily="49" charset="-128"/>
              </a:rPr>
              <a:t>る</a:t>
            </a:r>
            <a:r>
              <a:rPr lang="ja-JP" altLang="ja-JP" sz="1050" dirty="0">
                <a:latin typeface="ＭＳ ゴシック" panose="020B0609070205080204" pitchFamily="49" charset="-128"/>
                <a:ea typeface="ＭＳ ゴシック" panose="020B0609070205080204" pitchFamily="49" charset="-128"/>
              </a:rPr>
              <a:t>。</a:t>
            </a:r>
          </a:p>
          <a:p>
            <a:r>
              <a:rPr lang="ja-JP" altLang="ja-JP" sz="1050" dirty="0">
                <a:latin typeface="ＭＳ ゴシック" panose="020B0609070205080204" pitchFamily="49" charset="-128"/>
                <a:ea typeface="ＭＳ ゴシック" panose="020B0609070205080204" pitchFamily="49" charset="-128"/>
              </a:rPr>
              <a:t>・最初の発信者が誰かわからないが，電話連絡や転送を求める内容である。</a:t>
            </a:r>
          </a:p>
          <a:p>
            <a:endParaRPr lang="ja-JP" altLang="en-US" sz="1050" dirty="0"/>
          </a:p>
          <a:p>
            <a:endParaRPr kumimoji="1" lang="ja-JP" altLang="en-US" sz="1050" dirty="0">
              <a:latin typeface="ＭＳ 明朝" panose="02020609040205080304" pitchFamily="17" charset="-128"/>
              <a:ea typeface="ＭＳ 明朝" panose="02020609040205080304" pitchFamily="17" charset="-128"/>
            </a:endParaRPr>
          </a:p>
        </p:txBody>
      </p:sp>
      <p:sp>
        <p:nvSpPr>
          <p:cNvPr id="4" name="スライド番号プレースホルダー 3"/>
          <p:cNvSpPr>
            <a:spLocks noGrp="1"/>
          </p:cNvSpPr>
          <p:nvPr>
            <p:ph type="sldNum" sz="quarter" idx="10"/>
          </p:nvPr>
        </p:nvSpPr>
        <p:spPr/>
        <p:txBody>
          <a:bodyPr/>
          <a:lstStyle/>
          <a:p>
            <a:fld id="{CD432F53-0FDB-4BF8-8F9E-2153008AB672}" type="slidenum">
              <a:rPr kumimoji="1" lang="ja-JP" altLang="en-US" smtClean="0"/>
              <a:t>2</a:t>
            </a:fld>
            <a:endParaRPr kumimoji="1" lang="ja-JP" altLang="en-US"/>
          </a:p>
        </p:txBody>
      </p:sp>
    </p:spTree>
    <p:extLst>
      <p:ext uri="{BB962C8B-B14F-4D97-AF65-F5344CB8AC3E}">
        <p14:creationId xmlns:p14="http://schemas.microsoft.com/office/powerpoint/2010/main" val="204436656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ja-JP" sz="1050" b="1" dirty="0">
                <a:latin typeface="ＭＳ ゴシック" panose="020B0609070205080204" pitchFamily="49" charset="-128"/>
                <a:ea typeface="ＭＳ ゴシック" panose="020B0609070205080204" pitchFamily="49" charset="-128"/>
              </a:rPr>
              <a:t>＜本時の説明＞</a:t>
            </a:r>
            <a:r>
              <a:rPr lang="ja-JP" altLang="ja-JP" sz="1050" dirty="0">
                <a:latin typeface="ＭＳ ゴシック" panose="020B0609070205080204" pitchFamily="49" charset="-128"/>
                <a:ea typeface="ＭＳ ゴシック" panose="020B0609070205080204" pitchFamily="49" charset="-128"/>
              </a:rPr>
              <a:t>　</a:t>
            </a:r>
            <a:endParaRPr lang="en-US" altLang="ja-JP" sz="1050" dirty="0" smtClean="0">
              <a:latin typeface="ＭＳ ゴシック" panose="020B0609070205080204" pitchFamily="49" charset="-128"/>
              <a:ea typeface="ＭＳ ゴシック" panose="020B0609070205080204" pitchFamily="49" charset="-128"/>
            </a:endParaRPr>
          </a:p>
          <a:p>
            <a:r>
              <a:rPr lang="ja-JP" altLang="en-US" sz="1050" dirty="0" smtClean="0">
                <a:latin typeface="ＭＳ ゴシック" panose="020B0609070205080204" pitchFamily="49" charset="-128"/>
                <a:ea typeface="ＭＳ ゴシック" panose="020B0609070205080204" pitchFamily="49" charset="-128"/>
              </a:rPr>
              <a:t>　</a:t>
            </a:r>
            <a:r>
              <a:rPr lang="ja-JP" altLang="ja-JP" sz="1050" dirty="0" smtClean="0">
                <a:latin typeface="ＭＳ ゴシック" panose="020B0609070205080204" pitchFamily="49" charset="-128"/>
                <a:ea typeface="ＭＳ ゴシック" panose="020B0609070205080204" pitchFamily="49" charset="-128"/>
              </a:rPr>
              <a:t>チェーンメール</a:t>
            </a:r>
            <a:r>
              <a:rPr lang="ja-JP" altLang="ja-JP" sz="1050" dirty="0">
                <a:latin typeface="ＭＳ ゴシック" panose="020B0609070205080204" pitchFamily="49" charset="-128"/>
                <a:ea typeface="ＭＳ ゴシック" panose="020B0609070205080204" pitchFamily="49" charset="-128"/>
              </a:rPr>
              <a:t>のしくみと転送することにより他者に影響を及ぼすことに気付かせる。</a:t>
            </a:r>
          </a:p>
          <a:p>
            <a:endParaRPr kumimoji="1" lang="en-US" altLang="ja-JP" sz="1050" dirty="0" smtClean="0">
              <a:latin typeface="ＭＳ ゴシック" panose="020B0609070205080204" pitchFamily="49" charset="-128"/>
              <a:ea typeface="ＭＳ ゴシック" panose="020B0609070205080204" pitchFamily="49" charset="-128"/>
            </a:endParaRPr>
          </a:p>
          <a:p>
            <a:r>
              <a:rPr lang="ja-JP" altLang="ja-JP" sz="1050" dirty="0">
                <a:latin typeface="ＭＳ ゴシック" panose="020B0609070205080204" pitchFamily="49" charset="-128"/>
                <a:ea typeface="ＭＳ ゴシック" panose="020B0609070205080204" pitchFamily="49" charset="-128"/>
              </a:rPr>
              <a:t>・補足説明１，補足説明２を用いて説明する。</a:t>
            </a:r>
          </a:p>
          <a:p>
            <a:r>
              <a:rPr lang="ja-JP" altLang="ja-JP" sz="1050" dirty="0">
                <a:latin typeface="ＭＳ ゴシック" panose="020B0609070205080204" pitchFamily="49" charset="-128"/>
                <a:ea typeface="ＭＳ ゴシック" panose="020B0609070205080204" pitchFamily="49" charset="-128"/>
              </a:rPr>
              <a:t>・チェーンメールとは，連鎖的に不特定多数への配布をするように求めるメールである。</a:t>
            </a:r>
          </a:p>
          <a:p>
            <a:r>
              <a:rPr lang="ja-JP" altLang="ja-JP" sz="1050" dirty="0">
                <a:latin typeface="ＭＳ ゴシック" panose="020B0609070205080204" pitchFamily="49" charset="-128"/>
                <a:ea typeface="ＭＳ ゴシック" panose="020B0609070205080204" pitchFamily="49" charset="-128"/>
              </a:rPr>
              <a:t>・チェーンメールには，「血液がたりない」「子犬をもらって」など善意を装って</a:t>
            </a:r>
            <a:r>
              <a:rPr lang="ja-JP" altLang="ja-JP" sz="1050" dirty="0" smtClean="0">
                <a:latin typeface="ＭＳ ゴシック" panose="020B0609070205080204" pitchFamily="49" charset="-128"/>
                <a:ea typeface="ＭＳ ゴシック" panose="020B0609070205080204" pitchFamily="49" charset="-128"/>
              </a:rPr>
              <a:t>いる</a:t>
            </a:r>
            <a:endParaRPr lang="en-US" altLang="ja-JP" sz="1050" dirty="0" smtClean="0">
              <a:latin typeface="ＭＳ ゴシック" panose="020B0609070205080204" pitchFamily="49" charset="-128"/>
              <a:ea typeface="ＭＳ ゴシック" panose="020B0609070205080204" pitchFamily="49" charset="-128"/>
            </a:endParaRPr>
          </a:p>
          <a:p>
            <a:r>
              <a:rPr lang="ja-JP" altLang="en-US" sz="1050" dirty="0">
                <a:latin typeface="ＭＳ ゴシック" panose="020B0609070205080204" pitchFamily="49" charset="-128"/>
                <a:ea typeface="ＭＳ ゴシック" panose="020B0609070205080204" pitchFamily="49" charset="-128"/>
              </a:rPr>
              <a:t>　</a:t>
            </a:r>
            <a:r>
              <a:rPr lang="ja-JP" altLang="ja-JP" sz="1050" dirty="0" smtClean="0">
                <a:latin typeface="ＭＳ ゴシック" panose="020B0609070205080204" pitchFamily="49" charset="-128"/>
                <a:ea typeface="ＭＳ ゴシック" panose="020B0609070205080204" pitchFamily="49" charset="-128"/>
              </a:rPr>
              <a:t>もの</a:t>
            </a:r>
            <a:r>
              <a:rPr lang="ja-JP" altLang="ja-JP" sz="1050" dirty="0">
                <a:latin typeface="ＭＳ ゴシック" panose="020B0609070205080204" pitchFamily="49" charset="-128"/>
                <a:ea typeface="ＭＳ ゴシック" panose="020B0609070205080204" pitchFamily="49" charset="-128"/>
              </a:rPr>
              <a:t>があるが</a:t>
            </a:r>
            <a:r>
              <a:rPr lang="ja-JP" altLang="ja-JP" sz="1050" dirty="0" smtClean="0">
                <a:latin typeface="ＭＳ ゴシック" panose="020B0609070205080204" pitchFamily="49" charset="-128"/>
                <a:ea typeface="ＭＳ ゴシック" panose="020B0609070205080204" pitchFamily="49" charset="-128"/>
              </a:rPr>
              <a:t>，信頼性</a:t>
            </a:r>
            <a:r>
              <a:rPr lang="ja-JP" altLang="ja-JP" sz="1050" dirty="0">
                <a:latin typeface="ＭＳ ゴシック" panose="020B0609070205080204" pitchFamily="49" charset="-128"/>
                <a:ea typeface="ＭＳ ゴシック" panose="020B0609070205080204" pitchFamily="49" charset="-128"/>
              </a:rPr>
              <a:t>は薄く，デマ情報やいたずら目的なものばかりである。　</a:t>
            </a:r>
          </a:p>
          <a:p>
            <a:r>
              <a:rPr lang="ja-JP" altLang="ja-JP" sz="1050" dirty="0">
                <a:latin typeface="ＭＳ ゴシック" panose="020B0609070205080204" pitchFamily="49" charset="-128"/>
                <a:ea typeface="ＭＳ ゴシック" panose="020B0609070205080204" pitchFamily="49" charset="-128"/>
              </a:rPr>
              <a:t>・最近では，出会い系サイトやワンクリック詐欺のサイトへ誘導するものである。</a:t>
            </a:r>
          </a:p>
          <a:p>
            <a:r>
              <a:rPr lang="ja-JP" altLang="ja-JP" sz="1050" dirty="0">
                <a:latin typeface="ＭＳ ゴシック" panose="020B0609070205080204" pitchFamily="49" charset="-128"/>
                <a:ea typeface="ＭＳ ゴシック" panose="020B0609070205080204" pitchFamily="49" charset="-128"/>
              </a:rPr>
              <a:t>・見分け方は，「◯人に回して」「できるだけたくさんの人に教えてあげて」など</a:t>
            </a:r>
            <a:r>
              <a:rPr lang="ja-JP" altLang="ja-JP" sz="1050" dirty="0" smtClean="0">
                <a:latin typeface="ＭＳ ゴシック" panose="020B0609070205080204" pitchFamily="49" charset="-128"/>
                <a:ea typeface="ＭＳ ゴシック" panose="020B0609070205080204" pitchFamily="49" charset="-128"/>
              </a:rPr>
              <a:t>転送</a:t>
            </a:r>
            <a:r>
              <a:rPr lang="ja-JP" altLang="en-US" sz="1050" dirty="0" smtClean="0">
                <a:latin typeface="ＭＳ ゴシック" panose="020B0609070205080204" pitchFamily="49" charset="-128"/>
                <a:ea typeface="ＭＳ ゴシック" panose="020B0609070205080204" pitchFamily="49" charset="-128"/>
              </a:rPr>
              <a:t>　</a:t>
            </a:r>
            <a:endParaRPr lang="en-US" altLang="ja-JP" sz="1050" dirty="0" smtClean="0">
              <a:latin typeface="ＭＳ ゴシック" panose="020B0609070205080204" pitchFamily="49" charset="-128"/>
              <a:ea typeface="ＭＳ ゴシック" panose="020B0609070205080204" pitchFamily="49" charset="-128"/>
            </a:endParaRPr>
          </a:p>
          <a:p>
            <a:r>
              <a:rPr lang="ja-JP" altLang="en-US" sz="1050" dirty="0">
                <a:latin typeface="ＭＳ ゴシック" panose="020B0609070205080204" pitchFamily="49" charset="-128"/>
                <a:ea typeface="ＭＳ ゴシック" panose="020B0609070205080204" pitchFamily="49" charset="-128"/>
              </a:rPr>
              <a:t>　</a:t>
            </a:r>
            <a:r>
              <a:rPr lang="ja-JP" altLang="ja-JP" sz="1050" dirty="0" smtClean="0">
                <a:latin typeface="ＭＳ ゴシック" panose="020B0609070205080204" pitchFamily="49" charset="-128"/>
                <a:ea typeface="ＭＳ ゴシック" panose="020B0609070205080204" pitchFamily="49" charset="-128"/>
              </a:rPr>
              <a:t>を要求する文章</a:t>
            </a:r>
            <a:r>
              <a:rPr lang="ja-JP" altLang="ja-JP" sz="1050" dirty="0">
                <a:latin typeface="ＭＳ ゴシック" panose="020B0609070205080204" pitchFamily="49" charset="-128"/>
                <a:ea typeface="ＭＳ ゴシック" panose="020B0609070205080204" pitchFamily="49" charset="-128"/>
              </a:rPr>
              <a:t>が入っている。</a:t>
            </a:r>
          </a:p>
          <a:p>
            <a:r>
              <a:rPr lang="ja-JP" altLang="ja-JP" sz="1050" dirty="0">
                <a:latin typeface="ＭＳ ゴシック" panose="020B0609070205080204" pitchFamily="49" charset="-128"/>
                <a:ea typeface="ＭＳ ゴシック" panose="020B0609070205080204" pitchFamily="49" charset="-128"/>
              </a:rPr>
              <a:t>・内容にかかわらず，転送してはいけない。「偽りの情報であること」「もらった</a:t>
            </a:r>
            <a:r>
              <a:rPr lang="ja-JP" altLang="ja-JP" sz="1050" dirty="0" smtClean="0">
                <a:latin typeface="ＭＳ ゴシック" panose="020B0609070205080204" pitchFamily="49" charset="-128"/>
                <a:ea typeface="ＭＳ ゴシック" panose="020B0609070205080204" pitchFamily="49" charset="-128"/>
              </a:rPr>
              <a:t>相手</a:t>
            </a:r>
            <a:endParaRPr lang="en-US" altLang="ja-JP" sz="1050" dirty="0" smtClean="0">
              <a:latin typeface="ＭＳ ゴシック" panose="020B0609070205080204" pitchFamily="49" charset="-128"/>
              <a:ea typeface="ＭＳ ゴシック" panose="020B0609070205080204" pitchFamily="49" charset="-128"/>
            </a:endParaRPr>
          </a:p>
          <a:p>
            <a:r>
              <a:rPr lang="ja-JP" altLang="en-US" sz="1050" dirty="0">
                <a:latin typeface="ＭＳ ゴシック" panose="020B0609070205080204" pitchFamily="49" charset="-128"/>
                <a:ea typeface="ＭＳ ゴシック" panose="020B0609070205080204" pitchFamily="49" charset="-128"/>
              </a:rPr>
              <a:t>　</a:t>
            </a:r>
            <a:r>
              <a:rPr lang="ja-JP" altLang="ja-JP" sz="1050" dirty="0" smtClean="0">
                <a:latin typeface="ＭＳ ゴシック" panose="020B0609070205080204" pitchFamily="49" charset="-128"/>
                <a:ea typeface="ＭＳ ゴシック" panose="020B0609070205080204" pitchFamily="49" charset="-128"/>
              </a:rPr>
              <a:t>が</a:t>
            </a:r>
            <a:r>
              <a:rPr lang="ja-JP" altLang="ja-JP" sz="1050" dirty="0">
                <a:latin typeface="ＭＳ ゴシック" panose="020B0609070205080204" pitchFamily="49" charset="-128"/>
                <a:ea typeface="ＭＳ ゴシック" panose="020B0609070205080204" pitchFamily="49" charset="-128"/>
              </a:rPr>
              <a:t>嫌な</a:t>
            </a:r>
            <a:r>
              <a:rPr lang="ja-JP" altLang="ja-JP" sz="1050" dirty="0" smtClean="0">
                <a:latin typeface="ＭＳ ゴシック" panose="020B0609070205080204" pitchFamily="49" charset="-128"/>
                <a:ea typeface="ＭＳ ゴシック" panose="020B0609070205080204" pitchFamily="49" charset="-128"/>
              </a:rPr>
              <a:t>思いを</a:t>
            </a:r>
            <a:r>
              <a:rPr lang="ja-JP" altLang="ja-JP" sz="1050" dirty="0">
                <a:latin typeface="ＭＳ ゴシック" panose="020B0609070205080204" pitchFamily="49" charset="-128"/>
                <a:ea typeface="ＭＳ ゴシック" panose="020B0609070205080204" pitchFamily="49" charset="-128"/>
              </a:rPr>
              <a:t>すること」「ネットワーク環境が悪化すること」が大きな理由である。</a:t>
            </a:r>
          </a:p>
          <a:p>
            <a:r>
              <a:rPr lang="ja-JP" altLang="ja-JP" sz="1050" dirty="0">
                <a:latin typeface="ＭＳ ゴシック" panose="020B0609070205080204" pitchFamily="49" charset="-128"/>
                <a:ea typeface="ＭＳ ゴシック" panose="020B0609070205080204" pitchFamily="49" charset="-128"/>
              </a:rPr>
              <a:t>・チェーンメールを止めることに不安を感じる人がいると思うが，止めても誰にも分</a:t>
            </a:r>
            <a:r>
              <a:rPr lang="ja-JP" altLang="ja-JP" sz="1050" dirty="0" smtClean="0">
                <a:latin typeface="ＭＳ ゴシック" panose="020B0609070205080204" pitchFamily="49" charset="-128"/>
                <a:ea typeface="ＭＳ ゴシック" panose="020B0609070205080204" pitchFamily="49" charset="-128"/>
              </a:rPr>
              <a:t>か</a:t>
            </a:r>
            <a:endParaRPr lang="en-US" altLang="ja-JP" sz="1050" dirty="0" smtClean="0">
              <a:latin typeface="ＭＳ ゴシック" panose="020B0609070205080204" pitchFamily="49" charset="-128"/>
              <a:ea typeface="ＭＳ ゴシック" panose="020B0609070205080204" pitchFamily="49" charset="-128"/>
            </a:endParaRPr>
          </a:p>
          <a:p>
            <a:r>
              <a:rPr lang="ja-JP" altLang="en-US" sz="1050" dirty="0">
                <a:latin typeface="ＭＳ ゴシック" panose="020B0609070205080204" pitchFamily="49" charset="-128"/>
                <a:ea typeface="ＭＳ ゴシック" panose="020B0609070205080204" pitchFamily="49" charset="-128"/>
              </a:rPr>
              <a:t>　</a:t>
            </a:r>
            <a:r>
              <a:rPr lang="ja-JP" altLang="ja-JP" sz="1050" dirty="0" smtClean="0">
                <a:latin typeface="ＭＳ ゴシック" panose="020B0609070205080204" pitchFamily="49" charset="-128"/>
                <a:ea typeface="ＭＳ ゴシック" panose="020B0609070205080204" pitchFamily="49" charset="-128"/>
              </a:rPr>
              <a:t>ら</a:t>
            </a:r>
            <a:r>
              <a:rPr lang="ja-JP" altLang="ja-JP" sz="1050" dirty="0">
                <a:latin typeface="ＭＳ ゴシック" panose="020B0609070205080204" pitchFamily="49" charset="-128"/>
                <a:ea typeface="ＭＳ ゴシック" panose="020B0609070205080204" pitchFamily="49" charset="-128"/>
              </a:rPr>
              <a:t>ない。</a:t>
            </a:r>
          </a:p>
          <a:p>
            <a:r>
              <a:rPr lang="ja-JP" altLang="ja-JP" sz="1050" dirty="0">
                <a:latin typeface="ＭＳ ゴシック" panose="020B0609070205080204" pitchFamily="49" charset="-128"/>
                <a:ea typeface="ＭＳ ゴシック" panose="020B0609070205080204" pitchFamily="49" charset="-128"/>
              </a:rPr>
              <a:t>・転送せずに削除する。</a:t>
            </a:r>
          </a:p>
          <a:p>
            <a:endParaRPr kumimoji="1" lang="ja-JP" altLang="en-US" dirty="0"/>
          </a:p>
        </p:txBody>
      </p:sp>
      <p:sp>
        <p:nvSpPr>
          <p:cNvPr id="4" name="スライド番号プレースホルダー 3"/>
          <p:cNvSpPr>
            <a:spLocks noGrp="1"/>
          </p:cNvSpPr>
          <p:nvPr>
            <p:ph type="sldNum" sz="quarter" idx="10"/>
          </p:nvPr>
        </p:nvSpPr>
        <p:spPr/>
        <p:txBody>
          <a:bodyPr/>
          <a:lstStyle/>
          <a:p>
            <a:fld id="{CD432F53-0FDB-4BF8-8F9E-2153008AB672}" type="slidenum">
              <a:rPr kumimoji="1" lang="ja-JP" altLang="en-US" smtClean="0"/>
              <a:t>3</a:t>
            </a:fld>
            <a:endParaRPr kumimoji="1" lang="ja-JP" altLang="en-US"/>
          </a:p>
        </p:txBody>
      </p:sp>
    </p:spTree>
    <p:extLst>
      <p:ext uri="{BB962C8B-B14F-4D97-AF65-F5344CB8AC3E}">
        <p14:creationId xmlns:p14="http://schemas.microsoft.com/office/powerpoint/2010/main" val="338461980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ja-JP" sz="1050" b="1" dirty="0">
                <a:latin typeface="ＭＳ ゴシック" panose="020B0609070205080204" pitchFamily="49" charset="-128"/>
                <a:ea typeface="ＭＳ ゴシック" panose="020B0609070205080204" pitchFamily="49" charset="-128"/>
              </a:rPr>
              <a:t>＜本時のまとめ＞</a:t>
            </a:r>
            <a:r>
              <a:rPr lang="ja-JP" altLang="ja-JP" sz="1050" dirty="0">
                <a:latin typeface="ＭＳ ゴシック" panose="020B0609070205080204" pitchFamily="49" charset="-128"/>
                <a:ea typeface="ＭＳ ゴシック" panose="020B0609070205080204" pitchFamily="49" charset="-128"/>
              </a:rPr>
              <a:t>　</a:t>
            </a:r>
            <a:endParaRPr lang="en-US" altLang="ja-JP" sz="1050" dirty="0" smtClean="0">
              <a:latin typeface="ＭＳ ゴシック" panose="020B0609070205080204" pitchFamily="49" charset="-128"/>
              <a:ea typeface="ＭＳ ゴシック" panose="020B0609070205080204" pitchFamily="49" charset="-128"/>
            </a:endParaRPr>
          </a:p>
          <a:p>
            <a:r>
              <a:rPr lang="ja-JP" altLang="en-US" sz="1050" dirty="0">
                <a:latin typeface="ＭＳ ゴシック" panose="020B0609070205080204" pitchFamily="49" charset="-128"/>
                <a:ea typeface="ＭＳ ゴシック" panose="020B0609070205080204" pitchFamily="49" charset="-128"/>
              </a:rPr>
              <a:t>　</a:t>
            </a:r>
            <a:r>
              <a:rPr lang="ja-JP" altLang="ja-JP" sz="1050" dirty="0" smtClean="0">
                <a:latin typeface="ＭＳ ゴシック" panose="020B0609070205080204" pitchFamily="49" charset="-128"/>
                <a:ea typeface="ＭＳ ゴシック" panose="020B0609070205080204" pitchFamily="49" charset="-128"/>
              </a:rPr>
              <a:t>情報</a:t>
            </a:r>
            <a:r>
              <a:rPr lang="ja-JP" altLang="ja-JP" sz="1050" dirty="0">
                <a:latin typeface="ＭＳ ゴシック" panose="020B0609070205080204" pitchFamily="49" charset="-128"/>
                <a:ea typeface="ＭＳ ゴシック" panose="020B0609070205080204" pitchFamily="49" charset="-128"/>
              </a:rPr>
              <a:t>社会における自分の責任を考えた対処ができるようにする</a:t>
            </a:r>
            <a:r>
              <a:rPr lang="ja-JP" altLang="ja-JP" sz="1050" dirty="0" smtClean="0">
                <a:latin typeface="ＭＳ ゴシック" panose="020B0609070205080204" pitchFamily="49" charset="-128"/>
                <a:ea typeface="ＭＳ ゴシック" panose="020B0609070205080204" pitchFamily="49" charset="-128"/>
              </a:rPr>
              <a:t>。</a:t>
            </a:r>
            <a:endParaRPr lang="en-US" altLang="ja-JP" sz="1050" dirty="0" smtClean="0">
              <a:latin typeface="ＭＳ ゴシック" panose="020B0609070205080204" pitchFamily="49" charset="-128"/>
              <a:ea typeface="ＭＳ ゴシック" panose="020B0609070205080204" pitchFamily="49" charset="-128"/>
            </a:endParaRPr>
          </a:p>
          <a:p>
            <a:endParaRPr lang="en-US" altLang="ja-JP" sz="1050" dirty="0" smtClean="0">
              <a:latin typeface="ＭＳ ゴシック" panose="020B0609070205080204" pitchFamily="49" charset="-128"/>
              <a:ea typeface="ＭＳ ゴシック" panose="020B0609070205080204" pitchFamily="49" charset="-128"/>
            </a:endParaRPr>
          </a:p>
          <a:p>
            <a:r>
              <a:rPr lang="ja-JP" altLang="en-US" sz="1050" dirty="0" smtClean="0">
                <a:latin typeface="ＭＳ ゴシック" panose="020B0609070205080204" pitchFamily="49" charset="-128"/>
                <a:ea typeface="ＭＳ ゴシック" panose="020B0609070205080204" pitchFamily="49" charset="-128"/>
              </a:rPr>
              <a:t>●</a:t>
            </a:r>
            <a:r>
              <a:rPr lang="ja-JP" altLang="ja-JP" sz="1050" dirty="0" smtClean="0">
                <a:latin typeface="ＭＳ ゴシック" panose="020B0609070205080204" pitchFamily="49" charset="-128"/>
                <a:ea typeface="ＭＳ ゴシック" panose="020B0609070205080204" pitchFamily="49" charset="-128"/>
              </a:rPr>
              <a:t>ポイント</a:t>
            </a:r>
            <a:endParaRPr lang="ja-JP" altLang="ja-JP" sz="1050" dirty="0">
              <a:latin typeface="ＭＳ ゴシック" panose="020B0609070205080204" pitchFamily="49" charset="-128"/>
              <a:ea typeface="ＭＳ ゴシック" panose="020B0609070205080204" pitchFamily="49" charset="-128"/>
            </a:endParaRPr>
          </a:p>
          <a:p>
            <a:r>
              <a:rPr lang="ja-JP" altLang="ja-JP" sz="1050" dirty="0">
                <a:latin typeface="ＭＳ ゴシック" panose="020B0609070205080204" pitchFamily="49" charset="-128"/>
                <a:ea typeface="ＭＳ ゴシック" panose="020B0609070205080204" pitchFamily="49" charset="-128"/>
              </a:rPr>
              <a:t>・チェーンメールの特徴として，「◯人に回して」「できるだけたくさんの人に</a:t>
            </a:r>
            <a:r>
              <a:rPr lang="ja-JP" altLang="ja-JP" sz="1050" dirty="0" smtClean="0">
                <a:latin typeface="ＭＳ ゴシック" panose="020B0609070205080204" pitchFamily="49" charset="-128"/>
                <a:ea typeface="ＭＳ ゴシック" panose="020B0609070205080204" pitchFamily="49" charset="-128"/>
              </a:rPr>
              <a:t>教えて</a:t>
            </a:r>
            <a:endParaRPr lang="en-US" altLang="ja-JP" sz="1050" dirty="0" smtClean="0">
              <a:latin typeface="ＭＳ ゴシック" panose="020B0609070205080204" pitchFamily="49" charset="-128"/>
              <a:ea typeface="ＭＳ ゴシック" panose="020B0609070205080204" pitchFamily="49" charset="-128"/>
            </a:endParaRPr>
          </a:p>
          <a:p>
            <a:r>
              <a:rPr lang="ja-JP" altLang="en-US" sz="1050" dirty="0">
                <a:latin typeface="ＭＳ ゴシック" panose="020B0609070205080204" pitchFamily="49" charset="-128"/>
                <a:ea typeface="ＭＳ ゴシック" panose="020B0609070205080204" pitchFamily="49" charset="-128"/>
              </a:rPr>
              <a:t>　</a:t>
            </a:r>
            <a:r>
              <a:rPr lang="ja-JP" altLang="ja-JP" sz="1050" dirty="0" smtClean="0">
                <a:latin typeface="ＭＳ ゴシック" panose="020B0609070205080204" pitchFamily="49" charset="-128"/>
                <a:ea typeface="ＭＳ ゴシック" panose="020B0609070205080204" pitchFamily="49" charset="-128"/>
              </a:rPr>
              <a:t>あげて</a:t>
            </a:r>
            <a:r>
              <a:rPr lang="ja-JP" altLang="ja-JP" sz="1050" dirty="0">
                <a:latin typeface="ＭＳ ゴシック" panose="020B0609070205080204" pitchFamily="49" charset="-128"/>
                <a:ea typeface="ＭＳ ゴシック" panose="020B0609070205080204" pitchFamily="49" charset="-128"/>
              </a:rPr>
              <a:t>」など</a:t>
            </a:r>
            <a:r>
              <a:rPr lang="ja-JP" altLang="ja-JP" sz="1050" dirty="0" smtClean="0">
                <a:latin typeface="ＭＳ ゴシック" panose="020B0609070205080204" pitchFamily="49" charset="-128"/>
                <a:ea typeface="ＭＳ ゴシック" panose="020B0609070205080204" pitchFamily="49" charset="-128"/>
              </a:rPr>
              <a:t>転送</a:t>
            </a:r>
            <a:r>
              <a:rPr lang="ja-JP" altLang="ja-JP" sz="1050" dirty="0">
                <a:latin typeface="ＭＳ ゴシック" panose="020B0609070205080204" pitchFamily="49" charset="-128"/>
                <a:ea typeface="ＭＳ ゴシック" panose="020B0609070205080204" pitchFamily="49" charset="-128"/>
              </a:rPr>
              <a:t>を要求する文章がある。</a:t>
            </a:r>
          </a:p>
          <a:p>
            <a:endParaRPr kumimoji="1" lang="en-US" altLang="ja-JP" sz="1050" dirty="0" smtClean="0">
              <a:latin typeface="ＭＳ ゴシック" panose="020B0609070205080204" pitchFamily="49" charset="-128"/>
              <a:ea typeface="ＭＳ ゴシック" panose="020B0609070205080204" pitchFamily="49" charset="-128"/>
            </a:endParaRPr>
          </a:p>
          <a:p>
            <a:endParaRPr kumimoji="1" lang="ja-JP" altLang="en-US" sz="1050" dirty="0">
              <a:latin typeface="ＭＳ ゴシック" panose="020B0609070205080204" pitchFamily="49" charset="-128"/>
              <a:ea typeface="ＭＳ ゴシック" panose="020B0609070205080204" pitchFamily="49" charset="-128"/>
            </a:endParaRPr>
          </a:p>
        </p:txBody>
      </p:sp>
      <p:sp>
        <p:nvSpPr>
          <p:cNvPr id="4" name="スライド番号プレースホルダー 3"/>
          <p:cNvSpPr>
            <a:spLocks noGrp="1"/>
          </p:cNvSpPr>
          <p:nvPr>
            <p:ph type="sldNum" sz="quarter" idx="10"/>
          </p:nvPr>
        </p:nvSpPr>
        <p:spPr/>
        <p:txBody>
          <a:bodyPr/>
          <a:lstStyle/>
          <a:p>
            <a:fld id="{CD432F53-0FDB-4BF8-8F9E-2153008AB672}" type="slidenum">
              <a:rPr kumimoji="1" lang="ja-JP" altLang="en-US" smtClean="0"/>
              <a:t>4</a:t>
            </a:fld>
            <a:endParaRPr kumimoji="1" lang="ja-JP" altLang="en-US"/>
          </a:p>
        </p:txBody>
      </p:sp>
    </p:spTree>
    <p:extLst>
      <p:ext uri="{BB962C8B-B14F-4D97-AF65-F5344CB8AC3E}">
        <p14:creationId xmlns:p14="http://schemas.microsoft.com/office/powerpoint/2010/main" val="177249599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sz="1050" dirty="0">
                <a:latin typeface="ＭＳ ゴシック" panose="020B0609070205080204" pitchFamily="49" charset="-128"/>
                <a:ea typeface="ＭＳ ゴシック" panose="020B0609070205080204" pitchFamily="49" charset="-128"/>
              </a:rPr>
              <a:t>●</a:t>
            </a:r>
            <a:r>
              <a:rPr lang="ja-JP" altLang="ja-JP" sz="1050" dirty="0" smtClean="0">
                <a:latin typeface="ＭＳ ゴシック" panose="020B0609070205080204" pitchFamily="49" charset="-128"/>
                <a:ea typeface="ＭＳ ゴシック" panose="020B0609070205080204" pitchFamily="49" charset="-128"/>
              </a:rPr>
              <a:t>気</a:t>
            </a:r>
            <a:r>
              <a:rPr lang="ja-JP" altLang="ja-JP" sz="1050" dirty="0">
                <a:latin typeface="ＭＳ ゴシック" panose="020B0609070205080204" pitchFamily="49" charset="-128"/>
                <a:ea typeface="ＭＳ ゴシック" panose="020B0609070205080204" pitchFamily="49" charset="-128"/>
              </a:rPr>
              <a:t>をつける</a:t>
            </a:r>
            <a:r>
              <a:rPr lang="ja-JP" altLang="ja-JP" sz="1050" dirty="0" smtClean="0">
                <a:latin typeface="ＭＳ ゴシック" panose="020B0609070205080204" pitchFamily="49" charset="-128"/>
                <a:ea typeface="ＭＳ ゴシック" panose="020B0609070205080204" pitchFamily="49" charset="-128"/>
              </a:rPr>
              <a:t>こと</a:t>
            </a:r>
            <a:endParaRPr lang="ja-JP" altLang="ja-JP" sz="1050" dirty="0">
              <a:latin typeface="ＭＳ ゴシック" panose="020B0609070205080204" pitchFamily="49" charset="-128"/>
              <a:ea typeface="ＭＳ ゴシック" panose="020B0609070205080204" pitchFamily="49" charset="-128"/>
            </a:endParaRPr>
          </a:p>
          <a:p>
            <a:r>
              <a:rPr lang="ja-JP" altLang="ja-JP" sz="1050" dirty="0">
                <a:latin typeface="ＭＳ ゴシック" panose="020B0609070205080204" pitchFamily="49" charset="-128"/>
                <a:ea typeface="ＭＳ ゴシック" panose="020B0609070205080204" pitchFamily="49" charset="-128"/>
              </a:rPr>
              <a:t>・チェーンメールが来たら，絶対に転送しない。</a:t>
            </a:r>
          </a:p>
          <a:p>
            <a:r>
              <a:rPr lang="ja-JP" altLang="ja-JP" sz="1050" dirty="0">
                <a:latin typeface="ＭＳ ゴシック" panose="020B0609070205080204" pitchFamily="49" charset="-128"/>
                <a:ea typeface="ＭＳ ゴシック" panose="020B0609070205080204" pitchFamily="49" charset="-128"/>
              </a:rPr>
              <a:t>　理由：「友達が嫌な思いをします」「あなたの信頼度が下がります」</a:t>
            </a:r>
          </a:p>
          <a:p>
            <a:r>
              <a:rPr lang="ja-JP" altLang="ja-JP" sz="1050" dirty="0">
                <a:latin typeface="ＭＳ ゴシック" panose="020B0609070205080204" pitchFamily="49" charset="-128"/>
                <a:ea typeface="ＭＳ ゴシック" panose="020B0609070205080204" pitchFamily="49" charset="-128"/>
              </a:rPr>
              <a:t>　　</a:t>
            </a:r>
            <a:r>
              <a:rPr lang="ja-JP" altLang="en-US" sz="1050" dirty="0" smtClean="0">
                <a:latin typeface="ＭＳ ゴシック" panose="020B0609070205080204" pitchFamily="49" charset="-128"/>
                <a:ea typeface="ＭＳ ゴシック" panose="020B0609070205080204" pitchFamily="49" charset="-128"/>
              </a:rPr>
              <a:t>　　</a:t>
            </a:r>
            <a:r>
              <a:rPr lang="ja-JP" altLang="ja-JP" sz="1050" dirty="0" smtClean="0">
                <a:latin typeface="ＭＳ ゴシック" panose="020B0609070205080204" pitchFamily="49" charset="-128"/>
                <a:ea typeface="ＭＳ ゴシック" panose="020B0609070205080204" pitchFamily="49" charset="-128"/>
              </a:rPr>
              <a:t>「</a:t>
            </a:r>
            <a:r>
              <a:rPr lang="ja-JP" altLang="ja-JP" sz="1050" dirty="0">
                <a:latin typeface="ＭＳ ゴシック" panose="020B0609070205080204" pitchFamily="49" charset="-128"/>
                <a:ea typeface="ＭＳ ゴシック" panose="020B0609070205080204" pitchFamily="49" charset="-128"/>
              </a:rPr>
              <a:t>ネットワーク環境が悪化します」「</a:t>
            </a:r>
            <a:r>
              <a:rPr lang="ja-JP" altLang="ja-JP" sz="1050" dirty="0" smtClean="0">
                <a:latin typeface="ＭＳ ゴシック" panose="020B0609070205080204" pitchFamily="49" charset="-128"/>
                <a:ea typeface="ＭＳ ゴシック" panose="020B0609070205080204" pitchFamily="49" charset="-128"/>
              </a:rPr>
              <a:t>誰が</a:t>
            </a:r>
            <a:r>
              <a:rPr lang="ja-JP" altLang="en-US" sz="1050" dirty="0" smtClean="0">
                <a:latin typeface="ＭＳ ゴシック" panose="020B0609070205080204" pitchFamily="49" charset="-128"/>
                <a:ea typeface="ＭＳ ゴシック" panose="020B0609070205080204" pitchFamily="49" charset="-128"/>
              </a:rPr>
              <a:t>止</a:t>
            </a:r>
            <a:r>
              <a:rPr lang="ja-JP" altLang="ja-JP" sz="1050" dirty="0" smtClean="0">
                <a:latin typeface="ＭＳ ゴシック" panose="020B0609070205080204" pitchFamily="49" charset="-128"/>
                <a:ea typeface="ＭＳ ゴシック" panose="020B0609070205080204" pitchFamily="49" charset="-128"/>
              </a:rPr>
              <a:t>めたか</a:t>
            </a:r>
            <a:r>
              <a:rPr lang="ja-JP" altLang="ja-JP" sz="1050" dirty="0">
                <a:latin typeface="ＭＳ ゴシック" panose="020B0609070205080204" pitchFamily="49" charset="-128"/>
                <a:ea typeface="ＭＳ ゴシック" panose="020B0609070205080204" pitchFamily="49" charset="-128"/>
              </a:rPr>
              <a:t>分かりません」</a:t>
            </a:r>
          </a:p>
          <a:p>
            <a:r>
              <a:rPr lang="ja-JP" altLang="ja-JP" sz="1050" dirty="0">
                <a:latin typeface="ＭＳ ゴシック" panose="020B0609070205080204" pitchFamily="49" charset="-128"/>
                <a:ea typeface="ＭＳ ゴシック" panose="020B0609070205080204" pitchFamily="49" charset="-128"/>
              </a:rPr>
              <a:t>・チェーンメールで困った時には，保護者や先生に相談する。</a:t>
            </a:r>
          </a:p>
          <a:p>
            <a:endParaRPr kumimoji="1" lang="en-US" altLang="ja-JP" sz="1050" dirty="0" smtClean="0">
              <a:latin typeface="ＭＳ ゴシック" panose="020B0609070205080204" pitchFamily="49" charset="-128"/>
              <a:ea typeface="ＭＳ ゴシック" panose="020B0609070205080204" pitchFamily="49" charset="-128"/>
            </a:endParaRPr>
          </a:p>
          <a:p>
            <a:r>
              <a:rPr lang="ja-JP" altLang="ja-JP" sz="1050" b="1" dirty="0">
                <a:latin typeface="ＭＳ ゴシック" panose="020B0609070205080204" pitchFamily="49" charset="-128"/>
                <a:ea typeface="ＭＳ ゴシック" panose="020B0609070205080204" pitchFamily="49" charset="-128"/>
              </a:rPr>
              <a:t>＜振り返りをさせる＞</a:t>
            </a:r>
            <a:endParaRPr lang="ja-JP" altLang="ja-JP" sz="1050" dirty="0">
              <a:latin typeface="ＭＳ ゴシック" panose="020B0609070205080204" pitchFamily="49" charset="-128"/>
              <a:ea typeface="ＭＳ ゴシック" panose="020B0609070205080204" pitchFamily="49" charset="-128"/>
            </a:endParaRPr>
          </a:p>
          <a:p>
            <a:r>
              <a:rPr lang="ja-JP" altLang="ja-JP" sz="1050" dirty="0">
                <a:latin typeface="ＭＳ ゴシック" panose="020B0609070205080204" pitchFamily="49" charset="-128"/>
                <a:ea typeface="ＭＳ ゴシック" panose="020B0609070205080204" pitchFamily="49" charset="-128"/>
              </a:rPr>
              <a:t>◆この事例から，学んだこと，気をつけなければいけないことを設問２に記入させる。</a:t>
            </a:r>
            <a:endParaRPr kumimoji="1" lang="ja-JP" altLang="en-US" sz="1050" dirty="0">
              <a:latin typeface="ＭＳ ゴシック" panose="020B0609070205080204" pitchFamily="49" charset="-128"/>
              <a:ea typeface="ＭＳ ゴシック" panose="020B0609070205080204" pitchFamily="49" charset="-128"/>
            </a:endParaRPr>
          </a:p>
        </p:txBody>
      </p:sp>
      <p:sp>
        <p:nvSpPr>
          <p:cNvPr id="4" name="スライド番号プレースホルダー 3"/>
          <p:cNvSpPr>
            <a:spLocks noGrp="1"/>
          </p:cNvSpPr>
          <p:nvPr>
            <p:ph type="sldNum" sz="quarter" idx="10"/>
          </p:nvPr>
        </p:nvSpPr>
        <p:spPr/>
        <p:txBody>
          <a:bodyPr/>
          <a:lstStyle/>
          <a:p>
            <a:fld id="{CD432F53-0FDB-4BF8-8F9E-2153008AB672}" type="slidenum">
              <a:rPr kumimoji="1" lang="ja-JP" altLang="en-US" smtClean="0"/>
              <a:t>5</a:t>
            </a:fld>
            <a:endParaRPr kumimoji="1" lang="ja-JP" altLang="en-US"/>
          </a:p>
        </p:txBody>
      </p:sp>
      <p:sp>
        <p:nvSpPr>
          <p:cNvPr id="5" name="ノート プレースホルダー 2"/>
          <p:cNvSpPr txBox="1">
            <a:spLocks/>
          </p:cNvSpPr>
          <p:nvPr/>
        </p:nvSpPr>
        <p:spPr>
          <a:xfrm>
            <a:off x="831991" y="4948962"/>
            <a:ext cx="5445760" cy="3913614"/>
          </a:xfrm>
          <a:prstGeom prst="rect">
            <a:avLst/>
          </a:prstGeom>
        </p:spPr>
        <p:txBody>
          <a:bodyPr vert="horz" lIns="91440" tIns="45720" rIns="91440" bIns="45720" rtlCol="0"/>
          <a:lst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a:lstStyle>
          <a:p>
            <a:endParaRPr lang="ja-JP" altLang="en-US" sz="1050" dirty="0">
              <a:latin typeface="ＭＳ 明朝" panose="02020609040205080304" pitchFamily="17" charset="-128"/>
              <a:ea typeface="ＭＳ 明朝" panose="02020609040205080304" pitchFamily="17" charset="-128"/>
            </a:endParaRPr>
          </a:p>
        </p:txBody>
      </p:sp>
    </p:spTree>
    <p:extLst>
      <p:ext uri="{BB962C8B-B14F-4D97-AF65-F5344CB8AC3E}">
        <p14:creationId xmlns:p14="http://schemas.microsoft.com/office/powerpoint/2010/main" val="206235144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ja-JP" altLang="en-US" smtClean="0"/>
              <a:t>マスター タイトルの書式設定</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smtClean="0"/>
              <a:t>マスター サブタイトルの書式設定</a:t>
            </a:r>
            <a:endParaRPr lang="en-US" dirty="0"/>
          </a:p>
        </p:txBody>
      </p:sp>
      <p:sp>
        <p:nvSpPr>
          <p:cNvPr id="4" name="Date Placeholder 3"/>
          <p:cNvSpPr>
            <a:spLocks noGrp="1"/>
          </p:cNvSpPr>
          <p:nvPr>
            <p:ph type="dt" sz="half" idx="10"/>
          </p:nvPr>
        </p:nvSpPr>
        <p:spPr/>
        <p:txBody>
          <a:bodyPr/>
          <a:lstStyle/>
          <a:p>
            <a:fld id="{335819BF-848C-4AFA-9702-26F43B284AA9}" type="datetimeFigureOut">
              <a:rPr kumimoji="1" lang="ja-JP" altLang="en-US" smtClean="0"/>
              <a:t>2016/3/23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D185F749-02ED-42DA-8DA2-FA6E50FDAC96}" type="slidenum">
              <a:rPr kumimoji="1" lang="ja-JP" altLang="en-US" smtClean="0"/>
              <a:t>‹#›</a:t>
            </a:fld>
            <a:endParaRPr kumimoji="1" lang="ja-JP" altLang="en-US"/>
          </a:p>
        </p:txBody>
      </p:sp>
    </p:spTree>
    <p:extLst>
      <p:ext uri="{BB962C8B-B14F-4D97-AF65-F5344CB8AC3E}">
        <p14:creationId xmlns:p14="http://schemas.microsoft.com/office/powerpoint/2010/main" val="508072214"/>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335819BF-848C-4AFA-9702-26F43B284AA9}" type="datetimeFigureOut">
              <a:rPr kumimoji="1" lang="ja-JP" altLang="en-US" smtClean="0"/>
              <a:t>2016/3/23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D185F749-02ED-42DA-8DA2-FA6E50FDAC96}" type="slidenum">
              <a:rPr kumimoji="1" lang="ja-JP" altLang="en-US" smtClean="0"/>
              <a:t>‹#›</a:t>
            </a:fld>
            <a:endParaRPr kumimoji="1" lang="ja-JP" altLang="en-US"/>
          </a:p>
        </p:txBody>
      </p:sp>
    </p:spTree>
    <p:extLst>
      <p:ext uri="{BB962C8B-B14F-4D97-AF65-F5344CB8AC3E}">
        <p14:creationId xmlns:p14="http://schemas.microsoft.com/office/powerpoint/2010/main" val="336510287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335819BF-848C-4AFA-9702-26F43B284AA9}" type="datetimeFigureOut">
              <a:rPr kumimoji="1" lang="ja-JP" altLang="en-US" smtClean="0"/>
              <a:t>2016/3/23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D185F749-02ED-42DA-8DA2-FA6E50FDAC96}" type="slidenum">
              <a:rPr kumimoji="1" lang="ja-JP" altLang="en-US" smtClean="0"/>
              <a:t>‹#›</a:t>
            </a:fld>
            <a:endParaRPr kumimoji="1" lang="ja-JP" altLang="en-US"/>
          </a:p>
        </p:txBody>
      </p:sp>
    </p:spTree>
    <p:extLst>
      <p:ext uri="{BB962C8B-B14F-4D97-AF65-F5344CB8AC3E}">
        <p14:creationId xmlns:p14="http://schemas.microsoft.com/office/powerpoint/2010/main" val="27332519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idx="1"/>
          </p:nvPr>
        </p:nvSpPr>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335819BF-848C-4AFA-9702-26F43B284AA9}" type="datetimeFigureOut">
              <a:rPr kumimoji="1" lang="ja-JP" altLang="en-US" smtClean="0"/>
              <a:t>2016/3/23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D185F749-02ED-42DA-8DA2-FA6E50FDAC96}" type="slidenum">
              <a:rPr kumimoji="1" lang="ja-JP" altLang="en-US" smtClean="0"/>
              <a:t>‹#›</a:t>
            </a:fld>
            <a:endParaRPr kumimoji="1" lang="ja-JP" altLang="en-US"/>
          </a:p>
        </p:txBody>
      </p:sp>
    </p:spTree>
    <p:extLst>
      <p:ext uri="{BB962C8B-B14F-4D97-AF65-F5344CB8AC3E}">
        <p14:creationId xmlns:p14="http://schemas.microsoft.com/office/powerpoint/2010/main" val="22744172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335819BF-848C-4AFA-9702-26F43B284AA9}" type="datetimeFigureOut">
              <a:rPr kumimoji="1" lang="ja-JP" altLang="en-US" smtClean="0"/>
              <a:t>2016/3/23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D185F749-02ED-42DA-8DA2-FA6E50FDAC96}" type="slidenum">
              <a:rPr kumimoji="1" lang="ja-JP" altLang="en-US" smtClean="0"/>
              <a:t>‹#›</a:t>
            </a:fld>
            <a:endParaRPr kumimoji="1" lang="ja-JP" altLang="en-US"/>
          </a:p>
        </p:txBody>
      </p:sp>
    </p:spTree>
    <p:extLst>
      <p:ext uri="{BB962C8B-B14F-4D97-AF65-F5344CB8AC3E}">
        <p14:creationId xmlns:p14="http://schemas.microsoft.com/office/powerpoint/2010/main" val="21422832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Date Placeholder 4"/>
          <p:cNvSpPr>
            <a:spLocks noGrp="1"/>
          </p:cNvSpPr>
          <p:nvPr>
            <p:ph type="dt" sz="half" idx="10"/>
          </p:nvPr>
        </p:nvSpPr>
        <p:spPr/>
        <p:txBody>
          <a:bodyPr/>
          <a:lstStyle/>
          <a:p>
            <a:fld id="{335819BF-848C-4AFA-9702-26F43B284AA9}" type="datetimeFigureOut">
              <a:rPr kumimoji="1" lang="ja-JP" altLang="en-US" smtClean="0"/>
              <a:t>2016/3/23</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D185F749-02ED-42DA-8DA2-FA6E50FDAC96}" type="slidenum">
              <a:rPr kumimoji="1" lang="ja-JP" altLang="en-US" smtClean="0"/>
              <a:t>‹#›</a:t>
            </a:fld>
            <a:endParaRPr kumimoji="1" lang="ja-JP" altLang="en-US"/>
          </a:p>
        </p:txBody>
      </p:sp>
    </p:spTree>
    <p:extLst>
      <p:ext uri="{BB962C8B-B14F-4D97-AF65-F5344CB8AC3E}">
        <p14:creationId xmlns:p14="http://schemas.microsoft.com/office/powerpoint/2010/main" val="2101703895"/>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4" name="Content Placeholder 3"/>
          <p:cNvSpPr>
            <a:spLocks noGrp="1"/>
          </p:cNvSpPr>
          <p:nvPr>
            <p:ph sz="half" idx="2"/>
          </p:nvPr>
        </p:nvSpPr>
        <p:spPr>
          <a:xfrm>
            <a:off x="629842" y="2505075"/>
            <a:ext cx="3868340" cy="368458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6" name="Content Placeholder 5"/>
          <p:cNvSpPr>
            <a:spLocks noGrp="1"/>
          </p:cNvSpPr>
          <p:nvPr>
            <p:ph sz="quarter" idx="4"/>
          </p:nvPr>
        </p:nvSpPr>
        <p:spPr>
          <a:xfrm>
            <a:off x="4629150" y="2505075"/>
            <a:ext cx="3887391" cy="368458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7" name="Date Placeholder 6"/>
          <p:cNvSpPr>
            <a:spLocks noGrp="1"/>
          </p:cNvSpPr>
          <p:nvPr>
            <p:ph type="dt" sz="half" idx="10"/>
          </p:nvPr>
        </p:nvSpPr>
        <p:spPr/>
        <p:txBody>
          <a:bodyPr/>
          <a:lstStyle/>
          <a:p>
            <a:fld id="{335819BF-848C-4AFA-9702-26F43B284AA9}" type="datetimeFigureOut">
              <a:rPr kumimoji="1" lang="ja-JP" altLang="en-US" smtClean="0"/>
              <a:t>2016/3/23</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D185F749-02ED-42DA-8DA2-FA6E50FDAC96}" type="slidenum">
              <a:rPr kumimoji="1" lang="ja-JP" altLang="en-US" smtClean="0"/>
              <a:t>‹#›</a:t>
            </a:fld>
            <a:endParaRPr kumimoji="1" lang="ja-JP" altLang="en-US"/>
          </a:p>
        </p:txBody>
      </p:sp>
    </p:spTree>
    <p:extLst>
      <p:ext uri="{BB962C8B-B14F-4D97-AF65-F5344CB8AC3E}">
        <p14:creationId xmlns:p14="http://schemas.microsoft.com/office/powerpoint/2010/main" val="41505009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Date Placeholder 2"/>
          <p:cNvSpPr>
            <a:spLocks noGrp="1"/>
          </p:cNvSpPr>
          <p:nvPr>
            <p:ph type="dt" sz="half" idx="10"/>
          </p:nvPr>
        </p:nvSpPr>
        <p:spPr/>
        <p:txBody>
          <a:bodyPr/>
          <a:lstStyle/>
          <a:p>
            <a:fld id="{335819BF-848C-4AFA-9702-26F43B284AA9}" type="datetimeFigureOut">
              <a:rPr kumimoji="1" lang="ja-JP" altLang="en-US" smtClean="0"/>
              <a:t>2016/3/23</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D185F749-02ED-42DA-8DA2-FA6E50FDAC96}" type="slidenum">
              <a:rPr kumimoji="1" lang="ja-JP" altLang="en-US" smtClean="0"/>
              <a:t>‹#›</a:t>
            </a:fld>
            <a:endParaRPr kumimoji="1" lang="ja-JP" altLang="en-US"/>
          </a:p>
        </p:txBody>
      </p:sp>
    </p:spTree>
    <p:extLst>
      <p:ext uri="{BB962C8B-B14F-4D97-AF65-F5344CB8AC3E}">
        <p14:creationId xmlns:p14="http://schemas.microsoft.com/office/powerpoint/2010/main" val="17438656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35819BF-848C-4AFA-9702-26F43B284AA9}" type="datetimeFigureOut">
              <a:rPr kumimoji="1" lang="ja-JP" altLang="en-US" smtClean="0"/>
              <a:t>2016/3/23</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D185F749-02ED-42DA-8DA2-FA6E50FDAC96}" type="slidenum">
              <a:rPr kumimoji="1" lang="ja-JP" altLang="en-US" smtClean="0"/>
              <a:t>‹#›</a:t>
            </a:fld>
            <a:endParaRPr kumimoji="1" lang="ja-JP" altLang="en-US"/>
          </a:p>
        </p:txBody>
      </p:sp>
    </p:spTree>
    <p:extLst>
      <p:ext uri="{BB962C8B-B14F-4D97-AF65-F5344CB8AC3E}">
        <p14:creationId xmlns:p14="http://schemas.microsoft.com/office/powerpoint/2010/main" val="3841496726"/>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smtClean="0"/>
              <a:t>マスター タイトルの書式設定</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335819BF-848C-4AFA-9702-26F43B284AA9}" type="datetimeFigureOut">
              <a:rPr kumimoji="1" lang="ja-JP" altLang="en-US" smtClean="0"/>
              <a:t>2016/3/23</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D185F749-02ED-42DA-8DA2-FA6E50FDAC96}" type="slidenum">
              <a:rPr kumimoji="1" lang="ja-JP" altLang="en-US" smtClean="0"/>
              <a:t>‹#›</a:t>
            </a:fld>
            <a:endParaRPr kumimoji="1" lang="ja-JP" altLang="en-US"/>
          </a:p>
        </p:txBody>
      </p:sp>
    </p:spTree>
    <p:extLst>
      <p:ext uri="{BB962C8B-B14F-4D97-AF65-F5344CB8AC3E}">
        <p14:creationId xmlns:p14="http://schemas.microsoft.com/office/powerpoint/2010/main" val="42458599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smtClean="0"/>
              <a:t>マスター タイトルの書式設定</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smtClean="0"/>
              <a:t>図を追加</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335819BF-848C-4AFA-9702-26F43B284AA9}" type="datetimeFigureOut">
              <a:rPr kumimoji="1" lang="ja-JP" altLang="en-US" smtClean="0"/>
              <a:t>2016/3/23</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D185F749-02ED-42DA-8DA2-FA6E50FDAC96}" type="slidenum">
              <a:rPr kumimoji="1" lang="ja-JP" altLang="en-US" smtClean="0"/>
              <a:t>‹#›</a:t>
            </a:fld>
            <a:endParaRPr kumimoji="1" lang="ja-JP" altLang="en-US"/>
          </a:p>
        </p:txBody>
      </p:sp>
    </p:spTree>
    <p:extLst>
      <p:ext uri="{BB962C8B-B14F-4D97-AF65-F5344CB8AC3E}">
        <p14:creationId xmlns:p14="http://schemas.microsoft.com/office/powerpoint/2010/main" val="336614336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gi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ja-JP" altLang="en-US" dirty="0" smtClean="0"/>
              <a:t>マスター テキストの書式設定</a:t>
            </a:r>
          </a:p>
          <a:p>
            <a:pPr lvl="1"/>
            <a:r>
              <a:rPr lang="ja-JP" altLang="en-US" dirty="0" smtClean="0"/>
              <a:t>第 </a:t>
            </a:r>
            <a:r>
              <a:rPr lang="en-US" altLang="ja-JP" dirty="0" smtClean="0"/>
              <a:t>2 </a:t>
            </a:r>
            <a:r>
              <a:rPr lang="ja-JP" altLang="en-US" dirty="0" smtClean="0"/>
              <a:t>レベル</a:t>
            </a:r>
          </a:p>
          <a:p>
            <a:pPr lvl="2"/>
            <a:r>
              <a:rPr lang="ja-JP" altLang="en-US" dirty="0" smtClean="0"/>
              <a:t>第 </a:t>
            </a:r>
            <a:r>
              <a:rPr lang="en-US" altLang="ja-JP" dirty="0" smtClean="0"/>
              <a:t>3 </a:t>
            </a:r>
            <a:r>
              <a:rPr lang="ja-JP" altLang="en-US" dirty="0" smtClean="0"/>
              <a:t>レベル</a:t>
            </a:r>
          </a:p>
          <a:p>
            <a:pPr lvl="3"/>
            <a:r>
              <a:rPr lang="ja-JP" altLang="en-US" dirty="0" smtClean="0"/>
              <a:t>第 </a:t>
            </a:r>
            <a:r>
              <a:rPr lang="en-US" altLang="ja-JP" dirty="0" smtClean="0"/>
              <a:t>4 </a:t>
            </a:r>
            <a:r>
              <a:rPr lang="ja-JP" altLang="en-US" dirty="0" smtClean="0"/>
              <a:t>レベル</a:t>
            </a:r>
          </a:p>
          <a:p>
            <a:pPr lvl="4"/>
            <a:r>
              <a:rPr lang="ja-JP" altLang="en-US" dirty="0" smtClean="0"/>
              <a:t>第 </a:t>
            </a:r>
            <a:r>
              <a:rPr lang="en-US" altLang="ja-JP" dirty="0" smtClean="0"/>
              <a:t>5 </a:t>
            </a:r>
            <a:r>
              <a:rPr lang="ja-JP" altLang="en-US" dirty="0" smtClean="0"/>
              <a:t>レベル</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35819BF-848C-4AFA-9702-26F43B284AA9}" type="datetimeFigureOut">
              <a:rPr kumimoji="1" lang="ja-JP" altLang="en-US" smtClean="0"/>
              <a:t>2016/3/23</a:t>
            </a:fld>
            <a:endParaRPr kumimoji="1" lang="ja-JP"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185F749-02ED-42DA-8DA2-FA6E50FDAC96}" type="slidenum">
              <a:rPr kumimoji="1" lang="ja-JP" altLang="en-US" smtClean="0"/>
              <a:t>‹#›</a:t>
            </a:fld>
            <a:endParaRPr kumimoji="1" lang="ja-JP" altLang="en-US"/>
          </a:p>
        </p:txBody>
      </p:sp>
      <p:sp>
        <p:nvSpPr>
          <p:cNvPr id="7" name="正方形/長方形 6"/>
          <p:cNvSpPr/>
          <p:nvPr/>
        </p:nvSpPr>
        <p:spPr>
          <a:xfrm>
            <a:off x="0" y="6604084"/>
            <a:ext cx="9144000" cy="253916"/>
          </a:xfrm>
          <a:prstGeom prst="rect">
            <a:avLst/>
          </a:prstGeom>
          <a:solidFill>
            <a:schemeClr val="bg1"/>
          </a:solidFill>
        </p:spPr>
        <p:txBody>
          <a:bodyPr wrap="square">
            <a:spAutoFit/>
          </a:bodyPr>
          <a:lstStyle/>
          <a:p>
            <a:r>
              <a:rPr lang="ja-JP" altLang="en-US" sz="1050" dirty="0" smtClean="0"/>
              <a:t>　　　　　　　　　　　　　　　　　　　　　　　　　　　　　　　　　　　　　　　　　　　　　　　　　　　　　　　　</a:t>
            </a:r>
            <a:r>
              <a:rPr lang="en-US" altLang="ja-JP" sz="900" dirty="0" smtClean="0"/>
              <a:t>Copyright © 2015 The</a:t>
            </a:r>
            <a:r>
              <a:rPr lang="ja-JP" altLang="en-US" sz="900" dirty="0" smtClean="0"/>
              <a:t> </a:t>
            </a:r>
            <a:r>
              <a:rPr lang="en-US" altLang="ja-JP" sz="900" dirty="0" smtClean="0"/>
              <a:t>General Education Center of </a:t>
            </a:r>
            <a:r>
              <a:rPr lang="en-US" altLang="ja-JP" sz="900" dirty="0"/>
              <a:t>Iwate</a:t>
            </a:r>
            <a:r>
              <a:rPr lang="en-US" altLang="ja-JP" sz="900" dirty="0" smtClean="0"/>
              <a:t> All Rights Reserved.</a:t>
            </a:r>
            <a:endParaRPr lang="ja-JP" altLang="en-US" sz="900" dirty="0"/>
          </a:p>
        </p:txBody>
      </p:sp>
      <p:pic>
        <p:nvPicPr>
          <p:cNvPr id="8" name="image1.gif"/>
          <p:cNvPicPr>
            <a:picLocks noChangeAspect="1"/>
          </p:cNvPicPr>
          <p:nvPr/>
        </p:nvPicPr>
        <p:blipFill>
          <a:blip r:embed="rId13">
            <a:extLst/>
          </a:blip>
          <a:stretch>
            <a:fillRect/>
          </a:stretch>
        </p:blipFill>
        <p:spPr>
          <a:xfrm>
            <a:off x="8723883" y="6600324"/>
            <a:ext cx="420117" cy="242304"/>
          </a:xfrm>
          <a:prstGeom prst="rect">
            <a:avLst/>
          </a:prstGeom>
          <a:solidFill>
            <a:schemeClr val="bg1"/>
          </a:solidFill>
          <a:ln w="12700" cap="flat">
            <a:noFill/>
            <a:miter lim="400000"/>
          </a:ln>
          <a:effectLst/>
        </p:spPr>
      </p:pic>
      <p:sp>
        <p:nvSpPr>
          <p:cNvPr id="9" name="正方形/長方形 8"/>
          <p:cNvSpPr/>
          <p:nvPr/>
        </p:nvSpPr>
        <p:spPr>
          <a:xfrm>
            <a:off x="0" y="6604084"/>
            <a:ext cx="9144000" cy="253916"/>
          </a:xfrm>
          <a:prstGeom prst="rect">
            <a:avLst/>
          </a:prstGeom>
          <a:solidFill>
            <a:schemeClr val="accent5">
              <a:lumMod val="75000"/>
            </a:schemeClr>
          </a:solidFill>
        </p:spPr>
        <p:txBody>
          <a:bodyPr wrap="square">
            <a:spAutoFit/>
          </a:bodyPr>
          <a:lstStyle/>
          <a:p>
            <a:r>
              <a:rPr lang="ja-JP" altLang="en-US" sz="1050" dirty="0" smtClean="0"/>
              <a:t>　　　　　　　　　　　　　　　　　　　　　　　　　　　　　　　　　　　　　　　　　　　　　　　　　　　　　　　</a:t>
            </a:r>
            <a:r>
              <a:rPr lang="en-US" altLang="ja-JP" sz="900" dirty="0" smtClean="0">
                <a:solidFill>
                  <a:schemeClr val="bg1"/>
                </a:solidFill>
              </a:rPr>
              <a:t>Copyright © 2015 The</a:t>
            </a:r>
            <a:r>
              <a:rPr lang="ja-JP" altLang="en-US" sz="900" dirty="0" smtClean="0">
                <a:solidFill>
                  <a:schemeClr val="bg1"/>
                </a:solidFill>
              </a:rPr>
              <a:t> </a:t>
            </a:r>
            <a:r>
              <a:rPr lang="en-US" altLang="ja-JP" sz="900" dirty="0" smtClean="0">
                <a:solidFill>
                  <a:schemeClr val="bg1"/>
                </a:solidFill>
              </a:rPr>
              <a:t>General Education Center of </a:t>
            </a:r>
            <a:r>
              <a:rPr lang="en-US" altLang="ja-JP" sz="900" dirty="0">
                <a:solidFill>
                  <a:schemeClr val="bg1"/>
                </a:solidFill>
              </a:rPr>
              <a:t>Iwate</a:t>
            </a:r>
            <a:r>
              <a:rPr lang="en-US" altLang="ja-JP" sz="900" dirty="0" smtClean="0">
                <a:solidFill>
                  <a:schemeClr val="bg1"/>
                </a:solidFill>
              </a:rPr>
              <a:t> All Rights Reserved.</a:t>
            </a:r>
            <a:endParaRPr lang="ja-JP" altLang="en-US" sz="900" dirty="0">
              <a:solidFill>
                <a:schemeClr val="bg1"/>
              </a:solidFill>
            </a:endParaRPr>
          </a:p>
        </p:txBody>
      </p:sp>
      <p:pic>
        <p:nvPicPr>
          <p:cNvPr id="10" name="image1.gif"/>
          <p:cNvPicPr>
            <a:picLocks noChangeAspect="1"/>
          </p:cNvPicPr>
          <p:nvPr/>
        </p:nvPicPr>
        <p:blipFill>
          <a:blip r:embed="rId13">
            <a:extLst/>
          </a:blip>
          <a:stretch>
            <a:fillRect/>
          </a:stretch>
        </p:blipFill>
        <p:spPr>
          <a:xfrm>
            <a:off x="8723883" y="6602204"/>
            <a:ext cx="420117" cy="257676"/>
          </a:xfrm>
          <a:prstGeom prst="rect">
            <a:avLst/>
          </a:prstGeom>
          <a:solidFill>
            <a:schemeClr val="bg1"/>
          </a:solidFill>
          <a:ln w="12700" cap="flat">
            <a:noFill/>
            <a:miter lim="400000"/>
          </a:ln>
          <a:effectLst/>
        </p:spPr>
      </p:pic>
    </p:spTree>
    <p:extLst>
      <p:ext uri="{BB962C8B-B14F-4D97-AF65-F5344CB8AC3E}">
        <p14:creationId xmlns:p14="http://schemas.microsoft.com/office/powerpoint/2010/main" val="693660434"/>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iming>
    <p:tnLst>
      <p:par>
        <p:cTn id="1" dur="indefinite" restart="never" nodeType="tmRoot"/>
      </p:par>
    </p:tnLst>
  </p:timing>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7.xml"/><Relationship Id="rId5" Type="http://schemas.openxmlformats.org/officeDocument/2006/relationships/image" Target="../media/image5.png"/><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654270" y="1994722"/>
            <a:ext cx="7772400" cy="2387600"/>
          </a:xfrm>
        </p:spPr>
        <p:txBody>
          <a:bodyPr>
            <a:normAutofit/>
          </a:bodyPr>
          <a:lstStyle/>
          <a:p>
            <a:r>
              <a:rPr lang="ja-JP" altLang="en-US" dirty="0" smtClean="0">
                <a:effectLst>
                  <a:outerShdw blurRad="38100" dist="38100" dir="2700000" algn="tl">
                    <a:srgbClr val="000000">
                      <a:alpha val="43137"/>
                    </a:srgbClr>
                  </a:outerShdw>
                </a:effectLst>
                <a:latin typeface="HGS創英角ｺﾞｼｯｸUB" panose="020B0900000000000000" pitchFamily="50" charset="-128"/>
                <a:ea typeface="HGS創英角ｺﾞｼｯｸUB" panose="020B0900000000000000" pitchFamily="50" charset="-128"/>
              </a:rPr>
              <a:t>お願い</a:t>
            </a:r>
            <a:r>
              <a:rPr lang="en-US" altLang="ja-JP" dirty="0" smtClean="0">
                <a:effectLst>
                  <a:outerShdw blurRad="38100" dist="38100" dir="2700000" algn="tl">
                    <a:srgbClr val="000000">
                      <a:alpha val="43137"/>
                    </a:srgbClr>
                  </a:outerShdw>
                </a:effectLst>
                <a:latin typeface="HGS創英角ｺﾞｼｯｸUB" panose="020B0900000000000000" pitchFamily="50" charset="-128"/>
                <a:ea typeface="HGS創英角ｺﾞｼｯｸUB" panose="020B0900000000000000" pitchFamily="50" charset="-128"/>
              </a:rPr>
              <a:t/>
            </a:r>
            <a:br>
              <a:rPr lang="en-US" altLang="ja-JP" dirty="0" smtClean="0">
                <a:effectLst>
                  <a:outerShdw blurRad="38100" dist="38100" dir="2700000" algn="tl">
                    <a:srgbClr val="000000">
                      <a:alpha val="43137"/>
                    </a:srgbClr>
                  </a:outerShdw>
                </a:effectLst>
                <a:latin typeface="HGS創英角ｺﾞｼｯｸUB" panose="020B0900000000000000" pitchFamily="50" charset="-128"/>
                <a:ea typeface="HGS創英角ｺﾞｼｯｸUB" panose="020B0900000000000000" pitchFamily="50" charset="-128"/>
              </a:rPr>
            </a:br>
            <a:r>
              <a:rPr lang="ja-JP" altLang="en-US" dirty="0" smtClean="0">
                <a:effectLst>
                  <a:outerShdw blurRad="38100" dist="38100" dir="2700000" algn="tl">
                    <a:srgbClr val="000000">
                      <a:alpha val="43137"/>
                    </a:srgbClr>
                  </a:outerShdw>
                </a:effectLst>
                <a:latin typeface="HGS創英角ｺﾞｼｯｸUB" panose="020B0900000000000000" pitchFamily="50" charset="-128"/>
                <a:ea typeface="HGS創英角ｺﾞｼｯｸUB" panose="020B0900000000000000" pitchFamily="50" charset="-128"/>
              </a:rPr>
              <a:t>みんなに伝えて！</a:t>
            </a:r>
            <a:r>
              <a:rPr lang="en-US" altLang="ja-JP" dirty="0">
                <a:effectLst>
                  <a:outerShdw blurRad="38100" dist="38100" dir="2700000" algn="tl">
                    <a:srgbClr val="000000">
                      <a:alpha val="43137"/>
                    </a:srgbClr>
                  </a:outerShdw>
                </a:effectLst>
                <a:latin typeface="HGS創英角ｺﾞｼｯｸUB" panose="020B0900000000000000" pitchFamily="50" charset="-128"/>
                <a:ea typeface="HGS創英角ｺﾞｼｯｸUB" panose="020B0900000000000000" pitchFamily="50" charset="-128"/>
              </a:rPr>
              <a:t/>
            </a:r>
            <a:br>
              <a:rPr lang="en-US" altLang="ja-JP" dirty="0">
                <a:effectLst>
                  <a:outerShdw blurRad="38100" dist="38100" dir="2700000" algn="tl">
                    <a:srgbClr val="000000">
                      <a:alpha val="43137"/>
                    </a:srgbClr>
                  </a:outerShdw>
                </a:effectLst>
                <a:latin typeface="HGS創英角ｺﾞｼｯｸUB" panose="020B0900000000000000" pitchFamily="50" charset="-128"/>
                <a:ea typeface="HGS創英角ｺﾞｼｯｸUB" panose="020B0900000000000000" pitchFamily="50" charset="-128"/>
              </a:rPr>
            </a:br>
            <a:endParaRPr kumimoji="1" lang="ja-JP" altLang="en-US" sz="4400" dirty="0">
              <a:effectLst>
                <a:outerShdw blurRad="38100" dist="38100" dir="2700000" algn="tl">
                  <a:srgbClr val="000000">
                    <a:alpha val="43137"/>
                  </a:srgbClr>
                </a:outerShdw>
              </a:effectLst>
              <a:latin typeface="HGS創英角ｺﾞｼｯｸUB" panose="020B0900000000000000" pitchFamily="50" charset="-128"/>
              <a:ea typeface="HGS創英角ｺﾞｼｯｸUB" panose="020B0900000000000000" pitchFamily="50" charset="-128"/>
            </a:endParaRPr>
          </a:p>
        </p:txBody>
      </p:sp>
      <p:sp>
        <p:nvSpPr>
          <p:cNvPr id="4" name="テキスト ボックス 3"/>
          <p:cNvSpPr txBox="1"/>
          <p:nvPr/>
        </p:nvSpPr>
        <p:spPr>
          <a:xfrm>
            <a:off x="5924849" y="0"/>
            <a:ext cx="3219151" cy="369332"/>
          </a:xfrm>
          <a:prstGeom prst="rect">
            <a:avLst/>
          </a:prstGeom>
          <a:noFill/>
        </p:spPr>
        <p:txBody>
          <a:bodyPr wrap="none" rtlCol="0">
            <a:spAutoFit/>
          </a:bodyPr>
          <a:lstStyle/>
          <a:p>
            <a:pPr algn="r"/>
            <a:r>
              <a:rPr kumimoji="1" lang="ja-JP" altLang="en-US" dirty="0" smtClean="0"/>
              <a:t>コミュニケーション（</a:t>
            </a:r>
            <a:r>
              <a:rPr lang="ja-JP" altLang="en-US" dirty="0" smtClean="0"/>
              <a:t>迷惑メール）</a:t>
            </a:r>
            <a:endParaRPr kumimoji="1" lang="ja-JP" altLang="en-US" dirty="0"/>
          </a:p>
        </p:txBody>
      </p:sp>
    </p:spTree>
    <p:extLst>
      <p:ext uri="{BB962C8B-B14F-4D97-AF65-F5344CB8AC3E}">
        <p14:creationId xmlns:p14="http://schemas.microsoft.com/office/powerpoint/2010/main" val="101995638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テキスト ボックス 10"/>
          <p:cNvSpPr txBox="1"/>
          <p:nvPr/>
        </p:nvSpPr>
        <p:spPr>
          <a:xfrm>
            <a:off x="646741" y="540000"/>
            <a:ext cx="7879081" cy="707886"/>
          </a:xfrm>
          <a:prstGeom prst="rect">
            <a:avLst/>
          </a:prstGeom>
          <a:noFill/>
        </p:spPr>
        <p:txBody>
          <a:bodyPr wrap="none" rtlCol="0">
            <a:spAutoFit/>
          </a:bodyPr>
          <a:lstStyle/>
          <a:p>
            <a:pPr algn="ctr"/>
            <a:r>
              <a:rPr lang="ja-JP" altLang="en-US" sz="4000" dirty="0">
                <a:solidFill>
                  <a:prstClr val="black"/>
                </a:solidFill>
                <a:latin typeface="HGS創英角ｺﾞｼｯｸUB" panose="020B0900000000000000" pitchFamily="50" charset="-128"/>
                <a:ea typeface="HGS創英角ｺﾞｼｯｸUB" panose="020B0900000000000000" pitchFamily="50" charset="-128"/>
              </a:rPr>
              <a:t>友達</a:t>
            </a:r>
            <a:r>
              <a:rPr lang="ja-JP" altLang="en-US" sz="4000" dirty="0" smtClean="0">
                <a:solidFill>
                  <a:prstClr val="black"/>
                </a:solidFill>
                <a:latin typeface="HGS創英角ｺﾞｼｯｸUB" panose="020B0900000000000000" pitchFamily="50" charset="-128"/>
                <a:ea typeface="HGS創英角ｺﾞｼｯｸUB" panose="020B0900000000000000" pitchFamily="50" charset="-128"/>
              </a:rPr>
              <a:t>のお姉さんからの緊急メール</a:t>
            </a:r>
            <a:endParaRPr lang="ja-JP" altLang="en-US" sz="4000" dirty="0">
              <a:solidFill>
                <a:prstClr val="black"/>
              </a:solidFill>
              <a:latin typeface="HGS創英角ｺﾞｼｯｸUB" panose="020B0900000000000000" pitchFamily="50" charset="-128"/>
              <a:ea typeface="HGS創英角ｺﾞｼｯｸUB" panose="020B0900000000000000" pitchFamily="50" charset="-128"/>
            </a:endParaRPr>
          </a:p>
        </p:txBody>
      </p:sp>
      <p:pic>
        <p:nvPicPr>
          <p:cNvPr id="2054" name="図 43"/>
          <p:cNvPicPr>
            <a:picLocks noChangeAspect="1" noChangeArrowheads="1"/>
          </p:cNvPicPr>
          <p:nvPr/>
        </p:nvPicPr>
        <p:blipFill>
          <a:blip r:embed="rId3">
            <a:extLst>
              <a:ext uri="{28A0092B-C50C-407E-A947-70E740481C1C}">
                <a14:useLocalDpi xmlns:a14="http://schemas.microsoft.com/office/drawing/2010/main" val="0"/>
              </a:ext>
            </a:extLst>
          </a:blip>
          <a:srcRect t="24" b="34399"/>
          <a:stretch>
            <a:fillRect/>
          </a:stretch>
        </p:blipFill>
        <p:spPr bwMode="auto">
          <a:xfrm>
            <a:off x="646741" y="1557054"/>
            <a:ext cx="3529012" cy="4169119"/>
          </a:xfrm>
          <a:prstGeom prst="rect">
            <a:avLst/>
          </a:prstGeom>
          <a:noFill/>
          <a:extLst>
            <a:ext uri="{909E8E84-426E-40DD-AFC4-6F175D3DCCD1}">
              <a14:hiddenFill xmlns:a14="http://schemas.microsoft.com/office/drawing/2010/main">
                <a:solidFill>
                  <a:srgbClr val="FFFFFF"/>
                </a:solidFill>
              </a14:hiddenFill>
            </a:ext>
          </a:extLst>
        </p:spPr>
      </p:pic>
      <p:sp>
        <p:nvSpPr>
          <p:cNvPr id="2" name="正方形/長方形 5"/>
          <p:cNvSpPr>
            <a:spLocks noChangeArrowheads="1"/>
          </p:cNvSpPr>
          <p:nvPr/>
        </p:nvSpPr>
        <p:spPr bwMode="auto">
          <a:xfrm>
            <a:off x="882435" y="2330787"/>
            <a:ext cx="3132187" cy="223192"/>
          </a:xfrm>
          <a:prstGeom prst="rect">
            <a:avLst/>
          </a:prstGeom>
          <a:solidFill>
            <a:srgbClr val="A5A5A5"/>
          </a:solidFill>
          <a:ln>
            <a:noFill/>
          </a:ln>
          <a:effectLst>
            <a:outerShdw sx="102000" sy="102000" algn="ctr" rotWithShape="0">
              <a:srgbClr val="000000">
                <a:alpha val="39999"/>
              </a:srgbClr>
            </a:outerShdw>
          </a:effectLst>
          <a:extLst>
            <a:ext uri="{91240B29-F687-4F45-9708-019B960494DF}">
              <a14:hiddenLine xmlns:a14="http://schemas.microsoft.com/office/drawing/2010/main" w="9525">
                <a:solidFill>
                  <a:srgbClr val="000000"/>
                </a:solidFill>
                <a:miter lim="800000"/>
                <a:headEnd/>
                <a:tailEnd/>
              </a14:hiddenLine>
            </a:ext>
          </a:extLst>
        </p:spPr>
        <p:txBody>
          <a:bodyPr vert="horz" wrap="square" lIns="2" tIns="0" rIns="0" bIns="0" numCol="1" anchor="ctr" anchorCtr="0" compatLnSpc="1">
            <a:prstTxWarp prst="textNoShape">
              <a:avLst/>
            </a:prstTxWarp>
            <a:no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800" b="1" i="0" u="none" strike="noStrike" cap="none" normalizeH="0" baseline="0" dirty="0" smtClean="0">
                <a:ln>
                  <a:noFill/>
                </a:ln>
                <a:solidFill>
                  <a:schemeClr val="tx1"/>
                </a:solidFill>
                <a:effectLst/>
                <a:latin typeface="ＭＳ ゴシック" panose="020B0609070205080204" pitchFamily="49" charset="-128"/>
                <a:ea typeface="ＭＳ ゴシック" panose="020B0609070205080204" pitchFamily="49" charset="-128"/>
                <a:cs typeface="Times New Roman" panose="02020603050405020304" pitchFamily="18" charset="0"/>
              </a:rPr>
              <a:t>　</a:t>
            </a:r>
            <a:r>
              <a:rPr kumimoji="0" lang="ja-JP" altLang="ja-JP" sz="1200" b="1" i="0" u="none" strike="noStrike" cap="none" normalizeH="0" baseline="0" dirty="0" smtClean="0">
                <a:ln>
                  <a:noFill/>
                </a:ln>
                <a:solidFill>
                  <a:schemeClr val="tx1"/>
                </a:solidFill>
                <a:effectLst/>
                <a:latin typeface="ＭＳ ゴシック" panose="020B0609070205080204" pitchFamily="49" charset="-128"/>
                <a:ea typeface="ＭＳ ゴシック" panose="020B0609070205080204" pitchFamily="49" charset="-128"/>
                <a:cs typeface="Times New Roman" panose="02020603050405020304" pitchFamily="18" charset="0"/>
              </a:rPr>
              <a:t>受信メール</a:t>
            </a:r>
            <a:endParaRPr kumimoji="0" lang="ja-JP" altLang="ja-JP" sz="3600" b="0" i="0" u="none" strike="noStrike" cap="none" normalizeH="0" baseline="0" dirty="0" smtClean="0">
              <a:ln>
                <a:noFill/>
              </a:ln>
              <a:solidFill>
                <a:schemeClr val="tx1"/>
              </a:solidFill>
              <a:effectLst/>
              <a:latin typeface="Arial" panose="020B0604020202020204" pitchFamily="34" charset="0"/>
            </a:endParaRPr>
          </a:p>
        </p:txBody>
      </p:sp>
      <p:cxnSp>
        <p:nvCxnSpPr>
          <p:cNvPr id="18" name="直線コネクタ 17"/>
          <p:cNvCxnSpPr/>
          <p:nvPr/>
        </p:nvCxnSpPr>
        <p:spPr>
          <a:xfrm flipV="1">
            <a:off x="906565" y="2833073"/>
            <a:ext cx="3096000" cy="4873"/>
          </a:xfrm>
          <a:prstGeom prst="line">
            <a:avLst/>
          </a:prstGeom>
          <a:ln w="12700" cmpd="sng">
            <a:solidFill>
              <a:schemeClr val="tx1">
                <a:lumMod val="50000"/>
                <a:lumOff val="50000"/>
              </a:schemeClr>
            </a:solidFill>
          </a:ln>
          <a:effectLst/>
        </p:spPr>
        <p:style>
          <a:lnRef idx="2">
            <a:schemeClr val="accent1"/>
          </a:lnRef>
          <a:fillRef idx="0">
            <a:schemeClr val="accent1"/>
          </a:fillRef>
          <a:effectRef idx="1">
            <a:schemeClr val="accent1"/>
          </a:effectRef>
          <a:fontRef idx="minor">
            <a:schemeClr val="tx1"/>
          </a:fontRef>
        </p:style>
      </p:cxnSp>
      <p:sp>
        <p:nvSpPr>
          <p:cNvPr id="4" name="テキスト 28"/>
          <p:cNvSpPr txBox="1">
            <a:spLocks noChangeArrowheads="1"/>
          </p:cNvSpPr>
          <p:nvPr/>
        </p:nvSpPr>
        <p:spPr bwMode="auto">
          <a:xfrm>
            <a:off x="882435" y="2620459"/>
            <a:ext cx="3032174" cy="2126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ctr"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1200" b="0" i="0" u="none" strike="noStrike" cap="none" normalizeH="0" baseline="0" smtClean="0">
                <a:ln>
                  <a:noFill/>
                </a:ln>
                <a:solidFill>
                  <a:schemeClr val="tx1"/>
                </a:solidFill>
                <a:effectLst/>
                <a:latin typeface="ＭＳ ゴシック" panose="020B0609070205080204" pitchFamily="49" charset="-128"/>
                <a:ea typeface="ＭＳ ゴシック" panose="020B0609070205080204" pitchFamily="49" charset="-128"/>
                <a:cs typeface="Times New Roman" panose="02020603050405020304" pitchFamily="18" charset="0"/>
              </a:rPr>
              <a:t>　</a:t>
            </a:r>
            <a:r>
              <a:rPr kumimoji="0" lang="en-US" altLang="ja-JP" sz="1200" b="0" i="0" u="none" strike="noStrike" cap="none" normalizeH="0" baseline="0" smtClean="0">
                <a:ln>
                  <a:noFill/>
                </a:ln>
                <a:solidFill>
                  <a:schemeClr val="tx1"/>
                </a:solidFill>
                <a:effectLst/>
                <a:latin typeface="ＭＳ 明朝" panose="02020609040205080304" pitchFamily="17" charset="-128"/>
                <a:ea typeface="ＭＳ 明朝" panose="02020609040205080304" pitchFamily="17" charset="-128"/>
                <a:cs typeface="Times New Roman" panose="02020603050405020304" pitchFamily="18" charset="0"/>
              </a:rPr>
              <a:t>From</a:t>
            </a:r>
            <a:r>
              <a:rPr kumimoji="0" lang="ja-JP" altLang="en-US" sz="1200" b="0" i="0" u="none" strike="noStrike" cap="none" normalizeH="0" baseline="0" smtClean="0">
                <a:ln>
                  <a:noFill/>
                </a:ln>
                <a:solidFill>
                  <a:schemeClr val="tx1"/>
                </a:solidFill>
                <a:effectLst/>
                <a:latin typeface="ＭＳ ゴシック" panose="020B0609070205080204" pitchFamily="49" charset="-128"/>
                <a:ea typeface="ＭＳ ゴシック" panose="020B0609070205080204" pitchFamily="49" charset="-128"/>
                <a:cs typeface="Times New Roman" panose="02020603050405020304" pitchFamily="18" charset="0"/>
              </a:rPr>
              <a:t>　　トモミのお姉さん</a:t>
            </a:r>
            <a:endParaRPr kumimoji="0" lang="ja-JP" altLang="en-US" sz="3600" b="0" i="0" u="none" strike="noStrike" cap="none" normalizeH="0" baseline="0" smtClean="0">
              <a:ln>
                <a:noFill/>
              </a:ln>
              <a:solidFill>
                <a:schemeClr val="tx1"/>
              </a:solidFill>
              <a:effectLst/>
              <a:latin typeface="Arial" panose="020B0604020202020204" pitchFamily="34" charset="0"/>
            </a:endParaRPr>
          </a:p>
        </p:txBody>
      </p:sp>
      <p:sp>
        <p:nvSpPr>
          <p:cNvPr id="5" name="テキスト 32"/>
          <p:cNvSpPr txBox="1">
            <a:spLocks noChangeArrowheads="1"/>
          </p:cNvSpPr>
          <p:nvPr/>
        </p:nvSpPr>
        <p:spPr bwMode="auto">
          <a:xfrm>
            <a:off x="970391" y="2899553"/>
            <a:ext cx="3032174" cy="2893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2" tIns="45720" rIns="91440" bIns="45720" numCol="1" anchor="t" anchorCtr="0" compatLnSpc="1">
            <a:prstTxWarp prst="textNoShape">
              <a:avLst/>
            </a:prstTxWarp>
            <a:spAutoFit/>
          </a:bodyPr>
          <a:lstStyle>
            <a:lvl1pPr indent="12700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127000" algn="l" defTabSz="914400" rtl="0" eaLnBrk="0" fontAlgn="base" latinLnBrk="0" hangingPunct="0">
              <a:lnSpc>
                <a:spcPct val="100000"/>
              </a:lnSpc>
              <a:spcBef>
                <a:spcPct val="0"/>
              </a:spcBef>
              <a:spcAft>
                <a:spcPct val="0"/>
              </a:spcAft>
              <a:buClrTx/>
              <a:buSzTx/>
              <a:buFontTx/>
              <a:buNone/>
              <a:tabLst/>
            </a:pPr>
            <a:r>
              <a:rPr kumimoji="0" lang="ja-JP" altLang="ja-JP" sz="1000" b="0" i="0" u="none" strike="noStrike" cap="none" normalizeH="0" baseline="0" dirty="0" smtClean="0">
                <a:ln>
                  <a:noFill/>
                </a:ln>
                <a:solidFill>
                  <a:schemeClr val="tx1"/>
                </a:solidFill>
                <a:effectLst/>
                <a:latin typeface="ＭＳ ゴシック" panose="020B0609070205080204" pitchFamily="49" charset="-128"/>
                <a:ea typeface="ＭＳ ゴシック" panose="020B0609070205080204" pitchFamily="49" charset="-128"/>
                <a:cs typeface="Times New Roman" panose="02020603050405020304" pitchFamily="18" charset="0"/>
              </a:rPr>
              <a:t>　</a:t>
            </a:r>
            <a:r>
              <a:rPr kumimoji="0" lang="ja-JP" altLang="ja-JP" sz="1400" b="0" i="0" u="none" strike="noStrike" cap="none" normalizeH="0" baseline="0" dirty="0" smtClean="0">
                <a:ln>
                  <a:noFill/>
                </a:ln>
                <a:solidFill>
                  <a:schemeClr val="tx1"/>
                </a:solidFill>
                <a:effectLst/>
                <a:latin typeface="ＭＳ ゴシック" panose="020B0609070205080204" pitchFamily="49" charset="-128"/>
                <a:ea typeface="ＭＳ ゴシック" panose="020B0609070205080204" pitchFamily="49" charset="-128"/>
                <a:cs typeface="Times New Roman" panose="02020603050405020304" pitchFamily="18" charset="0"/>
              </a:rPr>
              <a:t>高校の友達から次のメッセージが届いたんだけど，協力してくれないかな。</a:t>
            </a:r>
            <a:endParaRPr kumimoji="0" lang="ja-JP" altLang="ja-JP" sz="1100" b="0" i="0" u="none" strike="noStrike" cap="none" normalizeH="0" baseline="0" dirty="0" smtClean="0">
              <a:ln>
                <a:noFill/>
              </a:ln>
              <a:solidFill>
                <a:schemeClr val="tx1"/>
              </a:solidFill>
              <a:effectLst/>
            </a:endParaRPr>
          </a:p>
          <a:p>
            <a:pPr marL="0" marR="0" lvl="0" indent="127000" algn="l" defTabSz="914400" rtl="0" eaLnBrk="0" fontAlgn="base" latinLnBrk="0" hangingPunct="0">
              <a:lnSpc>
                <a:spcPct val="100000"/>
              </a:lnSpc>
              <a:spcBef>
                <a:spcPct val="0"/>
              </a:spcBef>
              <a:spcAft>
                <a:spcPct val="0"/>
              </a:spcAft>
              <a:buClrTx/>
              <a:buSzTx/>
              <a:buFontTx/>
              <a:buNone/>
              <a:tabLst/>
            </a:pPr>
            <a:r>
              <a:rPr kumimoji="0" lang="ja-JP" altLang="ja-JP" sz="1400" b="0" i="0" u="none" strike="noStrike" cap="none" normalizeH="0" baseline="0" dirty="0" smtClean="0">
                <a:ln>
                  <a:noFill/>
                </a:ln>
                <a:solidFill>
                  <a:schemeClr val="tx1"/>
                </a:solidFill>
                <a:effectLst/>
                <a:latin typeface="ＭＳ ゴシック" panose="020B0609070205080204" pitchFamily="49" charset="-128"/>
                <a:ea typeface="ＭＳ ゴシック" panose="020B0609070205080204" pitchFamily="49" charset="-128"/>
                <a:cs typeface="Times New Roman" panose="02020603050405020304" pitchFamily="18" charset="0"/>
              </a:rPr>
              <a:t>　突然で悪いんだけど，緊急でこのメールを回せる人に回してくれない？</a:t>
            </a:r>
            <a:endParaRPr kumimoji="0" lang="ja-JP" altLang="ja-JP" sz="1100" b="0" i="0" u="none" strike="noStrike" cap="none" normalizeH="0" baseline="0" dirty="0" smtClean="0">
              <a:ln>
                <a:noFill/>
              </a:ln>
              <a:solidFill>
                <a:schemeClr val="tx1"/>
              </a:solidFill>
              <a:effectLst/>
            </a:endParaRPr>
          </a:p>
          <a:p>
            <a:pPr marL="0" marR="0" lvl="0" indent="127000" algn="l" defTabSz="914400" rtl="0" eaLnBrk="0" fontAlgn="base" latinLnBrk="0" hangingPunct="0">
              <a:lnSpc>
                <a:spcPct val="100000"/>
              </a:lnSpc>
              <a:spcBef>
                <a:spcPct val="0"/>
              </a:spcBef>
              <a:spcAft>
                <a:spcPct val="0"/>
              </a:spcAft>
              <a:buClrTx/>
              <a:buSzTx/>
              <a:buFontTx/>
              <a:buNone/>
              <a:tabLst/>
            </a:pPr>
            <a:r>
              <a:rPr kumimoji="0" lang="en-US" altLang="ja-JP" sz="1400" b="0" i="0" u="none" strike="noStrike" cap="none" normalizeH="0" baseline="0" dirty="0" smtClean="0">
                <a:ln>
                  <a:noFill/>
                </a:ln>
                <a:solidFill>
                  <a:schemeClr val="tx1"/>
                </a:solidFill>
                <a:effectLst/>
                <a:latin typeface="ＭＳ ゴシック" panose="020B0609070205080204" pitchFamily="49" charset="-128"/>
                <a:ea typeface="ＭＳ ゴシック" panose="020B0609070205080204" pitchFamily="49" charset="-128"/>
                <a:cs typeface="Times New Roman" panose="02020603050405020304" pitchFamily="18" charset="0"/>
              </a:rPr>
              <a:t>B</a:t>
            </a:r>
            <a:r>
              <a:rPr kumimoji="0" lang="ja-JP" altLang="en-US" sz="1400" b="0" i="0" u="none" strike="noStrike" cap="none" normalizeH="0" baseline="0" dirty="0" err="1" smtClean="0">
                <a:ln>
                  <a:noFill/>
                </a:ln>
                <a:solidFill>
                  <a:schemeClr val="tx1"/>
                </a:solidFill>
                <a:effectLst/>
                <a:latin typeface="ＭＳ ゴシック" panose="020B0609070205080204" pitchFamily="49" charset="-128"/>
                <a:ea typeface="ＭＳ ゴシック" panose="020B0609070205080204" pitchFamily="49" charset="-128"/>
                <a:cs typeface="Times New Roman" panose="02020603050405020304" pitchFamily="18" charset="0"/>
              </a:rPr>
              <a:t>さんの</a:t>
            </a:r>
            <a:r>
              <a:rPr kumimoji="0" lang="ja-JP" altLang="en-US" sz="1400" b="0" i="0" u="none" strike="noStrike" cap="none" normalizeH="0" baseline="0" dirty="0" smtClean="0">
                <a:ln>
                  <a:noFill/>
                </a:ln>
                <a:solidFill>
                  <a:schemeClr val="tx1"/>
                </a:solidFill>
                <a:effectLst/>
                <a:latin typeface="ＭＳ ゴシック" panose="020B0609070205080204" pitchFamily="49" charset="-128"/>
                <a:ea typeface="ＭＳ ゴシック" panose="020B0609070205080204" pitchFamily="49" charset="-128"/>
                <a:cs typeface="Times New Roman" panose="02020603050405020304" pitchFamily="18" charset="0"/>
              </a:rPr>
              <a:t>知人が悪性リンパ腫という病気で血液を緊急に必要としています。血液型は</a:t>
            </a:r>
            <a:r>
              <a:rPr kumimoji="0" lang="en-US" altLang="ja-JP" sz="1400" b="0" i="0" u="none" strike="noStrike" cap="none" normalizeH="0" baseline="0" dirty="0" smtClean="0">
                <a:ln>
                  <a:noFill/>
                </a:ln>
                <a:solidFill>
                  <a:schemeClr val="tx1"/>
                </a:solidFill>
                <a:effectLst/>
                <a:latin typeface="ＭＳ ゴシック" panose="020B0609070205080204" pitchFamily="49" charset="-128"/>
                <a:ea typeface="ＭＳ ゴシック" panose="020B0609070205080204" pitchFamily="49" charset="-128"/>
                <a:cs typeface="Times New Roman" panose="02020603050405020304" pitchFamily="18" charset="0"/>
              </a:rPr>
              <a:t>Rh-B</a:t>
            </a:r>
            <a:r>
              <a:rPr kumimoji="0" lang="ja-JP" altLang="en-US" sz="1400" b="0" i="0" u="none" strike="noStrike" cap="none" normalizeH="0" baseline="0" dirty="0" smtClean="0">
                <a:ln>
                  <a:noFill/>
                </a:ln>
                <a:solidFill>
                  <a:schemeClr val="tx1"/>
                </a:solidFill>
                <a:effectLst/>
                <a:latin typeface="ＭＳ ゴシック" panose="020B0609070205080204" pitchFamily="49" charset="-128"/>
                <a:ea typeface="ＭＳ ゴシック" panose="020B0609070205080204" pitchFamily="49" charset="-128"/>
                <a:cs typeface="Times New Roman" panose="02020603050405020304" pitchFamily="18" charset="0"/>
              </a:rPr>
              <a:t>型です。該当する人はすぐに，</a:t>
            </a:r>
            <a:r>
              <a:rPr kumimoji="0" lang="en-US" altLang="ja-JP" sz="1400" b="0" i="0" u="none" strike="noStrike" cap="none" normalizeH="0" baseline="0" dirty="0" smtClean="0">
                <a:ln>
                  <a:noFill/>
                </a:ln>
                <a:solidFill>
                  <a:schemeClr val="tx1"/>
                </a:solidFill>
                <a:effectLst/>
                <a:latin typeface="ＭＳ ゴシック" panose="020B0609070205080204" pitchFamily="49" charset="-128"/>
                <a:ea typeface="ＭＳ ゴシック" panose="020B0609070205080204" pitchFamily="49" charset="-128"/>
                <a:cs typeface="Times New Roman" panose="02020603050405020304" pitchFamily="18" charset="0"/>
              </a:rPr>
              <a:t>090−1234−5678</a:t>
            </a:r>
            <a:r>
              <a:rPr kumimoji="0" lang="ja-JP" altLang="en-US" sz="1400" b="0" i="0" u="none" strike="noStrike" cap="none" normalizeH="0" baseline="0" dirty="0" smtClean="0">
                <a:ln>
                  <a:noFill/>
                </a:ln>
                <a:solidFill>
                  <a:schemeClr val="tx1"/>
                </a:solidFill>
                <a:effectLst/>
                <a:latin typeface="ＭＳ ゴシック" panose="020B0609070205080204" pitchFamily="49" charset="-128"/>
                <a:ea typeface="ＭＳ ゴシック" panose="020B0609070205080204" pitchFamily="49" charset="-128"/>
                <a:cs typeface="Times New Roman" panose="02020603050405020304" pitchFamily="18" charset="0"/>
              </a:rPr>
              <a:t>に連絡して。非常に少ない血液型なので，たくさんの人に回してもらえると有難いんだけど。　よろしく！</a:t>
            </a:r>
            <a:endParaRPr kumimoji="0" lang="ja-JP" altLang="en-US" sz="3200" b="0" i="0" u="none" strike="noStrike" cap="none" normalizeH="0" baseline="0" dirty="0" smtClean="0">
              <a:ln>
                <a:noFill/>
              </a:ln>
              <a:solidFill>
                <a:schemeClr val="tx1"/>
              </a:solidFill>
              <a:effectLst/>
              <a:latin typeface="Arial" panose="020B0604020202020204" pitchFamily="34" charset="0"/>
            </a:endParaRPr>
          </a:p>
        </p:txBody>
      </p:sp>
      <p:sp>
        <p:nvSpPr>
          <p:cNvPr id="7" name="Rectangle 7"/>
          <p:cNvSpPr>
            <a:spLocks noChangeArrowheads="1"/>
          </p:cNvSpPr>
          <p:nvPr/>
        </p:nvSpPr>
        <p:spPr bwMode="auto">
          <a:xfrm>
            <a:off x="757238" y="1247886"/>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ja-JP" altLang="en-US"/>
          </a:p>
        </p:txBody>
      </p:sp>
      <p:sp>
        <p:nvSpPr>
          <p:cNvPr id="25" name="雲形吹き出し 24"/>
          <p:cNvSpPr/>
          <p:nvPr/>
        </p:nvSpPr>
        <p:spPr>
          <a:xfrm>
            <a:off x="4499404" y="1557054"/>
            <a:ext cx="4373134" cy="3657884"/>
          </a:xfrm>
          <a:prstGeom prst="cloudCallout">
            <a:avLst>
              <a:gd name="adj1" fmla="val -67586"/>
              <a:gd name="adj2" fmla="val -17589"/>
            </a:avLst>
          </a:prstGeom>
          <a:solidFill>
            <a:schemeClr val="bg1"/>
          </a:solidFill>
          <a:ln>
            <a:solidFill>
              <a:schemeClr val="tx1">
                <a:lumMod val="50000"/>
                <a:lumOff val="50000"/>
              </a:schemeClr>
            </a:solidFill>
          </a:ln>
        </p:spPr>
        <p:style>
          <a:lnRef idx="1">
            <a:schemeClr val="accent1"/>
          </a:lnRef>
          <a:fillRef idx="3">
            <a:schemeClr val="accent1"/>
          </a:fillRef>
          <a:effectRef idx="2">
            <a:schemeClr val="accent1"/>
          </a:effectRef>
          <a:fontRef idx="minor">
            <a:schemeClr val="lt1"/>
          </a:fontRef>
        </p:style>
        <p:txBody>
          <a:bodyPr rot="0" spcFirstLastPara="0" vert="horz" wrap="square" lIns="2" tIns="0" rIns="0" bIns="0" numCol="1" spcCol="0" rtlCol="0" fromWordArt="0" anchor="ctr" anchorCtr="0" forceAA="0" compatLnSpc="1">
            <a:prstTxWarp prst="textNoShape">
              <a:avLst/>
            </a:prstTxWarp>
            <a:noAutofit/>
          </a:bodyPr>
          <a:lstStyle/>
          <a:p>
            <a:pPr algn="just">
              <a:spcAft>
                <a:spcPts val="0"/>
              </a:spcAft>
            </a:pPr>
            <a:r>
              <a:rPr lang="ja-JP" sz="1100" kern="100" dirty="0">
                <a:ln>
                  <a:noFill/>
                </a:ln>
                <a:solidFill>
                  <a:srgbClr val="000000"/>
                </a:solidFill>
                <a:effectLst/>
                <a:latin typeface="ＭＳ 明朝" panose="02020609040205080304" pitchFamily="17" charset="-128"/>
                <a:ea typeface="ＭＳ ゴシック" panose="020B0609070205080204" pitchFamily="49" charset="-128"/>
                <a:cs typeface="Times New Roman" panose="02020603050405020304" pitchFamily="18" charset="0"/>
              </a:rPr>
              <a:t>　</a:t>
            </a:r>
            <a:r>
              <a:rPr lang="ja-JP" kern="100" dirty="0">
                <a:ln>
                  <a:noFill/>
                </a:ln>
                <a:solidFill>
                  <a:srgbClr val="000000"/>
                </a:solidFill>
                <a:effectLst/>
                <a:latin typeface="ＭＳ 明朝" panose="02020609040205080304" pitchFamily="17" charset="-128"/>
                <a:ea typeface="ＭＳ ゴシック" panose="020B0609070205080204" pitchFamily="49" charset="-128"/>
                <a:cs typeface="Times New Roman" panose="02020603050405020304" pitchFamily="18" charset="0"/>
              </a:rPr>
              <a:t>友達のお姉さんから，</a:t>
            </a:r>
            <a:endParaRPr lang="ja-JP" kern="100" dirty="0">
              <a:effectLst/>
              <a:latin typeface="ＭＳ 明朝" panose="02020609040205080304" pitchFamily="17" charset="-128"/>
              <a:ea typeface="ＭＳ 明朝" panose="02020609040205080304" pitchFamily="17" charset="-128"/>
              <a:cs typeface="Times New Roman" panose="02020603050405020304" pitchFamily="18" charset="0"/>
            </a:endParaRPr>
          </a:p>
          <a:p>
            <a:pPr algn="just">
              <a:spcAft>
                <a:spcPts val="0"/>
              </a:spcAft>
            </a:pPr>
            <a:r>
              <a:rPr lang="ja-JP" kern="100" dirty="0">
                <a:ln>
                  <a:noFill/>
                </a:ln>
                <a:solidFill>
                  <a:srgbClr val="000000"/>
                </a:solidFill>
                <a:effectLst/>
                <a:latin typeface="ＭＳ 明朝" panose="02020609040205080304" pitchFamily="17" charset="-128"/>
                <a:ea typeface="ＭＳ ゴシック" panose="020B0609070205080204" pitchFamily="49" charset="-128"/>
                <a:cs typeface="Times New Roman" panose="02020603050405020304" pitchFamily="18" charset="0"/>
              </a:rPr>
              <a:t>このようなメールが届きました。</a:t>
            </a:r>
            <a:endParaRPr lang="ja-JP" kern="100" dirty="0">
              <a:effectLst/>
              <a:latin typeface="ＭＳ 明朝" panose="02020609040205080304" pitchFamily="17" charset="-128"/>
              <a:ea typeface="ＭＳ 明朝" panose="02020609040205080304" pitchFamily="17" charset="-128"/>
              <a:cs typeface="Times New Roman" panose="02020603050405020304" pitchFamily="18" charset="0"/>
            </a:endParaRPr>
          </a:p>
          <a:p>
            <a:pPr algn="just">
              <a:spcAft>
                <a:spcPts val="0"/>
              </a:spcAft>
            </a:pPr>
            <a:r>
              <a:rPr lang="ja-JP" kern="100" dirty="0">
                <a:ln>
                  <a:noFill/>
                </a:ln>
                <a:solidFill>
                  <a:srgbClr val="000000"/>
                </a:solidFill>
                <a:effectLst/>
                <a:latin typeface="ＭＳ 明朝" panose="02020609040205080304" pitchFamily="17" charset="-128"/>
                <a:ea typeface="ＭＳ ゴシック" panose="020B0609070205080204" pitchFamily="49" charset="-128"/>
                <a:cs typeface="Times New Roman" panose="02020603050405020304" pitchFamily="18" charset="0"/>
              </a:rPr>
              <a:t>　血液を必要としている人は</a:t>
            </a:r>
            <a:r>
              <a:rPr lang="ja-JP" kern="100" dirty="0" smtClean="0">
                <a:ln>
                  <a:noFill/>
                </a:ln>
                <a:solidFill>
                  <a:srgbClr val="000000"/>
                </a:solidFill>
                <a:effectLst/>
                <a:latin typeface="ＭＳ 明朝" panose="02020609040205080304" pitchFamily="17" charset="-128"/>
                <a:ea typeface="ＭＳ ゴシック" panose="020B0609070205080204" pitchFamily="49" charset="-128"/>
                <a:cs typeface="Times New Roman" panose="02020603050405020304" pitchFamily="18" charset="0"/>
              </a:rPr>
              <a:t>，直接</a:t>
            </a:r>
            <a:r>
              <a:rPr lang="ja-JP" kern="100" dirty="0">
                <a:ln>
                  <a:noFill/>
                </a:ln>
                <a:solidFill>
                  <a:srgbClr val="000000"/>
                </a:solidFill>
                <a:effectLst/>
                <a:latin typeface="ＭＳ 明朝" panose="02020609040205080304" pitchFamily="17" charset="-128"/>
                <a:ea typeface="ＭＳ ゴシック" panose="020B0609070205080204" pitchFamily="49" charset="-128"/>
                <a:cs typeface="Times New Roman" panose="02020603050405020304" pitchFamily="18" charset="0"/>
              </a:rPr>
              <a:t>の知り合いではありませんが</a:t>
            </a:r>
            <a:r>
              <a:rPr lang="ja-JP" kern="100" dirty="0" smtClean="0">
                <a:ln>
                  <a:noFill/>
                </a:ln>
                <a:solidFill>
                  <a:srgbClr val="000000"/>
                </a:solidFill>
                <a:effectLst/>
                <a:latin typeface="ＭＳ 明朝" panose="02020609040205080304" pitchFamily="17" charset="-128"/>
                <a:ea typeface="ＭＳ ゴシック" panose="020B0609070205080204" pitchFamily="49" charset="-128"/>
                <a:cs typeface="Times New Roman" panose="02020603050405020304" pitchFamily="18" charset="0"/>
              </a:rPr>
              <a:t>，とても</a:t>
            </a:r>
            <a:r>
              <a:rPr lang="ja-JP" kern="100" dirty="0">
                <a:ln>
                  <a:noFill/>
                </a:ln>
                <a:solidFill>
                  <a:srgbClr val="000000"/>
                </a:solidFill>
                <a:effectLst/>
                <a:latin typeface="ＭＳ 明朝" panose="02020609040205080304" pitchFamily="17" charset="-128"/>
                <a:ea typeface="ＭＳ ゴシック" panose="020B0609070205080204" pitchFamily="49" charset="-128"/>
                <a:cs typeface="Times New Roman" panose="02020603050405020304" pitchFamily="18" charset="0"/>
              </a:rPr>
              <a:t>急いでいるようです。</a:t>
            </a:r>
            <a:endParaRPr lang="ja-JP" kern="100" dirty="0">
              <a:effectLst/>
              <a:latin typeface="ＭＳ 明朝" panose="02020609040205080304" pitchFamily="17" charset="-128"/>
              <a:ea typeface="ＭＳ 明朝" panose="02020609040205080304" pitchFamily="17" charset="-128"/>
              <a:cs typeface="Times New Roman" panose="02020603050405020304" pitchFamily="18" charset="0"/>
            </a:endParaRPr>
          </a:p>
        </p:txBody>
      </p:sp>
      <p:pic>
        <p:nvPicPr>
          <p:cNvPr id="10" name="図 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685971" y="4340946"/>
            <a:ext cx="1714500" cy="1714500"/>
          </a:xfrm>
          <a:prstGeom prst="rect">
            <a:avLst/>
          </a:prstGeom>
        </p:spPr>
      </p:pic>
    </p:spTree>
    <p:extLst>
      <p:ext uri="{BB962C8B-B14F-4D97-AF65-F5344CB8AC3E}">
        <p14:creationId xmlns:p14="http://schemas.microsoft.com/office/powerpoint/2010/main" val="237506204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604911" y="252046"/>
            <a:ext cx="3882683" cy="707886"/>
          </a:xfrm>
          <a:prstGeom prst="rect">
            <a:avLst/>
          </a:prstGeom>
          <a:noFill/>
        </p:spPr>
        <p:txBody>
          <a:bodyPr wrap="square" rtlCol="0">
            <a:spAutoFit/>
          </a:bodyPr>
          <a:lstStyle/>
          <a:p>
            <a:r>
              <a:rPr kumimoji="1" lang="ja-JP" altLang="en-US" sz="4000" dirty="0" smtClean="0">
                <a:latin typeface="HGSｺﾞｼｯｸE" panose="020B0900000000000000" pitchFamily="50" charset="-128"/>
                <a:ea typeface="HGSｺﾞｼｯｸE" panose="020B0900000000000000" pitchFamily="50" charset="-128"/>
              </a:rPr>
              <a:t>チェーンメール</a:t>
            </a:r>
            <a:endParaRPr kumimoji="1" lang="ja-JP" altLang="en-US" sz="4000" dirty="0">
              <a:latin typeface="HGSｺﾞｼｯｸE" panose="020B0900000000000000" pitchFamily="50" charset="-128"/>
              <a:ea typeface="HGSｺﾞｼｯｸE" panose="020B0900000000000000" pitchFamily="50" charset="-128"/>
            </a:endParaRPr>
          </a:p>
        </p:txBody>
      </p:sp>
      <p:pic>
        <p:nvPicPr>
          <p:cNvPr id="3" name="図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51975" y="963478"/>
            <a:ext cx="1393978" cy="1393978"/>
          </a:xfrm>
          <a:prstGeom prst="rect">
            <a:avLst/>
          </a:prstGeom>
        </p:spPr>
      </p:pic>
      <p:sp>
        <p:nvSpPr>
          <p:cNvPr id="5" name="正方形/長方形 4"/>
          <p:cNvSpPr/>
          <p:nvPr/>
        </p:nvSpPr>
        <p:spPr>
          <a:xfrm>
            <a:off x="604911" y="961701"/>
            <a:ext cx="1779363" cy="1864001"/>
          </a:xfrm>
          <a:prstGeom prst="rect">
            <a:avLst/>
          </a:prstGeom>
          <a:solidFill>
            <a:schemeClr val="bg2">
              <a:alpha val="80000"/>
            </a:schemeClr>
          </a:soli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kumimoji="1" lang="ja-JP" altLang="en-US"/>
          </a:p>
        </p:txBody>
      </p:sp>
      <p:sp>
        <p:nvSpPr>
          <p:cNvPr id="4" name="テキスト ボックス 3"/>
          <p:cNvSpPr txBox="1"/>
          <p:nvPr/>
        </p:nvSpPr>
        <p:spPr>
          <a:xfrm>
            <a:off x="700068" y="2432987"/>
            <a:ext cx="1744392" cy="369332"/>
          </a:xfrm>
          <a:prstGeom prst="rect">
            <a:avLst/>
          </a:prstGeom>
          <a:noFill/>
        </p:spPr>
        <p:txBody>
          <a:bodyPr wrap="square" rtlCol="0">
            <a:spAutoFit/>
          </a:bodyPr>
          <a:lstStyle/>
          <a:p>
            <a:r>
              <a:rPr kumimoji="1" lang="ja-JP" altLang="en-US" dirty="0" smtClean="0">
                <a:latin typeface="HGSｺﾞｼｯｸE" panose="020B0900000000000000" pitchFamily="50" charset="-128"/>
                <a:ea typeface="HGSｺﾞｼｯｸE" panose="020B0900000000000000" pitchFamily="50" charset="-128"/>
              </a:rPr>
              <a:t>最初の送信者</a:t>
            </a:r>
            <a:endParaRPr kumimoji="1" lang="ja-JP" altLang="en-US" dirty="0">
              <a:latin typeface="HGSｺﾞｼｯｸE" panose="020B0900000000000000" pitchFamily="50" charset="-128"/>
              <a:ea typeface="HGSｺﾞｼｯｸE" panose="020B0900000000000000" pitchFamily="50" charset="-128"/>
            </a:endParaRPr>
          </a:p>
        </p:txBody>
      </p:sp>
      <p:sp>
        <p:nvSpPr>
          <p:cNvPr id="6" name="右矢印 5"/>
          <p:cNvSpPr/>
          <p:nvPr/>
        </p:nvSpPr>
        <p:spPr>
          <a:xfrm>
            <a:off x="2954215" y="1731866"/>
            <a:ext cx="408007" cy="611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8" name="図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460652" y="1276913"/>
            <a:ext cx="1393978" cy="1393978"/>
          </a:xfrm>
          <a:prstGeom prst="rect">
            <a:avLst/>
          </a:prstGeom>
        </p:spPr>
      </p:pic>
      <p:sp>
        <p:nvSpPr>
          <p:cNvPr id="9" name="右矢印 8"/>
          <p:cNvSpPr/>
          <p:nvPr/>
        </p:nvSpPr>
        <p:spPr>
          <a:xfrm>
            <a:off x="5329016" y="1758030"/>
            <a:ext cx="408007" cy="611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7" name="図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835453" y="1250748"/>
            <a:ext cx="1393978" cy="1393978"/>
          </a:xfrm>
          <a:prstGeom prst="rect">
            <a:avLst/>
          </a:prstGeom>
        </p:spPr>
      </p:pic>
      <p:sp>
        <p:nvSpPr>
          <p:cNvPr id="10" name="山形 9"/>
          <p:cNvSpPr/>
          <p:nvPr/>
        </p:nvSpPr>
        <p:spPr>
          <a:xfrm>
            <a:off x="7723164" y="1981982"/>
            <a:ext cx="204004" cy="251631"/>
          </a:xfrm>
          <a:prstGeom prst="chevr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2" name="山形 11"/>
          <p:cNvSpPr/>
          <p:nvPr/>
        </p:nvSpPr>
        <p:spPr>
          <a:xfrm>
            <a:off x="8012477" y="1981982"/>
            <a:ext cx="204004" cy="251631"/>
          </a:xfrm>
          <a:prstGeom prst="chevr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4" name="山形 13"/>
          <p:cNvSpPr/>
          <p:nvPr/>
        </p:nvSpPr>
        <p:spPr>
          <a:xfrm>
            <a:off x="8301790" y="1981982"/>
            <a:ext cx="204004" cy="251631"/>
          </a:xfrm>
          <a:prstGeom prst="chevr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1" name="正方形/長方形 10"/>
          <p:cNvSpPr/>
          <p:nvPr/>
        </p:nvSpPr>
        <p:spPr>
          <a:xfrm>
            <a:off x="348175" y="2922387"/>
            <a:ext cx="8683283" cy="3477875"/>
          </a:xfrm>
          <a:prstGeom prst="rect">
            <a:avLst/>
          </a:prstGeom>
        </p:spPr>
        <p:txBody>
          <a:bodyPr wrap="square">
            <a:spAutoFit/>
          </a:bodyPr>
          <a:lstStyle/>
          <a:p>
            <a:pPr algn="just">
              <a:spcAft>
                <a:spcPts val="0"/>
              </a:spcAft>
            </a:pPr>
            <a:r>
              <a:rPr lang="ja-JP" altLang="ja-JP" sz="2000" kern="100" dirty="0">
                <a:latin typeface="HGSｺﾞｼｯｸE" panose="020B0900000000000000" pitchFamily="50" charset="-128"/>
                <a:ea typeface="HGSｺﾞｼｯｸE" panose="020B0900000000000000" pitchFamily="50" charset="-128"/>
                <a:cs typeface="Times New Roman" panose="02020603050405020304" pitchFamily="18" charset="0"/>
              </a:rPr>
              <a:t>＜チェーンメールの種類＞</a:t>
            </a:r>
          </a:p>
          <a:p>
            <a:pPr algn="just">
              <a:spcAft>
                <a:spcPts val="0"/>
              </a:spcAft>
            </a:pPr>
            <a:r>
              <a:rPr lang="ja-JP" altLang="ja-JP" sz="2000" kern="100" dirty="0" smtClean="0">
                <a:latin typeface="HGSｺﾞｼｯｸE" panose="020B0900000000000000" pitchFamily="50" charset="-128"/>
                <a:ea typeface="HGSｺﾞｼｯｸE" panose="020B0900000000000000" pitchFamily="50" charset="-128"/>
                <a:cs typeface="Times New Roman" panose="02020603050405020304" pitchFamily="18" charset="0"/>
              </a:rPr>
              <a:t>・</a:t>
            </a:r>
            <a:r>
              <a:rPr lang="ja-JP" altLang="ja-JP" sz="2000" kern="100" dirty="0">
                <a:solidFill>
                  <a:srgbClr val="FF0000"/>
                </a:solidFill>
                <a:latin typeface="HGSｺﾞｼｯｸE" panose="020B0900000000000000" pitchFamily="50" charset="-128"/>
                <a:ea typeface="HGSｺﾞｼｯｸE" panose="020B0900000000000000" pitchFamily="50" charset="-128"/>
                <a:cs typeface="Times New Roman" panose="02020603050405020304" pitchFamily="18" charset="0"/>
              </a:rPr>
              <a:t>不幸の手紙系</a:t>
            </a:r>
            <a:r>
              <a:rPr lang="ja-JP" altLang="ja-JP" sz="2000" kern="100" dirty="0">
                <a:latin typeface="HGSｺﾞｼｯｸE" panose="020B0900000000000000" pitchFamily="50" charset="-128"/>
                <a:ea typeface="HGSｺﾞｼｯｸE" panose="020B0900000000000000" pitchFamily="50" charset="-128"/>
                <a:cs typeface="Times New Roman" panose="02020603050405020304" pitchFamily="18" charset="0"/>
              </a:rPr>
              <a:t>　</a:t>
            </a:r>
            <a:endParaRPr lang="en-US" altLang="ja-JP" sz="2000" kern="100" dirty="0" smtClean="0">
              <a:latin typeface="HGSｺﾞｼｯｸE" panose="020B0900000000000000" pitchFamily="50" charset="-128"/>
              <a:ea typeface="HGSｺﾞｼｯｸE" panose="020B0900000000000000" pitchFamily="50" charset="-128"/>
              <a:cs typeface="Times New Roman" panose="02020603050405020304" pitchFamily="18" charset="0"/>
            </a:endParaRPr>
          </a:p>
          <a:p>
            <a:pPr algn="just">
              <a:spcAft>
                <a:spcPts val="0"/>
              </a:spcAft>
            </a:pPr>
            <a:r>
              <a:rPr lang="ja-JP" altLang="en-US" sz="2000" kern="100" dirty="0">
                <a:latin typeface="HGSｺﾞｼｯｸE" panose="020B0900000000000000" pitchFamily="50" charset="-128"/>
                <a:ea typeface="HGSｺﾞｼｯｸE" panose="020B0900000000000000" pitchFamily="50" charset="-128"/>
                <a:cs typeface="Times New Roman" panose="02020603050405020304" pitchFamily="18" charset="0"/>
              </a:rPr>
              <a:t>　</a:t>
            </a:r>
            <a:r>
              <a:rPr lang="ja-JP" altLang="en-US" sz="2000" kern="100" dirty="0" smtClean="0">
                <a:latin typeface="HGSｺﾞｼｯｸE" panose="020B0900000000000000" pitchFamily="50" charset="-128"/>
                <a:ea typeface="HGSｺﾞｼｯｸE" panose="020B0900000000000000" pitchFamily="50" charset="-128"/>
                <a:cs typeface="Times New Roman" panose="02020603050405020304" pitchFamily="18" charset="0"/>
              </a:rPr>
              <a:t>　</a:t>
            </a:r>
            <a:r>
              <a:rPr lang="ja-JP" altLang="ja-JP" sz="2000" kern="100" dirty="0" smtClean="0">
                <a:latin typeface="HGSｺﾞｼｯｸE" panose="020B0900000000000000" pitchFamily="50" charset="-128"/>
                <a:ea typeface="HGSｺﾞｼｯｸE" panose="020B0900000000000000" pitchFamily="50" charset="-128"/>
                <a:cs typeface="Times New Roman" panose="02020603050405020304" pitchFamily="18" charset="0"/>
              </a:rPr>
              <a:t>⇒</a:t>
            </a:r>
            <a:r>
              <a:rPr lang="ja-JP" altLang="ja-JP" sz="2000" kern="100" dirty="0">
                <a:latin typeface="HGSｺﾞｼｯｸE" panose="020B0900000000000000" pitchFamily="50" charset="-128"/>
                <a:ea typeface="HGSｺﾞｼｯｸE" panose="020B0900000000000000" pitchFamily="50" charset="-128"/>
                <a:cs typeface="Times New Roman" panose="02020603050405020304" pitchFamily="18" charset="0"/>
              </a:rPr>
              <a:t>「転送しなければあなたに不幸</a:t>
            </a:r>
            <a:r>
              <a:rPr lang="ja-JP" altLang="ja-JP" sz="2000" kern="100" dirty="0" smtClean="0">
                <a:latin typeface="HGSｺﾞｼｯｸE" panose="020B0900000000000000" pitchFamily="50" charset="-128"/>
                <a:ea typeface="HGSｺﾞｼｯｸE" panose="020B0900000000000000" pitchFamily="50" charset="-128"/>
                <a:cs typeface="Times New Roman" panose="02020603050405020304" pitchFamily="18" charset="0"/>
              </a:rPr>
              <a:t>がおきますよ</a:t>
            </a:r>
            <a:r>
              <a:rPr lang="ja-JP" altLang="en-US" sz="2000" kern="100" dirty="0" smtClean="0">
                <a:latin typeface="HGSｺﾞｼｯｸE" panose="020B0900000000000000" pitchFamily="50" charset="-128"/>
                <a:ea typeface="HGSｺﾞｼｯｸE" panose="020B0900000000000000" pitchFamily="50" charset="-128"/>
                <a:cs typeface="Times New Roman" panose="02020603050405020304" pitchFamily="18" charset="0"/>
              </a:rPr>
              <a:t>･･･</a:t>
            </a:r>
            <a:r>
              <a:rPr lang="ja-JP" altLang="ja-JP" sz="2000" kern="100" dirty="0" smtClean="0">
                <a:latin typeface="HGSｺﾞｼｯｸE" panose="020B0900000000000000" pitchFamily="50" charset="-128"/>
                <a:ea typeface="HGSｺﾞｼｯｸE" panose="020B0900000000000000" pitchFamily="50" charset="-128"/>
                <a:cs typeface="Times New Roman" panose="02020603050405020304" pitchFamily="18" charset="0"/>
              </a:rPr>
              <a:t>」</a:t>
            </a:r>
            <a:endParaRPr lang="ja-JP" altLang="ja-JP" sz="2000" kern="100" dirty="0">
              <a:latin typeface="HGSｺﾞｼｯｸE" panose="020B0900000000000000" pitchFamily="50" charset="-128"/>
              <a:ea typeface="HGSｺﾞｼｯｸE" panose="020B0900000000000000" pitchFamily="50" charset="-128"/>
              <a:cs typeface="Times New Roman" panose="02020603050405020304" pitchFamily="18" charset="0"/>
            </a:endParaRPr>
          </a:p>
          <a:p>
            <a:pPr algn="just">
              <a:spcAft>
                <a:spcPts val="0"/>
              </a:spcAft>
            </a:pPr>
            <a:r>
              <a:rPr lang="ja-JP" altLang="ja-JP" sz="2000" kern="100" dirty="0" smtClean="0">
                <a:latin typeface="HGSｺﾞｼｯｸE" panose="020B0900000000000000" pitchFamily="50" charset="-128"/>
                <a:ea typeface="HGSｺﾞｼｯｸE" panose="020B0900000000000000" pitchFamily="50" charset="-128"/>
                <a:cs typeface="Times New Roman" panose="02020603050405020304" pitchFamily="18" charset="0"/>
              </a:rPr>
              <a:t>・</a:t>
            </a:r>
            <a:r>
              <a:rPr lang="ja-JP" altLang="ja-JP" sz="2000" kern="100" dirty="0">
                <a:solidFill>
                  <a:srgbClr val="FF0000"/>
                </a:solidFill>
                <a:latin typeface="HGSｺﾞｼｯｸE" panose="020B0900000000000000" pitchFamily="50" charset="-128"/>
                <a:ea typeface="HGSｺﾞｼｯｸE" panose="020B0900000000000000" pitchFamily="50" charset="-128"/>
                <a:cs typeface="Times New Roman" panose="02020603050405020304" pitchFamily="18" charset="0"/>
              </a:rPr>
              <a:t>幸福系</a:t>
            </a:r>
            <a:r>
              <a:rPr lang="ja-JP" altLang="ja-JP" sz="2000" kern="100" dirty="0">
                <a:latin typeface="HGSｺﾞｼｯｸE" panose="020B0900000000000000" pitchFamily="50" charset="-128"/>
                <a:ea typeface="HGSｺﾞｼｯｸE" panose="020B0900000000000000" pitchFamily="50" charset="-128"/>
                <a:cs typeface="Times New Roman" panose="02020603050405020304" pitchFamily="18" charset="0"/>
              </a:rPr>
              <a:t>　</a:t>
            </a:r>
            <a:r>
              <a:rPr lang="ja-JP" altLang="en-US" sz="2000" kern="100" dirty="0" smtClean="0">
                <a:latin typeface="HGSｺﾞｼｯｸE" panose="020B0900000000000000" pitchFamily="50" charset="-128"/>
                <a:ea typeface="HGSｺﾞｼｯｸE" panose="020B0900000000000000" pitchFamily="50" charset="-128"/>
                <a:cs typeface="Times New Roman" panose="02020603050405020304" pitchFamily="18" charset="0"/>
              </a:rPr>
              <a:t>　</a:t>
            </a:r>
            <a:endParaRPr lang="en-US" altLang="ja-JP" sz="2000" kern="100" dirty="0" smtClean="0">
              <a:latin typeface="HGSｺﾞｼｯｸE" panose="020B0900000000000000" pitchFamily="50" charset="-128"/>
              <a:ea typeface="HGSｺﾞｼｯｸE" panose="020B0900000000000000" pitchFamily="50" charset="-128"/>
              <a:cs typeface="Times New Roman" panose="02020603050405020304" pitchFamily="18" charset="0"/>
            </a:endParaRPr>
          </a:p>
          <a:p>
            <a:pPr algn="just">
              <a:spcAft>
                <a:spcPts val="0"/>
              </a:spcAft>
            </a:pPr>
            <a:r>
              <a:rPr lang="ja-JP" altLang="en-US" sz="2000" kern="100" dirty="0">
                <a:latin typeface="HGSｺﾞｼｯｸE" panose="020B0900000000000000" pitchFamily="50" charset="-128"/>
                <a:ea typeface="HGSｺﾞｼｯｸE" panose="020B0900000000000000" pitchFamily="50" charset="-128"/>
                <a:cs typeface="Times New Roman" panose="02020603050405020304" pitchFamily="18" charset="0"/>
              </a:rPr>
              <a:t>　</a:t>
            </a:r>
            <a:r>
              <a:rPr lang="ja-JP" altLang="en-US" sz="2000" kern="100" dirty="0" smtClean="0">
                <a:latin typeface="HGSｺﾞｼｯｸE" panose="020B0900000000000000" pitchFamily="50" charset="-128"/>
                <a:ea typeface="HGSｺﾞｼｯｸE" panose="020B0900000000000000" pitchFamily="50" charset="-128"/>
                <a:cs typeface="Times New Roman" panose="02020603050405020304" pitchFamily="18" charset="0"/>
              </a:rPr>
              <a:t>　</a:t>
            </a:r>
            <a:r>
              <a:rPr lang="ja-JP" altLang="ja-JP" sz="2000" kern="100" dirty="0" smtClean="0">
                <a:latin typeface="HGSｺﾞｼｯｸE" panose="020B0900000000000000" pitchFamily="50" charset="-128"/>
                <a:ea typeface="HGSｺﾞｼｯｸE" panose="020B0900000000000000" pitchFamily="50" charset="-128"/>
                <a:cs typeface="Times New Roman" panose="02020603050405020304" pitchFamily="18" charset="0"/>
              </a:rPr>
              <a:t>⇒</a:t>
            </a:r>
            <a:r>
              <a:rPr lang="ja-JP" altLang="ja-JP" sz="2000" kern="100" dirty="0">
                <a:latin typeface="HGSｺﾞｼｯｸE" panose="020B0900000000000000" pitchFamily="50" charset="-128"/>
                <a:ea typeface="HGSｺﾞｼｯｸE" panose="020B0900000000000000" pitchFamily="50" charset="-128"/>
                <a:cs typeface="Times New Roman" panose="02020603050405020304" pitchFamily="18" charset="0"/>
              </a:rPr>
              <a:t>「転送すれば，あなたに幸運が訪れます</a:t>
            </a:r>
            <a:r>
              <a:rPr lang="ja-JP" altLang="ja-JP" sz="2000" kern="100" dirty="0" smtClean="0">
                <a:latin typeface="HGSｺﾞｼｯｸE" panose="020B0900000000000000" pitchFamily="50" charset="-128"/>
                <a:ea typeface="HGSｺﾞｼｯｸE" panose="020B0900000000000000" pitchFamily="50" charset="-128"/>
                <a:cs typeface="Times New Roman" panose="02020603050405020304" pitchFamily="18" charset="0"/>
              </a:rPr>
              <a:t>よ</a:t>
            </a:r>
            <a:r>
              <a:rPr lang="ja-JP" altLang="en-US" sz="2000" kern="100" dirty="0" smtClean="0">
                <a:latin typeface="HGSｺﾞｼｯｸE" panose="020B0900000000000000" pitchFamily="50" charset="-128"/>
                <a:ea typeface="HGSｺﾞｼｯｸE" panose="020B0900000000000000" pitchFamily="50" charset="-128"/>
                <a:cs typeface="Times New Roman" panose="02020603050405020304" pitchFamily="18" charset="0"/>
              </a:rPr>
              <a:t>･･･</a:t>
            </a:r>
            <a:r>
              <a:rPr lang="ja-JP" altLang="ja-JP" sz="2000" kern="100" dirty="0" smtClean="0">
                <a:latin typeface="HGSｺﾞｼｯｸE" panose="020B0900000000000000" pitchFamily="50" charset="-128"/>
                <a:ea typeface="HGSｺﾞｼｯｸE" panose="020B0900000000000000" pitchFamily="50" charset="-128"/>
                <a:cs typeface="Times New Roman" panose="02020603050405020304" pitchFamily="18" charset="0"/>
              </a:rPr>
              <a:t>」</a:t>
            </a:r>
            <a:endParaRPr lang="ja-JP" altLang="ja-JP" sz="2000" kern="100" dirty="0">
              <a:latin typeface="HGSｺﾞｼｯｸE" panose="020B0900000000000000" pitchFamily="50" charset="-128"/>
              <a:ea typeface="HGSｺﾞｼｯｸE" panose="020B0900000000000000" pitchFamily="50" charset="-128"/>
              <a:cs typeface="Times New Roman" panose="02020603050405020304" pitchFamily="18" charset="0"/>
            </a:endParaRPr>
          </a:p>
          <a:p>
            <a:pPr algn="just">
              <a:spcAft>
                <a:spcPts val="0"/>
              </a:spcAft>
            </a:pPr>
            <a:r>
              <a:rPr lang="ja-JP" altLang="ja-JP" sz="2000" kern="100" dirty="0" smtClean="0">
                <a:latin typeface="HGSｺﾞｼｯｸE" panose="020B0900000000000000" pitchFamily="50" charset="-128"/>
                <a:ea typeface="HGSｺﾞｼｯｸE" panose="020B0900000000000000" pitchFamily="50" charset="-128"/>
                <a:cs typeface="Times New Roman" panose="02020603050405020304" pitchFamily="18" charset="0"/>
              </a:rPr>
              <a:t>・</a:t>
            </a:r>
            <a:r>
              <a:rPr lang="ja-JP" altLang="ja-JP" sz="2000" kern="100" dirty="0">
                <a:solidFill>
                  <a:srgbClr val="FF0000"/>
                </a:solidFill>
                <a:latin typeface="HGSｺﾞｼｯｸE" panose="020B0900000000000000" pitchFamily="50" charset="-128"/>
                <a:ea typeface="HGSｺﾞｼｯｸE" panose="020B0900000000000000" pitchFamily="50" charset="-128"/>
                <a:cs typeface="Times New Roman" panose="02020603050405020304" pitchFamily="18" charset="0"/>
              </a:rPr>
              <a:t>募集系</a:t>
            </a:r>
            <a:r>
              <a:rPr lang="ja-JP" altLang="ja-JP" sz="2000" kern="100" dirty="0">
                <a:latin typeface="HGSｺﾞｼｯｸE" panose="020B0900000000000000" pitchFamily="50" charset="-128"/>
                <a:ea typeface="HGSｺﾞｼｯｸE" panose="020B0900000000000000" pitchFamily="50" charset="-128"/>
                <a:cs typeface="Times New Roman" panose="02020603050405020304" pitchFamily="18" charset="0"/>
              </a:rPr>
              <a:t>　</a:t>
            </a:r>
            <a:r>
              <a:rPr lang="ja-JP" altLang="en-US" sz="2000" kern="100" dirty="0" smtClean="0">
                <a:latin typeface="HGSｺﾞｼｯｸE" panose="020B0900000000000000" pitchFamily="50" charset="-128"/>
                <a:ea typeface="HGSｺﾞｼｯｸE" panose="020B0900000000000000" pitchFamily="50" charset="-128"/>
                <a:cs typeface="Times New Roman" panose="02020603050405020304" pitchFamily="18" charset="0"/>
              </a:rPr>
              <a:t>　</a:t>
            </a:r>
            <a:endParaRPr lang="en-US" altLang="ja-JP" sz="2000" kern="100" dirty="0" smtClean="0">
              <a:latin typeface="HGSｺﾞｼｯｸE" panose="020B0900000000000000" pitchFamily="50" charset="-128"/>
              <a:ea typeface="HGSｺﾞｼｯｸE" panose="020B0900000000000000" pitchFamily="50" charset="-128"/>
              <a:cs typeface="Times New Roman" panose="02020603050405020304" pitchFamily="18" charset="0"/>
            </a:endParaRPr>
          </a:p>
          <a:p>
            <a:pPr algn="just">
              <a:spcAft>
                <a:spcPts val="0"/>
              </a:spcAft>
            </a:pPr>
            <a:r>
              <a:rPr lang="ja-JP" altLang="en-US" sz="2000" kern="100" dirty="0">
                <a:latin typeface="HGSｺﾞｼｯｸE" panose="020B0900000000000000" pitchFamily="50" charset="-128"/>
                <a:ea typeface="HGSｺﾞｼｯｸE" panose="020B0900000000000000" pitchFamily="50" charset="-128"/>
                <a:cs typeface="Times New Roman" panose="02020603050405020304" pitchFamily="18" charset="0"/>
              </a:rPr>
              <a:t>　</a:t>
            </a:r>
            <a:r>
              <a:rPr lang="ja-JP" altLang="en-US" sz="2000" kern="100" dirty="0" smtClean="0">
                <a:latin typeface="HGSｺﾞｼｯｸE" panose="020B0900000000000000" pitchFamily="50" charset="-128"/>
                <a:ea typeface="HGSｺﾞｼｯｸE" panose="020B0900000000000000" pitchFamily="50" charset="-128"/>
                <a:cs typeface="Times New Roman" panose="02020603050405020304" pitchFamily="18" charset="0"/>
              </a:rPr>
              <a:t>　</a:t>
            </a:r>
            <a:r>
              <a:rPr lang="en-US" altLang="ja-JP" sz="2000" kern="100" dirty="0" smtClean="0">
                <a:latin typeface="HGSｺﾞｼｯｸE" panose="020B0900000000000000" pitchFamily="50" charset="-128"/>
                <a:ea typeface="HGSｺﾞｼｯｸE" panose="020B0900000000000000" pitchFamily="50" charset="-128"/>
                <a:cs typeface="Times New Roman" panose="02020603050405020304" pitchFamily="18" charset="0"/>
              </a:rPr>
              <a:t>⇒</a:t>
            </a:r>
            <a:r>
              <a:rPr lang="ja-JP" altLang="ja-JP" sz="2000" kern="100" dirty="0">
                <a:latin typeface="HGSｺﾞｼｯｸE" panose="020B0900000000000000" pitchFamily="50" charset="-128"/>
                <a:ea typeface="HGSｺﾞｼｯｸE" panose="020B0900000000000000" pitchFamily="50" charset="-128"/>
                <a:cs typeface="Times New Roman" panose="02020603050405020304" pitchFamily="18" charset="0"/>
              </a:rPr>
              <a:t>「善意，人助けになるので転送して</a:t>
            </a:r>
            <a:r>
              <a:rPr lang="ja-JP" altLang="ja-JP" sz="2000" kern="100" dirty="0" smtClean="0">
                <a:latin typeface="HGSｺﾞｼｯｸE" panose="020B0900000000000000" pitchFamily="50" charset="-128"/>
                <a:ea typeface="HGSｺﾞｼｯｸE" panose="020B0900000000000000" pitchFamily="50" charset="-128"/>
                <a:cs typeface="Times New Roman" panose="02020603050405020304" pitchFamily="18" charset="0"/>
              </a:rPr>
              <a:t>ください</a:t>
            </a:r>
            <a:r>
              <a:rPr lang="ja-JP" altLang="en-US" sz="2000" kern="100" dirty="0" smtClean="0">
                <a:latin typeface="HGSｺﾞｼｯｸE" panose="020B0900000000000000" pitchFamily="50" charset="-128"/>
                <a:ea typeface="HGSｺﾞｼｯｸE" panose="020B0900000000000000" pitchFamily="50" charset="-128"/>
                <a:cs typeface="Times New Roman" panose="02020603050405020304" pitchFamily="18" charset="0"/>
              </a:rPr>
              <a:t>･･･</a:t>
            </a:r>
            <a:r>
              <a:rPr lang="ja-JP" altLang="ja-JP" sz="2000" kern="100" dirty="0" smtClean="0">
                <a:latin typeface="HGSｺﾞｼｯｸE" panose="020B0900000000000000" pitchFamily="50" charset="-128"/>
                <a:ea typeface="HGSｺﾞｼｯｸE" panose="020B0900000000000000" pitchFamily="50" charset="-128"/>
                <a:cs typeface="Times New Roman" panose="02020603050405020304" pitchFamily="18" charset="0"/>
              </a:rPr>
              <a:t>」</a:t>
            </a:r>
            <a:endParaRPr lang="ja-JP" altLang="ja-JP" sz="2000" kern="100" dirty="0">
              <a:latin typeface="HGSｺﾞｼｯｸE" panose="020B0900000000000000" pitchFamily="50" charset="-128"/>
              <a:ea typeface="HGSｺﾞｼｯｸE" panose="020B0900000000000000" pitchFamily="50" charset="-128"/>
              <a:cs typeface="Times New Roman" panose="02020603050405020304" pitchFamily="18" charset="0"/>
            </a:endParaRPr>
          </a:p>
          <a:p>
            <a:pPr algn="just">
              <a:spcAft>
                <a:spcPts val="0"/>
              </a:spcAft>
            </a:pPr>
            <a:r>
              <a:rPr lang="ja-JP" altLang="ja-JP" sz="2000" kern="100" dirty="0" smtClean="0">
                <a:latin typeface="HGSｺﾞｼｯｸE" panose="020B0900000000000000" pitchFamily="50" charset="-128"/>
                <a:ea typeface="HGSｺﾞｼｯｸE" panose="020B0900000000000000" pitchFamily="50" charset="-128"/>
                <a:cs typeface="Times New Roman" panose="02020603050405020304" pitchFamily="18" charset="0"/>
              </a:rPr>
              <a:t>・</a:t>
            </a:r>
            <a:r>
              <a:rPr lang="ja-JP" altLang="ja-JP" sz="2000" kern="100" dirty="0">
                <a:solidFill>
                  <a:srgbClr val="FF0000"/>
                </a:solidFill>
                <a:latin typeface="HGSｺﾞｼｯｸE" panose="020B0900000000000000" pitchFamily="50" charset="-128"/>
                <a:ea typeface="HGSｺﾞｼｯｸE" panose="020B0900000000000000" pitchFamily="50" charset="-128"/>
                <a:cs typeface="Times New Roman" panose="02020603050405020304" pitchFamily="18" charset="0"/>
              </a:rPr>
              <a:t>バトン系</a:t>
            </a:r>
            <a:r>
              <a:rPr lang="ja-JP" altLang="ja-JP" sz="2000" kern="100" dirty="0">
                <a:latin typeface="HGSｺﾞｼｯｸE" panose="020B0900000000000000" pitchFamily="50" charset="-128"/>
                <a:ea typeface="HGSｺﾞｼｯｸE" panose="020B0900000000000000" pitchFamily="50" charset="-128"/>
                <a:cs typeface="Times New Roman" panose="02020603050405020304" pitchFamily="18" charset="0"/>
              </a:rPr>
              <a:t>　</a:t>
            </a:r>
            <a:endParaRPr lang="en-US" altLang="ja-JP" sz="2000" kern="100" dirty="0" smtClean="0">
              <a:latin typeface="HGSｺﾞｼｯｸE" panose="020B0900000000000000" pitchFamily="50" charset="-128"/>
              <a:ea typeface="HGSｺﾞｼｯｸE" panose="020B0900000000000000" pitchFamily="50" charset="-128"/>
              <a:cs typeface="Times New Roman" panose="02020603050405020304" pitchFamily="18" charset="0"/>
            </a:endParaRPr>
          </a:p>
          <a:p>
            <a:pPr algn="just">
              <a:spcAft>
                <a:spcPts val="0"/>
              </a:spcAft>
            </a:pPr>
            <a:r>
              <a:rPr lang="ja-JP" altLang="en-US" sz="2000" kern="100" dirty="0">
                <a:latin typeface="HGSｺﾞｼｯｸE" panose="020B0900000000000000" pitchFamily="50" charset="-128"/>
                <a:ea typeface="HGSｺﾞｼｯｸE" panose="020B0900000000000000" pitchFamily="50" charset="-128"/>
                <a:cs typeface="Times New Roman" panose="02020603050405020304" pitchFamily="18" charset="0"/>
              </a:rPr>
              <a:t>　</a:t>
            </a:r>
            <a:r>
              <a:rPr lang="ja-JP" altLang="en-US" sz="2000" kern="100" dirty="0" smtClean="0">
                <a:latin typeface="HGSｺﾞｼｯｸE" panose="020B0900000000000000" pitchFamily="50" charset="-128"/>
                <a:ea typeface="HGSｺﾞｼｯｸE" panose="020B0900000000000000" pitchFamily="50" charset="-128"/>
                <a:cs typeface="Times New Roman" panose="02020603050405020304" pitchFamily="18" charset="0"/>
              </a:rPr>
              <a:t>　</a:t>
            </a:r>
            <a:r>
              <a:rPr lang="en-US" altLang="ja-JP" sz="2000" kern="100" dirty="0" smtClean="0">
                <a:latin typeface="HGSｺﾞｼｯｸE" panose="020B0900000000000000" pitchFamily="50" charset="-128"/>
                <a:ea typeface="HGSｺﾞｼｯｸE" panose="020B0900000000000000" pitchFamily="50" charset="-128"/>
                <a:cs typeface="Times New Roman" panose="02020603050405020304" pitchFamily="18" charset="0"/>
              </a:rPr>
              <a:t>⇒</a:t>
            </a:r>
            <a:r>
              <a:rPr lang="ja-JP" altLang="ja-JP" sz="2000" kern="100" dirty="0">
                <a:latin typeface="HGSｺﾞｼｯｸE" panose="020B0900000000000000" pitchFamily="50" charset="-128"/>
                <a:ea typeface="HGSｺﾞｼｯｸE" panose="020B0900000000000000" pitchFamily="50" charset="-128"/>
                <a:cs typeface="Times New Roman" panose="02020603050405020304" pitchFamily="18" charset="0"/>
              </a:rPr>
              <a:t>「暇つぶしで，定型の質問に答えていくと</a:t>
            </a:r>
            <a:r>
              <a:rPr lang="ja-JP" altLang="ja-JP" sz="2000" kern="100" dirty="0" smtClean="0">
                <a:latin typeface="HGSｺﾞｼｯｸE" panose="020B0900000000000000" pitchFamily="50" charset="-128"/>
                <a:ea typeface="HGSｺﾞｼｯｸE" panose="020B0900000000000000" pitchFamily="50" charset="-128"/>
                <a:cs typeface="Times New Roman" panose="02020603050405020304" pitchFamily="18" charset="0"/>
              </a:rPr>
              <a:t>いう内容</a:t>
            </a:r>
            <a:r>
              <a:rPr lang="ja-JP" altLang="ja-JP" sz="2000" kern="100" dirty="0">
                <a:latin typeface="HGSｺﾞｼｯｸE" panose="020B0900000000000000" pitchFamily="50" charset="-128"/>
                <a:ea typeface="HGSｺﾞｼｯｸE" panose="020B0900000000000000" pitchFamily="50" charset="-128"/>
                <a:cs typeface="Times New Roman" panose="02020603050405020304" pitchFamily="18" charset="0"/>
              </a:rPr>
              <a:t>」</a:t>
            </a:r>
          </a:p>
          <a:p>
            <a:pPr algn="just">
              <a:spcAft>
                <a:spcPts val="0"/>
              </a:spcAft>
            </a:pPr>
            <a:r>
              <a:rPr lang="ja-JP" altLang="ja-JP" sz="2000" kern="100" dirty="0" smtClean="0">
                <a:latin typeface="HGSｺﾞｼｯｸE" panose="020B0900000000000000" pitchFamily="50" charset="-128"/>
                <a:ea typeface="HGSｺﾞｼｯｸE" panose="020B0900000000000000" pitchFamily="50" charset="-128"/>
                <a:cs typeface="Times New Roman" panose="02020603050405020304" pitchFamily="18" charset="0"/>
              </a:rPr>
              <a:t>・</a:t>
            </a:r>
            <a:r>
              <a:rPr lang="ja-JP" altLang="ja-JP" sz="2000" kern="100" dirty="0">
                <a:solidFill>
                  <a:srgbClr val="FF0000"/>
                </a:solidFill>
                <a:latin typeface="HGSｺﾞｼｯｸE" panose="020B0900000000000000" pitchFamily="50" charset="-128"/>
                <a:ea typeface="HGSｺﾞｼｯｸE" panose="020B0900000000000000" pitchFamily="50" charset="-128"/>
                <a:cs typeface="Times New Roman" panose="02020603050405020304" pitchFamily="18" charset="0"/>
              </a:rPr>
              <a:t>デマ系</a:t>
            </a:r>
            <a:r>
              <a:rPr lang="ja-JP" altLang="ja-JP" sz="2000" kern="100" dirty="0">
                <a:latin typeface="HGSｺﾞｼｯｸE" panose="020B0900000000000000" pitchFamily="50" charset="-128"/>
                <a:ea typeface="HGSｺﾞｼｯｸE" panose="020B0900000000000000" pitchFamily="50" charset="-128"/>
                <a:cs typeface="Times New Roman" panose="02020603050405020304" pitchFamily="18" charset="0"/>
              </a:rPr>
              <a:t>　</a:t>
            </a:r>
            <a:r>
              <a:rPr lang="ja-JP" altLang="en-US" sz="2000" kern="100" dirty="0" smtClean="0">
                <a:latin typeface="HGSｺﾞｼｯｸE" panose="020B0900000000000000" pitchFamily="50" charset="-128"/>
                <a:ea typeface="HGSｺﾞｼｯｸE" panose="020B0900000000000000" pitchFamily="50" charset="-128"/>
                <a:cs typeface="Times New Roman" panose="02020603050405020304" pitchFamily="18" charset="0"/>
              </a:rPr>
              <a:t>　</a:t>
            </a:r>
            <a:endParaRPr lang="en-US" altLang="ja-JP" sz="2000" kern="100" dirty="0" smtClean="0">
              <a:latin typeface="HGSｺﾞｼｯｸE" panose="020B0900000000000000" pitchFamily="50" charset="-128"/>
              <a:ea typeface="HGSｺﾞｼｯｸE" panose="020B0900000000000000" pitchFamily="50" charset="-128"/>
              <a:cs typeface="Times New Roman" panose="02020603050405020304" pitchFamily="18" charset="0"/>
            </a:endParaRPr>
          </a:p>
          <a:p>
            <a:pPr algn="just">
              <a:spcAft>
                <a:spcPts val="0"/>
              </a:spcAft>
            </a:pPr>
            <a:r>
              <a:rPr lang="ja-JP" altLang="en-US" sz="2000" kern="100" dirty="0">
                <a:latin typeface="HGSｺﾞｼｯｸE" panose="020B0900000000000000" pitchFamily="50" charset="-128"/>
                <a:ea typeface="HGSｺﾞｼｯｸE" panose="020B0900000000000000" pitchFamily="50" charset="-128"/>
                <a:cs typeface="Times New Roman" panose="02020603050405020304" pitchFamily="18" charset="0"/>
              </a:rPr>
              <a:t>　</a:t>
            </a:r>
            <a:r>
              <a:rPr lang="ja-JP" altLang="en-US" sz="2000" kern="100" dirty="0" smtClean="0">
                <a:latin typeface="HGSｺﾞｼｯｸE" panose="020B0900000000000000" pitchFamily="50" charset="-128"/>
                <a:ea typeface="HGSｺﾞｼｯｸE" panose="020B0900000000000000" pitchFamily="50" charset="-128"/>
                <a:cs typeface="Times New Roman" panose="02020603050405020304" pitchFamily="18" charset="0"/>
              </a:rPr>
              <a:t>　</a:t>
            </a:r>
            <a:r>
              <a:rPr lang="en-US" altLang="ja-JP" sz="2000" kern="100" dirty="0" smtClean="0">
                <a:latin typeface="HGSｺﾞｼｯｸE" panose="020B0900000000000000" pitchFamily="50" charset="-128"/>
                <a:ea typeface="HGSｺﾞｼｯｸE" panose="020B0900000000000000" pitchFamily="50" charset="-128"/>
                <a:cs typeface="Times New Roman" panose="02020603050405020304" pitchFamily="18" charset="0"/>
              </a:rPr>
              <a:t>⇒</a:t>
            </a:r>
            <a:r>
              <a:rPr lang="ja-JP" altLang="ja-JP" sz="2000" kern="100" dirty="0">
                <a:latin typeface="HGSｺﾞｼｯｸE" panose="020B0900000000000000" pitchFamily="50" charset="-128"/>
                <a:ea typeface="HGSｺﾞｼｯｸE" panose="020B0900000000000000" pitchFamily="50" charset="-128"/>
                <a:cs typeface="Times New Roman" panose="02020603050405020304" pitchFamily="18" charset="0"/>
              </a:rPr>
              <a:t>「人の弱みにつけ込んだり，いたずら目的にデマ</a:t>
            </a:r>
            <a:r>
              <a:rPr lang="ja-JP" altLang="ja-JP" sz="2000" kern="100" dirty="0" smtClean="0">
                <a:latin typeface="HGSｺﾞｼｯｸE" panose="020B0900000000000000" pitchFamily="50" charset="-128"/>
                <a:ea typeface="HGSｺﾞｼｯｸE" panose="020B0900000000000000" pitchFamily="50" charset="-128"/>
                <a:cs typeface="Times New Roman" panose="02020603050405020304" pitchFamily="18" charset="0"/>
              </a:rPr>
              <a:t>を流す</a:t>
            </a:r>
            <a:r>
              <a:rPr lang="ja-JP" altLang="en-US" sz="2000" kern="100" dirty="0" smtClean="0">
                <a:latin typeface="HGSｺﾞｼｯｸE" panose="020B0900000000000000" pitchFamily="50" charset="-128"/>
                <a:ea typeface="HGSｺﾞｼｯｸE" panose="020B0900000000000000" pitchFamily="50" charset="-128"/>
                <a:cs typeface="Times New Roman" panose="02020603050405020304" pitchFamily="18" charset="0"/>
              </a:rPr>
              <a:t>･･･</a:t>
            </a:r>
            <a:r>
              <a:rPr lang="ja-JP" altLang="en-US" sz="2000" kern="100" dirty="0">
                <a:latin typeface="HGSｺﾞｼｯｸE" panose="020B0900000000000000" pitchFamily="50" charset="-128"/>
                <a:ea typeface="HGSｺﾞｼｯｸE" panose="020B0900000000000000" pitchFamily="50" charset="-128"/>
                <a:cs typeface="Times New Roman" panose="02020603050405020304" pitchFamily="18" charset="0"/>
              </a:rPr>
              <a:t>」</a:t>
            </a:r>
            <a:r>
              <a:rPr lang="ja-JP" altLang="en-US" sz="2000" kern="100" dirty="0" smtClean="0">
                <a:latin typeface="HGSｺﾞｼｯｸE" panose="020B0900000000000000" pitchFamily="50" charset="-128"/>
                <a:ea typeface="HGSｺﾞｼｯｸE" panose="020B0900000000000000" pitchFamily="50" charset="-128"/>
                <a:cs typeface="Times New Roman" panose="02020603050405020304" pitchFamily="18" charset="0"/>
              </a:rPr>
              <a:t>など</a:t>
            </a:r>
            <a:endParaRPr lang="ja-JP" altLang="ja-JP" sz="2000" kern="100" dirty="0">
              <a:effectLst/>
              <a:latin typeface="HGSｺﾞｼｯｸE" panose="020B0900000000000000" pitchFamily="50" charset="-128"/>
              <a:ea typeface="HGSｺﾞｼｯｸE" panose="020B0900000000000000" pitchFamily="50" charset="-128"/>
              <a:cs typeface="Times New Roman" panose="02020603050405020304" pitchFamily="18" charset="0"/>
            </a:endParaRPr>
          </a:p>
        </p:txBody>
      </p:sp>
    </p:spTree>
    <p:extLst>
      <p:ext uri="{BB962C8B-B14F-4D97-AF65-F5344CB8AC3E}">
        <p14:creationId xmlns:p14="http://schemas.microsoft.com/office/powerpoint/2010/main" val="48095908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タイトル 1"/>
          <p:cNvSpPr txBox="1">
            <a:spLocks/>
          </p:cNvSpPr>
          <p:nvPr/>
        </p:nvSpPr>
        <p:spPr>
          <a:xfrm>
            <a:off x="457200" y="540000"/>
            <a:ext cx="3262432" cy="646331"/>
          </a:xfrm>
          <a:prstGeom prst="rect">
            <a:avLst/>
          </a:prstGeom>
        </p:spPr>
        <p:txBody>
          <a:bodyPr wrap="none">
            <a:sp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4000" dirty="0" smtClean="0">
                <a:solidFill>
                  <a:srgbClr val="C00000"/>
                </a:solidFill>
                <a:effectLst>
                  <a:outerShdw blurRad="38100" dist="38100" dir="2700000" algn="tl">
                    <a:srgbClr val="000000">
                      <a:alpha val="43137"/>
                    </a:srgbClr>
                  </a:outerShdw>
                </a:effectLst>
                <a:latin typeface="HGS創英角ｺﾞｼｯｸUB" panose="020B0900000000000000" pitchFamily="50" charset="-128"/>
                <a:ea typeface="HGS創英角ｺﾞｼｯｸUB" panose="020B0900000000000000" pitchFamily="50" charset="-128"/>
              </a:rPr>
              <a:t>≪ポイント≫</a:t>
            </a:r>
            <a:endParaRPr lang="ja-JP" altLang="en-US" dirty="0">
              <a:solidFill>
                <a:srgbClr val="C00000"/>
              </a:solidFill>
              <a:effectLst>
                <a:outerShdw blurRad="38100" dist="38100" dir="2700000" algn="tl">
                  <a:srgbClr val="000000">
                    <a:alpha val="43137"/>
                  </a:srgbClr>
                </a:outerShdw>
              </a:effectLst>
              <a:latin typeface="HGS創英角ｺﾞｼｯｸUB" panose="020B0900000000000000" pitchFamily="50" charset="-128"/>
              <a:ea typeface="HGS創英角ｺﾞｼｯｸUB" panose="020B0900000000000000" pitchFamily="50" charset="-128"/>
            </a:endParaRPr>
          </a:p>
        </p:txBody>
      </p:sp>
      <p:sp>
        <p:nvSpPr>
          <p:cNvPr id="4" name="正方形/長方形 3"/>
          <p:cNvSpPr/>
          <p:nvPr/>
        </p:nvSpPr>
        <p:spPr>
          <a:xfrm>
            <a:off x="448894" y="1711916"/>
            <a:ext cx="8250071" cy="3785652"/>
          </a:xfrm>
          <a:prstGeom prst="rect">
            <a:avLst/>
          </a:prstGeom>
        </p:spPr>
        <p:txBody>
          <a:bodyPr wrap="square">
            <a:spAutoFit/>
          </a:bodyPr>
          <a:lstStyle/>
          <a:p>
            <a:pPr marL="412750" indent="-133350"/>
            <a:r>
              <a:rPr lang="ja-JP" altLang="en-US" sz="4000" kern="100" dirty="0" smtClean="0">
                <a:latin typeface="HGSｺﾞｼｯｸE" panose="020B0900000000000000" pitchFamily="50" charset="-128"/>
                <a:ea typeface="HGSｺﾞｼｯｸE" panose="020B0900000000000000" pitchFamily="50" charset="-128"/>
                <a:cs typeface="Times New Roman" panose="02020603050405020304" pitchFamily="18" charset="0"/>
              </a:rPr>
              <a:t>◆チェーンメールの見分け方</a:t>
            </a:r>
            <a:endParaRPr lang="en-US" altLang="ja-JP" sz="4000" kern="100" dirty="0" smtClean="0">
              <a:latin typeface="HGSｺﾞｼｯｸE" panose="020B0900000000000000" pitchFamily="50" charset="-128"/>
              <a:ea typeface="HGSｺﾞｼｯｸE" panose="020B0900000000000000" pitchFamily="50" charset="-128"/>
              <a:cs typeface="Times New Roman" panose="02020603050405020304" pitchFamily="18" charset="0"/>
            </a:endParaRPr>
          </a:p>
          <a:p>
            <a:pPr marL="412750" indent="-133350"/>
            <a:r>
              <a:rPr lang="ja-JP" altLang="en-US" sz="4000" kern="100" dirty="0" smtClean="0">
                <a:latin typeface="HGSｺﾞｼｯｸE" panose="020B0900000000000000" pitchFamily="50" charset="-128"/>
                <a:ea typeface="HGSｺﾞｼｯｸE" panose="020B0900000000000000" pitchFamily="50" charset="-128"/>
                <a:cs typeface="Times New Roman" panose="02020603050405020304" pitchFamily="18" charset="0"/>
              </a:rPr>
              <a:t>　・「</a:t>
            </a:r>
            <a:r>
              <a:rPr lang="ja-JP" altLang="en-US" sz="4000" kern="100" dirty="0" smtClean="0">
                <a:solidFill>
                  <a:srgbClr val="FF0000"/>
                </a:solidFill>
                <a:latin typeface="HGSｺﾞｼｯｸE" panose="020B0900000000000000" pitchFamily="50" charset="-128"/>
                <a:ea typeface="HGSｺﾞｼｯｸE" panose="020B0900000000000000" pitchFamily="50" charset="-128"/>
                <a:cs typeface="Times New Roman" panose="02020603050405020304" pitchFamily="18" charset="0"/>
              </a:rPr>
              <a:t>◯人に回して</a:t>
            </a:r>
            <a:r>
              <a:rPr lang="ja-JP" altLang="en-US" sz="4000" kern="100" dirty="0" smtClean="0">
                <a:latin typeface="HGSｺﾞｼｯｸE" panose="020B0900000000000000" pitchFamily="50" charset="-128"/>
                <a:ea typeface="HGSｺﾞｼｯｸE" panose="020B0900000000000000" pitchFamily="50" charset="-128"/>
                <a:cs typeface="Times New Roman" panose="02020603050405020304" pitchFamily="18" charset="0"/>
              </a:rPr>
              <a:t>」</a:t>
            </a:r>
            <a:endParaRPr lang="en-US" altLang="ja-JP" sz="4000" kern="100" dirty="0" smtClean="0">
              <a:latin typeface="HGSｺﾞｼｯｸE" panose="020B0900000000000000" pitchFamily="50" charset="-128"/>
              <a:ea typeface="HGSｺﾞｼｯｸE" panose="020B0900000000000000" pitchFamily="50" charset="-128"/>
              <a:cs typeface="Times New Roman" panose="02020603050405020304" pitchFamily="18" charset="0"/>
            </a:endParaRPr>
          </a:p>
          <a:p>
            <a:pPr marL="412750" indent="-133350"/>
            <a:r>
              <a:rPr lang="ja-JP" altLang="en-US" sz="4000" kern="100" dirty="0">
                <a:latin typeface="HGSｺﾞｼｯｸE" panose="020B0900000000000000" pitchFamily="50" charset="-128"/>
                <a:ea typeface="HGSｺﾞｼｯｸE" panose="020B0900000000000000" pitchFamily="50" charset="-128"/>
                <a:cs typeface="Times New Roman" panose="02020603050405020304" pitchFamily="18" charset="0"/>
              </a:rPr>
              <a:t>　</a:t>
            </a:r>
            <a:r>
              <a:rPr lang="ja-JP" altLang="en-US" sz="4000" kern="100" dirty="0" smtClean="0">
                <a:latin typeface="HGSｺﾞｼｯｸE" panose="020B0900000000000000" pitchFamily="50" charset="-128"/>
                <a:ea typeface="HGSｺﾞｼｯｸE" panose="020B0900000000000000" pitchFamily="50" charset="-128"/>
                <a:cs typeface="Times New Roman" panose="02020603050405020304" pitchFamily="18" charset="0"/>
              </a:rPr>
              <a:t>・「</a:t>
            </a:r>
            <a:r>
              <a:rPr lang="ja-JP" altLang="en-US" sz="4000" kern="100" dirty="0" smtClean="0">
                <a:solidFill>
                  <a:srgbClr val="FF0000"/>
                </a:solidFill>
                <a:latin typeface="HGSｺﾞｼｯｸE" panose="020B0900000000000000" pitchFamily="50" charset="-128"/>
                <a:ea typeface="HGSｺﾞｼｯｸE" panose="020B0900000000000000" pitchFamily="50" charset="-128"/>
                <a:cs typeface="Times New Roman" panose="02020603050405020304" pitchFamily="18" charset="0"/>
              </a:rPr>
              <a:t>できるだけたくさんの人に</a:t>
            </a:r>
            <a:endParaRPr lang="en-US" altLang="ja-JP" sz="4000" kern="100" dirty="0" smtClean="0">
              <a:solidFill>
                <a:srgbClr val="FF0000"/>
              </a:solidFill>
              <a:latin typeface="HGSｺﾞｼｯｸE" panose="020B0900000000000000" pitchFamily="50" charset="-128"/>
              <a:ea typeface="HGSｺﾞｼｯｸE" panose="020B0900000000000000" pitchFamily="50" charset="-128"/>
              <a:cs typeface="Times New Roman" panose="02020603050405020304" pitchFamily="18" charset="0"/>
            </a:endParaRPr>
          </a:p>
          <a:p>
            <a:pPr marL="412750" indent="-133350"/>
            <a:r>
              <a:rPr lang="ja-JP" altLang="en-US" sz="4000" kern="100" dirty="0">
                <a:solidFill>
                  <a:srgbClr val="FF0000"/>
                </a:solidFill>
                <a:latin typeface="HGSｺﾞｼｯｸE" panose="020B0900000000000000" pitchFamily="50" charset="-128"/>
                <a:ea typeface="HGSｺﾞｼｯｸE" panose="020B0900000000000000" pitchFamily="50" charset="-128"/>
                <a:cs typeface="Times New Roman" panose="02020603050405020304" pitchFamily="18" charset="0"/>
              </a:rPr>
              <a:t>　</a:t>
            </a:r>
            <a:r>
              <a:rPr lang="ja-JP" altLang="en-US" sz="4000" kern="100" dirty="0" smtClean="0">
                <a:solidFill>
                  <a:srgbClr val="FF0000"/>
                </a:solidFill>
                <a:latin typeface="HGSｺﾞｼｯｸE" panose="020B0900000000000000" pitchFamily="50" charset="-128"/>
                <a:ea typeface="HGSｺﾞｼｯｸE" panose="020B0900000000000000" pitchFamily="50" charset="-128"/>
                <a:cs typeface="Times New Roman" panose="02020603050405020304" pitchFamily="18" charset="0"/>
              </a:rPr>
              <a:t>　教えてあげて</a:t>
            </a:r>
            <a:r>
              <a:rPr lang="ja-JP" altLang="en-US" sz="4000" kern="100" dirty="0" smtClean="0">
                <a:latin typeface="HGSｺﾞｼｯｸE" panose="020B0900000000000000" pitchFamily="50" charset="-128"/>
                <a:ea typeface="HGSｺﾞｼｯｸE" panose="020B0900000000000000" pitchFamily="50" charset="-128"/>
                <a:cs typeface="Times New Roman" panose="02020603050405020304" pitchFamily="18" charset="0"/>
              </a:rPr>
              <a:t>」</a:t>
            </a:r>
            <a:endParaRPr lang="en-US" altLang="ja-JP" sz="4000" kern="100" dirty="0" smtClean="0">
              <a:latin typeface="HGSｺﾞｼｯｸE" panose="020B0900000000000000" pitchFamily="50" charset="-128"/>
              <a:ea typeface="HGSｺﾞｼｯｸE" panose="020B0900000000000000" pitchFamily="50" charset="-128"/>
              <a:cs typeface="Times New Roman" panose="02020603050405020304" pitchFamily="18" charset="0"/>
            </a:endParaRPr>
          </a:p>
          <a:p>
            <a:pPr marL="412750" indent="-133350"/>
            <a:r>
              <a:rPr lang="ja-JP" altLang="en-US" sz="4000" kern="100" dirty="0">
                <a:latin typeface="HGSｺﾞｼｯｸE" panose="020B0900000000000000" pitchFamily="50" charset="-128"/>
                <a:ea typeface="HGSｺﾞｼｯｸE" panose="020B0900000000000000" pitchFamily="50" charset="-128"/>
                <a:cs typeface="Times New Roman" panose="02020603050405020304" pitchFamily="18" charset="0"/>
              </a:rPr>
              <a:t>　</a:t>
            </a:r>
            <a:endParaRPr lang="en-US" altLang="ja-JP" sz="4000" kern="100" dirty="0" smtClean="0">
              <a:latin typeface="HGSｺﾞｼｯｸE" panose="020B0900000000000000" pitchFamily="50" charset="-128"/>
              <a:ea typeface="HGSｺﾞｼｯｸE" panose="020B0900000000000000" pitchFamily="50" charset="-128"/>
              <a:cs typeface="Times New Roman" panose="02020603050405020304" pitchFamily="18" charset="0"/>
            </a:endParaRPr>
          </a:p>
          <a:p>
            <a:pPr marL="412750" indent="-133350"/>
            <a:r>
              <a:rPr lang="ja-JP" altLang="en-US" sz="4000" kern="100" dirty="0">
                <a:latin typeface="HGSｺﾞｼｯｸE" panose="020B0900000000000000" pitchFamily="50" charset="-128"/>
                <a:ea typeface="HGSｺﾞｼｯｸE" panose="020B0900000000000000" pitchFamily="50" charset="-128"/>
                <a:cs typeface="Times New Roman" panose="02020603050405020304" pitchFamily="18" charset="0"/>
              </a:rPr>
              <a:t>　</a:t>
            </a:r>
            <a:r>
              <a:rPr lang="ja-JP" altLang="en-US" sz="4000" kern="100" dirty="0" smtClean="0">
                <a:latin typeface="HGSｺﾞｼｯｸE" panose="020B0900000000000000" pitchFamily="50" charset="-128"/>
                <a:ea typeface="HGSｺﾞｼｯｸE" panose="020B0900000000000000" pitchFamily="50" charset="-128"/>
                <a:cs typeface="Times New Roman" panose="02020603050405020304" pitchFamily="18" charset="0"/>
              </a:rPr>
              <a:t>など転送を要求する文章がある。</a:t>
            </a:r>
            <a:endParaRPr lang="en-US" altLang="ja-JP" sz="4000" kern="100" dirty="0">
              <a:latin typeface="HGSｺﾞｼｯｸE" panose="020B0900000000000000" pitchFamily="50" charset="-128"/>
              <a:ea typeface="HGSｺﾞｼｯｸE" panose="020B0900000000000000" pitchFamily="50" charset="-128"/>
              <a:cs typeface="Times New Roman" panose="02020603050405020304" pitchFamily="18" charset="0"/>
            </a:endParaRPr>
          </a:p>
        </p:txBody>
      </p:sp>
    </p:spTree>
    <p:extLst>
      <p:ext uri="{BB962C8B-B14F-4D97-AF65-F5344CB8AC3E}">
        <p14:creationId xmlns:p14="http://schemas.microsoft.com/office/powerpoint/2010/main" val="229999128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1"/>
          <p:cNvSpPr txBox="1">
            <a:spLocks/>
          </p:cNvSpPr>
          <p:nvPr/>
        </p:nvSpPr>
        <p:spPr>
          <a:xfrm>
            <a:off x="457200" y="540000"/>
            <a:ext cx="4801314" cy="646331"/>
          </a:xfrm>
          <a:prstGeom prst="rect">
            <a:avLst/>
          </a:prstGeom>
        </p:spPr>
        <p:txBody>
          <a:bodyPr wrap="none">
            <a:sp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4000" dirty="0" smtClean="0">
                <a:solidFill>
                  <a:srgbClr val="C00000"/>
                </a:solidFill>
                <a:effectLst>
                  <a:outerShdw blurRad="38100" dist="38100" dir="2700000" algn="tl">
                    <a:srgbClr val="000000">
                      <a:alpha val="43137"/>
                    </a:srgbClr>
                  </a:outerShdw>
                </a:effectLst>
                <a:latin typeface="HGS創英角ｺﾞｼｯｸUB" panose="020B0900000000000000" pitchFamily="50" charset="-128"/>
                <a:ea typeface="HGS創英角ｺﾞｼｯｸUB" panose="020B0900000000000000" pitchFamily="50" charset="-128"/>
              </a:rPr>
              <a:t>≪</a:t>
            </a:r>
            <a:r>
              <a:rPr lang="ja-JP" altLang="en-US" sz="4000" dirty="0">
                <a:solidFill>
                  <a:srgbClr val="C00000"/>
                </a:solidFill>
                <a:effectLst>
                  <a:outerShdw blurRad="38100" dist="38100" dir="2700000" algn="tl">
                    <a:srgbClr val="000000">
                      <a:alpha val="43137"/>
                    </a:srgbClr>
                  </a:outerShdw>
                </a:effectLst>
                <a:latin typeface="HGS創英角ｺﾞｼｯｸUB" panose="020B0900000000000000" pitchFamily="50" charset="-128"/>
                <a:ea typeface="HGS創英角ｺﾞｼｯｸUB" panose="020B0900000000000000" pitchFamily="50" charset="-128"/>
              </a:rPr>
              <a:t>気をつけること</a:t>
            </a:r>
            <a:r>
              <a:rPr lang="ja-JP" altLang="en-US" sz="4000" dirty="0" smtClean="0">
                <a:solidFill>
                  <a:srgbClr val="C00000"/>
                </a:solidFill>
                <a:effectLst>
                  <a:outerShdw blurRad="38100" dist="38100" dir="2700000" algn="tl">
                    <a:srgbClr val="000000">
                      <a:alpha val="43137"/>
                    </a:srgbClr>
                  </a:outerShdw>
                </a:effectLst>
                <a:latin typeface="HGS創英角ｺﾞｼｯｸUB" panose="020B0900000000000000" pitchFamily="50" charset="-128"/>
                <a:ea typeface="HGS創英角ｺﾞｼｯｸUB" panose="020B0900000000000000" pitchFamily="50" charset="-128"/>
              </a:rPr>
              <a:t>≫</a:t>
            </a:r>
            <a:endParaRPr lang="ja-JP" altLang="en-US" dirty="0">
              <a:solidFill>
                <a:srgbClr val="C00000"/>
              </a:solidFill>
              <a:effectLst>
                <a:outerShdw blurRad="38100" dist="38100" dir="2700000" algn="tl">
                  <a:srgbClr val="000000">
                    <a:alpha val="43137"/>
                  </a:srgbClr>
                </a:outerShdw>
              </a:effectLst>
              <a:latin typeface="HGS創英角ｺﾞｼｯｸUB" panose="020B0900000000000000" pitchFamily="50" charset="-128"/>
              <a:ea typeface="HGS創英角ｺﾞｼｯｸUB" panose="020B0900000000000000" pitchFamily="50" charset="-128"/>
            </a:endParaRPr>
          </a:p>
        </p:txBody>
      </p:sp>
      <p:sp>
        <p:nvSpPr>
          <p:cNvPr id="2" name="正方形/長方形 1"/>
          <p:cNvSpPr/>
          <p:nvPr/>
        </p:nvSpPr>
        <p:spPr>
          <a:xfrm>
            <a:off x="300251" y="1313331"/>
            <a:ext cx="8250071" cy="2308324"/>
          </a:xfrm>
          <a:prstGeom prst="rect">
            <a:avLst/>
          </a:prstGeom>
        </p:spPr>
        <p:txBody>
          <a:bodyPr wrap="square">
            <a:spAutoFit/>
          </a:bodyPr>
          <a:lstStyle/>
          <a:p>
            <a:pPr marL="412750" indent="-133350"/>
            <a:r>
              <a:rPr lang="ja-JP" altLang="en-US" sz="3600" kern="100" dirty="0">
                <a:latin typeface="HGSｺﾞｼｯｸE" panose="020B0900000000000000" pitchFamily="50" charset="-128"/>
                <a:ea typeface="HGSｺﾞｼｯｸE" panose="020B0900000000000000" pitchFamily="50" charset="-128"/>
                <a:cs typeface="Times New Roman" panose="02020603050405020304" pitchFamily="18" charset="0"/>
              </a:rPr>
              <a:t>◆</a:t>
            </a:r>
            <a:r>
              <a:rPr lang="ja-JP" altLang="ja-JP" sz="3600" kern="100" dirty="0" smtClean="0">
                <a:latin typeface="HGSｺﾞｼｯｸE" panose="020B0900000000000000" pitchFamily="50" charset="-128"/>
                <a:ea typeface="HGSｺﾞｼｯｸE" panose="020B0900000000000000" pitchFamily="50" charset="-128"/>
                <a:cs typeface="Times New Roman" panose="02020603050405020304" pitchFamily="18" charset="0"/>
              </a:rPr>
              <a:t>絶対</a:t>
            </a:r>
            <a:r>
              <a:rPr lang="ja-JP" altLang="ja-JP" sz="3600" kern="100" dirty="0">
                <a:latin typeface="HGSｺﾞｼｯｸE" panose="020B0900000000000000" pitchFamily="50" charset="-128"/>
                <a:ea typeface="HGSｺﾞｼｯｸE" panose="020B0900000000000000" pitchFamily="50" charset="-128"/>
                <a:cs typeface="Times New Roman" panose="02020603050405020304" pitchFamily="18" charset="0"/>
              </a:rPr>
              <a:t>に転送しない</a:t>
            </a:r>
            <a:r>
              <a:rPr lang="ja-JP" altLang="ja-JP" sz="3600" kern="100" dirty="0" smtClean="0">
                <a:latin typeface="HGSｺﾞｼｯｸE" panose="020B0900000000000000" pitchFamily="50" charset="-128"/>
                <a:ea typeface="HGSｺﾞｼｯｸE" panose="020B0900000000000000" pitchFamily="50" charset="-128"/>
                <a:cs typeface="Times New Roman" panose="02020603050405020304" pitchFamily="18" charset="0"/>
              </a:rPr>
              <a:t>こと</a:t>
            </a:r>
            <a:endParaRPr lang="ja-JP" altLang="ja-JP" sz="4000" kern="100" dirty="0">
              <a:latin typeface="HGSｺﾞｼｯｸE" panose="020B0900000000000000" pitchFamily="50" charset="-128"/>
              <a:ea typeface="HGSｺﾞｼｯｸE" panose="020B0900000000000000" pitchFamily="50" charset="-128"/>
              <a:cs typeface="Times New Roman" panose="02020603050405020304" pitchFamily="18" charset="0"/>
            </a:endParaRPr>
          </a:p>
          <a:p>
            <a:pPr marL="412750" indent="-133350"/>
            <a:r>
              <a:rPr lang="ja-JP" altLang="ja-JP" sz="3600" kern="100" dirty="0">
                <a:latin typeface="HGSｺﾞｼｯｸE" panose="020B0900000000000000" pitchFamily="50" charset="-128"/>
                <a:ea typeface="HGSｺﾞｼｯｸE" panose="020B0900000000000000" pitchFamily="50" charset="-128"/>
                <a:cs typeface="Times New Roman" panose="02020603050405020304" pitchFamily="18" charset="0"/>
              </a:rPr>
              <a:t>　</a:t>
            </a:r>
            <a:r>
              <a:rPr lang="ja-JP" altLang="en-US" sz="3600" kern="100" dirty="0" smtClean="0">
                <a:latin typeface="HGSｺﾞｼｯｸE" panose="020B0900000000000000" pitchFamily="50" charset="-128"/>
                <a:ea typeface="HGSｺﾞｼｯｸE" panose="020B0900000000000000" pitchFamily="50" charset="-128"/>
                <a:cs typeface="Times New Roman" panose="02020603050405020304" pitchFamily="18" charset="0"/>
              </a:rPr>
              <a:t>・</a:t>
            </a:r>
            <a:r>
              <a:rPr lang="ja-JP" altLang="ja-JP" sz="3600" kern="100" dirty="0" smtClean="0">
                <a:latin typeface="HGSｺﾞｼｯｸE" panose="020B0900000000000000" pitchFamily="50" charset="-128"/>
                <a:ea typeface="HGSｺﾞｼｯｸE" panose="020B0900000000000000" pitchFamily="50" charset="-128"/>
                <a:cs typeface="Times New Roman" panose="02020603050405020304" pitchFamily="18" charset="0"/>
              </a:rPr>
              <a:t>友達</a:t>
            </a:r>
            <a:r>
              <a:rPr lang="ja-JP" altLang="ja-JP" sz="3600" kern="100" dirty="0">
                <a:latin typeface="HGSｺﾞｼｯｸE" panose="020B0900000000000000" pitchFamily="50" charset="-128"/>
                <a:ea typeface="HGSｺﾞｼｯｸE" panose="020B0900000000000000" pitchFamily="50" charset="-128"/>
                <a:cs typeface="Times New Roman" panose="02020603050405020304" pitchFamily="18" charset="0"/>
              </a:rPr>
              <a:t>が嫌な</a:t>
            </a:r>
            <a:r>
              <a:rPr lang="ja-JP" altLang="ja-JP" sz="3600" kern="100" dirty="0" smtClean="0">
                <a:latin typeface="HGSｺﾞｼｯｸE" panose="020B0900000000000000" pitchFamily="50" charset="-128"/>
                <a:ea typeface="HGSｺﾞｼｯｸE" panose="020B0900000000000000" pitchFamily="50" charset="-128"/>
                <a:cs typeface="Times New Roman" panose="02020603050405020304" pitchFamily="18" charset="0"/>
              </a:rPr>
              <a:t>思い</a:t>
            </a:r>
            <a:r>
              <a:rPr lang="ja-JP" altLang="en-US" sz="3600" kern="100" dirty="0">
                <a:latin typeface="HGSｺﾞｼｯｸE" panose="020B0900000000000000" pitchFamily="50" charset="-128"/>
                <a:ea typeface="HGSｺﾞｼｯｸE" panose="020B0900000000000000" pitchFamily="50" charset="-128"/>
                <a:cs typeface="Times New Roman" panose="02020603050405020304" pitchFamily="18" charset="0"/>
              </a:rPr>
              <a:t>をする</a:t>
            </a:r>
            <a:endParaRPr lang="en-US" altLang="ja-JP" sz="3600" kern="100" dirty="0" smtClean="0">
              <a:latin typeface="HGSｺﾞｼｯｸE" panose="020B0900000000000000" pitchFamily="50" charset="-128"/>
              <a:ea typeface="HGSｺﾞｼｯｸE" panose="020B0900000000000000" pitchFamily="50" charset="-128"/>
              <a:cs typeface="Times New Roman" panose="02020603050405020304" pitchFamily="18" charset="0"/>
            </a:endParaRPr>
          </a:p>
          <a:p>
            <a:pPr marL="412750" indent="-133350"/>
            <a:r>
              <a:rPr lang="ja-JP" altLang="en-US" sz="3600" kern="100" dirty="0" smtClean="0">
                <a:latin typeface="HGSｺﾞｼｯｸE" panose="020B0900000000000000" pitchFamily="50" charset="-128"/>
                <a:ea typeface="HGSｺﾞｼｯｸE" panose="020B0900000000000000" pitchFamily="50" charset="-128"/>
                <a:cs typeface="Times New Roman" panose="02020603050405020304" pitchFamily="18" charset="0"/>
              </a:rPr>
              <a:t>　・</a:t>
            </a:r>
            <a:r>
              <a:rPr lang="ja-JP" altLang="ja-JP" sz="3600" kern="100" dirty="0" smtClean="0">
                <a:latin typeface="HGSｺﾞｼｯｸE" panose="020B0900000000000000" pitchFamily="50" charset="-128"/>
                <a:ea typeface="HGSｺﾞｼｯｸE" panose="020B0900000000000000" pitchFamily="50" charset="-128"/>
                <a:cs typeface="Times New Roman" panose="02020603050405020304" pitchFamily="18" charset="0"/>
              </a:rPr>
              <a:t>あなた</a:t>
            </a:r>
            <a:r>
              <a:rPr lang="ja-JP" altLang="ja-JP" sz="3600" kern="100" dirty="0">
                <a:latin typeface="HGSｺﾞｼｯｸE" panose="020B0900000000000000" pitchFamily="50" charset="-128"/>
                <a:ea typeface="HGSｺﾞｼｯｸE" panose="020B0900000000000000" pitchFamily="50" charset="-128"/>
                <a:cs typeface="Times New Roman" panose="02020603050405020304" pitchFamily="18" charset="0"/>
              </a:rPr>
              <a:t>の信頼度</a:t>
            </a:r>
            <a:r>
              <a:rPr lang="ja-JP" altLang="ja-JP" sz="3600" kern="100" dirty="0" smtClean="0">
                <a:latin typeface="HGSｺﾞｼｯｸE" panose="020B0900000000000000" pitchFamily="50" charset="-128"/>
                <a:ea typeface="HGSｺﾞｼｯｸE" panose="020B0900000000000000" pitchFamily="50" charset="-128"/>
                <a:cs typeface="Times New Roman" panose="02020603050405020304" pitchFamily="18" charset="0"/>
              </a:rPr>
              <a:t>が</a:t>
            </a:r>
            <a:r>
              <a:rPr lang="ja-JP" altLang="en-US" sz="3600" kern="100" dirty="0">
                <a:latin typeface="HGSｺﾞｼｯｸE" panose="020B0900000000000000" pitchFamily="50" charset="-128"/>
                <a:ea typeface="HGSｺﾞｼｯｸE" panose="020B0900000000000000" pitchFamily="50" charset="-128"/>
                <a:cs typeface="Times New Roman" panose="02020603050405020304" pitchFamily="18" charset="0"/>
              </a:rPr>
              <a:t>下がる</a:t>
            </a:r>
            <a:endParaRPr lang="ja-JP" altLang="ja-JP" sz="4000" kern="100" dirty="0">
              <a:latin typeface="HGSｺﾞｼｯｸE" panose="020B0900000000000000" pitchFamily="50" charset="-128"/>
              <a:ea typeface="HGSｺﾞｼｯｸE" panose="020B0900000000000000" pitchFamily="50" charset="-128"/>
              <a:cs typeface="Times New Roman" panose="02020603050405020304" pitchFamily="18" charset="0"/>
            </a:endParaRPr>
          </a:p>
          <a:p>
            <a:pPr marL="412750" indent="-133350"/>
            <a:r>
              <a:rPr lang="ja-JP" altLang="ja-JP" sz="3600" kern="100" dirty="0">
                <a:latin typeface="HGSｺﾞｼｯｸE" panose="020B0900000000000000" pitchFamily="50" charset="-128"/>
                <a:ea typeface="HGSｺﾞｼｯｸE" panose="020B0900000000000000" pitchFamily="50" charset="-128"/>
                <a:cs typeface="Times New Roman" panose="02020603050405020304" pitchFamily="18" charset="0"/>
              </a:rPr>
              <a:t>　</a:t>
            </a:r>
            <a:r>
              <a:rPr lang="ja-JP" altLang="en-US" sz="3600" kern="100" dirty="0" smtClean="0">
                <a:latin typeface="HGSｺﾞｼｯｸE" panose="020B0900000000000000" pitchFamily="50" charset="-128"/>
                <a:ea typeface="HGSｺﾞｼｯｸE" panose="020B0900000000000000" pitchFamily="50" charset="-128"/>
                <a:cs typeface="Times New Roman" panose="02020603050405020304" pitchFamily="18" charset="0"/>
              </a:rPr>
              <a:t>・</a:t>
            </a:r>
            <a:r>
              <a:rPr lang="ja-JP" altLang="ja-JP" sz="3600" kern="100" dirty="0" smtClean="0">
                <a:latin typeface="HGSｺﾞｼｯｸE" panose="020B0900000000000000" pitchFamily="50" charset="-128"/>
                <a:ea typeface="HGSｺﾞｼｯｸE" panose="020B0900000000000000" pitchFamily="50" charset="-128"/>
                <a:cs typeface="Times New Roman" panose="02020603050405020304" pitchFamily="18" charset="0"/>
              </a:rPr>
              <a:t>ネットワーク</a:t>
            </a:r>
            <a:r>
              <a:rPr lang="ja-JP" altLang="ja-JP" sz="3600" kern="100" dirty="0">
                <a:latin typeface="HGSｺﾞｼｯｸE" panose="020B0900000000000000" pitchFamily="50" charset="-128"/>
                <a:ea typeface="HGSｺﾞｼｯｸE" panose="020B0900000000000000" pitchFamily="50" charset="-128"/>
                <a:cs typeface="Times New Roman" panose="02020603050405020304" pitchFamily="18" charset="0"/>
              </a:rPr>
              <a:t>環境が</a:t>
            </a:r>
            <a:r>
              <a:rPr lang="ja-JP" altLang="ja-JP" sz="3600" kern="100" dirty="0" smtClean="0">
                <a:latin typeface="HGSｺﾞｼｯｸE" panose="020B0900000000000000" pitchFamily="50" charset="-128"/>
                <a:ea typeface="HGSｺﾞｼｯｸE" panose="020B0900000000000000" pitchFamily="50" charset="-128"/>
                <a:cs typeface="Times New Roman" panose="02020603050405020304" pitchFamily="18" charset="0"/>
              </a:rPr>
              <a:t>悪化</a:t>
            </a:r>
            <a:r>
              <a:rPr lang="ja-JP" altLang="en-US" sz="3600" kern="100" dirty="0" smtClean="0">
                <a:latin typeface="HGSｺﾞｼｯｸE" panose="020B0900000000000000" pitchFamily="50" charset="-128"/>
                <a:ea typeface="HGSｺﾞｼｯｸE" panose="020B0900000000000000" pitchFamily="50" charset="-128"/>
                <a:cs typeface="Times New Roman" panose="02020603050405020304" pitchFamily="18" charset="0"/>
              </a:rPr>
              <a:t>する</a:t>
            </a:r>
            <a:endParaRPr lang="en-US" altLang="ja-JP" sz="3600" kern="100" dirty="0">
              <a:latin typeface="HGSｺﾞｼｯｸE" panose="020B0900000000000000" pitchFamily="50" charset="-128"/>
              <a:ea typeface="HGSｺﾞｼｯｸE" panose="020B0900000000000000" pitchFamily="50" charset="-128"/>
              <a:cs typeface="Times New Roman" panose="02020603050405020304" pitchFamily="18" charset="0"/>
            </a:endParaRPr>
          </a:p>
        </p:txBody>
      </p:sp>
      <p:sp>
        <p:nvSpPr>
          <p:cNvPr id="7" name="正方形/長方形 6"/>
          <p:cNvSpPr/>
          <p:nvPr/>
        </p:nvSpPr>
        <p:spPr>
          <a:xfrm>
            <a:off x="330200" y="4694984"/>
            <a:ext cx="8250071" cy="646331"/>
          </a:xfrm>
          <a:prstGeom prst="rect">
            <a:avLst/>
          </a:prstGeom>
        </p:spPr>
        <p:txBody>
          <a:bodyPr wrap="square">
            <a:spAutoFit/>
          </a:bodyPr>
          <a:lstStyle/>
          <a:p>
            <a:pPr marL="412750" indent="-133350"/>
            <a:r>
              <a:rPr lang="ja-JP" altLang="en-US" sz="3600" kern="100" dirty="0" smtClean="0">
                <a:latin typeface="HGSｺﾞｼｯｸE" panose="020B0900000000000000" pitchFamily="50" charset="-128"/>
                <a:ea typeface="HGSｺﾞｼｯｸE" panose="020B0900000000000000" pitchFamily="50" charset="-128"/>
                <a:cs typeface="Times New Roman" panose="02020603050405020304" pitchFamily="18" charset="0"/>
              </a:rPr>
              <a:t>◆</a:t>
            </a:r>
            <a:r>
              <a:rPr lang="ja-JP" altLang="ja-JP" sz="3600" dirty="0" smtClean="0">
                <a:latin typeface="HGSｺﾞｼｯｸE" panose="020B0900000000000000" pitchFamily="50" charset="-128"/>
                <a:ea typeface="HGSｺﾞｼｯｸE" panose="020B0900000000000000" pitchFamily="50" charset="-128"/>
                <a:cs typeface="Times New Roman" panose="02020603050405020304" pitchFamily="18" charset="0"/>
              </a:rPr>
              <a:t>保護者</a:t>
            </a:r>
            <a:r>
              <a:rPr lang="ja-JP" altLang="ja-JP" sz="3600" dirty="0">
                <a:latin typeface="HGSｺﾞｼｯｸE" panose="020B0900000000000000" pitchFamily="50" charset="-128"/>
                <a:ea typeface="HGSｺﾞｼｯｸE" panose="020B0900000000000000" pitchFamily="50" charset="-128"/>
                <a:cs typeface="Times New Roman" panose="02020603050405020304" pitchFamily="18" charset="0"/>
              </a:rPr>
              <a:t>や先生に相談すること。</a:t>
            </a:r>
            <a:endParaRPr lang="ja-JP" altLang="en-US" sz="3600" dirty="0">
              <a:latin typeface="HGSｺﾞｼｯｸE" panose="020B0900000000000000" pitchFamily="50" charset="-128"/>
              <a:ea typeface="HGSｺﾞｼｯｸE" panose="020B0900000000000000" pitchFamily="50" charset="-128"/>
            </a:endParaRPr>
          </a:p>
        </p:txBody>
      </p:sp>
      <p:sp>
        <p:nvSpPr>
          <p:cNvPr id="5" name="テキスト ボックス 4"/>
          <p:cNvSpPr txBox="1"/>
          <p:nvPr/>
        </p:nvSpPr>
        <p:spPr>
          <a:xfrm>
            <a:off x="1375011" y="3635177"/>
            <a:ext cx="6414448" cy="646331"/>
          </a:xfrm>
          <a:prstGeom prst="rect">
            <a:avLst/>
          </a:prstGeom>
          <a:noFill/>
        </p:spPr>
        <p:txBody>
          <a:bodyPr wrap="square" rtlCol="0">
            <a:spAutoFit/>
          </a:bodyPr>
          <a:lstStyle/>
          <a:p>
            <a:pPr algn="ctr"/>
            <a:r>
              <a:rPr kumimoji="1" lang="ja-JP" altLang="en-US" sz="3600" dirty="0" smtClean="0">
                <a:solidFill>
                  <a:srgbClr val="FF0000"/>
                </a:solidFill>
                <a:latin typeface="HGSｺﾞｼｯｸE" panose="020B0900000000000000" pitchFamily="50" charset="-128"/>
                <a:ea typeface="HGSｺﾞｼｯｸE" panose="020B0900000000000000" pitchFamily="50" charset="-128"/>
              </a:rPr>
              <a:t>誰が止めたか分かりません！</a:t>
            </a:r>
            <a:endParaRPr kumimoji="1" lang="ja-JP" altLang="en-US" sz="3600" dirty="0">
              <a:solidFill>
                <a:srgbClr val="FF0000"/>
              </a:solidFill>
              <a:latin typeface="HGSｺﾞｼｯｸE" panose="020B0900000000000000" pitchFamily="50" charset="-128"/>
              <a:ea typeface="HGSｺﾞｼｯｸE" panose="020B0900000000000000" pitchFamily="50" charset="-128"/>
            </a:endParaRPr>
          </a:p>
        </p:txBody>
      </p:sp>
    </p:spTree>
    <p:extLst>
      <p:ext uri="{BB962C8B-B14F-4D97-AF65-F5344CB8AC3E}">
        <p14:creationId xmlns:p14="http://schemas.microsoft.com/office/powerpoint/2010/main" val="3913970546"/>
      </p:ext>
    </p:extLst>
  </p:cSld>
  <p:clrMapOvr>
    <a:masterClrMapping/>
  </p:clrMapOvr>
  <p:timing>
    <p:tnLst>
      <p:par>
        <p:cTn id="1" dur="indefinite" restart="never" nodeType="tmRoot"/>
      </p:par>
    </p:tnLst>
  </p:timing>
</p:sld>
</file>

<file path=ppt/theme/theme1.xml><?xml version="1.0" encoding="utf-8"?>
<a:theme xmlns:a="http://schemas.openxmlformats.org/drawingml/2006/main" name="moraru3">
  <a:themeElements>
    <a:clrScheme name="Office テーマ">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moraru3" id="{6CF593A1-096F-4193-9697-0C0780056A9E}" vid="{95A1EC3F-A490-4C9C-9B2B-D11A9E9FD55F}"/>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moraru3</Template>
  <TotalTime>64</TotalTime>
  <Words>101</Words>
  <Application>Microsoft Office PowerPoint</Application>
  <PresentationFormat>画面に合わせる (4:3)</PresentationFormat>
  <Paragraphs>94</Paragraphs>
  <Slides>5</Slides>
  <Notes>5</Notes>
  <HiddenSlides>0</HiddenSlides>
  <MMClips>0</MMClips>
  <ScaleCrop>false</ScaleCrop>
  <HeadingPairs>
    <vt:vector size="6" baseType="variant">
      <vt:variant>
        <vt:lpstr>使用されているフォント</vt:lpstr>
      </vt:variant>
      <vt:variant>
        <vt:i4>9</vt:i4>
      </vt:variant>
      <vt:variant>
        <vt:lpstr>テーマ</vt:lpstr>
      </vt:variant>
      <vt:variant>
        <vt:i4>1</vt:i4>
      </vt:variant>
      <vt:variant>
        <vt:lpstr>スライド タイトル</vt:lpstr>
      </vt:variant>
      <vt:variant>
        <vt:i4>5</vt:i4>
      </vt:variant>
    </vt:vector>
  </HeadingPairs>
  <TitlesOfParts>
    <vt:vector size="15" baseType="lpstr">
      <vt:lpstr>HGSｺﾞｼｯｸE</vt:lpstr>
      <vt:lpstr>HGS創英角ｺﾞｼｯｸUB</vt:lpstr>
      <vt:lpstr>ＭＳ Ｐゴシック</vt:lpstr>
      <vt:lpstr>ＭＳ ゴシック</vt:lpstr>
      <vt:lpstr>ＭＳ 明朝</vt:lpstr>
      <vt:lpstr>Arial</vt:lpstr>
      <vt:lpstr>Calibri</vt:lpstr>
      <vt:lpstr>Calibri Light</vt:lpstr>
      <vt:lpstr>Times New Roman</vt:lpstr>
      <vt:lpstr>moraru3</vt:lpstr>
      <vt:lpstr>お願い みんなに伝えて！ </vt:lpstr>
      <vt:lpstr>PowerPoint プレゼンテーション</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joho7</dc:creator>
  <cp:lastModifiedBy>joho7</cp:lastModifiedBy>
  <cp:revision>16</cp:revision>
  <cp:lastPrinted>2016-02-22T08:05:03Z</cp:lastPrinted>
  <dcterms:created xsi:type="dcterms:W3CDTF">2016-01-25T06:55:06Z</dcterms:created>
  <dcterms:modified xsi:type="dcterms:W3CDTF">2016-03-23T04:59:25Z</dcterms:modified>
</cp:coreProperties>
</file>