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256" r:id="rId2"/>
    <p:sldId id="257" r:id="rId3"/>
    <p:sldId id="262" r:id="rId4"/>
    <p:sldId id="258" r:id="rId5"/>
    <p:sldId id="259" r:id="rId6"/>
    <p:sldId id="260" r:id="rId7"/>
  </p:sldIdLst>
  <p:sldSz cx="9144000" cy="6858000" type="screen4x3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0">
          <p15:clr>
            <a:srgbClr val="A4A3A4"/>
          </p15:clr>
        </p15:guide>
        <p15:guide id="2" pos="214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CC0000"/>
    <a:srgbClr val="B45064"/>
    <a:srgbClr val="FFCCFF"/>
    <a:srgbClr val="FF0066"/>
    <a:srgbClr val="00CC99"/>
    <a:srgbClr val="29CB2D"/>
    <a:srgbClr val="66FF33"/>
    <a:srgbClr val="FFFF99"/>
    <a:srgbClr val="BE00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>
    <p:restoredLeft sz="25448" autoAdjust="0"/>
    <p:restoredTop sz="83572" autoAdjust="0"/>
  </p:normalViewPr>
  <p:slideViewPr>
    <p:cSldViewPr snapToGrid="0">
      <p:cViewPr varScale="1">
        <p:scale>
          <a:sx n="94" d="100"/>
          <a:sy n="94" d="100"/>
        </p:scale>
        <p:origin x="918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0" d="100"/>
          <a:sy n="80" d="100"/>
        </p:scale>
        <p:origin x="3216" y="90"/>
      </p:cViewPr>
      <p:guideLst>
        <p:guide orient="horz" pos="3130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5AF296-1CF2-463B-B79F-BF3D43A61D23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7040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432F53-0FDB-4BF8-8F9E-2153008AB6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74131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■指導のねらい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スパイウェアに関する知識と危険を回避する方法を身に付ける。</a:t>
            </a:r>
          </a:p>
          <a:p>
            <a:endParaRPr kumimoji="1"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432F53-0FDB-4BF8-8F9E-2153008AB672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78983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ja-JP" sz="105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＜事例場面の把握＞　　</a:t>
            </a:r>
            <a:endParaRPr lang="ja-JP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◆生徒に，枠内を読ませる。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◆このメッセージが原因で，被害に遭ってしまったことを説明する。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	</a:t>
            </a:r>
            <a:endParaRPr lang="ja-JP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【発問】このようなメッセージは，どのような目的で送られてくるのでしょう。</a:t>
            </a:r>
          </a:p>
          <a:p>
            <a:endParaRPr kumimoji="1" lang="en-US" altLang="ja-JP" sz="1050" kern="1200" dirty="0" smtClean="0">
              <a:solidFill>
                <a:schemeClr val="tx1"/>
              </a:solidFill>
              <a:effectLst/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＜自分の考えを持たせる＞</a:t>
            </a:r>
            <a:endParaRPr lang="ja-JP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◆発信者は，なぜこのようなメッセージを送るのか考えさせ，設問１に記入させる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。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1050" kern="1200" dirty="0">
              <a:solidFill>
                <a:schemeClr val="tx1"/>
              </a:solidFill>
              <a:effectLst/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＜考えを交流させる＞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コンピュータウイルスによる被害であることに気付かせる。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◆発信者の目的や予想される被害について話し合わせ，考えを交流させる。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※ペアワーク，グループワークなど</a:t>
            </a:r>
          </a:p>
          <a:p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事例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説明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・普段，不審なメッセージが届くことがある。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・害のないものもあるが，中には金銭や情報を窃取するもの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，だまして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詐欺に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引っかけ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る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もの，乗っ取りを目的とした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ものなど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があり，データの破壊や情報漏洩などの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被害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に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合う場合がある。</a:t>
            </a:r>
          </a:p>
          <a:p>
            <a:endParaRPr kumimoji="1" lang="ja-JP" altLang="ja-JP" sz="1050" kern="1200" dirty="0" smtClean="0">
              <a:solidFill>
                <a:schemeClr val="tx1"/>
              </a:solidFill>
              <a:effectLst/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432F53-0FDB-4BF8-8F9E-2153008AB672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61760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>
          <a:xfrm>
            <a:off x="680720" y="4783307"/>
            <a:ext cx="5445760" cy="4657340"/>
          </a:xfrm>
        </p:spPr>
        <p:txBody>
          <a:bodyPr/>
          <a:lstStyle/>
          <a:p>
            <a:r>
              <a:rPr lang="ja-JP" altLang="ja-JP" sz="105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＜本時の説明＞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マルウェアの種類とその特徴や被害について理解させる。</a:t>
            </a:r>
          </a:p>
          <a:p>
            <a:endParaRPr kumimoji="1"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【補足説明】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マルウェアとは，インターネット上の悪質なプログラムや攻撃、脅威を及ぼすソフトウェアの総称である。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マルウェア（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Malware malicious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software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）は，有害プログラム，悪意のあるソフトウェアと呼ばれており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，様々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な種類のものがある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。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ウイルス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：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プログラム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に寄生して増殖し、感染、破壊、いたずら、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盗聴など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　　　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の被害を与える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プログラム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。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ワーム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　：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自分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自身をコピーして増殖し、感染、破壊、いたずら、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盗聴など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　　　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の被害を与える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プログラム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。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トロイの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木馬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：　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通常のソフトウェアに見せかけて、破壊、いたずら、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盗聴などの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　　　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被害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を与えるプログラム。</a:t>
            </a:r>
          </a:p>
          <a:p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スパイウェア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：　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ユーザの知らないうちに、ユーザの情報や操作履歴を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外部に送信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　　　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する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プログラム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。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アドウェア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：　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広告のウインドウをポップアップ表示させたり、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ブラウザで広告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　　　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を表示させる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プログラム。</a:t>
            </a:r>
          </a:p>
          <a:p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ボット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　：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外部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からの命令により、他人のパソコンを制御したり、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攻撃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踏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　　　　</a:t>
            </a:r>
            <a:r>
              <a:rPr lang="ja-JP" altLang="ja-JP" sz="1050" dirty="0" err="1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み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台に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する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ために、制御するパソコン側で動作する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プログラム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。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感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　　　　</a:t>
            </a:r>
            <a:r>
              <a:rPr lang="ja-JP" altLang="ja-JP" sz="1050" dirty="0" err="1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染</a:t>
            </a:r>
            <a:r>
              <a:rPr lang="ja-JP" altLang="ja-JP" sz="1050" dirty="0" err="1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した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コンピュータは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，「ゾンビＰＣ」と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呼ば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れ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る。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本事例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スパイウェアは、知らないうちにインストールされ、様々な情報を収集するプログラムである。</a:t>
            </a:r>
          </a:p>
          <a:p>
            <a:endParaRPr lang="en-US" altLang="ja-JP" sz="11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ja-JP" altLang="en-US" sz="11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432F53-0FDB-4BF8-8F9E-2153008AB672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78148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不審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なメッセージ等を開くと自動的にインストールされ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,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ＩＤやパスワード，ネットショッピング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等で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使用して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いるカード番号などが窃取される。悪質なものは，メッセージを受信しただけで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インストール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されるもの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もある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。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マルウェアに感染すると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・ＰＣの調子が悪くなる　＝　ファイルの破壊，ファイルの改ざん，データの削除，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　　　　　　　　　　　　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ＰＣ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のフリーズ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・個人情報が盗まれる　＝　ユーザー会員のＩＤ・パスワード，登録してある友人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　　　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　　　　　　　　　　　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メールアドレス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，登録済みの電話帳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endParaRPr lang="en-US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◇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犯罪者の目的</a:t>
            </a:r>
          </a:p>
          <a:p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窃取した情報を販売するなど金的利益を得る</a:t>
            </a:r>
          </a:p>
          <a:p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感染させた機器を利用して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,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さらに誰かを攻撃する</a:t>
            </a:r>
          </a:p>
          <a:p>
            <a:endParaRPr lang="en-US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432F53-0FDB-4BF8-8F9E-2153008AB672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73224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ja-JP" sz="105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＜本時のまとめ＞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情報セキュリティに関する基本的な知識を身に付けさせる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。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●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ポイント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・不審なメールやメッセージに潜んでいるスパイウェアにより情報が窃取される。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・自分が使用しているＰＣやスマホを踏み台として，他の人を攻撃する。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この場合，自分自身も加害者としてみられることもある。</a:t>
            </a:r>
          </a:p>
          <a:p>
            <a:endParaRPr kumimoji="1" lang="ja-JP" altLang="en-US" sz="105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432F53-0FDB-4BF8-8F9E-2153008AB672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11657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●気をつけること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・ウイルス対策ソフトの導入やＯＳを最新の状態にする。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・送信元が不明な添付ファイルや知り合いからのメールでも不明な添付ファイル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は決し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err="1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て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開かない。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・迷惑メール，メッセージ，ＳＮＳの中のリンクはクリックしない。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・パスワードを定期的に変更する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。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＜振り返りをさせる＞</a:t>
            </a:r>
            <a:endParaRPr lang="ja-JP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◆この事例から，学んだこと，気をつけなければいけないことを設問２に記入させる。</a:t>
            </a:r>
          </a:p>
          <a:p>
            <a:endParaRPr kumimoji="1" lang="ja-JP" altLang="en-US" sz="105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432F53-0FDB-4BF8-8F9E-2153008AB672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25469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14843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5287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5573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05502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04882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66420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9938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28923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9305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379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1791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0" y="6604084"/>
            <a:ext cx="9144000" cy="25391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ja-JP" altLang="en-US" sz="1050" dirty="0" smtClean="0"/>
              <a:t>　　　　　　　　　　　　　　　　　　　　　　　　　　　　　　　　　　　　　　　　　　　　　　　　　　　　　　　　</a:t>
            </a:r>
            <a:r>
              <a:rPr lang="en-US" altLang="ja-JP" sz="900" dirty="0" smtClean="0"/>
              <a:t>Copyright © 2015 The</a:t>
            </a:r>
            <a:r>
              <a:rPr lang="ja-JP" altLang="en-US" sz="900" dirty="0" smtClean="0"/>
              <a:t> </a:t>
            </a:r>
            <a:r>
              <a:rPr lang="en-US" altLang="ja-JP" sz="900" dirty="0" smtClean="0"/>
              <a:t>General Education Center of </a:t>
            </a:r>
            <a:r>
              <a:rPr lang="en-US" altLang="ja-JP" sz="900" dirty="0"/>
              <a:t>Iwate</a:t>
            </a:r>
            <a:r>
              <a:rPr lang="en-US" altLang="ja-JP" sz="900" dirty="0" smtClean="0"/>
              <a:t> All Rights Reserved.</a:t>
            </a:r>
            <a:endParaRPr lang="ja-JP" altLang="en-US" sz="900" dirty="0"/>
          </a:p>
        </p:txBody>
      </p:sp>
      <p:pic>
        <p:nvPicPr>
          <p:cNvPr id="8" name="image1.gif"/>
          <p:cNvPicPr>
            <a:picLocks noChangeAspect="1"/>
          </p:cNvPicPr>
          <p:nvPr/>
        </p:nvPicPr>
        <p:blipFill>
          <a:blip r:embed="rId13">
            <a:extLst/>
          </a:blip>
          <a:stretch>
            <a:fillRect/>
          </a:stretch>
        </p:blipFill>
        <p:spPr>
          <a:xfrm>
            <a:off x="8723883" y="6600324"/>
            <a:ext cx="420117" cy="242304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</p:pic>
      <p:sp>
        <p:nvSpPr>
          <p:cNvPr id="9" name="正方形/長方形 8"/>
          <p:cNvSpPr/>
          <p:nvPr userDrawn="1"/>
        </p:nvSpPr>
        <p:spPr>
          <a:xfrm>
            <a:off x="0" y="6604084"/>
            <a:ext cx="9144000" cy="253916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ja-JP" altLang="en-US" sz="1050" dirty="0" smtClean="0"/>
              <a:t>　　　　　　　　　　　　　　　　　　　　　　　　　　　　　　　　　　　　　　　　　　　　　　　　　　　　　　　</a:t>
            </a:r>
            <a:r>
              <a:rPr lang="en-US" altLang="ja-JP" sz="900" dirty="0" smtClean="0">
                <a:solidFill>
                  <a:schemeClr val="bg1"/>
                </a:solidFill>
              </a:rPr>
              <a:t>Copyright © 2015 The</a:t>
            </a:r>
            <a:r>
              <a:rPr lang="ja-JP" altLang="en-US" sz="900" dirty="0" smtClean="0">
                <a:solidFill>
                  <a:schemeClr val="bg1"/>
                </a:solidFill>
              </a:rPr>
              <a:t> </a:t>
            </a:r>
            <a:r>
              <a:rPr lang="en-US" altLang="ja-JP" sz="900" dirty="0" smtClean="0">
                <a:solidFill>
                  <a:schemeClr val="bg1"/>
                </a:solidFill>
              </a:rPr>
              <a:t>General Education Center of </a:t>
            </a:r>
            <a:r>
              <a:rPr lang="en-US" altLang="ja-JP" sz="900" dirty="0">
                <a:solidFill>
                  <a:schemeClr val="bg1"/>
                </a:solidFill>
              </a:rPr>
              <a:t>Iwate</a:t>
            </a:r>
            <a:r>
              <a:rPr lang="en-US" altLang="ja-JP" sz="900" dirty="0" smtClean="0">
                <a:solidFill>
                  <a:schemeClr val="bg1"/>
                </a:solidFill>
              </a:rPr>
              <a:t> All Rights Reserved.</a:t>
            </a:r>
            <a:endParaRPr lang="ja-JP" altLang="en-US" sz="900" dirty="0">
              <a:solidFill>
                <a:schemeClr val="bg1"/>
              </a:solidFill>
            </a:endParaRPr>
          </a:p>
        </p:txBody>
      </p:sp>
      <p:pic>
        <p:nvPicPr>
          <p:cNvPr id="10" name="image1.gif"/>
          <p:cNvPicPr>
            <a:picLocks noChangeAspect="1"/>
          </p:cNvPicPr>
          <p:nvPr userDrawn="1"/>
        </p:nvPicPr>
        <p:blipFill>
          <a:blip r:embed="rId13">
            <a:extLst/>
          </a:blip>
          <a:stretch>
            <a:fillRect/>
          </a:stretch>
        </p:blipFill>
        <p:spPr>
          <a:xfrm>
            <a:off x="8723883" y="6602204"/>
            <a:ext cx="420117" cy="257676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</p:pic>
    </p:spTree>
    <p:extLst>
      <p:ext uri="{BB962C8B-B14F-4D97-AF65-F5344CB8AC3E}">
        <p14:creationId xmlns:p14="http://schemas.microsoft.com/office/powerpoint/2010/main" val="3322702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54270" y="1994722"/>
            <a:ext cx="7772400" cy="2387600"/>
          </a:xfrm>
        </p:spPr>
        <p:txBody>
          <a:bodyPr>
            <a:normAutofit/>
          </a:bodyPr>
          <a:lstStyle/>
          <a:p>
            <a:r>
              <a:rPr lang="ja-JP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不審なメッセージが</a:t>
            </a:r>
            <a:r>
              <a:rPr lang="en-US" altLang="ja-JP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/>
            </a:r>
            <a:br>
              <a:rPr lang="en-US" altLang="ja-JP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</a:br>
            <a:r>
              <a:rPr lang="ja-JP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原因で？</a:t>
            </a:r>
            <a:r>
              <a:rPr lang="en-US" altLang="ja-JP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/>
            </a:r>
            <a:br>
              <a:rPr lang="en-US" altLang="ja-JP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</a:br>
            <a:endParaRPr kumimoji="1" lang="ja-JP" alt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7343507" y="0"/>
            <a:ext cx="18004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ja-JP" altLang="en-US" sz="1400" dirty="0" smtClean="0"/>
              <a:t>自他の権利（著作権</a:t>
            </a:r>
            <a:r>
              <a:rPr lang="ja-JP" altLang="en-US" sz="1400" dirty="0" smtClean="0"/>
              <a:t>）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686890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5"/>
          <p:cNvSpPr>
            <a:spLocks noChangeArrowheads="1"/>
          </p:cNvSpPr>
          <p:nvPr/>
        </p:nvSpPr>
        <p:spPr bwMode="auto">
          <a:xfrm>
            <a:off x="-127000" y="40925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579120" y="355600"/>
            <a:ext cx="80670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/>
              <a:t>不審</a:t>
            </a:r>
            <a:r>
              <a:rPr lang="ja-JP" altLang="en-US" sz="3200" dirty="0" smtClean="0"/>
              <a:t>なメッセージが届きました。</a:t>
            </a:r>
            <a:endParaRPr lang="en-US" altLang="ja-JP" sz="3200" dirty="0" smtClean="0"/>
          </a:p>
          <a:p>
            <a:r>
              <a:rPr kumimoji="1" lang="ja-JP" altLang="en-US" sz="3200" dirty="0"/>
              <a:t>なぜ</a:t>
            </a:r>
            <a:r>
              <a:rPr kumimoji="1" lang="ja-JP" altLang="en-US" sz="3200" dirty="0" smtClean="0"/>
              <a:t>，送られてきたのでしょう？</a:t>
            </a:r>
            <a:endParaRPr kumimoji="1" lang="ja-JP" altLang="en-US" sz="3200" dirty="0"/>
          </a:p>
        </p:txBody>
      </p:sp>
      <p:pic>
        <p:nvPicPr>
          <p:cNvPr id="23" name="図 22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063"/>
          <a:stretch/>
        </p:blipFill>
        <p:spPr bwMode="auto">
          <a:xfrm>
            <a:off x="333091" y="1920845"/>
            <a:ext cx="3874770" cy="364807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テキスト ボックス 32"/>
          <p:cNvSpPr txBox="1"/>
          <p:nvPr/>
        </p:nvSpPr>
        <p:spPr>
          <a:xfrm>
            <a:off x="560738" y="2931621"/>
            <a:ext cx="3419475" cy="380365"/>
          </a:xfrm>
          <a:prstGeom prst="rect">
            <a:avLst/>
          </a:prstGeom>
          <a:solidFill>
            <a:srgbClr val="339966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spcAft>
                <a:spcPts val="0"/>
              </a:spcAft>
            </a:pPr>
            <a:r>
              <a:rPr lang="ja-JP" sz="1100" b="1" kern="100">
                <a:effectLst/>
                <a:latin typeface="ＭＳ 明朝" panose="02020609040205080304" pitchFamily="17" charset="-128"/>
                <a:ea typeface="ＤＨＰ特太ゴシック体" panose="020B0500000000000000" pitchFamily="50" charset="-128"/>
                <a:cs typeface="Times New Roman" panose="02020603050405020304" pitchFamily="18" charset="0"/>
              </a:rPr>
              <a:t>←</a:t>
            </a:r>
            <a:r>
              <a:rPr lang="ja-JP" sz="1100" kern="100">
                <a:effectLst/>
                <a:latin typeface="ＭＳ 明朝" panose="02020609040205080304" pitchFamily="17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　</a:t>
            </a:r>
            <a:r>
              <a:rPr lang="en-US" sz="1200" kern="100">
                <a:solidFill>
                  <a:srgbClr val="FFFFFF"/>
                </a:solidFill>
                <a:effectLst/>
                <a:latin typeface="ＭＳ ゴシック" panose="020B0609070205080204" pitchFamily="49" charset="-128"/>
                <a:ea typeface="ＭＳ 明朝" panose="02020609040205080304" pitchFamily="17" charset="-128"/>
                <a:cs typeface="Times New Roman" panose="02020603050405020304" pitchFamily="18" charset="0"/>
              </a:rPr>
              <a:t>***@***.org</a:t>
            </a:r>
            <a:endParaRPr lang="ja-JP" sz="1100" kern="100">
              <a:effectLst/>
              <a:latin typeface="ＭＳ 明朝" panose="02020609040205080304" pitchFamily="17" charset="-128"/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  <p:sp>
        <p:nvSpPr>
          <p:cNvPr id="26" name="四角形吹き出し 25"/>
          <p:cNvSpPr/>
          <p:nvPr/>
        </p:nvSpPr>
        <p:spPr>
          <a:xfrm>
            <a:off x="875062" y="3411190"/>
            <a:ext cx="3105151" cy="2157730"/>
          </a:xfrm>
          <a:prstGeom prst="wedgeRectCallout">
            <a:avLst>
              <a:gd name="adj1" fmla="val -53939"/>
              <a:gd name="adj2" fmla="val -35152"/>
            </a:avLst>
          </a:prstGeom>
          <a:solidFill>
            <a:schemeClr val="bg2"/>
          </a:solidFill>
          <a:ln w="635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US" sz="1100" kern="100">
                <a:effectLst/>
                <a:latin typeface="ＭＳ 明朝" panose="02020609040205080304" pitchFamily="17" charset="-128"/>
                <a:ea typeface="ＭＳ 明朝" panose="02020609040205080304" pitchFamily="17" charset="-128"/>
                <a:cs typeface="Times New Roman" panose="02020603050405020304" pitchFamily="18" charset="0"/>
              </a:rPr>
              <a:t> </a:t>
            </a:r>
            <a:endParaRPr lang="ja-JP" sz="1100" kern="100">
              <a:effectLst/>
              <a:latin typeface="ＭＳ 明朝" panose="02020609040205080304" pitchFamily="17" charset="-128"/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  <p:grpSp>
        <p:nvGrpSpPr>
          <p:cNvPr id="27" name="グループ化 26"/>
          <p:cNvGrpSpPr/>
          <p:nvPr/>
        </p:nvGrpSpPr>
        <p:grpSpPr>
          <a:xfrm>
            <a:off x="624398" y="3412142"/>
            <a:ext cx="333375" cy="332740"/>
            <a:chOff x="0" y="0"/>
            <a:chExt cx="333375" cy="333375"/>
          </a:xfrm>
        </p:grpSpPr>
        <p:sp>
          <p:nvSpPr>
            <p:cNvPr id="28" name="円/楕円 27"/>
            <p:cNvSpPr/>
            <p:nvPr/>
          </p:nvSpPr>
          <p:spPr>
            <a:xfrm>
              <a:off x="0" y="0"/>
              <a:ext cx="333375" cy="333375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9" name="円/楕円 28"/>
            <p:cNvSpPr/>
            <p:nvPr/>
          </p:nvSpPr>
          <p:spPr>
            <a:xfrm>
              <a:off x="95250" y="19050"/>
              <a:ext cx="142875" cy="142875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0" name="片側の 2 つの角を丸めた四角形 29"/>
            <p:cNvSpPr/>
            <p:nvPr/>
          </p:nvSpPr>
          <p:spPr>
            <a:xfrm>
              <a:off x="95250" y="180975"/>
              <a:ext cx="142875" cy="123825"/>
            </a:xfrm>
            <a:prstGeom prst="round2Same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sp>
        <p:nvSpPr>
          <p:cNvPr id="39" name="テキスト ボックス 61"/>
          <p:cNvSpPr txBox="1"/>
          <p:nvPr/>
        </p:nvSpPr>
        <p:spPr>
          <a:xfrm>
            <a:off x="875062" y="4760994"/>
            <a:ext cx="3105151" cy="766445"/>
          </a:xfrm>
          <a:prstGeom prst="rect">
            <a:avLst/>
          </a:prstGeom>
          <a:solidFill>
            <a:schemeClr val="bg2"/>
          </a:solidFill>
          <a:ln w="6350">
            <a:solidFill>
              <a:schemeClr val="bg1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US" sz="1200" kern="100" dirty="0">
                <a:effectLst/>
                <a:latin typeface="ＭＳ Ｐゴシック" panose="020B0600070205080204" pitchFamily="50" charset="-128"/>
                <a:ea typeface="ＭＳ 明朝" panose="02020609040205080304" pitchFamily="17" charset="-128"/>
                <a:cs typeface="Times New Roman" panose="02020603050405020304" pitchFamily="18" charset="0"/>
              </a:rPr>
              <a:t>&lt;</a:t>
            </a:r>
            <a:r>
              <a:rPr lang="ja-JP" sz="1200" kern="100" dirty="0" err="1">
                <a:effectLst/>
                <a:latin typeface="ＭＳ 明朝" panose="02020609040205080304" pitchFamily="17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ｓ</a:t>
            </a:r>
            <a:r>
              <a:rPr lang="en-US" sz="1200" kern="100" dirty="0" err="1">
                <a:effectLst/>
                <a:latin typeface="ＭＳ 明朝" panose="02020609040205080304" pitchFamily="17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ubject:in</a:t>
            </a:r>
            <a:r>
              <a:rPr lang="en-US" sz="1200" kern="100" dirty="0">
                <a:effectLst/>
                <a:latin typeface="ＭＳ 明朝" panose="02020609040205080304" pitchFamily="17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 this your dog?&gt;so cute!!</a:t>
            </a:r>
            <a:endParaRPr lang="ja-JP" sz="1100" kern="100" dirty="0">
              <a:effectLst/>
              <a:latin typeface="ＭＳ 明朝" panose="02020609040205080304" pitchFamily="17" charset="-128"/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en-US" sz="1200" kern="100" dirty="0">
                <a:effectLst/>
                <a:latin typeface="ＭＳ Ｐゴシック" panose="020B0600070205080204" pitchFamily="50" charset="-128"/>
                <a:ea typeface="ＭＳ 明朝" panose="02020609040205080304" pitchFamily="17" charset="-128"/>
                <a:cs typeface="Times New Roman" panose="02020603050405020304" pitchFamily="18" charset="0"/>
              </a:rPr>
              <a:t>additional media content is included.</a:t>
            </a:r>
            <a:endParaRPr lang="ja-JP" sz="1100" kern="100" dirty="0">
              <a:effectLst/>
              <a:latin typeface="ＭＳ 明朝" panose="02020609040205080304" pitchFamily="17" charset="-128"/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en-US" sz="1200" kern="100" dirty="0">
                <a:effectLst/>
                <a:latin typeface="ＭＳ Ｐゴシック" panose="020B0600070205080204" pitchFamily="50" charset="-128"/>
                <a:ea typeface="ＭＳ 明朝" panose="02020609040205080304" pitchFamily="17" charset="-128"/>
                <a:cs typeface="Times New Roman" panose="02020603050405020304" pitchFamily="18" charset="0"/>
              </a:rPr>
              <a:t>please check the message in detail</a:t>
            </a:r>
            <a:endParaRPr lang="ja-JP" sz="1100" kern="100" dirty="0">
              <a:effectLst/>
              <a:latin typeface="ＭＳ 明朝" panose="02020609040205080304" pitchFamily="17" charset="-128"/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  <p:grpSp>
        <p:nvGrpSpPr>
          <p:cNvPr id="31" name="グループ化 30"/>
          <p:cNvGrpSpPr/>
          <p:nvPr/>
        </p:nvGrpSpPr>
        <p:grpSpPr>
          <a:xfrm>
            <a:off x="1062592" y="3431156"/>
            <a:ext cx="2699385" cy="1393823"/>
            <a:chOff x="0" y="0"/>
            <a:chExt cx="2699385" cy="1394261"/>
          </a:xfrm>
        </p:grpSpPr>
        <p:sp>
          <p:nvSpPr>
            <p:cNvPr id="32" name="正方形/長方形 31"/>
            <p:cNvSpPr/>
            <p:nvPr/>
          </p:nvSpPr>
          <p:spPr>
            <a:xfrm>
              <a:off x="0" y="0"/>
              <a:ext cx="2699385" cy="222686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3" name="正方形/長方形 32"/>
            <p:cNvSpPr/>
            <p:nvPr/>
          </p:nvSpPr>
          <p:spPr>
            <a:xfrm>
              <a:off x="0" y="219075"/>
              <a:ext cx="2699385" cy="945405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4" name="正方形/長方形 33"/>
            <p:cNvSpPr/>
            <p:nvPr/>
          </p:nvSpPr>
          <p:spPr>
            <a:xfrm>
              <a:off x="0" y="1171575"/>
              <a:ext cx="2699385" cy="222686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pic>
          <p:nvPicPr>
            <p:cNvPr id="35" name="図 3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3925" y="285750"/>
              <a:ext cx="828675" cy="828675"/>
            </a:xfrm>
            <a:prstGeom prst="rect">
              <a:avLst/>
            </a:prstGeom>
          </p:spPr>
        </p:pic>
        <p:grpSp>
          <p:nvGrpSpPr>
            <p:cNvPr id="36" name="グループ化 35"/>
            <p:cNvGrpSpPr/>
            <p:nvPr/>
          </p:nvGrpSpPr>
          <p:grpSpPr>
            <a:xfrm>
              <a:off x="1095375" y="542925"/>
              <a:ext cx="450850" cy="274320"/>
              <a:chOff x="0" y="120344"/>
              <a:chExt cx="536448" cy="390143"/>
            </a:xfrm>
          </p:grpSpPr>
          <p:sp>
            <p:nvSpPr>
              <p:cNvPr id="37" name="角丸四角形 36"/>
              <p:cNvSpPr/>
              <p:nvPr/>
            </p:nvSpPr>
            <p:spPr>
              <a:xfrm>
                <a:off x="0" y="120344"/>
                <a:ext cx="536448" cy="390143"/>
              </a:xfrm>
              <a:prstGeom prst="roundRect">
                <a:avLst/>
              </a:prstGeom>
              <a:solidFill>
                <a:srgbClr val="595959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8" name="二等辺三角形 37"/>
              <p:cNvSpPr/>
              <p:nvPr/>
            </p:nvSpPr>
            <p:spPr>
              <a:xfrm rot="5400000">
                <a:off x="188977" y="225489"/>
                <a:ext cx="183856" cy="158496"/>
              </a:xfrm>
              <a:prstGeom prst="triangl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2" name="角丸四角形吹き出し 63"/>
          <p:cNvSpPr>
            <a:spLocks noChangeArrowheads="1"/>
          </p:cNvSpPr>
          <p:nvPr/>
        </p:nvSpPr>
        <p:spPr bwMode="auto">
          <a:xfrm>
            <a:off x="4291837" y="2778761"/>
            <a:ext cx="4641187" cy="2367280"/>
          </a:xfrm>
          <a:prstGeom prst="wedgeRoundRectCallout">
            <a:avLst>
              <a:gd name="adj1" fmla="val -62301"/>
              <a:gd name="adj2" fmla="val 967"/>
              <a:gd name="adj3" fmla="val 16667"/>
            </a:avLst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1524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身に覚えのないメッセージの受信通知が表示されました。</a:t>
            </a:r>
            <a:endParaRPr kumimoji="0" lang="ja-JP" altLang="ja-JP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1524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内容を確認するため，開いてみると，犬の親子が撮影されたビデオメッセージでした。</a:t>
            </a:r>
            <a:endParaRPr kumimoji="0" lang="ja-JP" altLang="ja-JP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3301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角丸四角形 7"/>
          <p:cNvSpPr/>
          <p:nvPr/>
        </p:nvSpPr>
        <p:spPr>
          <a:xfrm>
            <a:off x="899160" y="1346665"/>
            <a:ext cx="7345680" cy="486664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579120" y="294640"/>
            <a:ext cx="8067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 smtClean="0"/>
              <a:t>マルウェアの種類</a:t>
            </a:r>
            <a:endParaRPr lang="en-US" altLang="ja-JP" sz="3200" dirty="0" smtClean="0"/>
          </a:p>
        </p:txBody>
      </p:sp>
      <p:sp>
        <p:nvSpPr>
          <p:cNvPr id="3" name="星 12 2"/>
          <p:cNvSpPr/>
          <p:nvPr/>
        </p:nvSpPr>
        <p:spPr>
          <a:xfrm>
            <a:off x="1290320" y="2007065"/>
            <a:ext cx="1920240" cy="1645920"/>
          </a:xfrm>
          <a:prstGeom prst="star12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/>
              <a:t>ウィルス</a:t>
            </a:r>
            <a:endParaRPr kumimoji="1" lang="ja-JP" altLang="en-US" b="1" dirty="0"/>
          </a:p>
        </p:txBody>
      </p:sp>
      <p:sp>
        <p:nvSpPr>
          <p:cNvPr id="4" name="星 12 3"/>
          <p:cNvSpPr/>
          <p:nvPr/>
        </p:nvSpPr>
        <p:spPr>
          <a:xfrm>
            <a:off x="3611880" y="2007065"/>
            <a:ext cx="1920240" cy="1645920"/>
          </a:xfrm>
          <a:prstGeom prst="star12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/>
              <a:t>ワーム</a:t>
            </a:r>
            <a:endParaRPr kumimoji="1" lang="ja-JP" altLang="en-US" b="1" dirty="0"/>
          </a:p>
        </p:txBody>
      </p:sp>
      <p:sp>
        <p:nvSpPr>
          <p:cNvPr id="5" name="星 12 4"/>
          <p:cNvSpPr/>
          <p:nvPr/>
        </p:nvSpPr>
        <p:spPr>
          <a:xfrm>
            <a:off x="5933440" y="2007065"/>
            <a:ext cx="1920240" cy="1645920"/>
          </a:xfrm>
          <a:prstGeom prst="star12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/>
              <a:t>トロイ</a:t>
            </a:r>
            <a:r>
              <a:rPr lang="ja-JP" altLang="en-US" b="1" dirty="0" smtClean="0"/>
              <a:t>の</a:t>
            </a:r>
            <a:endParaRPr lang="en-US" altLang="ja-JP" b="1" dirty="0" smtClean="0"/>
          </a:p>
          <a:p>
            <a:pPr algn="ctr"/>
            <a:r>
              <a:rPr kumimoji="1" lang="ja-JP" altLang="en-US" b="1" dirty="0"/>
              <a:t>木馬</a:t>
            </a:r>
          </a:p>
        </p:txBody>
      </p:sp>
      <p:sp>
        <p:nvSpPr>
          <p:cNvPr id="6" name="星 12 5"/>
          <p:cNvSpPr/>
          <p:nvPr/>
        </p:nvSpPr>
        <p:spPr>
          <a:xfrm>
            <a:off x="1312949" y="4236610"/>
            <a:ext cx="1920240" cy="1645920"/>
          </a:xfrm>
          <a:prstGeom prst="star12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/>
              <a:t>スパイウェア</a:t>
            </a:r>
            <a:endParaRPr kumimoji="1" lang="ja-JP" altLang="en-US" b="1" dirty="0"/>
          </a:p>
        </p:txBody>
      </p:sp>
      <p:sp>
        <p:nvSpPr>
          <p:cNvPr id="7" name="星 12 6"/>
          <p:cNvSpPr/>
          <p:nvPr/>
        </p:nvSpPr>
        <p:spPr>
          <a:xfrm>
            <a:off x="5933440" y="4236610"/>
            <a:ext cx="1920240" cy="1645920"/>
          </a:xfrm>
          <a:prstGeom prst="star12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/>
              <a:t>ボット</a:t>
            </a:r>
            <a:endParaRPr kumimoji="1" lang="ja-JP" altLang="en-US" b="1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484880" y="1064955"/>
            <a:ext cx="2123440" cy="584775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dirty="0" smtClean="0">
                <a:solidFill>
                  <a:schemeClr val="bg1"/>
                </a:solidFill>
              </a:rPr>
              <a:t>マルウェア</a:t>
            </a:r>
            <a:endParaRPr kumimoji="1" lang="ja-JP" altLang="en-US" sz="3200" dirty="0">
              <a:solidFill>
                <a:schemeClr val="bg1"/>
              </a:solidFill>
            </a:endParaRPr>
          </a:p>
        </p:txBody>
      </p:sp>
      <p:sp>
        <p:nvSpPr>
          <p:cNvPr id="10" name="星 12 9"/>
          <p:cNvSpPr/>
          <p:nvPr/>
        </p:nvSpPr>
        <p:spPr>
          <a:xfrm>
            <a:off x="3688080" y="4236610"/>
            <a:ext cx="1920240" cy="1645920"/>
          </a:xfrm>
          <a:prstGeom prst="star12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 smtClean="0"/>
              <a:t>アド</a:t>
            </a:r>
            <a:endParaRPr lang="en-US" altLang="ja-JP" b="1" dirty="0" smtClean="0"/>
          </a:p>
          <a:p>
            <a:pPr algn="ctr"/>
            <a:r>
              <a:rPr lang="ja-JP" altLang="en-US" b="1" dirty="0" smtClean="0"/>
              <a:t>ウェア</a:t>
            </a:r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3304961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508" y="4026507"/>
            <a:ext cx="1714500" cy="1714500"/>
          </a:xfrm>
          <a:prstGeom prst="rect">
            <a:avLst/>
          </a:prstGeom>
        </p:spPr>
      </p:pic>
      <p:pic>
        <p:nvPicPr>
          <p:cNvPr id="5" name="図 4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9042" y="4038399"/>
            <a:ext cx="1714500" cy="1714500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579120" y="294640"/>
            <a:ext cx="8067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 smtClean="0"/>
              <a:t>マルウェアに感染すると</a:t>
            </a:r>
            <a:endParaRPr lang="en-US" altLang="ja-JP" sz="3200" dirty="0" smtClean="0"/>
          </a:p>
        </p:txBody>
      </p:sp>
      <p:grpSp>
        <p:nvGrpSpPr>
          <p:cNvPr id="30" name="グループ化 29"/>
          <p:cNvGrpSpPr/>
          <p:nvPr/>
        </p:nvGrpSpPr>
        <p:grpSpPr>
          <a:xfrm>
            <a:off x="4013542" y="4548131"/>
            <a:ext cx="731352" cy="713010"/>
            <a:chOff x="4013542" y="4548131"/>
            <a:chExt cx="731352" cy="713010"/>
          </a:xfrm>
        </p:grpSpPr>
        <p:pic>
          <p:nvPicPr>
            <p:cNvPr id="8" name="図 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06520" y="4548131"/>
              <a:ext cx="461010" cy="461010"/>
            </a:xfrm>
            <a:prstGeom prst="rect">
              <a:avLst/>
            </a:prstGeom>
          </p:spPr>
        </p:pic>
        <p:sp>
          <p:nvSpPr>
            <p:cNvPr id="12" name="左矢印 11"/>
            <p:cNvSpPr/>
            <p:nvPr/>
          </p:nvSpPr>
          <p:spPr>
            <a:xfrm>
              <a:off x="4013542" y="5009141"/>
              <a:ext cx="731352" cy="252000"/>
            </a:xfrm>
            <a:prstGeom prst="leftArrow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7" name="グループ化 36"/>
          <p:cNvGrpSpPr/>
          <p:nvPr/>
        </p:nvGrpSpPr>
        <p:grpSpPr>
          <a:xfrm>
            <a:off x="5923454" y="4155701"/>
            <a:ext cx="2968212" cy="2266287"/>
            <a:chOff x="5923454" y="4155701"/>
            <a:chExt cx="2968212" cy="2266287"/>
          </a:xfrm>
        </p:grpSpPr>
        <p:pic>
          <p:nvPicPr>
            <p:cNvPr id="13" name="図 12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06360" y="4155701"/>
              <a:ext cx="1585306" cy="1585306"/>
            </a:xfrm>
            <a:prstGeom prst="rect">
              <a:avLst/>
            </a:prstGeom>
          </p:spPr>
        </p:pic>
        <p:grpSp>
          <p:nvGrpSpPr>
            <p:cNvPr id="33" name="グループ化 32"/>
            <p:cNvGrpSpPr/>
            <p:nvPr/>
          </p:nvGrpSpPr>
          <p:grpSpPr>
            <a:xfrm>
              <a:off x="5923454" y="5416018"/>
              <a:ext cx="2001520" cy="1005970"/>
              <a:chOff x="5923454" y="5416018"/>
              <a:chExt cx="2001520" cy="1005970"/>
            </a:xfrm>
          </p:grpSpPr>
          <p:sp>
            <p:nvSpPr>
              <p:cNvPr id="17" name="右矢印 16"/>
              <p:cNvSpPr/>
              <p:nvPr/>
            </p:nvSpPr>
            <p:spPr>
              <a:xfrm>
                <a:off x="6575008" y="5416018"/>
                <a:ext cx="731352" cy="233680"/>
              </a:xfrm>
              <a:prstGeom prst="rightArrow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角丸四角形 17"/>
              <p:cNvSpPr/>
              <p:nvPr/>
            </p:nvSpPr>
            <p:spPr>
              <a:xfrm>
                <a:off x="5923454" y="5792068"/>
                <a:ext cx="2001520" cy="629920"/>
              </a:xfrm>
              <a:prstGeom prst="roundRect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ja-JP" altLang="en-US" dirty="0" smtClean="0"/>
                  <a:t>個人情報の転売</a:t>
                </a:r>
                <a:endParaRPr kumimoji="1" lang="ja-JP" altLang="en-US" dirty="0"/>
              </a:p>
            </p:txBody>
          </p:sp>
        </p:grpSp>
      </p:grpSp>
      <p:grpSp>
        <p:nvGrpSpPr>
          <p:cNvPr id="32" name="グループ化 31"/>
          <p:cNvGrpSpPr/>
          <p:nvPr/>
        </p:nvGrpSpPr>
        <p:grpSpPr>
          <a:xfrm>
            <a:off x="3449600" y="5392681"/>
            <a:ext cx="2001520" cy="1029307"/>
            <a:chOff x="3449600" y="5392681"/>
            <a:chExt cx="2001520" cy="1029307"/>
          </a:xfrm>
        </p:grpSpPr>
        <p:sp>
          <p:nvSpPr>
            <p:cNvPr id="16" name="右矢印 15"/>
            <p:cNvSpPr/>
            <p:nvPr/>
          </p:nvSpPr>
          <p:spPr>
            <a:xfrm>
              <a:off x="4065127" y="5392681"/>
              <a:ext cx="731352" cy="233680"/>
            </a:xfrm>
            <a:prstGeom prst="rightArrow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角丸四角形 18"/>
            <p:cNvSpPr/>
            <p:nvPr/>
          </p:nvSpPr>
          <p:spPr>
            <a:xfrm>
              <a:off x="3449600" y="5792068"/>
              <a:ext cx="2001520" cy="629920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 smtClean="0">
                  <a:solidFill>
                    <a:srgbClr val="C00000"/>
                  </a:solidFill>
                </a:rPr>
                <a:t>個人情報の窃取</a:t>
              </a:r>
              <a:endParaRPr kumimoji="1" lang="ja-JP" altLang="en-US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34" name="グループ化 33"/>
          <p:cNvGrpSpPr/>
          <p:nvPr/>
        </p:nvGrpSpPr>
        <p:grpSpPr>
          <a:xfrm>
            <a:off x="383955" y="3663277"/>
            <a:ext cx="1838657" cy="1325119"/>
            <a:chOff x="383955" y="3663277"/>
            <a:chExt cx="1838657" cy="1325119"/>
          </a:xfrm>
        </p:grpSpPr>
        <p:pic>
          <p:nvPicPr>
            <p:cNvPr id="7" name="図 6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3955" y="3663277"/>
              <a:ext cx="1268708" cy="1268708"/>
            </a:xfrm>
            <a:prstGeom prst="rect">
              <a:avLst/>
            </a:prstGeom>
          </p:spPr>
        </p:pic>
        <p:sp>
          <p:nvSpPr>
            <p:cNvPr id="22" name="左矢印 21"/>
            <p:cNvSpPr/>
            <p:nvPr/>
          </p:nvSpPr>
          <p:spPr>
            <a:xfrm rot="1137188">
              <a:off x="1590774" y="4711395"/>
              <a:ext cx="631838" cy="277001"/>
            </a:xfrm>
            <a:prstGeom prst="leftArrow">
              <a:avLst/>
            </a:prstGeom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5" name="グループ化 34"/>
          <p:cNvGrpSpPr/>
          <p:nvPr/>
        </p:nvGrpSpPr>
        <p:grpSpPr>
          <a:xfrm>
            <a:off x="-48211" y="4931985"/>
            <a:ext cx="2346796" cy="1714500"/>
            <a:chOff x="-48211" y="4931985"/>
            <a:chExt cx="2346796" cy="1714500"/>
          </a:xfrm>
        </p:grpSpPr>
        <p:pic>
          <p:nvPicPr>
            <p:cNvPr id="21" name="図 20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48211" y="4931985"/>
              <a:ext cx="1714500" cy="1714500"/>
            </a:xfrm>
            <a:prstGeom prst="rect">
              <a:avLst/>
            </a:prstGeom>
          </p:spPr>
        </p:pic>
        <p:sp>
          <p:nvSpPr>
            <p:cNvPr id="23" name="左矢印 22"/>
            <p:cNvSpPr/>
            <p:nvPr/>
          </p:nvSpPr>
          <p:spPr>
            <a:xfrm rot="19919349">
              <a:off x="1666747" y="5758505"/>
              <a:ext cx="631838" cy="277001"/>
            </a:xfrm>
            <a:prstGeom prst="leftArrow">
              <a:avLst/>
            </a:prstGeom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" name="グループ化 27"/>
          <p:cNvGrpSpPr/>
          <p:nvPr/>
        </p:nvGrpSpPr>
        <p:grpSpPr>
          <a:xfrm>
            <a:off x="298801" y="957102"/>
            <a:ext cx="4064106" cy="2554665"/>
            <a:chOff x="298801" y="957102"/>
            <a:chExt cx="4064106" cy="2554665"/>
          </a:xfrm>
        </p:grpSpPr>
        <p:sp>
          <p:nvSpPr>
            <p:cNvPr id="9" name="爆発 1 8"/>
            <p:cNvSpPr/>
            <p:nvPr/>
          </p:nvSpPr>
          <p:spPr>
            <a:xfrm>
              <a:off x="383955" y="1083638"/>
              <a:ext cx="2160270" cy="2330395"/>
            </a:xfrm>
            <a:prstGeom prst="irregularSeal1">
              <a:avLst/>
            </a:prstGeom>
            <a:solidFill>
              <a:srgbClr val="CC0000"/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 smtClean="0"/>
                <a:t>ＰＣの調子が悪くなる</a:t>
              </a:r>
              <a:endParaRPr kumimoji="1" lang="ja-JP" altLang="en-US" dirty="0"/>
            </a:p>
          </p:txBody>
        </p:sp>
        <p:sp>
          <p:nvSpPr>
            <p:cNvPr id="14" name="角丸四角形 13"/>
            <p:cNvSpPr/>
            <p:nvPr/>
          </p:nvSpPr>
          <p:spPr>
            <a:xfrm>
              <a:off x="298801" y="957102"/>
              <a:ext cx="4064106" cy="2554665"/>
            </a:xfrm>
            <a:prstGeom prst="round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20" name="図 19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90442" y="1041527"/>
              <a:ext cx="1569859" cy="1569859"/>
            </a:xfrm>
            <a:prstGeom prst="rect">
              <a:avLst/>
            </a:prstGeom>
          </p:spPr>
        </p:pic>
        <p:sp>
          <p:nvSpPr>
            <p:cNvPr id="24" name="テキスト ボックス 23"/>
            <p:cNvSpPr txBox="1"/>
            <p:nvPr/>
          </p:nvSpPr>
          <p:spPr>
            <a:xfrm>
              <a:off x="2544225" y="2634097"/>
              <a:ext cx="166229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600" dirty="0" smtClean="0"/>
                <a:t>ファイルの破壊</a:t>
              </a:r>
              <a:endParaRPr kumimoji="1" lang="en-US" altLang="ja-JP" sz="1600" dirty="0" smtClean="0"/>
            </a:p>
            <a:p>
              <a:r>
                <a:rPr lang="ja-JP" altLang="en-US" sz="1600" dirty="0"/>
                <a:t>ファイル</a:t>
              </a:r>
              <a:r>
                <a:rPr lang="ja-JP" altLang="en-US" sz="1600" dirty="0" smtClean="0"/>
                <a:t>の改ざん</a:t>
              </a:r>
              <a:endParaRPr lang="en-US" altLang="ja-JP" sz="1600" dirty="0" smtClean="0"/>
            </a:p>
            <a:p>
              <a:r>
                <a:rPr kumimoji="1" lang="ja-JP" altLang="en-US" sz="1600" dirty="0" smtClean="0"/>
                <a:t>データ削除</a:t>
              </a:r>
              <a:endParaRPr kumimoji="1" lang="ja-JP" altLang="en-US" sz="1600" dirty="0"/>
            </a:p>
          </p:txBody>
        </p:sp>
      </p:grpSp>
      <p:grpSp>
        <p:nvGrpSpPr>
          <p:cNvPr id="29" name="グループ化 28"/>
          <p:cNvGrpSpPr/>
          <p:nvPr/>
        </p:nvGrpSpPr>
        <p:grpSpPr>
          <a:xfrm>
            <a:off x="4450186" y="874995"/>
            <a:ext cx="4441480" cy="2662302"/>
            <a:chOff x="4450186" y="874995"/>
            <a:chExt cx="4441480" cy="2662302"/>
          </a:xfrm>
        </p:grpSpPr>
        <p:sp>
          <p:nvSpPr>
            <p:cNvPr id="10" name="爆発 1 9"/>
            <p:cNvSpPr/>
            <p:nvPr/>
          </p:nvSpPr>
          <p:spPr>
            <a:xfrm>
              <a:off x="4569294" y="1089576"/>
              <a:ext cx="2160270" cy="2330395"/>
            </a:xfrm>
            <a:prstGeom prst="irregularSeal1">
              <a:avLst/>
            </a:prstGeom>
            <a:solidFill>
              <a:srgbClr val="CC0000"/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dirty="0"/>
                <a:t>個人情報</a:t>
              </a:r>
              <a:r>
                <a:rPr lang="ja-JP" altLang="en-US" dirty="0" smtClean="0"/>
                <a:t>が盗まれる</a:t>
              </a:r>
              <a:endParaRPr kumimoji="1" lang="ja-JP" altLang="en-US" dirty="0"/>
            </a:p>
          </p:txBody>
        </p:sp>
        <p:sp>
          <p:nvSpPr>
            <p:cNvPr id="15" name="角丸四角形 14"/>
            <p:cNvSpPr/>
            <p:nvPr/>
          </p:nvSpPr>
          <p:spPr>
            <a:xfrm>
              <a:off x="4450186" y="957102"/>
              <a:ext cx="4441480" cy="2554665"/>
            </a:xfrm>
            <a:prstGeom prst="round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2" name="図 1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18135" y="874995"/>
              <a:ext cx="2289029" cy="1888449"/>
            </a:xfrm>
            <a:prstGeom prst="rect">
              <a:avLst/>
            </a:prstGeom>
          </p:spPr>
        </p:pic>
        <p:sp>
          <p:nvSpPr>
            <p:cNvPr id="25" name="テキスト ボックス 24"/>
            <p:cNvSpPr txBox="1"/>
            <p:nvPr/>
          </p:nvSpPr>
          <p:spPr>
            <a:xfrm>
              <a:off x="6608332" y="2706300"/>
              <a:ext cx="214779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600" dirty="0" smtClean="0"/>
                <a:t>ユーザＩＤ</a:t>
              </a:r>
              <a:r>
                <a:rPr lang="ja-JP" altLang="en-US" sz="1600" dirty="0"/>
                <a:t>・</a:t>
              </a:r>
              <a:r>
                <a:rPr kumimoji="1" lang="ja-JP" altLang="en-US" sz="1600" dirty="0" smtClean="0"/>
                <a:t>パスワード</a:t>
              </a:r>
              <a:endParaRPr kumimoji="1" lang="en-US" altLang="ja-JP" sz="1600" dirty="0" smtClean="0"/>
            </a:p>
            <a:p>
              <a:r>
                <a:rPr lang="ja-JP" altLang="en-US" sz="1600" dirty="0" smtClean="0"/>
                <a:t>登録済メールアドレス</a:t>
              </a:r>
              <a:endParaRPr lang="en-US" altLang="ja-JP" sz="1600" dirty="0" smtClean="0"/>
            </a:p>
            <a:p>
              <a:r>
                <a:rPr kumimoji="1" lang="ja-JP" altLang="en-US" sz="1600" dirty="0" smtClean="0"/>
                <a:t>登録済電話番号</a:t>
              </a:r>
              <a:endParaRPr kumimoji="1" lang="ja-JP" altLang="en-US" sz="1600" dirty="0"/>
            </a:p>
          </p:txBody>
        </p:sp>
      </p:grpSp>
      <p:grpSp>
        <p:nvGrpSpPr>
          <p:cNvPr id="31" name="グループ化 30"/>
          <p:cNvGrpSpPr/>
          <p:nvPr/>
        </p:nvGrpSpPr>
        <p:grpSpPr>
          <a:xfrm>
            <a:off x="3088767" y="3926565"/>
            <a:ext cx="1189460" cy="1576357"/>
            <a:chOff x="3088767" y="3926565"/>
            <a:chExt cx="1189460" cy="1576357"/>
          </a:xfrm>
        </p:grpSpPr>
        <p:pic>
          <p:nvPicPr>
            <p:cNvPr id="26" name="図 25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88767" y="4781256"/>
              <a:ext cx="721666" cy="721666"/>
            </a:xfrm>
            <a:prstGeom prst="rect">
              <a:avLst/>
            </a:prstGeom>
          </p:spPr>
        </p:pic>
        <p:sp>
          <p:nvSpPr>
            <p:cNvPr id="27" name="テキスト ボックス 26"/>
            <p:cNvSpPr txBox="1"/>
            <p:nvPr/>
          </p:nvSpPr>
          <p:spPr>
            <a:xfrm>
              <a:off x="3096371" y="3926565"/>
              <a:ext cx="118185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dirty="0" smtClean="0">
                  <a:solidFill>
                    <a:srgbClr val="FF0000"/>
                  </a:solidFill>
                </a:rPr>
                <a:t>・ゾンビ化</a:t>
              </a:r>
              <a:endParaRPr kumimoji="1" lang="en-US" altLang="ja-JP" dirty="0" smtClean="0">
                <a:solidFill>
                  <a:srgbClr val="FF0000"/>
                </a:solidFill>
              </a:endParaRPr>
            </a:p>
            <a:p>
              <a:r>
                <a:rPr lang="ja-JP" altLang="en-US" dirty="0" smtClean="0">
                  <a:solidFill>
                    <a:srgbClr val="FF0000"/>
                  </a:solidFill>
                </a:rPr>
                <a:t>・乗っ取り</a:t>
              </a:r>
              <a:endParaRPr lang="en-US" altLang="ja-JP" dirty="0" smtClean="0">
                <a:solidFill>
                  <a:srgbClr val="FF0000"/>
                </a:solidFill>
              </a:endParaRPr>
            </a:p>
            <a:p>
              <a:r>
                <a:rPr kumimoji="1" lang="ja-JP" altLang="en-US" dirty="0" smtClean="0">
                  <a:solidFill>
                    <a:srgbClr val="FF0000"/>
                  </a:solidFill>
                </a:rPr>
                <a:t>・踏み台</a:t>
              </a:r>
              <a:endParaRPr kumimoji="1" lang="ja-JP" altLang="en-US" dirty="0">
                <a:solidFill>
                  <a:srgbClr val="FF0000"/>
                </a:solidFill>
              </a:endParaRPr>
            </a:p>
          </p:txBody>
        </p:sp>
      </p:grpSp>
      <p:sp>
        <p:nvSpPr>
          <p:cNvPr id="36" name="角丸四角形 35"/>
          <p:cNvSpPr/>
          <p:nvPr/>
        </p:nvSpPr>
        <p:spPr>
          <a:xfrm>
            <a:off x="1554610" y="5075078"/>
            <a:ext cx="1521077" cy="528094"/>
          </a:xfrm>
          <a:prstGeom prst="round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冤罪被害者</a:t>
            </a:r>
            <a:endParaRPr kumimoji="1" lang="ja-JP" altLang="en-US" dirty="0"/>
          </a:p>
        </p:txBody>
      </p:sp>
      <p:grpSp>
        <p:nvGrpSpPr>
          <p:cNvPr id="38" name="グループ化 37"/>
          <p:cNvGrpSpPr/>
          <p:nvPr/>
        </p:nvGrpSpPr>
        <p:grpSpPr>
          <a:xfrm>
            <a:off x="4013542" y="4548131"/>
            <a:ext cx="731352" cy="713010"/>
            <a:chOff x="4013542" y="4548131"/>
            <a:chExt cx="731352" cy="713010"/>
          </a:xfrm>
          <a:solidFill>
            <a:srgbClr val="FFC000"/>
          </a:solidFill>
        </p:grpSpPr>
        <p:pic>
          <p:nvPicPr>
            <p:cNvPr id="39" name="図 3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06520" y="4548131"/>
              <a:ext cx="461010" cy="461010"/>
            </a:xfrm>
            <a:prstGeom prst="rect">
              <a:avLst/>
            </a:prstGeom>
            <a:grpFill/>
          </p:spPr>
        </p:pic>
        <p:sp>
          <p:nvSpPr>
            <p:cNvPr id="40" name="左矢印 39"/>
            <p:cNvSpPr/>
            <p:nvPr/>
          </p:nvSpPr>
          <p:spPr>
            <a:xfrm>
              <a:off x="4013542" y="5009141"/>
              <a:ext cx="731352" cy="252000"/>
            </a:xfrm>
            <a:prstGeom prst="leftArrow">
              <a:avLst/>
            </a:prstGeom>
            <a:grpFill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782314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1"/>
          <p:cNvSpPr txBox="1">
            <a:spLocks/>
          </p:cNvSpPr>
          <p:nvPr/>
        </p:nvSpPr>
        <p:spPr>
          <a:xfrm>
            <a:off x="457200" y="540000"/>
            <a:ext cx="2898550" cy="646331"/>
          </a:xfrm>
          <a:prstGeom prst="rect">
            <a:avLst/>
          </a:prstGeom>
        </p:spPr>
        <p:txBody>
          <a:bodyPr wrap="none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≪ポイント≫</a:t>
            </a:r>
            <a:endParaRPr lang="ja-JP" altLang="en-US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457200" y="1512916"/>
            <a:ext cx="8154785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3600" dirty="0" smtClean="0"/>
              <a:t>・</a:t>
            </a:r>
            <a:r>
              <a:rPr lang="ja-JP" altLang="ja-JP" sz="3600" dirty="0"/>
              <a:t>不審なメールや</a:t>
            </a:r>
            <a:r>
              <a:rPr lang="ja-JP" altLang="ja-JP" sz="3600" dirty="0" smtClean="0"/>
              <a:t>メッセージ</a:t>
            </a:r>
            <a:r>
              <a:rPr lang="ja-JP" altLang="en-US" sz="3600" dirty="0" smtClean="0"/>
              <a:t>に</a:t>
            </a:r>
            <a:r>
              <a:rPr lang="ja-JP" altLang="ja-JP" sz="3600" dirty="0" smtClean="0"/>
              <a:t>潜んでいる</a:t>
            </a:r>
            <a:endParaRPr lang="en-US" altLang="ja-JP" sz="3600" dirty="0" smtClean="0"/>
          </a:p>
          <a:p>
            <a:r>
              <a:rPr lang="ja-JP" altLang="en-US" sz="3600" dirty="0"/>
              <a:t>　</a:t>
            </a:r>
            <a:r>
              <a:rPr lang="ja-JP" altLang="ja-JP" sz="3600" dirty="0" smtClean="0"/>
              <a:t>スパイウェア</a:t>
            </a:r>
            <a:r>
              <a:rPr lang="ja-JP" altLang="ja-JP" sz="3600" dirty="0"/>
              <a:t>に</a:t>
            </a:r>
            <a:r>
              <a:rPr lang="ja-JP" altLang="ja-JP" sz="3600" dirty="0" smtClean="0"/>
              <a:t>より</a:t>
            </a:r>
            <a:r>
              <a:rPr lang="ja-JP" altLang="en-US" sz="3600" dirty="0" smtClean="0"/>
              <a:t>，</a:t>
            </a:r>
            <a:r>
              <a:rPr lang="ja-JP" altLang="ja-JP" sz="3600" dirty="0" smtClean="0"/>
              <a:t>情報</a:t>
            </a:r>
            <a:r>
              <a:rPr lang="ja-JP" altLang="ja-JP" sz="3600" dirty="0"/>
              <a:t>が窃取される。</a:t>
            </a:r>
            <a:endParaRPr kumimoji="1" lang="ja-JP" altLang="en-US" sz="36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57200" y="3039830"/>
            <a:ext cx="8154785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3600" dirty="0" smtClean="0"/>
              <a:t>・</a:t>
            </a:r>
            <a:r>
              <a:rPr lang="ja-JP" altLang="ja-JP" sz="3600" dirty="0"/>
              <a:t>自分が使用しているＰＣやスマホを</a:t>
            </a:r>
            <a:r>
              <a:rPr lang="ja-JP" altLang="ja-JP" sz="3600" dirty="0" smtClean="0"/>
              <a:t>踏み</a:t>
            </a:r>
            <a:r>
              <a:rPr lang="ja-JP" altLang="en-US" sz="3600" dirty="0" smtClean="0"/>
              <a:t>　</a:t>
            </a:r>
            <a:endParaRPr lang="en-US" altLang="ja-JP" sz="3600" dirty="0" smtClean="0"/>
          </a:p>
          <a:p>
            <a:r>
              <a:rPr lang="ja-JP" altLang="en-US" sz="3600" dirty="0"/>
              <a:t>　</a:t>
            </a:r>
            <a:r>
              <a:rPr lang="ja-JP" altLang="ja-JP" sz="3600" dirty="0" smtClean="0"/>
              <a:t>台</a:t>
            </a:r>
            <a:r>
              <a:rPr lang="ja-JP" altLang="ja-JP" sz="3600" dirty="0"/>
              <a:t>として，他の人を攻撃する</a:t>
            </a:r>
            <a:r>
              <a:rPr lang="ja-JP" altLang="ja-JP" sz="3600" dirty="0" smtClean="0"/>
              <a:t>。この</a:t>
            </a:r>
            <a:r>
              <a:rPr lang="ja-JP" altLang="ja-JP" sz="3600" dirty="0"/>
              <a:t>場合</a:t>
            </a:r>
            <a:r>
              <a:rPr lang="ja-JP" altLang="ja-JP" sz="3600" dirty="0" smtClean="0"/>
              <a:t>，</a:t>
            </a:r>
            <a:endParaRPr lang="en-US" altLang="ja-JP" sz="3600" dirty="0" smtClean="0"/>
          </a:p>
          <a:p>
            <a:r>
              <a:rPr lang="ja-JP" altLang="en-US" sz="3600" dirty="0"/>
              <a:t>　</a:t>
            </a:r>
            <a:r>
              <a:rPr lang="ja-JP" altLang="ja-JP" sz="3600" dirty="0" smtClean="0"/>
              <a:t>自分</a:t>
            </a:r>
            <a:r>
              <a:rPr lang="ja-JP" altLang="ja-JP" sz="3600" dirty="0"/>
              <a:t>自身も加害者としてみられること</a:t>
            </a:r>
            <a:r>
              <a:rPr lang="ja-JP" altLang="ja-JP" sz="3600" dirty="0" smtClean="0"/>
              <a:t>も</a:t>
            </a:r>
            <a:endParaRPr lang="en-US" altLang="ja-JP" sz="3600" dirty="0" smtClean="0"/>
          </a:p>
          <a:p>
            <a:r>
              <a:rPr lang="ja-JP" altLang="en-US" sz="3600" dirty="0"/>
              <a:t>　</a:t>
            </a:r>
            <a:r>
              <a:rPr lang="ja-JP" altLang="ja-JP" sz="3600" dirty="0" smtClean="0"/>
              <a:t>ある。</a:t>
            </a:r>
            <a:endParaRPr lang="ja-JP" altLang="ja-JP" sz="3600" dirty="0"/>
          </a:p>
        </p:txBody>
      </p:sp>
    </p:spTree>
    <p:extLst>
      <p:ext uri="{BB962C8B-B14F-4D97-AF65-F5344CB8AC3E}">
        <p14:creationId xmlns:p14="http://schemas.microsoft.com/office/powerpoint/2010/main" val="3472753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/>
          <p:cNvSpPr txBox="1">
            <a:spLocks/>
          </p:cNvSpPr>
          <p:nvPr/>
        </p:nvSpPr>
        <p:spPr>
          <a:xfrm>
            <a:off x="457200" y="540000"/>
            <a:ext cx="4381328" cy="646331"/>
          </a:xfrm>
          <a:prstGeom prst="rect">
            <a:avLst/>
          </a:prstGeom>
        </p:spPr>
        <p:txBody>
          <a:bodyPr wrap="none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≪</a:t>
            </a:r>
            <a:r>
              <a:rPr lang="ja-JP" altLang="en-US" sz="4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気をつけること</a:t>
            </a:r>
            <a:r>
              <a:rPr lang="ja-JP" altLang="en-US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≫</a:t>
            </a:r>
            <a:endParaRPr lang="ja-JP" altLang="en-US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570807" y="1186331"/>
            <a:ext cx="8369993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ja-JP" altLang="en-US" sz="3600" dirty="0" smtClean="0"/>
              <a:t>・</a:t>
            </a:r>
            <a:r>
              <a:rPr lang="ja-JP" altLang="ja-JP" sz="3600" dirty="0" smtClean="0"/>
              <a:t>ウイルス</a:t>
            </a:r>
            <a:r>
              <a:rPr lang="ja-JP" altLang="ja-JP" sz="3600" dirty="0"/>
              <a:t>対策ソフトの導入や</a:t>
            </a:r>
            <a:r>
              <a:rPr lang="ja-JP" altLang="ja-JP" sz="3600" dirty="0" smtClean="0"/>
              <a:t>ＯＳを最新</a:t>
            </a:r>
            <a:r>
              <a:rPr lang="ja-JP" altLang="en-US" sz="3600" dirty="0" smtClean="0"/>
              <a:t>の</a:t>
            </a:r>
            <a:endParaRPr lang="en-US" altLang="ja-JP" sz="3600" dirty="0" smtClean="0"/>
          </a:p>
          <a:p>
            <a:r>
              <a:rPr lang="ja-JP" altLang="en-US" sz="3600" dirty="0"/>
              <a:t>　</a:t>
            </a:r>
            <a:r>
              <a:rPr lang="ja-JP" altLang="ja-JP" sz="3600" dirty="0" smtClean="0"/>
              <a:t>状態</a:t>
            </a:r>
            <a:r>
              <a:rPr lang="ja-JP" altLang="ja-JP" sz="3600" dirty="0"/>
              <a:t>にする。</a:t>
            </a:r>
            <a:endParaRPr kumimoji="1" lang="ja-JP" altLang="en-US" sz="36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70806" y="2516897"/>
            <a:ext cx="8664634" cy="175432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ja-JP" altLang="en-US" sz="3600" dirty="0" smtClean="0"/>
              <a:t>・</a:t>
            </a:r>
            <a:r>
              <a:rPr lang="ja-JP" altLang="ja-JP" sz="3600" dirty="0"/>
              <a:t>送信元が不明な添付ファイルや</a:t>
            </a:r>
            <a:r>
              <a:rPr lang="ja-JP" altLang="ja-JP" sz="3600" dirty="0" smtClean="0"/>
              <a:t>知り</a:t>
            </a:r>
            <a:r>
              <a:rPr lang="ja-JP" altLang="en-US" sz="3600" dirty="0" smtClean="0"/>
              <a:t>合い　　　　　　　　　</a:t>
            </a:r>
            <a:endParaRPr lang="en-US" altLang="ja-JP" sz="3600" dirty="0" smtClean="0"/>
          </a:p>
          <a:p>
            <a:r>
              <a:rPr lang="ja-JP" altLang="en-US" sz="3600" dirty="0"/>
              <a:t>　</a:t>
            </a:r>
            <a:r>
              <a:rPr lang="ja-JP" altLang="ja-JP" sz="3600" dirty="0" smtClean="0"/>
              <a:t>から</a:t>
            </a:r>
            <a:r>
              <a:rPr lang="ja-JP" altLang="ja-JP" sz="3600" dirty="0"/>
              <a:t>のメールでも不明な添付</a:t>
            </a:r>
            <a:r>
              <a:rPr lang="ja-JP" altLang="ja-JP" sz="3600" dirty="0" smtClean="0"/>
              <a:t>ファイル</a:t>
            </a:r>
            <a:r>
              <a:rPr lang="ja-JP" altLang="en-US" sz="3600" dirty="0" smtClean="0"/>
              <a:t>は</a:t>
            </a:r>
            <a:endParaRPr lang="en-US" altLang="ja-JP" sz="3600" dirty="0" smtClean="0"/>
          </a:p>
          <a:p>
            <a:r>
              <a:rPr lang="ja-JP" altLang="en-US" sz="3600" dirty="0"/>
              <a:t>　</a:t>
            </a:r>
            <a:r>
              <a:rPr lang="ja-JP" altLang="ja-JP" sz="3600" dirty="0" smtClean="0"/>
              <a:t>決して</a:t>
            </a:r>
            <a:r>
              <a:rPr lang="ja-JP" altLang="ja-JP" sz="3600" dirty="0"/>
              <a:t>開かない</a:t>
            </a:r>
            <a:r>
              <a:rPr lang="ja-JP" altLang="ja-JP" sz="3600" dirty="0" smtClean="0"/>
              <a:t>。</a:t>
            </a:r>
            <a:endParaRPr lang="ja-JP" altLang="ja-JP" sz="36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70806" y="4401460"/>
            <a:ext cx="8104909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ja-JP" altLang="en-US" sz="3600" dirty="0" smtClean="0"/>
              <a:t>・</a:t>
            </a:r>
            <a:r>
              <a:rPr lang="ja-JP" altLang="ja-JP" sz="3600" dirty="0" smtClean="0"/>
              <a:t>迷惑</a:t>
            </a:r>
            <a:r>
              <a:rPr lang="ja-JP" altLang="ja-JP" sz="3600" dirty="0"/>
              <a:t>メール，メッセージ，ＳＮＳの中</a:t>
            </a:r>
            <a:r>
              <a:rPr lang="ja-JP" altLang="ja-JP" sz="3600" dirty="0" smtClean="0"/>
              <a:t>の</a:t>
            </a:r>
            <a:endParaRPr lang="en-US" altLang="ja-JP" sz="3600" dirty="0" smtClean="0"/>
          </a:p>
          <a:p>
            <a:r>
              <a:rPr lang="ja-JP" altLang="en-US" sz="3600" dirty="0"/>
              <a:t>　</a:t>
            </a:r>
            <a:r>
              <a:rPr lang="ja-JP" altLang="ja-JP" sz="3600" dirty="0" smtClean="0"/>
              <a:t>リンク</a:t>
            </a:r>
            <a:r>
              <a:rPr lang="ja-JP" altLang="ja-JP" sz="3600" dirty="0"/>
              <a:t>はクリックしない。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70806" y="5732027"/>
            <a:ext cx="810490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ja-JP" altLang="en-US" sz="3600" dirty="0" smtClean="0"/>
              <a:t>・</a:t>
            </a:r>
            <a:r>
              <a:rPr lang="ja-JP" altLang="ja-JP" sz="3600" dirty="0"/>
              <a:t>パスワードを定期的に変更する。</a:t>
            </a:r>
          </a:p>
        </p:txBody>
      </p:sp>
    </p:spTree>
    <p:extLst>
      <p:ext uri="{BB962C8B-B14F-4D97-AF65-F5344CB8AC3E}">
        <p14:creationId xmlns:p14="http://schemas.microsoft.com/office/powerpoint/2010/main" val="2616849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raru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oraru" id="{C69FA75E-B1A4-41B2-A3DE-93AB88A61D1A}" vid="{40FEF4C9-A4B0-42AD-A2CF-8596ABE7777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moraru</Template>
  <TotalTime>800</TotalTime>
  <Words>270</Words>
  <Application>Microsoft Office PowerPoint</Application>
  <PresentationFormat>画面に合わせる (4:3)</PresentationFormat>
  <Paragraphs>124</Paragraphs>
  <Slides>6</Slides>
  <Notes>6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5" baseType="lpstr">
      <vt:lpstr>ＤＨＰ特太ゴシック体</vt:lpstr>
      <vt:lpstr>ＭＳ Ｐゴシック</vt:lpstr>
      <vt:lpstr>ＭＳ ゴシック</vt:lpstr>
      <vt:lpstr>ＭＳ 明朝</vt:lpstr>
      <vt:lpstr>Arial</vt:lpstr>
      <vt:lpstr>Calibri</vt:lpstr>
      <vt:lpstr>Calibri Light</vt:lpstr>
      <vt:lpstr>Times New Roman</vt:lpstr>
      <vt:lpstr>moraru</vt:lpstr>
      <vt:lpstr>不審なメッセージが 原因で？ 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joho7</dc:creator>
  <cp:lastModifiedBy>joho7</cp:lastModifiedBy>
  <cp:revision>87</cp:revision>
  <cp:lastPrinted>2016-01-21T05:17:19Z</cp:lastPrinted>
  <dcterms:created xsi:type="dcterms:W3CDTF">2015-11-05T04:56:00Z</dcterms:created>
  <dcterms:modified xsi:type="dcterms:W3CDTF">2016-03-23T04:50:00Z</dcterms:modified>
</cp:coreProperties>
</file>