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62"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B45064"/>
    <a:srgbClr val="FFCCFF"/>
    <a:srgbClr val="FF0066"/>
    <a:srgbClr val="00CC99"/>
    <a:srgbClr val="29CB2D"/>
    <a:srgbClr val="66FF33"/>
    <a:srgbClr val="FFFF99"/>
    <a:srgbClr val="BE000A"/>
    <a:srgbClr val="9BD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25448" autoAdjust="0"/>
    <p:restoredTop sz="94384" autoAdjust="0"/>
  </p:normalViewPr>
  <p:slideViewPr>
    <p:cSldViewPr snapToGrid="0">
      <p:cViewPr varScale="1">
        <p:scale>
          <a:sx n="114" d="100"/>
          <a:sy n="114" d="100"/>
        </p:scale>
        <p:origin x="348" y="10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49" d="100"/>
          <a:sy n="49" d="100"/>
        </p:scale>
        <p:origin x="2922" y="6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2016/3/23</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文字による伝達の特徴を理解させ，相手の気持ちを考えた適切な表現による情報伝達の大切さを気付かせる。</a:t>
            </a:r>
          </a:p>
          <a:p>
            <a:endParaRPr kumimoji="1" lang="ja-JP" altLang="en-US"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ja-JP" sz="1050" dirty="0"/>
          </a:p>
          <a:p>
            <a:r>
              <a:rPr lang="ja-JP" altLang="ja-JP" sz="1050" dirty="0">
                <a:latin typeface="ＭＳ ゴシック" panose="020B0609070205080204" pitchFamily="49" charset="-128"/>
                <a:ea typeface="ＭＳ ゴシック" panose="020B0609070205080204" pitchFamily="49" charset="-128"/>
              </a:rPr>
              <a:t>スライド【２】</a:t>
            </a:r>
          </a:p>
          <a:p>
            <a:r>
              <a:rPr lang="ja-JP" altLang="ja-JP" sz="1050" b="1" dirty="0">
                <a:latin typeface="ＭＳ ゴシック" panose="020B0609070205080204" pitchFamily="49" charset="-128"/>
                <a:ea typeface="ＭＳ ゴシック" panose="020B0609070205080204" pitchFamily="49" charset="-128"/>
              </a:rPr>
              <a:t>＜事例場面の把握＞　　</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ワークシート教材の吹き出し部分を読み聞かせる。</a:t>
            </a:r>
          </a:p>
          <a:p>
            <a:r>
              <a:rPr lang="ja-JP" altLang="ja-JP" sz="1050" dirty="0">
                <a:latin typeface="ＭＳ ゴシック" panose="020B0609070205080204" pitchFamily="49" charset="-128"/>
                <a:ea typeface="ＭＳ ゴシック" panose="020B0609070205080204" pitchFamily="49" charset="-128"/>
              </a:rPr>
              <a:t>◆児童生徒に，メッセージ部分を読ませる。</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【発問】なぜ，二人はケンカになってしまったのでしょう</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＜自分の考えを持たせる＞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◆なぜ、二人がケンカになったのかその理由を考えさせ，設問１に記入させる。</a:t>
            </a: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＜考えを交流させる＞</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いいよ」の捉え方により，誤解を招いたことに気付かせる。</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ケンカになった理由とその対処法について話し合わせ，考えを交流させる。</a:t>
            </a:r>
          </a:p>
          <a:p>
            <a:r>
              <a:rPr lang="ja-JP" altLang="ja-JP" sz="1050" dirty="0">
                <a:latin typeface="ＭＳ ゴシック" panose="020B0609070205080204" pitchFamily="49" charset="-128"/>
                <a:ea typeface="ＭＳ ゴシック" panose="020B0609070205080204" pitchFamily="49" charset="-128"/>
              </a:rPr>
              <a:t>　※ペアワーク，グループワークなど</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事例のポイント説明</a:t>
            </a:r>
          </a:p>
          <a:p>
            <a:r>
              <a:rPr lang="ja-JP" altLang="ja-JP" sz="1050" dirty="0">
                <a:latin typeface="ＭＳ ゴシック" panose="020B0609070205080204" pitchFamily="49" charset="-128"/>
                <a:ea typeface="ＭＳ ゴシック" panose="020B0609070205080204" pitchFamily="49" charset="-128"/>
              </a:rPr>
              <a:t>・アヤは，明日一緒に行けない（</a:t>
            </a:r>
            <a:r>
              <a:rPr lang="en-US" altLang="ja-JP" sz="1050" dirty="0">
                <a:latin typeface="ＭＳ ゴシック" panose="020B0609070205080204" pitchFamily="49" charset="-128"/>
                <a:ea typeface="ＭＳ ゴシック" panose="020B0609070205080204" pitchFamily="49" charset="-128"/>
              </a:rPr>
              <a:t>No</a:t>
            </a:r>
            <a:r>
              <a:rPr lang="ja-JP" altLang="ja-JP" sz="1050" dirty="0">
                <a:latin typeface="ＭＳ ゴシック" panose="020B0609070205080204" pitchFamily="49" charset="-128"/>
                <a:ea typeface="ＭＳ ゴシック" panose="020B0609070205080204" pitchFamily="49" charset="-128"/>
              </a:rPr>
              <a:t>）の意味で「いいよ」と書き込んだのに対し　</a:t>
            </a:r>
          </a:p>
          <a:p>
            <a:r>
              <a:rPr lang="ja-JP" altLang="ja-JP" sz="1050" dirty="0">
                <a:latin typeface="ＭＳ ゴシック" panose="020B0609070205080204" pitchFamily="49" charset="-128"/>
                <a:ea typeface="ＭＳ ゴシック" panose="020B0609070205080204" pitchFamily="49" charset="-128"/>
              </a:rPr>
              <a:t>　て，ユキは一緒に行ける（</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）の意味で捉えたため，ケンカになった。</a:t>
            </a:r>
          </a:p>
          <a:p>
            <a:r>
              <a:rPr lang="ja-JP" altLang="ja-JP" sz="1050" dirty="0">
                <a:latin typeface="ＭＳ ゴシック" panose="020B0609070205080204" pitchFamily="49" charset="-128"/>
                <a:ea typeface="ＭＳ ゴシック" panose="020B0609070205080204" pitchFamily="49" charset="-128"/>
              </a:rPr>
              <a:t>・「具合はどう？」に対して，具合が少し良くなったという意味での「いいよ」</a:t>
            </a:r>
          </a:p>
          <a:p>
            <a:r>
              <a:rPr lang="ja-JP" altLang="ja-JP" sz="1050" dirty="0">
                <a:latin typeface="ＭＳ ゴシック" panose="020B0609070205080204" pitchFamily="49" charset="-128"/>
                <a:ea typeface="ＭＳ ゴシック" panose="020B0609070205080204" pitchFamily="49" charset="-128"/>
              </a:rPr>
              <a:t>　であり，一緒に行ける（</a:t>
            </a:r>
            <a:r>
              <a:rPr lang="en-US" altLang="ja-JP" sz="1050" dirty="0">
                <a:latin typeface="ＭＳ ゴシック" panose="020B0609070205080204" pitchFamily="49" charset="-128"/>
                <a:ea typeface="ＭＳ ゴシック" panose="020B0609070205080204" pitchFamily="49" charset="-128"/>
              </a:rPr>
              <a:t>Yes</a:t>
            </a:r>
            <a:r>
              <a:rPr lang="ja-JP" altLang="ja-JP" sz="1050" dirty="0">
                <a:latin typeface="ＭＳ ゴシック" panose="020B0609070205080204" pitchFamily="49" charset="-128"/>
                <a:ea typeface="ＭＳ ゴシック" panose="020B0609070205080204" pitchFamily="49" charset="-128"/>
              </a:rPr>
              <a:t>）の意味ではなかった。</a:t>
            </a:r>
          </a:p>
          <a:p>
            <a:r>
              <a:rPr lang="ja-JP" altLang="ja-JP" sz="1050" dirty="0">
                <a:latin typeface="ＭＳ ゴシック" panose="020B0609070205080204" pitchFamily="49" charset="-128"/>
                <a:ea typeface="ＭＳ ゴシック" panose="020B0609070205080204" pitchFamily="49" charset="-128"/>
              </a:rPr>
              <a:t>・このように誤解を招く言葉として，補足説明１のような言葉がある。</a:t>
            </a: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＜本時の説明＞</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文字</a:t>
            </a:r>
            <a:r>
              <a:rPr lang="ja-JP" altLang="ja-JP" sz="1050" dirty="0">
                <a:latin typeface="ＭＳ ゴシック" panose="020B0609070205080204" pitchFamily="49" charset="-128"/>
                <a:ea typeface="ＭＳ ゴシック" panose="020B0609070205080204" pitchFamily="49" charset="-128"/>
              </a:rPr>
              <a:t>による伝達の難しさと相手の気持ちを考えた適切な表現の大切さに気付かせる。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など文字による伝達では，受け手の状況や感じ方により，送り手の</a:t>
            </a:r>
          </a:p>
          <a:p>
            <a:r>
              <a:rPr lang="ja-JP" altLang="ja-JP" sz="1050" dirty="0">
                <a:latin typeface="ＭＳ ゴシック" panose="020B0609070205080204" pitchFamily="49" charset="-128"/>
                <a:ea typeface="ＭＳ ゴシック" panose="020B0609070205080204" pitchFamily="49" charset="-128"/>
              </a:rPr>
              <a:t>　気持ちがうまく伝わらないことがある。</a:t>
            </a:r>
          </a:p>
          <a:p>
            <a:r>
              <a:rPr lang="ja-JP" altLang="ja-JP" sz="1050" dirty="0">
                <a:latin typeface="ＭＳ ゴシック" panose="020B0609070205080204" pitchFamily="49" charset="-128"/>
                <a:ea typeface="ＭＳ ゴシック" panose="020B0609070205080204" pitchFamily="49" charset="-128"/>
              </a:rPr>
              <a:t>・直接会って話したり，電話で話したりすると，互いの表情や声の抑揚などから，</a:t>
            </a:r>
          </a:p>
          <a:p>
            <a:r>
              <a:rPr lang="ja-JP" altLang="ja-JP" sz="1050" dirty="0">
                <a:latin typeface="ＭＳ ゴシック" panose="020B0609070205080204" pitchFamily="49" charset="-128"/>
                <a:ea typeface="ＭＳ ゴシック" panose="020B0609070205080204" pitchFamily="49" charset="-128"/>
              </a:rPr>
              <a:t>　気持ちが伝わりやすい。</a:t>
            </a:r>
          </a:p>
          <a:p>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この</a:t>
            </a:r>
            <a:r>
              <a:rPr lang="ja-JP" altLang="ja-JP" sz="1050" dirty="0">
                <a:latin typeface="ＭＳ ゴシック" panose="020B0609070205080204" pitchFamily="49" charset="-128"/>
                <a:ea typeface="ＭＳ ゴシック" panose="020B0609070205080204" pitchFamily="49" charset="-128"/>
              </a:rPr>
              <a:t>ようなことをしっかりと理解した上で，メールや</a:t>
            </a:r>
            <a:r>
              <a:rPr lang="en-US" altLang="ja-JP" sz="1050" dirty="0">
                <a:latin typeface="ＭＳ ゴシック" panose="020B0609070205080204" pitchFamily="49" charset="-128"/>
                <a:ea typeface="ＭＳ ゴシック" panose="020B0609070205080204" pitchFamily="49" charset="-128"/>
              </a:rPr>
              <a:t>SNS</a:t>
            </a:r>
            <a:r>
              <a:rPr lang="ja-JP" altLang="ja-JP" sz="1050" dirty="0">
                <a:latin typeface="ＭＳ ゴシック" panose="020B0609070205080204" pitchFamily="49" charset="-128"/>
                <a:ea typeface="ＭＳ ゴシック" panose="020B0609070205080204" pitchFamily="49" charset="-128"/>
              </a:rPr>
              <a:t>を利用することが</a:t>
            </a:r>
            <a:r>
              <a:rPr lang="ja-JP" altLang="ja-JP" sz="1050" dirty="0" smtClean="0">
                <a:latin typeface="ＭＳ ゴシック" panose="020B0609070205080204" pitchFamily="49" charset="-128"/>
                <a:ea typeface="ＭＳ ゴシック" panose="020B0609070205080204" pitchFamily="49" charset="-128"/>
              </a:rPr>
              <a:t>大切で</a:t>
            </a:r>
            <a:r>
              <a:rPr lang="ja-JP" altLang="ja-JP" sz="1050" dirty="0">
                <a:latin typeface="ＭＳ ゴシック" panose="020B0609070205080204" pitchFamily="49" charset="-128"/>
                <a:ea typeface="ＭＳ ゴシック" panose="020B0609070205080204" pitchFamily="49" charset="-128"/>
              </a:rPr>
              <a:t>ある。送り手は，相手の気持ちを考えて言葉をよく選び，発信する前に何度も読み返してから発信すること。受け手は，曖昧な表現の場合は，必ず相手に確認することが大切である。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a:latin typeface="ＭＳ ゴシック" panose="020B0609070205080204" pitchFamily="49" charset="-128"/>
                <a:ea typeface="ＭＳ ゴシック" panose="020B0609070205080204" pitchFamily="49" charset="-128"/>
              </a:rPr>
              <a:t>　</a:t>
            </a:r>
            <a:r>
              <a:rPr lang="ja-JP" altLang="ja-JP" sz="1050" dirty="0" smtClean="0">
                <a:latin typeface="ＭＳ ゴシック" panose="020B0609070205080204" pitchFamily="49" charset="-128"/>
                <a:ea typeface="ＭＳ ゴシック" panose="020B0609070205080204" pitchFamily="49" charset="-128"/>
              </a:rPr>
              <a:t>相手</a:t>
            </a:r>
            <a:r>
              <a:rPr lang="ja-JP" altLang="ja-JP" sz="1050" dirty="0">
                <a:latin typeface="ＭＳ ゴシック" panose="020B0609070205080204" pitchFamily="49" charset="-128"/>
                <a:ea typeface="ＭＳ ゴシック" panose="020B0609070205080204" pitchFamily="49" charset="-128"/>
              </a:rPr>
              <a:t>への影響を考え，正確に伝えることの大切さを理解させる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＜ポイント＞</a:t>
            </a:r>
          </a:p>
          <a:p>
            <a:r>
              <a:rPr lang="ja-JP" altLang="ja-JP" sz="1050" dirty="0">
                <a:latin typeface="ＭＳ ゴシック" panose="020B0609070205080204" pitchFamily="49" charset="-128"/>
                <a:ea typeface="ＭＳ ゴシック" panose="020B0609070205080204" pitchFamily="49" charset="-128"/>
              </a:rPr>
              <a:t>・相手の表情や声の抑揚がないため正しく伝わりにくい。</a:t>
            </a:r>
          </a:p>
          <a:p>
            <a:r>
              <a:rPr lang="ja-JP" altLang="ja-JP" sz="1050" dirty="0">
                <a:latin typeface="ＭＳ ゴシック" panose="020B0609070205080204" pitchFamily="49" charset="-128"/>
                <a:ea typeface="ＭＳ ゴシック" panose="020B0609070205080204" pitchFamily="49" charset="-128"/>
              </a:rPr>
              <a:t>・誤解や間違った伝わり方をすることがある。</a:t>
            </a:r>
          </a:p>
          <a:p>
            <a:endParaRPr kumimoji="1" lang="en-US" altLang="ja-JP" sz="1050" dirty="0" smtClean="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・誤解を受けないように丁寧な言葉をつかう。</a:t>
            </a:r>
          </a:p>
          <a:p>
            <a:r>
              <a:rPr lang="ja-JP" altLang="ja-JP" sz="1050" dirty="0">
                <a:latin typeface="ＭＳ ゴシック" panose="020B0609070205080204" pitchFamily="49" charset="-128"/>
                <a:ea typeface="ＭＳ ゴシック" panose="020B0609070205080204" pitchFamily="49" charset="-128"/>
              </a:rPr>
              <a:t>・相手の気持ちや状況を考えて書く。</a:t>
            </a:r>
          </a:p>
          <a:p>
            <a:r>
              <a:rPr lang="ja-JP" altLang="ja-JP" sz="1050" dirty="0">
                <a:latin typeface="ＭＳ ゴシック" panose="020B0609070205080204" pitchFamily="49" charset="-128"/>
                <a:ea typeface="ＭＳ ゴシック" panose="020B0609070205080204" pitchFamily="49" charset="-128"/>
              </a:rPr>
              <a:t>・送信する前に必ず読み返す。</a:t>
            </a:r>
          </a:p>
          <a:p>
            <a:r>
              <a:rPr lang="ja-JP" altLang="ja-JP" sz="1050" dirty="0">
                <a:latin typeface="ＭＳ ゴシック" panose="020B0609070205080204" pitchFamily="49" charset="-128"/>
                <a:ea typeface="ＭＳ ゴシック" panose="020B0609070205080204" pitchFamily="49" charset="-128"/>
              </a:rPr>
              <a:t>・トラブルになったら，保護者や先生に相談し，直接会って互いの考えを確認する。</a:t>
            </a:r>
          </a:p>
          <a:p>
            <a:endParaRPr lang="en-US" altLang="ja-JP" sz="1050" dirty="0">
              <a:latin typeface="ＭＳ ゴシック" panose="020B0609070205080204" pitchFamily="49" charset="-128"/>
              <a:ea typeface="ＭＳ ゴシック" panose="020B0609070205080204" pitchFamily="49" charset="-128"/>
            </a:endParaRPr>
          </a:p>
          <a:p>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◆この事例から，大切なこと，気をつけなければいけないことを設問２に記入させる。</a:t>
            </a:r>
            <a:endParaRPr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2016/3/23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2016/3/23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2.bp.blogspot.com/-Jb_eiNPgN2g/UWvlA9tmZlI/AAAAAAAAQfM/8qI1-cHE9YU/s1600/smartphone_woman_smile.p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994722"/>
            <a:ext cx="7772400" cy="2387600"/>
          </a:xfrm>
        </p:spPr>
        <p:txBody>
          <a:bodyPr>
            <a:normAutofit/>
          </a:bodyPr>
          <a:lstStyle/>
          <a:p>
            <a:r>
              <a:rPr kumimoji="1"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文字だけで</a:t>
            </a:r>
            <a:r>
              <a:rPr kumimoji="1"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kumimoji="1" lang="en-US" altLang="ja-JP"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r>
              <a:rPr kumimoji="1"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気持ちは伝わる</a:t>
            </a:r>
            <a:r>
              <a:rPr lang="ja-JP" altLang="en-US" dirty="0" smtClean="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a:t>
            </a:r>
            <a: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
            </a:r>
            <a:br>
              <a:rPr lang="en-US" altLang="ja-JP"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br>
            <a:endParaRPr kumimoji="1" lang="ja-JP" altLang="en-US" sz="4400" dirty="0">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6223008" y="0"/>
            <a:ext cx="2920992" cy="307777"/>
          </a:xfrm>
          <a:prstGeom prst="rect">
            <a:avLst/>
          </a:prstGeom>
          <a:noFill/>
        </p:spPr>
        <p:txBody>
          <a:bodyPr wrap="none" rtlCol="0">
            <a:spAutoFit/>
          </a:bodyPr>
          <a:lstStyle/>
          <a:p>
            <a:r>
              <a:rPr kumimoji="1" lang="ja-JP" altLang="en-US" sz="1400" dirty="0" smtClean="0"/>
              <a:t>コミュニケーション（</a:t>
            </a:r>
            <a:r>
              <a:rPr lang="ja-JP" altLang="en-US" sz="1400" dirty="0" smtClean="0"/>
              <a:t>マナー・ルール</a:t>
            </a:r>
            <a:r>
              <a:rPr lang="ja-JP" altLang="en-US" sz="1400" dirty="0"/>
              <a:t>）</a:t>
            </a:r>
            <a:endParaRPr kumimoji="1" lang="ja-JP" altLang="en-US" sz="1400"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375980" y="720000"/>
            <a:ext cx="8392041" cy="707886"/>
          </a:xfrm>
          <a:prstGeom prst="rect">
            <a:avLst/>
          </a:prstGeom>
          <a:noFill/>
        </p:spPr>
        <p:txBody>
          <a:bodyPr wrap="none" rtlCol="0">
            <a:spAutoFit/>
          </a:bodyPr>
          <a:lstStyle/>
          <a:p>
            <a:pPr algn="ct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学校を</a:t>
            </a:r>
            <a:r>
              <a:rPr lang="ja-JP" altLang="en-US" sz="4000" dirty="0">
                <a:solidFill>
                  <a:prstClr val="black"/>
                </a:solidFill>
                <a:latin typeface="HGS創英角ｺﾞｼｯｸUB" panose="020B0900000000000000" pitchFamily="50" charset="-128"/>
                <a:ea typeface="HGS創英角ｺﾞｼｯｸUB" panose="020B0900000000000000" pitchFamily="50" charset="-128"/>
              </a:rPr>
              <a:t>早退</a:t>
            </a:r>
            <a:r>
              <a:rPr lang="ja-JP" altLang="en-US" sz="4000" dirty="0" smtClean="0">
                <a:solidFill>
                  <a:prstClr val="black"/>
                </a:solidFill>
                <a:latin typeface="HGS創英角ｺﾞｼｯｸUB" panose="020B0900000000000000" pitchFamily="50" charset="-128"/>
                <a:ea typeface="HGS創英角ｺﾞｼｯｸUB" panose="020B0900000000000000" pitchFamily="50" charset="-128"/>
              </a:rPr>
              <a:t>したアヤを心配したユキ</a:t>
            </a:r>
            <a:endParaRPr lang="ja-JP" altLang="en-US" sz="4000" dirty="0">
              <a:solidFill>
                <a:prstClr val="black"/>
              </a:solidFill>
              <a:latin typeface="HGS創英角ｺﾞｼｯｸUB" panose="020B0900000000000000" pitchFamily="50" charset="-128"/>
              <a:ea typeface="HGS創英角ｺﾞｼｯｸUB" panose="020B0900000000000000" pitchFamily="50" charset="-128"/>
            </a:endParaRPr>
          </a:p>
        </p:txBody>
      </p:sp>
      <p:sp>
        <p:nvSpPr>
          <p:cNvPr id="23" name="テキスト ボックス 22"/>
          <p:cNvSpPr txBox="1"/>
          <p:nvPr/>
        </p:nvSpPr>
        <p:spPr>
          <a:xfrm>
            <a:off x="670199" y="4988205"/>
            <a:ext cx="6373641" cy="1417105"/>
          </a:xfrm>
          <a:prstGeom prst="rect">
            <a:avLst/>
          </a:prstGeom>
          <a:solidFill>
            <a:srgbClr val="B45064"/>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lIns="180000" rIns="36000" bIns="108000" rtlCol="0">
            <a:spAutoFit/>
          </a:bodyPr>
          <a:lstStyle/>
          <a:p>
            <a:pPr>
              <a:spcBef>
                <a:spcPts val="600"/>
              </a:spcBef>
            </a:pPr>
            <a:endParaRPr lang="en-US" altLang="ja-JP" sz="2400" dirty="0" smtClean="0">
              <a:solidFill>
                <a:prstClr val="white"/>
              </a:solidFill>
              <a:latin typeface="HGS創英角ｺﾞｼｯｸUB" panose="020B0900000000000000" pitchFamily="50" charset="-128"/>
              <a:ea typeface="HGS創英角ｺﾞｼｯｸUB" panose="020B0900000000000000" pitchFamily="50" charset="-128"/>
            </a:endParaRPr>
          </a:p>
          <a:p>
            <a:pPr>
              <a:spcBef>
                <a:spcPts val="600"/>
              </a:spcBef>
            </a:pP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二人は，翌日けんかになってしまいました。</a:t>
            </a:r>
            <a:endParaRPr lang="en-US" altLang="ja-JP" sz="2400" dirty="0" smtClean="0">
              <a:solidFill>
                <a:prstClr val="white"/>
              </a:solidFill>
              <a:latin typeface="HGS創英角ｺﾞｼｯｸUB" panose="020B0900000000000000" pitchFamily="50" charset="-128"/>
              <a:ea typeface="HGS創英角ｺﾞｼｯｸUB" panose="020B0900000000000000" pitchFamily="50" charset="-128"/>
            </a:endParaRPr>
          </a:p>
          <a:p>
            <a:pPr>
              <a:spcBef>
                <a:spcPts val="600"/>
              </a:spcBef>
            </a:pP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なぜ</a:t>
            </a:r>
            <a:r>
              <a:rPr lang="ja-JP" altLang="en-US" sz="2400" dirty="0">
                <a:solidFill>
                  <a:prstClr val="white"/>
                </a:solidFill>
                <a:latin typeface="HGS創英角ｺﾞｼｯｸUB" panose="020B0900000000000000" pitchFamily="50" charset="-128"/>
                <a:ea typeface="HGS創英角ｺﾞｼｯｸUB" panose="020B0900000000000000" pitchFamily="50" charset="-128"/>
              </a:rPr>
              <a:t>，けんかになってしまったのでしょう</a:t>
            </a:r>
            <a:r>
              <a:rPr lang="ja-JP" altLang="en-US" sz="2400" dirty="0" smtClean="0">
                <a:solidFill>
                  <a:prstClr val="white"/>
                </a:solidFill>
                <a:latin typeface="HGS創英角ｺﾞｼｯｸUB" panose="020B0900000000000000" pitchFamily="50" charset="-128"/>
                <a:ea typeface="HGS創英角ｺﾞｼｯｸUB" panose="020B0900000000000000" pitchFamily="50" charset="-128"/>
              </a:rPr>
              <a:t>？</a:t>
            </a:r>
            <a:endParaRPr lang="ja-JP" altLang="en-US" sz="2400" dirty="0">
              <a:solidFill>
                <a:prstClr val="white"/>
              </a:solidFill>
              <a:latin typeface="HGS創英角ｺﾞｼｯｸUB" panose="020B0900000000000000" pitchFamily="50" charset="-128"/>
              <a:ea typeface="HGS創英角ｺﾞｼｯｸUB" panose="020B0900000000000000" pitchFamily="50" charset="-128"/>
            </a:endParaRPr>
          </a:p>
        </p:txBody>
      </p:sp>
      <p:pic>
        <p:nvPicPr>
          <p:cNvPr id="31" name="Picture 6" descr="http://3.bp.blogspot.com/-gkYiy65a1i8/UWvlAKEhTvI/AAAAAAAAQe4/VYBKPkeY3u4/s1600/smartphone_woman_angry.png"/>
          <p:cNvPicPr>
            <a:picLocks noChangeAspect="1" noChangeArrowheads="1"/>
          </p:cNvPicPr>
          <p:nvPr/>
        </p:nvPicPr>
        <p:blipFill>
          <a:blip r:embed="rId3" cstate="print"/>
          <a:srcRect/>
          <a:stretch>
            <a:fillRect/>
          </a:stretch>
        </p:blipFill>
        <p:spPr bwMode="auto">
          <a:xfrm>
            <a:off x="7043840" y="4381644"/>
            <a:ext cx="1663296" cy="2222446"/>
          </a:xfrm>
          <a:prstGeom prst="rect">
            <a:avLst/>
          </a:prstGeom>
          <a:noFill/>
        </p:spPr>
      </p:pic>
      <p:sp>
        <p:nvSpPr>
          <p:cNvPr id="24" name="テキスト ボックス 23"/>
          <p:cNvSpPr txBox="1"/>
          <p:nvPr/>
        </p:nvSpPr>
        <p:spPr>
          <a:xfrm>
            <a:off x="7632324" y="3136341"/>
            <a:ext cx="627095" cy="369332"/>
          </a:xfrm>
          <a:prstGeom prst="rect">
            <a:avLst/>
          </a:prstGeom>
          <a:noFill/>
        </p:spPr>
        <p:txBody>
          <a:bodyPr wrap="none" rtlCol="0">
            <a:spAutoFit/>
          </a:bodyPr>
          <a:lstStyle/>
          <a:p>
            <a:r>
              <a:rPr lang="ja-JP" altLang="en-US" dirty="0">
                <a:solidFill>
                  <a:prstClr val="black"/>
                </a:solidFill>
              </a:rPr>
              <a:t>ユキ</a:t>
            </a:r>
          </a:p>
        </p:txBody>
      </p:sp>
      <p:sp>
        <p:nvSpPr>
          <p:cNvPr id="26" name="テキスト ボックス 25"/>
          <p:cNvSpPr txBox="1"/>
          <p:nvPr/>
        </p:nvSpPr>
        <p:spPr>
          <a:xfrm>
            <a:off x="948361" y="4357208"/>
            <a:ext cx="617477" cy="369332"/>
          </a:xfrm>
          <a:prstGeom prst="rect">
            <a:avLst/>
          </a:prstGeom>
          <a:noFill/>
        </p:spPr>
        <p:txBody>
          <a:bodyPr wrap="none" rtlCol="0">
            <a:spAutoFit/>
          </a:bodyPr>
          <a:lstStyle/>
          <a:p>
            <a:r>
              <a:rPr lang="ja-JP" altLang="en-US" dirty="0">
                <a:solidFill>
                  <a:prstClr val="black"/>
                </a:solidFill>
              </a:rPr>
              <a:t>アヤ</a:t>
            </a:r>
          </a:p>
        </p:txBody>
      </p:sp>
      <p:pic>
        <p:nvPicPr>
          <p:cNvPr id="29" name="Picture 2" descr="スマートフォンを使う女性のイラスト「普通の顔」">
            <a:hlinkClick r:id="rId4"/>
          </p:cNvPr>
          <p:cNvPicPr>
            <a:picLocks noChangeAspect="1" noChangeArrowheads="1"/>
          </p:cNvPicPr>
          <p:nvPr/>
        </p:nvPicPr>
        <p:blipFill>
          <a:blip r:embed="rId5" cstate="print"/>
          <a:srcRect/>
          <a:stretch>
            <a:fillRect/>
          </a:stretch>
        </p:blipFill>
        <p:spPr bwMode="auto">
          <a:xfrm>
            <a:off x="7400876" y="1746049"/>
            <a:ext cx="1089992" cy="1459811"/>
          </a:xfrm>
          <a:prstGeom prst="rect">
            <a:avLst/>
          </a:prstGeom>
          <a:noFill/>
        </p:spPr>
      </p:pic>
      <p:pic>
        <p:nvPicPr>
          <p:cNvPr id="30" name="Picture 4" descr="http://2.bp.blogspot.com/-UGa6qxNsghs/UxbLyKzS9-I/AAAAAAAAeEg/8VbkS6cn_w0/s800/happy_woman2.png"/>
          <p:cNvPicPr>
            <a:picLocks noChangeAspect="1" noChangeArrowheads="1"/>
          </p:cNvPicPr>
          <p:nvPr/>
        </p:nvPicPr>
        <p:blipFill>
          <a:blip r:embed="rId6" cstate="print"/>
          <a:srcRect/>
          <a:stretch>
            <a:fillRect/>
          </a:stretch>
        </p:blipFill>
        <p:spPr bwMode="auto">
          <a:xfrm>
            <a:off x="670199" y="2801043"/>
            <a:ext cx="1110739" cy="1615058"/>
          </a:xfrm>
          <a:prstGeom prst="rect">
            <a:avLst/>
          </a:prstGeom>
          <a:noFill/>
        </p:spPr>
      </p:pic>
      <p:sp>
        <p:nvSpPr>
          <p:cNvPr id="32" name="角丸四角形吹き出し 31"/>
          <p:cNvSpPr/>
          <p:nvPr/>
        </p:nvSpPr>
        <p:spPr>
          <a:xfrm>
            <a:off x="1883421" y="1892420"/>
            <a:ext cx="5312489" cy="1055608"/>
          </a:xfrm>
          <a:prstGeom prst="wedgeRoundRectCallout">
            <a:avLst>
              <a:gd name="adj1" fmla="val 55864"/>
              <a:gd name="adj2" fmla="val 18038"/>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a:solidFill>
                  <a:prstClr val="black"/>
                </a:solidFill>
                <a:latin typeface="AR丸ゴシック体E" panose="020F0909000000000000" pitchFamily="49" charset="-128"/>
                <a:ea typeface="AR丸ゴシック体E" panose="020F0909000000000000" pitchFamily="49" charset="-128"/>
              </a:rPr>
              <a:t>具合どう？　明日７時３０分</a:t>
            </a:r>
            <a:r>
              <a:rPr lang="ja-JP" altLang="en-US" sz="2800" dirty="0" smtClean="0">
                <a:solidFill>
                  <a:prstClr val="black"/>
                </a:solidFill>
                <a:latin typeface="AR丸ゴシック体E" panose="020F0909000000000000" pitchFamily="49" charset="-128"/>
                <a:ea typeface="AR丸ゴシック体E" panose="020F0909000000000000" pitchFamily="49" charset="-128"/>
              </a:rPr>
              <a:t>に</a:t>
            </a:r>
            <a:endParaRPr lang="en-US" altLang="ja-JP" sz="2800" dirty="0" smtClean="0">
              <a:solidFill>
                <a:prstClr val="black"/>
              </a:solidFill>
              <a:latin typeface="AR丸ゴシック体E" panose="020F0909000000000000" pitchFamily="49" charset="-128"/>
              <a:ea typeface="AR丸ゴシック体E" panose="020F0909000000000000" pitchFamily="49" charset="-128"/>
            </a:endParaRPr>
          </a:p>
          <a:p>
            <a:r>
              <a:rPr lang="ja-JP" altLang="en-US" sz="2800" dirty="0" smtClean="0">
                <a:solidFill>
                  <a:prstClr val="black"/>
                </a:solidFill>
                <a:latin typeface="AR丸ゴシック体E" panose="020F0909000000000000" pitchFamily="49" charset="-128"/>
                <a:ea typeface="AR丸ゴシック体E" panose="020F0909000000000000" pitchFamily="49" charset="-128"/>
              </a:rPr>
              <a:t>いつも</a:t>
            </a:r>
            <a:r>
              <a:rPr lang="ja-JP" altLang="en-US" sz="2800" dirty="0">
                <a:solidFill>
                  <a:prstClr val="black"/>
                </a:solidFill>
                <a:latin typeface="AR丸ゴシック体E" panose="020F0909000000000000" pitchFamily="49" charset="-128"/>
                <a:ea typeface="AR丸ゴシック体E" panose="020F0909000000000000" pitchFamily="49" charset="-128"/>
              </a:rPr>
              <a:t>の場所でね</a:t>
            </a:r>
          </a:p>
        </p:txBody>
      </p:sp>
      <p:sp>
        <p:nvSpPr>
          <p:cNvPr id="33" name="角丸四角形吹き出し 32"/>
          <p:cNvSpPr/>
          <p:nvPr/>
        </p:nvSpPr>
        <p:spPr>
          <a:xfrm>
            <a:off x="1943797" y="3415080"/>
            <a:ext cx="5262086" cy="578882"/>
          </a:xfrm>
          <a:prstGeom prst="wedgeRoundRectCallout">
            <a:avLst>
              <a:gd name="adj1" fmla="val -54712"/>
              <a:gd name="adj2" fmla="val -8419"/>
              <a:gd name="adj3" fmla="val 16667"/>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2800" dirty="0" smtClean="0">
                <a:solidFill>
                  <a:prstClr val="black"/>
                </a:solidFill>
                <a:latin typeface="AR丸ゴシック体E" panose="020F0909000000000000" pitchFamily="49" charset="-128"/>
                <a:ea typeface="AR丸ゴシック体E" panose="020F0909000000000000" pitchFamily="49" charset="-128"/>
              </a:rPr>
              <a:t>いいよ　もう寝るね　ありがと</a:t>
            </a:r>
            <a:endParaRPr lang="ja-JP" altLang="en-US" sz="2800" dirty="0">
              <a:solidFill>
                <a:prstClr val="black"/>
              </a:solidFill>
              <a:latin typeface="AR丸ゴシック体E" panose="020F0909000000000000" pitchFamily="49" charset="-128"/>
              <a:ea typeface="AR丸ゴシック体E" panose="020F0909000000000000" pitchFamily="49" charset="-128"/>
            </a:endParaRPr>
          </a:p>
        </p:txBody>
      </p:sp>
      <p:sp>
        <p:nvSpPr>
          <p:cNvPr id="28" name="円/楕円 27"/>
          <p:cNvSpPr/>
          <p:nvPr/>
        </p:nvSpPr>
        <p:spPr>
          <a:xfrm>
            <a:off x="1849865" y="3355464"/>
            <a:ext cx="1495140" cy="679765"/>
          </a:xfrm>
          <a:prstGeom prst="ellipse">
            <a:avLst/>
          </a:prstGeom>
          <a:solidFill>
            <a:schemeClr val="bg1">
              <a:alpha val="0"/>
            </a:schemeClr>
          </a:solid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テキスト ボックス 15"/>
          <p:cNvSpPr txBox="1"/>
          <p:nvPr/>
        </p:nvSpPr>
        <p:spPr>
          <a:xfrm>
            <a:off x="4209518" y="3335486"/>
            <a:ext cx="438895" cy="307777"/>
          </a:xfrm>
          <a:prstGeom prst="rect">
            <a:avLst/>
          </a:prstGeom>
          <a:noFill/>
        </p:spPr>
        <p:txBody>
          <a:bodyPr wrap="square" rtlCol="0">
            <a:spAutoFit/>
          </a:bodyPr>
          <a:lstStyle/>
          <a:p>
            <a:r>
              <a:rPr kumimoji="1" lang="ja-JP" altLang="en-US" sz="1400" dirty="0" smtClean="0"/>
              <a:t>ね</a:t>
            </a:r>
            <a:endParaRPr kumimoji="1" lang="ja-JP" altLang="en-US" sz="1400" dirty="0"/>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3.bp.blogspot.com/-TUuFqDvHyv0/UWvk_bCPCLI/AAAAAAAAQeg/a7KZXfxTSVo/s1600/smartphone_man_komari.png"/>
          <p:cNvPicPr>
            <a:picLocks noChangeAspect="1" noChangeArrowheads="1"/>
          </p:cNvPicPr>
          <p:nvPr/>
        </p:nvPicPr>
        <p:blipFill>
          <a:blip r:embed="rId3" cstate="print"/>
          <a:srcRect/>
          <a:stretch>
            <a:fillRect/>
          </a:stretch>
        </p:blipFill>
        <p:spPr bwMode="auto">
          <a:xfrm>
            <a:off x="7228203" y="4663053"/>
            <a:ext cx="1420552" cy="1898099"/>
          </a:xfrm>
          <a:prstGeom prst="rect">
            <a:avLst/>
          </a:prstGeom>
          <a:noFill/>
        </p:spPr>
      </p:pic>
      <p:sp>
        <p:nvSpPr>
          <p:cNvPr id="4" name="タイトル 1"/>
          <p:cNvSpPr txBox="1">
            <a:spLocks/>
          </p:cNvSpPr>
          <p:nvPr/>
        </p:nvSpPr>
        <p:spPr>
          <a:xfrm>
            <a:off x="457200" y="540000"/>
            <a:ext cx="8229600" cy="663352"/>
          </a:xfrm>
          <a:prstGeom prst="rect">
            <a:avLst/>
          </a:prstGeom>
        </p:spPr>
        <p:txBody>
          <a:bodyPr rtlCol="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defRPr/>
            </a:pPr>
            <a:r>
              <a:rPr lang="ja-JP" altLang="en-US" sz="4000" dirty="0" smtClean="0">
                <a:latin typeface="HGS創英角ｺﾞｼｯｸUB" panose="020B0900000000000000" pitchFamily="50" charset="-128"/>
                <a:ea typeface="HGS創英角ｺﾞｼｯｸUB" panose="020B0900000000000000" pitchFamily="50" charset="-128"/>
              </a:rPr>
              <a:t>まちがって伝わりやすい言葉</a:t>
            </a:r>
            <a:endParaRPr lang="ja-JP" altLang="en-US" sz="4000" dirty="0">
              <a:latin typeface="HGS創英角ｺﾞｼｯｸUB" panose="020B0900000000000000" pitchFamily="50" charset="-128"/>
              <a:ea typeface="HGS創英角ｺﾞｼｯｸUB" panose="020B0900000000000000" pitchFamily="50" charset="-128"/>
            </a:endParaRPr>
          </a:p>
        </p:txBody>
      </p:sp>
      <p:sp>
        <p:nvSpPr>
          <p:cNvPr id="5" name="テキスト ボックス 3"/>
          <p:cNvSpPr txBox="1">
            <a:spLocks noChangeArrowheads="1"/>
          </p:cNvSpPr>
          <p:nvPr/>
        </p:nvSpPr>
        <p:spPr bwMode="auto">
          <a:xfrm>
            <a:off x="540000" y="1453282"/>
            <a:ext cx="1569660" cy="636516"/>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いいよ</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6" name="テキスト ボックス 5"/>
          <p:cNvSpPr txBox="1">
            <a:spLocks noChangeArrowheads="1"/>
          </p:cNvSpPr>
          <p:nvPr/>
        </p:nvSpPr>
        <p:spPr bwMode="auto">
          <a:xfrm>
            <a:off x="540000" y="4797152"/>
            <a:ext cx="3416320"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itchFamily="49" charset="-128"/>
                <a:ea typeface="HG創英角ﾎﾟｯﾌﾟ体" pitchFamily="49" charset="-128"/>
              </a:rPr>
              <a:t>バカじゃないの</a:t>
            </a:r>
            <a:endParaRPr lang="en-US" altLang="ja-JP" sz="3600" dirty="0">
              <a:solidFill>
                <a:srgbClr val="CC0000"/>
              </a:solidFill>
              <a:latin typeface="HG創英角ﾎﾟｯﾌﾟ体" pitchFamily="49" charset="-128"/>
              <a:ea typeface="HG創英角ﾎﾟｯﾌﾟ体" pitchFamily="49" charset="-128"/>
            </a:endParaRPr>
          </a:p>
        </p:txBody>
      </p:sp>
      <p:sp>
        <p:nvSpPr>
          <p:cNvPr id="7" name="テキスト ボックス 6"/>
          <p:cNvSpPr txBox="1">
            <a:spLocks noChangeArrowheads="1"/>
          </p:cNvSpPr>
          <p:nvPr/>
        </p:nvSpPr>
        <p:spPr bwMode="auto">
          <a:xfrm>
            <a:off x="683568" y="2104502"/>
            <a:ext cx="70631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en-US" altLang="ja-JP" sz="2800" dirty="0">
                <a:solidFill>
                  <a:prstClr val="black"/>
                </a:solidFill>
                <a:latin typeface="+mn-ea"/>
                <a:ea typeface="+mn-ea"/>
              </a:rPr>
              <a:t>OK</a:t>
            </a:r>
            <a:r>
              <a:rPr lang="ja-JP" altLang="en-US" sz="2800" dirty="0">
                <a:solidFill>
                  <a:prstClr val="black"/>
                </a:solidFill>
                <a:latin typeface="+mn-ea"/>
                <a:ea typeface="+mn-ea"/>
              </a:rPr>
              <a:t>という意味</a:t>
            </a:r>
            <a:r>
              <a:rPr lang="ja-JP" altLang="en-US" sz="2800" dirty="0" smtClean="0">
                <a:solidFill>
                  <a:prstClr val="black"/>
                </a:solidFill>
                <a:latin typeface="+mn-ea"/>
                <a:ea typeface="+mn-ea"/>
              </a:rPr>
              <a:t>と、</a:t>
            </a:r>
            <a:r>
              <a:rPr lang="en-US" altLang="ja-JP" sz="2800" dirty="0" smtClean="0">
                <a:solidFill>
                  <a:prstClr val="black"/>
                </a:solidFill>
                <a:latin typeface="+mn-ea"/>
                <a:ea typeface="+mn-ea"/>
              </a:rPr>
              <a:t>NO</a:t>
            </a:r>
            <a:r>
              <a:rPr lang="ja-JP" altLang="en-US" sz="2800" dirty="0">
                <a:solidFill>
                  <a:prstClr val="black"/>
                </a:solidFill>
                <a:latin typeface="+mn-ea"/>
                <a:ea typeface="+mn-ea"/>
              </a:rPr>
              <a:t>という意味が</a:t>
            </a:r>
            <a:r>
              <a:rPr lang="ja-JP" altLang="en-US" sz="2800" dirty="0" smtClean="0">
                <a:solidFill>
                  <a:prstClr val="black"/>
                </a:solidFill>
                <a:latin typeface="+mn-ea"/>
                <a:ea typeface="+mn-ea"/>
              </a:rPr>
              <a:t>考えられる。</a:t>
            </a:r>
            <a:endParaRPr lang="ja-JP" altLang="en-US" sz="2800" dirty="0">
              <a:solidFill>
                <a:prstClr val="black"/>
              </a:solidFill>
              <a:latin typeface="+mn-ea"/>
              <a:ea typeface="+mn-ea"/>
            </a:endParaRPr>
          </a:p>
        </p:txBody>
      </p:sp>
      <p:sp>
        <p:nvSpPr>
          <p:cNvPr id="8" name="テキスト ボックス 7"/>
          <p:cNvSpPr txBox="1">
            <a:spLocks noChangeArrowheads="1"/>
          </p:cNvSpPr>
          <p:nvPr/>
        </p:nvSpPr>
        <p:spPr bwMode="auto">
          <a:xfrm>
            <a:off x="540000" y="2856653"/>
            <a:ext cx="2031325" cy="626701"/>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tIns="36000" bIns="36000">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3600" dirty="0">
                <a:solidFill>
                  <a:srgbClr val="CC0000"/>
                </a:solidFill>
                <a:latin typeface="HG創英角ﾎﾟｯﾌﾟ体" panose="040B0A09000000000000" pitchFamily="49" charset="-128"/>
                <a:ea typeface="HG創英角ﾎﾟｯﾌﾟ体" panose="040B0A09000000000000" pitchFamily="49" charset="-128"/>
              </a:rPr>
              <a:t>おかしい</a:t>
            </a:r>
            <a:endParaRPr lang="en-US" altLang="ja-JP"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9" name="テキスト ボックス 8"/>
          <p:cNvSpPr txBox="1">
            <a:spLocks noChangeArrowheads="1"/>
          </p:cNvSpPr>
          <p:nvPr/>
        </p:nvSpPr>
        <p:spPr bwMode="auto">
          <a:xfrm>
            <a:off x="683568" y="3491488"/>
            <a:ext cx="580639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a:solidFill>
                  <a:prstClr val="black"/>
                </a:solidFill>
                <a:latin typeface="+mn-ea"/>
                <a:ea typeface="+mn-ea"/>
              </a:rPr>
              <a:t>おもしろい・笑えるという意味</a:t>
            </a:r>
            <a:r>
              <a:rPr lang="ja-JP" altLang="en-US" sz="2800" dirty="0" smtClean="0">
                <a:solidFill>
                  <a:prstClr val="black"/>
                </a:solidFill>
                <a:latin typeface="+mn-ea"/>
                <a:ea typeface="+mn-ea"/>
              </a:rPr>
              <a:t>と、</a:t>
            </a:r>
            <a:endParaRPr lang="en-US" altLang="ja-JP" sz="2800" dirty="0" smtClean="0">
              <a:solidFill>
                <a:prstClr val="black"/>
              </a:solidFill>
              <a:latin typeface="+mn-ea"/>
              <a:ea typeface="+mn-ea"/>
            </a:endParaRPr>
          </a:p>
          <a:p>
            <a:r>
              <a:rPr lang="ja-JP" altLang="en-US" sz="2800" dirty="0" smtClean="0">
                <a:solidFill>
                  <a:prstClr val="black"/>
                </a:solidFill>
                <a:latin typeface="+mn-ea"/>
                <a:ea typeface="+mn-ea"/>
              </a:rPr>
              <a:t>変</a:t>
            </a:r>
            <a:r>
              <a:rPr lang="ja-JP" altLang="en-US" sz="2800" dirty="0">
                <a:solidFill>
                  <a:prstClr val="black"/>
                </a:solidFill>
                <a:latin typeface="+mn-ea"/>
                <a:ea typeface="+mn-ea"/>
              </a:rPr>
              <a:t>だ</a:t>
            </a:r>
            <a:r>
              <a:rPr lang="ja-JP" altLang="en-US" sz="2800" dirty="0" smtClean="0">
                <a:solidFill>
                  <a:prstClr val="black"/>
                </a:solidFill>
                <a:latin typeface="+mn-ea"/>
                <a:ea typeface="+mn-ea"/>
              </a:rPr>
              <a:t>・うたがわしい</a:t>
            </a:r>
            <a:r>
              <a:rPr lang="ja-JP" altLang="en-US" sz="2800" dirty="0">
                <a:solidFill>
                  <a:prstClr val="black"/>
                </a:solidFill>
                <a:latin typeface="+mn-ea"/>
                <a:ea typeface="+mn-ea"/>
              </a:rPr>
              <a:t>という</a:t>
            </a:r>
            <a:r>
              <a:rPr lang="ja-JP" altLang="en-US" sz="2800" dirty="0" smtClean="0">
                <a:solidFill>
                  <a:prstClr val="black"/>
                </a:solidFill>
                <a:latin typeface="+mn-ea"/>
                <a:ea typeface="+mn-ea"/>
              </a:rPr>
              <a:t>意味</a:t>
            </a:r>
            <a:r>
              <a:rPr lang="ja-JP" altLang="en-US" sz="2800" dirty="0">
                <a:solidFill>
                  <a:prstClr val="black"/>
                </a:solidFill>
                <a:latin typeface="+mn-ea"/>
                <a:ea typeface="+mn-ea"/>
              </a:rPr>
              <a:t>が</a:t>
            </a:r>
            <a:r>
              <a:rPr lang="ja-JP" altLang="en-US" sz="2800" dirty="0" smtClean="0">
                <a:solidFill>
                  <a:prstClr val="black"/>
                </a:solidFill>
                <a:latin typeface="+mn-ea"/>
                <a:ea typeface="+mn-ea"/>
              </a:rPr>
              <a:t>ある。</a:t>
            </a:r>
            <a:endParaRPr lang="ja-JP" altLang="en-US" sz="2800" dirty="0">
              <a:solidFill>
                <a:prstClr val="black"/>
              </a:solidFill>
              <a:latin typeface="+mn-ea"/>
              <a:ea typeface="+mn-ea"/>
            </a:endParaRPr>
          </a:p>
        </p:txBody>
      </p:sp>
      <p:sp>
        <p:nvSpPr>
          <p:cNvPr id="10" name="テキスト ボックス 9"/>
          <p:cNvSpPr txBox="1">
            <a:spLocks noChangeArrowheads="1"/>
          </p:cNvSpPr>
          <p:nvPr/>
        </p:nvSpPr>
        <p:spPr bwMode="auto">
          <a:xfrm>
            <a:off x="683568" y="5437767"/>
            <a:ext cx="687337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r>
              <a:rPr lang="ja-JP" altLang="en-US" sz="2800" dirty="0" smtClean="0">
                <a:solidFill>
                  <a:prstClr val="black"/>
                </a:solidFill>
                <a:latin typeface="+mn-ea"/>
                <a:ea typeface="+mn-ea"/>
              </a:rPr>
              <a:t>おこって</a:t>
            </a:r>
            <a:r>
              <a:rPr lang="ja-JP" altLang="en-US" sz="2800" dirty="0">
                <a:solidFill>
                  <a:prstClr val="black"/>
                </a:solidFill>
                <a:latin typeface="+mn-ea"/>
                <a:ea typeface="+mn-ea"/>
              </a:rPr>
              <a:t>いるか</a:t>
            </a:r>
            <a:r>
              <a:rPr lang="ja-JP" altLang="en-US" sz="2800" dirty="0" smtClean="0">
                <a:solidFill>
                  <a:prstClr val="black"/>
                </a:solidFill>
                <a:latin typeface="+mn-ea"/>
                <a:ea typeface="+mn-ea"/>
              </a:rPr>
              <a:t>、じょう</a:t>
            </a:r>
            <a:r>
              <a:rPr lang="ja-JP" altLang="en-US" sz="2800" dirty="0" err="1" smtClean="0">
                <a:solidFill>
                  <a:prstClr val="black"/>
                </a:solidFill>
                <a:latin typeface="+mn-ea"/>
                <a:ea typeface="+mn-ea"/>
              </a:rPr>
              <a:t>だん</a:t>
            </a:r>
            <a:r>
              <a:rPr lang="ja-JP" altLang="en-US" sz="2800" dirty="0" smtClean="0">
                <a:solidFill>
                  <a:prstClr val="black"/>
                </a:solidFill>
                <a:latin typeface="+mn-ea"/>
                <a:ea typeface="+mn-ea"/>
              </a:rPr>
              <a:t> なのか、よくわからない。</a:t>
            </a:r>
            <a:endParaRPr lang="ja-JP" altLang="en-US" sz="2800" dirty="0">
              <a:solidFill>
                <a:prstClr val="black"/>
              </a:solidFill>
              <a:latin typeface="+mn-ea"/>
              <a:ea typeface="+mn-ea"/>
            </a:endParaRPr>
          </a:p>
        </p:txBody>
      </p:sp>
      <p:pic>
        <p:nvPicPr>
          <p:cNvPr id="11" name="Picture 4"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9434613">
            <a:off x="7229941" y="4038453"/>
            <a:ext cx="666750" cy="666750"/>
          </a:xfrm>
          <a:prstGeom prst="rect">
            <a:avLst/>
          </a:prstGeom>
          <a:noFill/>
        </p:spPr>
      </p:pic>
      <p:pic>
        <p:nvPicPr>
          <p:cNvPr id="12" name="Picture 5" descr="C:\Users\ks\AppData\Local\Microsoft\Windows\Temporary Internet Files\Content.IE5\4X012PGN\MM900178313[1].gif"/>
          <p:cNvPicPr>
            <a:picLocks noChangeAspect="1" noChangeArrowheads="1" noCrop="1"/>
          </p:cNvPicPr>
          <p:nvPr/>
        </p:nvPicPr>
        <p:blipFill>
          <a:blip r:embed="rId4" cstate="print"/>
          <a:srcRect/>
          <a:stretch>
            <a:fillRect/>
          </a:stretch>
        </p:blipFill>
        <p:spPr bwMode="auto">
          <a:xfrm rot="1720952">
            <a:off x="8115363" y="4225525"/>
            <a:ext cx="666750" cy="666750"/>
          </a:xfrm>
          <a:prstGeom prst="rect">
            <a:avLst/>
          </a:prstGeom>
          <a:noFill/>
        </p:spPr>
      </p:pic>
    </p:spTree>
    <p:extLst>
      <p:ext uri="{BB962C8B-B14F-4D97-AF65-F5344CB8AC3E}">
        <p14:creationId xmlns:p14="http://schemas.microsoft.com/office/powerpoint/2010/main" val="37823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ボックス 15"/>
          <p:cNvSpPr txBox="1"/>
          <p:nvPr/>
        </p:nvSpPr>
        <p:spPr>
          <a:xfrm>
            <a:off x="665352" y="3798597"/>
            <a:ext cx="5389617" cy="584775"/>
          </a:xfrm>
          <a:prstGeom prst="rect">
            <a:avLst/>
          </a:prstGeom>
          <a:noFill/>
        </p:spPr>
        <p:txBody>
          <a:bodyPr wrap="none" rtlCol="0">
            <a:spAutoFit/>
          </a:bodyPr>
          <a:lstStyle/>
          <a:p>
            <a:r>
              <a:rPr lang="ja-JP" altLang="en-US" sz="3200" dirty="0" smtClean="0"/>
              <a:t>ネット上でのコミュニケーション</a:t>
            </a:r>
            <a:endParaRPr kumimoji="1" lang="ja-JP" altLang="en-US" sz="3200" dirty="0"/>
          </a:p>
        </p:txBody>
      </p:sp>
      <p:sp>
        <p:nvSpPr>
          <p:cNvPr id="19" name="テキスト ボックス 18"/>
          <p:cNvSpPr txBox="1"/>
          <p:nvPr/>
        </p:nvSpPr>
        <p:spPr>
          <a:xfrm>
            <a:off x="767501" y="609768"/>
            <a:ext cx="2613216" cy="584775"/>
          </a:xfrm>
          <a:prstGeom prst="rect">
            <a:avLst/>
          </a:prstGeom>
          <a:noFill/>
        </p:spPr>
        <p:txBody>
          <a:bodyPr wrap="none" rtlCol="0">
            <a:spAutoFit/>
          </a:bodyPr>
          <a:lstStyle/>
          <a:p>
            <a:r>
              <a:rPr lang="en-US" altLang="ja-JP" sz="2800" dirty="0"/>
              <a:t> </a:t>
            </a:r>
            <a:r>
              <a:rPr lang="ja-JP" altLang="en-US" sz="3200" dirty="0" smtClean="0"/>
              <a:t>顔を見て話す</a:t>
            </a:r>
            <a:endParaRPr kumimoji="1" lang="ja-JP" altLang="en-US" sz="2800" dirty="0"/>
          </a:p>
        </p:txBody>
      </p:sp>
      <p:sp>
        <p:nvSpPr>
          <p:cNvPr id="22" name="テキスト ボックス 21"/>
          <p:cNvSpPr txBox="1"/>
          <p:nvPr/>
        </p:nvSpPr>
        <p:spPr>
          <a:xfrm>
            <a:off x="3344587" y="4981717"/>
            <a:ext cx="2489687" cy="646331"/>
          </a:xfrm>
          <a:prstGeom prst="rect">
            <a:avLst/>
          </a:prstGeom>
          <a:noFill/>
        </p:spPr>
        <p:txBody>
          <a:bodyPr wrap="square" rtlCol="0">
            <a:spAutoFit/>
          </a:bodyPr>
          <a:lstStyle/>
          <a:p>
            <a:pPr algn="ctr"/>
            <a:r>
              <a:rPr kumimoji="1" lang="ja-JP" altLang="en-US" sz="3600" dirty="0" smtClean="0">
                <a:solidFill>
                  <a:srgbClr val="CC0000"/>
                </a:solidFill>
                <a:latin typeface="HG創英角ﾎﾟｯﾌﾟ体" panose="040B0A09000000000000" pitchFamily="49" charset="-128"/>
                <a:ea typeface="HG創英角ﾎﾟｯﾌﾟ体" panose="040B0A09000000000000" pitchFamily="49" charset="-128"/>
              </a:rPr>
              <a:t>文字だけ</a:t>
            </a:r>
            <a:endParaRPr kumimoji="1" lang="ja-JP" altLang="en-US" sz="3600" dirty="0">
              <a:solidFill>
                <a:srgbClr val="CC0000"/>
              </a:solidFill>
              <a:latin typeface="HG創英角ﾎﾟｯﾌﾟ体" panose="040B0A09000000000000" pitchFamily="49" charset="-128"/>
              <a:ea typeface="HG創英角ﾎﾟｯﾌﾟ体" panose="040B0A09000000000000" pitchFamily="49" charset="-128"/>
            </a:endParaRPr>
          </a:p>
        </p:txBody>
      </p:sp>
      <p:sp>
        <p:nvSpPr>
          <p:cNvPr id="23" name="左右矢印 22"/>
          <p:cNvSpPr/>
          <p:nvPr/>
        </p:nvSpPr>
        <p:spPr>
          <a:xfrm>
            <a:off x="3300248" y="2670311"/>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4" name="左右矢印 23"/>
          <p:cNvSpPr/>
          <p:nvPr/>
        </p:nvSpPr>
        <p:spPr>
          <a:xfrm>
            <a:off x="3300248" y="5628048"/>
            <a:ext cx="2375338" cy="296972"/>
          </a:xfrm>
          <a:prstGeom prst="lef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5" name="テキスト ボックス 24"/>
          <p:cNvSpPr txBox="1"/>
          <p:nvPr/>
        </p:nvSpPr>
        <p:spPr>
          <a:xfrm>
            <a:off x="3034751" y="1317812"/>
            <a:ext cx="3057247" cy="1384995"/>
          </a:xfrm>
          <a:prstGeom prst="rect">
            <a:avLst/>
          </a:prstGeom>
          <a:noFill/>
        </p:spPr>
        <p:txBody>
          <a:bodyPr wrap="none" rtlCol="0">
            <a:spAutoFit/>
          </a:bodyPr>
          <a:lstStyle/>
          <a:p>
            <a:pPr algn="ctr"/>
            <a:r>
              <a:rPr kumimoji="1"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言葉（声の強弱）</a:t>
            </a:r>
            <a:endParaRPr kumimoji="1"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lang="ja-JP" altLang="en-US" sz="2800" dirty="0" smtClean="0">
                <a:solidFill>
                  <a:srgbClr val="CC0000"/>
                </a:solidFill>
                <a:latin typeface="HG創英角ﾎﾟｯﾌﾟ体" panose="040B0A09000000000000" pitchFamily="49" charset="-128"/>
                <a:ea typeface="HG創英角ﾎﾟｯﾌﾟ体" panose="040B0A09000000000000" pitchFamily="49" charset="-128"/>
              </a:rPr>
              <a:t>表情・視線</a:t>
            </a:r>
            <a:endParaRPr lang="en-US" altLang="ja-JP" sz="2800" dirty="0" smtClean="0">
              <a:solidFill>
                <a:srgbClr val="CC0000"/>
              </a:solidFill>
              <a:latin typeface="HG創英角ﾎﾟｯﾌﾟ体" panose="040B0A09000000000000" pitchFamily="49" charset="-128"/>
              <a:ea typeface="HG創英角ﾎﾟｯﾌﾟ体" panose="040B0A09000000000000" pitchFamily="49" charset="-128"/>
            </a:endParaRPr>
          </a:p>
          <a:p>
            <a:pPr algn="ctr"/>
            <a:r>
              <a:rPr kumimoji="1" lang="ja-JP" altLang="en-US" sz="2800" dirty="0">
                <a:solidFill>
                  <a:srgbClr val="CC0000"/>
                </a:solidFill>
                <a:latin typeface="HG創英角ﾎﾟｯﾌﾟ体" panose="040B0A09000000000000" pitchFamily="49" charset="-128"/>
                <a:ea typeface="HG創英角ﾎﾟｯﾌﾟ体" panose="040B0A09000000000000" pitchFamily="49" charset="-128"/>
              </a:rPr>
              <a:t>しぐさ</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977" y="1317812"/>
            <a:ext cx="1714500" cy="171450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357" y="1264974"/>
            <a:ext cx="1714500" cy="1714500"/>
          </a:xfrm>
          <a:prstGeom prst="rect">
            <a:avLst/>
          </a:prstGeom>
        </p:spPr>
      </p:pic>
      <p:pic>
        <p:nvPicPr>
          <p:cNvPr id="5" name="図 4"/>
          <p:cNvPicPr>
            <a:picLocks noChangeAspect="1"/>
          </p:cNvPicPr>
          <p:nvPr/>
        </p:nvPicPr>
        <p:blipFill rotWithShape="1">
          <a:blip r:embed="rId5">
            <a:extLst>
              <a:ext uri="{28A0092B-C50C-407E-A947-70E740481C1C}">
                <a14:useLocalDpi xmlns:a14="http://schemas.microsoft.com/office/drawing/2010/main" val="0"/>
              </a:ext>
            </a:extLst>
          </a:blip>
          <a:srcRect t="52173" r="49066"/>
          <a:stretch/>
        </p:blipFill>
        <p:spPr>
          <a:xfrm>
            <a:off x="1439924" y="4528316"/>
            <a:ext cx="1714500" cy="1609906"/>
          </a:xfrm>
          <a:prstGeom prst="rect">
            <a:avLst/>
          </a:prstGeom>
        </p:spPr>
      </p:pic>
      <p:pic>
        <p:nvPicPr>
          <p:cNvPr id="7" name="図 6"/>
          <p:cNvPicPr>
            <a:picLocks noChangeAspect="1"/>
          </p:cNvPicPr>
          <p:nvPr/>
        </p:nvPicPr>
        <p:blipFill rotWithShape="1">
          <a:blip r:embed="rId6">
            <a:extLst>
              <a:ext uri="{28A0092B-C50C-407E-A947-70E740481C1C}">
                <a14:useLocalDpi xmlns:a14="http://schemas.microsoft.com/office/drawing/2010/main" val="0"/>
              </a:ext>
            </a:extLst>
          </a:blip>
          <a:srcRect l="51384" t="51575"/>
          <a:stretch/>
        </p:blipFill>
        <p:spPr>
          <a:xfrm>
            <a:off x="5980098" y="4528316"/>
            <a:ext cx="1668759" cy="1662202"/>
          </a:xfrm>
          <a:prstGeom prst="rect">
            <a:avLst/>
          </a:prstGeom>
        </p:spPr>
      </p:pic>
    </p:spTree>
    <p:extLst>
      <p:ext uri="{BB962C8B-B14F-4D97-AF65-F5344CB8AC3E}">
        <p14:creationId xmlns:p14="http://schemas.microsoft.com/office/powerpoint/2010/main" val="330496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504446" y="1436170"/>
            <a:ext cx="7709162" cy="7017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mn-ea"/>
                <a:ea typeface="+mn-ea"/>
              </a:rPr>
              <a:t>文字だけのコミュニケーションは</a:t>
            </a:r>
            <a:endParaRPr lang="ja-JP" altLang="en-US" sz="4800" dirty="0">
              <a:latin typeface="+mn-ea"/>
              <a:ea typeface="+mn-ea"/>
            </a:endParaRPr>
          </a:p>
        </p:txBody>
      </p:sp>
      <p:sp>
        <p:nvSpPr>
          <p:cNvPr id="4" name="テキスト ボックス 3"/>
          <p:cNvSpPr txBox="1"/>
          <p:nvPr/>
        </p:nvSpPr>
        <p:spPr>
          <a:xfrm>
            <a:off x="578018" y="2494312"/>
            <a:ext cx="6955750" cy="1446550"/>
          </a:xfrm>
          <a:prstGeom prst="rect">
            <a:avLst/>
          </a:prstGeom>
          <a:noFill/>
        </p:spPr>
        <p:txBody>
          <a:bodyPr wrap="none" rtlCol="0">
            <a:spAutoFit/>
          </a:bodyPr>
          <a:lstStyle/>
          <a:p>
            <a:r>
              <a:rPr kumimoji="1"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latin typeface="HGS創英角ｺﾞｼｯｸUB" panose="020B0900000000000000" pitchFamily="50" charset="-128"/>
                <a:ea typeface="HGS創英角ｺﾞｼｯｸUB" panose="020B0900000000000000" pitchFamily="50" charset="-128"/>
              </a:rPr>
              <a:t>まちがって伝わりやすい</a:t>
            </a:r>
            <a:endParaRPr kumimoji="1" lang="en-US" altLang="ja-JP" sz="4400" dirty="0" smtClean="0">
              <a:latin typeface="HGS創英角ｺﾞｼｯｸUB" panose="020B0900000000000000" pitchFamily="50" charset="-128"/>
              <a:ea typeface="HGS創英角ｺﾞｼｯｸUB" panose="020B0900000000000000" pitchFamily="50" charset="-128"/>
            </a:endParaRPr>
          </a:p>
          <a:p>
            <a:r>
              <a:rPr kumimoji="1" lang="ja-JP" altLang="en-US" sz="4400" dirty="0" smtClean="0">
                <a:latin typeface="HGS創英角ｺﾞｼｯｸUB" panose="020B0900000000000000" pitchFamily="50" charset="-128"/>
                <a:ea typeface="HGS創英角ｺﾞｼｯｸUB" panose="020B0900000000000000" pitchFamily="50" charset="-128"/>
              </a:rPr>
              <a:t>・悪く</a:t>
            </a:r>
            <a:r>
              <a:rPr kumimoji="1" lang="ja-JP" altLang="en-US" sz="4400" dirty="0">
                <a:latin typeface="HGS創英角ｺﾞｼｯｸUB" panose="020B0900000000000000" pitchFamily="50" charset="-128"/>
                <a:ea typeface="HGS創英角ｺﾞｼｯｸUB" panose="020B0900000000000000" pitchFamily="50" charset="-128"/>
              </a:rPr>
              <a:t>伝わりやすい</a:t>
            </a:r>
          </a:p>
        </p:txBody>
      </p:sp>
      <p:sp>
        <p:nvSpPr>
          <p:cNvPr id="5" name="テキスト ボックス 4"/>
          <p:cNvSpPr txBox="1"/>
          <p:nvPr/>
        </p:nvSpPr>
        <p:spPr>
          <a:xfrm>
            <a:off x="419261" y="4974381"/>
            <a:ext cx="8305479" cy="1200329"/>
          </a:xfrm>
          <a:prstGeom prst="rect">
            <a:avLst/>
          </a:prstGeom>
          <a:noFill/>
        </p:spPr>
        <p:txBody>
          <a:bodyPr wrap="none" rtlCol="0">
            <a:spAutoFit/>
          </a:bodyPr>
          <a:lstStyle/>
          <a:p>
            <a:r>
              <a:rPr kumimoji="1" lang="ja-JP" altLang="en-US" sz="3600" dirty="0" smtClean="0">
                <a:latin typeface="+mn-ea"/>
              </a:rPr>
              <a:t>ネットでのやりとりは、</a:t>
            </a:r>
            <a:endParaRPr kumimoji="1" lang="en-US" altLang="ja-JP" sz="3600" dirty="0" smtClean="0">
              <a:latin typeface="+mn-ea"/>
            </a:endParaRPr>
          </a:p>
          <a:p>
            <a:r>
              <a:rPr kumimoji="1" lang="ja-JP" altLang="en-US" sz="3600" dirty="0" smtClean="0">
                <a:latin typeface="+mn-ea"/>
              </a:rPr>
              <a:t>いじめやけんか、トラブルを起こしやすい。</a:t>
            </a:r>
            <a:endParaRPr kumimoji="1" lang="en-US" altLang="ja-JP" sz="3600" dirty="0" smtClean="0">
              <a:latin typeface="+mn-ea"/>
            </a:endParaRPr>
          </a:p>
        </p:txBody>
      </p:sp>
      <p:pic>
        <p:nvPicPr>
          <p:cNvPr id="6" name="Picture 2" descr="http://4.bp.blogspot.com/-Mr_ss6RqGSk/UxbL4jrmblI/AAAAAAAAeGI/150ibvujFXA/s800/unhappy_woman4.png"/>
          <p:cNvPicPr>
            <a:picLocks noChangeAspect="1" noChangeArrowheads="1"/>
          </p:cNvPicPr>
          <p:nvPr/>
        </p:nvPicPr>
        <p:blipFill>
          <a:blip r:embed="rId3" cstate="print"/>
          <a:srcRect/>
          <a:stretch>
            <a:fillRect/>
          </a:stretch>
        </p:blipFill>
        <p:spPr bwMode="auto">
          <a:xfrm>
            <a:off x="7240551" y="2879835"/>
            <a:ext cx="1339783" cy="1947402"/>
          </a:xfrm>
          <a:prstGeom prst="rect">
            <a:avLst/>
          </a:prstGeom>
          <a:noFill/>
        </p:spPr>
      </p:pic>
      <p:sp>
        <p:nvSpPr>
          <p:cNvPr id="8" name="タイトル 1"/>
          <p:cNvSpPr txBox="1">
            <a:spLocks/>
          </p:cNvSpPr>
          <p:nvPr/>
        </p:nvSpPr>
        <p:spPr>
          <a:xfrm>
            <a:off x="457200" y="540000"/>
            <a:ext cx="3262432"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≪ポイント≫</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4801314"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rPr>
              <a:t>≪気をつけること≫</a:t>
            </a:r>
            <a:endParaRPr lang="ja-JP" altLang="en-US" dirty="0">
              <a:solidFill>
                <a:srgbClr val="C00000"/>
              </a:solidFill>
              <a:effectLst>
                <a:outerShdw blurRad="38100" dist="38100" dir="2700000" algn="tl">
                  <a:srgbClr val="000000">
                    <a:alpha val="43137"/>
                  </a:srgbClr>
                </a:outerShdw>
              </a:effectLst>
              <a:latin typeface="HGS創英角ｺﾞｼｯｸUB" panose="020B0900000000000000" pitchFamily="50" charset="-128"/>
              <a:ea typeface="HGS創英角ｺﾞｼｯｸUB" panose="020B0900000000000000" pitchFamily="50" charset="-128"/>
            </a:endParaRPr>
          </a:p>
        </p:txBody>
      </p:sp>
      <p:sp>
        <p:nvSpPr>
          <p:cNvPr id="4" name="テキスト ボックス 3"/>
          <p:cNvSpPr txBox="1"/>
          <p:nvPr/>
        </p:nvSpPr>
        <p:spPr>
          <a:xfrm>
            <a:off x="282974" y="1591670"/>
            <a:ext cx="8084264" cy="3939540"/>
          </a:xfrm>
          <a:prstGeom prst="rect">
            <a:avLst/>
          </a:prstGeom>
          <a:noFill/>
        </p:spPr>
        <p:txBody>
          <a:bodyPr wrap="none" rtlCol="0">
            <a:spAutoFit/>
          </a:bodyPr>
          <a:lstStyle/>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丁寧な言葉づかい</a:t>
            </a:r>
            <a:r>
              <a:rPr lang="ja-JP" altLang="en-US" sz="4400" dirty="0" smtClean="0">
                <a:latin typeface="HGS創英角ｺﾞｼｯｸUB" panose="020B0900000000000000" pitchFamily="50" charset="-128"/>
                <a:ea typeface="HGS創英角ｺﾞｼｯｸUB" panose="020B0900000000000000" pitchFamily="50" charset="-128"/>
              </a:rPr>
              <a:t>で書く。</a:t>
            </a:r>
            <a:endParaRPr kumimoji="1"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相手の気持ち</a:t>
            </a:r>
            <a:r>
              <a:rPr lang="ja-JP" altLang="en-US" sz="4400" dirty="0" smtClean="0">
                <a:latin typeface="HGS創英角ｺﾞｼｯｸUB" panose="020B0900000000000000" pitchFamily="50" charset="-128"/>
                <a:ea typeface="HGS創英角ｺﾞｼｯｸUB" panose="020B0900000000000000" pitchFamily="50" charset="-128"/>
              </a:rPr>
              <a:t>を考えて書く。</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・送信する前に必ず</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読み返す</a:t>
            </a:r>
            <a:r>
              <a:rPr lang="ja-JP" altLang="en-US" sz="4400" dirty="0" smtClean="0">
                <a:latin typeface="HGS創英角ｺﾞｼｯｸUB" panose="020B0900000000000000" pitchFamily="50" charset="-128"/>
                <a:ea typeface="HGS創英角ｺﾞｼｯｸUB" panose="020B0900000000000000" pitchFamily="50" charset="-128"/>
              </a:rPr>
              <a:t>。</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lang="ja-JP" altLang="en-US" sz="4400" dirty="0" smtClean="0">
                <a:latin typeface="HGS創英角ｺﾞｼｯｸUB" panose="020B0900000000000000" pitchFamily="50" charset="-128"/>
                <a:ea typeface="HGS創英角ｺﾞｼｯｸUB" panose="020B0900000000000000" pitchFamily="50" charset="-128"/>
              </a:rPr>
              <a:t>・保護者や先生に</a:t>
            </a:r>
            <a:r>
              <a:rPr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相談</a:t>
            </a:r>
            <a:r>
              <a:rPr lang="ja-JP" altLang="en-US" sz="4400" dirty="0" smtClean="0">
                <a:latin typeface="HGS創英角ｺﾞｼｯｸUB" panose="020B0900000000000000" pitchFamily="50" charset="-128"/>
                <a:ea typeface="HGS創英角ｺﾞｼｯｸUB" panose="020B0900000000000000" pitchFamily="50" charset="-128"/>
              </a:rPr>
              <a:t>する。</a:t>
            </a:r>
            <a:endParaRPr lang="en-US" altLang="ja-JP" sz="4400" dirty="0" smtClean="0">
              <a:latin typeface="HGS創英角ｺﾞｼｯｸUB" panose="020B0900000000000000" pitchFamily="50" charset="-128"/>
              <a:ea typeface="HGS創英角ｺﾞｼｯｸUB" panose="020B0900000000000000" pitchFamily="50" charset="-128"/>
            </a:endParaRPr>
          </a:p>
          <a:p>
            <a:pPr>
              <a:lnSpc>
                <a:spcPts val="6000"/>
              </a:lnSpc>
            </a:pPr>
            <a:r>
              <a:rPr kumimoji="1" lang="ja-JP" altLang="en-US" sz="4400" dirty="0" smtClean="0">
                <a:latin typeface="HGS創英角ｺﾞｼｯｸUB" panose="020B0900000000000000" pitchFamily="50" charset="-128"/>
                <a:ea typeface="HGS創英角ｺﾞｼｯｸUB" panose="020B0900000000000000" pitchFamily="50" charset="-128"/>
              </a:rPr>
              <a:t>・お互いに</a:t>
            </a:r>
            <a:r>
              <a:rPr kumimoji="1" lang="ja-JP" altLang="en-US" sz="4400" dirty="0" smtClean="0">
                <a:solidFill>
                  <a:srgbClr val="FF0000"/>
                </a:solidFill>
                <a:latin typeface="HGS創英角ｺﾞｼｯｸUB" panose="020B0900000000000000" pitchFamily="50" charset="-128"/>
                <a:ea typeface="HGS創英角ｺﾞｼｯｸUB" panose="020B0900000000000000" pitchFamily="50" charset="-128"/>
              </a:rPr>
              <a:t>直接会って</a:t>
            </a:r>
            <a:r>
              <a:rPr kumimoji="1" lang="ja-JP" altLang="en-US" sz="4400" dirty="0" smtClean="0">
                <a:latin typeface="HGS創英角ｺﾞｼｯｸUB" panose="020B0900000000000000" pitchFamily="50" charset="-128"/>
                <a:ea typeface="HGS創英角ｺﾞｼｯｸUB" panose="020B0900000000000000" pitchFamily="50" charset="-128"/>
              </a:rPr>
              <a:t>話す。</a:t>
            </a:r>
            <a:endParaRPr kumimoji="1" lang="ja-JP" altLang="en-US" sz="4400" dirty="0">
              <a:latin typeface="HGS創英角ｺﾞｼｯｸUB" panose="020B0900000000000000" pitchFamily="50" charset="-128"/>
              <a:ea typeface="HGS創英角ｺﾞｼｯｸUB" panose="020B0900000000000000" pitchFamily="50" charset="-128"/>
            </a:endParaRPr>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moraru</Template>
  <TotalTime>348</TotalTime>
  <Words>310</Words>
  <Application>Microsoft Office PowerPoint</Application>
  <PresentationFormat>画面に合わせる (4:3)</PresentationFormat>
  <Paragraphs>91</Paragraphs>
  <Slides>6</Slides>
  <Notes>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vt:i4>
      </vt:variant>
    </vt:vector>
  </HeadingPairs>
  <TitlesOfParts>
    <vt:vector size="15" baseType="lpstr">
      <vt:lpstr>AR丸ゴシック体E</vt:lpstr>
      <vt:lpstr>HGS創英角ｺﾞｼｯｸUB</vt:lpstr>
      <vt:lpstr>HG創英角ﾎﾟｯﾌﾟ体</vt:lpstr>
      <vt:lpstr>ＭＳ Ｐゴシック</vt:lpstr>
      <vt:lpstr>ＭＳ ゴシック</vt:lpstr>
      <vt:lpstr>Arial</vt:lpstr>
      <vt:lpstr>Calibri</vt:lpstr>
      <vt:lpstr>Calibri Light</vt:lpstr>
      <vt:lpstr>moraru</vt:lpstr>
      <vt:lpstr>文字だけで 気持ちは伝わる？ </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joho7</cp:lastModifiedBy>
  <cp:revision>49</cp:revision>
  <cp:lastPrinted>2015-11-05T08:06:17Z</cp:lastPrinted>
  <dcterms:created xsi:type="dcterms:W3CDTF">2015-11-05T04:56:00Z</dcterms:created>
  <dcterms:modified xsi:type="dcterms:W3CDTF">2016-03-23T04:35:09Z</dcterms:modified>
</cp:coreProperties>
</file>