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62" r:id="rId4"/>
    <p:sldId id="259" r:id="rId5"/>
    <p:sldId id="260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000A"/>
    <a:srgbClr val="B45064"/>
    <a:srgbClr val="CC0000"/>
    <a:srgbClr val="FFCCFF"/>
    <a:srgbClr val="FF0066"/>
    <a:srgbClr val="00CC99"/>
    <a:srgbClr val="29CB2D"/>
    <a:srgbClr val="66FF33"/>
    <a:srgbClr val="FFFF99"/>
    <a:srgbClr val="9BD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000" autoAdjust="0"/>
    <p:restoredTop sz="65450" autoAdjust="0"/>
  </p:normalViewPr>
  <p:slideViewPr>
    <p:cSldViewPr snapToGrid="0">
      <p:cViewPr varScale="1">
        <p:scale>
          <a:sx n="73" d="100"/>
          <a:sy n="73" d="100"/>
        </p:scale>
        <p:origin x="2040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1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あやしいサイトに遭遇した時の対処法を理解させる。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1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◆ワークシート教材の吹き出し部分を読み聞かせる。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◆児童生徒に，図１からわかることをあげさせる。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発問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図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を見てわかることは，なんでしょう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1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突然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，このような画面が表示されたらどのように対処しますか。また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理由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を考えましょう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◆選択肢から一つ選ばせ，設問１に記入させる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1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交流し対処法を出し合うことにより，考えを深めさせる。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など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事例のポイントを説明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・無料で読める漫画を検索していただけなのに，突然，有害サイトに誘引された。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・突然の表示にも関わらず，会員登録が完了してしまった。</a:t>
            </a:r>
          </a:p>
          <a:p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・意図せずに表示されたにも関わらず，不正（不当・架空）に請求された。</a:t>
            </a:r>
          </a:p>
          <a:p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なサイトからでも，有害サイトに誘引されることや不正に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請求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されることがあること，また，その時の対処法を理解させる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正しい行動は，「エ」であることを伝え記入させる。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画面上のボタンをクリックするだけで，安全なサイトから有害なサイトに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誘引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されること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高額な会員登録料や利用料の請求画面が表示される。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自分の顔写真が撮られたように思わせるため，シャッター音が鳴り画面に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の個人情報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（氏名，電話番号，メールアドレス，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IP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アドレス等）が表示される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不安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をあおる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ような作動がある。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退会手続きや問合せなど，相手と連絡をとることで，その後しつこく請求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ある。</a:t>
            </a:r>
          </a:p>
          <a:p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78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トラブル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に遭遇したときの対処法を理解させる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安全なサイトでも有害なサイトに誘引されることがある。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不正（不当・架空）請求されることがある。</a:t>
            </a:r>
          </a:p>
          <a:p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をつけること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フィルタリングサービスを利用するなど怪しいサイトに近づかない。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画面上のボタンを押さない，本体の「戻る」「電源」ボタンを押す。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無視し，不正請求されても慌てて支払わない。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個人情報は入力しない。　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相手と連絡をとらない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この事例から，学んだこと，気をつけなければいけないことを設問２に記入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ja-JP" altLang="ja-JP" sz="100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>
            <a:normAutofit/>
          </a:bodyPr>
          <a:lstStyle/>
          <a:p>
            <a:r>
              <a:rPr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会員登録が完了しました？</a:t>
            </a:r>
            <a:r>
              <a:rPr lang="en-US" altLang="ja-JP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118713"/>
            <a:ext cx="6858000" cy="1655762"/>
          </a:xfrm>
        </p:spPr>
        <p:txBody>
          <a:bodyPr>
            <a:normAutofit/>
          </a:bodyPr>
          <a:lstStyle/>
          <a:p>
            <a:r>
              <a:rPr kumimoji="1" lang="en-US" altLang="ja-JP" sz="4400" b="1" dirty="0" smtClean="0">
                <a:latin typeface="+mj-ea"/>
                <a:ea typeface="+mj-ea"/>
              </a:rPr>
              <a:t>【</a:t>
            </a:r>
            <a:r>
              <a:rPr kumimoji="1" lang="ja-JP" altLang="en-US" sz="4400" b="1" dirty="0" smtClean="0">
                <a:latin typeface="+mj-ea"/>
                <a:ea typeface="+mj-ea"/>
              </a:rPr>
              <a:t>ゲーム攻略サイト</a:t>
            </a:r>
            <a:r>
              <a:rPr kumimoji="1" lang="en-US" altLang="ja-JP" sz="4400" b="1" dirty="0" smtClean="0">
                <a:latin typeface="+mj-ea"/>
                <a:ea typeface="+mj-ea"/>
              </a:rPr>
              <a:t>】</a:t>
            </a:r>
            <a:endParaRPr kumimoji="1" lang="ja-JP" altLang="en-US" sz="4400" b="1" dirty="0"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53739" y="0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金銭・契約（不当請求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40123" y="531360"/>
            <a:ext cx="797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smtClean="0">
                <a:solidFill>
                  <a:prstClr val="black"/>
                </a:solidFill>
                <a:latin typeface="+mj-ea"/>
                <a:ea typeface="+mj-ea"/>
              </a:rPr>
              <a:t>ゲームの攻略サイト</a:t>
            </a:r>
            <a:r>
              <a:rPr lang="ja-JP" altLang="en-US" sz="3200" dirty="0" smtClean="0">
                <a:solidFill>
                  <a:prstClr val="black"/>
                </a:solidFill>
                <a:latin typeface="+mj-ea"/>
                <a:ea typeface="+mj-ea"/>
              </a:rPr>
              <a:t>を検索していたら･･･</a:t>
            </a:r>
            <a:endParaRPr lang="ja-JP" altLang="en-US" sz="32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19" name="図形グループ 40"/>
          <p:cNvGrpSpPr/>
          <p:nvPr/>
        </p:nvGrpSpPr>
        <p:grpSpPr>
          <a:xfrm>
            <a:off x="1305697" y="2081469"/>
            <a:ext cx="1856105" cy="3342640"/>
            <a:chOff x="0" y="0"/>
            <a:chExt cx="1856105" cy="3342640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856105" cy="3342640"/>
            </a:xfrm>
            <a:prstGeom prst="rect">
              <a:avLst/>
            </a:prstGeom>
          </p:spPr>
        </p:pic>
        <p:sp>
          <p:nvSpPr>
            <p:cNvPr id="21" name="テキスト 39"/>
            <p:cNvSpPr txBox="1">
              <a:spLocks noChangeAspect="1"/>
            </p:cNvSpPr>
            <p:nvPr/>
          </p:nvSpPr>
          <p:spPr>
            <a:xfrm>
              <a:off x="124732" y="404767"/>
              <a:ext cx="1634026" cy="2678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200" kern="100" dirty="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 dirty="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altLang="en-US" sz="1200" u="sng" kern="100" dirty="0" smtClean="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無料ゲーム攻略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 dirty="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</a:t>
              </a:r>
              <a:r>
                <a:rPr lang="en-US" sz="800" kern="100" dirty="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.com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 dirty="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altLang="en-US" sz="1200" u="sng" kern="100" dirty="0" smtClean="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○○のポイントをもらう方法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 dirty="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＊＊＊＊＊＊＊</a:t>
              </a:r>
              <a:r>
                <a:rPr lang="en-US" sz="800" kern="100" dirty="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.co.jp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 dirty="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 dirty="0" smtClean="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無料</a:t>
              </a:r>
              <a:r>
                <a:rPr lang="ja-JP" altLang="en-US" sz="1200" u="sng" kern="100" dirty="0" smtClean="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ゲームサイト</a:t>
              </a:r>
              <a:r>
                <a:rPr lang="ja-JP" sz="1200" u="sng" kern="100" dirty="0" smtClean="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大集合</a:t>
              </a:r>
              <a:r>
                <a:rPr lang="ja-JP" sz="1200" u="sng" kern="100" dirty="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！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 dirty="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＊＊＊＊＊＊＊</a:t>
              </a:r>
              <a:r>
                <a:rPr lang="en-US" sz="800" kern="100" dirty="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/763598865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 dirty="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 dirty="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図形グループ 44"/>
          <p:cNvGrpSpPr/>
          <p:nvPr/>
        </p:nvGrpSpPr>
        <p:grpSpPr>
          <a:xfrm>
            <a:off x="1482902" y="2579962"/>
            <a:ext cx="1529080" cy="208915"/>
            <a:chOff x="-1" y="0"/>
            <a:chExt cx="1529746" cy="208915"/>
          </a:xfrm>
        </p:grpSpPr>
        <p:sp>
          <p:nvSpPr>
            <p:cNvPr id="25" name="正方形/長方形 24"/>
            <p:cNvSpPr/>
            <p:nvPr/>
          </p:nvSpPr>
          <p:spPr>
            <a:xfrm>
              <a:off x="-1" y="0"/>
              <a:ext cx="1115970" cy="208915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133745" y="0"/>
              <a:ext cx="396000" cy="20828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800" kern="100">
                  <a:solidFill>
                    <a:srgbClr val="FFFF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検索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ストライプ矢印 26"/>
          <p:cNvSpPr>
            <a:spLocks noChangeAspect="1"/>
          </p:cNvSpPr>
          <p:nvPr/>
        </p:nvSpPr>
        <p:spPr>
          <a:xfrm>
            <a:off x="3506879" y="3393061"/>
            <a:ext cx="719455" cy="71945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grpSp>
        <p:nvGrpSpPr>
          <p:cNvPr id="28" name="図形グループ 38"/>
          <p:cNvGrpSpPr/>
          <p:nvPr/>
        </p:nvGrpSpPr>
        <p:grpSpPr>
          <a:xfrm>
            <a:off x="5016639" y="1663638"/>
            <a:ext cx="2999873" cy="4178300"/>
            <a:chOff x="0" y="0"/>
            <a:chExt cx="2999873" cy="4178300"/>
          </a:xfrm>
        </p:grpSpPr>
        <p:grpSp>
          <p:nvGrpSpPr>
            <p:cNvPr id="30" name="図形グループ 37"/>
            <p:cNvGrpSpPr/>
            <p:nvPr/>
          </p:nvGrpSpPr>
          <p:grpSpPr>
            <a:xfrm>
              <a:off x="0" y="0"/>
              <a:ext cx="2999873" cy="4178300"/>
              <a:chOff x="0" y="0"/>
              <a:chExt cx="2999873" cy="4178300"/>
            </a:xfrm>
          </p:grpSpPr>
          <p:grpSp>
            <p:nvGrpSpPr>
              <p:cNvPr id="32" name="図形グループ 35"/>
              <p:cNvGrpSpPr/>
              <p:nvPr/>
            </p:nvGrpSpPr>
            <p:grpSpPr>
              <a:xfrm>
                <a:off x="0" y="0"/>
                <a:ext cx="2999873" cy="4178300"/>
                <a:chOff x="0" y="0"/>
                <a:chExt cx="2999873" cy="4178300"/>
              </a:xfrm>
            </p:grpSpPr>
            <p:grpSp>
              <p:nvGrpSpPr>
                <p:cNvPr id="34" name="図形グループ 25"/>
                <p:cNvGrpSpPr/>
                <p:nvPr/>
              </p:nvGrpSpPr>
              <p:grpSpPr>
                <a:xfrm>
                  <a:off x="0" y="0"/>
                  <a:ext cx="2999873" cy="4178300"/>
                  <a:chOff x="0" y="0"/>
                  <a:chExt cx="2999873" cy="4178300"/>
                </a:xfrm>
              </p:grpSpPr>
              <p:grpSp>
                <p:nvGrpSpPr>
                  <p:cNvPr id="37" name="図形グループ 3"/>
                  <p:cNvGrpSpPr/>
                  <p:nvPr/>
                </p:nvGrpSpPr>
                <p:grpSpPr>
                  <a:xfrm>
                    <a:off x="0" y="0"/>
                    <a:ext cx="2999873" cy="4178300"/>
                    <a:chOff x="0" y="0"/>
                    <a:chExt cx="2999873" cy="4178300"/>
                  </a:xfrm>
                </p:grpSpPr>
                <p:grpSp>
                  <p:nvGrpSpPr>
                    <p:cNvPr id="43" name="図形グループ 8"/>
                    <p:cNvGrpSpPr/>
                    <p:nvPr/>
                  </p:nvGrpSpPr>
                  <p:grpSpPr>
                    <a:xfrm>
                      <a:off x="0" y="0"/>
                      <a:ext cx="2999873" cy="4178300"/>
                      <a:chOff x="0" y="0"/>
                      <a:chExt cx="2999873" cy="3551555"/>
                    </a:xfrm>
                  </p:grpSpPr>
                  <p:sp>
                    <p:nvSpPr>
                      <p:cNvPr id="45" name="フローチャート: 処理 44"/>
                      <p:cNvSpPr/>
                      <p:nvPr/>
                    </p:nvSpPr>
                    <p:spPr>
                      <a:xfrm>
                        <a:off x="0" y="0"/>
                        <a:ext cx="2480310" cy="3551555"/>
                      </a:xfrm>
                      <a:prstGeom prst="flowChartProcess">
                        <a:avLst/>
                      </a:prstGeom>
                      <a:solidFill>
                        <a:srgbClr val="FF1CA4"/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200" kern="100">
                            <a:effectLst/>
                            <a:latin typeface="HGS創英角ｺﾞｼｯｸUB" panose="020B0900000000000000" pitchFamily="50" charset="-128"/>
                            <a:ea typeface="ＭＳ 明朝" panose="02020609040205080304" pitchFamily="17" charset="-128"/>
                            <a:cs typeface="Times New Roman" panose="02020603050405020304" pitchFamily="18" charset="0"/>
                          </a:rPr>
                          <a:t> 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46" name="テキスト 5"/>
                      <p:cNvSpPr txBox="1"/>
                      <p:nvPr/>
                    </p:nvSpPr>
                    <p:spPr>
                      <a:xfrm>
                        <a:off x="0" y="24216"/>
                        <a:ext cx="2999873" cy="43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  </a:ext>
                      </a:extLst>
                    </p:spPr>
                    <p:txBody>
                      <a:bodyPr rot="0" spcFirstLastPara="0" vert="horz" wrap="square" lIns="74295" tIns="8890" rIns="74295" bIns="889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ja-JP" altLang="en-US" sz="1600" b="1" i="1" kern="100" dirty="0" smtClean="0">
                            <a:ln w="12700" cap="flat" cmpd="sng" algn="ctr">
                              <a:solidFill>
                                <a:srgbClr val="054697"/>
                              </a:solidFill>
                              <a:prstDash val="solid"/>
                              <a:round/>
                            </a:ln>
                            <a:solidFill>
                              <a:srgbClr val="F4F1E3"/>
                            </a:solidFill>
                            <a:effectLst>
                              <a:outerShdw blurRad="41275" dist="20320" dir="1800000" algn="tl">
                                <a:srgbClr val="000000">
                                  <a:alpha val="40000"/>
                                </a:srgbClr>
                              </a:outerShdw>
                            </a:effectLst>
                            <a:latin typeface="Century" panose="02040604050505020304" pitchFamily="18" charset="0"/>
                            <a:ea typeface="HGS創英角ｺﾞｼｯｸUB" panose="020B0900000000000000" pitchFamily="50" charset="-128"/>
                            <a:cs typeface="Times New Roman" panose="02020603050405020304" pitchFamily="18" charset="0"/>
                          </a:rPr>
                          <a:t>無料ゲーム攻略教えます</a:t>
                        </a:r>
                        <a:endParaRPr lang="ja-JP" sz="1100" kern="100" dirty="0">
                          <a:effectLst/>
                          <a:latin typeface="Century" panose="020406040505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44" name="テキスト 15"/>
                    <p:cNvSpPr txBox="1"/>
                    <p:nvPr/>
                  </p:nvSpPr>
                  <p:spPr>
                    <a:xfrm>
                      <a:off x="137795" y="443956"/>
                      <a:ext cx="2204720" cy="6273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お客様の会員登録が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正常に完了しました！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38" name="図形グループ 24"/>
                  <p:cNvGrpSpPr/>
                  <p:nvPr/>
                </p:nvGrpSpPr>
                <p:grpSpPr>
                  <a:xfrm>
                    <a:off x="137795" y="3055440"/>
                    <a:ext cx="2204720" cy="1010465"/>
                    <a:chOff x="0" y="130630"/>
                    <a:chExt cx="2204720" cy="1010465"/>
                  </a:xfrm>
                </p:grpSpPr>
                <p:sp>
                  <p:nvSpPr>
                    <p:cNvPr id="39" name="角丸四角形 38"/>
                    <p:cNvSpPr/>
                    <p:nvPr/>
                  </p:nvSpPr>
                  <p:spPr>
                    <a:xfrm>
                      <a:off x="0" y="835660"/>
                      <a:ext cx="2204720" cy="305435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/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メールで問い合わせ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40" name="図形グループ 23"/>
                    <p:cNvGrpSpPr/>
                    <p:nvPr/>
                  </p:nvGrpSpPr>
                  <p:grpSpPr>
                    <a:xfrm>
                      <a:off x="0" y="130630"/>
                      <a:ext cx="2204720" cy="657950"/>
                      <a:chOff x="0" y="130630"/>
                      <a:chExt cx="2204720" cy="657950"/>
                    </a:xfrm>
                  </p:grpSpPr>
                  <p:sp>
                    <p:nvSpPr>
                      <p:cNvPr id="41" name="角丸四角形 40"/>
                      <p:cNvSpPr/>
                      <p:nvPr/>
                    </p:nvSpPr>
                    <p:spPr>
                      <a:xfrm>
                        <a:off x="0" y="483145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anchor="t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電話で問い合わせ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42" name="角丸四角形 41"/>
                      <p:cNvSpPr/>
                      <p:nvPr/>
                    </p:nvSpPr>
                    <p:spPr>
                      <a:xfrm>
                        <a:off x="0" y="130630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退会する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35" name="直線コネクタ 34"/>
                <p:cNvCxnSpPr/>
                <p:nvPr/>
              </p:nvCxnSpPr>
              <p:spPr>
                <a:xfrm>
                  <a:off x="0" y="417830"/>
                  <a:ext cx="2480945" cy="0"/>
                </a:xfrm>
                <a:prstGeom prst="line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角丸四角形 32"/>
              <p:cNvSpPr/>
              <p:nvPr/>
            </p:nvSpPr>
            <p:spPr>
              <a:xfrm>
                <a:off x="137795" y="2298065"/>
                <a:ext cx="2204720" cy="30543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お支払い方法について</a:t>
                </a:r>
                <a:endPara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" name="テキスト 18"/>
            <p:cNvSpPr txBox="1"/>
            <p:nvPr/>
          </p:nvSpPr>
          <p:spPr>
            <a:xfrm>
              <a:off x="137795" y="2750005"/>
              <a:ext cx="2204720" cy="305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◆ご操作で登録された方へ◆</a:t>
              </a:r>
            </a:p>
          </p:txBody>
        </p:sp>
      </p:grp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145741"/>
              </p:ext>
            </p:extLst>
          </p:nvPr>
        </p:nvGraphicFramePr>
        <p:xfrm>
          <a:off x="5154434" y="2652194"/>
          <a:ext cx="222885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450"/>
                <a:gridCol w="15494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お客様</a:t>
                      </a:r>
                      <a:r>
                        <a:rPr lang="en-US" sz="1100" kern="100">
                          <a:effectLst/>
                        </a:rPr>
                        <a:t>ID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●●●●●●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 録 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■■■■年■■月■■日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登録料金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90</a:t>
                      </a:r>
                      <a:r>
                        <a:rPr lang="ja-JP" sz="1100" kern="100" dirty="0">
                          <a:effectLst/>
                        </a:rPr>
                        <a:t>日間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97,200</a:t>
                      </a:r>
                      <a:r>
                        <a:rPr lang="ja-JP" sz="1400" kern="100" dirty="0">
                          <a:effectLst/>
                        </a:rPr>
                        <a:t>円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ご登録日より</a:t>
                      </a:r>
                      <a:r>
                        <a:rPr lang="ja-JP" sz="1200" kern="100" dirty="0">
                          <a:effectLst/>
                        </a:rPr>
                        <a:t>３日以内</a:t>
                      </a:r>
                      <a:r>
                        <a:rPr lang="ja-JP" sz="1000" kern="100" dirty="0">
                          <a:effectLst/>
                        </a:rPr>
                        <a:t>に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お支払いください。</a:t>
                      </a:r>
                      <a:endParaRPr lang="ja-JP" sz="12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9" name="図形グループ 38"/>
          <p:cNvGrpSpPr/>
          <p:nvPr/>
        </p:nvGrpSpPr>
        <p:grpSpPr>
          <a:xfrm>
            <a:off x="3328670" y="1016348"/>
            <a:ext cx="2480945" cy="4178300"/>
            <a:chOff x="0" y="0"/>
            <a:chExt cx="2480945" cy="4178300"/>
          </a:xfrm>
        </p:grpSpPr>
        <p:grpSp>
          <p:nvGrpSpPr>
            <p:cNvPr id="1180" name="図形グループ 37"/>
            <p:cNvGrpSpPr/>
            <p:nvPr/>
          </p:nvGrpSpPr>
          <p:grpSpPr>
            <a:xfrm>
              <a:off x="0" y="0"/>
              <a:ext cx="2480945" cy="4178300"/>
              <a:chOff x="0" y="0"/>
              <a:chExt cx="2480945" cy="4178300"/>
            </a:xfrm>
          </p:grpSpPr>
          <p:grpSp>
            <p:nvGrpSpPr>
              <p:cNvPr id="1182" name="図形グループ 35"/>
              <p:cNvGrpSpPr/>
              <p:nvPr/>
            </p:nvGrpSpPr>
            <p:grpSpPr>
              <a:xfrm>
                <a:off x="0" y="0"/>
                <a:ext cx="2480945" cy="4178300"/>
                <a:chOff x="0" y="0"/>
                <a:chExt cx="2480945" cy="4178300"/>
              </a:xfrm>
            </p:grpSpPr>
            <p:grpSp>
              <p:nvGrpSpPr>
                <p:cNvPr id="1184" name="図形グループ 25"/>
                <p:cNvGrpSpPr/>
                <p:nvPr/>
              </p:nvGrpSpPr>
              <p:grpSpPr>
                <a:xfrm>
                  <a:off x="0" y="0"/>
                  <a:ext cx="2480310" cy="4178300"/>
                  <a:chOff x="0" y="0"/>
                  <a:chExt cx="2480310" cy="4178300"/>
                </a:xfrm>
              </p:grpSpPr>
              <p:grpSp>
                <p:nvGrpSpPr>
                  <p:cNvPr id="1186" name="図形グループ 3"/>
                  <p:cNvGrpSpPr/>
                  <p:nvPr/>
                </p:nvGrpSpPr>
                <p:grpSpPr>
                  <a:xfrm>
                    <a:off x="0" y="0"/>
                    <a:ext cx="2480310" cy="4178300"/>
                    <a:chOff x="0" y="0"/>
                    <a:chExt cx="2480310" cy="4178300"/>
                  </a:xfrm>
                </p:grpSpPr>
                <p:grpSp>
                  <p:nvGrpSpPr>
                    <p:cNvPr id="1192" name="図形グループ 8"/>
                    <p:cNvGrpSpPr/>
                    <p:nvPr/>
                  </p:nvGrpSpPr>
                  <p:grpSpPr>
                    <a:xfrm>
                      <a:off x="0" y="0"/>
                      <a:ext cx="2480310" cy="4178300"/>
                      <a:chOff x="0" y="0"/>
                      <a:chExt cx="2480310" cy="3551555"/>
                    </a:xfrm>
                  </p:grpSpPr>
                  <p:sp>
                    <p:nvSpPr>
                      <p:cNvPr id="1197" name="フローチャート: 処理 1196"/>
                      <p:cNvSpPr/>
                      <p:nvPr/>
                    </p:nvSpPr>
                    <p:spPr>
                      <a:xfrm>
                        <a:off x="0" y="0"/>
                        <a:ext cx="2480310" cy="3551555"/>
                      </a:xfrm>
                      <a:prstGeom prst="flowChartProcess">
                        <a:avLst/>
                      </a:prstGeom>
                      <a:solidFill>
                        <a:srgbClr val="FF1CA4"/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200" kern="100">
                            <a:effectLst/>
                            <a:latin typeface="HGS創英角ｺﾞｼｯｸUB" panose="020B0900000000000000" pitchFamily="50" charset="-128"/>
                            <a:ea typeface="ＭＳ 明朝" panose="02020609040205080304" pitchFamily="17" charset="-128"/>
                            <a:cs typeface="Times New Roman" panose="02020603050405020304" pitchFamily="18" charset="0"/>
                          </a:rPr>
                          <a:t> 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98" name="テキスト 5"/>
                      <p:cNvSpPr txBox="1"/>
                      <p:nvPr/>
                    </p:nvSpPr>
                    <p:spPr>
                      <a:xfrm>
                        <a:off x="348615" y="55518"/>
                        <a:ext cx="1778000" cy="43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  </a:ext>
                      </a:extLst>
                    </p:spPr>
                    <p:txBody>
                      <a:bodyPr rot="0" spcFirstLastPara="0" vert="horz" wrap="square" lIns="74295" tIns="8890" rIns="74295" bIns="889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ja-JP" altLang="en-US" sz="1800" b="1" i="1" kern="100" dirty="0" smtClean="0">
                            <a:ln w="12700" cap="flat" cmpd="sng" algn="ctr">
                              <a:solidFill>
                                <a:srgbClr val="054697"/>
                              </a:solidFill>
                              <a:prstDash val="solid"/>
                              <a:round/>
                            </a:ln>
                            <a:solidFill>
                              <a:srgbClr val="F4F1E3"/>
                            </a:solidFill>
                            <a:effectLst>
                              <a:outerShdw blurRad="41275" dist="20320" dir="1800000" algn="tl">
                                <a:srgbClr val="000000">
                                  <a:alpha val="40000"/>
                                </a:srgbClr>
                              </a:outerShdw>
                            </a:effectLst>
                            <a:latin typeface="Century" panose="02040604050505020304" pitchFamily="18" charset="0"/>
                            <a:ea typeface="HGS創英角ｺﾞｼｯｸUB" panose="020B0900000000000000" pitchFamily="50" charset="-128"/>
                            <a:cs typeface="Times New Roman" panose="02020603050405020304" pitchFamily="18" charset="0"/>
                          </a:rPr>
                          <a:t>無料ゲーム攻略</a:t>
                        </a:r>
                        <a:endParaRPr lang="ja-JP" sz="1200" kern="100" dirty="0">
                          <a:effectLst/>
                          <a:latin typeface="Century" panose="020406040505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196" name="テキスト 15"/>
                    <p:cNvSpPr txBox="1"/>
                    <p:nvPr/>
                  </p:nvSpPr>
                  <p:spPr>
                    <a:xfrm>
                      <a:off x="137795" y="443956"/>
                      <a:ext cx="2204720" cy="6273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お客様の会員登録が</a:t>
                      </a:r>
                      <a:endParaRPr lang="ja-JP" sz="1200" kern="100" dirty="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正常に完了しました！</a:t>
                      </a:r>
                      <a:endParaRPr lang="ja-JP" sz="1200" kern="100" dirty="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187" name="図形グループ 24"/>
                  <p:cNvGrpSpPr/>
                  <p:nvPr/>
                </p:nvGrpSpPr>
                <p:grpSpPr>
                  <a:xfrm>
                    <a:off x="137795" y="3055440"/>
                    <a:ext cx="2204720" cy="1010465"/>
                    <a:chOff x="0" y="130630"/>
                    <a:chExt cx="2204720" cy="1010465"/>
                  </a:xfrm>
                </p:grpSpPr>
                <p:sp>
                  <p:nvSpPr>
                    <p:cNvPr id="1188" name="角丸四角形 1187"/>
                    <p:cNvSpPr/>
                    <p:nvPr/>
                  </p:nvSpPr>
                  <p:spPr>
                    <a:xfrm>
                      <a:off x="0" y="835660"/>
                      <a:ext cx="2204720" cy="305435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/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メールで問い合わせ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189" name="図形グループ 23"/>
                    <p:cNvGrpSpPr/>
                    <p:nvPr/>
                  </p:nvGrpSpPr>
                  <p:grpSpPr>
                    <a:xfrm>
                      <a:off x="0" y="130630"/>
                      <a:ext cx="2204720" cy="657950"/>
                      <a:chOff x="0" y="130630"/>
                      <a:chExt cx="2204720" cy="657950"/>
                    </a:xfrm>
                  </p:grpSpPr>
                  <p:sp>
                    <p:nvSpPr>
                      <p:cNvPr id="1190" name="角丸四角形 1189"/>
                      <p:cNvSpPr/>
                      <p:nvPr/>
                    </p:nvSpPr>
                    <p:spPr>
                      <a:xfrm>
                        <a:off x="0" y="483145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anchor="t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電話で問い合わせ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91" name="角丸四角形 1190"/>
                      <p:cNvSpPr/>
                      <p:nvPr/>
                    </p:nvSpPr>
                    <p:spPr>
                      <a:xfrm>
                        <a:off x="0" y="130630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退会する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1185" name="直線コネクタ 1184"/>
                <p:cNvCxnSpPr/>
                <p:nvPr/>
              </p:nvCxnSpPr>
              <p:spPr>
                <a:xfrm>
                  <a:off x="0" y="417830"/>
                  <a:ext cx="2480945" cy="0"/>
                </a:xfrm>
                <a:prstGeom prst="line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3" name="角丸四角形 1182"/>
              <p:cNvSpPr/>
              <p:nvPr/>
            </p:nvSpPr>
            <p:spPr>
              <a:xfrm>
                <a:off x="137795" y="2298065"/>
                <a:ext cx="2204720" cy="30543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お支払い方法について</a:t>
                </a:r>
                <a:endPara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81" name="テキスト 18"/>
            <p:cNvSpPr txBox="1"/>
            <p:nvPr/>
          </p:nvSpPr>
          <p:spPr>
            <a:xfrm>
              <a:off x="137795" y="2750005"/>
              <a:ext cx="2204720" cy="305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◆ご操作で登録された方へ◆</a:t>
              </a:r>
            </a:p>
          </p:txBody>
        </p:sp>
      </p:grpSp>
      <p:graphicFrame>
        <p:nvGraphicFramePr>
          <p:cNvPr id="1199" name="表 11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408063"/>
              </p:ext>
            </p:extLst>
          </p:nvPr>
        </p:nvGraphicFramePr>
        <p:xfrm>
          <a:off x="3457575" y="2417060"/>
          <a:ext cx="222885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450"/>
                <a:gridCol w="15494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お客様</a:t>
                      </a:r>
                      <a:r>
                        <a:rPr lang="en-US" sz="1100" kern="100">
                          <a:effectLst/>
                        </a:rPr>
                        <a:t>ID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●●●●●●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 録 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■■■■年■■月■■日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登録料金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90</a:t>
                      </a:r>
                      <a:r>
                        <a:rPr lang="ja-JP" sz="1100" kern="100" dirty="0">
                          <a:effectLst/>
                        </a:rPr>
                        <a:t>日間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97,200</a:t>
                      </a:r>
                      <a:r>
                        <a:rPr lang="ja-JP" sz="1400" kern="100" dirty="0">
                          <a:effectLst/>
                        </a:rPr>
                        <a:t>円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ご登録日より</a:t>
                      </a:r>
                      <a:r>
                        <a:rPr lang="ja-JP" sz="1200" kern="100" dirty="0">
                          <a:effectLst/>
                        </a:rPr>
                        <a:t>３日以内</a:t>
                      </a:r>
                      <a:r>
                        <a:rPr lang="ja-JP" sz="1000" kern="100" dirty="0">
                          <a:effectLst/>
                        </a:rPr>
                        <a:t>に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お支払いください。</a:t>
                      </a:r>
                      <a:endParaRPr lang="ja-JP" sz="12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00" name="テキスト ボックス 1199"/>
          <p:cNvSpPr txBox="1"/>
          <p:nvPr/>
        </p:nvSpPr>
        <p:spPr>
          <a:xfrm>
            <a:off x="432931" y="310396"/>
            <a:ext cx="5075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prstClr val="black"/>
                </a:solidFill>
                <a:latin typeface="+mj-ea"/>
                <a:ea typeface="+mj-ea"/>
              </a:rPr>
              <a:t>画面をタップ（クリック）すると</a:t>
            </a:r>
            <a:endParaRPr lang="ja-JP" altLang="en-US" sz="32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685797" y="2990508"/>
            <a:ext cx="2299063" cy="715089"/>
          </a:xfrm>
          <a:prstGeom prst="wedgeRoundRectCallout">
            <a:avLst>
              <a:gd name="adj1" fmla="val 60838"/>
              <a:gd name="adj2" fmla="val 9647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・個人情報の入力</a:t>
            </a:r>
            <a:endParaRPr lang="en-US" altLang="ja-JP" dirty="0" smtClean="0"/>
          </a:p>
          <a:p>
            <a:r>
              <a:rPr kumimoji="1" lang="ja-JP" altLang="en-US" dirty="0" smtClean="0"/>
              <a:t>・直接電話がかかる</a:t>
            </a:r>
            <a:endParaRPr kumimoji="1"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7601" y="5480013"/>
            <a:ext cx="8738290" cy="1046440"/>
          </a:xfrm>
          <a:prstGeom prst="rect">
            <a:avLst/>
          </a:prstGeom>
          <a:solidFill>
            <a:srgbClr val="BE000A"/>
          </a:solidFill>
        </p:spPr>
        <p:txBody>
          <a:bodyPr wrap="none" tIns="0" bIns="0" rtlCol="0">
            <a:spAutoFit/>
          </a:bodyPr>
          <a:lstStyle/>
          <a:p>
            <a:endParaRPr kumimoji="1" lang="en-US" altLang="ja-JP" sz="2000" dirty="0" smtClean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画面内をタップすることで，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個人情報を相手に伝える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ことになる</a:t>
            </a:r>
            <a:endParaRPr kumimoji="1" lang="en-US" altLang="ja-JP" sz="24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endParaRPr kumimoji="1" lang="ja-JP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265712" y="2505398"/>
            <a:ext cx="2704011" cy="1200199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角丸四角形吹き出し 1200"/>
          <p:cNvSpPr/>
          <p:nvPr/>
        </p:nvSpPr>
        <p:spPr>
          <a:xfrm>
            <a:off x="6277200" y="4794216"/>
            <a:ext cx="2299063" cy="408623"/>
          </a:xfrm>
          <a:prstGeom prst="wedgeRoundRectCallout">
            <a:avLst>
              <a:gd name="adj1" fmla="val -63026"/>
              <a:gd name="adj2" fmla="val -1587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・個人情報の入力</a:t>
            </a:r>
            <a:endParaRPr kumimoji="1" lang="en-US" altLang="ja-JP" dirty="0" smtClean="0"/>
          </a:p>
        </p:txBody>
      </p:sp>
      <p:sp>
        <p:nvSpPr>
          <p:cNvPr id="1202" name="角丸四角形 1201"/>
          <p:cNvSpPr/>
          <p:nvPr/>
        </p:nvSpPr>
        <p:spPr>
          <a:xfrm>
            <a:off x="3226525" y="4088123"/>
            <a:ext cx="2704011" cy="354648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角丸四角形 1202"/>
          <p:cNvSpPr/>
          <p:nvPr/>
        </p:nvSpPr>
        <p:spPr>
          <a:xfrm>
            <a:off x="3226524" y="4422170"/>
            <a:ext cx="2704011" cy="354648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角丸四角形吹き出し 1203"/>
          <p:cNvSpPr/>
          <p:nvPr/>
        </p:nvSpPr>
        <p:spPr>
          <a:xfrm>
            <a:off x="6277202" y="3867476"/>
            <a:ext cx="2299063" cy="408623"/>
          </a:xfrm>
          <a:prstGeom prst="wedgeRoundRectCallout">
            <a:avLst>
              <a:gd name="adj1" fmla="val -63026"/>
              <a:gd name="adj2" fmla="val 15675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・直接電話がかかる</a:t>
            </a:r>
            <a:endParaRPr kumimoji="1" lang="en-US" altLang="ja-JP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77285" y="5547163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err="1" smtClean="0">
                <a:solidFill>
                  <a:schemeClr val="bg1"/>
                </a:solidFill>
              </a:rPr>
              <a:t>こじん</a:t>
            </a:r>
            <a:r>
              <a:rPr kumimoji="1" lang="ja-JP" altLang="en-US" sz="1400" b="1" dirty="0" smtClean="0">
                <a:solidFill>
                  <a:schemeClr val="bg1"/>
                </a:solidFill>
              </a:rPr>
              <a:t>じょうほう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5929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01" grpId="0" animBg="1"/>
      <p:bldP spid="1202" grpId="0" animBg="1"/>
      <p:bldP spid="1203" grpId="0" animBg="1"/>
      <p:bldP spid="12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53467" y="1695973"/>
            <a:ext cx="6383479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ja-JP" altLang="en-US" sz="4400" b="1" dirty="0" smtClean="0">
                <a:latin typeface="+mn-ea"/>
              </a:rPr>
              <a:t>・有害なサイトに</a:t>
            </a:r>
            <a:endParaRPr lang="en-US" altLang="ja-JP" sz="4400" b="1" dirty="0" smtClean="0">
              <a:latin typeface="+mn-ea"/>
            </a:endParaRPr>
          </a:p>
          <a:p>
            <a:pPr>
              <a:spcBef>
                <a:spcPts val="1800"/>
              </a:spcBef>
            </a:pPr>
            <a:r>
              <a:rPr lang="ja-JP" altLang="en-US" sz="4400" b="1" dirty="0">
                <a:latin typeface="+mn-ea"/>
              </a:rPr>
              <a:t>　</a:t>
            </a:r>
            <a:r>
              <a:rPr lang="ja-JP" altLang="en-US" sz="4400" b="1" dirty="0" smtClean="0">
                <a:latin typeface="+mn-ea"/>
              </a:rPr>
              <a:t>ゆうどうされることがある</a:t>
            </a:r>
            <a:endParaRPr lang="en-US" altLang="ja-JP" sz="4400" b="1" dirty="0" smtClean="0">
              <a:latin typeface="+mn-ea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13509" y="5063080"/>
            <a:ext cx="8673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rgbClr val="BE000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ワンクリック「さぎ」</a:t>
            </a:r>
            <a:r>
              <a:rPr kumimoji="1"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や</a:t>
            </a:r>
            <a:r>
              <a:rPr lang="ja-JP" altLang="en-US" sz="4000" dirty="0" smtClean="0">
                <a:solidFill>
                  <a:srgbClr val="BE000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不正請求</a:t>
            </a:r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</a:t>
            </a:r>
            <a:endParaRPr lang="en-US" altLang="ja-JP" sz="32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あわないために</a:t>
            </a:r>
            <a:endParaRPr lang="en-US" altLang="ja-JP" sz="32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803057"/>
              </p:ext>
            </p:extLst>
          </p:nvPr>
        </p:nvGraphicFramePr>
        <p:xfrm>
          <a:off x="1350963" y="3221038"/>
          <a:ext cx="10017125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書" r:id="rId5" imgW="6179458" imgH="913761" progId="Word.Document.12">
                  <p:embed/>
                </p:oleObj>
              </mc:Choice>
              <mc:Fallback>
                <p:oleObj name="文書" r:id="rId5" imgW="6179458" imgH="9137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0963" y="3221038"/>
                        <a:ext cx="10017125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147775" y="4930261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せいきゅう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413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pSp>
        <p:nvGrpSpPr>
          <p:cNvPr id="10" name="Group 1243"/>
          <p:cNvGrpSpPr/>
          <p:nvPr/>
        </p:nvGrpSpPr>
        <p:grpSpPr>
          <a:xfrm>
            <a:off x="1288459" y="1541416"/>
            <a:ext cx="1068948" cy="631065"/>
            <a:chOff x="0" y="0"/>
            <a:chExt cx="1068946" cy="631063"/>
          </a:xfrm>
        </p:grpSpPr>
        <p:sp>
          <p:nvSpPr>
            <p:cNvPr id="11" name="Shape 1241"/>
            <p:cNvSpPr/>
            <p:nvPr/>
          </p:nvSpPr>
          <p:spPr>
            <a:xfrm>
              <a:off x="0" y="0"/>
              <a:ext cx="1068947" cy="631064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rotWithShape="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Shape 1242"/>
            <p:cNvSpPr/>
            <p:nvPr/>
          </p:nvSpPr>
          <p:spPr>
            <a:xfrm>
              <a:off x="30805" y="66612"/>
              <a:ext cx="1007336" cy="497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/>
              </a:pPr>
              <a:r>
                <a:rPr sz="3200" dirty="0" err="1"/>
                <a:t>戻る</a:t>
              </a:r>
              <a:endParaRPr sz="3200" dirty="0"/>
            </a:p>
          </p:txBody>
        </p:sp>
      </p:grpSp>
      <p:grpSp>
        <p:nvGrpSpPr>
          <p:cNvPr id="13" name="Group 1246"/>
          <p:cNvGrpSpPr/>
          <p:nvPr/>
        </p:nvGrpSpPr>
        <p:grpSpPr>
          <a:xfrm>
            <a:off x="4838528" y="1507863"/>
            <a:ext cx="1068948" cy="631065"/>
            <a:chOff x="0" y="0"/>
            <a:chExt cx="1068946" cy="631063"/>
          </a:xfrm>
        </p:grpSpPr>
        <p:sp>
          <p:nvSpPr>
            <p:cNvPr id="14" name="Shape 1244"/>
            <p:cNvSpPr/>
            <p:nvPr/>
          </p:nvSpPr>
          <p:spPr>
            <a:xfrm>
              <a:off x="0" y="0"/>
              <a:ext cx="1068947" cy="631064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rotWithShape="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Shape 1245"/>
            <p:cNvSpPr/>
            <p:nvPr/>
          </p:nvSpPr>
          <p:spPr>
            <a:xfrm>
              <a:off x="30806" y="66612"/>
              <a:ext cx="1007335" cy="497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/>
              </a:pPr>
              <a:r>
                <a:rPr sz="3200" dirty="0" err="1"/>
                <a:t>電源</a:t>
              </a:r>
              <a:endParaRPr sz="3200" dirty="0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561704" y="1541416"/>
            <a:ext cx="8255726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4000" dirty="0" smtClean="0"/>
              <a:t>◆　　　　ボタンか　　　　　ボタンを</a:t>
            </a:r>
            <a:endParaRPr lang="en-US" altLang="ja-JP" sz="4000" dirty="0" smtClean="0"/>
          </a:p>
          <a:p>
            <a:pPr>
              <a:spcBef>
                <a:spcPts val="600"/>
              </a:spcBef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　おして</a:t>
            </a:r>
            <a:r>
              <a:rPr lang="ja-JP" altLang="en-US" sz="4000" dirty="0">
                <a:solidFill>
                  <a:srgbClr val="FF0000"/>
                </a:solidFill>
              </a:rPr>
              <a:t>せつぞく</a:t>
            </a:r>
            <a:r>
              <a:rPr lang="ja-JP" altLang="en-US" sz="4000" dirty="0" smtClean="0">
                <a:solidFill>
                  <a:srgbClr val="FF0000"/>
                </a:solidFill>
              </a:rPr>
              <a:t>を切る</a:t>
            </a:r>
            <a:endParaRPr lang="ja-JP" altLang="en-US" sz="4000" dirty="0"/>
          </a:p>
          <a:p>
            <a:pPr>
              <a:spcBef>
                <a:spcPts val="600"/>
              </a:spcBef>
            </a:pPr>
            <a:r>
              <a:rPr lang="ja-JP" altLang="en-US" sz="4000" dirty="0"/>
              <a:t>◆あやしいサイトには</a:t>
            </a:r>
            <a:r>
              <a:rPr lang="ja-JP" altLang="en-US" sz="4000" dirty="0" smtClean="0">
                <a:solidFill>
                  <a:srgbClr val="FF0000"/>
                </a:solidFill>
              </a:rPr>
              <a:t>近づかない</a:t>
            </a:r>
            <a:endParaRPr lang="ja-JP" altLang="en-US" sz="4000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ja-JP" altLang="en-US" sz="4000" dirty="0"/>
              <a:t>◆</a:t>
            </a:r>
            <a:r>
              <a:rPr lang="ja-JP" altLang="en-US" sz="4000" dirty="0">
                <a:solidFill>
                  <a:srgbClr val="FF0000"/>
                </a:solidFill>
              </a:rPr>
              <a:t>フィルタリング</a:t>
            </a:r>
            <a:r>
              <a:rPr lang="ja-JP" altLang="en-US" sz="4000" dirty="0"/>
              <a:t>サービスを利用</a:t>
            </a:r>
            <a:r>
              <a:rPr lang="ja-JP" altLang="en-US" sz="4000" dirty="0" smtClean="0"/>
              <a:t>する</a:t>
            </a:r>
            <a:endParaRPr lang="ja-JP" altLang="en-US" sz="4000" dirty="0"/>
          </a:p>
          <a:p>
            <a:pPr>
              <a:spcBef>
                <a:spcPts val="600"/>
              </a:spcBef>
            </a:pPr>
            <a:r>
              <a:rPr lang="ja-JP" altLang="en-US" sz="4000" dirty="0"/>
              <a:t>◆絶対に自分で</a:t>
            </a:r>
            <a:r>
              <a:rPr lang="ja-JP" altLang="en-US" sz="4000" dirty="0">
                <a:solidFill>
                  <a:srgbClr val="FF0000"/>
                </a:solidFill>
              </a:rPr>
              <a:t>お金を</a:t>
            </a:r>
            <a:r>
              <a:rPr lang="ja-JP" altLang="en-US" sz="4000" dirty="0" smtClean="0">
                <a:solidFill>
                  <a:srgbClr val="FF0000"/>
                </a:solidFill>
              </a:rPr>
              <a:t>はらわない</a:t>
            </a:r>
            <a:endParaRPr lang="ja-JP" altLang="en-US" sz="4000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ja-JP" altLang="en-US" sz="4000" dirty="0"/>
              <a:t>◆必ずお家の人に</a:t>
            </a:r>
            <a:r>
              <a:rPr lang="ja-JP" altLang="en-US" sz="4000" dirty="0">
                <a:solidFill>
                  <a:srgbClr val="FF0000"/>
                </a:solidFill>
              </a:rPr>
              <a:t>相談</a:t>
            </a:r>
            <a:r>
              <a:rPr lang="ja-JP" altLang="en-US" sz="4000" dirty="0" smtClean="0">
                <a:solidFill>
                  <a:srgbClr val="FF0000"/>
                </a:solidFill>
              </a:rPr>
              <a:t>する</a:t>
            </a:r>
            <a:endParaRPr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98307" y="4147873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ぜったい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591</TotalTime>
  <Words>277</Words>
  <Application>Microsoft Office PowerPoint</Application>
  <PresentationFormat>画面に合わせる (4:3)</PresentationFormat>
  <Paragraphs>132</Paragraphs>
  <Slides>5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6" baseType="lpstr">
      <vt:lpstr>HGS創英角ｺﾞｼｯｸUB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Century</vt:lpstr>
      <vt:lpstr>Times New Roman</vt:lpstr>
      <vt:lpstr>moraru</vt:lpstr>
      <vt:lpstr>文書</vt:lpstr>
      <vt:lpstr>会員登録が完了しました？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76</cp:revision>
  <cp:lastPrinted>2016-03-09T02:53:26Z</cp:lastPrinted>
  <dcterms:created xsi:type="dcterms:W3CDTF">2015-11-05T04:56:00Z</dcterms:created>
  <dcterms:modified xsi:type="dcterms:W3CDTF">2016-03-23T04:08:36Z</dcterms:modified>
</cp:coreProperties>
</file>