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7" r:id="rId3"/>
    <p:sldId id="258" r:id="rId4"/>
    <p:sldId id="262" r:id="rId5"/>
    <p:sldId id="259" r:id="rId6"/>
    <p:sldId id="260" r:id="rId7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0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FF0000"/>
    <a:srgbClr val="B45064"/>
    <a:srgbClr val="FFCCFF"/>
    <a:srgbClr val="FF0066"/>
    <a:srgbClr val="00CC99"/>
    <a:srgbClr val="29CB2D"/>
    <a:srgbClr val="66FF33"/>
    <a:srgbClr val="FFFF99"/>
    <a:srgbClr val="BE00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25448" autoAdjust="0"/>
    <p:restoredTop sz="83572" autoAdjust="0"/>
  </p:normalViewPr>
  <p:slideViewPr>
    <p:cSldViewPr snapToGrid="0">
      <p:cViewPr varScale="1">
        <p:scale>
          <a:sx n="94" d="100"/>
          <a:sy n="94" d="100"/>
        </p:scale>
        <p:origin x="918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49" d="100"/>
          <a:sy n="49" d="100"/>
        </p:scale>
        <p:origin x="2922" y="60"/>
      </p:cViewPr>
      <p:guideLst>
        <p:guide orient="horz" pos="3130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5AF296-1CF2-463B-B79F-BF3D43A61D23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432F53-0FDB-4BF8-8F9E-2153008AB6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413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■指導のねらい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自他の安全面に配慮した行動が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できる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78983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＜事例場面の把握＞　　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【発問】このような行為をしたことがありますか。または，見たことがありますか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＜自分の考えを持たせる＞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◆法律で禁止されているか考えさせ，設問１に記入させる。</a:t>
            </a:r>
          </a:p>
          <a:p>
            <a:endParaRPr kumimoji="1" lang="ja-JP" altLang="ja-JP" sz="1050" kern="1200" dirty="0" smtClean="0">
              <a:solidFill>
                <a:schemeClr val="tx1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1760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＜考えを交流させる＞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著作者の権利が守られなければいけないことに気付かせる。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◆選択した理由について話し合わせ，考えを交流させる。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◆どのような事故が起きるか話し合わせる。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※ペアワーク，グループワークなど</a:t>
            </a:r>
          </a:p>
          <a:p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事例説明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・スマホやゲーム機でのメッセージやゲーム，動画，音楽などに夢中になってしまい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他人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の迷惑を考えない。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・自分自身が怪我をするだけでなく，他人を巻き込んだ大事故につながることが予想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さ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れる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</a:p>
          <a:p>
            <a:endParaRPr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3224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＜本時の説明＞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err="1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ながら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スマホの危険性を知り，自他の安全面に配慮した行動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ができる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</a:p>
          <a:p>
            <a:endParaRPr kumimoji="1"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自転車に乗りながらのスマホやゲーム機の操作による事故が年々増加している。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・自らが怪我をするだけでなく，他人を傷つけたり死亡させたりすることもある。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・道路交通法が一部改正され平成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27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年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6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月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日から，このような自転車運転は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，「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安全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運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転義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務違反」で罰せられる場合がある。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・他人を死傷させると損害賠償や慰謝料が発生することもある。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※【補足説明】を用いて説明</a:t>
            </a:r>
          </a:p>
          <a:p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78148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＜本時のまとめ</a:t>
            </a:r>
            <a:r>
              <a:rPr lang="ja-JP" altLang="ja-JP" sz="1050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＞</a:t>
            </a:r>
            <a:endParaRPr lang="en-US" altLang="ja-JP" sz="1050" b="1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自他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の安全面に配慮した，情報メディアとの関わり方を意識した行動が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できる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よう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にする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</a:p>
          <a:p>
            <a:endParaRPr kumimoji="1"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●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ポイント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・スマホ等を操作しながら，運転してはいけない。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・自分自身だけでなく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,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周囲を巻き込んだ事故につながる。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・「安全運転義務違反」として罰せられる。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・損害賠償や慰謝料の請求を受ける。</a:t>
            </a:r>
          </a:p>
          <a:p>
            <a:endParaRPr kumimoji="1" lang="en-US" altLang="ja-JP" sz="1050" dirty="0" smtClean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kumimoji="1" lang="ja-JP" altLang="en-US" sz="105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11657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●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気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をつける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こと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・交通ルールを守り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,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自他の安全面に配慮した行動を心がける。</a:t>
            </a:r>
          </a:p>
          <a:p>
            <a:endParaRPr kumimoji="1"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＜振り返りをさせる＞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◆この事例から，学んだこと，気をつけなければいけないことを設問２に記入させる。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546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1484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5287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5573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0550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0488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6642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9938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892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30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379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1791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0" y="6604084"/>
            <a:ext cx="9144000" cy="2539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sz="1050" dirty="0" smtClean="0"/>
              <a:t>　　　　　　　　　　　　　　　　　　　　　　　　　　　　　　　　　　　　　　　　　　　　　　　　　　　　　　　　</a:t>
            </a:r>
            <a:r>
              <a:rPr lang="en-US" altLang="ja-JP" sz="900" dirty="0" smtClean="0"/>
              <a:t>Copyright © 2015 The</a:t>
            </a:r>
            <a:r>
              <a:rPr lang="ja-JP" altLang="en-US" sz="900" dirty="0" smtClean="0"/>
              <a:t> </a:t>
            </a:r>
            <a:r>
              <a:rPr lang="en-US" altLang="ja-JP" sz="900" dirty="0" smtClean="0"/>
              <a:t>General Education Center of </a:t>
            </a:r>
            <a:r>
              <a:rPr lang="en-US" altLang="ja-JP" sz="900" dirty="0"/>
              <a:t>Iwate</a:t>
            </a:r>
            <a:r>
              <a:rPr lang="en-US" altLang="ja-JP" sz="900" dirty="0" smtClean="0"/>
              <a:t> All Rights Reserved.</a:t>
            </a:r>
            <a:endParaRPr lang="ja-JP" altLang="en-US" sz="900" dirty="0"/>
          </a:p>
        </p:txBody>
      </p:sp>
      <p:pic>
        <p:nvPicPr>
          <p:cNvPr id="8" name="image1.gif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8723883" y="6600324"/>
            <a:ext cx="420117" cy="242304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</p:pic>
      <p:sp>
        <p:nvSpPr>
          <p:cNvPr id="9" name="正方形/長方形 8"/>
          <p:cNvSpPr/>
          <p:nvPr userDrawn="1"/>
        </p:nvSpPr>
        <p:spPr>
          <a:xfrm>
            <a:off x="0" y="6604084"/>
            <a:ext cx="9144000" cy="25391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ja-JP" altLang="en-US" sz="1050" dirty="0" smtClean="0"/>
              <a:t>　　　　　　　　　　　　　　　　　　　　　　　　　　　　　　　　　　　　　　　　　　　　　　　　　　　　　　　</a:t>
            </a:r>
            <a:r>
              <a:rPr lang="en-US" altLang="ja-JP" sz="900" dirty="0" smtClean="0">
                <a:solidFill>
                  <a:schemeClr val="bg1"/>
                </a:solidFill>
              </a:rPr>
              <a:t>Copyright © 2015 The</a:t>
            </a:r>
            <a:r>
              <a:rPr lang="ja-JP" altLang="en-US" sz="900" dirty="0" smtClean="0">
                <a:solidFill>
                  <a:schemeClr val="bg1"/>
                </a:solidFill>
              </a:rPr>
              <a:t> </a:t>
            </a:r>
            <a:r>
              <a:rPr lang="en-US" altLang="ja-JP" sz="900" dirty="0" smtClean="0">
                <a:solidFill>
                  <a:schemeClr val="bg1"/>
                </a:solidFill>
              </a:rPr>
              <a:t>General Education Center of </a:t>
            </a:r>
            <a:r>
              <a:rPr lang="en-US" altLang="ja-JP" sz="900" dirty="0">
                <a:solidFill>
                  <a:schemeClr val="bg1"/>
                </a:solidFill>
              </a:rPr>
              <a:t>Iwate</a:t>
            </a:r>
            <a:r>
              <a:rPr lang="en-US" altLang="ja-JP" sz="900" dirty="0" smtClean="0">
                <a:solidFill>
                  <a:schemeClr val="bg1"/>
                </a:solidFill>
              </a:rPr>
              <a:t> All Rights Reserved.</a:t>
            </a:r>
            <a:endParaRPr lang="ja-JP" altLang="en-US" sz="900" dirty="0">
              <a:solidFill>
                <a:schemeClr val="bg1"/>
              </a:solidFill>
            </a:endParaRPr>
          </a:p>
        </p:txBody>
      </p:sp>
      <p:pic>
        <p:nvPicPr>
          <p:cNvPr id="10" name="image1.gif"/>
          <p:cNvPicPr>
            <a:picLocks noChangeAspect="1"/>
          </p:cNvPicPr>
          <p:nvPr userDrawn="1"/>
        </p:nvPicPr>
        <p:blipFill>
          <a:blip r:embed="rId13">
            <a:extLst/>
          </a:blip>
          <a:stretch>
            <a:fillRect/>
          </a:stretch>
        </p:blipFill>
        <p:spPr>
          <a:xfrm>
            <a:off x="8723883" y="6602204"/>
            <a:ext cx="420117" cy="257676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3322702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54270" y="1994722"/>
            <a:ext cx="7772400" cy="2387600"/>
          </a:xfrm>
        </p:spPr>
        <p:txBody>
          <a:bodyPr>
            <a:normAutofit fontScale="90000"/>
          </a:bodyPr>
          <a:lstStyle/>
          <a:p>
            <a:r>
              <a:rPr lang="ja-JP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自転車</a:t>
            </a: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に乗り</a:t>
            </a:r>
            <a:r>
              <a:rPr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/>
            </a:r>
            <a:br>
              <a:rPr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</a:b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「</a:t>
            </a:r>
            <a:r>
              <a:rPr lang="ja-JP" alt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ながら</a:t>
            </a: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スマホ」は犯罪？</a:t>
            </a:r>
            <a:r>
              <a:rPr lang="en-US" altLang="ja-JP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/>
            </a:r>
            <a:br>
              <a:rPr lang="en-US" altLang="ja-JP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</a:br>
            <a:endParaRPr kumimoji="1" lang="ja-JP" alt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612811" y="0"/>
            <a:ext cx="15311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400" dirty="0" smtClean="0"/>
              <a:t>健康・安全</a:t>
            </a:r>
            <a:r>
              <a:rPr lang="en-US" altLang="ja-JP" sz="1400" dirty="0" smtClean="0"/>
              <a:t>〔</a:t>
            </a:r>
            <a:r>
              <a:rPr lang="ja-JP" altLang="en-US" sz="1400" dirty="0" smtClean="0"/>
              <a:t>事故</a:t>
            </a:r>
            <a:r>
              <a:rPr lang="en-US" altLang="ja-JP" sz="1400" dirty="0" smtClean="0"/>
              <a:t>〕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68689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5"/>
          <p:cNvSpPr>
            <a:spLocks noChangeArrowheads="1"/>
          </p:cNvSpPr>
          <p:nvPr/>
        </p:nvSpPr>
        <p:spPr bwMode="auto">
          <a:xfrm>
            <a:off x="-127000" y="4092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26720" y="571867"/>
            <a:ext cx="8290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/>
              <a:t>自転車</a:t>
            </a:r>
            <a:r>
              <a:rPr lang="ja-JP" altLang="en-US" sz="3600" dirty="0" smtClean="0"/>
              <a:t>に乗りながら，スマホやゲーム機を</a:t>
            </a:r>
            <a:endParaRPr lang="en-US" altLang="ja-JP" sz="3600" dirty="0" smtClean="0"/>
          </a:p>
          <a:p>
            <a:r>
              <a:rPr lang="ja-JP" altLang="en-US" sz="3600" dirty="0" smtClean="0"/>
              <a:t>操作してませんか？</a:t>
            </a:r>
            <a:endParaRPr lang="en-US" altLang="ja-JP" sz="3600" dirty="0" smtClean="0"/>
          </a:p>
        </p:txBody>
      </p:sp>
      <p:pic>
        <p:nvPicPr>
          <p:cNvPr id="2052" name="図 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2227" y="2286000"/>
            <a:ext cx="2700000" cy="2700000"/>
          </a:xfrm>
          <a:prstGeom prst="rect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図 2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960" y="2286000"/>
            <a:ext cx="2700001" cy="2700000"/>
          </a:xfrm>
          <a:prstGeom prst="rect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テキスト ボックス 31"/>
          <p:cNvSpPr txBox="1">
            <a:spLocks noChangeArrowheads="1"/>
          </p:cNvSpPr>
          <p:nvPr/>
        </p:nvSpPr>
        <p:spPr bwMode="auto">
          <a:xfrm>
            <a:off x="1153764" y="5090899"/>
            <a:ext cx="3016925" cy="296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【メッセージを見ながら】</a:t>
            </a:r>
            <a:endParaRPr kumimoji="0" lang="ja-JP" altLang="ja-JP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テキスト ボックス 32"/>
          <p:cNvSpPr txBox="1">
            <a:spLocks noChangeArrowheads="1"/>
          </p:cNvSpPr>
          <p:nvPr/>
        </p:nvSpPr>
        <p:spPr bwMode="auto">
          <a:xfrm>
            <a:off x="5013960" y="5082901"/>
            <a:ext cx="2764314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【ゲームをしながら】</a:t>
            </a:r>
            <a:endParaRPr kumimoji="0" lang="ja-JP" altLang="ja-JP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1239520" y="245872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/>
            </a:r>
            <a:br>
              <a:rPr kumimoji="0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endParaRPr kumimoji="0" lang="en-US" altLang="ja-JP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1239520" y="245872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7330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956" y="1933839"/>
            <a:ext cx="2160000" cy="216000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426720" y="571867"/>
            <a:ext cx="8290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/>
              <a:t>自分だけでなく，他人を巻き込んだ事故に</a:t>
            </a:r>
            <a:endParaRPr lang="en-US" altLang="ja-JP" sz="3600" dirty="0" smtClean="0"/>
          </a:p>
        </p:txBody>
      </p:sp>
      <p:pic>
        <p:nvPicPr>
          <p:cNvPr id="5" name="図 2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134" y="2531755"/>
            <a:ext cx="2028170" cy="2028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図 2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0784" y="3699530"/>
            <a:ext cx="1947516" cy="1947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063" y="4437360"/>
            <a:ext cx="2055463" cy="2055463"/>
          </a:xfrm>
          <a:prstGeom prst="rect">
            <a:avLst/>
          </a:prstGeom>
        </p:spPr>
      </p:pic>
      <p:sp>
        <p:nvSpPr>
          <p:cNvPr id="9" name="直方体 8"/>
          <p:cNvSpPr/>
          <p:nvPr/>
        </p:nvSpPr>
        <p:spPr>
          <a:xfrm>
            <a:off x="4999231" y="1610681"/>
            <a:ext cx="924560" cy="2255520"/>
          </a:xfrm>
          <a:prstGeom prst="cube">
            <a:avLst>
              <a:gd name="adj" fmla="val 56978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5616" y="1747779"/>
            <a:ext cx="2160000" cy="2160000"/>
          </a:xfrm>
          <a:prstGeom prst="rect">
            <a:avLst/>
          </a:prstGeom>
        </p:spPr>
      </p:pic>
      <p:sp>
        <p:nvSpPr>
          <p:cNvPr id="11" name="正方形/長方形 10"/>
          <p:cNvSpPr/>
          <p:nvPr/>
        </p:nvSpPr>
        <p:spPr>
          <a:xfrm>
            <a:off x="4206240" y="4559925"/>
            <a:ext cx="1452880" cy="10788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4347857" y="5497770"/>
            <a:ext cx="1452880" cy="10788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4980" y="4566175"/>
            <a:ext cx="1533245" cy="1533245"/>
          </a:xfrm>
          <a:prstGeom prst="rect">
            <a:avLst/>
          </a:prstGeom>
        </p:spPr>
      </p:pic>
      <p:sp>
        <p:nvSpPr>
          <p:cNvPr id="13" name="爆発 1 12"/>
          <p:cNvSpPr/>
          <p:nvPr/>
        </p:nvSpPr>
        <p:spPr>
          <a:xfrm>
            <a:off x="4078779" y="5497770"/>
            <a:ext cx="721360" cy="712189"/>
          </a:xfrm>
          <a:prstGeom prst="irregularSeal1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2314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/>
          <p:cNvGrpSpPr/>
          <p:nvPr/>
        </p:nvGrpSpPr>
        <p:grpSpPr>
          <a:xfrm>
            <a:off x="457359" y="1330325"/>
            <a:ext cx="5175091" cy="4826635"/>
            <a:chOff x="1798479" y="1310005"/>
            <a:chExt cx="5175091" cy="4826635"/>
          </a:xfrm>
        </p:grpSpPr>
        <p:sp>
          <p:nvSpPr>
            <p:cNvPr id="3" name="テキスト ボックス 57"/>
            <p:cNvSpPr txBox="1"/>
            <p:nvPr/>
          </p:nvSpPr>
          <p:spPr>
            <a:xfrm>
              <a:off x="3286125" y="1310005"/>
              <a:ext cx="2571750" cy="621030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sz="1100" kern="100" dirty="0"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自転車運転者が危険行為を繰り返す</a:t>
              </a:r>
            </a:p>
            <a:p>
              <a:pPr algn="ctr">
                <a:spcAft>
                  <a:spcPts val="0"/>
                </a:spcAft>
              </a:pPr>
              <a:r>
                <a:rPr lang="ja-JP" sz="1100" kern="100" dirty="0"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■</a:t>
              </a:r>
              <a:r>
                <a:rPr lang="en-US" sz="1600" b="1" kern="100" dirty="0">
                  <a:solidFill>
                    <a:srgbClr val="FF0000"/>
                  </a:solidFill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3</a:t>
              </a:r>
              <a:r>
                <a:rPr lang="ja-JP" sz="1600" b="1" kern="100" dirty="0">
                  <a:solidFill>
                    <a:srgbClr val="FF0000"/>
                  </a:solidFill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年以内に</a:t>
              </a:r>
              <a:r>
                <a:rPr lang="en-US" sz="1600" b="1" kern="100" dirty="0">
                  <a:solidFill>
                    <a:srgbClr val="FF0000"/>
                  </a:solidFill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2</a:t>
              </a:r>
              <a:r>
                <a:rPr lang="ja-JP" sz="1600" b="1" kern="100" dirty="0">
                  <a:solidFill>
                    <a:srgbClr val="FF0000"/>
                  </a:solidFill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回以上</a:t>
              </a:r>
              <a:endParaRPr lang="ja-JP" sz="1100" kern="100" dirty="0"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</p:txBody>
        </p:sp>
        <p:sp>
          <p:nvSpPr>
            <p:cNvPr id="4" name="角丸四角形 3"/>
            <p:cNvSpPr/>
            <p:nvPr/>
          </p:nvSpPr>
          <p:spPr>
            <a:xfrm>
              <a:off x="3938270" y="2086709"/>
              <a:ext cx="1267460" cy="414020"/>
            </a:xfrm>
            <a:prstGeom prst="roundRect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sz="1400" b="1" kern="100" dirty="0"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公安委員会</a:t>
              </a:r>
              <a:endParaRPr lang="ja-JP" sz="1400" kern="100" dirty="0"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</p:txBody>
        </p:sp>
        <p:sp>
          <p:nvSpPr>
            <p:cNvPr id="5" name="下矢印 4"/>
            <p:cNvSpPr/>
            <p:nvPr/>
          </p:nvSpPr>
          <p:spPr>
            <a:xfrm>
              <a:off x="4492943" y="2558930"/>
              <a:ext cx="158115" cy="194945"/>
            </a:xfrm>
            <a:prstGeom prst="downArrow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" name="角丸四角形 5"/>
            <p:cNvSpPr/>
            <p:nvPr/>
          </p:nvSpPr>
          <p:spPr>
            <a:xfrm>
              <a:off x="3549968" y="2812076"/>
              <a:ext cx="2044065" cy="500084"/>
            </a:xfrm>
            <a:prstGeom prst="roundRect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sz="1400" kern="100" dirty="0"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自転車運転者講習の</a:t>
              </a:r>
            </a:p>
            <a:p>
              <a:pPr algn="ctr">
                <a:spcAft>
                  <a:spcPts val="0"/>
                </a:spcAft>
              </a:pPr>
              <a:r>
                <a:rPr lang="ja-JP" sz="1400" kern="100" dirty="0"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受講命令</a:t>
              </a:r>
            </a:p>
          </p:txBody>
        </p:sp>
        <p:sp>
          <p:nvSpPr>
            <p:cNvPr id="7" name="左中かっこ 6"/>
            <p:cNvSpPr/>
            <p:nvPr/>
          </p:nvSpPr>
          <p:spPr>
            <a:xfrm rot="5400000">
              <a:off x="4413568" y="2162570"/>
              <a:ext cx="316865" cy="2755265"/>
            </a:xfrm>
            <a:prstGeom prst="leftBrac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" name="角丸四角形 7"/>
            <p:cNvSpPr/>
            <p:nvPr/>
          </p:nvSpPr>
          <p:spPr>
            <a:xfrm>
              <a:off x="1798479" y="3768245"/>
              <a:ext cx="2791778" cy="684000"/>
            </a:xfrm>
            <a:prstGeom prst="roundRect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sz="1400" b="1" kern="100" dirty="0"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命令を受けてから３ヶ月以内に</a:t>
              </a:r>
              <a:endParaRPr lang="ja-JP" sz="1400" kern="100" dirty="0"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ja-JP" sz="1400" b="1" kern="100" dirty="0"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自転車運転者講習を受講</a:t>
              </a:r>
              <a:endParaRPr lang="ja-JP" sz="1400" kern="100" dirty="0"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</p:txBody>
        </p:sp>
        <p:sp>
          <p:nvSpPr>
            <p:cNvPr id="9" name="角丸四角形 8"/>
            <p:cNvSpPr/>
            <p:nvPr/>
          </p:nvSpPr>
          <p:spPr>
            <a:xfrm>
              <a:off x="4925695" y="3768245"/>
              <a:ext cx="2047875" cy="684000"/>
            </a:xfrm>
            <a:prstGeom prst="roundRect">
              <a:avLst/>
            </a:prstGeom>
            <a:solidFill>
              <a:srgbClr val="CC0000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sz="1400" b="1" kern="100" dirty="0"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命令を無視して</a:t>
              </a:r>
              <a:endParaRPr lang="ja-JP" sz="1400" kern="100" dirty="0"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ja-JP" sz="1400" b="1" kern="100" dirty="0"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受講しない場合</a:t>
              </a:r>
              <a:endParaRPr lang="ja-JP" sz="1400" kern="100" dirty="0"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</p:txBody>
        </p:sp>
        <p:sp>
          <p:nvSpPr>
            <p:cNvPr id="10" name="テキスト ボックス 47"/>
            <p:cNvSpPr txBox="1"/>
            <p:nvPr/>
          </p:nvSpPr>
          <p:spPr>
            <a:xfrm>
              <a:off x="1798479" y="4521855"/>
              <a:ext cx="2791778" cy="1614785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200" kern="100" dirty="0"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講習内容</a:t>
              </a:r>
            </a:p>
            <a:p>
              <a:pPr algn="just">
                <a:spcAft>
                  <a:spcPts val="0"/>
                </a:spcAft>
              </a:pPr>
              <a:r>
                <a:rPr lang="ja-JP" sz="1200" kern="100" dirty="0"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・自転車運転者としての資質向上</a:t>
              </a:r>
            </a:p>
            <a:p>
              <a:pPr algn="just">
                <a:spcAft>
                  <a:spcPts val="0"/>
                </a:spcAft>
              </a:pPr>
              <a:r>
                <a:rPr lang="ja-JP" sz="1200" kern="100" dirty="0"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・自転車運転についての必要な知識</a:t>
              </a:r>
            </a:p>
            <a:p>
              <a:pPr algn="just">
                <a:spcAft>
                  <a:spcPts val="0"/>
                </a:spcAft>
              </a:pPr>
              <a:r>
                <a:rPr lang="ja-JP" sz="1200" kern="100" dirty="0"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・道路交通の現状</a:t>
              </a:r>
            </a:p>
            <a:p>
              <a:pPr algn="just">
                <a:spcAft>
                  <a:spcPts val="0"/>
                </a:spcAft>
              </a:pPr>
              <a:r>
                <a:rPr lang="ja-JP" sz="1200" kern="100" dirty="0"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・交通事故実態の理解</a:t>
              </a:r>
            </a:p>
          </p:txBody>
        </p:sp>
        <p:sp>
          <p:nvSpPr>
            <p:cNvPr id="11" name="テキスト ボックス 51"/>
            <p:cNvSpPr txBox="1"/>
            <p:nvPr/>
          </p:nvSpPr>
          <p:spPr>
            <a:xfrm>
              <a:off x="2261712" y="5590560"/>
              <a:ext cx="1865312" cy="450850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200" kern="100" dirty="0"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講習時間：</a:t>
              </a:r>
              <a:r>
                <a:rPr lang="ja-JP" sz="1200" b="1" kern="100" dirty="0">
                  <a:solidFill>
                    <a:srgbClr val="FF0000"/>
                  </a:solidFill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３時間</a:t>
              </a:r>
              <a:endParaRPr lang="ja-JP" sz="1200" kern="100" dirty="0"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ja-JP" sz="1200" kern="100" dirty="0"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講習料：</a:t>
              </a:r>
              <a:r>
                <a:rPr lang="en-US" sz="1200" b="1" kern="100" dirty="0">
                  <a:solidFill>
                    <a:srgbClr val="FF0000"/>
                  </a:solidFill>
                  <a:effectLst/>
                  <a:latin typeface="ＭＳ ゴシック" panose="020B0609070205080204" pitchFamily="49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5,700</a:t>
              </a:r>
              <a:r>
                <a:rPr lang="ja-JP" sz="1200" b="1" kern="100" dirty="0">
                  <a:solidFill>
                    <a:srgbClr val="FF0000"/>
                  </a:solidFill>
                  <a:effectLst/>
                  <a:latin typeface="ＭＳ 明朝" panose="02020609040205080304" pitchFamily="17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円</a:t>
              </a:r>
              <a:endParaRPr lang="ja-JP" sz="1200" kern="100" dirty="0"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</p:txBody>
        </p:sp>
        <p:sp>
          <p:nvSpPr>
            <p:cNvPr id="12" name="円/楕円 11"/>
            <p:cNvSpPr/>
            <p:nvPr/>
          </p:nvSpPr>
          <p:spPr>
            <a:xfrm>
              <a:off x="5321934" y="4521855"/>
              <a:ext cx="1255395" cy="81661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sz="1400" b="1" kern="100" dirty="0">
                  <a:solidFill>
                    <a:srgbClr val="C00000"/>
                  </a:solidFill>
                  <a:effectLst/>
                  <a:latin typeface="+mn-ea"/>
                  <a:cs typeface="Times New Roman" panose="02020603050405020304" pitchFamily="18" charset="0"/>
                </a:rPr>
                <a:t>５</a:t>
              </a:r>
              <a:r>
                <a:rPr lang="ja-JP" sz="1000" b="1" kern="100" dirty="0">
                  <a:solidFill>
                    <a:srgbClr val="C00000"/>
                  </a:solidFill>
                  <a:effectLst/>
                  <a:latin typeface="+mn-ea"/>
                  <a:cs typeface="Times New Roman" panose="02020603050405020304" pitchFamily="18" charset="0"/>
                </a:rPr>
                <a:t>万円</a:t>
              </a:r>
              <a:endParaRPr lang="ja-JP" sz="1000" b="1" kern="100" dirty="0">
                <a:effectLst/>
                <a:latin typeface="+mn-ea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ja-JP" sz="1000" b="1" kern="100" dirty="0">
                  <a:solidFill>
                    <a:srgbClr val="C00000"/>
                  </a:solidFill>
                  <a:effectLst/>
                  <a:latin typeface="+mn-ea"/>
                  <a:cs typeface="Times New Roman" panose="02020603050405020304" pitchFamily="18" charset="0"/>
                </a:rPr>
                <a:t>以下の罰金</a:t>
              </a:r>
              <a:endParaRPr lang="ja-JP" sz="1000" b="1" kern="100" dirty="0">
                <a:effectLst/>
                <a:latin typeface="+mn-ea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5" name="直線コネクタ 14"/>
          <p:cNvCxnSpPr/>
          <p:nvPr/>
        </p:nvCxnSpPr>
        <p:spPr>
          <a:xfrm>
            <a:off x="5943600" y="1339888"/>
            <a:ext cx="0" cy="51212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6360160" y="1339888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＜加害者になると＞</a:t>
            </a:r>
            <a:endParaRPr kumimoji="1" lang="ja-JP" altLang="en-US" dirty="0"/>
          </a:p>
        </p:txBody>
      </p:sp>
      <p:sp>
        <p:nvSpPr>
          <p:cNvPr id="17" name="正方形/長方形 16"/>
          <p:cNvSpPr/>
          <p:nvPr/>
        </p:nvSpPr>
        <p:spPr>
          <a:xfrm>
            <a:off x="6045676" y="1979350"/>
            <a:ext cx="302926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ja-JP" sz="1600" b="1" kern="100" dirty="0" smtClean="0">
                <a:latin typeface="+mn-ea"/>
                <a:cs typeface="Times New Roman" panose="02020603050405020304" pitchFamily="18" charset="0"/>
              </a:rPr>
              <a:t>14</a:t>
            </a:r>
            <a:r>
              <a:rPr lang="ja-JP" altLang="en-US" sz="1600" b="1" kern="100" dirty="0" smtClean="0">
                <a:latin typeface="+mn-ea"/>
                <a:cs typeface="Times New Roman" panose="02020603050405020304" pitchFamily="18" charset="0"/>
              </a:rPr>
              <a:t>歳以上では</a:t>
            </a:r>
            <a:endParaRPr lang="en-US" altLang="ja-JP" sz="1600" b="1" kern="100" dirty="0" smtClean="0">
              <a:latin typeface="+mn-ea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ja-JP" altLang="ja-JP" sz="1600" b="1" kern="100" dirty="0" smtClean="0">
                <a:latin typeface="+mn-ea"/>
                <a:cs typeface="Times New Roman" panose="02020603050405020304" pitchFamily="18" charset="0"/>
              </a:rPr>
              <a:t>【</a:t>
            </a:r>
            <a:r>
              <a:rPr lang="ja-JP" altLang="ja-JP" sz="1600" b="1" kern="100" dirty="0">
                <a:latin typeface="+mn-ea"/>
                <a:cs typeface="Times New Roman" panose="02020603050405020304" pitchFamily="18" charset="0"/>
              </a:rPr>
              <a:t>刑事処分】</a:t>
            </a:r>
          </a:p>
          <a:p>
            <a:pPr algn="just">
              <a:spcAft>
                <a:spcPts val="0"/>
              </a:spcAft>
            </a:pPr>
            <a:r>
              <a:rPr lang="ja-JP" altLang="ja-JP" sz="1600" kern="100" dirty="0">
                <a:latin typeface="+mn-ea"/>
                <a:cs typeface="Times New Roman" panose="02020603050405020304" pitchFamily="18" charset="0"/>
              </a:rPr>
              <a:t>　刑法２０９条　過失傷害罪</a:t>
            </a:r>
          </a:p>
          <a:p>
            <a:pPr algn="just">
              <a:spcAft>
                <a:spcPts val="0"/>
              </a:spcAft>
            </a:pPr>
            <a:r>
              <a:rPr lang="ja-JP" altLang="ja-JP" sz="1600" kern="100" dirty="0">
                <a:latin typeface="+mn-ea"/>
                <a:cs typeface="Times New Roman" panose="02020603050405020304" pitchFamily="18" charset="0"/>
              </a:rPr>
              <a:t>　刑法２１０条　過失致死罪</a:t>
            </a:r>
          </a:p>
          <a:p>
            <a:pPr algn="just">
              <a:spcAft>
                <a:spcPts val="0"/>
              </a:spcAft>
            </a:pPr>
            <a:r>
              <a:rPr lang="ja-JP" altLang="ja-JP" sz="1600" kern="100" dirty="0">
                <a:latin typeface="+mn-ea"/>
                <a:cs typeface="Times New Roman" panose="02020603050405020304" pitchFamily="18" charset="0"/>
              </a:rPr>
              <a:t>　刑法２１１条　重過失致死傷罪</a:t>
            </a:r>
          </a:p>
          <a:p>
            <a:pPr algn="just">
              <a:spcAft>
                <a:spcPts val="0"/>
              </a:spcAft>
            </a:pPr>
            <a:r>
              <a:rPr lang="ja-JP" altLang="ja-JP" sz="1400" kern="100" dirty="0">
                <a:latin typeface="+mn-ea"/>
                <a:cs typeface="Times New Roman" panose="02020603050405020304" pitchFamily="18" charset="0"/>
              </a:rPr>
              <a:t>　</a:t>
            </a:r>
            <a:endParaRPr lang="en-US" altLang="ja-JP" sz="1400" kern="100" dirty="0" smtClean="0">
              <a:latin typeface="+mn-ea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ja-JP" altLang="en-US" sz="1400" kern="100" dirty="0">
                <a:latin typeface="+mn-ea"/>
                <a:cs typeface="Times New Roman" panose="02020603050405020304" pitchFamily="18" charset="0"/>
              </a:rPr>
              <a:t>　</a:t>
            </a:r>
            <a:r>
              <a:rPr lang="ja-JP" altLang="ja-JP" sz="1400" kern="100" dirty="0" smtClean="0">
                <a:latin typeface="+mn-ea"/>
                <a:cs typeface="Times New Roman" panose="02020603050405020304" pitchFamily="18" charset="0"/>
              </a:rPr>
              <a:t>※</a:t>
            </a:r>
            <a:r>
              <a:rPr lang="ja-JP" altLang="ja-JP" sz="1400" kern="100" dirty="0">
                <a:latin typeface="+mn-ea"/>
                <a:cs typeface="Times New Roman" panose="02020603050405020304" pitchFamily="18" charset="0"/>
              </a:rPr>
              <a:t>いずれも</a:t>
            </a:r>
            <a:r>
              <a:rPr lang="ja-JP" altLang="ja-JP" sz="1600" b="1" kern="100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５０万円以下の罰金</a:t>
            </a:r>
            <a:r>
              <a:rPr lang="ja-JP" altLang="ja-JP" sz="1400" kern="100" dirty="0" smtClean="0">
                <a:latin typeface="+mn-ea"/>
                <a:cs typeface="Times New Roman" panose="02020603050405020304" pitchFamily="18" charset="0"/>
              </a:rPr>
              <a:t>，</a:t>
            </a:r>
            <a:endParaRPr lang="en-US" altLang="ja-JP" sz="1400" kern="100" dirty="0" smtClean="0">
              <a:latin typeface="+mn-ea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ja-JP" altLang="en-US" sz="1400" kern="100" dirty="0">
                <a:latin typeface="+mn-ea"/>
                <a:cs typeface="Times New Roman" panose="02020603050405020304" pitchFamily="18" charset="0"/>
              </a:rPr>
              <a:t>　</a:t>
            </a:r>
            <a:r>
              <a:rPr lang="ja-JP" altLang="en-US" sz="1400" kern="100" dirty="0" smtClean="0">
                <a:latin typeface="+mn-ea"/>
                <a:cs typeface="Times New Roman" panose="02020603050405020304" pitchFamily="18" charset="0"/>
              </a:rPr>
              <a:t>　</a:t>
            </a:r>
            <a:r>
              <a:rPr lang="ja-JP" altLang="ja-JP" sz="1400" kern="100" dirty="0" smtClean="0">
                <a:latin typeface="+mn-ea"/>
                <a:cs typeface="Times New Roman" panose="02020603050405020304" pitchFamily="18" charset="0"/>
              </a:rPr>
              <a:t>場合</a:t>
            </a:r>
            <a:r>
              <a:rPr lang="ja-JP" altLang="ja-JP" sz="1400" kern="100" dirty="0">
                <a:latin typeface="+mn-ea"/>
                <a:cs typeface="Times New Roman" panose="02020603050405020304" pitchFamily="18" charset="0"/>
              </a:rPr>
              <a:t>によっては</a:t>
            </a:r>
            <a:r>
              <a:rPr lang="ja-JP" altLang="ja-JP" sz="1600" b="1" kern="100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５年以下の懲役</a:t>
            </a:r>
            <a:endParaRPr lang="ja-JP" altLang="ja-JP" sz="1600" b="1" kern="100" dirty="0">
              <a:solidFill>
                <a:srgbClr val="FF0000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5989479" y="4297422"/>
            <a:ext cx="312102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ja-JP" altLang="ja-JP" sz="1600" b="1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【損害賠償・慰謝料】</a:t>
            </a:r>
          </a:p>
          <a:p>
            <a:pPr algn="just">
              <a:spcAft>
                <a:spcPts val="0"/>
              </a:spcAft>
            </a:pPr>
            <a:r>
              <a:rPr lang="ja-JP" altLang="ja-JP" sz="16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被害者の状況や後遺症等</a:t>
            </a:r>
            <a:r>
              <a:rPr lang="ja-JP" altLang="ja-JP" sz="1600" kern="1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の</a:t>
            </a:r>
            <a:endParaRPr lang="en-US" altLang="ja-JP" sz="1600" kern="100" dirty="0" smtClean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ja-JP" altLang="ja-JP" sz="1600" kern="1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状況により異なる</a:t>
            </a:r>
            <a:r>
              <a:rPr lang="ja-JP" altLang="en-US" sz="1600" kern="1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が，</a:t>
            </a:r>
            <a:r>
              <a:rPr lang="ja-JP" altLang="ja-JP" sz="1600" kern="1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過去に</a:t>
            </a:r>
            <a:endParaRPr lang="en-US" altLang="ja-JP" sz="1600" kern="100" dirty="0" smtClean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ja-JP" altLang="ja-JP" sz="1600" kern="1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起きた自転車事故</a:t>
            </a:r>
            <a:r>
              <a:rPr lang="ja-JP" altLang="ja-JP" sz="16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の例</a:t>
            </a:r>
            <a:r>
              <a:rPr lang="ja-JP" altLang="ja-JP" sz="1600" kern="1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によると</a:t>
            </a:r>
            <a:endParaRPr lang="en-US" altLang="ja-JP" sz="1600" kern="100" dirty="0" smtClean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ja-JP" altLang="en-US" sz="1400" b="1" kern="1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</a:t>
            </a:r>
            <a:r>
              <a:rPr lang="ja-JP" altLang="en-US" sz="1400" b="1" kern="100" dirty="0" smtClean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</a:t>
            </a:r>
            <a:r>
              <a:rPr lang="ja-JP" altLang="ja-JP" sz="1600" b="1" kern="100" dirty="0" smtClean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数千万円</a:t>
            </a:r>
            <a:r>
              <a:rPr lang="ja-JP" altLang="ja-JP" sz="1600" b="1" kern="1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の賠償</a:t>
            </a:r>
            <a:r>
              <a:rPr lang="ja-JP" altLang="ja-JP" sz="1600" b="1" kern="100" dirty="0" smtClean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請求</a:t>
            </a:r>
            <a:endParaRPr lang="en-US" altLang="ja-JP" sz="1600" b="1" kern="100" dirty="0" smtClean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ja-JP" altLang="en-US" sz="1400" b="1" kern="1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</a:t>
            </a:r>
            <a:r>
              <a:rPr lang="ja-JP" altLang="en-US" sz="1600" b="1" kern="100" dirty="0" smtClean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</a:t>
            </a:r>
            <a:r>
              <a:rPr lang="ja-JP" altLang="ja-JP" sz="1600" kern="1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をされた</a:t>
            </a:r>
            <a:r>
              <a:rPr lang="ja-JP" altLang="ja-JP" sz="16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こともある</a:t>
            </a:r>
            <a:r>
              <a:rPr lang="ja-JP" altLang="ja-JP" sz="1600" kern="1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。</a:t>
            </a:r>
            <a:endParaRPr lang="en-US" altLang="ja-JP" sz="1600" kern="100" dirty="0" smtClean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ja-JP" altLang="en-US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未成年</a:t>
            </a:r>
            <a:r>
              <a:rPr lang="ja-JP" altLang="en-US" sz="1600" kern="100" dirty="0" smtClean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の場合は保護者が支払うことになる。</a:t>
            </a:r>
            <a:endParaRPr lang="ja-JP" altLang="ja-JP" sz="16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57359" y="382210"/>
            <a:ext cx="8290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600" dirty="0" smtClean="0"/>
              <a:t>危険行為を繰り返すと，加害者になると</a:t>
            </a:r>
            <a:endParaRPr lang="en-US" altLang="ja-JP" sz="3600" dirty="0" smtClean="0"/>
          </a:p>
        </p:txBody>
      </p:sp>
    </p:spTree>
    <p:extLst>
      <p:ext uri="{BB962C8B-B14F-4D97-AF65-F5344CB8AC3E}">
        <p14:creationId xmlns:p14="http://schemas.microsoft.com/office/powerpoint/2010/main" val="330496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1"/>
          <p:cNvSpPr txBox="1">
            <a:spLocks/>
          </p:cNvSpPr>
          <p:nvPr/>
        </p:nvSpPr>
        <p:spPr>
          <a:xfrm>
            <a:off x="457200" y="540000"/>
            <a:ext cx="2898550" cy="646331"/>
          </a:xfrm>
          <a:prstGeom prst="rect">
            <a:avLst/>
          </a:prstGeom>
        </p:spPr>
        <p:txBody>
          <a:bodyPr wrap="non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≪ポイント≫</a:t>
            </a:r>
            <a:endParaRPr lang="ja-JP" alt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57200" y="1340196"/>
            <a:ext cx="8154785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3600" dirty="0" smtClean="0"/>
              <a:t>・</a:t>
            </a:r>
            <a:r>
              <a:rPr lang="ja-JP" altLang="ja-JP" sz="3600" dirty="0" smtClean="0"/>
              <a:t>スマホ</a:t>
            </a:r>
            <a:r>
              <a:rPr lang="ja-JP" altLang="en-US" sz="3600" dirty="0" smtClean="0"/>
              <a:t>やゲームなど</a:t>
            </a:r>
            <a:r>
              <a:rPr lang="ja-JP" altLang="ja-JP" sz="3600" dirty="0" smtClean="0"/>
              <a:t>を</a:t>
            </a:r>
            <a:r>
              <a:rPr lang="ja-JP" altLang="ja-JP" sz="3600" dirty="0">
                <a:solidFill>
                  <a:srgbClr val="FF0000"/>
                </a:solidFill>
              </a:rPr>
              <a:t>操作</a:t>
            </a:r>
            <a:r>
              <a:rPr lang="ja-JP" altLang="ja-JP" sz="3600" dirty="0" smtClean="0">
                <a:solidFill>
                  <a:srgbClr val="FF0000"/>
                </a:solidFill>
              </a:rPr>
              <a:t>しながら</a:t>
            </a:r>
            <a:r>
              <a:rPr lang="ja-JP" altLang="en-US" sz="3600" dirty="0" smtClean="0"/>
              <a:t>，</a:t>
            </a:r>
            <a:r>
              <a:rPr lang="ja-JP" altLang="ja-JP" sz="3600" dirty="0" smtClean="0"/>
              <a:t>運</a:t>
            </a:r>
            <a:r>
              <a:rPr lang="ja-JP" altLang="en-US" sz="3600" dirty="0" smtClean="0"/>
              <a:t>　</a:t>
            </a:r>
            <a:endParaRPr lang="en-US" altLang="ja-JP" sz="3600" dirty="0" smtClean="0"/>
          </a:p>
          <a:p>
            <a:r>
              <a:rPr lang="ja-JP" altLang="en-US" sz="3600" dirty="0"/>
              <a:t>　</a:t>
            </a:r>
            <a:r>
              <a:rPr lang="ja-JP" altLang="ja-JP" sz="3600" dirty="0" err="1" smtClean="0"/>
              <a:t>転</a:t>
            </a:r>
            <a:r>
              <a:rPr lang="ja-JP" altLang="ja-JP" sz="3600" dirty="0" err="1"/>
              <a:t>して</a:t>
            </a:r>
            <a:r>
              <a:rPr lang="ja-JP" altLang="ja-JP" sz="3600" dirty="0" err="1" smtClean="0"/>
              <a:t>は</a:t>
            </a:r>
            <a:r>
              <a:rPr lang="ja-JP" altLang="ja-JP" sz="3600" dirty="0" smtClean="0"/>
              <a:t>いけ</a:t>
            </a:r>
            <a:r>
              <a:rPr lang="ja-JP" altLang="en-US" sz="3600" dirty="0" smtClean="0"/>
              <a:t>ない</a:t>
            </a:r>
            <a:r>
              <a:rPr lang="ja-JP" altLang="ja-JP" sz="3600" dirty="0" smtClean="0"/>
              <a:t>。</a:t>
            </a:r>
            <a:endParaRPr kumimoji="1" lang="ja-JP" altLang="en-US" sz="36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57200" y="2699738"/>
            <a:ext cx="8154785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3600" dirty="0"/>
              <a:t>・自分自身だけでなく</a:t>
            </a:r>
            <a:r>
              <a:rPr lang="en-US" altLang="ja-JP" sz="3600" dirty="0"/>
              <a:t>,</a:t>
            </a:r>
            <a:r>
              <a:rPr lang="ja-JP" altLang="en-US" sz="3600" dirty="0">
                <a:solidFill>
                  <a:srgbClr val="FF0000"/>
                </a:solidFill>
              </a:rPr>
              <a:t>周囲を</a:t>
            </a:r>
            <a:r>
              <a:rPr lang="ja-JP" altLang="en-US" sz="3600" dirty="0" smtClean="0">
                <a:solidFill>
                  <a:srgbClr val="FF0000"/>
                </a:solidFill>
              </a:rPr>
              <a:t>巻き込んだ</a:t>
            </a:r>
            <a:endParaRPr lang="en-US" altLang="ja-JP" sz="3600" dirty="0" smtClean="0">
              <a:solidFill>
                <a:srgbClr val="FF0000"/>
              </a:solidFill>
            </a:endParaRPr>
          </a:p>
          <a:p>
            <a:r>
              <a:rPr lang="ja-JP" altLang="en-US" sz="3600" dirty="0">
                <a:solidFill>
                  <a:srgbClr val="FF0000"/>
                </a:solidFill>
              </a:rPr>
              <a:t>　</a:t>
            </a:r>
            <a:r>
              <a:rPr lang="ja-JP" altLang="en-US" sz="3600" dirty="0" smtClean="0">
                <a:solidFill>
                  <a:srgbClr val="FF0000"/>
                </a:solidFill>
              </a:rPr>
              <a:t>事故</a:t>
            </a:r>
            <a:r>
              <a:rPr lang="ja-JP" altLang="en-US" sz="3600" dirty="0"/>
              <a:t>につながる。</a:t>
            </a:r>
            <a:endParaRPr kumimoji="1" lang="ja-JP" altLang="en-US" sz="36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57200" y="4059280"/>
            <a:ext cx="815478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3600" dirty="0"/>
              <a:t>・「</a:t>
            </a:r>
            <a:r>
              <a:rPr lang="ja-JP" altLang="en-US" sz="3600" dirty="0">
                <a:solidFill>
                  <a:srgbClr val="FF0000"/>
                </a:solidFill>
              </a:rPr>
              <a:t>安全運転義務違反</a:t>
            </a:r>
            <a:r>
              <a:rPr lang="ja-JP" altLang="en-US" sz="3600" dirty="0"/>
              <a:t>」として罰せられる。</a:t>
            </a:r>
            <a:endParaRPr kumimoji="1" lang="ja-JP" altLang="en-US" sz="36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57200" y="4864823"/>
            <a:ext cx="815478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3600" dirty="0"/>
              <a:t>・</a:t>
            </a:r>
            <a:r>
              <a:rPr lang="ja-JP" altLang="en-US" sz="3600" dirty="0">
                <a:solidFill>
                  <a:srgbClr val="FF0000"/>
                </a:solidFill>
              </a:rPr>
              <a:t>損害賠償</a:t>
            </a:r>
            <a:r>
              <a:rPr lang="ja-JP" altLang="en-US" sz="3600" dirty="0"/>
              <a:t>や</a:t>
            </a:r>
            <a:r>
              <a:rPr lang="ja-JP" altLang="en-US" sz="3600" dirty="0">
                <a:solidFill>
                  <a:srgbClr val="FF0000"/>
                </a:solidFill>
              </a:rPr>
              <a:t>慰謝料</a:t>
            </a:r>
            <a:r>
              <a:rPr lang="ja-JP" altLang="en-US" sz="3600" dirty="0"/>
              <a:t>の請求を受ける。</a:t>
            </a:r>
            <a:endParaRPr kumimoji="1" lang="ja-JP" altLang="en-US" sz="36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988560" y="1187242"/>
            <a:ext cx="9956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そう　　さ</a:t>
            </a:r>
            <a:endParaRPr kumimoji="1" lang="ja-JP" altLang="en-US" sz="1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055360" y="2540525"/>
            <a:ext cx="172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ま　　　　　 こ　　　　</a:t>
            </a:r>
            <a:endParaRPr kumimoji="1" lang="ja-JP" altLang="en-US" sz="1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885440" y="3900067"/>
            <a:ext cx="22047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ぎ　　 む        い    はん　　　　</a:t>
            </a:r>
            <a:endParaRPr kumimoji="1" lang="ja-JP" altLang="en-US" sz="1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53315" y="4705611"/>
            <a:ext cx="22047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 smtClean="0"/>
              <a:t>そん　がい　ばい　しょう</a:t>
            </a:r>
            <a:r>
              <a:rPr kumimoji="1" lang="ja-JP" altLang="en-US" sz="1400" dirty="0" smtClean="0"/>
              <a:t>　　　　</a:t>
            </a:r>
            <a:endParaRPr kumimoji="1" lang="ja-JP" altLang="en-US" sz="1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120595" y="4705610"/>
            <a:ext cx="22047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い　　しゃ　りょう　　　　</a:t>
            </a:r>
            <a:endParaRPr kumimoji="1" lang="ja-JP" altLang="en-US" sz="1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855370" y="4705609"/>
            <a:ext cx="9663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せいきゅう　　　　</a:t>
            </a:r>
            <a:endParaRPr kumimoji="1" lang="ja-JP" altLang="en-US" sz="14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989320" y="3904902"/>
            <a:ext cx="716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ばっ　　　　</a:t>
            </a:r>
            <a:endParaRPr kumimoji="1" lang="ja-JP" altLang="en-US" sz="14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924560" y="3155469"/>
            <a:ext cx="944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じ　　　こ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47275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 txBox="1">
            <a:spLocks/>
          </p:cNvSpPr>
          <p:nvPr/>
        </p:nvSpPr>
        <p:spPr>
          <a:xfrm>
            <a:off x="457200" y="540000"/>
            <a:ext cx="4381328" cy="646331"/>
          </a:xfrm>
          <a:prstGeom prst="rect">
            <a:avLst/>
          </a:prstGeom>
        </p:spPr>
        <p:txBody>
          <a:bodyPr wrap="non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≪</a:t>
            </a:r>
            <a:r>
              <a:rPr lang="ja-JP" altLang="en-US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気をつけること</a:t>
            </a:r>
            <a:r>
              <a:rPr lang="ja-JP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≫</a:t>
            </a:r>
            <a:endParaRPr lang="ja-JP" alt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932642" y="1907691"/>
            <a:ext cx="7278716" cy="30469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dirty="0" smtClean="0"/>
              <a:t>交通</a:t>
            </a:r>
            <a:r>
              <a:rPr lang="ja-JP" altLang="en-US" sz="4800" dirty="0"/>
              <a:t>ルールを</a:t>
            </a:r>
            <a:r>
              <a:rPr lang="ja-JP" altLang="en-US" sz="4800" dirty="0" smtClean="0"/>
              <a:t>守り</a:t>
            </a:r>
            <a:endParaRPr lang="en-US" altLang="ja-JP" sz="4800" dirty="0" smtClean="0"/>
          </a:p>
          <a:p>
            <a:pPr algn="ctr"/>
            <a:r>
              <a:rPr lang="ja-JP" altLang="en-US" sz="4800" dirty="0" smtClean="0"/>
              <a:t>自分だけでなく</a:t>
            </a:r>
            <a:endParaRPr lang="en-US" altLang="ja-JP" sz="4800" dirty="0"/>
          </a:p>
          <a:p>
            <a:pPr algn="ctr"/>
            <a:r>
              <a:rPr lang="ja-JP" altLang="en-US" sz="4800" dirty="0" smtClean="0"/>
              <a:t>他人の安全面にも配慮した</a:t>
            </a:r>
            <a:endParaRPr lang="en-US" altLang="ja-JP" sz="4800" dirty="0" smtClean="0"/>
          </a:p>
          <a:p>
            <a:pPr algn="ctr"/>
            <a:r>
              <a:rPr lang="ja-JP" altLang="en-US" sz="4800" dirty="0" smtClean="0"/>
              <a:t>行動を心掛けましょう。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261684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raru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raru" id="{C69FA75E-B1A4-41B2-A3DE-93AB88A61D1A}" vid="{40FEF4C9-A4B0-42AD-A2CF-8596ABE7777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moraru</Template>
  <TotalTime>788</TotalTime>
  <Words>311</Words>
  <Application>Microsoft Office PowerPoint</Application>
  <PresentationFormat>画面に合わせる (4:3)</PresentationFormat>
  <Paragraphs>109</Paragraphs>
  <Slides>6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4" baseType="lpstr">
      <vt:lpstr>ＭＳ Ｐゴシック</vt:lpstr>
      <vt:lpstr>ＭＳ ゴシック</vt:lpstr>
      <vt:lpstr>ＭＳ 明朝</vt:lpstr>
      <vt:lpstr>Arial</vt:lpstr>
      <vt:lpstr>Calibri</vt:lpstr>
      <vt:lpstr>Calibri Light</vt:lpstr>
      <vt:lpstr>Times New Roman</vt:lpstr>
      <vt:lpstr>moraru</vt:lpstr>
      <vt:lpstr>自転車に乗り 「ながらスマホ」は犯罪？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joho7</dc:creator>
  <cp:lastModifiedBy>joho7</cp:lastModifiedBy>
  <cp:revision>85</cp:revision>
  <cp:lastPrinted>2016-03-23T06:16:35Z</cp:lastPrinted>
  <dcterms:created xsi:type="dcterms:W3CDTF">2015-11-05T04:56:00Z</dcterms:created>
  <dcterms:modified xsi:type="dcterms:W3CDTF">2016-03-23T06:21:35Z</dcterms:modified>
</cp:coreProperties>
</file>