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60791" autoAdjust="0"/>
  </p:normalViewPr>
  <p:slideViewPr>
    <p:cSldViewPr snapToGrid="0">
      <p:cViewPr varScale="1">
        <p:scale>
          <a:sx n="41" d="100"/>
          <a:sy n="41" d="100"/>
        </p:scale>
        <p:origin x="196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292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0540E-DC1A-4481-8809-F9197D22CD55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3FF8-AEB2-4722-B6F9-156CD50DB8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78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不正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アクセスによる「なりすまし」が及ぼす影響を知り，その対処法を理解させる。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06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◆児童生徒に，メッセージ部分を読ませる。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【発問】このようなメッセージが送られてきたらどうしますか。 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◆選択肢から一つ選ばせ設問１に記入させるとともに，選択した理由を考えさせる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なりすまされた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本人（Ａ君）の信用が失われる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ことに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気づかせる。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・友達のＡ君になりすました人からのメッセージである。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・なりすますことにより，友達にプリペイドカード（電子マネー）を購入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させ，コード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聞き出す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ことで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奪い取る手口である。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8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</a:t>
            </a:r>
            <a:r>
              <a:rPr lang="ja-JP" altLang="ja-JP" sz="105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  <a:endParaRPr lang="en-US" altLang="ja-JP" sz="105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「なりすまし」により自分自身が迷惑するばかりではなく，乗っ取られた人の信用もなくなることを理解させる。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・正しい行動は「エ」であること伝え，記入させる。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・なりすましとは，他人のＩＤ・パスワードなどを無断で使用（乗っ取り）し，本人の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ふり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をしてインターネット上で活動すること。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・なりすましには，この事例のように「なりすましメッセージが送られてくる」場合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本人（Ａ君）のアカウントが乗っ取られる」場合がある。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・なりすましは，多くの人に迷惑をかけるだけではなく，本人（Ａ君）の信用を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失う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とにも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・インターネット上で使用するプリペイドカードは，通貨と同じである。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資料の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補足説明１】【補足説明２】を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参照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/>
          </a:p>
          <a:p>
            <a:endParaRPr lang="ja-JP" altLang="ja-JP" sz="1050" dirty="0"/>
          </a:p>
          <a:p>
            <a:endParaRPr lang="en-US" altLang="ja-JP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853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の信頼性を吟味し，判断・行動することが大切であることに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気づかせる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なりすましからのメッセージの特徴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メッセージの言葉遣いや内容が普段と違うなど不審な点がある。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プリペイドカードを購入させ，カードその物または裏面のコードを撮影し送信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指示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125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・直接電話で話したいと伝える。（実際に本人に電話をかけ確認する。）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・自分のアカウントを乗っ取られないために，パスワードを定期的に変更する，　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以外の人にスマホを触らせない。（パスコードでロックをかけておく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3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7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0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78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09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90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92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621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93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7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5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4671" y="1749062"/>
            <a:ext cx="8194658" cy="2387600"/>
          </a:xfrm>
        </p:spPr>
        <p:txBody>
          <a:bodyPr>
            <a:normAutofit/>
          </a:bodyPr>
          <a:lstStyle/>
          <a:p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ほんとう</a:t>
            </a:r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に本人なの</a:t>
            </a:r>
            <a:r>
              <a:rPr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？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91201" y="0"/>
            <a:ext cx="335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0" dirty="0" smtClean="0"/>
              <a:t>情報セキュリティ（不正アクセス）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41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75979" y="540000"/>
            <a:ext cx="8392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友達</a:t>
            </a:r>
            <a:r>
              <a:rPr lang="ja-JP" altLang="en-US" sz="40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のＡ君からメッセージが届いた</a:t>
            </a:r>
            <a:endParaRPr lang="ja-JP" altLang="en-US" sz="40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65"/>
          <p:cNvSpPr txBox="1">
            <a:spLocks noChangeArrowheads="1"/>
          </p:cNvSpPr>
          <p:nvPr/>
        </p:nvSpPr>
        <p:spPr bwMode="auto">
          <a:xfrm>
            <a:off x="3565525" y="665163"/>
            <a:ext cx="2047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∨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2082" name="グループ化 2081"/>
          <p:cNvGrpSpPr/>
          <p:nvPr/>
        </p:nvGrpSpPr>
        <p:grpSpPr>
          <a:xfrm>
            <a:off x="1477318" y="1626654"/>
            <a:ext cx="3822700" cy="4534964"/>
            <a:chOff x="2601268" y="1640669"/>
            <a:chExt cx="3822700" cy="4534964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2601268" y="1640669"/>
              <a:ext cx="3822700" cy="4534964"/>
              <a:chOff x="442268" y="1640669"/>
              <a:chExt cx="3822700" cy="4534964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442268" y="1640669"/>
                <a:ext cx="3822700" cy="4534964"/>
                <a:chOff x="442268" y="1640669"/>
                <a:chExt cx="3822700" cy="4534964"/>
              </a:xfrm>
            </p:grpSpPr>
            <p:pic>
              <p:nvPicPr>
                <p:cNvPr id="2084" name="図 4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5228"/>
                <a:stretch>
                  <a:fillRect/>
                </a:stretch>
              </p:blipFill>
              <p:spPr bwMode="auto">
                <a:xfrm>
                  <a:off x="442268" y="1640669"/>
                  <a:ext cx="3822700" cy="4457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" name="角丸四角形 17"/>
                <p:cNvSpPr/>
                <p:nvPr/>
              </p:nvSpPr>
              <p:spPr>
                <a:xfrm>
                  <a:off x="696481" y="2833017"/>
                  <a:ext cx="3387090" cy="3342616"/>
                </a:xfrm>
                <a:prstGeom prst="roundRect">
                  <a:avLst>
                    <a:gd name="adj" fmla="val 919"/>
                  </a:avLst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正方形/長方形 62"/>
                <p:cNvSpPr>
                  <a:spLocks noChangeArrowheads="1"/>
                </p:cNvSpPr>
                <p:nvPr/>
              </p:nvSpPr>
              <p:spPr bwMode="auto">
                <a:xfrm>
                  <a:off x="695846" y="2472605"/>
                  <a:ext cx="3387725" cy="31115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100" b="0" i="0" u="none" strike="noStrike" cap="none" normalizeH="0" baseline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ＭＳ ゴシック" panose="020B0609070205080204" pitchFamily="49" charset="-128"/>
                      <a:ea typeface="ＭＳ ゴシック" panose="020B0609070205080204" pitchFamily="49" charset="-128"/>
                      <a:cs typeface="Times New Roman" panose="02020603050405020304" pitchFamily="18" charset="0"/>
                    </a:rPr>
                    <a:t>友達Ａ君</a:t>
                  </a:r>
                  <a:endParaRPr kumimoji="0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3589338" y="2518642"/>
                <a:ext cx="180975" cy="219075"/>
                <a:chOff x="0" y="0"/>
                <a:chExt cx="428625" cy="476250"/>
              </a:xfrm>
            </p:grpSpPr>
            <p:sp>
              <p:nvSpPr>
                <p:cNvPr id="40" name="テキスト ボックス 66"/>
                <p:cNvSpPr txBox="1"/>
                <p:nvPr/>
              </p:nvSpPr>
              <p:spPr>
                <a:xfrm>
                  <a:off x="0" y="0"/>
                  <a:ext cx="428625" cy="4762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prstClr val="black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9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en-US" sz="7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47625" y="57150"/>
                  <a:ext cx="335280" cy="352425"/>
                  <a:chOff x="0" y="0"/>
                  <a:chExt cx="432000" cy="352425"/>
                </a:xfrm>
              </p:grpSpPr>
              <p:cxnSp>
                <p:nvCxnSpPr>
                  <p:cNvPr id="42" name="直線コネクタ 41"/>
                  <p:cNvCxnSpPr/>
                  <p:nvPr/>
                </p:nvCxnSpPr>
                <p:spPr>
                  <a:xfrm>
                    <a:off x="0" y="266700"/>
                    <a:ext cx="432000" cy="0"/>
                  </a:xfrm>
                  <a:prstGeom prst="line">
                    <a:avLst/>
                  </a:prstGeom>
                  <a:ln w="3175"/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コネクタ 42"/>
                  <p:cNvCxnSpPr/>
                  <p:nvPr/>
                </p:nvCxnSpPr>
                <p:spPr>
                  <a:xfrm>
                    <a:off x="0" y="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直線コネクタ 43"/>
                  <p:cNvCxnSpPr/>
                  <p:nvPr/>
                </p:nvCxnSpPr>
                <p:spPr>
                  <a:xfrm>
                    <a:off x="0" y="3524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直線コネクタ 44"/>
                  <p:cNvCxnSpPr/>
                  <p:nvPr/>
                </p:nvCxnSpPr>
                <p:spPr>
                  <a:xfrm>
                    <a:off x="0" y="857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直線コネクタ 45"/>
                  <p:cNvCxnSpPr/>
                  <p:nvPr/>
                </p:nvCxnSpPr>
                <p:spPr>
                  <a:xfrm>
                    <a:off x="0" y="17145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56" name="テキスト ボックス 64"/>
              <p:cNvSpPr txBox="1"/>
              <p:nvPr/>
            </p:nvSpPr>
            <p:spPr>
              <a:xfrm rot="5400000">
                <a:off x="828993" y="2509864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テキスト ボックス 64"/>
              <p:cNvSpPr txBox="1"/>
              <p:nvPr/>
            </p:nvSpPr>
            <p:spPr>
              <a:xfrm>
                <a:off x="3846917" y="2472443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テキスト ボックス 59"/>
            <p:cNvSpPr txBox="1">
              <a:spLocks noChangeArrowheads="1"/>
            </p:cNvSpPr>
            <p:nvPr/>
          </p:nvSpPr>
          <p:spPr bwMode="auto">
            <a:xfrm>
              <a:off x="5161156" y="5860479"/>
              <a:ext cx="3587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21:43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080" name="グループ化 2079"/>
            <p:cNvGrpSpPr/>
            <p:nvPr/>
          </p:nvGrpSpPr>
          <p:grpSpPr>
            <a:xfrm>
              <a:off x="4456651" y="3577340"/>
              <a:ext cx="1575219" cy="381000"/>
              <a:chOff x="2297651" y="3686524"/>
              <a:chExt cx="1575219" cy="381000"/>
            </a:xfrm>
          </p:grpSpPr>
          <p:sp>
            <p:nvSpPr>
              <p:cNvPr id="6" name="角丸四角形吹き出し 45"/>
              <p:cNvSpPr>
                <a:spLocks noChangeArrowheads="1"/>
              </p:cNvSpPr>
              <p:nvPr/>
            </p:nvSpPr>
            <p:spPr bwMode="auto">
              <a:xfrm>
                <a:off x="2687008" y="3686524"/>
                <a:ext cx="1185862" cy="381000"/>
              </a:xfrm>
              <a:prstGeom prst="wedgeRoundRectCallout">
                <a:avLst>
                  <a:gd name="adj1" fmla="val 66380"/>
                  <a:gd name="adj2" fmla="val -49889"/>
                  <a:gd name="adj3" fmla="val 16667"/>
                </a:avLst>
              </a:prstGeom>
              <a:solidFill>
                <a:srgbClr val="92D050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none" lIns="36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どうすればいいの？</a:t>
                </a:r>
                <a:endParaRPr kumimoji="0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テキスト ボックス 48"/>
              <p:cNvSpPr txBox="1">
                <a:spLocks noChangeArrowheads="1"/>
              </p:cNvSpPr>
              <p:nvPr/>
            </p:nvSpPr>
            <p:spPr bwMode="auto">
              <a:xfrm>
                <a:off x="2297651" y="3686524"/>
                <a:ext cx="358775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既読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21:33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" name="角丸四角形吹き出し 53"/>
            <p:cNvSpPr>
              <a:spLocks noChangeArrowheads="1"/>
            </p:cNvSpPr>
            <p:nvPr/>
          </p:nvSpPr>
          <p:spPr bwMode="auto">
            <a:xfrm>
              <a:off x="4960795" y="5102418"/>
              <a:ext cx="1071562" cy="381000"/>
            </a:xfrm>
            <a:prstGeom prst="wedgeRoundRectCallout">
              <a:avLst>
                <a:gd name="adj1" fmla="val 66380"/>
                <a:gd name="adj2" fmla="val -49889"/>
                <a:gd name="adj3" fmla="val 16667"/>
              </a:avLst>
            </a:prstGeom>
            <a:solidFill>
              <a:srgbClr val="92D050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いくらのカード？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テキスト ボックス 60"/>
            <p:cNvSpPr txBox="1">
              <a:spLocks noChangeArrowheads="1"/>
            </p:cNvSpPr>
            <p:nvPr/>
          </p:nvSpPr>
          <p:spPr bwMode="auto">
            <a:xfrm>
              <a:off x="4602020" y="5139817"/>
              <a:ext cx="358775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既読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21:40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テキスト ボックス 81"/>
            <p:cNvSpPr txBox="1">
              <a:spLocks noChangeArrowheads="1"/>
            </p:cNvSpPr>
            <p:nvPr/>
          </p:nvSpPr>
          <p:spPr bwMode="auto">
            <a:xfrm>
              <a:off x="3277134" y="5515336"/>
              <a:ext cx="45720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友達Ａ君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角丸四角形吹き出し 57"/>
            <p:cNvSpPr>
              <a:spLocks noChangeArrowheads="1"/>
            </p:cNvSpPr>
            <p:nvPr/>
          </p:nvSpPr>
          <p:spPr bwMode="auto">
            <a:xfrm>
              <a:off x="3439544" y="5713933"/>
              <a:ext cx="1721190" cy="346686"/>
            </a:xfrm>
            <a:prstGeom prst="wedgeRoundRectCallout">
              <a:avLst>
                <a:gd name="adj1" fmla="val -62403"/>
                <a:gd name="adj2" fmla="val -51019"/>
                <a:gd name="adj3" fmla="val 16667"/>
              </a:avLst>
            </a:prstGeom>
            <a:solidFill>
              <a:srgbClr val="FFFFFF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18000" rIns="36000" bIns="18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１００００円の２枚でいいよ。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お願い！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2890221" y="2809864"/>
              <a:ext cx="2965130" cy="714375"/>
              <a:chOff x="785813" y="2878104"/>
              <a:chExt cx="2965130" cy="714375"/>
            </a:xfrm>
          </p:grpSpPr>
          <p:sp>
            <p:nvSpPr>
              <p:cNvPr id="5" name="角丸四角形吹き出し 43"/>
              <p:cNvSpPr>
                <a:spLocks noChangeArrowheads="1"/>
              </p:cNvSpPr>
              <p:nvPr/>
            </p:nvSpPr>
            <p:spPr bwMode="auto">
              <a:xfrm>
                <a:off x="1216213" y="3068604"/>
                <a:ext cx="2157979" cy="523875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38953"/>
                </a:solidFill>
                <a:miter lim="800000"/>
                <a:headEnd/>
                <a:tailEnd/>
              </a:ln>
            </p:spPr>
            <p:txBody>
              <a:bodyPr vert="horz" wrap="none" lIns="36000" tIns="18000" rIns="36000" bIns="18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お願い。いま，ゲーム中なんだけど，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スタミナがなくなったので，課金して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回復させたいんだ。協力してくれない？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" name="テキスト ボックス 47"/>
              <p:cNvSpPr txBox="1">
                <a:spLocks noChangeArrowheads="1"/>
              </p:cNvSpPr>
              <p:nvPr/>
            </p:nvSpPr>
            <p:spPr bwMode="auto">
              <a:xfrm>
                <a:off x="3392168" y="3380917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21:30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テキスト ボックス 80"/>
              <p:cNvSpPr txBox="1">
                <a:spLocks noChangeArrowheads="1"/>
              </p:cNvSpPr>
              <p:nvPr/>
            </p:nvSpPr>
            <p:spPr bwMode="auto">
              <a:xfrm>
                <a:off x="1163153" y="2878104"/>
                <a:ext cx="457200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>
                <a:off x="785813" y="2944684"/>
                <a:ext cx="287655" cy="287655"/>
                <a:chOff x="0" y="0"/>
                <a:chExt cx="573405" cy="573405"/>
              </a:xfrm>
            </p:grpSpPr>
            <p:sp>
              <p:nvSpPr>
                <p:cNvPr id="60" name="正方形/長方形 59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スマイル 60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81" name="グループ化 2080"/>
            <p:cNvGrpSpPr/>
            <p:nvPr/>
          </p:nvGrpSpPr>
          <p:grpSpPr>
            <a:xfrm>
              <a:off x="2896249" y="4021853"/>
              <a:ext cx="2803070" cy="1017047"/>
              <a:chOff x="778193" y="4131037"/>
              <a:chExt cx="2803070" cy="1017047"/>
            </a:xfrm>
          </p:grpSpPr>
          <p:sp>
            <p:nvSpPr>
              <p:cNvPr id="9" name="角丸四角形吹き出し 52"/>
              <p:cNvSpPr>
                <a:spLocks noChangeArrowheads="1"/>
              </p:cNvSpPr>
              <p:nvPr/>
            </p:nvSpPr>
            <p:spPr bwMode="auto">
              <a:xfrm>
                <a:off x="1208262" y="4321028"/>
                <a:ext cx="2014226" cy="806386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square" lIns="36000" tIns="18000" rIns="36000" bIns="1800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今からだと，親が厳しくてコンビニに行けない。代わりにコンビニでプリペイドカードを買ってきて，裏面のコードを写メで送ってくれない。あした必ず払うから。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テキスト ボックス 58"/>
              <p:cNvSpPr txBox="1">
                <a:spLocks noChangeArrowheads="1"/>
              </p:cNvSpPr>
              <p:nvPr/>
            </p:nvSpPr>
            <p:spPr bwMode="auto">
              <a:xfrm>
                <a:off x="3222488" y="4957584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21:35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テキスト ボックス 79"/>
              <p:cNvSpPr txBox="1">
                <a:spLocks noChangeArrowheads="1"/>
              </p:cNvSpPr>
              <p:nvPr/>
            </p:nvSpPr>
            <p:spPr bwMode="auto">
              <a:xfrm>
                <a:off x="1155232" y="4131037"/>
                <a:ext cx="457200" cy="162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778193" y="4156532"/>
                <a:ext cx="287655" cy="287655"/>
                <a:chOff x="0" y="0"/>
                <a:chExt cx="573405" cy="573405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スマイル 63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" name="グループ化 64"/>
            <p:cNvGrpSpPr/>
            <p:nvPr/>
          </p:nvGrpSpPr>
          <p:grpSpPr>
            <a:xfrm>
              <a:off x="2897676" y="5534388"/>
              <a:ext cx="287655" cy="287655"/>
              <a:chOff x="0" y="0"/>
              <a:chExt cx="573405" cy="573405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0" y="0"/>
                <a:ext cx="573405" cy="573405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スマイル 66"/>
              <p:cNvSpPr/>
              <p:nvPr/>
            </p:nvSpPr>
            <p:spPr>
              <a:xfrm>
                <a:off x="66675" y="57150"/>
                <a:ext cx="445770" cy="445770"/>
              </a:xfrm>
              <a:prstGeom prst="smileyFac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5738315" y="4197829"/>
            <a:ext cx="2273806" cy="2371087"/>
          </a:xfrm>
          <a:prstGeom prst="rect">
            <a:avLst/>
          </a:prstGeom>
        </p:spPr>
      </p:pic>
      <p:sp>
        <p:nvSpPr>
          <p:cNvPr id="73" name="円形吹き出し 72"/>
          <p:cNvSpPr/>
          <p:nvPr/>
        </p:nvSpPr>
        <p:spPr>
          <a:xfrm>
            <a:off x="5435906" y="2424035"/>
            <a:ext cx="3572192" cy="1868997"/>
          </a:xfrm>
          <a:prstGeom prst="wedgeEllipseCallout">
            <a:avLst>
              <a:gd name="adj1" fmla="val 8404"/>
              <a:gd name="adj2" fmla="val 665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latin typeface="+mn-ea"/>
              </a:rPr>
              <a:t>・困ったなぁ！</a:t>
            </a:r>
            <a:endParaRPr kumimoji="1" lang="en-US" altLang="ja-JP" b="1" dirty="0" smtClean="0">
              <a:latin typeface="+mn-ea"/>
            </a:endParaRPr>
          </a:p>
          <a:p>
            <a:r>
              <a:rPr lang="ja-JP" altLang="en-US" b="1" dirty="0" smtClean="0">
                <a:latin typeface="+mn-ea"/>
              </a:rPr>
              <a:t>・嫌われたくないし</a:t>
            </a:r>
            <a:endParaRPr lang="en-US" altLang="ja-JP" b="1" dirty="0" smtClean="0">
              <a:latin typeface="+mn-ea"/>
            </a:endParaRPr>
          </a:p>
          <a:p>
            <a:r>
              <a:rPr kumimoji="1" lang="ja-JP" altLang="en-US" b="1" dirty="0" smtClean="0">
                <a:latin typeface="+mn-ea"/>
              </a:rPr>
              <a:t>・２０</a:t>
            </a:r>
            <a:r>
              <a:rPr kumimoji="1" lang="en-US" altLang="ja-JP" b="1" dirty="0" smtClean="0">
                <a:latin typeface="+mn-ea"/>
              </a:rPr>
              <a:t>,</a:t>
            </a:r>
            <a:r>
              <a:rPr kumimoji="1" lang="ja-JP" altLang="en-US" b="1" dirty="0" smtClean="0">
                <a:latin typeface="+mn-ea"/>
              </a:rPr>
              <a:t>０００円か高いなぁ</a:t>
            </a:r>
            <a:endParaRPr kumimoji="1" lang="en-US" altLang="ja-JP" b="1" dirty="0" smtClean="0">
              <a:latin typeface="+mn-ea"/>
            </a:endParaRPr>
          </a:p>
          <a:p>
            <a:pPr algn="ctr"/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81" y="2381620"/>
            <a:ext cx="1154923" cy="1154923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31446" y="3536543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522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カーブ矢印 14"/>
          <p:cNvSpPr/>
          <p:nvPr/>
        </p:nvSpPr>
        <p:spPr>
          <a:xfrm rot="2680750" flipH="1" flipV="1">
            <a:off x="7377784" y="3265006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右カーブ矢印 13"/>
          <p:cNvSpPr/>
          <p:nvPr/>
        </p:nvSpPr>
        <p:spPr>
          <a:xfrm rot="2680750">
            <a:off x="5842589" y="2007000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54000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実は，Ａ君本人ではなかった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6" y="3722367"/>
            <a:ext cx="2727966" cy="272796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550" y="2852820"/>
            <a:ext cx="3587462" cy="358746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4432646" y="3985315"/>
            <a:ext cx="2490606" cy="2597162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>
            <a:off x="2894736" y="5607062"/>
            <a:ext cx="1800382" cy="266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25228" y="4960731"/>
            <a:ext cx="156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コード</a:t>
            </a:r>
            <a:endParaRPr kumimoji="1" lang="en-US" altLang="ja-JP" dirty="0" smtClean="0"/>
          </a:p>
          <a:p>
            <a:r>
              <a:rPr kumimoji="1" lang="ja-JP" altLang="en-US" dirty="0" smtClean="0"/>
              <a:t>Ｈｄ６ｄｓ８７ｓｄｆ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884" y="1167264"/>
            <a:ext cx="2340412" cy="2340412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139641" y="2570285"/>
            <a:ext cx="1362124" cy="867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ウェブマネー</a:t>
            </a:r>
            <a:endParaRPr lang="en-US" altLang="ja-JP" sz="1600" dirty="0" smtClean="0"/>
          </a:p>
          <a:p>
            <a:pPr algn="ctr"/>
            <a:r>
              <a:rPr lang="ja-JP" altLang="en-US" sz="1600" dirty="0"/>
              <a:t>カード</a:t>
            </a:r>
            <a:endParaRPr lang="en-US" altLang="ja-JP" sz="16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7336052" y="4293755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7404926" y="4450643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501" y="1853576"/>
            <a:ext cx="1714500" cy="1714500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317846" y="50267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Ａ君，喜んでくれるかな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?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角丸四角形吹き出し 16"/>
          <p:cNvSpPr/>
          <p:nvPr/>
        </p:nvSpPr>
        <p:spPr>
          <a:xfrm>
            <a:off x="649946" y="2035568"/>
            <a:ext cx="2988604" cy="817251"/>
          </a:xfrm>
          <a:prstGeom prst="wedgeRoundRectCallout">
            <a:avLst>
              <a:gd name="adj1" fmla="val -17008"/>
              <a:gd name="adj2" fmla="val 82885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ヒッヒッヒ</a:t>
            </a:r>
          </a:p>
          <a:p>
            <a:r>
              <a:rPr lang="ja-JP" altLang="en-US" dirty="0" smtClean="0"/>
              <a:t>うまく</a:t>
            </a:r>
            <a:r>
              <a:rPr lang="ja-JP" altLang="en-US" dirty="0"/>
              <a:t>騙すことが</a:t>
            </a:r>
            <a:r>
              <a:rPr lang="ja-JP" altLang="en-US" dirty="0" smtClean="0"/>
              <a:t>できたぞ！</a:t>
            </a:r>
            <a:endParaRPr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94736" y="6014020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227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3262432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9147" y="3950756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en-US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裏面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コード</a:t>
            </a:r>
            <a:r>
              <a:rPr lang="ja-JP" altLang="en-US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送信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6746" y="1330475"/>
            <a:ext cx="76389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>
              <a:spcAft>
                <a:spcPts val="0"/>
              </a:spcAft>
            </a:pPr>
            <a:r>
              <a:rPr lang="ja-JP" altLang="ja-JP" sz="3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なりすましからのメッセージの</a:t>
            </a:r>
            <a:r>
              <a:rPr lang="ja-JP" altLang="ja-JP" sz="32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特徴</a:t>
            </a:r>
            <a:endParaRPr lang="ja-JP" altLang="ja-JP" sz="2400" kern="100" dirty="0">
              <a:effectLst/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5119062"/>
            <a:ext cx="83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このような内容のメッセージだったら，</a:t>
            </a:r>
            <a:endParaRPr kumimoji="1" lang="en-US" altLang="ja-JP" sz="3200" dirty="0" smtClean="0"/>
          </a:p>
          <a:p>
            <a:pPr algn="ctr"/>
            <a:r>
              <a:rPr kumimoji="1" lang="ja-JP" altLang="en-US" sz="4000" b="1" dirty="0" smtClean="0">
                <a:solidFill>
                  <a:srgbClr val="FF0000"/>
                </a:solidFill>
              </a:rPr>
              <a:t>あやしい</a:t>
            </a:r>
            <a:r>
              <a:rPr kumimoji="1" lang="ja-JP" altLang="en-US" sz="3200" dirty="0" smtClean="0"/>
              <a:t>と思いましょう。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19147" y="3046710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プリペイドカード</a:t>
            </a:r>
            <a:r>
              <a:rPr lang="ja-JP" altLang="en-US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購入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19147" y="2142665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言葉遣い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や内容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が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いつもと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違う</a:t>
            </a:r>
            <a:endParaRPr lang="ja-JP" altLang="ja-JP" sz="4400" kern="1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56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49" y="4195428"/>
            <a:ext cx="864852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kumimoji="1"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自分以外の人にスマホを</a:t>
            </a:r>
            <a:r>
              <a:rPr kumimoji="1"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触らせない</a:t>
            </a:r>
            <a:endParaRPr kumimoji="1" lang="en-US" altLang="ja-JP" sz="4400" dirty="0" smtClean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パスコードでロックをかける</a:t>
            </a:r>
            <a:endParaRPr kumimoji="1"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6749" y="1586523"/>
            <a:ext cx="813556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直接電話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で話したいと伝える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kumimoji="1"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実際に本人に電話をかけ確認する</a:t>
            </a:r>
            <a:endParaRPr kumimoji="1"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6749" y="3170984"/>
            <a:ext cx="7827784" cy="76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パスワードを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定期的に変更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する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90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moraru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3" id="{6CF593A1-096F-4193-9697-0C0780056A9E}" vid="{95A1EC3F-A490-4C9C-9B2B-D11A9E9FD55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moraru3</Template>
  <TotalTime>37</TotalTime>
  <Words>307</Words>
  <Application>Microsoft Office PowerPoint</Application>
  <PresentationFormat>画面に合わせる (4:3)</PresentationFormat>
  <Paragraphs>109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HGSｺﾞｼｯｸE</vt:lpstr>
      <vt:lpstr>HGS創英角ｺﾞｼｯｸUB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moraru3</vt:lpstr>
      <vt:lpstr>ほんとうに本人なの？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15</cp:revision>
  <cp:lastPrinted>2016-02-22T04:33:56Z</cp:lastPrinted>
  <dcterms:created xsi:type="dcterms:W3CDTF">2016-01-25T06:58:13Z</dcterms:created>
  <dcterms:modified xsi:type="dcterms:W3CDTF">2016-03-23T05:54:37Z</dcterms:modified>
</cp:coreProperties>
</file>