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62" r:id="rId4"/>
    <p:sldId id="258" r:id="rId5"/>
    <p:sldId id="259" r:id="rId6"/>
    <p:sldId id="260" r:id="rId7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00"/>
    <a:srgbClr val="B45064"/>
    <a:srgbClr val="FFCCFF"/>
    <a:srgbClr val="FF0066"/>
    <a:srgbClr val="00CC99"/>
    <a:srgbClr val="29CB2D"/>
    <a:srgbClr val="66FF33"/>
    <a:srgbClr val="FFFF99"/>
    <a:srgbClr val="BE0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5448" autoAdjust="0"/>
    <p:restoredTop sz="83572" autoAdjust="0"/>
  </p:normalViewPr>
  <p:slideViewPr>
    <p:cSldViewPr snapToGrid="0">
      <p:cViewPr varScale="1">
        <p:scale>
          <a:sx n="94" d="100"/>
          <a:sy n="94" d="100"/>
        </p:scale>
        <p:origin x="91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216" y="9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F296-1CF2-463B-B79F-BF3D43A61D23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32F53-0FDB-4BF8-8F9E-2153008AB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1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スパイウェアに関する知識と危険を回避する方法を身に付ける。</a:t>
            </a:r>
          </a:p>
          <a:p>
            <a:endParaRPr kumimoji="1" lang="ja-JP" altLang="en-US" sz="105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89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◆生徒に，枠内を読ませる。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◆このメッセージが原因で，被害に遭ってしまったことを説明する。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【発問】このようなメッセージは，どのような目的で送られてくるのでしょう。</a:t>
            </a:r>
          </a:p>
          <a:p>
            <a:endParaRPr kumimoji="1" lang="en-US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◆発信者は，なぜこのようなメッセージを送るのか考えさせ，設問１に記入させる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kern="1200" dirty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コンピュータウイルスによる被害であることに気付かせる。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◆発信者の目的や予想される被害について話し合わせ，考えを交流させる。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※ペアワーク，グループワークなど</a:t>
            </a: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・普段，不審なメッセージが届くことがある。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・害のないものもあるが，中には金銭や情報を窃取するもの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，だまして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詐欺に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引っかけ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乗っ取り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を目的とした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ものなど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があり，データの破壊や情報漏洩などの被害に合う場合がある。</a:t>
            </a:r>
          </a:p>
          <a:p>
            <a:endParaRPr kumimoji="1" lang="ja-JP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7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80720" y="4783307"/>
            <a:ext cx="5445760" cy="4657340"/>
          </a:xfrm>
        </p:spPr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マルウェアの種類とその特徴や被害について理解させる。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【補足説明】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マルウェアとは，インターネット上の悪質なプログラムや攻撃、脅威を及ぼすソフトウェアの総称である。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マルウェア（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Malware malicious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software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）は，有害プログラム，悪意のあるソフトウェアと呼ばれており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，様々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な種類のものがある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ウイルス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：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に寄生して増殖し、感染、破壊、いたずら、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盗聴など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の被害を与える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ワーム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：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自身をコピーして増殖し、感染、破壊、いたずら、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盗聴など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の被害を与える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トロイの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木馬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　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通常のソフトウェアに見せかけて、破壊、いたずら、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盗聴などの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被害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を与えるプログラム。</a:t>
            </a: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スパイウェア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　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ユーザの知らないうちに、ユーザの情報や操作履歴を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外部に送信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アドウェア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：　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広告のウインドウをポップアップ表示させたり、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ブラウザで広告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を表示させる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プログラム。</a:t>
            </a: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ボット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：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外部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からの命令により、他人のパソコンを制御したり、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踏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み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台に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ために、制御するパソコン側で動作する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感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染</a:t>
            </a:r>
            <a:r>
              <a:rPr lang="ja-JP" altLang="ja-JP" sz="1050" dirty="0" err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した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コンピュータは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，「ゾンビＰＣ」と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呼ば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る。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本事例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スパイウェアは、知らないうちにインストールされ、様々な情報を収集するプログラムである。</a:t>
            </a:r>
          </a:p>
          <a:p>
            <a:endParaRPr lang="en-US" altLang="ja-JP" sz="11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814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不審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なメッセージ等を開くと自動的にインストールされ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ＩＤやパスワード，ネットショッピング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等で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使用して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いるカード番号などが窃取される。悪質なものは，メッセージを受信しただけで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インストール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されるもの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もある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マルウェアに感染すると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・ＰＣの調子が悪くなる　＝　ファイルの破壊，ファイルの改ざん，データの削除，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　　　　　　　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ＰＣ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のフリーズ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・個人情報が盗まれる　＝　ユーザー会員のＩＤ・パスワード，登録してある友人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　　　　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　　　　　　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メールアドレス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，登録済みの電話帳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◇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犯罪者の目的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窃取した情報を販売するなど金的利益を得る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感染させた機器を利用して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さらに誰かを攻撃する</a:t>
            </a: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322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情報セキュリティに関する基本的な知識を身に付けさせる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・不審なメールやメッセージに潜んでいるスパイウェアにより情報が窃取される。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・自分が使用しているＰＣやスマホを踏み台として，他の人を攻撃する。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この場合，自分自身も加害者としてみられることもある。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165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●気をつけること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・ウイルス対策ソフトの導入やＯＳを最新の状態にする。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・送信元が不明な添付ファイルや知り合いからのメールでも不明な添付ファイル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は決し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て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開かない。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・迷惑メール，メッセージ，ＳＮＳの中のリンクはクリックしない。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・パスワードを定期的に変更する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54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48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8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57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55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48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64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3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9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79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 userDrawn="1"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 userDrawn="1"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3227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54270" y="1994722"/>
            <a:ext cx="7772400" cy="2387600"/>
          </a:xfrm>
        </p:spPr>
        <p:txBody>
          <a:bodyPr>
            <a:normAutofit/>
          </a:bodyPr>
          <a:lstStyle/>
          <a:p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不審なメッセージが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原因で？</a:t>
            </a:r>
            <a: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endParaRPr kumimoji="1" lang="ja-JP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343507" y="0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 smtClean="0"/>
              <a:t>自他の権利（著作権</a:t>
            </a:r>
            <a:r>
              <a:rPr lang="ja-JP" altLang="en-US" sz="1400" dirty="0" smtClean="0"/>
              <a:t>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868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-127000" y="4092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9120" y="355600"/>
            <a:ext cx="8067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不審</a:t>
            </a:r>
            <a:r>
              <a:rPr lang="ja-JP" altLang="en-US" sz="3200" dirty="0" smtClean="0"/>
              <a:t>なメッセージが届きました。</a:t>
            </a:r>
            <a:endParaRPr lang="en-US" altLang="ja-JP" sz="3200" dirty="0" smtClean="0"/>
          </a:p>
          <a:p>
            <a:r>
              <a:rPr kumimoji="1" lang="ja-JP" altLang="en-US" sz="3200" dirty="0"/>
              <a:t>なぜ</a:t>
            </a:r>
            <a:r>
              <a:rPr kumimoji="1" lang="ja-JP" altLang="en-US" sz="3200" dirty="0" smtClean="0"/>
              <a:t>，送られてきたのでしょう？</a:t>
            </a:r>
            <a:endParaRPr kumimoji="1" lang="ja-JP" altLang="en-US" sz="3200" dirty="0"/>
          </a:p>
        </p:txBody>
      </p:sp>
      <p:pic>
        <p:nvPicPr>
          <p:cNvPr id="23" name="図 2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63"/>
          <a:stretch/>
        </p:blipFill>
        <p:spPr bwMode="auto">
          <a:xfrm>
            <a:off x="333091" y="1920845"/>
            <a:ext cx="3874770" cy="36480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テキスト ボックス 32"/>
          <p:cNvSpPr txBox="1"/>
          <p:nvPr/>
        </p:nvSpPr>
        <p:spPr>
          <a:xfrm>
            <a:off x="560738" y="2931621"/>
            <a:ext cx="3419475" cy="380365"/>
          </a:xfrm>
          <a:prstGeom prst="rect">
            <a:avLst/>
          </a:prstGeom>
          <a:solidFill>
            <a:srgbClr val="339966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100" b="1" kern="100">
                <a:effectLst/>
                <a:latin typeface="ＭＳ 明朝" panose="02020609040205080304" pitchFamily="17" charset="-128"/>
                <a:ea typeface="ＤＨＰ特太ゴシック体" panose="020B0500000000000000" pitchFamily="50" charset="-128"/>
                <a:cs typeface="Times New Roman" panose="02020603050405020304" pitchFamily="18" charset="0"/>
              </a:rPr>
              <a:t>←</a:t>
            </a:r>
            <a:r>
              <a:rPr lang="ja-JP" sz="1100" kern="100">
                <a:effectLst/>
                <a:latin typeface="ＭＳ 明朝" panose="02020609040205080304" pitchFamily="17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en-US" sz="1200" kern="100">
                <a:solidFill>
                  <a:srgbClr val="FFFFFF"/>
                </a:solidFill>
                <a:effectLst/>
                <a:latin typeface="ＭＳ ゴシック" panose="020B0609070205080204" pitchFamily="49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***@***.org</a:t>
            </a:r>
            <a:endParaRPr lang="ja-JP" sz="1100" kern="10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26" name="四角形吹き出し 25"/>
          <p:cNvSpPr/>
          <p:nvPr/>
        </p:nvSpPr>
        <p:spPr>
          <a:xfrm>
            <a:off x="875062" y="3411190"/>
            <a:ext cx="3105151" cy="2157730"/>
          </a:xfrm>
          <a:prstGeom prst="wedgeRectCallout">
            <a:avLst>
              <a:gd name="adj1" fmla="val -53939"/>
              <a:gd name="adj2" fmla="val -35152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100" kern="10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sz="1100" kern="10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624398" y="3412142"/>
            <a:ext cx="333375" cy="332740"/>
            <a:chOff x="0" y="0"/>
            <a:chExt cx="333375" cy="333375"/>
          </a:xfrm>
        </p:grpSpPr>
        <p:sp>
          <p:nvSpPr>
            <p:cNvPr id="28" name="円/楕円 27"/>
            <p:cNvSpPr/>
            <p:nvPr/>
          </p:nvSpPr>
          <p:spPr>
            <a:xfrm>
              <a:off x="0" y="0"/>
              <a:ext cx="333375" cy="33337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95250" y="19050"/>
              <a:ext cx="142875" cy="1428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片側の 2 つの角を丸めた四角形 29"/>
            <p:cNvSpPr/>
            <p:nvPr/>
          </p:nvSpPr>
          <p:spPr>
            <a:xfrm>
              <a:off x="95250" y="180975"/>
              <a:ext cx="142875" cy="123825"/>
            </a:xfrm>
            <a:prstGeom prst="round2Same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39" name="テキスト ボックス 61"/>
          <p:cNvSpPr txBox="1"/>
          <p:nvPr/>
        </p:nvSpPr>
        <p:spPr>
          <a:xfrm>
            <a:off x="875062" y="4760994"/>
            <a:ext cx="3105151" cy="766445"/>
          </a:xfrm>
          <a:prstGeom prst="rect">
            <a:avLst/>
          </a:prstGeom>
          <a:solidFill>
            <a:schemeClr val="bg2"/>
          </a:solidFill>
          <a:ln w="6350"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kern="100" dirty="0">
                <a:effectLst/>
                <a:latin typeface="ＭＳ Ｐゴシック" panose="020B0600070205080204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&lt;</a:t>
            </a:r>
            <a:r>
              <a:rPr lang="ja-JP" sz="1200" kern="100" dirty="0" err="1">
                <a:effectLst/>
                <a:latin typeface="ＭＳ 明朝" panose="02020609040205080304" pitchFamily="17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ｓ</a:t>
            </a:r>
            <a:r>
              <a:rPr lang="en-US" sz="1200" kern="100" dirty="0" err="1">
                <a:effectLst/>
                <a:latin typeface="ＭＳ 明朝" panose="02020609040205080304" pitchFamily="17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ubject:in</a:t>
            </a:r>
            <a:r>
              <a:rPr lang="en-US" sz="1200" kern="100" dirty="0">
                <a:effectLst/>
                <a:latin typeface="ＭＳ 明朝" panose="02020609040205080304" pitchFamily="17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this your dog?&gt;so cute!!</a:t>
            </a:r>
            <a:endParaRPr lang="ja-JP" sz="1100" kern="10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1200" kern="100" dirty="0">
                <a:effectLst/>
                <a:latin typeface="ＭＳ Ｐゴシック" panose="020B0600070205080204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additional media content is included.</a:t>
            </a:r>
            <a:endParaRPr lang="ja-JP" sz="1100" kern="10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1200" kern="100" dirty="0">
                <a:effectLst/>
                <a:latin typeface="ＭＳ Ｐゴシック" panose="020B0600070205080204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please check the message in detail</a:t>
            </a:r>
            <a:endParaRPr lang="ja-JP" sz="1100" kern="10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1062592" y="3431156"/>
            <a:ext cx="2699385" cy="1393823"/>
            <a:chOff x="0" y="0"/>
            <a:chExt cx="2699385" cy="1394261"/>
          </a:xfrm>
        </p:grpSpPr>
        <p:sp>
          <p:nvSpPr>
            <p:cNvPr id="32" name="正方形/長方形 31"/>
            <p:cNvSpPr/>
            <p:nvPr/>
          </p:nvSpPr>
          <p:spPr>
            <a:xfrm>
              <a:off x="0" y="0"/>
              <a:ext cx="2699385" cy="2226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0" y="219075"/>
              <a:ext cx="2699385" cy="945405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0" y="1171575"/>
              <a:ext cx="2699385" cy="2226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925" y="285750"/>
              <a:ext cx="828675" cy="828675"/>
            </a:xfrm>
            <a:prstGeom prst="rect">
              <a:avLst/>
            </a:prstGeom>
          </p:spPr>
        </p:pic>
        <p:grpSp>
          <p:nvGrpSpPr>
            <p:cNvPr id="36" name="グループ化 35"/>
            <p:cNvGrpSpPr/>
            <p:nvPr/>
          </p:nvGrpSpPr>
          <p:grpSpPr>
            <a:xfrm>
              <a:off x="1095375" y="542925"/>
              <a:ext cx="450850" cy="274320"/>
              <a:chOff x="0" y="120344"/>
              <a:chExt cx="536448" cy="390143"/>
            </a:xfrm>
          </p:grpSpPr>
          <p:sp>
            <p:nvSpPr>
              <p:cNvPr id="37" name="角丸四角形 36"/>
              <p:cNvSpPr/>
              <p:nvPr/>
            </p:nvSpPr>
            <p:spPr>
              <a:xfrm>
                <a:off x="0" y="120344"/>
                <a:ext cx="536448" cy="390143"/>
              </a:xfrm>
              <a:prstGeom prst="roundRect">
                <a:avLst/>
              </a:prstGeom>
              <a:solidFill>
                <a:srgbClr val="595959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二等辺三角形 37"/>
              <p:cNvSpPr/>
              <p:nvPr/>
            </p:nvSpPr>
            <p:spPr>
              <a:xfrm rot="5400000">
                <a:off x="188977" y="225489"/>
                <a:ext cx="183856" cy="158496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" name="角丸四角形吹き出し 63"/>
          <p:cNvSpPr>
            <a:spLocks noChangeArrowheads="1"/>
          </p:cNvSpPr>
          <p:nvPr/>
        </p:nvSpPr>
        <p:spPr bwMode="auto">
          <a:xfrm>
            <a:off x="4291837" y="2778761"/>
            <a:ext cx="4641187" cy="2367280"/>
          </a:xfrm>
          <a:prstGeom prst="wedgeRoundRectCallout">
            <a:avLst>
              <a:gd name="adj1" fmla="val -62301"/>
              <a:gd name="adj2" fmla="val 967"/>
              <a:gd name="adj3" fmla="val 16667"/>
            </a:avLst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身に覚えのないメッセージの受信通知が表示されました。</a:t>
            </a:r>
            <a:endParaRPr kumimoji="0" lang="ja-JP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内容を確認するため，開いてみると，犬の親子が撮影されたビデオメッセージでした。</a:t>
            </a:r>
            <a:endParaRPr kumimoji="0" lang="ja-JP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3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/>
        </p:nvSpPr>
        <p:spPr>
          <a:xfrm>
            <a:off x="899160" y="1346665"/>
            <a:ext cx="7345680" cy="48666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79120" y="294640"/>
            <a:ext cx="806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マルウェアの種類</a:t>
            </a:r>
            <a:endParaRPr lang="en-US" altLang="ja-JP" sz="3200" dirty="0" smtClean="0"/>
          </a:p>
        </p:txBody>
      </p:sp>
      <p:sp>
        <p:nvSpPr>
          <p:cNvPr id="3" name="星 12 2"/>
          <p:cNvSpPr/>
          <p:nvPr/>
        </p:nvSpPr>
        <p:spPr>
          <a:xfrm>
            <a:off x="1290320" y="2007065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/>
              <a:t>ウィルス</a:t>
            </a:r>
            <a:endParaRPr kumimoji="1" lang="ja-JP" altLang="en-US" b="1" dirty="0"/>
          </a:p>
        </p:txBody>
      </p:sp>
      <p:sp>
        <p:nvSpPr>
          <p:cNvPr id="4" name="星 12 3"/>
          <p:cNvSpPr/>
          <p:nvPr/>
        </p:nvSpPr>
        <p:spPr>
          <a:xfrm>
            <a:off x="3611880" y="2007065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ワーム</a:t>
            </a:r>
            <a:endParaRPr kumimoji="1" lang="ja-JP" altLang="en-US" b="1" dirty="0"/>
          </a:p>
        </p:txBody>
      </p:sp>
      <p:sp>
        <p:nvSpPr>
          <p:cNvPr id="5" name="星 12 4"/>
          <p:cNvSpPr/>
          <p:nvPr/>
        </p:nvSpPr>
        <p:spPr>
          <a:xfrm>
            <a:off x="5933440" y="2007065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トロイ</a:t>
            </a:r>
            <a:r>
              <a:rPr lang="ja-JP" altLang="en-US" b="1" dirty="0" smtClean="0"/>
              <a:t>の</a:t>
            </a:r>
            <a:endParaRPr lang="en-US" altLang="ja-JP" b="1" dirty="0" smtClean="0"/>
          </a:p>
          <a:p>
            <a:pPr algn="ctr"/>
            <a:r>
              <a:rPr kumimoji="1" lang="ja-JP" altLang="en-US" b="1" dirty="0"/>
              <a:t>木馬</a:t>
            </a:r>
          </a:p>
        </p:txBody>
      </p:sp>
      <p:sp>
        <p:nvSpPr>
          <p:cNvPr id="6" name="星 12 5"/>
          <p:cNvSpPr/>
          <p:nvPr/>
        </p:nvSpPr>
        <p:spPr>
          <a:xfrm>
            <a:off x="1312949" y="4236610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スパイウェア</a:t>
            </a:r>
            <a:endParaRPr kumimoji="1" lang="ja-JP" altLang="en-US" b="1" dirty="0"/>
          </a:p>
        </p:txBody>
      </p:sp>
      <p:sp>
        <p:nvSpPr>
          <p:cNvPr id="7" name="星 12 6"/>
          <p:cNvSpPr/>
          <p:nvPr/>
        </p:nvSpPr>
        <p:spPr>
          <a:xfrm>
            <a:off x="5933440" y="4236610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ボット</a:t>
            </a:r>
            <a:endParaRPr kumimoji="1" lang="ja-JP" altLang="en-US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84880" y="1064955"/>
            <a:ext cx="212344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</a:rPr>
              <a:t>マルウェア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10" name="星 12 9"/>
          <p:cNvSpPr/>
          <p:nvPr/>
        </p:nvSpPr>
        <p:spPr>
          <a:xfrm>
            <a:off x="3688080" y="4236610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/>
              <a:t>アド</a:t>
            </a:r>
            <a:endParaRPr lang="en-US" altLang="ja-JP" b="1" dirty="0" smtClean="0"/>
          </a:p>
          <a:p>
            <a:pPr algn="ctr"/>
            <a:r>
              <a:rPr lang="ja-JP" altLang="en-US" b="1" dirty="0" smtClean="0"/>
              <a:t>ウェア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3049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08" y="4026507"/>
            <a:ext cx="1714500" cy="1714500"/>
          </a:xfrm>
          <a:prstGeom prst="rect">
            <a:avLst/>
          </a:prstGeom>
        </p:spPr>
      </p:pic>
      <p:pic>
        <p:nvPicPr>
          <p:cNvPr id="5" name="図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042" y="4038399"/>
            <a:ext cx="1714500" cy="17145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79120" y="294640"/>
            <a:ext cx="806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マルウェアに感染すると</a:t>
            </a:r>
            <a:endParaRPr lang="en-US" altLang="ja-JP" sz="3200" dirty="0" smtClean="0"/>
          </a:p>
        </p:txBody>
      </p:sp>
      <p:grpSp>
        <p:nvGrpSpPr>
          <p:cNvPr id="30" name="グループ化 29"/>
          <p:cNvGrpSpPr/>
          <p:nvPr/>
        </p:nvGrpSpPr>
        <p:grpSpPr>
          <a:xfrm>
            <a:off x="4013542" y="4548131"/>
            <a:ext cx="731352" cy="713010"/>
            <a:chOff x="4013542" y="4548131"/>
            <a:chExt cx="731352" cy="713010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6520" y="4548131"/>
              <a:ext cx="461010" cy="461010"/>
            </a:xfrm>
            <a:prstGeom prst="rect">
              <a:avLst/>
            </a:prstGeom>
          </p:spPr>
        </p:pic>
        <p:sp>
          <p:nvSpPr>
            <p:cNvPr id="12" name="左矢印 11"/>
            <p:cNvSpPr/>
            <p:nvPr/>
          </p:nvSpPr>
          <p:spPr>
            <a:xfrm>
              <a:off x="4013542" y="5009141"/>
              <a:ext cx="731352" cy="252000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5923454" y="4155701"/>
            <a:ext cx="2968212" cy="2266287"/>
            <a:chOff x="5923454" y="4155701"/>
            <a:chExt cx="2968212" cy="2266287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6360" y="4155701"/>
              <a:ext cx="1585306" cy="1585306"/>
            </a:xfrm>
            <a:prstGeom prst="rect">
              <a:avLst/>
            </a:prstGeom>
          </p:spPr>
        </p:pic>
        <p:grpSp>
          <p:nvGrpSpPr>
            <p:cNvPr id="33" name="グループ化 32"/>
            <p:cNvGrpSpPr/>
            <p:nvPr/>
          </p:nvGrpSpPr>
          <p:grpSpPr>
            <a:xfrm>
              <a:off x="5923454" y="5416018"/>
              <a:ext cx="2001520" cy="1005970"/>
              <a:chOff x="5923454" y="5416018"/>
              <a:chExt cx="2001520" cy="1005970"/>
            </a:xfrm>
          </p:grpSpPr>
          <p:sp>
            <p:nvSpPr>
              <p:cNvPr id="17" name="右矢印 16"/>
              <p:cNvSpPr/>
              <p:nvPr/>
            </p:nvSpPr>
            <p:spPr>
              <a:xfrm>
                <a:off x="6575008" y="5416018"/>
                <a:ext cx="731352" cy="23368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角丸四角形 17"/>
              <p:cNvSpPr/>
              <p:nvPr/>
            </p:nvSpPr>
            <p:spPr>
              <a:xfrm>
                <a:off x="5923454" y="5792068"/>
                <a:ext cx="2001520" cy="629920"/>
              </a:xfrm>
              <a:prstGeom prst="round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dirty="0" smtClean="0"/>
                  <a:t>個人情報の転売</a:t>
                </a:r>
                <a:endParaRPr kumimoji="1" lang="ja-JP" altLang="en-US" dirty="0"/>
              </a:p>
            </p:txBody>
          </p:sp>
        </p:grpSp>
      </p:grpSp>
      <p:grpSp>
        <p:nvGrpSpPr>
          <p:cNvPr id="32" name="グループ化 31"/>
          <p:cNvGrpSpPr/>
          <p:nvPr/>
        </p:nvGrpSpPr>
        <p:grpSpPr>
          <a:xfrm>
            <a:off x="3449600" y="5392681"/>
            <a:ext cx="2001520" cy="1029307"/>
            <a:chOff x="3449600" y="5392681"/>
            <a:chExt cx="2001520" cy="1029307"/>
          </a:xfrm>
        </p:grpSpPr>
        <p:sp>
          <p:nvSpPr>
            <p:cNvPr id="16" name="右矢印 15"/>
            <p:cNvSpPr/>
            <p:nvPr/>
          </p:nvSpPr>
          <p:spPr>
            <a:xfrm>
              <a:off x="4065127" y="5392681"/>
              <a:ext cx="731352" cy="233680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3449600" y="5792068"/>
              <a:ext cx="2001520" cy="62992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>
                  <a:solidFill>
                    <a:srgbClr val="C00000"/>
                  </a:solidFill>
                </a:rPr>
                <a:t>個人情報の窃取</a:t>
              </a:r>
              <a:endParaRPr kumimoji="1" lang="ja-JP" altLang="en-US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383955" y="3663277"/>
            <a:ext cx="1838657" cy="1325119"/>
            <a:chOff x="383955" y="3663277"/>
            <a:chExt cx="1838657" cy="1325119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955" y="3663277"/>
              <a:ext cx="1268708" cy="1268708"/>
            </a:xfrm>
            <a:prstGeom prst="rect">
              <a:avLst/>
            </a:prstGeom>
          </p:spPr>
        </p:pic>
        <p:sp>
          <p:nvSpPr>
            <p:cNvPr id="22" name="左矢印 21"/>
            <p:cNvSpPr/>
            <p:nvPr/>
          </p:nvSpPr>
          <p:spPr>
            <a:xfrm rot="1137188">
              <a:off x="1590774" y="4711395"/>
              <a:ext cx="631838" cy="277001"/>
            </a:xfrm>
            <a:prstGeom prst="leftArrow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-48211" y="4931985"/>
            <a:ext cx="2346796" cy="1714500"/>
            <a:chOff x="-48211" y="4931985"/>
            <a:chExt cx="2346796" cy="1714500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8211" y="4931985"/>
              <a:ext cx="1714500" cy="1714500"/>
            </a:xfrm>
            <a:prstGeom prst="rect">
              <a:avLst/>
            </a:prstGeom>
          </p:spPr>
        </p:pic>
        <p:sp>
          <p:nvSpPr>
            <p:cNvPr id="23" name="左矢印 22"/>
            <p:cNvSpPr/>
            <p:nvPr/>
          </p:nvSpPr>
          <p:spPr>
            <a:xfrm rot="19919349">
              <a:off x="1666747" y="5758505"/>
              <a:ext cx="631838" cy="277001"/>
            </a:xfrm>
            <a:prstGeom prst="leftArrow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298801" y="957102"/>
            <a:ext cx="4064106" cy="2554665"/>
            <a:chOff x="298801" y="957102"/>
            <a:chExt cx="4064106" cy="2554665"/>
          </a:xfrm>
        </p:grpSpPr>
        <p:sp>
          <p:nvSpPr>
            <p:cNvPr id="9" name="爆発 1 8"/>
            <p:cNvSpPr/>
            <p:nvPr/>
          </p:nvSpPr>
          <p:spPr>
            <a:xfrm>
              <a:off x="383955" y="1083638"/>
              <a:ext cx="2160270" cy="2330395"/>
            </a:xfrm>
            <a:prstGeom prst="irregularSeal1">
              <a:avLst/>
            </a:prstGeom>
            <a:solidFill>
              <a:srgbClr val="CC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ＰＣの調子が悪くなる</a:t>
              </a:r>
              <a:endParaRPr kumimoji="1" lang="ja-JP" altLang="en-US" dirty="0"/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298801" y="957102"/>
              <a:ext cx="4064106" cy="255466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442" y="1041527"/>
              <a:ext cx="1569859" cy="1569859"/>
            </a:xfrm>
            <a:prstGeom prst="rect">
              <a:avLst/>
            </a:prstGeom>
          </p:spPr>
        </p:pic>
        <p:sp>
          <p:nvSpPr>
            <p:cNvPr id="24" name="テキスト ボックス 23"/>
            <p:cNvSpPr txBox="1"/>
            <p:nvPr/>
          </p:nvSpPr>
          <p:spPr>
            <a:xfrm>
              <a:off x="2544225" y="2634097"/>
              <a:ext cx="16622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 smtClean="0"/>
                <a:t>ファイルの破壊</a:t>
              </a:r>
              <a:endParaRPr kumimoji="1" lang="en-US" altLang="ja-JP" sz="1600" dirty="0" smtClean="0"/>
            </a:p>
            <a:p>
              <a:r>
                <a:rPr lang="ja-JP" altLang="en-US" sz="1600" dirty="0"/>
                <a:t>ファイル</a:t>
              </a:r>
              <a:r>
                <a:rPr lang="ja-JP" altLang="en-US" sz="1600" dirty="0" smtClean="0"/>
                <a:t>の改ざん</a:t>
              </a:r>
              <a:endParaRPr lang="en-US" altLang="ja-JP" sz="1600" dirty="0" smtClean="0"/>
            </a:p>
            <a:p>
              <a:r>
                <a:rPr kumimoji="1" lang="ja-JP" altLang="en-US" sz="1600" dirty="0" smtClean="0"/>
                <a:t>データ削除</a:t>
              </a:r>
              <a:endParaRPr kumimoji="1" lang="ja-JP" altLang="en-US" sz="1600" dirty="0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4450186" y="874995"/>
            <a:ext cx="4441480" cy="2662302"/>
            <a:chOff x="4450186" y="874995"/>
            <a:chExt cx="4441480" cy="2662302"/>
          </a:xfrm>
        </p:grpSpPr>
        <p:sp>
          <p:nvSpPr>
            <p:cNvPr id="10" name="爆発 1 9"/>
            <p:cNvSpPr/>
            <p:nvPr/>
          </p:nvSpPr>
          <p:spPr>
            <a:xfrm>
              <a:off x="4569294" y="1089576"/>
              <a:ext cx="2160270" cy="2330395"/>
            </a:xfrm>
            <a:prstGeom prst="irregularSeal1">
              <a:avLst/>
            </a:prstGeom>
            <a:solidFill>
              <a:srgbClr val="CC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/>
                <a:t>個人情報</a:t>
              </a:r>
              <a:r>
                <a:rPr lang="ja-JP" altLang="en-US" dirty="0" smtClean="0"/>
                <a:t>が盗まれる</a:t>
              </a:r>
              <a:endParaRPr kumimoji="1" lang="ja-JP" altLang="en-US" dirty="0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4450186" y="957102"/>
              <a:ext cx="4441480" cy="255466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8135" y="874995"/>
              <a:ext cx="2289029" cy="1888449"/>
            </a:xfrm>
            <a:prstGeom prst="rect">
              <a:avLst/>
            </a:prstGeom>
          </p:spPr>
        </p:pic>
        <p:sp>
          <p:nvSpPr>
            <p:cNvPr id="25" name="テキスト ボックス 24"/>
            <p:cNvSpPr txBox="1"/>
            <p:nvPr/>
          </p:nvSpPr>
          <p:spPr>
            <a:xfrm>
              <a:off x="6608332" y="2706300"/>
              <a:ext cx="21477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 smtClean="0"/>
                <a:t>ユーザＩＤ</a:t>
              </a:r>
              <a:r>
                <a:rPr lang="ja-JP" altLang="en-US" sz="1600" dirty="0"/>
                <a:t>・</a:t>
              </a:r>
              <a:r>
                <a:rPr kumimoji="1" lang="ja-JP" altLang="en-US" sz="1600" dirty="0" smtClean="0"/>
                <a:t>パスワード</a:t>
              </a:r>
              <a:endParaRPr kumimoji="1" lang="en-US" altLang="ja-JP" sz="1600" dirty="0" smtClean="0"/>
            </a:p>
            <a:p>
              <a:r>
                <a:rPr lang="ja-JP" altLang="en-US" sz="1600" dirty="0" smtClean="0"/>
                <a:t>登録済メールアドレス</a:t>
              </a:r>
              <a:endParaRPr lang="en-US" altLang="ja-JP" sz="1600" dirty="0" smtClean="0"/>
            </a:p>
            <a:p>
              <a:r>
                <a:rPr kumimoji="1" lang="ja-JP" altLang="en-US" sz="1600" dirty="0" smtClean="0"/>
                <a:t>登録済電話番号</a:t>
              </a:r>
              <a:endParaRPr kumimoji="1" lang="ja-JP" altLang="en-US" sz="1600" dirty="0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3088767" y="3926565"/>
            <a:ext cx="1189460" cy="1576357"/>
            <a:chOff x="3088767" y="3926565"/>
            <a:chExt cx="1189460" cy="1576357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8767" y="4781256"/>
              <a:ext cx="721666" cy="721666"/>
            </a:xfrm>
            <a:prstGeom prst="rect">
              <a:avLst/>
            </a:prstGeom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3096371" y="3926565"/>
              <a:ext cx="11818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 smtClean="0">
                  <a:solidFill>
                    <a:srgbClr val="FF0000"/>
                  </a:solidFill>
                </a:rPr>
                <a:t>・ゾンビ化</a:t>
              </a:r>
              <a:endParaRPr kumimoji="1" lang="en-US" altLang="ja-JP" dirty="0" smtClean="0">
                <a:solidFill>
                  <a:srgbClr val="FF0000"/>
                </a:solidFill>
              </a:endParaRPr>
            </a:p>
            <a:p>
              <a:r>
                <a:rPr lang="ja-JP" altLang="en-US" dirty="0" smtClean="0">
                  <a:solidFill>
                    <a:srgbClr val="FF0000"/>
                  </a:solidFill>
                </a:rPr>
                <a:t>・乗っ取り</a:t>
              </a:r>
              <a:endParaRPr lang="en-US" altLang="ja-JP" dirty="0" smtClean="0">
                <a:solidFill>
                  <a:srgbClr val="FF0000"/>
                </a:solidFill>
              </a:endParaRPr>
            </a:p>
            <a:p>
              <a:r>
                <a:rPr kumimoji="1" lang="ja-JP" altLang="en-US" dirty="0" smtClean="0">
                  <a:solidFill>
                    <a:srgbClr val="FF0000"/>
                  </a:solidFill>
                </a:rPr>
                <a:t>・踏み台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角丸四角形 35"/>
          <p:cNvSpPr/>
          <p:nvPr/>
        </p:nvSpPr>
        <p:spPr>
          <a:xfrm>
            <a:off x="1554610" y="5075078"/>
            <a:ext cx="1521077" cy="528094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冤罪被害者</a:t>
            </a:r>
            <a:endParaRPr kumimoji="1" lang="ja-JP" altLang="en-US" dirty="0"/>
          </a:p>
        </p:txBody>
      </p:sp>
      <p:grpSp>
        <p:nvGrpSpPr>
          <p:cNvPr id="38" name="グループ化 37"/>
          <p:cNvGrpSpPr/>
          <p:nvPr/>
        </p:nvGrpSpPr>
        <p:grpSpPr>
          <a:xfrm>
            <a:off x="4013542" y="4548131"/>
            <a:ext cx="731352" cy="713010"/>
            <a:chOff x="4013542" y="4548131"/>
            <a:chExt cx="731352" cy="713010"/>
          </a:xfrm>
          <a:solidFill>
            <a:srgbClr val="FFC000"/>
          </a:solidFill>
        </p:grpSpPr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6520" y="4548131"/>
              <a:ext cx="461010" cy="461010"/>
            </a:xfrm>
            <a:prstGeom prst="rect">
              <a:avLst/>
            </a:prstGeom>
            <a:grpFill/>
          </p:spPr>
        </p:pic>
        <p:sp>
          <p:nvSpPr>
            <p:cNvPr id="40" name="左矢印 39"/>
            <p:cNvSpPr/>
            <p:nvPr/>
          </p:nvSpPr>
          <p:spPr>
            <a:xfrm>
              <a:off x="4013542" y="5009141"/>
              <a:ext cx="731352" cy="252000"/>
            </a:xfrm>
            <a:prstGeom prst="lef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231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2898550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1512916"/>
            <a:ext cx="815478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</a:t>
            </a:r>
            <a:r>
              <a:rPr lang="ja-JP" altLang="ja-JP" sz="3600" dirty="0"/>
              <a:t>不審なメールや</a:t>
            </a:r>
            <a:r>
              <a:rPr lang="ja-JP" altLang="ja-JP" sz="3600" dirty="0" smtClean="0"/>
              <a:t>メッセージ</a:t>
            </a:r>
            <a:r>
              <a:rPr lang="ja-JP" altLang="en-US" sz="3600" dirty="0" smtClean="0"/>
              <a:t>に</a:t>
            </a:r>
            <a:r>
              <a:rPr lang="ja-JP" altLang="ja-JP" sz="3600" dirty="0" smtClean="0"/>
              <a:t>潜んでいる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スパイウェア</a:t>
            </a:r>
            <a:r>
              <a:rPr lang="ja-JP" altLang="ja-JP" sz="3600" dirty="0"/>
              <a:t>に</a:t>
            </a:r>
            <a:r>
              <a:rPr lang="ja-JP" altLang="ja-JP" sz="3600" dirty="0" smtClean="0"/>
              <a:t>より</a:t>
            </a:r>
            <a:r>
              <a:rPr lang="ja-JP" altLang="en-US" sz="3600" dirty="0" smtClean="0"/>
              <a:t>，</a:t>
            </a:r>
            <a:r>
              <a:rPr lang="ja-JP" altLang="ja-JP" sz="3600" dirty="0" smtClean="0"/>
              <a:t>情報</a:t>
            </a:r>
            <a:r>
              <a:rPr lang="ja-JP" altLang="ja-JP" sz="3600" dirty="0"/>
              <a:t>が窃取される。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7200" y="3039830"/>
            <a:ext cx="8154785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</a:t>
            </a:r>
            <a:r>
              <a:rPr lang="ja-JP" altLang="ja-JP" sz="3600" dirty="0"/>
              <a:t>自分が使用しているＰＣやスマホを</a:t>
            </a:r>
            <a:r>
              <a:rPr lang="ja-JP" altLang="ja-JP" sz="3600" dirty="0" smtClean="0"/>
              <a:t>踏み</a:t>
            </a:r>
            <a:r>
              <a:rPr lang="ja-JP" altLang="en-US" sz="3600" dirty="0" smtClean="0"/>
              <a:t>　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台</a:t>
            </a:r>
            <a:r>
              <a:rPr lang="ja-JP" altLang="ja-JP" sz="3600" dirty="0"/>
              <a:t>として，他の人を攻撃する</a:t>
            </a:r>
            <a:r>
              <a:rPr lang="ja-JP" altLang="ja-JP" sz="3600" dirty="0" smtClean="0"/>
              <a:t>。この</a:t>
            </a:r>
            <a:r>
              <a:rPr lang="ja-JP" altLang="ja-JP" sz="3600" dirty="0"/>
              <a:t>場合</a:t>
            </a:r>
            <a:r>
              <a:rPr lang="ja-JP" altLang="ja-JP" sz="3600" dirty="0" smtClean="0"/>
              <a:t>，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自分</a:t>
            </a:r>
            <a:r>
              <a:rPr lang="ja-JP" altLang="ja-JP" sz="3600" dirty="0"/>
              <a:t>自身も加害者としてみられること</a:t>
            </a:r>
            <a:r>
              <a:rPr lang="ja-JP" altLang="ja-JP" sz="3600" dirty="0" smtClean="0"/>
              <a:t>も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ある。</a:t>
            </a:r>
            <a:endParaRPr lang="ja-JP" altLang="ja-JP" sz="3600" dirty="0"/>
          </a:p>
        </p:txBody>
      </p:sp>
    </p:spTree>
    <p:extLst>
      <p:ext uri="{BB962C8B-B14F-4D97-AF65-F5344CB8AC3E}">
        <p14:creationId xmlns:p14="http://schemas.microsoft.com/office/powerpoint/2010/main" val="347275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381328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70807" y="1186331"/>
            <a:ext cx="8369993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 smtClean="0"/>
              <a:t>ウイルス</a:t>
            </a:r>
            <a:r>
              <a:rPr lang="ja-JP" altLang="ja-JP" sz="3600" dirty="0"/>
              <a:t>対策ソフトの導入や</a:t>
            </a:r>
            <a:r>
              <a:rPr lang="ja-JP" altLang="ja-JP" sz="3600" dirty="0" smtClean="0"/>
              <a:t>ＯＳを最新</a:t>
            </a:r>
            <a:r>
              <a:rPr lang="ja-JP" altLang="en-US" sz="3600" dirty="0" smtClean="0"/>
              <a:t>の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状態</a:t>
            </a:r>
            <a:r>
              <a:rPr lang="ja-JP" altLang="ja-JP" sz="3600" dirty="0"/>
              <a:t>にする。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0806" y="2516897"/>
            <a:ext cx="866463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/>
              <a:t>送信元が不明な添付ファイルや</a:t>
            </a:r>
            <a:r>
              <a:rPr lang="ja-JP" altLang="ja-JP" sz="3600" dirty="0" smtClean="0"/>
              <a:t>知り</a:t>
            </a:r>
            <a:r>
              <a:rPr lang="ja-JP" altLang="en-US" sz="3600" dirty="0" smtClean="0"/>
              <a:t>合い　　　　　　　　　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から</a:t>
            </a:r>
            <a:r>
              <a:rPr lang="ja-JP" altLang="ja-JP" sz="3600" dirty="0"/>
              <a:t>のメールでも不明な添付</a:t>
            </a:r>
            <a:r>
              <a:rPr lang="ja-JP" altLang="ja-JP" sz="3600" dirty="0" smtClean="0"/>
              <a:t>ファイル</a:t>
            </a:r>
            <a:r>
              <a:rPr lang="ja-JP" altLang="en-US" sz="3600" dirty="0" smtClean="0"/>
              <a:t>は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決して</a:t>
            </a:r>
            <a:r>
              <a:rPr lang="ja-JP" altLang="ja-JP" sz="3600" dirty="0"/>
              <a:t>開かない</a:t>
            </a:r>
            <a:r>
              <a:rPr lang="ja-JP" altLang="ja-JP" sz="3600" dirty="0" smtClean="0"/>
              <a:t>。</a:t>
            </a:r>
            <a:endParaRPr lang="ja-JP" altLang="ja-JP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0806" y="4401460"/>
            <a:ext cx="8104909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 smtClean="0"/>
              <a:t>迷惑</a:t>
            </a:r>
            <a:r>
              <a:rPr lang="ja-JP" altLang="ja-JP" sz="3600" dirty="0"/>
              <a:t>メール，メッセージ，ＳＮＳの中</a:t>
            </a:r>
            <a:r>
              <a:rPr lang="ja-JP" altLang="ja-JP" sz="3600" dirty="0" smtClean="0"/>
              <a:t>の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リンク</a:t>
            </a:r>
            <a:r>
              <a:rPr lang="ja-JP" altLang="ja-JP" sz="3600" dirty="0"/>
              <a:t>はクリックしない。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0806" y="5732027"/>
            <a:ext cx="810490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/>
              <a:t>パスワードを定期的に変更する。</a:t>
            </a:r>
          </a:p>
        </p:txBody>
      </p:sp>
    </p:spTree>
    <p:extLst>
      <p:ext uri="{BB962C8B-B14F-4D97-AF65-F5344CB8AC3E}">
        <p14:creationId xmlns:p14="http://schemas.microsoft.com/office/powerpoint/2010/main" val="26168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raru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" id="{C69FA75E-B1A4-41B2-A3DE-93AB88A61D1A}" vid="{40FEF4C9-A4B0-42AD-A2CF-8596ABE777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</Template>
  <TotalTime>801</TotalTime>
  <Words>270</Words>
  <Application>Microsoft Office PowerPoint</Application>
  <PresentationFormat>画面に合わせる (4:3)</PresentationFormat>
  <Paragraphs>125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ＤＨＰ特太ゴシック体</vt:lpstr>
      <vt:lpstr>ＭＳ Ｐゴシック</vt:lpstr>
      <vt:lpstr>ＭＳ ゴシック</vt:lpstr>
      <vt:lpstr>ＭＳ 明朝</vt:lpstr>
      <vt:lpstr>Arial</vt:lpstr>
      <vt:lpstr>Calibri</vt:lpstr>
      <vt:lpstr>Calibri Light</vt:lpstr>
      <vt:lpstr>Times New Roman</vt:lpstr>
      <vt:lpstr>moraru</vt:lpstr>
      <vt:lpstr>不審なメッセージが 原因で？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89</cp:revision>
  <cp:lastPrinted>2016-01-21T05:17:19Z</cp:lastPrinted>
  <dcterms:created xsi:type="dcterms:W3CDTF">2015-11-05T04:56:00Z</dcterms:created>
  <dcterms:modified xsi:type="dcterms:W3CDTF">2016-03-23T03:53:10Z</dcterms:modified>
</cp:coreProperties>
</file>