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8"/>
  </p:notesMasterIdLst>
  <p:sldIdLst>
    <p:sldId id="256" r:id="rId2"/>
    <p:sldId id="257" r:id="rId3"/>
    <p:sldId id="258" r:id="rId4"/>
    <p:sldId id="262" r:id="rId5"/>
    <p:sldId id="259" r:id="rId6"/>
    <p:sldId id="260" r:id="rId7"/>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0">
          <p15:clr>
            <a:srgbClr val="A4A3A4"/>
          </p15:clr>
        </p15:guide>
        <p15:guide id="2" pos="214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FFFFCC"/>
    <a:srgbClr val="FFFF99"/>
    <a:srgbClr val="FFCCFF"/>
    <a:srgbClr val="FF0000"/>
    <a:srgbClr val="CC0000"/>
    <a:srgbClr val="B45064"/>
    <a:srgbClr val="FF0066"/>
    <a:srgbClr val="00CC99"/>
    <a:srgbClr val="29CB2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25448" autoAdjust="0"/>
    <p:restoredTop sz="83572" autoAdjust="0"/>
  </p:normalViewPr>
  <p:slideViewPr>
    <p:cSldViewPr snapToGrid="0">
      <p:cViewPr varScale="1">
        <p:scale>
          <a:sx n="77" d="100"/>
          <a:sy n="77" d="100"/>
        </p:scale>
        <p:origin x="1326" y="84"/>
      </p:cViewPr>
      <p:guideLst>
        <p:guide orient="horz" pos="2160"/>
        <p:guide pos="2880"/>
      </p:guideLst>
    </p:cSldViewPr>
  </p:slideViewPr>
  <p:notesTextViewPr>
    <p:cViewPr>
      <p:scale>
        <a:sx n="3" d="2"/>
        <a:sy n="3" d="2"/>
      </p:scale>
      <p:origin x="0" y="0"/>
    </p:cViewPr>
  </p:notesTextViewPr>
  <p:notesViewPr>
    <p:cSldViewPr snapToGrid="0">
      <p:cViewPr varScale="1">
        <p:scale>
          <a:sx n="64" d="100"/>
          <a:sy n="64" d="100"/>
        </p:scale>
        <p:origin x="3390" y="96"/>
      </p:cViewPr>
      <p:guideLst>
        <p:guide orient="horz" pos="3130"/>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225AF296-1CF2-463B-B79F-BF3D43A61D23}" type="datetimeFigureOut">
              <a:rPr kumimoji="1" lang="ja-JP" altLang="en-US" smtClean="0"/>
              <a:t>2017/3/29</a:t>
            </a:fld>
            <a:endParaRPr kumimoji="1" lang="ja-JP" altLang="en-US"/>
          </a:p>
        </p:txBody>
      </p:sp>
      <p:sp>
        <p:nvSpPr>
          <p:cNvPr id="4" name="スライド イメージ プレースホルダー 3"/>
          <p:cNvSpPr>
            <a:spLocks noGrp="1" noRot="1" noChangeAspect="1"/>
          </p:cNvSpPr>
          <p:nvPr>
            <p:ph type="sldImg" idx="2"/>
          </p:nvPr>
        </p:nvSpPr>
        <p:spPr>
          <a:xfrm>
            <a:off x="1168400" y="1243013"/>
            <a:ext cx="447040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CD432F53-0FDB-4BF8-8F9E-2153008AB672}" type="slidenum">
              <a:rPr kumimoji="1" lang="ja-JP" altLang="en-US" smtClean="0"/>
              <a:t>‹#›</a:t>
            </a:fld>
            <a:endParaRPr kumimoji="1" lang="ja-JP" altLang="en-US"/>
          </a:p>
        </p:txBody>
      </p:sp>
    </p:spTree>
    <p:extLst>
      <p:ext uri="{BB962C8B-B14F-4D97-AF65-F5344CB8AC3E}">
        <p14:creationId xmlns:p14="http://schemas.microsoft.com/office/powerpoint/2010/main" val="80741316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dirty="0">
                <a:latin typeface="ＭＳ ゴシック" panose="020B0609070205080204" pitchFamily="49" charset="-128"/>
                <a:ea typeface="ＭＳ ゴシック" panose="020B0609070205080204" pitchFamily="49" charset="-128"/>
              </a:rPr>
              <a:t>■指導のねらい</a:t>
            </a:r>
          </a:p>
          <a:p>
            <a:r>
              <a:rPr lang="ja-JP" altLang="ja-JP"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ＳＮＳに画像を投稿したときに，起こりうるデメリットを考え</a:t>
            </a:r>
            <a:r>
              <a:rPr lang="ja-JP"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投稿の際に留意することを理解</a:t>
            </a:r>
            <a:r>
              <a:rPr lang="ja-JP" altLang="ja-JP" sz="1050" dirty="0" smtClean="0">
                <a:latin typeface="ＭＳ ゴシック" panose="020B0609070205080204" pitchFamily="49" charset="-128"/>
                <a:ea typeface="ＭＳ ゴシック" panose="020B0609070205080204" pitchFamily="49" charset="-128"/>
              </a:rPr>
              <a:t>させる</a:t>
            </a:r>
            <a:r>
              <a:rPr lang="ja-JP" altLang="ja-JP" sz="1050" dirty="0">
                <a:latin typeface="ＭＳ ゴシック" panose="020B0609070205080204" pitchFamily="49" charset="-128"/>
                <a:ea typeface="ＭＳ ゴシック" panose="020B0609070205080204" pitchFamily="49" charset="-128"/>
              </a:rPr>
              <a:t>。</a:t>
            </a:r>
          </a:p>
          <a:p>
            <a:endParaRPr kumimoji="1" lang="ja-JP" altLang="en-US" sz="1050" dirty="0"/>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1</a:t>
            </a:fld>
            <a:endParaRPr kumimoji="1" lang="ja-JP" altLang="en-US"/>
          </a:p>
        </p:txBody>
      </p:sp>
    </p:spTree>
    <p:extLst>
      <p:ext uri="{BB962C8B-B14F-4D97-AF65-F5344CB8AC3E}">
        <p14:creationId xmlns:p14="http://schemas.microsoft.com/office/powerpoint/2010/main" val="12378983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b="1" dirty="0">
                <a:latin typeface="ＭＳ ゴシック" panose="020B0609070205080204" pitchFamily="49" charset="-128"/>
                <a:ea typeface="ＭＳ ゴシック" panose="020B0609070205080204" pitchFamily="49" charset="-128"/>
              </a:rPr>
              <a:t>＜事例場面の把握＞　　</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◆児童生徒</a:t>
            </a:r>
            <a:r>
              <a:rPr lang="ja-JP" altLang="ja-JP" sz="1050" dirty="0" smtClean="0">
                <a:latin typeface="ＭＳ ゴシック" panose="020B0609070205080204" pitchFamily="49" charset="-128"/>
                <a:ea typeface="ＭＳ ゴシック" panose="020B0609070205080204" pitchFamily="49" charset="-128"/>
              </a:rPr>
              <a:t>に</a:t>
            </a:r>
            <a:r>
              <a:rPr lang="ja-JP" altLang="en-US" sz="1050" dirty="0" smtClean="0">
                <a:latin typeface="ＭＳ ゴシック" panose="020B0609070205080204" pitchFamily="49" charset="-128"/>
                <a:ea typeface="ＭＳ ゴシック" panose="020B0609070205080204" pitchFamily="49" charset="-128"/>
              </a:rPr>
              <a:t>事例場面を紹介し，ＳＮＳ上でよく見られる投稿内容であることを捉えさせる</a:t>
            </a:r>
            <a:r>
              <a:rPr lang="ja-JP" altLang="ja-JP"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◆ＳＮＳ利用「明暗」の「明」について共有する。</a:t>
            </a:r>
            <a:endParaRPr lang="en-US" altLang="ja-JP" sz="1050" dirty="0" smtClean="0">
              <a:latin typeface="ＭＳ ゴシック" panose="020B0609070205080204" pitchFamily="49" charset="-128"/>
              <a:ea typeface="ＭＳ ゴシック" panose="020B0609070205080204" pitchFamily="49" charset="-128"/>
            </a:endParaRPr>
          </a:p>
          <a:p>
            <a:endParaRPr lang="en-US" altLang="ja-JP" sz="1050" dirty="0" smtClean="0">
              <a:latin typeface="ＭＳ ゴシック" panose="020B0609070205080204" pitchFamily="49" charset="-128"/>
              <a:ea typeface="ＭＳ ゴシック" panose="020B0609070205080204" pitchFamily="49" charset="-128"/>
            </a:endParaRPr>
          </a:p>
          <a:p>
            <a:r>
              <a:rPr lang="en-US"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発問</a:t>
            </a:r>
            <a:r>
              <a:rPr lang="en-US"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Ａさんが，画像を投稿した理由として考えられることはどんなことでしょう。</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・仲良し３人組の記録として残したい。</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・クラスの友達などに仲の良さをアピールしたい。　　など</a:t>
            </a:r>
            <a:endParaRPr lang="en-US" altLang="ja-JP" sz="1050" dirty="0" smtClean="0">
              <a:latin typeface="ＭＳ ゴシック" panose="020B0609070205080204" pitchFamily="49" charset="-128"/>
              <a:ea typeface="ＭＳ ゴシック" panose="020B0609070205080204" pitchFamily="49" charset="-128"/>
            </a:endParaRPr>
          </a:p>
          <a:p>
            <a:r>
              <a:rPr lang="en-US" altLang="ja-JP" sz="1050" dirty="0">
                <a:latin typeface="ＭＳ ゴシック" panose="020B0609070205080204" pitchFamily="49" charset="-128"/>
                <a:ea typeface="ＭＳ ゴシック" panose="020B0609070205080204" pitchFamily="49" charset="-128"/>
              </a:rPr>
              <a:t>	</a:t>
            </a:r>
            <a:endParaRPr lang="ja-JP" altLang="ja-JP" sz="1050" dirty="0">
              <a:latin typeface="ＭＳ ゴシック" panose="020B0609070205080204" pitchFamily="49" charset="-128"/>
              <a:ea typeface="ＭＳ ゴシック" panose="020B0609070205080204" pitchFamily="49" charset="-128"/>
            </a:endParaRPr>
          </a:p>
          <a:p>
            <a:r>
              <a:rPr lang="en-US" altLang="ja-JP" sz="1050" dirty="0">
                <a:latin typeface="ＭＳ ゴシック" panose="020B0609070205080204" pitchFamily="49" charset="-128"/>
                <a:ea typeface="ＭＳ ゴシック" panose="020B0609070205080204" pitchFamily="49" charset="-128"/>
              </a:rPr>
              <a:t> </a:t>
            </a:r>
            <a:endParaRPr lang="ja-JP" altLang="ja-JP" sz="1050" dirty="0">
              <a:latin typeface="ＭＳ ゴシック" panose="020B0609070205080204" pitchFamily="49" charset="-128"/>
              <a:ea typeface="ＭＳ ゴシック" panose="020B0609070205080204" pitchFamily="49" charset="-128"/>
            </a:endParaRPr>
          </a:p>
          <a:p>
            <a:endParaRPr lang="ja-JP" altLang="ja-JP" sz="1050" dirty="0">
              <a:latin typeface="ＭＳ ゴシック" panose="020B0609070205080204" pitchFamily="49" charset="-128"/>
              <a:ea typeface="ＭＳ ゴシック" panose="020B0609070205080204" pitchFamily="49" charset="-128"/>
            </a:endParaRPr>
          </a:p>
          <a:p>
            <a:endParaRPr kumimoji="1" lang="ja-JP" altLang="ja-JP" sz="1050" kern="1200" dirty="0" smtClean="0">
              <a:solidFill>
                <a:schemeClr val="tx1"/>
              </a:solidFill>
              <a:effectLst/>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2</a:t>
            </a:fld>
            <a:endParaRPr kumimoji="1" lang="ja-JP" altLang="en-US"/>
          </a:p>
        </p:txBody>
      </p:sp>
    </p:spTree>
    <p:extLst>
      <p:ext uri="{BB962C8B-B14F-4D97-AF65-F5344CB8AC3E}">
        <p14:creationId xmlns:p14="http://schemas.microsoft.com/office/powerpoint/2010/main" val="936176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smtClean="0">
                <a:latin typeface="ＭＳ ゴシック" panose="020B0609070205080204" pitchFamily="49" charset="-128"/>
                <a:ea typeface="ＭＳ ゴシック" panose="020B0609070205080204" pitchFamily="49" charset="-128"/>
              </a:rPr>
              <a:t>◆ＳＮＳ利用「明暗」の「暗」について共有する。</a:t>
            </a:r>
            <a:endParaRPr lang="en-US" altLang="ja-JP" sz="1050" dirty="0" smtClean="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【発問】</a:t>
            </a:r>
            <a:r>
              <a:rPr lang="ja-JP" altLang="en-US" sz="1050" dirty="0" smtClean="0">
                <a:latin typeface="ＭＳ ゴシック" panose="020B0609070205080204" pitchFamily="49" charset="-128"/>
                <a:ea typeface="ＭＳ ゴシック" panose="020B0609070205080204" pitchFamily="49" charset="-128"/>
              </a:rPr>
              <a:t>Ａさんがこの画像を投稿したときに考えられるトラブルにはどんなことがあるでしょう。</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画像投稿の設定として，</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・一緒に写っているＢやＣに断り無く投稿していること</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・非公開設定にしていないツイッターのような不特定多数が見られるＳＮＳに投稿したこと</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を伝えてから考えさせる。</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b="1" dirty="0" smtClean="0">
                <a:latin typeface="ＭＳ ゴシック" panose="020B0609070205080204" pitchFamily="49" charset="-128"/>
                <a:ea typeface="ＭＳ ゴシック" panose="020B0609070205080204" pitchFamily="49" charset="-128"/>
              </a:rPr>
              <a:t>　</a:t>
            </a:r>
            <a:endParaRPr lang="en-US" altLang="ja-JP" sz="1050" b="1" dirty="0" smtClean="0">
              <a:latin typeface="ＭＳ ゴシック" panose="020B0609070205080204" pitchFamily="49" charset="-128"/>
              <a:ea typeface="ＭＳ ゴシック" panose="020B0609070205080204" pitchFamily="49" charset="-128"/>
            </a:endParaRPr>
          </a:p>
          <a:p>
            <a:r>
              <a:rPr lang="ja-JP" altLang="ja-JP" sz="1050" b="1" dirty="0" smtClean="0">
                <a:latin typeface="ＭＳ ゴシック" panose="020B0609070205080204" pitchFamily="49" charset="-128"/>
                <a:ea typeface="ＭＳ ゴシック" panose="020B0609070205080204" pitchFamily="49" charset="-128"/>
              </a:rPr>
              <a:t>＜自分の考えを持たせる＞</a:t>
            </a:r>
            <a:endParaRPr lang="ja-JP" altLang="ja-JP" sz="1050" dirty="0" smtClean="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画像投稿の設定を基に</a:t>
            </a:r>
            <a:r>
              <a:rPr lang="ja-JP" altLang="ja-JP" sz="1050" dirty="0" smtClean="0">
                <a:latin typeface="ＭＳ ゴシック" panose="020B0609070205080204" pitchFamily="49" charset="-128"/>
                <a:ea typeface="ＭＳ ゴシック" panose="020B0609070205080204" pitchFamily="49" charset="-128"/>
              </a:rPr>
              <a:t>，設問１に記入させる。</a:t>
            </a:r>
            <a:endParaRPr lang="en-US" altLang="ja-JP" sz="1050" dirty="0" smtClean="0">
              <a:latin typeface="ＭＳ ゴシック" panose="020B0609070205080204" pitchFamily="49" charset="-128"/>
              <a:ea typeface="ＭＳ ゴシック" panose="020B0609070205080204" pitchFamily="49" charset="-128"/>
            </a:endParaRPr>
          </a:p>
          <a:p>
            <a:endParaRPr kumimoji="1" lang="en-US" altLang="ja-JP" sz="1050" kern="1200" dirty="0" smtClean="0">
              <a:solidFill>
                <a:schemeClr val="tx1"/>
              </a:solidFill>
              <a:effectLst/>
              <a:latin typeface="ＭＳ ゴシック" panose="020B0609070205080204" pitchFamily="49" charset="-128"/>
              <a:ea typeface="ＭＳ ゴシック" panose="020B0609070205080204" pitchFamily="49" charset="-128"/>
            </a:endParaRPr>
          </a:p>
          <a:p>
            <a:r>
              <a:rPr lang="ja-JP" altLang="ja-JP" sz="1050" b="1" dirty="0" smtClean="0">
                <a:latin typeface="ＭＳ ゴシック" panose="020B0609070205080204" pitchFamily="49" charset="-128"/>
                <a:ea typeface="ＭＳ ゴシック" panose="020B0609070205080204" pitchFamily="49" charset="-128"/>
              </a:rPr>
              <a:t>＜考えを交流させる＞</a:t>
            </a:r>
            <a:endParaRPr lang="ja-JP"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◆以下のような内容について交流させる。</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・無断で投稿したことに対しＢやＣが不快に感じることがある。→肖像権の侵害</a:t>
            </a:r>
            <a:endParaRPr lang="ja-JP"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・誰に見られているか分からない怖さがある。</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・制服から学校が特定される。</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・顔から個人が特定される。</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・コピーされれば回収は不可能となる。　など</a:t>
            </a:r>
            <a:endParaRPr lang="ja-JP" altLang="ja-JP" sz="1050" dirty="0" smtClean="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　※ペアワーク，グループワークなど</a:t>
            </a:r>
          </a:p>
          <a:p>
            <a:endParaRPr kumimoji="1" lang="en-US" altLang="ja-JP" sz="1050" kern="1200" dirty="0" smtClean="0">
              <a:solidFill>
                <a:schemeClr val="tx1"/>
              </a:solidFill>
              <a:effectLst/>
              <a:latin typeface="ＭＳ ゴシック" panose="020B0609070205080204" pitchFamily="49" charset="-128"/>
              <a:ea typeface="ＭＳ ゴシック" panose="020B0609070205080204" pitchFamily="49" charset="-128"/>
            </a:endParaRPr>
          </a:p>
          <a:p>
            <a:endParaRPr lang="en-US" altLang="ja-JP"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3</a:t>
            </a:fld>
            <a:endParaRPr kumimoji="1" lang="ja-JP" altLang="en-US"/>
          </a:p>
        </p:txBody>
      </p:sp>
    </p:spTree>
    <p:extLst>
      <p:ext uri="{BB962C8B-B14F-4D97-AF65-F5344CB8AC3E}">
        <p14:creationId xmlns:p14="http://schemas.microsoft.com/office/powerpoint/2010/main" val="39173224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b="1" dirty="0" smtClean="0">
                <a:latin typeface="ＭＳ ゴシック" panose="020B0609070205080204" pitchFamily="49" charset="-128"/>
                <a:ea typeface="ＭＳ ゴシック" panose="020B0609070205080204" pitchFamily="49" charset="-128"/>
              </a:rPr>
              <a:t>＜本時の説明＞</a:t>
            </a:r>
            <a:r>
              <a:rPr lang="ja-JP" altLang="ja-JP" sz="1050" dirty="0" smtClean="0">
                <a:latin typeface="ＭＳ ゴシック" panose="020B0609070205080204" pitchFamily="49" charset="-128"/>
                <a:ea typeface="ＭＳ ゴシック" panose="020B0609070205080204" pitchFamily="49" charset="-128"/>
              </a:rPr>
              <a:t>　</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撮影・公表の原則や情報の記録性・公開性を理解させる</a:t>
            </a:r>
            <a:r>
              <a:rPr lang="ja-JP" altLang="ja-JP"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endParaRPr lang="en-US" altLang="ja-JP" sz="1050" dirty="0" smtClean="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撮影・公表の承諾</a:t>
            </a:r>
            <a:endParaRPr lang="ja-JP"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無断で肖像者の意思を無視して，その肖像や姿態を撮影したり，その写真を無断で公表したりした場合，その行為が不法行為を構成すると判定されれば民法７０９条による賠償責任を負わねばならない。</a:t>
            </a:r>
            <a:endParaRPr lang="en-US" altLang="ja-JP" sz="1050" dirty="0" smtClean="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※さらに詳しく説明する場合</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・私有地での撮影の承諾</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写真の撮影は，撮影する者が立ち止まったり，フラッシュをたいたり，セットアップしたりすることで，なんらかの形で周辺に影響を与えることが多い。このようなことにより劇場や展覧会場，競技場などでは撮影禁止となっている。最近では空港や商業施設，商店なども撮影禁止となっているときがある。</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a:t>
            </a:r>
            <a:endParaRPr kumimoji="1" lang="en-US" altLang="ja-JP" sz="1050" dirty="0" smtClean="0">
              <a:latin typeface="ＭＳ ゴシック" panose="020B0609070205080204" pitchFamily="49" charset="-128"/>
              <a:ea typeface="ＭＳ ゴシック" panose="020B0609070205080204" pitchFamily="49" charset="-128"/>
            </a:endParaRPr>
          </a:p>
          <a:p>
            <a:r>
              <a:rPr kumimoji="1" lang="ja-JP" altLang="en-US" sz="1050" dirty="0" smtClean="0"/>
              <a:t>・情報の公開性</a:t>
            </a:r>
          </a:p>
          <a:p>
            <a:r>
              <a:rPr kumimoji="1" lang="ja-JP" altLang="en-US" sz="1050" dirty="0" smtClean="0"/>
              <a:t>　世界中の誰からでも見られる可能性がある。知り合いだけで共有する情報ではないことを認識する。</a:t>
            </a:r>
          </a:p>
          <a:p>
            <a:r>
              <a:rPr kumimoji="1" lang="ja-JP" altLang="en-US" sz="1050" dirty="0" smtClean="0"/>
              <a:t>・情報の記録性</a:t>
            </a:r>
          </a:p>
          <a:p>
            <a:r>
              <a:rPr kumimoji="1" lang="ja-JP" altLang="en-US" sz="1050" dirty="0" smtClean="0"/>
              <a:t>　一度発信した情報は，取り戻せないことが多い。</a:t>
            </a:r>
          </a:p>
          <a:p>
            <a:r>
              <a:rPr kumimoji="1" lang="ja-JP" altLang="en-US" sz="1050" dirty="0" smtClean="0"/>
              <a:t>　進学や就職等自分の将来を決める重要な場面で，過去を遡って調べられることもある。</a:t>
            </a:r>
          </a:p>
          <a:p>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4</a:t>
            </a:fld>
            <a:endParaRPr kumimoji="1" lang="ja-JP" altLang="en-US"/>
          </a:p>
        </p:txBody>
      </p:sp>
    </p:spTree>
    <p:extLst>
      <p:ext uri="{BB962C8B-B14F-4D97-AF65-F5344CB8AC3E}">
        <p14:creationId xmlns:p14="http://schemas.microsoft.com/office/powerpoint/2010/main" val="29578148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b="1" dirty="0">
                <a:latin typeface="ＭＳ ゴシック" panose="020B0609070205080204" pitchFamily="49" charset="-128"/>
                <a:ea typeface="ＭＳ ゴシック" panose="020B0609070205080204" pitchFamily="49" charset="-128"/>
              </a:rPr>
              <a:t>＜本時のまとめ＞</a:t>
            </a:r>
            <a:r>
              <a:rPr lang="ja-JP" altLang="ja-JP" sz="1050" dirty="0">
                <a:latin typeface="ＭＳ ゴシック" panose="020B0609070205080204" pitchFamily="49" charset="-128"/>
                <a:ea typeface="ＭＳ ゴシック" panose="020B0609070205080204" pitchFamily="49" charset="-128"/>
              </a:rPr>
              <a:t>　</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自他の権利と情報セキュリティの面からＳＮＳによる画像投稿の際のポイントを</a:t>
            </a:r>
            <a:r>
              <a:rPr lang="ja-JP" altLang="ja-JP" sz="1050" dirty="0" smtClean="0">
                <a:latin typeface="ＭＳ ゴシック" panose="020B0609070205080204" pitchFamily="49" charset="-128"/>
                <a:ea typeface="ＭＳ ゴシック" panose="020B0609070205080204" pitchFamily="49" charset="-128"/>
              </a:rPr>
              <a:t>理解</a:t>
            </a:r>
            <a:r>
              <a:rPr lang="ja-JP" altLang="ja-JP" sz="1050" dirty="0">
                <a:latin typeface="ＭＳ ゴシック" panose="020B0609070205080204" pitchFamily="49" charset="-128"/>
                <a:ea typeface="ＭＳ ゴシック" panose="020B0609070205080204" pitchFamily="49" charset="-128"/>
              </a:rPr>
              <a:t>させる</a:t>
            </a:r>
            <a:r>
              <a:rPr lang="ja-JP" altLang="ja-JP"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endParaRPr kumimoji="1" lang="en-US" altLang="ja-JP" sz="1050" dirty="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a:t>
            </a:r>
            <a:r>
              <a:rPr lang="ja-JP" altLang="ja-JP" sz="1050" dirty="0" smtClean="0">
                <a:latin typeface="ＭＳ ゴシック" panose="020B0609070205080204" pitchFamily="49" charset="-128"/>
                <a:ea typeface="ＭＳ ゴシック" panose="020B0609070205080204" pitchFamily="49" charset="-128"/>
              </a:rPr>
              <a:t>ポイント</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自分の肖像（顔や姿）を許諾なしに写真などで公表されない権利（肖像権）がある</a:t>
            </a:r>
            <a:r>
              <a:rPr lang="ja-JP" altLang="ja-JP" sz="1050" dirty="0" smtClean="0">
                <a:latin typeface="ＭＳ ゴシック" panose="020B0609070205080204" pitchFamily="49" charset="-128"/>
                <a:ea typeface="ＭＳ ゴシック" panose="020B0609070205080204" pitchFamily="49" charset="-128"/>
              </a:rPr>
              <a:t>。</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投稿した画像が不特定多数に見られるということは，</a:t>
            </a:r>
            <a:endParaRPr lang="ja-JP" altLang="ja-JP" sz="1050" dirty="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個人が特定されたり，画像を悪用されたり，誹謗中傷の的になったり，リスクが大きい。</a:t>
            </a:r>
            <a:endParaRPr lang="ja-JP" altLang="ja-JP" sz="1050" dirty="0">
              <a:latin typeface="ＭＳ ゴシック" panose="020B0609070205080204" pitchFamily="49" charset="-128"/>
              <a:ea typeface="ＭＳ ゴシック" panose="020B0609070205080204" pitchFamily="49" charset="-128"/>
            </a:endParaRPr>
          </a:p>
          <a:p>
            <a:endParaRPr kumimoji="1" lang="ja-JP" altLang="en-US"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5</a:t>
            </a:fld>
            <a:endParaRPr kumimoji="1" lang="ja-JP" altLang="en-US"/>
          </a:p>
        </p:txBody>
      </p:sp>
    </p:spTree>
    <p:extLst>
      <p:ext uri="{BB962C8B-B14F-4D97-AF65-F5344CB8AC3E}">
        <p14:creationId xmlns:p14="http://schemas.microsoft.com/office/powerpoint/2010/main" val="26411657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050" dirty="0">
                <a:latin typeface="ＭＳ ゴシック" panose="020B0609070205080204" pitchFamily="49" charset="-128"/>
                <a:ea typeface="ＭＳ ゴシック" panose="020B0609070205080204" pitchFamily="49" charset="-128"/>
              </a:rPr>
              <a:t>●</a:t>
            </a:r>
            <a:r>
              <a:rPr lang="ja-JP" altLang="ja-JP" sz="1050" dirty="0" smtClean="0">
                <a:latin typeface="ＭＳ ゴシック" panose="020B0609070205080204" pitchFamily="49" charset="-128"/>
                <a:ea typeface="ＭＳ ゴシック" panose="020B0609070205080204" pitchFamily="49" charset="-128"/>
              </a:rPr>
              <a:t>気</a:t>
            </a:r>
            <a:r>
              <a:rPr lang="ja-JP" altLang="ja-JP" sz="1050" dirty="0">
                <a:latin typeface="ＭＳ ゴシック" panose="020B0609070205080204" pitchFamily="49" charset="-128"/>
                <a:ea typeface="ＭＳ ゴシック" panose="020B0609070205080204" pitchFamily="49" charset="-128"/>
              </a:rPr>
              <a:t>をつける</a:t>
            </a:r>
            <a:r>
              <a:rPr lang="ja-JP" altLang="ja-JP" sz="1050" dirty="0" smtClean="0">
                <a:latin typeface="ＭＳ ゴシック" panose="020B0609070205080204" pitchFamily="49" charset="-128"/>
                <a:ea typeface="ＭＳ ゴシック" panose="020B0609070205080204" pitchFamily="49" charset="-128"/>
              </a:rPr>
              <a:t>こと</a:t>
            </a:r>
            <a:endParaRPr lang="ja-JP" altLang="ja-JP" sz="1050" dirty="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原則，</a:t>
            </a:r>
            <a:r>
              <a:rPr lang="ja-JP" altLang="en-US" sz="1050" dirty="0" smtClean="0">
                <a:latin typeface="ＭＳ ゴシック" panose="020B0609070205080204" pitchFamily="49" charset="-128"/>
                <a:ea typeface="ＭＳ ゴシック" panose="020B0609070205080204" pitchFamily="49" charset="-128"/>
              </a:rPr>
              <a:t>画像投稿の際は写っている人から許可を得ることが</a:t>
            </a:r>
            <a:r>
              <a:rPr lang="ja-JP" altLang="ja-JP" sz="1050" dirty="0" smtClean="0">
                <a:latin typeface="ＭＳ ゴシック" panose="020B0609070205080204" pitchFamily="49" charset="-128"/>
                <a:ea typeface="ＭＳ ゴシック" panose="020B0609070205080204" pitchFamily="49" charset="-128"/>
              </a:rPr>
              <a:t>必要</a:t>
            </a:r>
            <a:r>
              <a:rPr lang="ja-JP" altLang="ja-JP" sz="1050" dirty="0">
                <a:latin typeface="ＭＳ ゴシック" panose="020B0609070205080204" pitchFamily="49" charset="-128"/>
                <a:ea typeface="ＭＳ ゴシック" panose="020B0609070205080204" pitchFamily="49" charset="-128"/>
              </a:rPr>
              <a:t>である</a:t>
            </a:r>
            <a:r>
              <a:rPr lang="ja-JP" altLang="ja-JP"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しかし許可を得ればよいと考えるのではなく，</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・本当に投稿してよい画像かどうかを考える。</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知らない人が見て，どのように感じるか想像することが大切。</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・個人が特定されるような画像を投稿することはリスクが大きい。</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ことを理解させる。</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自分は楽しいと思って投稿しても，他人は不快に思ったり違法だと指摘したりする場合もある。</a:t>
            </a:r>
            <a:endParaRPr lang="ja-JP" altLang="ja-JP" sz="1050" dirty="0">
              <a:latin typeface="ＭＳ ゴシック" panose="020B0609070205080204" pitchFamily="49" charset="-128"/>
              <a:ea typeface="ＭＳ ゴシック" panose="020B0609070205080204" pitchFamily="49" charset="-128"/>
            </a:endParaRPr>
          </a:p>
          <a:p>
            <a:endParaRPr kumimoji="1" lang="en-US" altLang="ja-JP" sz="1050" dirty="0" smtClean="0">
              <a:latin typeface="ＭＳ ゴシック" panose="020B0609070205080204" pitchFamily="49" charset="-128"/>
              <a:ea typeface="ＭＳ ゴシック" panose="020B0609070205080204" pitchFamily="49" charset="-128"/>
            </a:endParaRPr>
          </a:p>
          <a:p>
            <a:r>
              <a:rPr lang="ja-JP" altLang="ja-JP" sz="1050" b="1" dirty="0">
                <a:latin typeface="ＭＳ ゴシック" panose="020B0609070205080204" pitchFamily="49" charset="-128"/>
                <a:ea typeface="ＭＳ ゴシック" panose="020B0609070205080204" pitchFamily="49" charset="-128"/>
              </a:rPr>
              <a:t>＜振り返りをさせる＞</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◆この事例から，学んだこと，気をつけなければいけないことを設問２に記入させる。</a:t>
            </a:r>
            <a:endParaRPr kumimoji="1" lang="ja-JP" altLang="en-US"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6</a:t>
            </a:fld>
            <a:endParaRPr kumimoji="1" lang="ja-JP" altLang="en-US"/>
          </a:p>
        </p:txBody>
      </p:sp>
    </p:spTree>
    <p:extLst>
      <p:ext uri="{BB962C8B-B14F-4D97-AF65-F5344CB8AC3E}">
        <p14:creationId xmlns:p14="http://schemas.microsoft.com/office/powerpoint/2010/main" val="38025469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03148433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6152876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3525573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820550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3330488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90664202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4799384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61289232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7093058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70379542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891791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127C7D-5DF9-4D1E-A0A9-9A4F38BE80C7}" type="datetimeFigureOut">
              <a:rPr kumimoji="1" lang="ja-JP" altLang="en-US" smtClean="0"/>
              <a:t>2017/3/29</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6C96FA-342D-4C08-9A5C-157A09304D68}" type="slidenum">
              <a:rPr kumimoji="1" lang="ja-JP" altLang="en-US" smtClean="0"/>
              <a:t>‹#›</a:t>
            </a:fld>
            <a:endParaRPr kumimoji="1" lang="ja-JP" altLang="en-US"/>
          </a:p>
        </p:txBody>
      </p:sp>
      <p:sp>
        <p:nvSpPr>
          <p:cNvPr id="7" name="正方形/長方形 6"/>
          <p:cNvSpPr/>
          <p:nvPr/>
        </p:nvSpPr>
        <p:spPr>
          <a:xfrm>
            <a:off x="0" y="6604084"/>
            <a:ext cx="9144000" cy="253916"/>
          </a:xfrm>
          <a:prstGeom prst="rect">
            <a:avLst/>
          </a:prstGeom>
          <a:solidFill>
            <a:schemeClr val="bg1"/>
          </a:solidFill>
        </p:spPr>
        <p:txBody>
          <a:bodyPr wrap="square">
            <a:spAutoFit/>
          </a:bodyPr>
          <a:lstStyle/>
          <a:p>
            <a:r>
              <a:rPr lang="ja-JP" altLang="en-US" sz="1050" dirty="0" smtClean="0"/>
              <a:t>　　　　　　　　　　　　　　　　　　　　　　　　　　　　　　　　　　　　　　　　　　　　　　　　　　　　　　　　</a:t>
            </a:r>
            <a:r>
              <a:rPr lang="en-US" altLang="ja-JP" sz="900" dirty="0" smtClean="0"/>
              <a:t>Copyright © 2015 The</a:t>
            </a:r>
            <a:r>
              <a:rPr lang="ja-JP" altLang="en-US" sz="900" dirty="0" smtClean="0"/>
              <a:t> </a:t>
            </a:r>
            <a:r>
              <a:rPr lang="en-US" altLang="ja-JP" sz="900" dirty="0" smtClean="0"/>
              <a:t>General Education Center of </a:t>
            </a:r>
            <a:r>
              <a:rPr lang="en-US" altLang="ja-JP" sz="900" dirty="0"/>
              <a:t>Iwate</a:t>
            </a:r>
            <a:r>
              <a:rPr lang="en-US" altLang="ja-JP" sz="900" dirty="0" smtClean="0"/>
              <a:t> All Rights Reserved.</a:t>
            </a:r>
            <a:endParaRPr lang="ja-JP" altLang="en-US" sz="900" dirty="0"/>
          </a:p>
        </p:txBody>
      </p:sp>
      <p:pic>
        <p:nvPicPr>
          <p:cNvPr id="8" name="image1.gif"/>
          <p:cNvPicPr>
            <a:picLocks noChangeAspect="1"/>
          </p:cNvPicPr>
          <p:nvPr/>
        </p:nvPicPr>
        <p:blipFill>
          <a:blip r:embed="rId13">
            <a:extLst/>
          </a:blip>
          <a:stretch>
            <a:fillRect/>
          </a:stretch>
        </p:blipFill>
        <p:spPr>
          <a:xfrm>
            <a:off x="8723883" y="6600324"/>
            <a:ext cx="420117" cy="242304"/>
          </a:xfrm>
          <a:prstGeom prst="rect">
            <a:avLst/>
          </a:prstGeom>
          <a:solidFill>
            <a:schemeClr val="bg1"/>
          </a:solidFill>
          <a:ln w="12700" cap="flat">
            <a:noFill/>
            <a:miter lim="400000"/>
          </a:ln>
          <a:effectLst/>
        </p:spPr>
      </p:pic>
      <p:sp>
        <p:nvSpPr>
          <p:cNvPr id="9" name="正方形/長方形 8"/>
          <p:cNvSpPr/>
          <p:nvPr userDrawn="1"/>
        </p:nvSpPr>
        <p:spPr>
          <a:xfrm>
            <a:off x="0" y="6604084"/>
            <a:ext cx="9144000" cy="253916"/>
          </a:xfrm>
          <a:prstGeom prst="rect">
            <a:avLst/>
          </a:prstGeom>
          <a:solidFill>
            <a:schemeClr val="accent5">
              <a:lumMod val="75000"/>
            </a:schemeClr>
          </a:solidFill>
        </p:spPr>
        <p:txBody>
          <a:bodyPr wrap="square">
            <a:spAutoFit/>
          </a:bodyPr>
          <a:lstStyle/>
          <a:p>
            <a:r>
              <a:rPr lang="ja-JP" altLang="en-US" sz="1050" dirty="0" smtClean="0"/>
              <a:t>　　　　　　　　　　　　　　　　　　　　　　　　　　　　　　　　　　　　　　　　　　　　　　　　　　　　　　　</a:t>
            </a:r>
            <a:r>
              <a:rPr lang="en-US" altLang="ja-JP" sz="900" dirty="0" smtClean="0">
                <a:solidFill>
                  <a:schemeClr val="bg1"/>
                </a:solidFill>
              </a:rPr>
              <a:t>Copyright © 2015 The</a:t>
            </a:r>
            <a:r>
              <a:rPr lang="ja-JP" altLang="en-US" sz="900" dirty="0" smtClean="0">
                <a:solidFill>
                  <a:schemeClr val="bg1"/>
                </a:solidFill>
              </a:rPr>
              <a:t> </a:t>
            </a:r>
            <a:r>
              <a:rPr lang="en-US" altLang="ja-JP" sz="900" dirty="0" smtClean="0">
                <a:solidFill>
                  <a:schemeClr val="bg1"/>
                </a:solidFill>
              </a:rPr>
              <a:t>General Education Center of </a:t>
            </a:r>
            <a:r>
              <a:rPr lang="en-US" altLang="ja-JP" sz="900" dirty="0">
                <a:solidFill>
                  <a:schemeClr val="bg1"/>
                </a:solidFill>
              </a:rPr>
              <a:t>Iwate</a:t>
            </a:r>
            <a:r>
              <a:rPr lang="en-US" altLang="ja-JP" sz="900" dirty="0" smtClean="0">
                <a:solidFill>
                  <a:schemeClr val="bg1"/>
                </a:solidFill>
              </a:rPr>
              <a:t> All Rights Reserved.</a:t>
            </a:r>
            <a:endParaRPr lang="ja-JP" altLang="en-US" sz="900" dirty="0">
              <a:solidFill>
                <a:schemeClr val="bg1"/>
              </a:solidFill>
            </a:endParaRPr>
          </a:p>
        </p:txBody>
      </p:sp>
      <p:pic>
        <p:nvPicPr>
          <p:cNvPr id="10" name="image1.gif"/>
          <p:cNvPicPr>
            <a:picLocks noChangeAspect="1"/>
          </p:cNvPicPr>
          <p:nvPr userDrawn="1"/>
        </p:nvPicPr>
        <p:blipFill>
          <a:blip r:embed="rId13">
            <a:extLst/>
          </a:blip>
          <a:stretch>
            <a:fillRect/>
          </a:stretch>
        </p:blipFill>
        <p:spPr>
          <a:xfrm>
            <a:off x="8723883" y="6602204"/>
            <a:ext cx="420117" cy="257676"/>
          </a:xfrm>
          <a:prstGeom prst="rect">
            <a:avLst/>
          </a:prstGeom>
          <a:solidFill>
            <a:schemeClr val="bg1"/>
          </a:solidFill>
          <a:ln w="12700" cap="flat">
            <a:noFill/>
            <a:miter lim="400000"/>
          </a:ln>
          <a:effectLst/>
        </p:spPr>
      </p:pic>
    </p:spTree>
    <p:extLst>
      <p:ext uri="{BB962C8B-B14F-4D97-AF65-F5344CB8AC3E}">
        <p14:creationId xmlns:p14="http://schemas.microsoft.com/office/powerpoint/2010/main" val="332270212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54270" y="1994722"/>
            <a:ext cx="7772400" cy="2387600"/>
          </a:xfrm>
        </p:spPr>
        <p:txBody>
          <a:bodyPr>
            <a:normAutofit fontScale="90000"/>
          </a:bodyPr>
          <a:lstStyle/>
          <a:p>
            <a:r>
              <a:rPr lang="ja-JP" altLang="en-US" b="1" dirty="0" smtClean="0">
                <a:effectLst>
                  <a:outerShdw blurRad="38100" dist="38100" dir="2700000" algn="tl">
                    <a:srgbClr val="000000">
                      <a:alpha val="43137"/>
                    </a:srgbClr>
                  </a:outerShdw>
                </a:effectLst>
                <a:latin typeface="+mj-ea"/>
              </a:rPr>
              <a:t>ＳＮＳに</a:t>
            </a:r>
            <a:r>
              <a:rPr lang="en-US" altLang="ja-JP" b="1" dirty="0" smtClean="0">
                <a:effectLst>
                  <a:outerShdw blurRad="38100" dist="38100" dir="2700000" algn="tl">
                    <a:srgbClr val="000000">
                      <a:alpha val="43137"/>
                    </a:srgbClr>
                  </a:outerShdw>
                </a:effectLst>
                <a:latin typeface="+mj-ea"/>
              </a:rPr>
              <a:t/>
            </a:r>
            <a:br>
              <a:rPr lang="en-US" altLang="ja-JP" b="1" dirty="0" smtClean="0">
                <a:effectLst>
                  <a:outerShdw blurRad="38100" dist="38100" dir="2700000" algn="tl">
                    <a:srgbClr val="000000">
                      <a:alpha val="43137"/>
                    </a:srgbClr>
                  </a:outerShdw>
                </a:effectLst>
                <a:latin typeface="+mj-ea"/>
              </a:rPr>
            </a:br>
            <a:r>
              <a:rPr lang="en-US" altLang="ja-JP" sz="1300" b="1" dirty="0" smtClean="0">
                <a:effectLst>
                  <a:outerShdw blurRad="38100" dist="38100" dir="2700000" algn="tl">
                    <a:srgbClr val="000000">
                      <a:alpha val="43137"/>
                    </a:srgbClr>
                  </a:outerShdw>
                </a:effectLst>
                <a:latin typeface="+mj-ea"/>
              </a:rPr>
              <a:t/>
            </a:r>
            <a:br>
              <a:rPr lang="en-US" altLang="ja-JP" sz="1300" b="1" dirty="0" smtClean="0">
                <a:effectLst>
                  <a:outerShdw blurRad="38100" dist="38100" dir="2700000" algn="tl">
                    <a:srgbClr val="000000">
                      <a:alpha val="43137"/>
                    </a:srgbClr>
                  </a:outerShdw>
                </a:effectLst>
                <a:latin typeface="+mj-ea"/>
              </a:rPr>
            </a:br>
            <a:r>
              <a:rPr lang="en-US" altLang="ja-JP" sz="1300" b="1" dirty="0" smtClean="0">
                <a:effectLst>
                  <a:outerShdw blurRad="38100" dist="38100" dir="2700000" algn="tl">
                    <a:srgbClr val="000000">
                      <a:alpha val="43137"/>
                    </a:srgbClr>
                  </a:outerShdw>
                </a:effectLst>
                <a:latin typeface="+mj-ea"/>
              </a:rPr>
              <a:t/>
            </a:r>
            <a:br>
              <a:rPr lang="en-US" altLang="ja-JP" sz="1300" b="1" dirty="0" smtClean="0">
                <a:effectLst>
                  <a:outerShdw blurRad="38100" dist="38100" dir="2700000" algn="tl">
                    <a:srgbClr val="000000">
                      <a:alpha val="43137"/>
                    </a:srgbClr>
                  </a:outerShdw>
                </a:effectLst>
                <a:latin typeface="+mj-ea"/>
              </a:rPr>
            </a:br>
            <a:r>
              <a:rPr lang="ja-JP" altLang="en-US" b="1" dirty="0" smtClean="0">
                <a:effectLst>
                  <a:outerShdw blurRad="38100" dist="38100" dir="2700000" algn="tl">
                    <a:srgbClr val="000000">
                      <a:alpha val="43137"/>
                    </a:srgbClr>
                  </a:outerShdw>
                </a:effectLst>
                <a:latin typeface="+mj-ea"/>
              </a:rPr>
              <a:t>画像を投稿するときは・・・</a:t>
            </a:r>
            <a:r>
              <a:rPr lang="en-US" altLang="ja-JP" b="1" dirty="0">
                <a:effectLst>
                  <a:outerShdw blurRad="38100" dist="38100" dir="2700000" algn="tl">
                    <a:srgbClr val="000000">
                      <a:alpha val="43137"/>
                    </a:srgbClr>
                  </a:outerShdw>
                </a:effectLst>
                <a:latin typeface="+mj-ea"/>
              </a:rPr>
              <a:t/>
            </a:r>
            <a:br>
              <a:rPr lang="en-US" altLang="ja-JP" b="1" dirty="0">
                <a:effectLst>
                  <a:outerShdw blurRad="38100" dist="38100" dir="2700000" algn="tl">
                    <a:srgbClr val="000000">
                      <a:alpha val="43137"/>
                    </a:srgbClr>
                  </a:outerShdw>
                </a:effectLst>
                <a:latin typeface="+mj-ea"/>
              </a:rPr>
            </a:br>
            <a:endParaRPr kumimoji="1" lang="ja-JP" altLang="en-US" sz="4400" b="1" dirty="0">
              <a:effectLst>
                <a:outerShdw blurRad="38100" dist="38100" dir="2700000" algn="tl">
                  <a:srgbClr val="000000">
                    <a:alpha val="43137"/>
                  </a:srgbClr>
                </a:outerShdw>
              </a:effectLst>
              <a:latin typeface="+mj-ea"/>
            </a:endParaRPr>
          </a:p>
        </p:txBody>
      </p:sp>
      <p:sp>
        <p:nvSpPr>
          <p:cNvPr id="4" name="テキスト ボックス 3"/>
          <p:cNvSpPr txBox="1"/>
          <p:nvPr/>
        </p:nvSpPr>
        <p:spPr>
          <a:xfrm>
            <a:off x="1390389" y="0"/>
            <a:ext cx="7753611" cy="307777"/>
          </a:xfrm>
          <a:prstGeom prst="rect">
            <a:avLst/>
          </a:prstGeom>
          <a:noFill/>
        </p:spPr>
        <p:txBody>
          <a:bodyPr wrap="square" rtlCol="0">
            <a:spAutoFit/>
          </a:bodyPr>
          <a:lstStyle/>
          <a:p>
            <a:pPr algn="r"/>
            <a:r>
              <a:rPr lang="ja-JP" altLang="en-US" sz="1400" dirty="0" smtClean="0"/>
              <a:t>情報セキュリティ（流出・漏洩），</a:t>
            </a:r>
            <a:r>
              <a:rPr kumimoji="1" lang="ja-JP" altLang="en-US" sz="1400" dirty="0" smtClean="0"/>
              <a:t>自他の権利（</a:t>
            </a:r>
            <a:r>
              <a:rPr lang="ja-JP" altLang="en-US" sz="1400" dirty="0" smtClean="0"/>
              <a:t>肖像</a:t>
            </a:r>
            <a:r>
              <a:rPr kumimoji="1" lang="ja-JP" altLang="en-US" sz="1400" dirty="0" smtClean="0"/>
              <a:t>権</a:t>
            </a:r>
            <a:r>
              <a:rPr lang="ja-JP" altLang="en-US" sz="1400" dirty="0" smtClean="0"/>
              <a:t>）</a:t>
            </a:r>
            <a:endParaRPr kumimoji="1" lang="ja-JP" altLang="en-US" sz="1400" dirty="0"/>
          </a:p>
        </p:txBody>
      </p:sp>
      <p:sp>
        <p:nvSpPr>
          <p:cNvPr id="5" name="テキスト ボックス 4"/>
          <p:cNvSpPr txBox="1"/>
          <p:nvPr/>
        </p:nvSpPr>
        <p:spPr>
          <a:xfrm>
            <a:off x="1116770" y="2769086"/>
            <a:ext cx="937498" cy="369332"/>
          </a:xfrm>
          <a:prstGeom prst="rect">
            <a:avLst/>
          </a:prstGeom>
          <a:noFill/>
        </p:spPr>
        <p:txBody>
          <a:bodyPr wrap="square" rtlCol="0">
            <a:spAutoFit/>
          </a:bodyPr>
          <a:lstStyle/>
          <a:p>
            <a:r>
              <a:rPr lang="ja-JP" altLang="en-US" dirty="0"/>
              <a:t>がぞう</a:t>
            </a:r>
            <a:endParaRPr kumimoji="1" lang="ja-JP" altLang="en-US" dirty="0"/>
          </a:p>
        </p:txBody>
      </p:sp>
      <p:sp>
        <p:nvSpPr>
          <p:cNvPr id="6" name="テキスト ボックス 5"/>
          <p:cNvSpPr txBox="1"/>
          <p:nvPr/>
        </p:nvSpPr>
        <p:spPr>
          <a:xfrm>
            <a:off x="3097970" y="2791748"/>
            <a:ext cx="937498" cy="369332"/>
          </a:xfrm>
          <a:prstGeom prst="rect">
            <a:avLst/>
          </a:prstGeom>
          <a:noFill/>
        </p:spPr>
        <p:txBody>
          <a:bodyPr wrap="square" rtlCol="0">
            <a:spAutoFit/>
          </a:bodyPr>
          <a:lstStyle/>
          <a:p>
            <a:r>
              <a:rPr lang="ja-JP" altLang="en-US" dirty="0"/>
              <a:t>とうこう</a:t>
            </a:r>
            <a:endParaRPr kumimoji="1" lang="ja-JP" altLang="en-US" dirty="0"/>
          </a:p>
        </p:txBody>
      </p:sp>
    </p:spTree>
    <p:extLst>
      <p:ext uri="{BB962C8B-B14F-4D97-AF65-F5344CB8AC3E}">
        <p14:creationId xmlns:p14="http://schemas.microsoft.com/office/powerpoint/2010/main" val="26868907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 descr="C:\Users\tyoken03\Desktop\syusei.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7999" y="1686818"/>
            <a:ext cx="6318887" cy="4646553"/>
          </a:xfrm>
          <a:prstGeom prst="rect">
            <a:avLst/>
          </a:prstGeom>
          <a:noFill/>
          <a:extLst>
            <a:ext uri="{909E8E84-426E-40DD-AFC4-6F175D3DCCD1}">
              <a14:hiddenFill xmlns:a14="http://schemas.microsoft.com/office/drawing/2010/main">
                <a:solidFill>
                  <a:srgbClr val="FFFFFF"/>
                </a:solidFill>
              </a14:hiddenFill>
            </a:ext>
          </a:extLst>
        </p:spPr>
      </p:pic>
      <p:sp>
        <p:nvSpPr>
          <p:cNvPr id="11" name="テキスト ボックス 10"/>
          <p:cNvSpPr txBox="1"/>
          <p:nvPr/>
        </p:nvSpPr>
        <p:spPr>
          <a:xfrm>
            <a:off x="709404" y="509392"/>
            <a:ext cx="7981672" cy="1261884"/>
          </a:xfrm>
          <a:prstGeom prst="rect">
            <a:avLst/>
          </a:prstGeom>
          <a:noFill/>
        </p:spPr>
        <p:txBody>
          <a:bodyPr wrap="none" rtlCol="0">
            <a:spAutoFit/>
          </a:bodyPr>
          <a:lstStyle/>
          <a:p>
            <a:r>
              <a:rPr lang="ja-JP" altLang="en-US" sz="3200" dirty="0" smtClean="0">
                <a:solidFill>
                  <a:prstClr val="black"/>
                </a:solidFill>
                <a:latin typeface="HGS創英角ｺﾞｼｯｸUB" panose="020B0900000000000000" pitchFamily="50" charset="-128"/>
                <a:ea typeface="HGS創英角ｺﾞｼｯｸUB" panose="020B0900000000000000" pitchFamily="50" charset="-128"/>
              </a:rPr>
              <a:t>Ａ</a:t>
            </a:r>
            <a:r>
              <a:rPr lang="ja-JP" altLang="en-US" sz="3200" dirty="0">
                <a:solidFill>
                  <a:prstClr val="black"/>
                </a:solidFill>
                <a:latin typeface="HGS創英角ｺﾞｼｯｸUB" panose="020B0900000000000000" pitchFamily="50" charset="-128"/>
                <a:ea typeface="HGS創英角ｺﾞｼｯｸUB" panose="020B0900000000000000" pitchFamily="50" charset="-128"/>
              </a:rPr>
              <a:t>さん</a:t>
            </a:r>
            <a:r>
              <a:rPr lang="ja-JP" altLang="en-US" sz="3200" dirty="0" smtClean="0">
                <a:solidFill>
                  <a:prstClr val="black"/>
                </a:solidFill>
                <a:latin typeface="HGS創英角ｺﾞｼｯｸUB" panose="020B0900000000000000" pitchFamily="50" charset="-128"/>
                <a:ea typeface="HGS創英角ｺﾞｼｯｸUB" panose="020B0900000000000000" pitchFamily="50" charset="-128"/>
              </a:rPr>
              <a:t>は，仲良し３人で撮影した画像を</a:t>
            </a:r>
            <a:endParaRPr lang="en-US" altLang="ja-JP" sz="1200" dirty="0" smtClean="0">
              <a:solidFill>
                <a:prstClr val="black"/>
              </a:solidFill>
              <a:latin typeface="HGS創英角ｺﾞｼｯｸUB" panose="020B0900000000000000" pitchFamily="50" charset="-128"/>
              <a:ea typeface="HGS創英角ｺﾞｼｯｸUB" panose="020B0900000000000000" pitchFamily="50" charset="-128"/>
            </a:endParaRPr>
          </a:p>
          <a:p>
            <a:endParaRPr lang="en-US" altLang="ja-JP" sz="1200" dirty="0" smtClean="0">
              <a:solidFill>
                <a:prstClr val="black"/>
              </a:solidFill>
              <a:latin typeface="HGS創英角ｺﾞｼｯｸUB" panose="020B0900000000000000" pitchFamily="50" charset="-128"/>
              <a:ea typeface="HGS創英角ｺﾞｼｯｸUB" panose="020B0900000000000000" pitchFamily="50" charset="-128"/>
            </a:endParaRPr>
          </a:p>
          <a:p>
            <a:r>
              <a:rPr lang="ja-JP" altLang="en-US" sz="3200" dirty="0" smtClean="0">
                <a:solidFill>
                  <a:prstClr val="black"/>
                </a:solidFill>
                <a:latin typeface="HGS創英角ｺﾞｼｯｸUB" panose="020B0900000000000000" pitchFamily="50" charset="-128"/>
                <a:ea typeface="HGS創英角ｺﾞｼｯｸUB" panose="020B0900000000000000" pitchFamily="50" charset="-128"/>
              </a:rPr>
              <a:t>とても気に入り，ＳＮＳに投稿しました。</a:t>
            </a:r>
            <a:endParaRPr lang="en-US" altLang="ja-JP" sz="3200" dirty="0" smtClean="0">
              <a:solidFill>
                <a:prstClr val="black"/>
              </a:solidFill>
              <a:latin typeface="HGS創英角ｺﾞｼｯｸUB" panose="020B0900000000000000" pitchFamily="50" charset="-128"/>
              <a:ea typeface="HGS創英角ｺﾞｼｯｸUB" panose="020B0900000000000000" pitchFamily="50" charset="-128"/>
            </a:endParaRPr>
          </a:p>
        </p:txBody>
      </p:sp>
      <p:pic>
        <p:nvPicPr>
          <p:cNvPr id="34" name="図 33" descr="H:\画像素材集\th_business_tool_ca_014.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4911172"/>
            <a:ext cx="1836575" cy="1946828"/>
          </a:xfrm>
          <a:prstGeom prst="rect">
            <a:avLst/>
          </a:prstGeom>
          <a:noFill/>
          <a:ln>
            <a:noFill/>
          </a:ln>
        </p:spPr>
      </p:pic>
      <p:sp>
        <p:nvSpPr>
          <p:cNvPr id="6" name="Rectangle 16"/>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rPr>
              <a:t/>
            </a:r>
            <a:br>
              <a:rPr kumimoji="1" lang="ja-JP" altLang="ja-JP" sz="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rPr>
            </a:b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7" name="Rectangle 18"/>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pic>
        <p:nvPicPr>
          <p:cNvPr id="24" name="Picture 2" descr="C:\Users\tyoken03\Desktop\syusei.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0154" y="5436548"/>
            <a:ext cx="867844" cy="638164"/>
          </a:xfrm>
          <a:prstGeom prst="rect">
            <a:avLst/>
          </a:prstGeom>
          <a:noFill/>
          <a:extLst>
            <a:ext uri="{909E8E84-426E-40DD-AFC4-6F175D3DCCD1}">
              <a14:hiddenFill xmlns:a14="http://schemas.microsoft.com/office/drawing/2010/main">
                <a:solidFill>
                  <a:srgbClr val="FFFFFF"/>
                </a:solidFill>
              </a14:hiddenFill>
            </a:ext>
          </a:extLst>
        </p:spPr>
      </p:pic>
      <p:sp>
        <p:nvSpPr>
          <p:cNvPr id="36" name="左矢印 35"/>
          <p:cNvSpPr/>
          <p:nvPr/>
        </p:nvSpPr>
        <p:spPr>
          <a:xfrm rot="20323644">
            <a:off x="1242593" y="5543869"/>
            <a:ext cx="568747" cy="245922"/>
          </a:xfrm>
          <a:prstGeom prst="leftArrow">
            <a:avLst/>
          </a:prstGeom>
        </p:spPr>
        <p:style>
          <a:lnRef idx="1">
            <a:schemeClr val="accent4"/>
          </a:lnRef>
          <a:fillRef idx="2">
            <a:schemeClr val="accent4"/>
          </a:fillRef>
          <a:effectRef idx="1">
            <a:schemeClr val="accent4"/>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pic>
        <p:nvPicPr>
          <p:cNvPr id="1026" name="Picture 2" descr="http://4.bp.blogspot.com/-O6bxVghqZso/UNMZ81nLdiI/AAAAAAAAIkY/Y9zDSRPAH8U/s1600/capital_a.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69109" y="5204561"/>
            <a:ext cx="541931" cy="63547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4.bp.blogspot.com/-OflpJhdpcZE/UNMZ9f4T_mI/AAAAAAAAIkc/i3BRVb2BHpM/s1600/capital_b.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082959" y="4842142"/>
            <a:ext cx="506905" cy="59440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3.bp.blogspot.com/-7mbZmTAk3Wc/UNMZ9-VH2MI/AAAAAAAAIkk/OhwsFHjblhY/s1600/capital_c.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336729" y="5135714"/>
            <a:ext cx="452931" cy="531116"/>
          </a:xfrm>
          <a:prstGeom prst="rect">
            <a:avLst/>
          </a:prstGeom>
          <a:noFill/>
          <a:extLst>
            <a:ext uri="{909E8E84-426E-40DD-AFC4-6F175D3DCCD1}">
              <a14:hiddenFill xmlns:a14="http://schemas.microsoft.com/office/drawing/2010/main">
                <a:solidFill>
                  <a:srgbClr val="FFFFFF"/>
                </a:solidFill>
              </a14:hiddenFill>
            </a:ext>
          </a:extLst>
        </p:spPr>
      </p:pic>
      <p:sp>
        <p:nvSpPr>
          <p:cNvPr id="2" name="角丸四角形 1"/>
          <p:cNvSpPr/>
          <p:nvPr/>
        </p:nvSpPr>
        <p:spPr>
          <a:xfrm>
            <a:off x="2455102" y="5884586"/>
            <a:ext cx="6413326" cy="591370"/>
          </a:xfrm>
          <a:prstGeom prst="roundRect">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rPr>
              <a:t>ＡさんはなぜＳＮＳに画像を投稿したのでしょう。</a:t>
            </a:r>
            <a:endParaRPr kumimoji="1" lang="en-US" altLang="ja-JP" sz="2400" b="1" dirty="0" smtClean="0">
              <a:solidFill>
                <a:schemeClr val="tx1"/>
              </a:solidFill>
            </a:endParaRPr>
          </a:p>
        </p:txBody>
      </p:sp>
      <p:sp>
        <p:nvSpPr>
          <p:cNvPr id="13" name="テキスト ボックス 12"/>
          <p:cNvSpPr txBox="1"/>
          <p:nvPr/>
        </p:nvSpPr>
        <p:spPr>
          <a:xfrm>
            <a:off x="5255646" y="337252"/>
            <a:ext cx="937498" cy="307777"/>
          </a:xfrm>
          <a:prstGeom prst="rect">
            <a:avLst/>
          </a:prstGeom>
          <a:noFill/>
        </p:spPr>
        <p:txBody>
          <a:bodyPr wrap="square" rtlCol="0">
            <a:spAutoFit/>
          </a:bodyPr>
          <a:lstStyle/>
          <a:p>
            <a:r>
              <a:rPr lang="ja-JP" altLang="en-US" sz="1400" dirty="0"/>
              <a:t>さつえい</a:t>
            </a:r>
            <a:endParaRPr kumimoji="1" lang="ja-JP" altLang="en-US" sz="1400" dirty="0"/>
          </a:p>
        </p:txBody>
      </p:sp>
      <p:sp>
        <p:nvSpPr>
          <p:cNvPr id="15" name="テキスト ボックス 14"/>
          <p:cNvSpPr txBox="1"/>
          <p:nvPr/>
        </p:nvSpPr>
        <p:spPr>
          <a:xfrm>
            <a:off x="6929586" y="364929"/>
            <a:ext cx="937498" cy="307777"/>
          </a:xfrm>
          <a:prstGeom prst="rect">
            <a:avLst/>
          </a:prstGeom>
          <a:noFill/>
        </p:spPr>
        <p:txBody>
          <a:bodyPr wrap="square" rtlCol="0">
            <a:spAutoFit/>
          </a:bodyPr>
          <a:lstStyle/>
          <a:p>
            <a:r>
              <a:rPr lang="ja-JP" altLang="en-US" sz="1400" dirty="0"/>
              <a:t>がぞう</a:t>
            </a:r>
            <a:endParaRPr kumimoji="1" lang="ja-JP" altLang="en-US" sz="1400" dirty="0"/>
          </a:p>
        </p:txBody>
      </p:sp>
      <p:sp>
        <p:nvSpPr>
          <p:cNvPr id="16" name="テキスト ボックス 15"/>
          <p:cNvSpPr txBox="1"/>
          <p:nvPr/>
        </p:nvSpPr>
        <p:spPr>
          <a:xfrm>
            <a:off x="5731611" y="1041536"/>
            <a:ext cx="937498" cy="307777"/>
          </a:xfrm>
          <a:prstGeom prst="rect">
            <a:avLst/>
          </a:prstGeom>
          <a:noFill/>
        </p:spPr>
        <p:txBody>
          <a:bodyPr wrap="square" rtlCol="0">
            <a:spAutoFit/>
          </a:bodyPr>
          <a:lstStyle/>
          <a:p>
            <a:r>
              <a:rPr lang="ja-JP" altLang="en-US" sz="1400" dirty="0"/>
              <a:t>とうこう</a:t>
            </a:r>
            <a:endParaRPr kumimoji="1" lang="ja-JP" altLang="en-US" sz="1400" dirty="0"/>
          </a:p>
        </p:txBody>
      </p:sp>
    </p:spTree>
    <p:extLst>
      <p:ext uri="{BB962C8B-B14F-4D97-AF65-F5344CB8AC3E}">
        <p14:creationId xmlns:p14="http://schemas.microsoft.com/office/powerpoint/2010/main" val="2273301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1"/>
          <p:cNvGrpSpPr/>
          <p:nvPr/>
        </p:nvGrpSpPr>
        <p:grpSpPr>
          <a:xfrm>
            <a:off x="1556009" y="1238115"/>
            <a:ext cx="5984779" cy="4313723"/>
            <a:chOff x="1419291" y="1098096"/>
            <a:chExt cx="6318887" cy="4646553"/>
          </a:xfrm>
        </p:grpSpPr>
        <p:pic>
          <p:nvPicPr>
            <p:cNvPr id="22" name="Picture 2" descr="C:\Users\tyoken03\Desktop\syusei.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19291" y="1098096"/>
              <a:ext cx="6318887" cy="4646553"/>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http://4.bp.blogspot.com/-O6bxVghqZso/UNMZ81nLdiI/AAAAAAAAIkY/Y9zDSRPAH8U/s1600/capital_a.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69109" y="4653417"/>
              <a:ext cx="541931" cy="635478"/>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4" descr="http://4.bp.blogspot.com/-OflpJhdpcZE/UNMZ9f4T_mI/AAAAAAAAIkc/i3BRVb2BHpM/s1600/capital_b.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82959" y="4290998"/>
              <a:ext cx="506905" cy="59440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6" descr="http://3.bp.blogspot.com/-7mbZmTAk3Wc/UNMZ9-VH2MI/AAAAAAAAIkk/OhwsFHjblhY/s1600/capital_c.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336729" y="4584570"/>
              <a:ext cx="452931" cy="531116"/>
            </a:xfrm>
            <a:prstGeom prst="rect">
              <a:avLst/>
            </a:prstGeom>
            <a:noFill/>
            <a:extLst>
              <a:ext uri="{909E8E84-426E-40DD-AFC4-6F175D3DCCD1}">
                <a14:hiddenFill xmlns:a14="http://schemas.microsoft.com/office/drawing/2010/main">
                  <a:solidFill>
                    <a:srgbClr val="FFFFFF"/>
                  </a:solidFill>
                </a14:hiddenFill>
              </a:ext>
            </a:extLst>
          </p:spPr>
        </p:pic>
      </p:grpSp>
      <p:sp>
        <p:nvSpPr>
          <p:cNvPr id="29" name="角丸四角形 28"/>
          <p:cNvSpPr/>
          <p:nvPr/>
        </p:nvSpPr>
        <p:spPr>
          <a:xfrm>
            <a:off x="1030703" y="196897"/>
            <a:ext cx="7119646" cy="1118336"/>
          </a:xfrm>
          <a:prstGeom prst="roundRect">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sz="1200" b="1" dirty="0" smtClean="0">
              <a:solidFill>
                <a:schemeClr val="tx1"/>
              </a:solidFill>
            </a:endParaRPr>
          </a:p>
          <a:p>
            <a:pPr algn="ctr"/>
            <a:r>
              <a:rPr kumimoji="1" lang="ja-JP" altLang="en-US" sz="2400" b="1" dirty="0" smtClean="0">
                <a:solidFill>
                  <a:schemeClr val="tx1"/>
                </a:solidFill>
              </a:rPr>
              <a:t>Ａさんがこの画像を投稿したときに考えられる</a:t>
            </a:r>
            <a:endParaRPr kumimoji="1" lang="en-US" altLang="ja-JP" sz="1200" b="1" dirty="0" smtClean="0">
              <a:solidFill>
                <a:schemeClr val="tx1"/>
              </a:solidFill>
            </a:endParaRPr>
          </a:p>
          <a:p>
            <a:pPr algn="ctr"/>
            <a:r>
              <a:rPr kumimoji="1" lang="ja-JP" altLang="en-US" sz="2400" b="1" dirty="0" smtClean="0">
                <a:solidFill>
                  <a:schemeClr val="tx1"/>
                </a:solidFill>
              </a:rPr>
              <a:t>トラブルには</a:t>
            </a:r>
            <a:r>
              <a:rPr lang="ja-JP" altLang="en-US" sz="2400" b="1" dirty="0" smtClean="0">
                <a:solidFill>
                  <a:schemeClr val="tx1"/>
                </a:solidFill>
              </a:rPr>
              <a:t>どんな</a:t>
            </a:r>
            <a:r>
              <a:rPr lang="ja-JP" altLang="en-US" sz="2400" b="1" dirty="0">
                <a:solidFill>
                  <a:schemeClr val="tx1"/>
                </a:solidFill>
              </a:rPr>
              <a:t>こと</a:t>
            </a:r>
            <a:r>
              <a:rPr lang="ja-JP" altLang="en-US" sz="2400" b="1" dirty="0" smtClean="0">
                <a:solidFill>
                  <a:schemeClr val="tx1"/>
                </a:solidFill>
              </a:rPr>
              <a:t>があるでしょう</a:t>
            </a:r>
            <a:r>
              <a:rPr kumimoji="1" lang="ja-JP" altLang="en-US" sz="2400" b="1" dirty="0" smtClean="0">
                <a:solidFill>
                  <a:schemeClr val="tx1"/>
                </a:solidFill>
              </a:rPr>
              <a:t>。</a:t>
            </a:r>
            <a:endParaRPr kumimoji="1" lang="en-US" altLang="ja-JP" sz="2400" b="1" dirty="0" smtClean="0">
              <a:solidFill>
                <a:schemeClr val="tx1"/>
              </a:solidFill>
            </a:endParaRPr>
          </a:p>
        </p:txBody>
      </p:sp>
      <p:sp>
        <p:nvSpPr>
          <p:cNvPr id="30" name="テキスト ボックス 29"/>
          <p:cNvSpPr txBox="1"/>
          <p:nvPr/>
        </p:nvSpPr>
        <p:spPr>
          <a:xfrm>
            <a:off x="534039" y="5514262"/>
            <a:ext cx="8071342" cy="1138773"/>
          </a:xfrm>
          <a:prstGeom prst="rect">
            <a:avLst/>
          </a:prstGeom>
          <a:noFill/>
        </p:spPr>
        <p:txBody>
          <a:bodyPr wrap="square" rtlCol="0">
            <a:spAutoFit/>
          </a:bodyPr>
          <a:lstStyle/>
          <a:p>
            <a:r>
              <a:rPr lang="ja-JP" altLang="en-US" sz="2800" dirty="0" smtClean="0">
                <a:solidFill>
                  <a:prstClr val="black"/>
                </a:solidFill>
                <a:latin typeface="HGS創英角ｺﾞｼｯｸUB" panose="020B0900000000000000" pitchFamily="50" charset="-128"/>
                <a:ea typeface="HGS創英角ｺﾞｼｯｸUB" panose="020B0900000000000000" pitchFamily="50" charset="-128"/>
              </a:rPr>
              <a:t>・ＢさんやＣさんに断り無く投稿しました。</a:t>
            </a:r>
            <a:endParaRPr lang="en-US" altLang="ja-JP" sz="1200" dirty="0">
              <a:solidFill>
                <a:prstClr val="black"/>
              </a:solidFill>
              <a:latin typeface="HGS創英角ｺﾞｼｯｸUB" panose="020B0900000000000000" pitchFamily="50" charset="-128"/>
              <a:ea typeface="HGS創英角ｺﾞｼｯｸUB" panose="020B0900000000000000" pitchFamily="50" charset="-128"/>
            </a:endParaRPr>
          </a:p>
          <a:p>
            <a:endParaRPr lang="en-US" altLang="ja-JP" sz="1200" dirty="0" smtClean="0">
              <a:solidFill>
                <a:prstClr val="black"/>
              </a:solidFill>
              <a:latin typeface="HGS創英角ｺﾞｼｯｸUB" panose="020B0900000000000000" pitchFamily="50" charset="-128"/>
              <a:ea typeface="HGS創英角ｺﾞｼｯｸUB" panose="020B0900000000000000" pitchFamily="50" charset="-128"/>
            </a:endParaRPr>
          </a:p>
          <a:p>
            <a:r>
              <a:rPr lang="ja-JP" altLang="en-US" sz="2800" dirty="0" smtClean="0">
                <a:solidFill>
                  <a:prstClr val="black"/>
                </a:solidFill>
                <a:latin typeface="HGS創英角ｺﾞｼｯｸUB" panose="020B0900000000000000" pitchFamily="50" charset="-128"/>
                <a:ea typeface="HGS創英角ｺﾞｼｯｸUB" panose="020B0900000000000000" pitchFamily="50" charset="-128"/>
              </a:rPr>
              <a:t>・不特定多数が見られるＳＮＳに投稿しました。</a:t>
            </a:r>
            <a:endParaRPr lang="en-US" altLang="ja-JP" sz="2800" dirty="0" smtClean="0">
              <a:solidFill>
                <a:prstClr val="black"/>
              </a:solidFill>
              <a:latin typeface="HGS創英角ｺﾞｼｯｸUB" panose="020B0900000000000000" pitchFamily="50" charset="-128"/>
              <a:ea typeface="HGS創英角ｺﾞｼｯｸUB" panose="020B0900000000000000" pitchFamily="50" charset="-128"/>
            </a:endParaRPr>
          </a:p>
        </p:txBody>
      </p:sp>
      <p:sp>
        <p:nvSpPr>
          <p:cNvPr id="31" name="正方形/長方形 30"/>
          <p:cNvSpPr/>
          <p:nvPr/>
        </p:nvSpPr>
        <p:spPr>
          <a:xfrm>
            <a:off x="158826" y="5059443"/>
            <a:ext cx="1209173" cy="54864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2400" b="1" dirty="0"/>
              <a:t>設定</a:t>
            </a:r>
            <a:endParaRPr kumimoji="1" lang="ja-JP" altLang="en-US" sz="2400" b="1" dirty="0"/>
          </a:p>
        </p:txBody>
      </p:sp>
      <p:sp>
        <p:nvSpPr>
          <p:cNvPr id="9" name="テキスト ボックス 8"/>
          <p:cNvSpPr txBox="1"/>
          <p:nvPr/>
        </p:nvSpPr>
        <p:spPr>
          <a:xfrm>
            <a:off x="3230313" y="251855"/>
            <a:ext cx="937498" cy="307777"/>
          </a:xfrm>
          <a:prstGeom prst="rect">
            <a:avLst/>
          </a:prstGeom>
          <a:noFill/>
        </p:spPr>
        <p:txBody>
          <a:bodyPr wrap="square" rtlCol="0">
            <a:spAutoFit/>
          </a:bodyPr>
          <a:lstStyle/>
          <a:p>
            <a:r>
              <a:rPr lang="ja-JP" altLang="en-US" sz="1400" dirty="0"/>
              <a:t>がぞう</a:t>
            </a:r>
            <a:endParaRPr kumimoji="1" lang="ja-JP" altLang="en-US" sz="1400" dirty="0"/>
          </a:p>
        </p:txBody>
      </p:sp>
      <p:sp>
        <p:nvSpPr>
          <p:cNvPr id="10" name="テキスト ボックス 9"/>
          <p:cNvSpPr txBox="1"/>
          <p:nvPr/>
        </p:nvSpPr>
        <p:spPr>
          <a:xfrm>
            <a:off x="4136288" y="252195"/>
            <a:ext cx="937498" cy="307777"/>
          </a:xfrm>
          <a:prstGeom prst="rect">
            <a:avLst/>
          </a:prstGeom>
          <a:noFill/>
        </p:spPr>
        <p:txBody>
          <a:bodyPr wrap="square" rtlCol="0">
            <a:spAutoFit/>
          </a:bodyPr>
          <a:lstStyle/>
          <a:p>
            <a:r>
              <a:rPr lang="ja-JP" altLang="en-US" sz="1400" dirty="0"/>
              <a:t>とうこ</a:t>
            </a:r>
            <a:r>
              <a:rPr lang="ja-JP" altLang="en-US" sz="1400" dirty="0" smtClean="0"/>
              <a:t>う</a:t>
            </a:r>
            <a:endParaRPr kumimoji="1" lang="ja-JP" altLang="en-US" sz="1400" dirty="0"/>
          </a:p>
        </p:txBody>
      </p:sp>
      <p:sp>
        <p:nvSpPr>
          <p:cNvPr id="11" name="テキスト ボックス 10"/>
          <p:cNvSpPr txBox="1"/>
          <p:nvPr/>
        </p:nvSpPr>
        <p:spPr>
          <a:xfrm>
            <a:off x="3699062" y="5385425"/>
            <a:ext cx="937498" cy="307777"/>
          </a:xfrm>
          <a:prstGeom prst="rect">
            <a:avLst/>
          </a:prstGeom>
          <a:noFill/>
        </p:spPr>
        <p:txBody>
          <a:bodyPr wrap="square" rtlCol="0">
            <a:spAutoFit/>
          </a:bodyPr>
          <a:lstStyle/>
          <a:p>
            <a:r>
              <a:rPr lang="ja-JP" altLang="en-US" sz="1400" dirty="0"/>
              <a:t>ことわ</a:t>
            </a:r>
            <a:endParaRPr kumimoji="1" lang="ja-JP" altLang="en-US" sz="1400" dirty="0"/>
          </a:p>
        </p:txBody>
      </p:sp>
      <p:sp>
        <p:nvSpPr>
          <p:cNvPr id="12" name="テキスト ボックス 11"/>
          <p:cNvSpPr txBox="1"/>
          <p:nvPr/>
        </p:nvSpPr>
        <p:spPr>
          <a:xfrm>
            <a:off x="4548399" y="5399294"/>
            <a:ext cx="937498" cy="307777"/>
          </a:xfrm>
          <a:prstGeom prst="rect">
            <a:avLst/>
          </a:prstGeom>
          <a:noFill/>
        </p:spPr>
        <p:txBody>
          <a:bodyPr wrap="square" rtlCol="0">
            <a:spAutoFit/>
          </a:bodyPr>
          <a:lstStyle/>
          <a:p>
            <a:r>
              <a:rPr lang="ja-JP" altLang="en-US" sz="1400" dirty="0"/>
              <a:t>な</a:t>
            </a:r>
            <a:endParaRPr kumimoji="1" lang="ja-JP" altLang="en-US" sz="1400" dirty="0"/>
          </a:p>
        </p:txBody>
      </p:sp>
      <p:sp>
        <p:nvSpPr>
          <p:cNvPr id="13" name="テキスト ボックス 12"/>
          <p:cNvSpPr txBox="1"/>
          <p:nvPr/>
        </p:nvSpPr>
        <p:spPr>
          <a:xfrm>
            <a:off x="1149770" y="5979863"/>
            <a:ext cx="1793846" cy="307777"/>
          </a:xfrm>
          <a:prstGeom prst="rect">
            <a:avLst/>
          </a:prstGeom>
          <a:noFill/>
        </p:spPr>
        <p:txBody>
          <a:bodyPr wrap="square" rtlCol="0">
            <a:spAutoFit/>
          </a:bodyPr>
          <a:lstStyle/>
          <a:p>
            <a:r>
              <a:rPr lang="ja-JP" altLang="en-US" sz="1400" dirty="0" smtClean="0"/>
              <a:t>ふとくてい　たすう</a:t>
            </a:r>
            <a:endParaRPr kumimoji="1" lang="ja-JP" altLang="en-US" sz="1400" dirty="0"/>
          </a:p>
        </p:txBody>
      </p:sp>
    </p:spTree>
    <p:extLst>
      <p:ext uri="{BB962C8B-B14F-4D97-AF65-F5344CB8AC3E}">
        <p14:creationId xmlns:p14="http://schemas.microsoft.com/office/powerpoint/2010/main" val="37823141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円/楕円 7"/>
          <p:cNvSpPr/>
          <p:nvPr/>
        </p:nvSpPr>
        <p:spPr>
          <a:xfrm rot="2700000">
            <a:off x="6637069" y="894515"/>
            <a:ext cx="2157911" cy="4978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6"/>
          <p:cNvSpPr/>
          <p:nvPr/>
        </p:nvSpPr>
        <p:spPr>
          <a:xfrm rot="-2700000">
            <a:off x="6637068" y="894515"/>
            <a:ext cx="2157911" cy="4978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314746" y="343593"/>
            <a:ext cx="8050414" cy="830997"/>
          </a:xfrm>
          <a:prstGeom prst="rect">
            <a:avLst/>
          </a:prstGeom>
          <a:noFill/>
        </p:spPr>
        <p:txBody>
          <a:bodyPr wrap="square" rtlCol="0">
            <a:spAutoFit/>
          </a:bodyPr>
          <a:lstStyle/>
          <a:p>
            <a:r>
              <a:rPr lang="ja-JP" altLang="en-US" sz="4800" dirty="0" smtClean="0"/>
              <a:t>撮影・公表の原則</a:t>
            </a:r>
            <a:endParaRPr kumimoji="1" lang="ja-JP" altLang="en-US" sz="4800" dirty="0"/>
          </a:p>
        </p:txBody>
      </p:sp>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17952" y="215672"/>
            <a:ext cx="1796142" cy="1760220"/>
          </a:xfrm>
          <a:prstGeom prst="rect">
            <a:avLst/>
          </a:prstGeom>
        </p:spPr>
      </p:pic>
      <p:sp>
        <p:nvSpPr>
          <p:cNvPr id="10" name="テキスト ボックス 9"/>
          <p:cNvSpPr txBox="1"/>
          <p:nvPr/>
        </p:nvSpPr>
        <p:spPr>
          <a:xfrm>
            <a:off x="6621278" y="798617"/>
            <a:ext cx="2160847" cy="738664"/>
          </a:xfrm>
          <a:prstGeom prst="rect">
            <a:avLst/>
          </a:prstGeom>
          <a:noFill/>
        </p:spPr>
        <p:txBody>
          <a:bodyPr wrap="square" rtlCol="0">
            <a:spAutoFit/>
          </a:bodyPr>
          <a:lstStyle/>
          <a:p>
            <a:pPr algn="ctr"/>
            <a:r>
              <a:rPr kumimoji="1" lang="ja-JP" altLang="en-US" sz="2400" b="1" dirty="0" smtClean="0">
                <a:latin typeface="+mn-ea"/>
              </a:rPr>
              <a:t>インターネット</a:t>
            </a:r>
            <a:endParaRPr kumimoji="1" lang="en-US" altLang="ja-JP" sz="2400" b="1" dirty="0" smtClean="0">
              <a:latin typeface="+mn-ea"/>
            </a:endParaRPr>
          </a:p>
          <a:p>
            <a:pPr algn="ctr"/>
            <a:r>
              <a:rPr lang="ja-JP" altLang="en-US" b="1" dirty="0">
                <a:latin typeface="+mn-ea"/>
              </a:rPr>
              <a:t>写真</a:t>
            </a:r>
            <a:endParaRPr lang="en-US" altLang="ja-JP" b="1" dirty="0" smtClean="0">
              <a:latin typeface="+mn-ea"/>
            </a:endParaRPr>
          </a:p>
        </p:txBody>
      </p:sp>
      <p:pic>
        <p:nvPicPr>
          <p:cNvPr id="11" name="図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89699" y="879842"/>
            <a:ext cx="1041228" cy="1041228"/>
          </a:xfrm>
          <a:prstGeom prst="rect">
            <a:avLst/>
          </a:prstGeom>
        </p:spPr>
      </p:pic>
      <p:sp>
        <p:nvSpPr>
          <p:cNvPr id="13" name="環状矢印 12"/>
          <p:cNvSpPr/>
          <p:nvPr/>
        </p:nvSpPr>
        <p:spPr>
          <a:xfrm rot="19227810">
            <a:off x="5863869" y="560331"/>
            <a:ext cx="1514818" cy="1252727"/>
          </a:xfrm>
          <a:prstGeom prst="circularArrow">
            <a:avLst>
              <a:gd name="adj1" fmla="val 10774"/>
              <a:gd name="adj2" fmla="val 888441"/>
              <a:gd name="adj3" fmla="val 18937824"/>
              <a:gd name="adj4" fmla="val 13781144"/>
              <a:gd name="adj5" fmla="val 13121"/>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solidFill>
                <a:schemeClr val="tx1"/>
              </a:solidFill>
            </a:endParaRPr>
          </a:p>
        </p:txBody>
      </p:sp>
      <p:sp>
        <p:nvSpPr>
          <p:cNvPr id="18" name="正方形/長方形 17"/>
          <p:cNvSpPr/>
          <p:nvPr/>
        </p:nvSpPr>
        <p:spPr>
          <a:xfrm>
            <a:off x="680248" y="1239105"/>
            <a:ext cx="4187532" cy="679572"/>
          </a:xfrm>
          <a:prstGeom prst="rect">
            <a:avLst/>
          </a:prstGeom>
          <a:gradFill>
            <a:gsLst>
              <a:gs pos="0">
                <a:srgbClr val="FFFFCC"/>
              </a:gs>
              <a:gs pos="50000">
                <a:srgbClr val="FFFF99"/>
              </a:gs>
              <a:gs pos="100000">
                <a:srgbClr val="FFFF66"/>
              </a:gs>
            </a:gsLst>
          </a:gradFill>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2800" b="1" dirty="0"/>
              <a:t>撮影</a:t>
            </a:r>
            <a:r>
              <a:rPr lang="ja-JP" altLang="en-US" sz="2800" b="1" dirty="0" smtClean="0"/>
              <a:t>の承諾・公表の承諾</a:t>
            </a:r>
            <a:endParaRPr kumimoji="1" lang="ja-JP" altLang="en-US" sz="2800" b="1" dirty="0"/>
          </a:p>
        </p:txBody>
      </p:sp>
      <p:sp>
        <p:nvSpPr>
          <p:cNvPr id="2" name="正方形/長方形 1"/>
          <p:cNvSpPr/>
          <p:nvPr/>
        </p:nvSpPr>
        <p:spPr>
          <a:xfrm>
            <a:off x="832980" y="2082758"/>
            <a:ext cx="6632532" cy="1138773"/>
          </a:xfrm>
          <a:prstGeom prst="rect">
            <a:avLst/>
          </a:prstGeom>
        </p:spPr>
        <p:txBody>
          <a:bodyPr wrap="square">
            <a:spAutoFit/>
          </a:bodyPr>
          <a:lstStyle/>
          <a:p>
            <a:r>
              <a:rPr lang="ja-JP" altLang="en-US" sz="2800" dirty="0"/>
              <a:t>写真</a:t>
            </a:r>
            <a:r>
              <a:rPr lang="ja-JP" altLang="en-US" sz="2800" dirty="0" smtClean="0"/>
              <a:t>を無断で公表すると，最悪の場合民法</a:t>
            </a:r>
            <a:endParaRPr lang="en-US" altLang="ja-JP" sz="1200" dirty="0" smtClean="0"/>
          </a:p>
          <a:p>
            <a:endParaRPr lang="en-US" altLang="ja-JP" sz="1200" dirty="0" smtClean="0"/>
          </a:p>
          <a:p>
            <a:r>
              <a:rPr lang="ja-JP" altLang="en-US" sz="2800" dirty="0" smtClean="0"/>
              <a:t>７０９条による賠償責任を負う。</a:t>
            </a:r>
            <a:endParaRPr lang="en-US" altLang="ja-JP" sz="2800" dirty="0"/>
          </a:p>
        </p:txBody>
      </p:sp>
      <p:sp>
        <p:nvSpPr>
          <p:cNvPr id="23" name="テキスト ボックス 22"/>
          <p:cNvSpPr txBox="1"/>
          <p:nvPr/>
        </p:nvSpPr>
        <p:spPr>
          <a:xfrm>
            <a:off x="314746" y="3218241"/>
            <a:ext cx="8050414" cy="830997"/>
          </a:xfrm>
          <a:prstGeom prst="rect">
            <a:avLst/>
          </a:prstGeom>
          <a:noFill/>
        </p:spPr>
        <p:txBody>
          <a:bodyPr wrap="square" rtlCol="0">
            <a:spAutoFit/>
          </a:bodyPr>
          <a:lstStyle/>
          <a:p>
            <a:r>
              <a:rPr lang="ja-JP" altLang="en-US" sz="4800" dirty="0"/>
              <a:t>情報</a:t>
            </a:r>
            <a:r>
              <a:rPr lang="ja-JP" altLang="en-US" sz="4800" dirty="0" smtClean="0"/>
              <a:t>の公開性・記録性</a:t>
            </a:r>
            <a:endParaRPr kumimoji="1" lang="ja-JP" altLang="en-US" sz="4800" dirty="0"/>
          </a:p>
        </p:txBody>
      </p:sp>
      <p:sp>
        <p:nvSpPr>
          <p:cNvPr id="24" name="正方形/長方形 23"/>
          <p:cNvSpPr/>
          <p:nvPr/>
        </p:nvSpPr>
        <p:spPr>
          <a:xfrm>
            <a:off x="680248" y="4040574"/>
            <a:ext cx="2563993" cy="679572"/>
          </a:xfrm>
          <a:prstGeom prst="rect">
            <a:avLst/>
          </a:prstGeom>
          <a:gradFill>
            <a:gsLst>
              <a:gs pos="0">
                <a:srgbClr val="FFFFCC"/>
              </a:gs>
              <a:gs pos="50000">
                <a:srgbClr val="FFFF99"/>
              </a:gs>
              <a:gs pos="100000">
                <a:srgbClr val="FFFF66"/>
              </a:gs>
            </a:gsLst>
          </a:gradFill>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2800" b="1" dirty="0"/>
              <a:t>情報</a:t>
            </a:r>
            <a:r>
              <a:rPr lang="ja-JP" altLang="en-US" sz="2800" b="1" dirty="0" smtClean="0"/>
              <a:t>の公開性</a:t>
            </a:r>
            <a:endParaRPr kumimoji="1" lang="ja-JP" altLang="en-US" sz="2800" b="1" dirty="0"/>
          </a:p>
        </p:txBody>
      </p:sp>
      <p:sp>
        <p:nvSpPr>
          <p:cNvPr id="25" name="正方形/長方形 24"/>
          <p:cNvSpPr/>
          <p:nvPr/>
        </p:nvSpPr>
        <p:spPr>
          <a:xfrm>
            <a:off x="682336" y="5307788"/>
            <a:ext cx="2563993" cy="679572"/>
          </a:xfrm>
          <a:prstGeom prst="rect">
            <a:avLst/>
          </a:prstGeom>
          <a:gradFill>
            <a:gsLst>
              <a:gs pos="0">
                <a:srgbClr val="FFFFCC"/>
              </a:gs>
              <a:gs pos="50000">
                <a:srgbClr val="FFFF99"/>
              </a:gs>
              <a:gs pos="100000">
                <a:srgbClr val="FFFF66"/>
              </a:gs>
            </a:gsLst>
          </a:gradFill>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2800" b="1" dirty="0"/>
              <a:t>情報</a:t>
            </a:r>
            <a:r>
              <a:rPr lang="ja-JP" altLang="en-US" sz="2800" b="1" dirty="0" smtClean="0"/>
              <a:t>の記録性</a:t>
            </a:r>
            <a:endParaRPr kumimoji="1" lang="ja-JP" altLang="en-US" sz="2800" b="1" dirty="0"/>
          </a:p>
        </p:txBody>
      </p:sp>
      <p:sp>
        <p:nvSpPr>
          <p:cNvPr id="26" name="正方形/長方形 25"/>
          <p:cNvSpPr/>
          <p:nvPr/>
        </p:nvSpPr>
        <p:spPr>
          <a:xfrm>
            <a:off x="832980" y="4823276"/>
            <a:ext cx="7521880" cy="523220"/>
          </a:xfrm>
          <a:prstGeom prst="rect">
            <a:avLst/>
          </a:prstGeom>
        </p:spPr>
        <p:txBody>
          <a:bodyPr wrap="square">
            <a:spAutoFit/>
          </a:bodyPr>
          <a:lstStyle/>
          <a:p>
            <a:r>
              <a:rPr lang="ja-JP" altLang="en-US" sz="2800" dirty="0"/>
              <a:t>世界中</a:t>
            </a:r>
            <a:r>
              <a:rPr lang="ja-JP" altLang="en-US" sz="2800" dirty="0" smtClean="0"/>
              <a:t>の誰からも見られる。</a:t>
            </a:r>
            <a:endParaRPr lang="en-US" altLang="ja-JP" sz="2800" dirty="0"/>
          </a:p>
        </p:txBody>
      </p:sp>
      <p:sp>
        <p:nvSpPr>
          <p:cNvPr id="27" name="正方形/長方形 26"/>
          <p:cNvSpPr/>
          <p:nvPr/>
        </p:nvSpPr>
        <p:spPr>
          <a:xfrm>
            <a:off x="818034" y="5953834"/>
            <a:ext cx="7521880" cy="523220"/>
          </a:xfrm>
          <a:prstGeom prst="rect">
            <a:avLst/>
          </a:prstGeom>
        </p:spPr>
        <p:txBody>
          <a:bodyPr wrap="square">
            <a:spAutoFit/>
          </a:bodyPr>
          <a:lstStyle/>
          <a:p>
            <a:r>
              <a:rPr lang="ja-JP" altLang="en-US" sz="2800" dirty="0" smtClean="0"/>
              <a:t>一度発信した情報は，取り戻せないことが多い。</a:t>
            </a:r>
            <a:endParaRPr lang="en-US" altLang="ja-JP" sz="2800" dirty="0"/>
          </a:p>
        </p:txBody>
      </p:sp>
      <p:sp>
        <p:nvSpPr>
          <p:cNvPr id="16" name="テキスト ボックス 15"/>
          <p:cNvSpPr txBox="1"/>
          <p:nvPr/>
        </p:nvSpPr>
        <p:spPr>
          <a:xfrm>
            <a:off x="605092" y="178308"/>
            <a:ext cx="937498" cy="307777"/>
          </a:xfrm>
          <a:prstGeom prst="rect">
            <a:avLst/>
          </a:prstGeom>
          <a:noFill/>
        </p:spPr>
        <p:txBody>
          <a:bodyPr wrap="square" rtlCol="0">
            <a:spAutoFit/>
          </a:bodyPr>
          <a:lstStyle/>
          <a:p>
            <a:r>
              <a:rPr lang="ja-JP" altLang="en-US" sz="1400"/>
              <a:t>さつえい</a:t>
            </a:r>
            <a:endParaRPr kumimoji="1" lang="ja-JP" altLang="en-US" sz="1400" dirty="0"/>
          </a:p>
        </p:txBody>
      </p:sp>
      <p:sp>
        <p:nvSpPr>
          <p:cNvPr id="17" name="テキスト ボックス 16"/>
          <p:cNvSpPr txBox="1"/>
          <p:nvPr/>
        </p:nvSpPr>
        <p:spPr>
          <a:xfrm>
            <a:off x="2184260" y="202738"/>
            <a:ext cx="937498" cy="307777"/>
          </a:xfrm>
          <a:prstGeom prst="rect">
            <a:avLst/>
          </a:prstGeom>
          <a:noFill/>
        </p:spPr>
        <p:txBody>
          <a:bodyPr wrap="square" rtlCol="0">
            <a:spAutoFit/>
          </a:bodyPr>
          <a:lstStyle/>
          <a:p>
            <a:r>
              <a:rPr lang="ja-JP" altLang="en-US" sz="1400" dirty="0"/>
              <a:t>こうひょう</a:t>
            </a:r>
            <a:endParaRPr kumimoji="1" lang="ja-JP" altLang="en-US" sz="1400" dirty="0"/>
          </a:p>
        </p:txBody>
      </p:sp>
      <p:sp>
        <p:nvSpPr>
          <p:cNvPr id="19" name="テキスト ボックス 18"/>
          <p:cNvSpPr txBox="1"/>
          <p:nvPr/>
        </p:nvSpPr>
        <p:spPr>
          <a:xfrm>
            <a:off x="3954313" y="216468"/>
            <a:ext cx="937498" cy="307777"/>
          </a:xfrm>
          <a:prstGeom prst="rect">
            <a:avLst/>
          </a:prstGeom>
          <a:noFill/>
        </p:spPr>
        <p:txBody>
          <a:bodyPr wrap="square" rtlCol="0">
            <a:spAutoFit/>
          </a:bodyPr>
          <a:lstStyle/>
          <a:p>
            <a:r>
              <a:rPr lang="ja-JP" altLang="en-US" sz="1400" dirty="0"/>
              <a:t>げんそく</a:t>
            </a:r>
            <a:endParaRPr kumimoji="1" lang="ja-JP" altLang="en-US" sz="1400" dirty="0"/>
          </a:p>
        </p:txBody>
      </p:sp>
      <p:sp>
        <p:nvSpPr>
          <p:cNvPr id="20" name="テキスト ボックス 19"/>
          <p:cNvSpPr txBox="1"/>
          <p:nvPr/>
        </p:nvSpPr>
        <p:spPr>
          <a:xfrm>
            <a:off x="1915414" y="1191304"/>
            <a:ext cx="937498" cy="307777"/>
          </a:xfrm>
          <a:prstGeom prst="rect">
            <a:avLst/>
          </a:prstGeom>
          <a:noFill/>
        </p:spPr>
        <p:txBody>
          <a:bodyPr wrap="square" rtlCol="0">
            <a:spAutoFit/>
          </a:bodyPr>
          <a:lstStyle/>
          <a:p>
            <a:r>
              <a:rPr lang="ja-JP" altLang="en-US" sz="1400" dirty="0"/>
              <a:t>しょうだく</a:t>
            </a:r>
            <a:endParaRPr kumimoji="1" lang="ja-JP" altLang="en-US" sz="1400" dirty="0"/>
          </a:p>
        </p:txBody>
      </p:sp>
      <p:sp>
        <p:nvSpPr>
          <p:cNvPr id="21" name="テキスト ボックス 20"/>
          <p:cNvSpPr txBox="1"/>
          <p:nvPr/>
        </p:nvSpPr>
        <p:spPr>
          <a:xfrm>
            <a:off x="3871558" y="1205918"/>
            <a:ext cx="937498" cy="307777"/>
          </a:xfrm>
          <a:prstGeom prst="rect">
            <a:avLst/>
          </a:prstGeom>
          <a:noFill/>
        </p:spPr>
        <p:txBody>
          <a:bodyPr wrap="square" rtlCol="0">
            <a:spAutoFit/>
          </a:bodyPr>
          <a:lstStyle/>
          <a:p>
            <a:r>
              <a:rPr lang="ja-JP" altLang="en-US" sz="1400" dirty="0"/>
              <a:t>しょうだく</a:t>
            </a:r>
            <a:endParaRPr kumimoji="1" lang="ja-JP" altLang="en-US" sz="1400" dirty="0"/>
          </a:p>
        </p:txBody>
      </p:sp>
      <p:sp>
        <p:nvSpPr>
          <p:cNvPr id="22" name="テキスト ボックス 21"/>
          <p:cNvSpPr txBox="1"/>
          <p:nvPr/>
        </p:nvSpPr>
        <p:spPr>
          <a:xfrm>
            <a:off x="6524505" y="1931275"/>
            <a:ext cx="937498" cy="307777"/>
          </a:xfrm>
          <a:prstGeom prst="rect">
            <a:avLst/>
          </a:prstGeom>
          <a:noFill/>
        </p:spPr>
        <p:txBody>
          <a:bodyPr wrap="square" rtlCol="0">
            <a:spAutoFit/>
          </a:bodyPr>
          <a:lstStyle/>
          <a:p>
            <a:r>
              <a:rPr lang="ja-JP" altLang="en-US" sz="1400" dirty="0"/>
              <a:t>みんぽう</a:t>
            </a:r>
            <a:endParaRPr kumimoji="1" lang="ja-JP" altLang="en-US" sz="1400" dirty="0"/>
          </a:p>
        </p:txBody>
      </p:sp>
      <p:sp>
        <p:nvSpPr>
          <p:cNvPr id="28" name="テキスト ボックス 27"/>
          <p:cNvSpPr txBox="1"/>
          <p:nvPr/>
        </p:nvSpPr>
        <p:spPr>
          <a:xfrm>
            <a:off x="2934059" y="2517960"/>
            <a:ext cx="1738149" cy="307777"/>
          </a:xfrm>
          <a:prstGeom prst="rect">
            <a:avLst/>
          </a:prstGeom>
          <a:noFill/>
        </p:spPr>
        <p:txBody>
          <a:bodyPr wrap="square" rtlCol="0">
            <a:spAutoFit/>
          </a:bodyPr>
          <a:lstStyle/>
          <a:p>
            <a:r>
              <a:rPr lang="ja-JP" altLang="en-US" sz="1400" dirty="0"/>
              <a:t>ばいしょう</a:t>
            </a:r>
            <a:r>
              <a:rPr lang="ja-JP" altLang="en-US" sz="1400" dirty="0" err="1"/>
              <a:t>せきにん</a:t>
            </a:r>
            <a:endParaRPr kumimoji="1" lang="ja-JP" altLang="en-US" sz="1400" dirty="0"/>
          </a:p>
        </p:txBody>
      </p:sp>
      <p:sp>
        <p:nvSpPr>
          <p:cNvPr id="29" name="テキスト ボックス 28"/>
          <p:cNvSpPr txBox="1"/>
          <p:nvPr/>
        </p:nvSpPr>
        <p:spPr>
          <a:xfrm>
            <a:off x="4688199" y="2534597"/>
            <a:ext cx="937498" cy="307777"/>
          </a:xfrm>
          <a:prstGeom prst="rect">
            <a:avLst/>
          </a:prstGeom>
          <a:noFill/>
        </p:spPr>
        <p:txBody>
          <a:bodyPr wrap="square" rtlCol="0">
            <a:spAutoFit/>
          </a:bodyPr>
          <a:lstStyle/>
          <a:p>
            <a:r>
              <a:rPr lang="ja-JP" altLang="en-US" sz="1400" dirty="0"/>
              <a:t>お</a:t>
            </a:r>
            <a:endParaRPr kumimoji="1" lang="ja-JP" altLang="en-US" sz="1400" dirty="0"/>
          </a:p>
        </p:txBody>
      </p:sp>
      <p:sp>
        <p:nvSpPr>
          <p:cNvPr id="30" name="テキスト ボックス 29"/>
          <p:cNvSpPr txBox="1"/>
          <p:nvPr/>
        </p:nvSpPr>
        <p:spPr>
          <a:xfrm>
            <a:off x="2511305" y="3094549"/>
            <a:ext cx="1738149" cy="307777"/>
          </a:xfrm>
          <a:prstGeom prst="rect">
            <a:avLst/>
          </a:prstGeom>
          <a:noFill/>
        </p:spPr>
        <p:txBody>
          <a:bodyPr wrap="square" rtlCol="0">
            <a:spAutoFit/>
          </a:bodyPr>
          <a:lstStyle/>
          <a:p>
            <a:r>
              <a:rPr lang="ja-JP" altLang="en-US" sz="1400" dirty="0" smtClean="0"/>
              <a:t>こう　かい　せい</a:t>
            </a:r>
            <a:endParaRPr kumimoji="1" lang="ja-JP" altLang="en-US" sz="1400" dirty="0"/>
          </a:p>
        </p:txBody>
      </p:sp>
      <p:sp>
        <p:nvSpPr>
          <p:cNvPr id="31" name="テキスト ボックス 30"/>
          <p:cNvSpPr txBox="1"/>
          <p:nvPr/>
        </p:nvSpPr>
        <p:spPr>
          <a:xfrm>
            <a:off x="4644735" y="3110005"/>
            <a:ext cx="1738149" cy="307777"/>
          </a:xfrm>
          <a:prstGeom prst="rect">
            <a:avLst/>
          </a:prstGeom>
          <a:noFill/>
        </p:spPr>
        <p:txBody>
          <a:bodyPr wrap="square" rtlCol="0">
            <a:spAutoFit/>
          </a:bodyPr>
          <a:lstStyle/>
          <a:p>
            <a:r>
              <a:rPr lang="ja-JP" altLang="en-US" sz="1400" dirty="0" smtClean="0"/>
              <a:t>き　　ろく　せい</a:t>
            </a:r>
            <a:endParaRPr kumimoji="1" lang="ja-JP" altLang="en-US" sz="1400" dirty="0"/>
          </a:p>
        </p:txBody>
      </p:sp>
      <p:sp>
        <p:nvSpPr>
          <p:cNvPr id="32" name="テキスト ボックス 31"/>
          <p:cNvSpPr txBox="1"/>
          <p:nvPr/>
        </p:nvSpPr>
        <p:spPr>
          <a:xfrm>
            <a:off x="4287873" y="5799945"/>
            <a:ext cx="1738149" cy="307777"/>
          </a:xfrm>
          <a:prstGeom prst="rect">
            <a:avLst/>
          </a:prstGeom>
          <a:noFill/>
        </p:spPr>
        <p:txBody>
          <a:bodyPr wrap="square" rtlCol="0">
            <a:spAutoFit/>
          </a:bodyPr>
          <a:lstStyle/>
          <a:p>
            <a:r>
              <a:rPr lang="ja-JP" altLang="en-US" sz="1400" dirty="0" smtClean="0"/>
              <a:t>と　　　もど</a:t>
            </a:r>
            <a:endParaRPr kumimoji="1" lang="ja-JP" altLang="en-US" sz="1400" dirty="0"/>
          </a:p>
        </p:txBody>
      </p:sp>
      <p:sp>
        <p:nvSpPr>
          <p:cNvPr id="33" name="テキスト ボックス 32"/>
          <p:cNvSpPr txBox="1"/>
          <p:nvPr/>
        </p:nvSpPr>
        <p:spPr>
          <a:xfrm>
            <a:off x="2277735" y="4683816"/>
            <a:ext cx="1738149" cy="307777"/>
          </a:xfrm>
          <a:prstGeom prst="rect">
            <a:avLst/>
          </a:prstGeom>
          <a:noFill/>
        </p:spPr>
        <p:txBody>
          <a:bodyPr wrap="square" rtlCol="0">
            <a:spAutoFit/>
          </a:bodyPr>
          <a:lstStyle/>
          <a:p>
            <a:r>
              <a:rPr lang="ja-JP" altLang="en-US" sz="1400" dirty="0"/>
              <a:t>だれ</a:t>
            </a:r>
            <a:endParaRPr kumimoji="1" lang="ja-JP" altLang="en-US" sz="1400" dirty="0"/>
          </a:p>
        </p:txBody>
      </p:sp>
    </p:spTree>
    <p:extLst>
      <p:ext uri="{BB962C8B-B14F-4D97-AF65-F5344CB8AC3E}">
        <p14:creationId xmlns:p14="http://schemas.microsoft.com/office/powerpoint/2010/main" val="33049610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1"/>
          <p:cNvSpPr txBox="1">
            <a:spLocks/>
          </p:cNvSpPr>
          <p:nvPr/>
        </p:nvSpPr>
        <p:spPr>
          <a:xfrm>
            <a:off x="457200" y="364636"/>
            <a:ext cx="2898550" cy="646331"/>
          </a:xfrm>
          <a:prstGeom prst="rect">
            <a:avLst/>
          </a:prstGeom>
        </p:spPr>
        <p:txBody>
          <a:bodyPr wrap="none">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4000" dirty="0" smtClean="0">
                <a:solidFill>
                  <a:srgbClr val="C00000"/>
                </a:solidFill>
                <a:effectLst>
                  <a:outerShdw blurRad="38100" dist="38100" dir="2700000" algn="tl">
                    <a:srgbClr val="000000">
                      <a:alpha val="43137"/>
                    </a:srgbClr>
                  </a:outerShdw>
                </a:effectLst>
                <a:latin typeface="+mj-ea"/>
              </a:rPr>
              <a:t>≪ポイント≫</a:t>
            </a:r>
            <a:endParaRPr lang="ja-JP" altLang="en-US" dirty="0">
              <a:solidFill>
                <a:srgbClr val="C00000"/>
              </a:solidFill>
              <a:effectLst>
                <a:outerShdw blurRad="38100" dist="38100" dir="2700000" algn="tl">
                  <a:srgbClr val="000000">
                    <a:alpha val="43137"/>
                  </a:srgbClr>
                </a:outerShdw>
              </a:effectLst>
              <a:latin typeface="+mj-ea"/>
            </a:endParaRPr>
          </a:p>
        </p:txBody>
      </p:sp>
      <p:sp>
        <p:nvSpPr>
          <p:cNvPr id="2" name="テキスト ボックス 1"/>
          <p:cNvSpPr txBox="1"/>
          <p:nvPr/>
        </p:nvSpPr>
        <p:spPr>
          <a:xfrm>
            <a:off x="457200" y="1112084"/>
            <a:ext cx="8154785" cy="1384995"/>
          </a:xfrm>
          <a:prstGeom prst="rect">
            <a:avLst/>
          </a:prstGeom>
          <a:noFill/>
        </p:spPr>
        <p:txBody>
          <a:bodyPr wrap="square" rtlCol="0">
            <a:spAutoFit/>
          </a:bodyPr>
          <a:lstStyle/>
          <a:p>
            <a:r>
              <a:rPr kumimoji="1" lang="ja-JP" altLang="en-US" sz="3600" dirty="0" smtClean="0"/>
              <a:t>・</a:t>
            </a:r>
            <a:r>
              <a:rPr lang="ja-JP" altLang="en-US" sz="3600" dirty="0"/>
              <a:t>自分</a:t>
            </a:r>
            <a:r>
              <a:rPr lang="ja-JP" altLang="en-US" sz="3600" dirty="0" smtClean="0"/>
              <a:t>の肖像（顔や姿）を許諾なしに写真</a:t>
            </a:r>
            <a:endParaRPr lang="en-US" altLang="ja-JP" sz="3600" dirty="0" smtClean="0"/>
          </a:p>
          <a:p>
            <a:endParaRPr lang="en-US" altLang="ja-JP" sz="1200" dirty="0" smtClean="0"/>
          </a:p>
          <a:p>
            <a:r>
              <a:rPr lang="ja-JP" altLang="en-US" sz="3600" dirty="0" smtClean="0"/>
              <a:t>などで公表されない権利（肖像権）がある。</a:t>
            </a:r>
            <a:endParaRPr kumimoji="1" lang="ja-JP" altLang="en-US" sz="3600" dirty="0"/>
          </a:p>
        </p:txBody>
      </p:sp>
      <p:sp>
        <p:nvSpPr>
          <p:cNvPr id="4" name="テキスト ボックス 3"/>
          <p:cNvSpPr txBox="1"/>
          <p:nvPr/>
        </p:nvSpPr>
        <p:spPr>
          <a:xfrm>
            <a:off x="457200" y="2676576"/>
            <a:ext cx="8154785" cy="4524315"/>
          </a:xfrm>
          <a:prstGeom prst="rect">
            <a:avLst/>
          </a:prstGeom>
          <a:noFill/>
        </p:spPr>
        <p:txBody>
          <a:bodyPr wrap="square" rtlCol="0">
            <a:spAutoFit/>
          </a:bodyPr>
          <a:lstStyle/>
          <a:p>
            <a:r>
              <a:rPr kumimoji="1" lang="ja-JP" altLang="en-US" sz="3600" dirty="0" smtClean="0"/>
              <a:t>・投稿した画像が不特定多数に見られる　　</a:t>
            </a:r>
            <a:endParaRPr kumimoji="1" lang="en-US" altLang="ja-JP" sz="3600" dirty="0" smtClean="0"/>
          </a:p>
          <a:p>
            <a:r>
              <a:rPr lang="ja-JP" altLang="en-US" sz="3600" dirty="0"/>
              <a:t>　</a:t>
            </a:r>
            <a:r>
              <a:rPr kumimoji="1" lang="ja-JP" altLang="en-US" sz="3600" dirty="0" smtClean="0"/>
              <a:t>ということは，</a:t>
            </a:r>
            <a:endParaRPr kumimoji="1" lang="en-US" altLang="ja-JP" sz="1200" dirty="0" smtClean="0"/>
          </a:p>
          <a:p>
            <a:endParaRPr kumimoji="1" lang="en-US" altLang="ja-JP" sz="1200" dirty="0" smtClean="0"/>
          </a:p>
          <a:p>
            <a:r>
              <a:rPr lang="ja-JP" altLang="en-US" sz="3600" dirty="0"/>
              <a:t>　</a:t>
            </a:r>
            <a:r>
              <a:rPr lang="ja-JP" altLang="en-US" sz="3600" dirty="0" smtClean="0"/>
              <a:t>個人が特定されたり，</a:t>
            </a:r>
            <a:endParaRPr lang="en-US" altLang="ja-JP" sz="1200" dirty="0" smtClean="0"/>
          </a:p>
          <a:p>
            <a:endParaRPr lang="en-US" altLang="ja-JP" sz="1200" dirty="0" smtClean="0"/>
          </a:p>
          <a:p>
            <a:r>
              <a:rPr kumimoji="1" lang="ja-JP" altLang="en-US" sz="3600" dirty="0"/>
              <a:t>　</a:t>
            </a:r>
            <a:r>
              <a:rPr kumimoji="1" lang="ja-JP" altLang="en-US" sz="3600" dirty="0" smtClean="0"/>
              <a:t>画像を悪用されたり，</a:t>
            </a:r>
            <a:endParaRPr kumimoji="1" lang="en-US" altLang="ja-JP" sz="1200" dirty="0" smtClean="0"/>
          </a:p>
          <a:p>
            <a:endParaRPr kumimoji="1" lang="en-US" altLang="ja-JP" sz="1200" dirty="0" smtClean="0"/>
          </a:p>
          <a:p>
            <a:r>
              <a:rPr lang="ja-JP" altLang="en-US" sz="3600" dirty="0"/>
              <a:t>　</a:t>
            </a:r>
            <a:r>
              <a:rPr lang="ja-JP" altLang="en-US" sz="3600" dirty="0" smtClean="0"/>
              <a:t>誹謗中傷の的になったり，</a:t>
            </a:r>
            <a:endParaRPr lang="en-US" altLang="ja-JP" sz="3600" dirty="0" smtClean="0"/>
          </a:p>
          <a:p>
            <a:r>
              <a:rPr lang="ja-JP" altLang="en-US" sz="3600" dirty="0" smtClean="0"/>
              <a:t>リスクが大きい。</a:t>
            </a:r>
            <a:endParaRPr kumimoji="1" lang="en-US" altLang="ja-JP" sz="3600" dirty="0" smtClean="0"/>
          </a:p>
          <a:p>
            <a:r>
              <a:rPr lang="ja-JP" altLang="en-US" sz="3600" dirty="0"/>
              <a:t>　</a:t>
            </a:r>
            <a:endParaRPr kumimoji="1" lang="en-US" altLang="ja-JP" sz="3600" dirty="0" smtClean="0"/>
          </a:p>
        </p:txBody>
      </p:sp>
      <p:sp>
        <p:nvSpPr>
          <p:cNvPr id="5" name="テキスト ボックス 4"/>
          <p:cNvSpPr txBox="1"/>
          <p:nvPr/>
        </p:nvSpPr>
        <p:spPr>
          <a:xfrm>
            <a:off x="2208553" y="957741"/>
            <a:ext cx="1738149" cy="307777"/>
          </a:xfrm>
          <a:prstGeom prst="rect">
            <a:avLst/>
          </a:prstGeom>
          <a:noFill/>
        </p:spPr>
        <p:txBody>
          <a:bodyPr wrap="square" rtlCol="0">
            <a:spAutoFit/>
          </a:bodyPr>
          <a:lstStyle/>
          <a:p>
            <a:r>
              <a:rPr lang="ja-JP" altLang="en-US" sz="1400" dirty="0"/>
              <a:t>しょうぞう</a:t>
            </a:r>
            <a:endParaRPr kumimoji="1" lang="ja-JP" altLang="en-US" sz="1400" dirty="0"/>
          </a:p>
        </p:txBody>
      </p:sp>
      <p:sp>
        <p:nvSpPr>
          <p:cNvPr id="6" name="テキスト ボックス 5"/>
          <p:cNvSpPr txBox="1"/>
          <p:nvPr/>
        </p:nvSpPr>
        <p:spPr>
          <a:xfrm>
            <a:off x="5360165" y="957741"/>
            <a:ext cx="1738149" cy="307777"/>
          </a:xfrm>
          <a:prstGeom prst="rect">
            <a:avLst/>
          </a:prstGeom>
          <a:noFill/>
        </p:spPr>
        <p:txBody>
          <a:bodyPr wrap="square" rtlCol="0">
            <a:spAutoFit/>
          </a:bodyPr>
          <a:lstStyle/>
          <a:p>
            <a:r>
              <a:rPr lang="ja-JP" altLang="en-US" sz="1400"/>
              <a:t>きょだく</a:t>
            </a:r>
            <a:endParaRPr kumimoji="1" lang="ja-JP" altLang="en-US" sz="1400" dirty="0"/>
          </a:p>
        </p:txBody>
      </p:sp>
      <p:sp>
        <p:nvSpPr>
          <p:cNvPr id="7" name="テキスト ボックス 6"/>
          <p:cNvSpPr txBox="1"/>
          <p:nvPr/>
        </p:nvSpPr>
        <p:spPr>
          <a:xfrm>
            <a:off x="4487642" y="1686644"/>
            <a:ext cx="1738149" cy="307777"/>
          </a:xfrm>
          <a:prstGeom prst="rect">
            <a:avLst/>
          </a:prstGeom>
          <a:noFill/>
        </p:spPr>
        <p:txBody>
          <a:bodyPr wrap="square" rtlCol="0">
            <a:spAutoFit/>
          </a:bodyPr>
          <a:lstStyle/>
          <a:p>
            <a:r>
              <a:rPr lang="ja-JP" altLang="en-US" sz="1400" dirty="0"/>
              <a:t>けんり</a:t>
            </a:r>
            <a:endParaRPr kumimoji="1" lang="ja-JP" altLang="en-US" sz="1400" dirty="0"/>
          </a:p>
        </p:txBody>
      </p:sp>
      <p:sp>
        <p:nvSpPr>
          <p:cNvPr id="9" name="テキスト ボックス 8"/>
          <p:cNvSpPr txBox="1"/>
          <p:nvPr/>
        </p:nvSpPr>
        <p:spPr>
          <a:xfrm>
            <a:off x="5600247" y="1688270"/>
            <a:ext cx="1738149" cy="307777"/>
          </a:xfrm>
          <a:prstGeom prst="rect">
            <a:avLst/>
          </a:prstGeom>
          <a:noFill/>
        </p:spPr>
        <p:txBody>
          <a:bodyPr wrap="square" rtlCol="0">
            <a:spAutoFit/>
          </a:bodyPr>
          <a:lstStyle/>
          <a:p>
            <a:r>
              <a:rPr lang="ja-JP" altLang="en-US" sz="1400"/>
              <a:t>しょうぞう</a:t>
            </a:r>
            <a:r>
              <a:rPr lang="ja-JP" altLang="en-US" sz="1400" dirty="0" err="1"/>
              <a:t>けん</a:t>
            </a:r>
            <a:endParaRPr kumimoji="1" lang="ja-JP" altLang="en-US" sz="1400" dirty="0"/>
          </a:p>
        </p:txBody>
      </p:sp>
      <p:sp>
        <p:nvSpPr>
          <p:cNvPr id="10" name="テキスト ボックス 9"/>
          <p:cNvSpPr txBox="1"/>
          <p:nvPr/>
        </p:nvSpPr>
        <p:spPr>
          <a:xfrm>
            <a:off x="865409" y="2522687"/>
            <a:ext cx="1738149" cy="307777"/>
          </a:xfrm>
          <a:prstGeom prst="rect">
            <a:avLst/>
          </a:prstGeom>
          <a:noFill/>
        </p:spPr>
        <p:txBody>
          <a:bodyPr wrap="square" rtlCol="0">
            <a:spAutoFit/>
          </a:bodyPr>
          <a:lstStyle/>
          <a:p>
            <a:r>
              <a:rPr lang="ja-JP" altLang="en-US" sz="1400" dirty="0"/>
              <a:t>とうこう</a:t>
            </a:r>
            <a:endParaRPr kumimoji="1" lang="ja-JP" altLang="en-US" sz="1400" dirty="0"/>
          </a:p>
        </p:txBody>
      </p:sp>
      <p:sp>
        <p:nvSpPr>
          <p:cNvPr id="11" name="テキスト ボックス 10"/>
          <p:cNvSpPr txBox="1"/>
          <p:nvPr/>
        </p:nvSpPr>
        <p:spPr>
          <a:xfrm>
            <a:off x="4159644" y="2497079"/>
            <a:ext cx="2015687" cy="307777"/>
          </a:xfrm>
          <a:prstGeom prst="rect">
            <a:avLst/>
          </a:prstGeom>
          <a:noFill/>
        </p:spPr>
        <p:txBody>
          <a:bodyPr wrap="square" rtlCol="0">
            <a:spAutoFit/>
          </a:bodyPr>
          <a:lstStyle/>
          <a:p>
            <a:r>
              <a:rPr lang="ja-JP" altLang="en-US" sz="1400" dirty="0" smtClean="0"/>
              <a:t>ふとくてい　　　たすう</a:t>
            </a:r>
            <a:endParaRPr kumimoji="1" lang="ja-JP" altLang="en-US" sz="1400" dirty="0"/>
          </a:p>
        </p:txBody>
      </p:sp>
      <p:sp>
        <p:nvSpPr>
          <p:cNvPr id="12" name="テキスト ボックス 11"/>
          <p:cNvSpPr txBox="1"/>
          <p:nvPr/>
        </p:nvSpPr>
        <p:spPr>
          <a:xfrm>
            <a:off x="2358865" y="3790815"/>
            <a:ext cx="1738149" cy="307777"/>
          </a:xfrm>
          <a:prstGeom prst="rect">
            <a:avLst/>
          </a:prstGeom>
          <a:noFill/>
        </p:spPr>
        <p:txBody>
          <a:bodyPr wrap="square" rtlCol="0">
            <a:spAutoFit/>
          </a:bodyPr>
          <a:lstStyle/>
          <a:p>
            <a:r>
              <a:rPr lang="ja-JP" altLang="en-US" sz="1400" dirty="0"/>
              <a:t>とくてい</a:t>
            </a:r>
            <a:endParaRPr kumimoji="1" lang="ja-JP" altLang="en-US" sz="1400" dirty="0"/>
          </a:p>
        </p:txBody>
      </p:sp>
      <p:sp>
        <p:nvSpPr>
          <p:cNvPr id="13" name="テキスト ボックス 12"/>
          <p:cNvSpPr txBox="1"/>
          <p:nvPr/>
        </p:nvSpPr>
        <p:spPr>
          <a:xfrm>
            <a:off x="2283708" y="4528404"/>
            <a:ext cx="1738149" cy="307777"/>
          </a:xfrm>
          <a:prstGeom prst="rect">
            <a:avLst/>
          </a:prstGeom>
          <a:noFill/>
        </p:spPr>
        <p:txBody>
          <a:bodyPr wrap="square" rtlCol="0">
            <a:spAutoFit/>
          </a:bodyPr>
          <a:lstStyle/>
          <a:p>
            <a:r>
              <a:rPr lang="ja-JP" altLang="en-US" sz="1400" dirty="0"/>
              <a:t>あくよう</a:t>
            </a:r>
            <a:endParaRPr kumimoji="1" lang="ja-JP" altLang="en-US" sz="1400" dirty="0"/>
          </a:p>
        </p:txBody>
      </p:sp>
      <p:sp>
        <p:nvSpPr>
          <p:cNvPr id="14" name="テキスト ボックス 13"/>
          <p:cNvSpPr txBox="1"/>
          <p:nvPr/>
        </p:nvSpPr>
        <p:spPr>
          <a:xfrm>
            <a:off x="1037400" y="5265993"/>
            <a:ext cx="1738149" cy="307777"/>
          </a:xfrm>
          <a:prstGeom prst="rect">
            <a:avLst/>
          </a:prstGeom>
          <a:noFill/>
        </p:spPr>
        <p:txBody>
          <a:bodyPr wrap="square" rtlCol="0">
            <a:spAutoFit/>
          </a:bodyPr>
          <a:lstStyle/>
          <a:p>
            <a:r>
              <a:rPr lang="ja-JP" altLang="en-US" sz="1400" dirty="0"/>
              <a:t>ひぼうちゅうしょう</a:t>
            </a:r>
            <a:endParaRPr kumimoji="1" lang="ja-JP" altLang="en-US" sz="1400" dirty="0"/>
          </a:p>
        </p:txBody>
      </p:sp>
      <p:sp>
        <p:nvSpPr>
          <p:cNvPr id="15" name="テキスト ボックス 14"/>
          <p:cNvSpPr txBox="1"/>
          <p:nvPr/>
        </p:nvSpPr>
        <p:spPr>
          <a:xfrm>
            <a:off x="3077627" y="5291045"/>
            <a:ext cx="1738149" cy="307777"/>
          </a:xfrm>
          <a:prstGeom prst="rect">
            <a:avLst/>
          </a:prstGeom>
          <a:noFill/>
        </p:spPr>
        <p:txBody>
          <a:bodyPr wrap="square" rtlCol="0">
            <a:spAutoFit/>
          </a:bodyPr>
          <a:lstStyle/>
          <a:p>
            <a:r>
              <a:rPr lang="ja-JP" altLang="en-US" sz="1400" dirty="0"/>
              <a:t>まと</a:t>
            </a:r>
            <a:endParaRPr kumimoji="1" lang="ja-JP" altLang="en-US" sz="1400" dirty="0"/>
          </a:p>
        </p:txBody>
      </p:sp>
    </p:spTree>
    <p:extLst>
      <p:ext uri="{BB962C8B-B14F-4D97-AF65-F5344CB8AC3E}">
        <p14:creationId xmlns:p14="http://schemas.microsoft.com/office/powerpoint/2010/main" val="34727531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457200" y="239376"/>
            <a:ext cx="4381328" cy="646331"/>
          </a:xfrm>
          <a:prstGeom prst="rect">
            <a:avLst/>
          </a:prstGeom>
        </p:spPr>
        <p:txBody>
          <a:bodyPr wrap="none">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4000" dirty="0" smtClean="0">
                <a:solidFill>
                  <a:srgbClr val="C00000"/>
                </a:solidFill>
                <a:effectLst>
                  <a:outerShdw blurRad="38100" dist="38100" dir="2700000" algn="tl">
                    <a:srgbClr val="000000">
                      <a:alpha val="43137"/>
                    </a:srgbClr>
                  </a:outerShdw>
                </a:effectLst>
                <a:latin typeface="+mj-ea"/>
              </a:rPr>
              <a:t>≪</a:t>
            </a:r>
            <a:r>
              <a:rPr lang="ja-JP" altLang="en-US" sz="4000" dirty="0">
                <a:solidFill>
                  <a:srgbClr val="C00000"/>
                </a:solidFill>
                <a:effectLst>
                  <a:outerShdw blurRad="38100" dist="38100" dir="2700000" algn="tl">
                    <a:srgbClr val="000000">
                      <a:alpha val="43137"/>
                    </a:srgbClr>
                  </a:outerShdw>
                </a:effectLst>
                <a:latin typeface="+mj-ea"/>
              </a:rPr>
              <a:t>気をつけること</a:t>
            </a:r>
            <a:r>
              <a:rPr lang="ja-JP" altLang="en-US" sz="4000" dirty="0" smtClean="0">
                <a:solidFill>
                  <a:srgbClr val="C00000"/>
                </a:solidFill>
                <a:effectLst>
                  <a:outerShdw blurRad="38100" dist="38100" dir="2700000" algn="tl">
                    <a:srgbClr val="000000">
                      <a:alpha val="43137"/>
                    </a:srgbClr>
                  </a:outerShdw>
                </a:effectLst>
                <a:latin typeface="+mj-ea"/>
              </a:rPr>
              <a:t>≫</a:t>
            </a:r>
            <a:endParaRPr lang="ja-JP" altLang="en-US" dirty="0">
              <a:solidFill>
                <a:srgbClr val="C00000"/>
              </a:solidFill>
              <a:effectLst>
                <a:outerShdw blurRad="38100" dist="38100" dir="2700000" algn="tl">
                  <a:srgbClr val="000000">
                    <a:alpha val="43137"/>
                  </a:srgbClr>
                </a:outerShdw>
              </a:effectLst>
              <a:latin typeface="+mj-ea"/>
            </a:endParaRPr>
          </a:p>
        </p:txBody>
      </p:sp>
      <p:sp>
        <p:nvSpPr>
          <p:cNvPr id="2" name="テキスト ボックス 1"/>
          <p:cNvSpPr txBox="1"/>
          <p:nvPr/>
        </p:nvSpPr>
        <p:spPr>
          <a:xfrm>
            <a:off x="723207" y="1038524"/>
            <a:ext cx="8104909" cy="1631216"/>
          </a:xfrm>
          <a:prstGeom prst="rect">
            <a:avLst/>
          </a:prstGeom>
          <a:noFill/>
        </p:spPr>
        <p:txBody>
          <a:bodyPr wrap="square" rtlCol="0">
            <a:spAutoFit/>
          </a:bodyPr>
          <a:lstStyle/>
          <a:p>
            <a:r>
              <a:rPr lang="ja-JP" altLang="en-US" sz="4400" dirty="0" smtClean="0"/>
              <a:t>画像投稿の際は，写っている人</a:t>
            </a:r>
            <a:endParaRPr lang="en-US" altLang="ja-JP" sz="1200" dirty="0" smtClean="0"/>
          </a:p>
          <a:p>
            <a:endParaRPr lang="en-US" altLang="ja-JP" sz="1200" dirty="0" smtClean="0"/>
          </a:p>
          <a:p>
            <a:r>
              <a:rPr kumimoji="1" lang="ja-JP" altLang="en-US" sz="4400" dirty="0" smtClean="0"/>
              <a:t>から</a:t>
            </a:r>
            <a:r>
              <a:rPr kumimoji="1" lang="ja-JP" altLang="en-US" sz="4400" dirty="0" smtClean="0">
                <a:solidFill>
                  <a:srgbClr val="FF0000"/>
                </a:solidFill>
              </a:rPr>
              <a:t>許可を得る</a:t>
            </a:r>
            <a:r>
              <a:rPr kumimoji="1" lang="ja-JP" altLang="en-US" sz="4400" dirty="0" smtClean="0"/>
              <a:t>ことが必要</a:t>
            </a:r>
            <a:r>
              <a:rPr lang="ja-JP" altLang="en-US" sz="4400" dirty="0"/>
              <a:t>で</a:t>
            </a:r>
            <a:r>
              <a:rPr lang="ja-JP" altLang="en-US" sz="4400" dirty="0" smtClean="0"/>
              <a:t>ある。</a:t>
            </a:r>
            <a:endParaRPr kumimoji="1" lang="ja-JP" altLang="en-US" sz="4400" dirty="0"/>
          </a:p>
        </p:txBody>
      </p:sp>
      <p:sp>
        <p:nvSpPr>
          <p:cNvPr id="4" name="テキスト ボックス 3"/>
          <p:cNvSpPr txBox="1"/>
          <p:nvPr/>
        </p:nvSpPr>
        <p:spPr>
          <a:xfrm>
            <a:off x="712769" y="4861042"/>
            <a:ext cx="8104909" cy="1446550"/>
          </a:xfrm>
          <a:prstGeom prst="rect">
            <a:avLst/>
          </a:prstGeom>
          <a:noFill/>
        </p:spPr>
        <p:txBody>
          <a:bodyPr wrap="square" rtlCol="0">
            <a:spAutoFit/>
          </a:bodyPr>
          <a:lstStyle/>
          <a:p>
            <a:r>
              <a:rPr lang="ja-JP" altLang="en-US" sz="4400" dirty="0" smtClean="0">
                <a:solidFill>
                  <a:srgbClr val="FF0000"/>
                </a:solidFill>
              </a:rPr>
              <a:t>個人が特定される</a:t>
            </a:r>
            <a:r>
              <a:rPr lang="ja-JP" altLang="en-US" sz="4400" dirty="0" smtClean="0"/>
              <a:t>ような画像を</a:t>
            </a:r>
            <a:endParaRPr lang="en-US" altLang="ja-JP" sz="4400" dirty="0" smtClean="0"/>
          </a:p>
          <a:p>
            <a:r>
              <a:rPr lang="ja-JP" altLang="en-US" sz="4400" dirty="0" smtClean="0"/>
              <a:t>投稿することは</a:t>
            </a:r>
            <a:r>
              <a:rPr lang="ja-JP" altLang="en-US" sz="4400" dirty="0" smtClean="0">
                <a:solidFill>
                  <a:srgbClr val="FF0000"/>
                </a:solidFill>
              </a:rPr>
              <a:t>リスクが大きい</a:t>
            </a:r>
            <a:r>
              <a:rPr lang="ja-JP" altLang="en-US" sz="4400" dirty="0" smtClean="0"/>
              <a:t>。</a:t>
            </a:r>
            <a:endParaRPr kumimoji="1" lang="ja-JP" altLang="en-US" sz="4400" dirty="0"/>
          </a:p>
        </p:txBody>
      </p:sp>
      <p:sp>
        <p:nvSpPr>
          <p:cNvPr id="5" name="テキスト ボックス 4"/>
          <p:cNvSpPr txBox="1"/>
          <p:nvPr/>
        </p:nvSpPr>
        <p:spPr>
          <a:xfrm>
            <a:off x="1890211" y="2631417"/>
            <a:ext cx="8104909" cy="830997"/>
          </a:xfrm>
          <a:prstGeom prst="rect">
            <a:avLst/>
          </a:prstGeom>
          <a:noFill/>
        </p:spPr>
        <p:txBody>
          <a:bodyPr wrap="square" rtlCol="0">
            <a:spAutoFit/>
          </a:bodyPr>
          <a:lstStyle/>
          <a:p>
            <a:r>
              <a:rPr lang="ja-JP" altLang="en-US" sz="4800" dirty="0" smtClean="0"/>
              <a:t>しかし，</a:t>
            </a:r>
            <a:r>
              <a:rPr lang="ja-JP" altLang="en-US" sz="4800" dirty="0" smtClean="0">
                <a:solidFill>
                  <a:srgbClr val="FF0000"/>
                </a:solidFill>
              </a:rPr>
              <a:t>その前に</a:t>
            </a:r>
            <a:endParaRPr kumimoji="1" lang="ja-JP" altLang="en-US" sz="4800" dirty="0">
              <a:solidFill>
                <a:srgbClr val="FF0000"/>
              </a:solidFill>
            </a:endParaRPr>
          </a:p>
        </p:txBody>
      </p:sp>
      <p:sp>
        <p:nvSpPr>
          <p:cNvPr id="6" name="テキスト ボックス 5"/>
          <p:cNvSpPr txBox="1"/>
          <p:nvPr/>
        </p:nvSpPr>
        <p:spPr>
          <a:xfrm>
            <a:off x="723207" y="3386935"/>
            <a:ext cx="8104909" cy="1446550"/>
          </a:xfrm>
          <a:prstGeom prst="rect">
            <a:avLst/>
          </a:prstGeom>
          <a:noFill/>
        </p:spPr>
        <p:txBody>
          <a:bodyPr wrap="square" rtlCol="0">
            <a:spAutoFit/>
          </a:bodyPr>
          <a:lstStyle/>
          <a:p>
            <a:r>
              <a:rPr lang="ja-JP" altLang="en-US" sz="4400" dirty="0" smtClean="0">
                <a:solidFill>
                  <a:srgbClr val="FF0000"/>
                </a:solidFill>
              </a:rPr>
              <a:t>投稿してよい画像かどうか</a:t>
            </a:r>
            <a:r>
              <a:rPr lang="ja-JP" altLang="en-US" sz="4400" dirty="0" smtClean="0"/>
              <a:t>を考える</a:t>
            </a:r>
            <a:r>
              <a:rPr kumimoji="1" lang="ja-JP" altLang="en-US" sz="4400" dirty="0" smtClean="0"/>
              <a:t>必要</a:t>
            </a:r>
            <a:r>
              <a:rPr lang="ja-JP" altLang="en-US" sz="4400" dirty="0" smtClean="0"/>
              <a:t>がある。</a:t>
            </a:r>
            <a:endParaRPr kumimoji="1" lang="ja-JP" altLang="en-US" sz="4400" dirty="0"/>
          </a:p>
        </p:txBody>
      </p:sp>
      <p:sp>
        <p:nvSpPr>
          <p:cNvPr id="7" name="テキスト ボックス 6"/>
          <p:cNvSpPr txBox="1"/>
          <p:nvPr/>
        </p:nvSpPr>
        <p:spPr>
          <a:xfrm>
            <a:off x="958506" y="885707"/>
            <a:ext cx="1922480" cy="307777"/>
          </a:xfrm>
          <a:prstGeom prst="rect">
            <a:avLst/>
          </a:prstGeom>
          <a:noFill/>
        </p:spPr>
        <p:txBody>
          <a:bodyPr wrap="square" rtlCol="0">
            <a:spAutoFit/>
          </a:bodyPr>
          <a:lstStyle/>
          <a:p>
            <a:r>
              <a:rPr lang="ja-JP" altLang="en-US" sz="1400" smtClean="0"/>
              <a:t>がぞう</a:t>
            </a:r>
            <a:r>
              <a:rPr lang="ja-JP" altLang="en-US" sz="1400" dirty="0" smtClean="0"/>
              <a:t>　　　　　　とうこう</a:t>
            </a:r>
            <a:endParaRPr kumimoji="1" lang="ja-JP" altLang="en-US" sz="1400" dirty="0"/>
          </a:p>
        </p:txBody>
      </p:sp>
      <p:sp>
        <p:nvSpPr>
          <p:cNvPr id="8" name="テキスト ボックス 7"/>
          <p:cNvSpPr txBox="1"/>
          <p:nvPr/>
        </p:nvSpPr>
        <p:spPr>
          <a:xfrm>
            <a:off x="3611467" y="889939"/>
            <a:ext cx="1738149" cy="307777"/>
          </a:xfrm>
          <a:prstGeom prst="rect">
            <a:avLst/>
          </a:prstGeom>
          <a:noFill/>
        </p:spPr>
        <p:txBody>
          <a:bodyPr wrap="square" rtlCol="0">
            <a:spAutoFit/>
          </a:bodyPr>
          <a:lstStyle/>
          <a:p>
            <a:r>
              <a:rPr lang="ja-JP" altLang="en-US" sz="1400" dirty="0"/>
              <a:t>さい</a:t>
            </a:r>
            <a:endParaRPr kumimoji="1" lang="ja-JP" altLang="en-US" sz="1400" dirty="0"/>
          </a:p>
        </p:txBody>
      </p:sp>
      <p:sp>
        <p:nvSpPr>
          <p:cNvPr id="9" name="テキスト ボックス 8"/>
          <p:cNvSpPr txBox="1"/>
          <p:nvPr/>
        </p:nvSpPr>
        <p:spPr>
          <a:xfrm>
            <a:off x="2011911" y="1756446"/>
            <a:ext cx="1738149" cy="307777"/>
          </a:xfrm>
          <a:prstGeom prst="rect">
            <a:avLst/>
          </a:prstGeom>
          <a:noFill/>
        </p:spPr>
        <p:txBody>
          <a:bodyPr wrap="square" rtlCol="0">
            <a:spAutoFit/>
          </a:bodyPr>
          <a:lstStyle/>
          <a:p>
            <a:r>
              <a:rPr lang="ja-JP" altLang="en-US" sz="1400" dirty="0">
                <a:solidFill>
                  <a:srgbClr val="FF0000"/>
                </a:solidFill>
              </a:rPr>
              <a:t>きょか</a:t>
            </a:r>
            <a:endParaRPr kumimoji="1" lang="ja-JP" altLang="en-US" sz="1400" dirty="0">
              <a:solidFill>
                <a:srgbClr val="FF0000"/>
              </a:solidFill>
            </a:endParaRPr>
          </a:p>
        </p:txBody>
      </p:sp>
      <p:sp>
        <p:nvSpPr>
          <p:cNvPr id="11" name="テキスト ボックス 10"/>
          <p:cNvSpPr txBox="1"/>
          <p:nvPr/>
        </p:nvSpPr>
        <p:spPr>
          <a:xfrm>
            <a:off x="3552170" y="1758762"/>
            <a:ext cx="1738149" cy="307777"/>
          </a:xfrm>
          <a:prstGeom prst="rect">
            <a:avLst/>
          </a:prstGeom>
          <a:noFill/>
        </p:spPr>
        <p:txBody>
          <a:bodyPr wrap="square" rtlCol="0">
            <a:spAutoFit/>
          </a:bodyPr>
          <a:lstStyle/>
          <a:p>
            <a:r>
              <a:rPr lang="ja-JP" altLang="en-US" sz="1400" dirty="0">
                <a:solidFill>
                  <a:srgbClr val="FF0000"/>
                </a:solidFill>
              </a:rPr>
              <a:t>え</a:t>
            </a:r>
            <a:endParaRPr kumimoji="1" lang="ja-JP" altLang="en-US" sz="1400" dirty="0">
              <a:solidFill>
                <a:srgbClr val="FF0000"/>
              </a:solidFill>
            </a:endParaRPr>
          </a:p>
        </p:txBody>
      </p:sp>
      <p:sp>
        <p:nvSpPr>
          <p:cNvPr id="12" name="テキスト ボックス 11"/>
          <p:cNvSpPr txBox="1"/>
          <p:nvPr/>
        </p:nvSpPr>
        <p:spPr>
          <a:xfrm>
            <a:off x="2660390" y="4717174"/>
            <a:ext cx="1738149" cy="307777"/>
          </a:xfrm>
          <a:prstGeom prst="rect">
            <a:avLst/>
          </a:prstGeom>
          <a:noFill/>
        </p:spPr>
        <p:txBody>
          <a:bodyPr wrap="square" rtlCol="0">
            <a:spAutoFit/>
          </a:bodyPr>
          <a:lstStyle/>
          <a:p>
            <a:r>
              <a:rPr lang="ja-JP" altLang="en-US" sz="1400" dirty="0" smtClean="0">
                <a:solidFill>
                  <a:srgbClr val="FF0000"/>
                </a:solidFill>
              </a:rPr>
              <a:t>とくてい</a:t>
            </a:r>
            <a:endParaRPr kumimoji="1" lang="ja-JP" altLang="en-US" sz="1400" dirty="0">
              <a:solidFill>
                <a:srgbClr val="FF0000"/>
              </a:solidFill>
            </a:endParaRPr>
          </a:p>
        </p:txBody>
      </p:sp>
    </p:spTree>
    <p:extLst>
      <p:ext uri="{BB962C8B-B14F-4D97-AF65-F5344CB8AC3E}">
        <p14:creationId xmlns:p14="http://schemas.microsoft.com/office/powerpoint/2010/main" val="2616849299"/>
      </p:ext>
    </p:extLst>
  </p:cSld>
  <p:clrMapOvr>
    <a:masterClrMapping/>
  </p:clrMapOvr>
  <p:timing>
    <p:tnLst>
      <p:par>
        <p:cTn id="1" dur="indefinite" restart="never" nodeType="tmRoot"/>
      </p:par>
    </p:tnLst>
  </p:timing>
</p:sld>
</file>

<file path=ppt/theme/theme1.xml><?xml version="1.0" encoding="utf-8"?>
<a:theme xmlns:a="http://schemas.openxmlformats.org/drawingml/2006/main" name="moraru">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oraru" id="{C69FA75E-B1A4-41B2-A3DE-93AB88A61D1A}" vid="{40FEF4C9-A4B0-42AD-A2CF-8596ABE77779}"/>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moraru</Template>
  <TotalTime>997</TotalTime>
  <Words>365</Words>
  <Application>Microsoft Office PowerPoint</Application>
  <PresentationFormat>画面に合わせる (4:3)</PresentationFormat>
  <Paragraphs>152</Paragraphs>
  <Slides>6</Slides>
  <Notes>6</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6</vt:i4>
      </vt:variant>
    </vt:vector>
  </HeadingPairs>
  <TitlesOfParts>
    <vt:vector size="13" baseType="lpstr">
      <vt:lpstr>HGS創英角ｺﾞｼｯｸUB</vt:lpstr>
      <vt:lpstr>ＭＳ Ｐゴシック</vt:lpstr>
      <vt:lpstr>ＭＳ ゴシック</vt:lpstr>
      <vt:lpstr>Arial</vt:lpstr>
      <vt:lpstr>Calibri</vt:lpstr>
      <vt:lpstr>Calibri Light</vt:lpstr>
      <vt:lpstr>moraru</vt:lpstr>
      <vt:lpstr>ＳＮＳに   画像を投稿するときは・・・ </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joho7</dc:creator>
  <cp:lastModifiedBy>Aki</cp:lastModifiedBy>
  <cp:revision>99</cp:revision>
  <cp:lastPrinted>2017-03-27T03:44:24Z</cp:lastPrinted>
  <dcterms:created xsi:type="dcterms:W3CDTF">2015-11-05T04:56:00Z</dcterms:created>
  <dcterms:modified xsi:type="dcterms:W3CDTF">2017-03-29T14:10:34Z</dcterms:modified>
</cp:coreProperties>
</file>