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B45064"/>
    <a:srgbClr val="FFCCFF"/>
    <a:srgbClr val="FF0066"/>
    <a:srgbClr val="00CC99"/>
    <a:srgbClr val="29CB2D"/>
    <a:srgbClr val="66FF33"/>
    <a:srgbClr val="FFFF99"/>
    <a:srgbClr val="BE000A"/>
    <a:srgbClr val="9BD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5975" autoAdjust="0"/>
  </p:normalViewPr>
  <p:slideViewPr>
    <p:cSldViewPr snapToGrid="0">
      <p:cViewPr varScale="1">
        <p:scale>
          <a:sx n="60" d="100"/>
          <a:sy n="60" d="100"/>
        </p:scale>
        <p:origin x="1206" y="60"/>
      </p:cViewPr>
      <p:guideLst>
        <p:guide orient="horz" pos="2160"/>
        <p:guide pos="2880"/>
      </p:guideLst>
    </p:cSldViewPr>
  </p:slideViewPr>
  <p:notesTextViewPr>
    <p:cViewPr>
      <p:scale>
        <a:sx n="3" d="2"/>
        <a:sy n="3" d="2"/>
      </p:scale>
      <p:origin x="0" y="0"/>
    </p:cViewPr>
  </p:notesTextViewPr>
  <p:notesViewPr>
    <p:cSldViewPr snapToGrid="0">
      <p:cViewPr varScale="1">
        <p:scale>
          <a:sx n="80" d="100"/>
          <a:sy n="80" d="100"/>
        </p:scale>
        <p:origin x="321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■指導のねらい</a:t>
            </a:r>
          </a:p>
          <a:p>
            <a:r>
              <a:rPr lang="ja-JP" altLang="en-US" sz="1050" dirty="0">
                <a:latin typeface="ＭＳ ゴシック" panose="020B0609070205080204" pitchFamily="49" charset="-128"/>
                <a:ea typeface="ＭＳ ゴシック" panose="020B0609070205080204" pitchFamily="49" charset="-128"/>
              </a:rPr>
              <a:t>　文字による伝達の特徴を理解させ，相手の気持ちを考えた適切な表現による情報伝達の大切さを気付かせる。</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100" b="1" dirty="0" smtClean="0">
                <a:latin typeface="ＭＳ ゴシック" panose="020B0609070205080204" pitchFamily="49" charset="-128"/>
                <a:ea typeface="ＭＳ ゴシック" panose="020B0609070205080204" pitchFamily="49" charset="-128"/>
              </a:rPr>
              <a:t>＜</a:t>
            </a:r>
            <a:r>
              <a:rPr lang="ja-JP" altLang="ja-JP" sz="1100" b="1" dirty="0">
                <a:latin typeface="ＭＳ ゴシック" panose="020B0609070205080204" pitchFamily="49" charset="-128"/>
                <a:ea typeface="ＭＳ ゴシック" panose="020B0609070205080204" pitchFamily="49" charset="-128"/>
              </a:rPr>
              <a:t>事例場面の把握</a:t>
            </a:r>
            <a:r>
              <a:rPr lang="ja-JP" altLang="ja-JP" sz="1100" b="1" dirty="0" smtClean="0">
                <a:latin typeface="ＭＳ ゴシック" panose="020B0609070205080204" pitchFamily="49" charset="-128"/>
                <a:ea typeface="ＭＳ ゴシック" panose="020B0609070205080204" pitchFamily="49" charset="-128"/>
              </a:rPr>
              <a:t>＞</a:t>
            </a:r>
            <a:endParaRPr lang="en-US" altLang="ja-JP" sz="1100" b="1" dirty="0" smtClean="0">
              <a:latin typeface="ＭＳ ゴシック" panose="020B0609070205080204" pitchFamily="49" charset="-128"/>
              <a:ea typeface="ＭＳ ゴシック" panose="020B0609070205080204" pitchFamily="49" charset="-128"/>
            </a:endParaRPr>
          </a:p>
          <a:p>
            <a:r>
              <a:rPr lang="ja-JP" altLang="ja-JP" sz="1100" dirty="0" smtClean="0">
                <a:latin typeface="ＭＳ ゴシック" panose="020B0609070205080204" pitchFamily="49" charset="-128"/>
                <a:ea typeface="ＭＳ ゴシック" panose="020B0609070205080204" pitchFamily="49" charset="-128"/>
              </a:rPr>
              <a:t>◆</a:t>
            </a:r>
            <a:r>
              <a:rPr lang="ja-JP" altLang="ja-JP" sz="1100" dirty="0">
                <a:latin typeface="ＭＳ ゴシック" panose="020B0609070205080204" pitchFamily="49" charset="-128"/>
                <a:ea typeface="ＭＳ ゴシック" panose="020B0609070205080204" pitchFamily="49" charset="-128"/>
              </a:rPr>
              <a:t>ワークシート教材の吹き出し部分を読み聞かせる。</a:t>
            </a:r>
          </a:p>
          <a:p>
            <a:r>
              <a:rPr lang="ja-JP" altLang="ja-JP" sz="1100" dirty="0">
                <a:latin typeface="ＭＳ ゴシック" panose="020B0609070205080204" pitchFamily="49" charset="-128"/>
                <a:ea typeface="ＭＳ ゴシック" panose="020B0609070205080204" pitchFamily="49" charset="-128"/>
              </a:rPr>
              <a:t>◆児童生徒に，メッセージ部分を読ませる。</a:t>
            </a:r>
            <a:r>
              <a:rPr lang="en-US" altLang="ja-JP" sz="1100" dirty="0">
                <a:latin typeface="ＭＳ ゴシック" panose="020B0609070205080204" pitchFamily="49" charset="-128"/>
                <a:ea typeface="ＭＳ ゴシック" panose="020B0609070205080204" pitchFamily="49" charset="-128"/>
              </a:rPr>
              <a:t>	</a:t>
            </a:r>
            <a:endParaRPr lang="ja-JP" altLang="ja-JP" sz="1100" dirty="0">
              <a:latin typeface="ＭＳ ゴシック" panose="020B0609070205080204" pitchFamily="49" charset="-128"/>
              <a:ea typeface="ＭＳ ゴシック" panose="020B0609070205080204" pitchFamily="49" charset="-128"/>
            </a:endParaRPr>
          </a:p>
          <a:p>
            <a:r>
              <a:rPr lang="ja-JP" altLang="ja-JP" sz="1100" dirty="0" smtClean="0">
                <a:latin typeface="ＭＳ ゴシック" panose="020B0609070205080204" pitchFamily="49" charset="-128"/>
                <a:ea typeface="ＭＳ ゴシック" panose="020B0609070205080204" pitchFamily="49" charset="-128"/>
              </a:rPr>
              <a:t>【</a:t>
            </a:r>
            <a:r>
              <a:rPr lang="ja-JP" altLang="ja-JP" sz="1100" dirty="0">
                <a:latin typeface="ＭＳ ゴシック" panose="020B0609070205080204" pitchFamily="49" charset="-128"/>
                <a:ea typeface="ＭＳ ゴシック" panose="020B0609070205080204" pitchFamily="49" charset="-128"/>
              </a:rPr>
              <a:t>発問】なぜ，二人はケンカになってしまったのでしょう</a:t>
            </a:r>
            <a:r>
              <a:rPr lang="ja-JP" altLang="ja-JP" sz="1100" dirty="0" smtClean="0">
                <a:latin typeface="ＭＳ ゴシック" panose="020B0609070205080204" pitchFamily="49" charset="-128"/>
                <a:ea typeface="ＭＳ ゴシック" panose="020B0609070205080204" pitchFamily="49" charset="-128"/>
              </a:rPr>
              <a:t>。</a:t>
            </a:r>
            <a:endParaRPr lang="en-US" altLang="ja-JP" sz="1100" dirty="0" smtClean="0">
              <a:latin typeface="ＭＳ ゴシック" panose="020B0609070205080204" pitchFamily="49" charset="-128"/>
              <a:ea typeface="ＭＳ ゴシック" panose="020B0609070205080204" pitchFamily="49" charset="-128"/>
            </a:endParaRPr>
          </a:p>
          <a:p>
            <a:endParaRPr lang="en-US" altLang="ja-JP" sz="1100" dirty="0">
              <a:latin typeface="ＭＳ ゴシック" panose="020B0609070205080204" pitchFamily="49" charset="-128"/>
              <a:ea typeface="ＭＳ ゴシック" panose="020B0609070205080204" pitchFamily="49" charset="-128"/>
            </a:endParaRPr>
          </a:p>
          <a:p>
            <a:r>
              <a:rPr lang="ja-JP" altLang="ja-JP" sz="1100" b="1" dirty="0">
                <a:latin typeface="ＭＳ ゴシック" panose="020B0609070205080204" pitchFamily="49" charset="-128"/>
                <a:ea typeface="ＭＳ ゴシック" panose="020B0609070205080204" pitchFamily="49" charset="-128"/>
              </a:rPr>
              <a:t>＜自分の考えを持たせる＞</a:t>
            </a:r>
            <a:endParaRPr lang="ja-JP" altLang="ja-JP" sz="1100" dirty="0">
              <a:latin typeface="ＭＳ ゴシック" panose="020B0609070205080204" pitchFamily="49" charset="-128"/>
              <a:ea typeface="ＭＳ ゴシック" panose="020B0609070205080204" pitchFamily="49" charset="-128"/>
            </a:endParaRPr>
          </a:p>
          <a:p>
            <a:r>
              <a:rPr lang="ja-JP" altLang="ja-JP" sz="1100" dirty="0">
                <a:latin typeface="ＭＳ ゴシック" panose="020B0609070205080204" pitchFamily="49" charset="-128"/>
                <a:ea typeface="ＭＳ ゴシック" panose="020B0609070205080204" pitchFamily="49" charset="-128"/>
              </a:rPr>
              <a:t>◆なぜ、二人がケンカになったのかその理由を考えさせ，設問１に記入させる。</a:t>
            </a:r>
          </a:p>
          <a:p>
            <a:endParaRPr kumimoji="1" lang="ja-JP" altLang="ja-JP" sz="110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いいよ」の捉え方により，誤解を招いたことに</a:t>
            </a:r>
            <a:r>
              <a:rPr lang="ja-JP" altLang="ja-JP" sz="1050" dirty="0" smtClean="0">
                <a:latin typeface="ＭＳ ゴシック" panose="020B0609070205080204" pitchFamily="49" charset="-128"/>
                <a:ea typeface="ＭＳ ゴシック" panose="020B0609070205080204" pitchFamily="49" charset="-128"/>
              </a:rPr>
              <a:t>気付かせる。</a:t>
            </a:r>
            <a:endParaRPr lang="en-US" altLang="ja-JP" sz="1050" dirty="0" smtClean="0">
              <a:latin typeface="ＭＳ ゴシック" panose="020B0609070205080204" pitchFamily="49" charset="-128"/>
              <a:ea typeface="ＭＳ ゴシック" panose="020B0609070205080204" pitchFamily="49" charset="-128"/>
            </a:endParaRPr>
          </a:p>
          <a:p>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◆ケンカになった理由とその対処法について話し合わせ，考えを交流させる。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a:t>
            </a:r>
            <a:r>
              <a:rPr lang="ja-JP" altLang="ja-JP" sz="1050" dirty="0" smtClean="0">
                <a:latin typeface="ＭＳ ゴシック" panose="020B0609070205080204" pitchFamily="49" charset="-128"/>
                <a:ea typeface="ＭＳ ゴシック" panose="020B0609070205080204" pitchFamily="49" charset="-128"/>
              </a:rPr>
              <a:t>など</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事例</a:t>
            </a:r>
            <a:r>
              <a:rPr lang="ja-JP" altLang="ja-JP" sz="1050" dirty="0">
                <a:latin typeface="ＭＳ ゴシック" panose="020B0609070205080204" pitchFamily="49" charset="-128"/>
                <a:ea typeface="ＭＳ ゴシック" panose="020B0609070205080204" pitchFamily="49" charset="-128"/>
              </a:rPr>
              <a:t>のポイント説明</a:t>
            </a:r>
          </a:p>
          <a:p>
            <a:r>
              <a:rPr lang="ja-JP" altLang="ja-JP" sz="1050" dirty="0">
                <a:latin typeface="ＭＳ ゴシック" panose="020B0609070205080204" pitchFamily="49" charset="-128"/>
                <a:ea typeface="ＭＳ ゴシック" panose="020B0609070205080204" pitchFamily="49" charset="-128"/>
              </a:rPr>
              <a:t>・アヤは，明日一緒に行けない（</a:t>
            </a:r>
            <a:r>
              <a:rPr lang="en-US" altLang="ja-JP" sz="1050" dirty="0">
                <a:latin typeface="ＭＳ ゴシック" panose="020B0609070205080204" pitchFamily="49" charset="-128"/>
                <a:ea typeface="ＭＳ ゴシック" panose="020B0609070205080204" pitchFamily="49" charset="-128"/>
              </a:rPr>
              <a:t>No</a:t>
            </a:r>
            <a:r>
              <a:rPr lang="ja-JP" altLang="ja-JP" sz="1050" dirty="0">
                <a:latin typeface="ＭＳ ゴシック" panose="020B0609070205080204" pitchFamily="49" charset="-128"/>
                <a:ea typeface="ＭＳ ゴシック" panose="020B0609070205080204" pitchFamily="49" charset="-128"/>
              </a:rPr>
              <a:t>）の意味で「いいよ」と書き込んだのに</a:t>
            </a:r>
            <a:r>
              <a:rPr lang="ja-JP" altLang="ja-JP" sz="1050" dirty="0" smtClean="0">
                <a:latin typeface="ＭＳ ゴシック" panose="020B0609070205080204" pitchFamily="49" charset="-128"/>
                <a:ea typeface="ＭＳ ゴシック" panose="020B0609070205080204" pitchFamily="49" charset="-128"/>
              </a:rPr>
              <a:t>対して</a:t>
            </a:r>
            <a:r>
              <a:rPr lang="ja-JP" altLang="ja-JP"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ユ</a:t>
            </a: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キ</a:t>
            </a:r>
            <a:r>
              <a:rPr lang="ja-JP" altLang="ja-JP" sz="1050" dirty="0">
                <a:latin typeface="ＭＳ ゴシック" panose="020B0609070205080204" pitchFamily="49" charset="-128"/>
                <a:ea typeface="ＭＳ ゴシック" panose="020B0609070205080204" pitchFamily="49" charset="-128"/>
              </a:rPr>
              <a:t>は一緒に行ける（</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）の意味で捉えたため，ケンカになった。</a:t>
            </a:r>
          </a:p>
          <a:p>
            <a:r>
              <a:rPr lang="ja-JP" altLang="ja-JP" sz="1050" dirty="0">
                <a:latin typeface="ＭＳ ゴシック" panose="020B0609070205080204" pitchFamily="49" charset="-128"/>
                <a:ea typeface="ＭＳ ゴシック" panose="020B0609070205080204" pitchFamily="49" charset="-128"/>
              </a:rPr>
              <a:t>・「具合はどう？」に対して，具合が少し良くなったという意味での「いいよ</a:t>
            </a:r>
            <a:r>
              <a:rPr lang="ja-JP" altLang="ja-JP" sz="1050" dirty="0" smtClean="0">
                <a:latin typeface="ＭＳ ゴシック" panose="020B0609070205080204" pitchFamily="49" charset="-128"/>
                <a:ea typeface="ＭＳ ゴシック" panose="020B0609070205080204" pitchFamily="49" charset="-128"/>
              </a:rPr>
              <a:t>」で</a:t>
            </a:r>
            <a:r>
              <a:rPr lang="ja-JP" altLang="ja-JP" sz="1050" dirty="0">
                <a:latin typeface="ＭＳ ゴシック" panose="020B0609070205080204" pitchFamily="49" charset="-128"/>
                <a:ea typeface="ＭＳ ゴシック" panose="020B0609070205080204" pitchFamily="49" charset="-128"/>
              </a:rPr>
              <a:t>あり</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一緒</a:t>
            </a:r>
            <a:r>
              <a:rPr lang="ja-JP" altLang="ja-JP" sz="1050" dirty="0">
                <a:latin typeface="ＭＳ ゴシック" panose="020B0609070205080204" pitchFamily="49" charset="-128"/>
                <a:ea typeface="ＭＳ ゴシック" panose="020B0609070205080204" pitchFamily="49" charset="-128"/>
              </a:rPr>
              <a:t>に行ける（</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）の意味ではなかった。</a:t>
            </a:r>
          </a:p>
          <a:p>
            <a:r>
              <a:rPr lang="ja-JP" altLang="ja-JP" sz="1050" dirty="0">
                <a:latin typeface="ＭＳ ゴシック" panose="020B0609070205080204" pitchFamily="49" charset="-128"/>
                <a:ea typeface="ＭＳ ゴシック" panose="020B0609070205080204" pitchFamily="49" charset="-128"/>
              </a:rPr>
              <a:t>・このように誤解を招く言葉として，補足説明１のような言葉がある。</a:t>
            </a:r>
          </a:p>
          <a:p>
            <a:endParaRPr lang="ja-JP" altLang="ja-JP" sz="1050" dirty="0">
              <a:latin typeface="ＭＳ ゴシック" panose="020B0609070205080204" pitchFamily="49" charset="-128"/>
              <a:ea typeface="ＭＳ ゴシック" panose="020B0609070205080204" pitchFamily="49" charset="-128"/>
            </a:endParaRPr>
          </a:p>
          <a:p>
            <a:endParaRPr lang="en-US" altLang="ja-JP"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文字</a:t>
            </a:r>
            <a:r>
              <a:rPr lang="ja-JP" altLang="ja-JP" sz="1050" dirty="0">
                <a:latin typeface="ＭＳ ゴシック" panose="020B0609070205080204" pitchFamily="49" charset="-128"/>
                <a:ea typeface="ＭＳ ゴシック" panose="020B0609070205080204" pitchFamily="49" charset="-128"/>
              </a:rPr>
              <a:t>による伝達の難しさと相手の気持ちを考えた適切な表現の</a:t>
            </a:r>
            <a:r>
              <a:rPr lang="ja-JP" altLang="ja-JP" sz="1050" dirty="0" smtClean="0">
                <a:latin typeface="ＭＳ ゴシック" panose="020B0609070205080204" pitchFamily="49" charset="-128"/>
                <a:ea typeface="ＭＳ ゴシック" panose="020B0609070205080204" pitchFamily="49" charset="-128"/>
              </a:rPr>
              <a:t>大切さ</a:t>
            </a:r>
            <a:r>
              <a:rPr lang="ja-JP" altLang="ja-JP" sz="1050" dirty="0">
                <a:latin typeface="ＭＳ ゴシック" panose="020B0609070205080204" pitchFamily="49" charset="-128"/>
                <a:ea typeface="ＭＳ ゴシック" panose="020B0609070205080204" pitchFamily="49" charset="-128"/>
              </a:rPr>
              <a:t>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など文字による伝達では，受け手の状況や感じ方により，送り手</a:t>
            </a:r>
            <a:r>
              <a:rPr lang="ja-JP" altLang="ja-JP" sz="1050" dirty="0" smtClean="0">
                <a:latin typeface="ＭＳ ゴシック" panose="020B0609070205080204" pitchFamily="49" charset="-128"/>
                <a:ea typeface="ＭＳ ゴシック" panose="020B0609070205080204" pitchFamily="49" charset="-128"/>
              </a:rPr>
              <a:t>の気持</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err="1" smtClean="0">
                <a:latin typeface="ＭＳ ゴシック" panose="020B0609070205080204" pitchFamily="49" charset="-128"/>
                <a:ea typeface="ＭＳ ゴシック" panose="020B0609070205080204" pitchFamily="49" charset="-128"/>
              </a:rPr>
              <a:t>ちがう</a:t>
            </a:r>
            <a:r>
              <a:rPr lang="ja-JP" altLang="ja-JP" sz="1050" dirty="0" err="1">
                <a:latin typeface="ＭＳ ゴシック" panose="020B0609070205080204" pitchFamily="49" charset="-128"/>
                <a:ea typeface="ＭＳ ゴシック" panose="020B0609070205080204" pitchFamily="49" charset="-128"/>
              </a:rPr>
              <a:t>まく</a:t>
            </a:r>
            <a:r>
              <a:rPr lang="ja-JP" altLang="ja-JP" sz="1050" dirty="0">
                <a:latin typeface="ＭＳ ゴシック" panose="020B0609070205080204" pitchFamily="49" charset="-128"/>
                <a:ea typeface="ＭＳ ゴシック" panose="020B0609070205080204" pitchFamily="49" charset="-128"/>
              </a:rPr>
              <a:t>伝わらないことがある。</a:t>
            </a:r>
          </a:p>
          <a:p>
            <a:r>
              <a:rPr lang="ja-JP" altLang="ja-JP" sz="1050" dirty="0">
                <a:latin typeface="ＭＳ ゴシック" panose="020B0609070205080204" pitchFamily="49" charset="-128"/>
                <a:ea typeface="ＭＳ ゴシック" panose="020B0609070205080204" pitchFamily="49" charset="-128"/>
              </a:rPr>
              <a:t>・直接会って話したり，電話で話したりすると，互いの表情や声の抑揚などから</a:t>
            </a:r>
            <a:r>
              <a:rPr lang="ja-JP" altLang="ja-JP" sz="1050" dirty="0" smtClean="0">
                <a:latin typeface="ＭＳ ゴシック" panose="020B0609070205080204" pitchFamily="49" charset="-128"/>
                <a:ea typeface="ＭＳ ゴシック" panose="020B0609070205080204" pitchFamily="49" charset="-128"/>
              </a:rPr>
              <a:t>，気持</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err="1" smtClean="0">
                <a:latin typeface="ＭＳ ゴシック" panose="020B0609070205080204" pitchFamily="49" charset="-128"/>
                <a:ea typeface="ＭＳ ゴシック" panose="020B0609070205080204" pitchFamily="49" charset="-128"/>
              </a:rPr>
              <a:t>ちが</a:t>
            </a:r>
            <a:r>
              <a:rPr lang="ja-JP" altLang="ja-JP" sz="1050" dirty="0">
                <a:latin typeface="ＭＳ ゴシック" panose="020B0609070205080204" pitchFamily="49" charset="-128"/>
                <a:ea typeface="ＭＳ ゴシック" panose="020B0609070205080204" pitchFamily="49" charset="-128"/>
              </a:rPr>
              <a:t>伝わりやすい。</a:t>
            </a:r>
          </a:p>
          <a:p>
            <a:r>
              <a:rPr lang="ja-JP" altLang="ja-JP" sz="1050" dirty="0">
                <a:latin typeface="ＭＳ ゴシック" panose="020B0609070205080204" pitchFamily="49" charset="-128"/>
                <a:ea typeface="ＭＳ ゴシック" panose="020B0609070205080204" pitchFamily="49" charset="-128"/>
              </a:rPr>
              <a:t>　このようなことをしっかりと理解した上で，メールや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を利用することが</a:t>
            </a:r>
            <a:r>
              <a:rPr lang="ja-JP" altLang="ja-JP" sz="1050" dirty="0" smtClean="0">
                <a:latin typeface="ＭＳ ゴシック" panose="020B0609070205080204" pitchFamily="49" charset="-128"/>
                <a:ea typeface="ＭＳ ゴシック" panose="020B0609070205080204" pitchFamily="49" charset="-128"/>
              </a:rPr>
              <a:t>大切で</a:t>
            </a:r>
            <a:r>
              <a:rPr lang="ja-JP" altLang="ja-JP" sz="1050" dirty="0">
                <a:latin typeface="ＭＳ ゴシック" panose="020B0609070205080204" pitchFamily="49" charset="-128"/>
                <a:ea typeface="ＭＳ ゴシック" panose="020B0609070205080204" pitchFamily="49" charset="-128"/>
              </a:rPr>
              <a:t>ある。送り手は，相手の気持ちを考えて言葉をよく選び，発信する前に何度も読み返してから発信すること。受け手は，曖昧な表現の場合は，必ず相手に確認することが大切である。</a:t>
            </a:r>
          </a:p>
          <a:p>
            <a:endParaRPr kumimoji="1" lang="ja-JP" altLang="en-US" sz="110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相手</a:t>
            </a:r>
            <a:r>
              <a:rPr lang="ja-JP" altLang="ja-JP" sz="1050" dirty="0">
                <a:latin typeface="ＭＳ ゴシック" panose="020B0609070205080204" pitchFamily="49" charset="-128"/>
                <a:ea typeface="ＭＳ ゴシック" panose="020B0609070205080204" pitchFamily="49" charset="-128"/>
              </a:rPr>
              <a:t>への影響を考え，正確に伝えることの大切さを理解させる。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・相手の表情や声の抑揚がないため正しく伝わりにくい。</a:t>
            </a:r>
          </a:p>
          <a:p>
            <a:r>
              <a:rPr lang="ja-JP" altLang="ja-JP" sz="1050" dirty="0">
                <a:latin typeface="ＭＳ ゴシック" panose="020B0609070205080204" pitchFamily="49" charset="-128"/>
                <a:ea typeface="ＭＳ ゴシック" panose="020B0609070205080204" pitchFamily="49" charset="-128"/>
              </a:rPr>
              <a:t>・誤解や間違った伝わり方をすることがある。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・誤解を受けないように丁寧な言葉をつかう。</a:t>
            </a:r>
          </a:p>
          <a:p>
            <a:r>
              <a:rPr lang="ja-JP" altLang="ja-JP" sz="1050" dirty="0">
                <a:latin typeface="ＭＳ ゴシック" panose="020B0609070205080204" pitchFamily="49" charset="-128"/>
                <a:ea typeface="ＭＳ ゴシック" panose="020B0609070205080204" pitchFamily="49" charset="-128"/>
              </a:rPr>
              <a:t>・相手の気持ちや状況を考えて書く。</a:t>
            </a:r>
          </a:p>
          <a:p>
            <a:r>
              <a:rPr lang="ja-JP" altLang="ja-JP" sz="1050" dirty="0">
                <a:latin typeface="ＭＳ ゴシック" panose="020B0609070205080204" pitchFamily="49" charset="-128"/>
                <a:ea typeface="ＭＳ ゴシック" panose="020B0609070205080204" pitchFamily="49" charset="-128"/>
              </a:rPr>
              <a:t>・送信する前に必ず読み返す。</a:t>
            </a:r>
          </a:p>
          <a:p>
            <a:r>
              <a:rPr lang="ja-JP" altLang="ja-JP" sz="1050" dirty="0">
                <a:latin typeface="ＭＳ ゴシック" panose="020B0609070205080204" pitchFamily="49" charset="-128"/>
                <a:ea typeface="ＭＳ ゴシック" panose="020B0609070205080204" pitchFamily="49" charset="-128"/>
              </a:rPr>
              <a:t>・トラブルになったら，保護者や先生に相談し，直接会って互いの考えを確認する。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a:t>
            </a:r>
            <a:r>
              <a:rPr lang="ja-JP" altLang="ja-JP" sz="1050" dirty="0" smtClean="0">
                <a:latin typeface="ＭＳ ゴシック" panose="020B0609070205080204" pitchFamily="49" charset="-128"/>
                <a:ea typeface="ＭＳ ゴシック" panose="020B0609070205080204" pitchFamily="49" charset="-128"/>
              </a:rPr>
              <a:t>させる</a:t>
            </a:r>
            <a:r>
              <a:rPr lang="ja-JP"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2.bp.blogspot.com/-Jb_eiNPgN2g/UWvlA9tmZlI/AAAAAAAAQfM/8qI1-cHE9YU/s1600/smartphone_woman_smile.p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767" y="2133598"/>
            <a:ext cx="7772400" cy="1816103"/>
          </a:xfrm>
        </p:spPr>
        <p:txBody>
          <a:bodyPr>
            <a:normAutofit/>
          </a:bodyPr>
          <a:lstStyle/>
          <a:p>
            <a:r>
              <a:rPr kumimoji="1" lang="ja-JP" altLang="en-US" b="1" dirty="0" smtClean="0">
                <a:effectLst>
                  <a:outerShdw blurRad="38100" dist="38100" dir="2700000" algn="tl">
                    <a:srgbClr val="000000">
                      <a:alpha val="43137"/>
                    </a:srgbClr>
                  </a:outerShdw>
                </a:effectLst>
                <a:latin typeface="+mj-ea"/>
              </a:rPr>
              <a:t>文字だけで</a:t>
            </a:r>
            <a:r>
              <a:rPr kumimoji="1" lang="en-US" altLang="ja-JP" b="1" dirty="0" smtClean="0">
                <a:effectLst>
                  <a:outerShdw blurRad="38100" dist="38100" dir="2700000" algn="tl">
                    <a:srgbClr val="000000">
                      <a:alpha val="43137"/>
                    </a:srgbClr>
                  </a:outerShdw>
                </a:effectLst>
                <a:latin typeface="+mj-ea"/>
              </a:rPr>
              <a:t/>
            </a:r>
            <a:br>
              <a:rPr kumimoji="1" lang="en-US" altLang="ja-JP" b="1" dirty="0" smtClean="0">
                <a:effectLst>
                  <a:outerShdw blurRad="38100" dist="38100" dir="2700000" algn="tl">
                    <a:srgbClr val="000000">
                      <a:alpha val="43137"/>
                    </a:srgbClr>
                  </a:outerShdw>
                </a:effectLst>
                <a:latin typeface="+mj-ea"/>
              </a:rPr>
            </a:br>
            <a:r>
              <a:rPr kumimoji="1" lang="ja-JP" altLang="en-US" b="1" dirty="0" smtClean="0">
                <a:effectLst>
                  <a:outerShdw blurRad="38100" dist="38100" dir="2700000" algn="tl">
                    <a:srgbClr val="000000">
                      <a:alpha val="43137"/>
                    </a:srgbClr>
                  </a:outerShdw>
                </a:effectLst>
                <a:latin typeface="+mj-ea"/>
              </a:rPr>
              <a:t>気持ちは伝わる</a:t>
            </a:r>
            <a:r>
              <a:rPr lang="ja-JP" altLang="en-US" b="1" dirty="0" smtClean="0">
                <a:effectLst>
                  <a:outerShdw blurRad="38100" dist="38100" dir="2700000" algn="tl">
                    <a:srgbClr val="000000">
                      <a:alpha val="43137"/>
                    </a:srgbClr>
                  </a:outerShdw>
                </a:effectLst>
                <a:latin typeface="+mj-ea"/>
              </a:rPr>
              <a:t>？</a:t>
            </a: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6223008" y="0"/>
            <a:ext cx="2920992" cy="307777"/>
          </a:xfrm>
          <a:prstGeom prst="rect">
            <a:avLst/>
          </a:prstGeom>
          <a:noFill/>
        </p:spPr>
        <p:txBody>
          <a:bodyPr wrap="none" rtlCol="0">
            <a:spAutoFit/>
          </a:bodyPr>
          <a:lstStyle/>
          <a:p>
            <a:pPr algn="r"/>
            <a:r>
              <a:rPr kumimoji="1" lang="ja-JP" altLang="en-US" sz="1400" dirty="0" smtClean="0"/>
              <a:t>コミュニケーション（</a:t>
            </a:r>
            <a:r>
              <a:rPr lang="ja-JP" altLang="en-US" sz="1400" dirty="0" smtClean="0"/>
              <a:t>マナー・ルール</a:t>
            </a:r>
            <a:r>
              <a:rPr lang="ja-JP" altLang="en-US" sz="1400" dirty="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659711" y="720000"/>
            <a:ext cx="7824578" cy="707886"/>
          </a:xfrm>
          <a:prstGeom prst="rect">
            <a:avLst/>
          </a:prstGeom>
          <a:noFill/>
        </p:spPr>
        <p:txBody>
          <a:bodyPr wrap="none" rtlCol="0">
            <a:spAutoFit/>
          </a:bodyPr>
          <a:lstStyle/>
          <a:p>
            <a:pPr algn="ctr"/>
            <a:r>
              <a:rPr lang="ja-JP" altLang="en-US" sz="4000" dirty="0" smtClean="0">
                <a:solidFill>
                  <a:prstClr val="black"/>
                </a:solidFill>
                <a:latin typeface="+mj-ea"/>
                <a:ea typeface="+mj-ea"/>
              </a:rPr>
              <a:t>学校を</a:t>
            </a:r>
            <a:r>
              <a:rPr lang="ja-JP" altLang="en-US" sz="4000" dirty="0">
                <a:solidFill>
                  <a:prstClr val="black"/>
                </a:solidFill>
                <a:latin typeface="+mj-ea"/>
                <a:ea typeface="+mj-ea"/>
              </a:rPr>
              <a:t>早退</a:t>
            </a:r>
            <a:r>
              <a:rPr lang="ja-JP" altLang="en-US" sz="4000" dirty="0" smtClean="0">
                <a:solidFill>
                  <a:prstClr val="black"/>
                </a:solidFill>
                <a:latin typeface="+mj-ea"/>
                <a:ea typeface="+mj-ea"/>
              </a:rPr>
              <a:t>したアヤを心配したユキ</a:t>
            </a:r>
            <a:endParaRPr lang="ja-JP" altLang="en-US" sz="4000" dirty="0">
              <a:solidFill>
                <a:prstClr val="black"/>
              </a:solidFill>
              <a:latin typeface="+mj-ea"/>
              <a:ea typeface="+mj-ea"/>
            </a:endParaRPr>
          </a:p>
        </p:txBody>
      </p:sp>
      <p:sp>
        <p:nvSpPr>
          <p:cNvPr id="23" name="テキスト ボックス 22"/>
          <p:cNvSpPr txBox="1"/>
          <p:nvPr/>
        </p:nvSpPr>
        <p:spPr>
          <a:xfrm>
            <a:off x="670199" y="4988205"/>
            <a:ext cx="5751675" cy="1417105"/>
          </a:xfrm>
          <a:prstGeom prst="rect">
            <a:avLst/>
          </a:prstGeom>
          <a:solidFill>
            <a:srgbClr val="B45064"/>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lIns="180000" rIns="36000" bIns="108000" rtlCol="0">
            <a:spAutoFit/>
          </a:bodyPr>
          <a:lstStyle/>
          <a:p>
            <a:pPr>
              <a:spcBef>
                <a:spcPts val="600"/>
              </a:spcBef>
            </a:pPr>
            <a:endParaRPr lang="en-US" altLang="ja-JP" sz="2400" dirty="0" smtClean="0">
              <a:solidFill>
                <a:prstClr val="white"/>
              </a:solidFill>
              <a:latin typeface="HGS創英角ｺﾞｼｯｸUB" panose="020B0900000000000000" pitchFamily="50" charset="-128"/>
              <a:ea typeface="HGS創英角ｺﾞｼｯｸUB" panose="020B0900000000000000" pitchFamily="50" charset="-128"/>
            </a:endParaRPr>
          </a:p>
          <a:p>
            <a:pPr>
              <a:spcBef>
                <a:spcPts val="600"/>
              </a:spcBef>
            </a:pPr>
            <a:r>
              <a:rPr lang="ja-JP" altLang="en-US" sz="2400" dirty="0" smtClean="0">
                <a:solidFill>
                  <a:prstClr val="white"/>
                </a:solidFill>
                <a:latin typeface="+mn-ea"/>
              </a:rPr>
              <a:t>二人は，翌日けんかになってしまいました。</a:t>
            </a:r>
            <a:endParaRPr lang="en-US" altLang="ja-JP" sz="2400" dirty="0" smtClean="0">
              <a:solidFill>
                <a:prstClr val="white"/>
              </a:solidFill>
              <a:latin typeface="+mn-ea"/>
            </a:endParaRPr>
          </a:p>
          <a:p>
            <a:pPr>
              <a:spcBef>
                <a:spcPts val="600"/>
              </a:spcBef>
            </a:pPr>
            <a:r>
              <a:rPr lang="ja-JP" altLang="en-US" sz="2400" dirty="0" smtClean="0">
                <a:solidFill>
                  <a:prstClr val="white"/>
                </a:solidFill>
                <a:latin typeface="+mn-ea"/>
              </a:rPr>
              <a:t>なぜ</a:t>
            </a:r>
            <a:r>
              <a:rPr lang="ja-JP" altLang="en-US" sz="2400" dirty="0">
                <a:solidFill>
                  <a:prstClr val="white"/>
                </a:solidFill>
                <a:latin typeface="+mn-ea"/>
              </a:rPr>
              <a:t>，けんかになってしまったのでしょう</a:t>
            </a:r>
            <a:r>
              <a:rPr lang="ja-JP" altLang="en-US" sz="2400" dirty="0" smtClean="0">
                <a:solidFill>
                  <a:prstClr val="white"/>
                </a:solidFill>
                <a:latin typeface="+mn-ea"/>
              </a:rPr>
              <a:t>？</a:t>
            </a:r>
            <a:endParaRPr lang="ja-JP" altLang="en-US" sz="2400" dirty="0">
              <a:solidFill>
                <a:prstClr val="white"/>
              </a:solidFill>
              <a:latin typeface="+mn-ea"/>
            </a:endParaRPr>
          </a:p>
        </p:txBody>
      </p:sp>
      <p:pic>
        <p:nvPicPr>
          <p:cNvPr id="31" name="Picture 6" descr="http://3.bp.blogspot.com/-gkYiy65a1i8/UWvlAKEhTvI/AAAAAAAAQe4/VYBKPkeY3u4/s1600/smartphone_woman_angry.png"/>
          <p:cNvPicPr>
            <a:picLocks noChangeAspect="1" noChangeArrowheads="1"/>
          </p:cNvPicPr>
          <p:nvPr/>
        </p:nvPicPr>
        <p:blipFill>
          <a:blip r:embed="rId3" cstate="print"/>
          <a:srcRect/>
          <a:stretch>
            <a:fillRect/>
          </a:stretch>
        </p:blipFill>
        <p:spPr bwMode="auto">
          <a:xfrm>
            <a:off x="7043840" y="4381644"/>
            <a:ext cx="1663296" cy="2222446"/>
          </a:xfrm>
          <a:prstGeom prst="rect">
            <a:avLst/>
          </a:prstGeom>
          <a:noFill/>
        </p:spPr>
      </p:pic>
      <p:sp>
        <p:nvSpPr>
          <p:cNvPr id="24" name="テキスト ボックス 23"/>
          <p:cNvSpPr txBox="1"/>
          <p:nvPr/>
        </p:nvSpPr>
        <p:spPr>
          <a:xfrm>
            <a:off x="7632324" y="3136341"/>
            <a:ext cx="627095" cy="369332"/>
          </a:xfrm>
          <a:prstGeom prst="rect">
            <a:avLst/>
          </a:prstGeom>
          <a:noFill/>
        </p:spPr>
        <p:txBody>
          <a:bodyPr wrap="none" rtlCol="0">
            <a:spAutoFit/>
          </a:bodyPr>
          <a:lstStyle/>
          <a:p>
            <a:r>
              <a:rPr lang="ja-JP" altLang="en-US" dirty="0">
                <a:solidFill>
                  <a:prstClr val="black"/>
                </a:solidFill>
              </a:rPr>
              <a:t>ユキ</a:t>
            </a:r>
          </a:p>
        </p:txBody>
      </p:sp>
      <p:sp>
        <p:nvSpPr>
          <p:cNvPr id="26" name="テキスト ボックス 25"/>
          <p:cNvSpPr txBox="1"/>
          <p:nvPr/>
        </p:nvSpPr>
        <p:spPr>
          <a:xfrm>
            <a:off x="948361" y="4357208"/>
            <a:ext cx="617477" cy="369332"/>
          </a:xfrm>
          <a:prstGeom prst="rect">
            <a:avLst/>
          </a:prstGeom>
          <a:noFill/>
        </p:spPr>
        <p:txBody>
          <a:bodyPr wrap="none" rtlCol="0">
            <a:spAutoFit/>
          </a:bodyPr>
          <a:lstStyle/>
          <a:p>
            <a:r>
              <a:rPr lang="ja-JP" altLang="en-US" dirty="0">
                <a:solidFill>
                  <a:prstClr val="black"/>
                </a:solidFill>
              </a:rPr>
              <a:t>アヤ</a:t>
            </a:r>
          </a:p>
        </p:txBody>
      </p:sp>
      <p:pic>
        <p:nvPicPr>
          <p:cNvPr id="29" name="Picture 2" descr="スマートフォンを使う女性のイラスト「普通の顔」">
            <a:hlinkClick r:id="rId4"/>
          </p:cNvPr>
          <p:cNvPicPr>
            <a:picLocks noChangeAspect="1" noChangeArrowheads="1"/>
          </p:cNvPicPr>
          <p:nvPr/>
        </p:nvPicPr>
        <p:blipFill>
          <a:blip r:embed="rId5" cstate="print"/>
          <a:srcRect/>
          <a:stretch>
            <a:fillRect/>
          </a:stretch>
        </p:blipFill>
        <p:spPr bwMode="auto">
          <a:xfrm>
            <a:off x="7400876" y="1746049"/>
            <a:ext cx="1089992" cy="1459811"/>
          </a:xfrm>
          <a:prstGeom prst="rect">
            <a:avLst/>
          </a:prstGeom>
          <a:noFill/>
        </p:spPr>
      </p:pic>
      <p:pic>
        <p:nvPicPr>
          <p:cNvPr id="30" name="Picture 4" descr="http://2.bp.blogspot.com/-UGa6qxNsghs/UxbLyKzS9-I/AAAAAAAAeEg/8VbkS6cn_w0/s800/happy_woman2.png"/>
          <p:cNvPicPr>
            <a:picLocks noChangeAspect="1" noChangeArrowheads="1"/>
          </p:cNvPicPr>
          <p:nvPr/>
        </p:nvPicPr>
        <p:blipFill>
          <a:blip r:embed="rId6" cstate="print"/>
          <a:srcRect/>
          <a:stretch>
            <a:fillRect/>
          </a:stretch>
        </p:blipFill>
        <p:spPr bwMode="auto">
          <a:xfrm>
            <a:off x="670199" y="2801043"/>
            <a:ext cx="1110739" cy="1615058"/>
          </a:xfrm>
          <a:prstGeom prst="rect">
            <a:avLst/>
          </a:prstGeom>
          <a:noFill/>
        </p:spPr>
      </p:pic>
      <p:sp>
        <p:nvSpPr>
          <p:cNvPr id="32" name="角丸四角形吹き出し 31"/>
          <p:cNvSpPr/>
          <p:nvPr/>
        </p:nvSpPr>
        <p:spPr>
          <a:xfrm>
            <a:off x="1883421" y="1892420"/>
            <a:ext cx="4670324" cy="1055608"/>
          </a:xfrm>
          <a:prstGeom prst="wedgeRoundRectCallout">
            <a:avLst>
              <a:gd name="adj1" fmla="val 55864"/>
              <a:gd name="adj2" fmla="val 18038"/>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a:solidFill>
                  <a:prstClr val="black"/>
                </a:solidFill>
                <a:latin typeface="+mj-ea"/>
                <a:ea typeface="+mj-ea"/>
              </a:rPr>
              <a:t>具合どう？　明日７時３０分</a:t>
            </a:r>
            <a:r>
              <a:rPr lang="ja-JP" altLang="en-US" sz="2800" dirty="0" smtClean="0">
                <a:solidFill>
                  <a:prstClr val="black"/>
                </a:solidFill>
                <a:latin typeface="+mj-ea"/>
                <a:ea typeface="+mj-ea"/>
              </a:rPr>
              <a:t>に</a:t>
            </a:r>
            <a:endParaRPr lang="en-US" altLang="ja-JP" sz="2800" dirty="0" smtClean="0">
              <a:solidFill>
                <a:prstClr val="black"/>
              </a:solidFill>
              <a:latin typeface="+mj-ea"/>
              <a:ea typeface="+mj-ea"/>
            </a:endParaRPr>
          </a:p>
          <a:p>
            <a:r>
              <a:rPr lang="ja-JP" altLang="en-US" sz="2800" dirty="0" smtClean="0">
                <a:solidFill>
                  <a:prstClr val="black"/>
                </a:solidFill>
                <a:latin typeface="+mj-ea"/>
                <a:ea typeface="+mj-ea"/>
              </a:rPr>
              <a:t>いつも</a:t>
            </a:r>
            <a:r>
              <a:rPr lang="ja-JP" altLang="en-US" sz="2800" dirty="0">
                <a:solidFill>
                  <a:prstClr val="black"/>
                </a:solidFill>
                <a:latin typeface="+mj-ea"/>
                <a:ea typeface="+mj-ea"/>
              </a:rPr>
              <a:t>の場所でね</a:t>
            </a:r>
          </a:p>
        </p:txBody>
      </p:sp>
      <p:sp>
        <p:nvSpPr>
          <p:cNvPr id="33" name="角丸四角形吹き出し 32"/>
          <p:cNvSpPr/>
          <p:nvPr/>
        </p:nvSpPr>
        <p:spPr>
          <a:xfrm>
            <a:off x="1943797" y="3415080"/>
            <a:ext cx="4504626" cy="578882"/>
          </a:xfrm>
          <a:prstGeom prst="wedgeRoundRectCallout">
            <a:avLst>
              <a:gd name="adj1" fmla="val -54712"/>
              <a:gd name="adj2" fmla="val -8419"/>
              <a:gd name="adj3" fmla="val 16667"/>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smtClean="0">
                <a:solidFill>
                  <a:prstClr val="black"/>
                </a:solidFill>
                <a:latin typeface="+mn-ea"/>
              </a:rPr>
              <a:t>いいよ　もう寝るね　ありがと</a:t>
            </a:r>
            <a:endParaRPr lang="ja-JP" altLang="en-US" sz="2800" dirty="0">
              <a:solidFill>
                <a:prstClr val="black"/>
              </a:solidFill>
              <a:latin typeface="+mn-ea"/>
            </a:endParaRPr>
          </a:p>
        </p:txBody>
      </p:sp>
      <p:sp>
        <p:nvSpPr>
          <p:cNvPr id="28" name="円/楕円 27"/>
          <p:cNvSpPr/>
          <p:nvPr/>
        </p:nvSpPr>
        <p:spPr>
          <a:xfrm>
            <a:off x="1849865" y="3355464"/>
            <a:ext cx="1495140" cy="679765"/>
          </a:xfrm>
          <a:prstGeom prst="ellipse">
            <a:avLst/>
          </a:prstGeom>
          <a:solidFill>
            <a:schemeClr val="bg1">
              <a:alpha val="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 name="テキスト ボックス 1"/>
          <p:cNvSpPr txBox="1"/>
          <p:nvPr/>
        </p:nvSpPr>
        <p:spPr>
          <a:xfrm>
            <a:off x="2242620" y="606868"/>
            <a:ext cx="1096128" cy="338554"/>
          </a:xfrm>
          <a:prstGeom prst="rect">
            <a:avLst/>
          </a:prstGeom>
          <a:noFill/>
        </p:spPr>
        <p:txBody>
          <a:bodyPr wrap="square" rtlCol="0">
            <a:spAutoFit/>
          </a:bodyPr>
          <a:lstStyle/>
          <a:p>
            <a:r>
              <a:rPr kumimoji="1" lang="ja-JP" altLang="en-US" sz="1600" dirty="0" smtClean="0"/>
              <a:t>そう　たい</a:t>
            </a:r>
            <a:endParaRPr kumimoji="1" lang="ja-JP" altLang="en-US" sz="1600" dirty="0"/>
          </a:p>
        </p:txBody>
      </p:sp>
      <p:sp>
        <p:nvSpPr>
          <p:cNvPr id="15" name="テキスト ボックス 14"/>
          <p:cNvSpPr txBox="1"/>
          <p:nvPr/>
        </p:nvSpPr>
        <p:spPr>
          <a:xfrm>
            <a:off x="5554716" y="625410"/>
            <a:ext cx="1284977" cy="338554"/>
          </a:xfrm>
          <a:prstGeom prst="rect">
            <a:avLst/>
          </a:prstGeom>
          <a:noFill/>
        </p:spPr>
        <p:txBody>
          <a:bodyPr wrap="square" rtlCol="0">
            <a:spAutoFit/>
          </a:bodyPr>
          <a:lstStyle/>
          <a:p>
            <a:r>
              <a:rPr kumimoji="1" lang="ja-JP" altLang="en-US" sz="1600" dirty="0" smtClean="0"/>
              <a:t>しん　ぱい</a:t>
            </a:r>
            <a:endParaRPr kumimoji="1" lang="ja-JP" altLang="en-US" sz="1600" dirty="0"/>
          </a:p>
        </p:txBody>
      </p:sp>
      <p:sp>
        <p:nvSpPr>
          <p:cNvPr id="16" name="テキスト ボックス 15"/>
          <p:cNvSpPr txBox="1"/>
          <p:nvPr/>
        </p:nvSpPr>
        <p:spPr>
          <a:xfrm>
            <a:off x="3808854" y="3315822"/>
            <a:ext cx="438895" cy="307777"/>
          </a:xfrm>
          <a:prstGeom prst="rect">
            <a:avLst/>
          </a:prstGeom>
          <a:noFill/>
        </p:spPr>
        <p:txBody>
          <a:bodyPr wrap="square" rtlCol="0">
            <a:spAutoFit/>
          </a:bodyPr>
          <a:lstStyle/>
          <a:p>
            <a:r>
              <a:rPr kumimoji="1" lang="ja-JP" altLang="en-US" sz="1400" dirty="0" smtClean="0"/>
              <a:t>ね</a:t>
            </a:r>
            <a:endParaRPr kumimoji="1" lang="ja-JP" altLang="en-US" sz="1400" dirty="0"/>
          </a:p>
        </p:txBody>
      </p:sp>
      <p:sp>
        <p:nvSpPr>
          <p:cNvPr id="17" name="テキスト ボックス 16"/>
          <p:cNvSpPr txBox="1"/>
          <p:nvPr/>
        </p:nvSpPr>
        <p:spPr>
          <a:xfrm>
            <a:off x="1894637" y="5265170"/>
            <a:ext cx="979959" cy="307777"/>
          </a:xfrm>
          <a:prstGeom prst="rect">
            <a:avLst/>
          </a:prstGeom>
          <a:noFill/>
        </p:spPr>
        <p:txBody>
          <a:bodyPr wrap="square" rtlCol="0">
            <a:spAutoFit/>
          </a:bodyPr>
          <a:lstStyle/>
          <a:p>
            <a:r>
              <a:rPr kumimoji="1" lang="ja-JP" altLang="en-US" sz="1400" dirty="0" smtClean="0">
                <a:solidFill>
                  <a:schemeClr val="bg1"/>
                </a:solidFill>
                <a:latin typeface="+mn-ea"/>
              </a:rPr>
              <a:t>よく じつ</a:t>
            </a:r>
            <a:endParaRPr kumimoji="1" lang="ja-JP" altLang="en-US" sz="1400" dirty="0">
              <a:solidFill>
                <a:schemeClr val="bg1"/>
              </a:solidFill>
              <a:latin typeface="+mn-ea"/>
            </a:endParaRPr>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3.bp.blogspot.com/-TUuFqDvHyv0/UWvk_bCPCLI/AAAAAAAAQeg/a7KZXfxTSVo/s1600/smartphone_man_komari.png"/>
          <p:cNvPicPr>
            <a:picLocks noChangeAspect="1" noChangeArrowheads="1"/>
          </p:cNvPicPr>
          <p:nvPr/>
        </p:nvPicPr>
        <p:blipFill>
          <a:blip r:embed="rId3" cstate="print"/>
          <a:srcRect/>
          <a:stretch>
            <a:fillRect/>
          </a:stretch>
        </p:blipFill>
        <p:spPr bwMode="auto">
          <a:xfrm>
            <a:off x="7228203" y="4663053"/>
            <a:ext cx="1420552" cy="1898099"/>
          </a:xfrm>
          <a:prstGeom prst="rect">
            <a:avLst/>
          </a:prstGeom>
          <a:noFill/>
        </p:spPr>
      </p:pic>
      <p:sp>
        <p:nvSpPr>
          <p:cNvPr id="4" name="タイトル 1"/>
          <p:cNvSpPr txBox="1">
            <a:spLocks/>
          </p:cNvSpPr>
          <p:nvPr/>
        </p:nvSpPr>
        <p:spPr>
          <a:xfrm>
            <a:off x="457200" y="540000"/>
            <a:ext cx="8229600" cy="663352"/>
          </a:xfrm>
          <a:prstGeom prst="rect">
            <a:avLst/>
          </a:prstGeom>
        </p:spPr>
        <p:txBody>
          <a:bodyPr rtlCol="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defRPr/>
            </a:pPr>
            <a:r>
              <a:rPr lang="ja-JP" altLang="en-US" sz="4000" dirty="0" smtClean="0">
                <a:latin typeface="+mj-ea"/>
              </a:rPr>
              <a:t>まちがって伝わりやすい言葉</a:t>
            </a:r>
            <a:endParaRPr lang="ja-JP" altLang="en-US" sz="4000" dirty="0">
              <a:latin typeface="+mj-ea"/>
            </a:endParaRPr>
          </a:p>
        </p:txBody>
      </p:sp>
      <p:sp>
        <p:nvSpPr>
          <p:cNvPr id="5" name="テキスト ボックス 3"/>
          <p:cNvSpPr txBox="1">
            <a:spLocks noChangeArrowheads="1"/>
          </p:cNvSpPr>
          <p:nvPr/>
        </p:nvSpPr>
        <p:spPr bwMode="auto">
          <a:xfrm>
            <a:off x="540000" y="1453282"/>
            <a:ext cx="1569660" cy="636516"/>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いいよ</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6" name="テキスト ボックス 5"/>
          <p:cNvSpPr txBox="1">
            <a:spLocks noChangeArrowheads="1"/>
          </p:cNvSpPr>
          <p:nvPr/>
        </p:nvSpPr>
        <p:spPr bwMode="auto">
          <a:xfrm>
            <a:off x="540000" y="4797152"/>
            <a:ext cx="3416320"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itchFamily="49" charset="-128"/>
                <a:ea typeface="HG創英角ﾎﾟｯﾌﾟ体" pitchFamily="49" charset="-128"/>
              </a:rPr>
              <a:t>バカじゃないの</a:t>
            </a:r>
            <a:endParaRPr lang="en-US" altLang="ja-JP" sz="3600" dirty="0">
              <a:solidFill>
                <a:srgbClr val="CC0000"/>
              </a:solidFill>
              <a:latin typeface="HG創英角ﾎﾟｯﾌﾟ体" pitchFamily="49" charset="-128"/>
              <a:ea typeface="HG創英角ﾎﾟｯﾌﾟ体" pitchFamily="49" charset="-128"/>
            </a:endParaRPr>
          </a:p>
        </p:txBody>
      </p:sp>
      <p:sp>
        <p:nvSpPr>
          <p:cNvPr id="7" name="テキスト ボックス 6"/>
          <p:cNvSpPr txBox="1">
            <a:spLocks noChangeArrowheads="1"/>
          </p:cNvSpPr>
          <p:nvPr/>
        </p:nvSpPr>
        <p:spPr bwMode="auto">
          <a:xfrm>
            <a:off x="683568" y="2104502"/>
            <a:ext cx="70631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en-US" altLang="ja-JP" sz="2800" dirty="0">
                <a:solidFill>
                  <a:prstClr val="black"/>
                </a:solidFill>
                <a:latin typeface="+mn-ea"/>
                <a:ea typeface="+mn-ea"/>
              </a:rPr>
              <a:t>OK</a:t>
            </a:r>
            <a:r>
              <a:rPr lang="ja-JP" altLang="en-US" sz="2800" dirty="0">
                <a:solidFill>
                  <a:prstClr val="black"/>
                </a:solidFill>
                <a:latin typeface="+mn-ea"/>
                <a:ea typeface="+mn-ea"/>
              </a:rPr>
              <a:t>という意味</a:t>
            </a:r>
            <a:r>
              <a:rPr lang="ja-JP" altLang="en-US" sz="2800" dirty="0" smtClean="0">
                <a:solidFill>
                  <a:prstClr val="black"/>
                </a:solidFill>
                <a:latin typeface="+mn-ea"/>
                <a:ea typeface="+mn-ea"/>
              </a:rPr>
              <a:t>と、</a:t>
            </a:r>
            <a:r>
              <a:rPr lang="en-US" altLang="ja-JP" sz="2800" dirty="0" smtClean="0">
                <a:solidFill>
                  <a:prstClr val="black"/>
                </a:solidFill>
                <a:latin typeface="+mn-ea"/>
                <a:ea typeface="+mn-ea"/>
              </a:rPr>
              <a:t>NO</a:t>
            </a:r>
            <a:r>
              <a:rPr lang="ja-JP" altLang="en-US" sz="2800" dirty="0">
                <a:solidFill>
                  <a:prstClr val="black"/>
                </a:solidFill>
                <a:latin typeface="+mn-ea"/>
                <a:ea typeface="+mn-ea"/>
              </a:rPr>
              <a:t>という意味が</a:t>
            </a:r>
            <a:r>
              <a:rPr lang="ja-JP" altLang="en-US" sz="2800" dirty="0" smtClean="0">
                <a:solidFill>
                  <a:prstClr val="black"/>
                </a:solidFill>
                <a:latin typeface="+mn-ea"/>
                <a:ea typeface="+mn-ea"/>
              </a:rPr>
              <a:t>考えられる。</a:t>
            </a:r>
            <a:endParaRPr lang="ja-JP" altLang="en-US" sz="2800" dirty="0">
              <a:solidFill>
                <a:prstClr val="black"/>
              </a:solidFill>
              <a:latin typeface="+mn-ea"/>
              <a:ea typeface="+mn-ea"/>
            </a:endParaRPr>
          </a:p>
        </p:txBody>
      </p:sp>
      <p:sp>
        <p:nvSpPr>
          <p:cNvPr id="8" name="テキスト ボックス 7"/>
          <p:cNvSpPr txBox="1">
            <a:spLocks noChangeArrowheads="1"/>
          </p:cNvSpPr>
          <p:nvPr/>
        </p:nvSpPr>
        <p:spPr bwMode="auto">
          <a:xfrm>
            <a:off x="540000" y="2856653"/>
            <a:ext cx="2031325"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おかしい</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9" name="テキスト ボックス 8"/>
          <p:cNvSpPr txBox="1">
            <a:spLocks noChangeArrowheads="1"/>
          </p:cNvSpPr>
          <p:nvPr/>
        </p:nvSpPr>
        <p:spPr bwMode="auto">
          <a:xfrm>
            <a:off x="683568" y="3491488"/>
            <a:ext cx="580639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a:solidFill>
                  <a:prstClr val="black"/>
                </a:solidFill>
                <a:latin typeface="+mn-ea"/>
                <a:ea typeface="+mn-ea"/>
              </a:rPr>
              <a:t>おもしろい・笑えるという意味</a:t>
            </a:r>
            <a:r>
              <a:rPr lang="ja-JP" altLang="en-US" sz="2800" dirty="0" smtClean="0">
                <a:solidFill>
                  <a:prstClr val="black"/>
                </a:solidFill>
                <a:latin typeface="+mn-ea"/>
                <a:ea typeface="+mn-ea"/>
              </a:rPr>
              <a:t>と、</a:t>
            </a:r>
            <a:endParaRPr lang="en-US" altLang="ja-JP" sz="2800" dirty="0" smtClean="0">
              <a:solidFill>
                <a:prstClr val="black"/>
              </a:solidFill>
              <a:latin typeface="+mn-ea"/>
              <a:ea typeface="+mn-ea"/>
            </a:endParaRPr>
          </a:p>
          <a:p>
            <a:r>
              <a:rPr lang="ja-JP" altLang="en-US" sz="2800" dirty="0" smtClean="0">
                <a:solidFill>
                  <a:prstClr val="black"/>
                </a:solidFill>
                <a:latin typeface="+mn-ea"/>
                <a:ea typeface="+mn-ea"/>
              </a:rPr>
              <a:t>変</a:t>
            </a:r>
            <a:r>
              <a:rPr lang="ja-JP" altLang="en-US" sz="2800" dirty="0">
                <a:solidFill>
                  <a:prstClr val="black"/>
                </a:solidFill>
                <a:latin typeface="+mn-ea"/>
                <a:ea typeface="+mn-ea"/>
              </a:rPr>
              <a:t>だ</a:t>
            </a:r>
            <a:r>
              <a:rPr lang="ja-JP" altLang="en-US" sz="2800" dirty="0" smtClean="0">
                <a:solidFill>
                  <a:prstClr val="black"/>
                </a:solidFill>
                <a:latin typeface="+mn-ea"/>
                <a:ea typeface="+mn-ea"/>
              </a:rPr>
              <a:t>・うたがわしい</a:t>
            </a:r>
            <a:r>
              <a:rPr lang="ja-JP" altLang="en-US" sz="2800" dirty="0">
                <a:solidFill>
                  <a:prstClr val="black"/>
                </a:solidFill>
                <a:latin typeface="+mn-ea"/>
                <a:ea typeface="+mn-ea"/>
              </a:rPr>
              <a:t>という</a:t>
            </a:r>
            <a:r>
              <a:rPr lang="ja-JP" altLang="en-US" sz="2800" dirty="0" smtClean="0">
                <a:solidFill>
                  <a:prstClr val="black"/>
                </a:solidFill>
                <a:latin typeface="+mn-ea"/>
                <a:ea typeface="+mn-ea"/>
              </a:rPr>
              <a:t>意味</a:t>
            </a:r>
            <a:r>
              <a:rPr lang="ja-JP" altLang="en-US" sz="2800" dirty="0">
                <a:solidFill>
                  <a:prstClr val="black"/>
                </a:solidFill>
                <a:latin typeface="+mn-ea"/>
                <a:ea typeface="+mn-ea"/>
              </a:rPr>
              <a:t>が</a:t>
            </a:r>
            <a:r>
              <a:rPr lang="ja-JP" altLang="en-US" sz="2800" dirty="0" smtClean="0">
                <a:solidFill>
                  <a:prstClr val="black"/>
                </a:solidFill>
                <a:latin typeface="+mn-ea"/>
                <a:ea typeface="+mn-ea"/>
              </a:rPr>
              <a:t>ある。</a:t>
            </a:r>
            <a:endParaRPr lang="ja-JP" altLang="en-US" sz="2800" dirty="0">
              <a:solidFill>
                <a:prstClr val="black"/>
              </a:solidFill>
              <a:latin typeface="+mn-ea"/>
              <a:ea typeface="+mn-ea"/>
            </a:endParaRPr>
          </a:p>
        </p:txBody>
      </p:sp>
      <p:sp>
        <p:nvSpPr>
          <p:cNvPr id="10" name="テキスト ボックス 9"/>
          <p:cNvSpPr txBox="1">
            <a:spLocks noChangeArrowheads="1"/>
          </p:cNvSpPr>
          <p:nvPr/>
        </p:nvSpPr>
        <p:spPr bwMode="auto">
          <a:xfrm>
            <a:off x="683568" y="5437767"/>
            <a:ext cx="687337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smtClean="0">
                <a:solidFill>
                  <a:prstClr val="black"/>
                </a:solidFill>
                <a:latin typeface="+mn-ea"/>
                <a:ea typeface="+mn-ea"/>
              </a:rPr>
              <a:t>おこって</a:t>
            </a:r>
            <a:r>
              <a:rPr lang="ja-JP" altLang="en-US" sz="2800" dirty="0">
                <a:solidFill>
                  <a:prstClr val="black"/>
                </a:solidFill>
                <a:latin typeface="+mn-ea"/>
                <a:ea typeface="+mn-ea"/>
              </a:rPr>
              <a:t>いるか</a:t>
            </a:r>
            <a:r>
              <a:rPr lang="ja-JP" altLang="en-US" sz="2800" dirty="0" smtClean="0">
                <a:solidFill>
                  <a:prstClr val="black"/>
                </a:solidFill>
                <a:latin typeface="+mn-ea"/>
                <a:ea typeface="+mn-ea"/>
              </a:rPr>
              <a:t>、じょう</a:t>
            </a:r>
            <a:r>
              <a:rPr lang="ja-JP" altLang="en-US" sz="2800" dirty="0" err="1" smtClean="0">
                <a:solidFill>
                  <a:prstClr val="black"/>
                </a:solidFill>
                <a:latin typeface="+mn-ea"/>
                <a:ea typeface="+mn-ea"/>
              </a:rPr>
              <a:t>だん</a:t>
            </a:r>
            <a:r>
              <a:rPr lang="ja-JP" altLang="en-US" sz="2800" dirty="0" smtClean="0">
                <a:solidFill>
                  <a:prstClr val="black"/>
                </a:solidFill>
                <a:latin typeface="+mn-ea"/>
                <a:ea typeface="+mn-ea"/>
              </a:rPr>
              <a:t> なのか、よくわからない。</a:t>
            </a:r>
            <a:endParaRPr lang="ja-JP" altLang="en-US" sz="2800" dirty="0">
              <a:solidFill>
                <a:prstClr val="black"/>
              </a:solidFill>
              <a:latin typeface="+mn-ea"/>
              <a:ea typeface="+mn-ea"/>
            </a:endParaRPr>
          </a:p>
        </p:txBody>
      </p:sp>
      <p:pic>
        <p:nvPicPr>
          <p:cNvPr id="11" name="Picture 4"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9434613">
            <a:off x="7229941" y="4038453"/>
            <a:ext cx="666750" cy="666750"/>
          </a:xfrm>
          <a:prstGeom prst="rect">
            <a:avLst/>
          </a:prstGeom>
          <a:noFill/>
        </p:spPr>
      </p:pic>
      <p:pic>
        <p:nvPicPr>
          <p:cNvPr id="12" name="Picture 5"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720952">
            <a:off x="8115363" y="4225525"/>
            <a:ext cx="666750" cy="666750"/>
          </a:xfrm>
          <a:prstGeom prst="rect">
            <a:avLst/>
          </a:prstGeom>
          <a:noFill/>
        </p:spPr>
      </p:pic>
    </p:spTree>
    <p:extLst>
      <p:ext uri="{BB962C8B-B14F-4D97-AF65-F5344CB8AC3E}">
        <p14:creationId xmlns:p14="http://schemas.microsoft.com/office/powerpoint/2010/main" val="37823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p:cNvSpPr txBox="1"/>
          <p:nvPr/>
        </p:nvSpPr>
        <p:spPr>
          <a:xfrm>
            <a:off x="665352" y="3798597"/>
            <a:ext cx="5389617" cy="584775"/>
          </a:xfrm>
          <a:prstGeom prst="rect">
            <a:avLst/>
          </a:prstGeom>
          <a:noFill/>
        </p:spPr>
        <p:txBody>
          <a:bodyPr wrap="none" rtlCol="0">
            <a:spAutoFit/>
          </a:bodyPr>
          <a:lstStyle/>
          <a:p>
            <a:r>
              <a:rPr lang="ja-JP" altLang="en-US" sz="3200" dirty="0" smtClean="0"/>
              <a:t>ネット上でのコミュニケーション</a:t>
            </a:r>
            <a:endParaRPr kumimoji="1" lang="ja-JP" altLang="en-US" sz="3200" dirty="0"/>
          </a:p>
        </p:txBody>
      </p:sp>
      <p:sp>
        <p:nvSpPr>
          <p:cNvPr id="19" name="テキスト ボックス 18"/>
          <p:cNvSpPr txBox="1"/>
          <p:nvPr/>
        </p:nvSpPr>
        <p:spPr>
          <a:xfrm>
            <a:off x="731371" y="609768"/>
            <a:ext cx="2613216" cy="584775"/>
          </a:xfrm>
          <a:prstGeom prst="rect">
            <a:avLst/>
          </a:prstGeom>
          <a:noFill/>
        </p:spPr>
        <p:txBody>
          <a:bodyPr wrap="none" rtlCol="0">
            <a:spAutoFit/>
          </a:bodyPr>
          <a:lstStyle/>
          <a:p>
            <a:r>
              <a:rPr lang="en-US" altLang="ja-JP" sz="2800" dirty="0"/>
              <a:t> </a:t>
            </a:r>
            <a:r>
              <a:rPr lang="ja-JP" altLang="en-US" sz="3200" dirty="0" smtClean="0"/>
              <a:t>顔を見て話す</a:t>
            </a:r>
            <a:endParaRPr kumimoji="1" lang="ja-JP" altLang="en-US" sz="3200" dirty="0"/>
          </a:p>
        </p:txBody>
      </p:sp>
      <p:sp>
        <p:nvSpPr>
          <p:cNvPr id="22" name="テキスト ボックス 21"/>
          <p:cNvSpPr txBox="1"/>
          <p:nvPr/>
        </p:nvSpPr>
        <p:spPr>
          <a:xfrm>
            <a:off x="3344587" y="4981717"/>
            <a:ext cx="2489687" cy="646331"/>
          </a:xfrm>
          <a:prstGeom prst="rect">
            <a:avLst/>
          </a:prstGeom>
          <a:noFill/>
        </p:spPr>
        <p:txBody>
          <a:bodyPr wrap="square" rtlCol="0">
            <a:spAutoFit/>
          </a:bodyPr>
          <a:lstStyle/>
          <a:p>
            <a:pPr algn="ctr"/>
            <a:r>
              <a:rPr kumimoji="1" lang="ja-JP" altLang="en-US" sz="3600" dirty="0" smtClean="0">
                <a:solidFill>
                  <a:srgbClr val="CC0000"/>
                </a:solidFill>
                <a:latin typeface="HG創英角ﾎﾟｯﾌﾟ体" panose="040B0A09000000000000" pitchFamily="49" charset="-128"/>
                <a:ea typeface="HG創英角ﾎﾟｯﾌﾟ体" panose="040B0A09000000000000" pitchFamily="49" charset="-128"/>
              </a:rPr>
              <a:t>文字だけ</a:t>
            </a:r>
            <a:endParaRPr kumimoji="1" lang="ja-JP" altLang="en-US"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23" name="左右矢印 22"/>
          <p:cNvSpPr/>
          <p:nvPr/>
        </p:nvSpPr>
        <p:spPr>
          <a:xfrm>
            <a:off x="3300248" y="2670311"/>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4" name="左右矢印 23"/>
          <p:cNvSpPr/>
          <p:nvPr/>
        </p:nvSpPr>
        <p:spPr>
          <a:xfrm>
            <a:off x="3300248" y="5628048"/>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5" name="テキスト ボックス 24"/>
          <p:cNvSpPr txBox="1"/>
          <p:nvPr/>
        </p:nvSpPr>
        <p:spPr>
          <a:xfrm>
            <a:off x="3034751" y="1317812"/>
            <a:ext cx="3057247" cy="1384995"/>
          </a:xfrm>
          <a:prstGeom prst="rect">
            <a:avLst/>
          </a:prstGeom>
          <a:noFill/>
        </p:spPr>
        <p:txBody>
          <a:bodyPr wrap="none" rtlCol="0">
            <a:spAutoFit/>
          </a:bodyPr>
          <a:lstStyle/>
          <a:p>
            <a:pPr algn="ctr"/>
            <a:r>
              <a:rPr kumimoji="1"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言葉（声の強弱）</a:t>
            </a:r>
            <a:endParaRPr kumimoji="1"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表情・視線</a:t>
            </a:r>
            <a:endParaRPr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kumimoji="1" lang="ja-JP" altLang="en-US" sz="2800" dirty="0">
                <a:solidFill>
                  <a:srgbClr val="CC0000"/>
                </a:solidFill>
                <a:latin typeface="HG創英角ﾎﾟｯﾌﾟ体" panose="040B0A09000000000000" pitchFamily="49" charset="-128"/>
                <a:ea typeface="HG創英角ﾎﾟｯﾌﾟ体" panose="040B0A09000000000000" pitchFamily="49" charset="-128"/>
              </a:rPr>
              <a:t>しぐさ</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977" y="1317812"/>
            <a:ext cx="1714500" cy="171450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357" y="1264974"/>
            <a:ext cx="1714500" cy="1714500"/>
          </a:xfrm>
          <a:prstGeom prst="rect">
            <a:avLst/>
          </a:prstGeom>
        </p:spPr>
      </p:pic>
      <p:pic>
        <p:nvPicPr>
          <p:cNvPr id="5" name="図 4"/>
          <p:cNvPicPr>
            <a:picLocks noChangeAspect="1"/>
          </p:cNvPicPr>
          <p:nvPr/>
        </p:nvPicPr>
        <p:blipFill rotWithShape="1">
          <a:blip r:embed="rId5">
            <a:extLst>
              <a:ext uri="{28A0092B-C50C-407E-A947-70E740481C1C}">
                <a14:useLocalDpi xmlns:a14="http://schemas.microsoft.com/office/drawing/2010/main" val="0"/>
              </a:ext>
            </a:extLst>
          </a:blip>
          <a:srcRect t="52173" r="49066"/>
          <a:stretch/>
        </p:blipFill>
        <p:spPr>
          <a:xfrm>
            <a:off x="1439924" y="4528316"/>
            <a:ext cx="1714500" cy="1609906"/>
          </a:xfrm>
          <a:prstGeom prst="rect">
            <a:avLst/>
          </a:prstGeom>
        </p:spPr>
      </p:pic>
      <p:pic>
        <p:nvPicPr>
          <p:cNvPr id="7" name="図 6"/>
          <p:cNvPicPr>
            <a:picLocks noChangeAspect="1"/>
          </p:cNvPicPr>
          <p:nvPr/>
        </p:nvPicPr>
        <p:blipFill rotWithShape="1">
          <a:blip r:embed="rId6">
            <a:extLst>
              <a:ext uri="{28A0092B-C50C-407E-A947-70E740481C1C}">
                <a14:useLocalDpi xmlns:a14="http://schemas.microsoft.com/office/drawing/2010/main" val="0"/>
              </a:ext>
            </a:extLst>
          </a:blip>
          <a:srcRect l="51384" t="51575"/>
          <a:stretch/>
        </p:blipFill>
        <p:spPr>
          <a:xfrm>
            <a:off x="5980098" y="4528316"/>
            <a:ext cx="1668759" cy="1662202"/>
          </a:xfrm>
          <a:prstGeom prst="rect">
            <a:avLst/>
          </a:prstGeom>
        </p:spPr>
      </p:pic>
    </p:spTree>
    <p:extLst>
      <p:ext uri="{BB962C8B-B14F-4D97-AF65-F5344CB8AC3E}">
        <p14:creationId xmlns:p14="http://schemas.microsoft.com/office/powerpoint/2010/main" val="330496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504446" y="1436170"/>
            <a:ext cx="7709162" cy="7017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mn-ea"/>
                <a:ea typeface="+mn-ea"/>
              </a:rPr>
              <a:t>文字だけのコミュニケーションは</a:t>
            </a:r>
            <a:endParaRPr lang="ja-JP" altLang="en-US" sz="4800" dirty="0">
              <a:latin typeface="+mn-ea"/>
              <a:ea typeface="+mn-ea"/>
            </a:endParaRPr>
          </a:p>
        </p:txBody>
      </p:sp>
      <p:sp>
        <p:nvSpPr>
          <p:cNvPr id="4" name="テキスト ボックス 3"/>
          <p:cNvSpPr txBox="1"/>
          <p:nvPr/>
        </p:nvSpPr>
        <p:spPr>
          <a:xfrm>
            <a:off x="578018" y="2494312"/>
            <a:ext cx="6175088" cy="1446550"/>
          </a:xfrm>
          <a:prstGeom prst="rect">
            <a:avLst/>
          </a:prstGeom>
          <a:noFill/>
        </p:spPr>
        <p:txBody>
          <a:bodyPr wrap="none" rtlCol="0">
            <a:spAutoFit/>
          </a:bodyPr>
          <a:lstStyle/>
          <a:p>
            <a:r>
              <a:rPr kumimoji="1" lang="ja-JP" altLang="en-US" sz="4400" b="1" dirty="0" smtClean="0">
                <a:latin typeface="+mn-ea"/>
              </a:rPr>
              <a:t>・</a:t>
            </a:r>
            <a:r>
              <a:rPr lang="ja-JP" altLang="en-US" sz="4400" b="1" dirty="0" smtClean="0">
                <a:latin typeface="+mn-ea"/>
              </a:rPr>
              <a:t>まちがって伝わりやすい</a:t>
            </a:r>
            <a:endParaRPr kumimoji="1" lang="en-US" altLang="ja-JP" sz="4400" b="1" dirty="0" smtClean="0">
              <a:latin typeface="+mn-ea"/>
            </a:endParaRPr>
          </a:p>
          <a:p>
            <a:r>
              <a:rPr kumimoji="1" lang="ja-JP" altLang="en-US" sz="4400" b="1" dirty="0" smtClean="0">
                <a:latin typeface="+mn-ea"/>
              </a:rPr>
              <a:t>・悪く</a:t>
            </a:r>
            <a:r>
              <a:rPr kumimoji="1" lang="ja-JP" altLang="en-US" sz="4400" b="1" dirty="0">
                <a:latin typeface="+mn-ea"/>
              </a:rPr>
              <a:t>伝わりやすい</a:t>
            </a:r>
          </a:p>
        </p:txBody>
      </p:sp>
      <p:sp>
        <p:nvSpPr>
          <p:cNvPr id="5" name="テキスト ボックス 4"/>
          <p:cNvSpPr txBox="1"/>
          <p:nvPr/>
        </p:nvSpPr>
        <p:spPr>
          <a:xfrm>
            <a:off x="419261" y="4974381"/>
            <a:ext cx="8305479" cy="1200329"/>
          </a:xfrm>
          <a:prstGeom prst="rect">
            <a:avLst/>
          </a:prstGeom>
          <a:noFill/>
        </p:spPr>
        <p:txBody>
          <a:bodyPr wrap="none" rtlCol="0">
            <a:spAutoFit/>
          </a:bodyPr>
          <a:lstStyle/>
          <a:p>
            <a:r>
              <a:rPr kumimoji="1" lang="ja-JP" altLang="en-US" sz="3600" dirty="0" smtClean="0">
                <a:latin typeface="+mn-ea"/>
              </a:rPr>
              <a:t>ネットでのやりとりは、</a:t>
            </a:r>
            <a:endParaRPr kumimoji="1" lang="en-US" altLang="ja-JP" sz="3600" dirty="0" smtClean="0">
              <a:latin typeface="+mn-ea"/>
            </a:endParaRPr>
          </a:p>
          <a:p>
            <a:r>
              <a:rPr kumimoji="1" lang="ja-JP" altLang="en-US" sz="3600" dirty="0" smtClean="0">
                <a:latin typeface="+mn-ea"/>
              </a:rPr>
              <a:t>いじめやけんか、トラブルを起こしやすい。</a:t>
            </a:r>
            <a:endParaRPr kumimoji="1" lang="en-US" altLang="ja-JP" sz="3600" dirty="0" smtClean="0">
              <a:latin typeface="+mn-ea"/>
            </a:endParaRPr>
          </a:p>
        </p:txBody>
      </p:sp>
      <p:pic>
        <p:nvPicPr>
          <p:cNvPr id="6" name="Picture 2" descr="http://4.bp.blogspot.com/-Mr_ss6RqGSk/UxbL4jrmblI/AAAAAAAAeGI/150ibvujFXA/s800/unhappy_woman4.png"/>
          <p:cNvPicPr>
            <a:picLocks noChangeAspect="1" noChangeArrowheads="1"/>
          </p:cNvPicPr>
          <p:nvPr/>
        </p:nvPicPr>
        <p:blipFill>
          <a:blip r:embed="rId3" cstate="print"/>
          <a:srcRect/>
          <a:stretch>
            <a:fillRect/>
          </a:stretch>
        </p:blipFill>
        <p:spPr bwMode="auto">
          <a:xfrm>
            <a:off x="7240551" y="2879835"/>
            <a:ext cx="1339783" cy="1947402"/>
          </a:xfrm>
          <a:prstGeom prst="rect">
            <a:avLst/>
          </a:prstGeom>
          <a:noFill/>
        </p:spPr>
      </p:pic>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n-ea"/>
                <a:ea typeface="+mn-ea"/>
              </a:rPr>
              <a:t>≪ポイント≫</a:t>
            </a:r>
            <a:endParaRPr lang="ja-JP" altLang="en-US" dirty="0">
              <a:solidFill>
                <a:srgbClr val="C00000"/>
              </a:solidFill>
              <a:effectLst>
                <a:outerShdw blurRad="38100" dist="38100" dir="2700000" algn="tl">
                  <a:srgbClr val="000000">
                    <a:alpha val="43137"/>
                  </a:srgbClr>
                </a:outerShdw>
              </a:effectLst>
              <a:latin typeface="+mn-ea"/>
              <a:ea typeface="+mn-ea"/>
            </a:endParaRPr>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282974" y="1718670"/>
            <a:ext cx="7667484" cy="3842399"/>
          </a:xfrm>
          <a:prstGeom prst="rect">
            <a:avLst/>
          </a:prstGeom>
          <a:noFill/>
        </p:spPr>
        <p:txBody>
          <a:bodyPr wrap="none" rtlCol="0">
            <a:spAutoFit/>
          </a:bodyPr>
          <a:lstStyle/>
          <a:p>
            <a:pPr>
              <a:lnSpc>
                <a:spcPts val="6000"/>
              </a:lnSpc>
            </a:pPr>
            <a:r>
              <a:rPr lang="ja-JP" altLang="en-US" sz="4400" dirty="0" smtClean="0">
                <a:latin typeface="+mn-ea"/>
              </a:rPr>
              <a:t>・</a:t>
            </a:r>
            <a:r>
              <a:rPr lang="ja-JP" altLang="en-US" sz="4400" b="1" dirty="0" smtClean="0">
                <a:solidFill>
                  <a:srgbClr val="FF0000"/>
                </a:solidFill>
                <a:latin typeface="+mn-ea"/>
              </a:rPr>
              <a:t>ていねいな</a:t>
            </a:r>
            <a:r>
              <a:rPr lang="ja-JP" altLang="en-US" sz="4400" dirty="0" smtClean="0">
                <a:latin typeface="+mn-ea"/>
              </a:rPr>
              <a:t>言葉づかいで書く。</a:t>
            </a:r>
            <a:endParaRPr kumimoji="1" lang="en-US" altLang="ja-JP" sz="4400" dirty="0" smtClean="0">
              <a:latin typeface="+mn-ea"/>
            </a:endParaRPr>
          </a:p>
          <a:p>
            <a:pPr>
              <a:lnSpc>
                <a:spcPts val="6000"/>
              </a:lnSpc>
            </a:pPr>
            <a:r>
              <a:rPr lang="ja-JP" altLang="en-US" sz="4400" dirty="0" smtClean="0">
                <a:latin typeface="+mn-ea"/>
              </a:rPr>
              <a:t>・</a:t>
            </a:r>
            <a:r>
              <a:rPr lang="ja-JP" altLang="en-US" sz="4400" b="1" dirty="0" smtClean="0">
                <a:solidFill>
                  <a:srgbClr val="FF0000"/>
                </a:solidFill>
                <a:latin typeface="+mn-ea"/>
              </a:rPr>
              <a:t>相手の気持ち</a:t>
            </a:r>
            <a:r>
              <a:rPr lang="ja-JP" altLang="en-US" sz="4400" dirty="0" smtClean="0">
                <a:latin typeface="+mn-ea"/>
              </a:rPr>
              <a:t>を考えて書く。</a:t>
            </a:r>
            <a:endParaRPr lang="en-US" altLang="ja-JP" sz="4400" dirty="0" smtClean="0">
              <a:latin typeface="+mn-ea"/>
            </a:endParaRPr>
          </a:p>
          <a:p>
            <a:pPr>
              <a:lnSpc>
                <a:spcPts val="6000"/>
              </a:lnSpc>
            </a:pPr>
            <a:r>
              <a:rPr lang="ja-JP" altLang="en-US" sz="4400" dirty="0" smtClean="0">
                <a:latin typeface="+mn-ea"/>
              </a:rPr>
              <a:t>・送信する前に必ず</a:t>
            </a:r>
            <a:r>
              <a:rPr lang="ja-JP" altLang="en-US" sz="4400" b="1" dirty="0" smtClean="0">
                <a:solidFill>
                  <a:srgbClr val="FF0000"/>
                </a:solidFill>
                <a:latin typeface="+mn-ea"/>
              </a:rPr>
              <a:t>読み返す</a:t>
            </a:r>
            <a:r>
              <a:rPr lang="ja-JP" altLang="en-US" sz="4400" dirty="0" smtClean="0">
                <a:latin typeface="+mn-ea"/>
              </a:rPr>
              <a:t>。</a:t>
            </a:r>
            <a:endParaRPr lang="en-US" altLang="ja-JP" sz="4400" dirty="0" smtClean="0">
              <a:latin typeface="+mn-ea"/>
            </a:endParaRPr>
          </a:p>
          <a:p>
            <a:pPr>
              <a:lnSpc>
                <a:spcPts val="6000"/>
              </a:lnSpc>
            </a:pPr>
            <a:r>
              <a:rPr lang="ja-JP" altLang="en-US" sz="4400" dirty="0" smtClean="0">
                <a:latin typeface="+mn-ea"/>
              </a:rPr>
              <a:t>・お家の人や先生に</a:t>
            </a:r>
            <a:r>
              <a:rPr lang="ja-JP" altLang="en-US" sz="4400" b="1" dirty="0" smtClean="0">
                <a:solidFill>
                  <a:srgbClr val="FF0000"/>
                </a:solidFill>
                <a:latin typeface="+mn-ea"/>
              </a:rPr>
              <a:t>相談する</a:t>
            </a:r>
            <a:r>
              <a:rPr lang="ja-JP" altLang="en-US" sz="4400" dirty="0" smtClean="0">
                <a:latin typeface="+mn-ea"/>
              </a:rPr>
              <a:t>。</a:t>
            </a:r>
            <a:endParaRPr lang="en-US" altLang="ja-JP" sz="4400" dirty="0" smtClean="0">
              <a:latin typeface="+mn-ea"/>
            </a:endParaRPr>
          </a:p>
          <a:p>
            <a:pPr>
              <a:lnSpc>
                <a:spcPts val="6000"/>
              </a:lnSpc>
            </a:pPr>
            <a:r>
              <a:rPr kumimoji="1" lang="ja-JP" altLang="en-US" sz="4400" dirty="0" smtClean="0">
                <a:latin typeface="+mn-ea"/>
              </a:rPr>
              <a:t>・おたがいに</a:t>
            </a:r>
            <a:r>
              <a:rPr kumimoji="1" lang="ja-JP" altLang="en-US" sz="4400" b="1" dirty="0" smtClean="0">
                <a:solidFill>
                  <a:srgbClr val="FF0000"/>
                </a:solidFill>
                <a:latin typeface="+mn-ea"/>
              </a:rPr>
              <a:t>直接会って</a:t>
            </a:r>
            <a:r>
              <a:rPr kumimoji="1" lang="ja-JP" altLang="en-US" sz="4400" dirty="0" smtClean="0">
                <a:latin typeface="+mn-ea"/>
              </a:rPr>
              <a:t>話す。</a:t>
            </a:r>
            <a:endParaRPr kumimoji="1" lang="ja-JP" altLang="en-US" sz="4400" dirty="0">
              <a:latin typeface="+mn-ea"/>
            </a:endParaRP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360</TotalTime>
  <Words>329</Words>
  <Application>Microsoft Office PowerPoint</Application>
  <PresentationFormat>画面に合わせる (4:3)</PresentationFormat>
  <Paragraphs>90</Paragraphs>
  <Slides>6</Slides>
  <Notes>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vt:i4>
      </vt:variant>
    </vt:vector>
  </HeadingPairs>
  <TitlesOfParts>
    <vt:vector size="15" baseType="lpstr">
      <vt:lpstr>HGS創英角ｺﾞｼｯｸUB</vt:lpstr>
      <vt:lpstr>HG創英角ﾎﾟｯﾌﾟ体</vt:lpstr>
      <vt:lpstr>ＭＳ Ｐゴシック</vt:lpstr>
      <vt:lpstr>ＭＳ ゴシック</vt:lpstr>
      <vt:lpstr>ＭＳ 明朝</vt:lpstr>
      <vt:lpstr>Arial</vt:lpstr>
      <vt:lpstr>Calibri</vt:lpstr>
      <vt:lpstr>Calibri Light</vt:lpstr>
      <vt:lpstr>moraru</vt:lpstr>
      <vt:lpstr>文字だけで 気持ちは伝わる？</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50</cp:revision>
  <cp:lastPrinted>2016-01-21T05:17:19Z</cp:lastPrinted>
  <dcterms:created xsi:type="dcterms:W3CDTF">2015-11-05T04:56:00Z</dcterms:created>
  <dcterms:modified xsi:type="dcterms:W3CDTF">2016-03-23T04:06:03Z</dcterms:modified>
</cp:coreProperties>
</file>