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sldIdLst>
    <p:sldId id="256" r:id="rId2"/>
    <p:sldId id="257" r:id="rId3"/>
    <p:sldId id="258" r:id="rId4"/>
    <p:sldId id="262" r:id="rId5"/>
    <p:sldId id="259" r:id="rId6"/>
    <p:sldId id="260" r:id="rId7"/>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B45064"/>
    <a:srgbClr val="FFCCFF"/>
    <a:srgbClr val="FF0066"/>
    <a:srgbClr val="00CC99"/>
    <a:srgbClr val="29CB2D"/>
    <a:srgbClr val="66FF33"/>
    <a:srgbClr val="FFFF99"/>
    <a:srgbClr val="BE000A"/>
    <a:srgbClr val="9BDC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5448" autoAdjust="0"/>
    <p:restoredTop sz="59420" autoAdjust="0"/>
  </p:normalViewPr>
  <p:slideViewPr>
    <p:cSldViewPr snapToGrid="0">
      <p:cViewPr varScale="1">
        <p:scale>
          <a:sx n="40" d="100"/>
          <a:sy n="40" d="100"/>
        </p:scale>
        <p:origin x="1776" y="48"/>
      </p:cViewPr>
      <p:guideLst>
        <p:guide orient="horz" pos="2160"/>
        <p:guide pos="2880"/>
      </p:guideLst>
    </p:cSldViewPr>
  </p:slideViewPr>
  <p:notesTextViewPr>
    <p:cViewPr>
      <p:scale>
        <a:sx n="3" d="2"/>
        <a:sy n="3" d="2"/>
      </p:scale>
      <p:origin x="0" y="0"/>
    </p:cViewPr>
  </p:notesTextViewPr>
  <p:notesViewPr>
    <p:cSldViewPr snapToGrid="0">
      <p:cViewPr varScale="1">
        <p:scale>
          <a:sx n="80" d="100"/>
          <a:sy n="80" d="100"/>
        </p:scale>
        <p:origin x="3216"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225AF296-1CF2-463B-B79F-BF3D43A61D23}" type="datetimeFigureOut">
              <a:rPr kumimoji="1" lang="ja-JP" altLang="en-US" smtClean="0"/>
              <a:t>2016/3/23</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D432F53-0FDB-4BF8-8F9E-2153008AB672}" type="slidenum">
              <a:rPr kumimoji="1" lang="ja-JP" altLang="en-US" smtClean="0"/>
              <a:t>‹#›</a:t>
            </a:fld>
            <a:endParaRPr kumimoji="1" lang="ja-JP" altLang="en-US"/>
          </a:p>
        </p:txBody>
      </p:sp>
    </p:spTree>
    <p:extLst>
      <p:ext uri="{BB962C8B-B14F-4D97-AF65-F5344CB8AC3E}">
        <p14:creationId xmlns:p14="http://schemas.microsoft.com/office/powerpoint/2010/main" val="8074131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■指導のねらい</a:t>
            </a:r>
          </a:p>
          <a:p>
            <a:r>
              <a:rPr lang="ja-JP" altLang="ja-JP" sz="1050" dirty="0">
                <a:latin typeface="ＭＳ ゴシック" panose="020B0609070205080204" pitchFamily="49" charset="-128"/>
                <a:ea typeface="ＭＳ ゴシック" panose="020B0609070205080204" pitchFamily="49" charset="-128"/>
              </a:rPr>
              <a:t>　文字による伝達の特徴を理解させ，相手の気持ちを考えた適切な表現による情報伝達の大切さを気付かせる。</a:t>
            </a:r>
          </a:p>
          <a:p>
            <a:endParaRPr kumimoji="1" lang="ja-JP" altLang="en-US" dirty="0"/>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1</a:t>
            </a:fld>
            <a:endParaRPr kumimoji="1" lang="ja-JP" altLang="en-US"/>
          </a:p>
        </p:txBody>
      </p:sp>
    </p:spTree>
    <p:extLst>
      <p:ext uri="{BB962C8B-B14F-4D97-AF65-F5344CB8AC3E}">
        <p14:creationId xmlns:p14="http://schemas.microsoft.com/office/powerpoint/2010/main" val="1237898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smtClean="0">
                <a:latin typeface="ＭＳ ゴシック" panose="020B0609070205080204" pitchFamily="49" charset="-128"/>
                <a:ea typeface="ＭＳ ゴシック" panose="020B0609070205080204" pitchFamily="49" charset="-128"/>
              </a:rPr>
              <a:t>＜</a:t>
            </a:r>
            <a:r>
              <a:rPr lang="ja-JP" altLang="ja-JP" sz="1050" b="1" dirty="0">
                <a:latin typeface="ＭＳ ゴシック" panose="020B0609070205080204" pitchFamily="49" charset="-128"/>
                <a:ea typeface="ＭＳ ゴシック" panose="020B0609070205080204" pitchFamily="49" charset="-128"/>
              </a:rPr>
              <a:t>事例場面の把握＞　　</a:t>
            </a:r>
            <a:endParaRPr lang="en-US" altLang="ja-JP" sz="1050" b="1"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ワークシート教材の吹き出し部分を読み聞かせる。</a:t>
            </a: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児童生徒に，メッセージ部分を読ませる。</a:t>
            </a: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【発問】なぜ，二人はケンカになってしまったのでしょう</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＜自分の考えを持たせる＞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◆なぜ、二人がケンカになったのかその理由を考えさせ，設問１に記入させる。</a:t>
            </a:r>
          </a:p>
          <a:p>
            <a:endParaRPr kumimoji="1" lang="ja-JP" altLang="ja-JP" sz="1100" kern="1200" dirty="0" smtClean="0">
              <a:solidFill>
                <a:schemeClr val="tx1"/>
              </a:solidFill>
              <a:effectLst/>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2</a:t>
            </a:fld>
            <a:endParaRPr kumimoji="1" lang="ja-JP" altLang="en-US"/>
          </a:p>
        </p:txBody>
      </p:sp>
    </p:spTree>
    <p:extLst>
      <p:ext uri="{BB962C8B-B14F-4D97-AF65-F5344CB8AC3E}">
        <p14:creationId xmlns:p14="http://schemas.microsoft.com/office/powerpoint/2010/main" val="936176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＜考えを交流させる</a:t>
            </a:r>
            <a:r>
              <a:rPr lang="ja-JP" altLang="ja-JP" sz="1050" b="1" dirty="0" smtClean="0">
                <a:latin typeface="ＭＳ ゴシック" panose="020B0609070205080204" pitchFamily="49" charset="-128"/>
                <a:ea typeface="ＭＳ ゴシック" panose="020B0609070205080204" pitchFamily="49" charset="-128"/>
              </a:rPr>
              <a:t>＞</a:t>
            </a:r>
            <a:endParaRPr lang="en-US" altLang="ja-JP" sz="1050" b="1" dirty="0" smtClean="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　「いいよ」の捉え方により，誤解を招いたことに気付かせる。</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ケンカになった理由とその対処法について話し合わせ，考えを交流させる。</a:t>
            </a:r>
          </a:p>
          <a:p>
            <a:r>
              <a:rPr lang="ja-JP" altLang="ja-JP" sz="1050" dirty="0">
                <a:latin typeface="ＭＳ ゴシック" panose="020B0609070205080204" pitchFamily="49" charset="-128"/>
                <a:ea typeface="ＭＳ ゴシック" panose="020B0609070205080204" pitchFamily="49" charset="-128"/>
              </a:rPr>
              <a:t>　※ペアワーク，グループワーク</a:t>
            </a:r>
            <a:r>
              <a:rPr lang="ja-JP" altLang="ja-JP" sz="1050" dirty="0" smtClean="0">
                <a:latin typeface="ＭＳ ゴシック" panose="020B0609070205080204" pitchFamily="49" charset="-128"/>
                <a:ea typeface="ＭＳ ゴシック" panose="020B0609070205080204" pitchFamily="49" charset="-128"/>
              </a:rPr>
              <a:t>など</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事例のポイント説明</a:t>
            </a:r>
          </a:p>
          <a:p>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アヤは，明日一緒に行けない（</a:t>
            </a:r>
            <a:r>
              <a:rPr lang="en-US" altLang="ja-JP" sz="1050" dirty="0">
                <a:latin typeface="ＭＳ ゴシック" panose="020B0609070205080204" pitchFamily="49" charset="-128"/>
                <a:ea typeface="ＭＳ ゴシック" panose="020B0609070205080204" pitchFamily="49" charset="-128"/>
              </a:rPr>
              <a:t>No</a:t>
            </a:r>
            <a:r>
              <a:rPr lang="ja-JP" altLang="ja-JP" sz="1050" dirty="0">
                <a:latin typeface="ＭＳ ゴシック" panose="020B0609070205080204" pitchFamily="49" charset="-128"/>
                <a:ea typeface="ＭＳ ゴシック" panose="020B0609070205080204" pitchFamily="49" charset="-128"/>
              </a:rPr>
              <a:t>）の意味で「いいよ」と書き込んだのに</a:t>
            </a:r>
            <a:r>
              <a:rPr lang="ja-JP" altLang="ja-JP" sz="1050" dirty="0" smtClean="0">
                <a:latin typeface="ＭＳ ゴシック" panose="020B0609070205080204" pitchFamily="49" charset="-128"/>
                <a:ea typeface="ＭＳ ゴシック" panose="020B0609070205080204" pitchFamily="49" charset="-128"/>
              </a:rPr>
              <a:t>対して</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ユキ</a:t>
            </a:r>
            <a:r>
              <a:rPr lang="ja-JP" altLang="ja-JP" sz="1050" dirty="0">
                <a:latin typeface="ＭＳ ゴシック" panose="020B0609070205080204" pitchFamily="49" charset="-128"/>
                <a:ea typeface="ＭＳ ゴシック" panose="020B0609070205080204" pitchFamily="49" charset="-128"/>
              </a:rPr>
              <a:t>は</a:t>
            </a:r>
            <a:r>
              <a:rPr lang="ja-JP" altLang="ja-JP" sz="1050" dirty="0" smtClean="0">
                <a:latin typeface="ＭＳ ゴシック" panose="020B0609070205080204" pitchFamily="49" charset="-128"/>
                <a:ea typeface="ＭＳ ゴシック" panose="020B0609070205080204" pitchFamily="49" charset="-128"/>
              </a:rPr>
              <a:t>一緒に</a:t>
            </a:r>
            <a:r>
              <a:rPr lang="ja-JP" altLang="ja-JP" sz="1050" dirty="0">
                <a:latin typeface="ＭＳ ゴシック" panose="020B0609070205080204" pitchFamily="49" charset="-128"/>
                <a:ea typeface="ＭＳ ゴシック" panose="020B0609070205080204" pitchFamily="49" charset="-128"/>
              </a:rPr>
              <a:t>行ける（</a:t>
            </a:r>
            <a:r>
              <a:rPr lang="en-US" altLang="ja-JP" sz="1050" dirty="0">
                <a:latin typeface="ＭＳ ゴシック" panose="020B0609070205080204" pitchFamily="49" charset="-128"/>
                <a:ea typeface="ＭＳ ゴシック" panose="020B0609070205080204" pitchFamily="49" charset="-128"/>
              </a:rPr>
              <a:t>Yes</a:t>
            </a:r>
            <a:r>
              <a:rPr lang="ja-JP" altLang="ja-JP" sz="1050" dirty="0">
                <a:latin typeface="ＭＳ ゴシック" panose="020B0609070205080204" pitchFamily="49" charset="-128"/>
                <a:ea typeface="ＭＳ ゴシック" panose="020B0609070205080204" pitchFamily="49" charset="-128"/>
              </a:rPr>
              <a:t>）の意味で捉えたため，ケンカになった。</a:t>
            </a:r>
          </a:p>
          <a:p>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「具合はどう？」に対して，具合が少し良くなったという意味での「いいよ</a:t>
            </a:r>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で</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あり</a:t>
            </a:r>
            <a:r>
              <a:rPr lang="ja-JP" altLang="ja-JP" sz="1050" dirty="0">
                <a:latin typeface="ＭＳ ゴシック" panose="020B0609070205080204" pitchFamily="49" charset="-128"/>
                <a:ea typeface="ＭＳ ゴシック" panose="020B0609070205080204" pitchFamily="49" charset="-128"/>
              </a:rPr>
              <a:t>，一緒に</a:t>
            </a:r>
            <a:r>
              <a:rPr lang="ja-JP" altLang="ja-JP" sz="1050" dirty="0" smtClean="0">
                <a:latin typeface="ＭＳ ゴシック" panose="020B0609070205080204" pitchFamily="49" charset="-128"/>
                <a:ea typeface="ＭＳ ゴシック" panose="020B0609070205080204" pitchFamily="49" charset="-128"/>
              </a:rPr>
              <a:t>行ける</a:t>
            </a:r>
            <a:r>
              <a:rPr lang="ja-JP" altLang="ja-JP" sz="1050" dirty="0">
                <a:latin typeface="ＭＳ ゴシック" panose="020B0609070205080204" pitchFamily="49" charset="-128"/>
                <a:ea typeface="ＭＳ ゴシック" panose="020B0609070205080204" pitchFamily="49" charset="-128"/>
              </a:rPr>
              <a:t>（</a:t>
            </a:r>
            <a:r>
              <a:rPr lang="en-US" altLang="ja-JP" sz="1050" dirty="0">
                <a:latin typeface="ＭＳ ゴシック" panose="020B0609070205080204" pitchFamily="49" charset="-128"/>
                <a:ea typeface="ＭＳ ゴシック" panose="020B0609070205080204" pitchFamily="49" charset="-128"/>
              </a:rPr>
              <a:t>Yes</a:t>
            </a:r>
            <a:r>
              <a:rPr lang="ja-JP" altLang="ja-JP" sz="1050" dirty="0">
                <a:latin typeface="ＭＳ ゴシック" panose="020B0609070205080204" pitchFamily="49" charset="-128"/>
                <a:ea typeface="ＭＳ ゴシック" panose="020B0609070205080204" pitchFamily="49" charset="-128"/>
              </a:rPr>
              <a:t>）の意味ではなかった。</a:t>
            </a:r>
          </a:p>
          <a:p>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このように誤解を招く言葉として，補足説明１のような言葉がある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【補足説明１】</a:t>
            </a:r>
          </a:p>
          <a:p>
            <a:r>
              <a:rPr lang="ja-JP" altLang="ja-JP"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そんな</a:t>
            </a:r>
            <a:r>
              <a:rPr lang="ja-JP" altLang="ja-JP" sz="1050" dirty="0">
                <a:latin typeface="ＭＳ ゴシック" panose="020B0609070205080204" pitchFamily="49" charset="-128"/>
                <a:ea typeface="ＭＳ ゴシック" panose="020B0609070205080204" pitchFamily="49" charset="-128"/>
              </a:rPr>
              <a:t>つもりじゃなかったのに，何気なく書き込んだ言葉が誤解され，軽い気持ちで送ったメールが思いがけなく相手を傷つけて，友達とケンカになったり，気まずい思いをしたりということがよくあります。</a:t>
            </a:r>
          </a:p>
          <a:p>
            <a:r>
              <a:rPr lang="ja-JP" altLang="ja-JP" sz="1050" dirty="0">
                <a:latin typeface="ＭＳ ゴシック" panose="020B0609070205080204" pitchFamily="49" charset="-128"/>
                <a:ea typeface="ＭＳ ゴシック" panose="020B0609070205080204" pitchFamily="49" charset="-128"/>
              </a:rPr>
              <a:t>　「いいよ」という言葉は，ＯＫという意味とＮＯという意味の２つがあります。また，「おかしい」という言葉は，「おもしろい・笑える」という意味と「変だ・疑わしい」という意味にもとれます。また，対面し相手の表情が分かれば何てことのない言葉でも文字だけだときつく感じる言葉もあります。例えば，「バッカじゃないの？」は，文字だけみると相手が怒っているように感じます。しかし，笑いながら「バッカじゃないの？」と親しみを込めている場合もあります</a:t>
            </a:r>
            <a:r>
              <a:rPr lang="ja-JP" altLang="ja-JP" sz="1050" dirty="0" smtClean="0">
                <a:latin typeface="ＭＳ ゴシック" panose="020B0609070205080204" pitchFamily="49" charset="-128"/>
                <a:ea typeface="ＭＳ ゴシック" panose="020B0609070205080204" pitchFamily="49" charset="-128"/>
              </a:rPr>
              <a:t>。文字</a:t>
            </a:r>
            <a:r>
              <a:rPr lang="ja-JP" altLang="ja-JP" sz="1050" dirty="0">
                <a:latin typeface="ＭＳ ゴシック" panose="020B0609070205080204" pitchFamily="49" charset="-128"/>
                <a:ea typeface="ＭＳ ゴシック" panose="020B0609070205080204" pitchFamily="49" charset="-128"/>
              </a:rPr>
              <a:t>による伝達（やりとり）で気持ちをうまく伝えるコツは，「丁寧な言葉をつかう」ことです</a:t>
            </a:r>
            <a:r>
              <a:rPr lang="ja-JP" altLang="ja-JP" sz="1050" dirty="0" smtClean="0">
                <a:latin typeface="ＭＳ ゴシック" panose="020B0609070205080204" pitchFamily="49" charset="-128"/>
                <a:ea typeface="ＭＳ ゴシック" panose="020B0609070205080204" pitchFamily="49" charset="-128"/>
              </a:rPr>
              <a:t>。さらに</a:t>
            </a:r>
            <a:r>
              <a:rPr lang="ja-JP" altLang="ja-JP" sz="1050" dirty="0">
                <a:latin typeface="ＭＳ ゴシック" panose="020B0609070205080204" pitchFamily="49" charset="-128"/>
                <a:ea typeface="ＭＳ ゴシック" panose="020B0609070205080204" pitchFamily="49" charset="-128"/>
              </a:rPr>
              <a:t>，あなたの声や表情のかわりに，気持ちを説明してくれる言葉を加えることで，誤解のないコミュニケーションができるようになります。</a:t>
            </a:r>
          </a:p>
          <a:p>
            <a:endParaRPr lang="ja-JP" altLang="ja-JP" sz="1050" dirty="0"/>
          </a:p>
          <a:p>
            <a:endParaRPr lang="en-US" altLang="ja-JP" sz="1050"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3</a:t>
            </a:fld>
            <a:endParaRPr kumimoji="1" lang="ja-JP" altLang="en-US"/>
          </a:p>
        </p:txBody>
      </p:sp>
    </p:spTree>
    <p:extLst>
      <p:ext uri="{BB962C8B-B14F-4D97-AF65-F5344CB8AC3E}">
        <p14:creationId xmlns:p14="http://schemas.microsoft.com/office/powerpoint/2010/main" val="3917322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＜本時の説明＞</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文字</a:t>
            </a:r>
            <a:r>
              <a:rPr lang="ja-JP" altLang="ja-JP" sz="1050" dirty="0">
                <a:latin typeface="ＭＳ ゴシック" panose="020B0609070205080204" pitchFamily="49" charset="-128"/>
                <a:ea typeface="ＭＳ ゴシック" panose="020B0609070205080204" pitchFamily="49" charset="-128"/>
              </a:rPr>
              <a:t>による伝達の難しさと相手の気持ちを考えた適切な表現の大切さに気付かせる。</a:t>
            </a:r>
          </a:p>
          <a:p>
            <a:endParaRPr kumimoji="1" lang="en-US" altLang="ja-JP" sz="1050" dirty="0" smtClean="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・メールや</a:t>
            </a:r>
            <a:r>
              <a:rPr lang="en-US" altLang="ja-JP" sz="1050" dirty="0">
                <a:latin typeface="ＭＳ ゴシック" panose="020B0609070205080204" pitchFamily="49" charset="-128"/>
                <a:ea typeface="ＭＳ ゴシック" panose="020B0609070205080204" pitchFamily="49" charset="-128"/>
              </a:rPr>
              <a:t>SNS</a:t>
            </a:r>
            <a:r>
              <a:rPr lang="ja-JP" altLang="ja-JP" sz="1050" dirty="0">
                <a:latin typeface="ＭＳ ゴシック" panose="020B0609070205080204" pitchFamily="49" charset="-128"/>
                <a:ea typeface="ＭＳ ゴシック" panose="020B0609070205080204" pitchFamily="49" charset="-128"/>
              </a:rPr>
              <a:t>など文字による伝達では，受け手の状況や感じ方により，送り手</a:t>
            </a:r>
            <a:r>
              <a:rPr lang="ja-JP" altLang="ja-JP" sz="1050" dirty="0" smtClean="0">
                <a:latin typeface="ＭＳ ゴシック" panose="020B0609070205080204" pitchFamily="49" charset="-128"/>
                <a:ea typeface="ＭＳ ゴシック" panose="020B0609070205080204" pitchFamily="49" charset="-128"/>
              </a:rPr>
              <a:t>の気持</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err="1" smtClean="0">
                <a:latin typeface="ＭＳ ゴシック" panose="020B0609070205080204" pitchFamily="49" charset="-128"/>
                <a:ea typeface="ＭＳ ゴシック" panose="020B0609070205080204" pitchFamily="49" charset="-128"/>
              </a:rPr>
              <a:t>ちがう</a:t>
            </a:r>
            <a:r>
              <a:rPr lang="ja-JP" altLang="ja-JP" sz="1050" dirty="0" err="1">
                <a:latin typeface="ＭＳ ゴシック" panose="020B0609070205080204" pitchFamily="49" charset="-128"/>
                <a:ea typeface="ＭＳ ゴシック" panose="020B0609070205080204" pitchFamily="49" charset="-128"/>
              </a:rPr>
              <a:t>まく</a:t>
            </a:r>
            <a:r>
              <a:rPr lang="ja-JP" altLang="ja-JP" sz="1050" dirty="0">
                <a:latin typeface="ＭＳ ゴシック" panose="020B0609070205080204" pitchFamily="49" charset="-128"/>
                <a:ea typeface="ＭＳ ゴシック" panose="020B0609070205080204" pitchFamily="49" charset="-128"/>
              </a:rPr>
              <a:t>伝わらないことがある。</a:t>
            </a:r>
          </a:p>
          <a:p>
            <a:r>
              <a:rPr lang="ja-JP" altLang="ja-JP" sz="1050" dirty="0">
                <a:latin typeface="ＭＳ ゴシック" panose="020B0609070205080204" pitchFamily="49" charset="-128"/>
                <a:ea typeface="ＭＳ ゴシック" panose="020B0609070205080204" pitchFamily="49" charset="-128"/>
              </a:rPr>
              <a:t>・直接会って話したり，電話で話したりすると，互いの表情や声の抑揚などから</a:t>
            </a:r>
            <a:r>
              <a:rPr lang="ja-JP" altLang="ja-JP" sz="1050" dirty="0" smtClean="0">
                <a:latin typeface="ＭＳ ゴシック" panose="020B0609070205080204" pitchFamily="49" charset="-128"/>
                <a:ea typeface="ＭＳ ゴシック" panose="020B0609070205080204" pitchFamily="49" charset="-128"/>
              </a:rPr>
              <a:t>，気持</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err="1" smtClean="0">
                <a:latin typeface="ＭＳ ゴシック" panose="020B0609070205080204" pitchFamily="49" charset="-128"/>
                <a:ea typeface="ＭＳ ゴシック" panose="020B0609070205080204" pitchFamily="49" charset="-128"/>
              </a:rPr>
              <a:t>ちが</a:t>
            </a:r>
            <a:r>
              <a:rPr lang="ja-JP" altLang="ja-JP" sz="1050" dirty="0">
                <a:latin typeface="ＭＳ ゴシック" panose="020B0609070205080204" pitchFamily="49" charset="-128"/>
                <a:ea typeface="ＭＳ ゴシック" panose="020B0609070205080204" pitchFamily="49" charset="-128"/>
              </a:rPr>
              <a:t>伝わりやすい。</a:t>
            </a:r>
          </a:p>
          <a:p>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この</a:t>
            </a:r>
            <a:r>
              <a:rPr lang="ja-JP" altLang="ja-JP" sz="1050" dirty="0">
                <a:latin typeface="ＭＳ ゴシック" panose="020B0609070205080204" pitchFamily="49" charset="-128"/>
                <a:ea typeface="ＭＳ ゴシック" panose="020B0609070205080204" pitchFamily="49" charset="-128"/>
              </a:rPr>
              <a:t>ようなことをしっかりと理解した上で，メールや</a:t>
            </a:r>
            <a:r>
              <a:rPr lang="en-US" altLang="ja-JP" sz="1050" dirty="0">
                <a:latin typeface="ＭＳ ゴシック" panose="020B0609070205080204" pitchFamily="49" charset="-128"/>
                <a:ea typeface="ＭＳ ゴシック" panose="020B0609070205080204" pitchFamily="49" charset="-128"/>
              </a:rPr>
              <a:t>SNS</a:t>
            </a:r>
            <a:r>
              <a:rPr lang="ja-JP" altLang="ja-JP" sz="1050" dirty="0">
                <a:latin typeface="ＭＳ ゴシック" panose="020B0609070205080204" pitchFamily="49" charset="-128"/>
                <a:ea typeface="ＭＳ ゴシック" panose="020B0609070205080204" pitchFamily="49" charset="-128"/>
              </a:rPr>
              <a:t>を利用することが</a:t>
            </a:r>
            <a:r>
              <a:rPr lang="ja-JP" altLang="ja-JP" sz="1050" dirty="0" smtClean="0">
                <a:latin typeface="ＭＳ ゴシック" panose="020B0609070205080204" pitchFamily="49" charset="-128"/>
                <a:ea typeface="ＭＳ ゴシック" panose="020B0609070205080204" pitchFamily="49" charset="-128"/>
              </a:rPr>
              <a:t>大切で</a:t>
            </a:r>
            <a:r>
              <a:rPr lang="ja-JP" altLang="ja-JP" sz="1050" dirty="0">
                <a:latin typeface="ＭＳ ゴシック" panose="020B0609070205080204" pitchFamily="49" charset="-128"/>
                <a:ea typeface="ＭＳ ゴシック" panose="020B0609070205080204" pitchFamily="49" charset="-128"/>
              </a:rPr>
              <a:t>ある。送り手は，相手の気持ちを考えて言葉をよく選び，発信する前に何度も読み返してから発信すること。受け手は，曖昧な表現の場合は，必ず相手に確認することが大切である。</a:t>
            </a:r>
          </a:p>
          <a:p>
            <a:endParaRPr kumimoji="1"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endParaRPr kumimoji="1" lang="ja-JP" altLang="en-US"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4</a:t>
            </a:fld>
            <a:endParaRPr kumimoji="1" lang="ja-JP" altLang="en-US"/>
          </a:p>
        </p:txBody>
      </p:sp>
    </p:spTree>
    <p:extLst>
      <p:ext uri="{BB962C8B-B14F-4D97-AF65-F5344CB8AC3E}">
        <p14:creationId xmlns:p14="http://schemas.microsoft.com/office/powerpoint/2010/main" val="2957814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＜本時のまとめ＞</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相手</a:t>
            </a:r>
            <a:r>
              <a:rPr lang="ja-JP" altLang="ja-JP" sz="1050" dirty="0">
                <a:latin typeface="ＭＳ ゴシック" panose="020B0609070205080204" pitchFamily="49" charset="-128"/>
                <a:ea typeface="ＭＳ ゴシック" panose="020B0609070205080204" pitchFamily="49" charset="-128"/>
              </a:rPr>
              <a:t>への影響を考え，正確に伝えることの大切さを理解させる。</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ポイント</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・相手の表情や声の抑揚がないため正しく伝わりにくい。</a:t>
            </a:r>
          </a:p>
          <a:p>
            <a:r>
              <a:rPr lang="ja-JP" altLang="ja-JP" sz="1050" dirty="0">
                <a:latin typeface="ＭＳ ゴシック" panose="020B0609070205080204" pitchFamily="49" charset="-128"/>
                <a:ea typeface="ＭＳ ゴシック" panose="020B0609070205080204" pitchFamily="49" charset="-128"/>
              </a:rPr>
              <a:t>・誤解や間違った伝わり方をすることがある。</a:t>
            </a:r>
          </a:p>
          <a:p>
            <a:endParaRPr lang="en-US" altLang="ja-JP" sz="1050" dirty="0" smtClean="0">
              <a:latin typeface="ＭＳ ゴシック" panose="020B0609070205080204" pitchFamily="49" charset="-128"/>
              <a:ea typeface="ＭＳ ゴシック" panose="020B0609070205080204" pitchFamily="49" charset="-128"/>
            </a:endParaRP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5</a:t>
            </a:fld>
            <a:endParaRPr kumimoji="1" lang="ja-JP" altLang="en-US"/>
          </a:p>
        </p:txBody>
      </p:sp>
    </p:spTree>
    <p:extLst>
      <p:ext uri="{BB962C8B-B14F-4D97-AF65-F5344CB8AC3E}">
        <p14:creationId xmlns:p14="http://schemas.microsoft.com/office/powerpoint/2010/main" val="2641165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50" dirty="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気</a:t>
            </a:r>
            <a:r>
              <a:rPr lang="ja-JP" altLang="ja-JP" sz="1050" dirty="0">
                <a:latin typeface="ＭＳ ゴシック" panose="020B0609070205080204" pitchFamily="49" charset="-128"/>
                <a:ea typeface="ＭＳ ゴシック" panose="020B0609070205080204" pitchFamily="49" charset="-128"/>
              </a:rPr>
              <a:t>をつける</a:t>
            </a:r>
            <a:r>
              <a:rPr lang="ja-JP" altLang="ja-JP" sz="1050" dirty="0" smtClean="0">
                <a:latin typeface="ＭＳ ゴシック" panose="020B0609070205080204" pitchFamily="49" charset="-128"/>
                <a:ea typeface="ＭＳ ゴシック" panose="020B0609070205080204" pitchFamily="49" charset="-128"/>
              </a:rPr>
              <a:t>こと</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・誤解を受けないように丁寧な言葉をつかう。</a:t>
            </a:r>
          </a:p>
          <a:p>
            <a:r>
              <a:rPr lang="ja-JP" altLang="ja-JP" sz="1050" dirty="0">
                <a:latin typeface="ＭＳ ゴシック" panose="020B0609070205080204" pitchFamily="49" charset="-128"/>
                <a:ea typeface="ＭＳ ゴシック" panose="020B0609070205080204" pitchFamily="49" charset="-128"/>
              </a:rPr>
              <a:t>・相手の気持ちや状況を考えて書く。</a:t>
            </a:r>
          </a:p>
          <a:p>
            <a:r>
              <a:rPr lang="ja-JP" altLang="ja-JP" sz="1050" dirty="0">
                <a:latin typeface="ＭＳ ゴシック" panose="020B0609070205080204" pitchFamily="49" charset="-128"/>
                <a:ea typeface="ＭＳ ゴシック" panose="020B0609070205080204" pitchFamily="49" charset="-128"/>
              </a:rPr>
              <a:t>・送信する前に必ず読み返す。</a:t>
            </a:r>
          </a:p>
          <a:p>
            <a:r>
              <a:rPr lang="ja-JP" altLang="ja-JP" sz="1050" dirty="0">
                <a:latin typeface="ＭＳ ゴシック" panose="020B0609070205080204" pitchFamily="49" charset="-128"/>
                <a:ea typeface="ＭＳ ゴシック" panose="020B0609070205080204" pitchFamily="49" charset="-128"/>
              </a:rPr>
              <a:t>・トラブルになったら，保護者や先生に相談し，直接会って互いの考えを確認する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＜振り返りをさせる＞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◆この事例から，大切なこと，気をつけなければいけないことを設問２に記入させる。</a:t>
            </a:r>
          </a:p>
          <a:p>
            <a:endParaRPr kumimoji="1" lang="ja-JP" altLang="en-US" sz="1050"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6</a:t>
            </a:fld>
            <a:endParaRPr kumimoji="1" lang="ja-JP" altLang="en-US"/>
          </a:p>
        </p:txBody>
      </p:sp>
    </p:spTree>
    <p:extLst>
      <p:ext uri="{BB962C8B-B14F-4D97-AF65-F5344CB8AC3E}">
        <p14:creationId xmlns:p14="http://schemas.microsoft.com/office/powerpoint/2010/main" val="3802546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0314843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5287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525573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820550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330488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9066420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479938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28923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9305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37954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891791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6C96FA-342D-4C08-9A5C-157A09304D68}" type="slidenum">
              <a:rPr kumimoji="1" lang="ja-JP" altLang="en-US" smtClean="0"/>
              <a:t>‹#›</a:t>
            </a:fld>
            <a:endParaRPr kumimoji="1" lang="ja-JP" altLang="en-US"/>
          </a:p>
        </p:txBody>
      </p:sp>
      <p:sp>
        <p:nvSpPr>
          <p:cNvPr id="7" name="正方形/長方形 6"/>
          <p:cNvSpPr/>
          <p:nvPr/>
        </p:nvSpPr>
        <p:spPr>
          <a:xfrm>
            <a:off x="0" y="6604084"/>
            <a:ext cx="9144000" cy="253916"/>
          </a:xfrm>
          <a:prstGeom prst="rect">
            <a:avLst/>
          </a:prstGeom>
          <a:solidFill>
            <a:schemeClr val="bg1"/>
          </a:solidFill>
        </p:spPr>
        <p:txBody>
          <a:bodyPr wrap="square">
            <a:spAutoFit/>
          </a:bodyPr>
          <a:lstStyle/>
          <a:p>
            <a:r>
              <a:rPr lang="ja-JP" altLang="en-US" sz="1050" dirty="0" smtClean="0"/>
              <a:t>　　　　　　　　　　　　　　　　　　　　　　　　　　　　　　　　　　　　　　　　　　　　　　　　　　　　　　　　</a:t>
            </a:r>
            <a:r>
              <a:rPr lang="en-US" altLang="ja-JP" sz="900" dirty="0" smtClean="0"/>
              <a:t>Copyright © 2015 The</a:t>
            </a:r>
            <a:r>
              <a:rPr lang="ja-JP" altLang="en-US" sz="900" dirty="0" smtClean="0"/>
              <a:t> </a:t>
            </a:r>
            <a:r>
              <a:rPr lang="en-US" altLang="ja-JP" sz="900" dirty="0" smtClean="0"/>
              <a:t>General Education Center of </a:t>
            </a:r>
            <a:r>
              <a:rPr lang="en-US" altLang="ja-JP" sz="900" dirty="0"/>
              <a:t>Iwate</a:t>
            </a:r>
            <a:r>
              <a:rPr lang="en-US" altLang="ja-JP" sz="900" dirty="0" smtClean="0"/>
              <a:t> All Rights Reserved.</a:t>
            </a:r>
            <a:endParaRPr lang="ja-JP" altLang="en-US" sz="900" dirty="0"/>
          </a:p>
        </p:txBody>
      </p:sp>
      <p:pic>
        <p:nvPicPr>
          <p:cNvPr id="8" name="image1.gif"/>
          <p:cNvPicPr>
            <a:picLocks noChangeAspect="1"/>
          </p:cNvPicPr>
          <p:nvPr/>
        </p:nvPicPr>
        <p:blipFill>
          <a:blip r:embed="rId13">
            <a:extLst/>
          </a:blip>
          <a:stretch>
            <a:fillRect/>
          </a:stretch>
        </p:blipFill>
        <p:spPr>
          <a:xfrm>
            <a:off x="8723883" y="6600324"/>
            <a:ext cx="420117" cy="242304"/>
          </a:xfrm>
          <a:prstGeom prst="rect">
            <a:avLst/>
          </a:prstGeom>
          <a:solidFill>
            <a:schemeClr val="bg1"/>
          </a:solidFill>
          <a:ln w="12700" cap="flat">
            <a:noFill/>
            <a:miter lim="400000"/>
          </a:ln>
          <a:effectLst/>
        </p:spPr>
      </p:pic>
      <p:sp>
        <p:nvSpPr>
          <p:cNvPr id="9" name="正方形/長方形 8"/>
          <p:cNvSpPr/>
          <p:nvPr userDrawn="1"/>
        </p:nvSpPr>
        <p:spPr>
          <a:xfrm>
            <a:off x="0" y="6604084"/>
            <a:ext cx="9144000" cy="253916"/>
          </a:xfrm>
          <a:prstGeom prst="rect">
            <a:avLst/>
          </a:prstGeom>
          <a:solidFill>
            <a:schemeClr val="accent5">
              <a:lumMod val="75000"/>
            </a:schemeClr>
          </a:solidFill>
        </p:spPr>
        <p:txBody>
          <a:bodyPr wrap="square">
            <a:spAutoFit/>
          </a:bodyPr>
          <a:lstStyle/>
          <a:p>
            <a:r>
              <a:rPr lang="ja-JP" altLang="en-US" sz="1050" dirty="0" smtClean="0"/>
              <a:t>　　　　　　　　　　　　　　　　　　　　　　　　　　　　　　　　　　　　　　　　　　　　　　　　　　　　　　　</a:t>
            </a:r>
            <a:r>
              <a:rPr lang="en-US" altLang="ja-JP" sz="900" dirty="0" smtClean="0">
                <a:solidFill>
                  <a:schemeClr val="bg1"/>
                </a:solidFill>
              </a:rPr>
              <a:t>Copyright © 2015 The</a:t>
            </a:r>
            <a:r>
              <a:rPr lang="ja-JP" altLang="en-US" sz="900" dirty="0" smtClean="0">
                <a:solidFill>
                  <a:schemeClr val="bg1"/>
                </a:solidFill>
              </a:rPr>
              <a:t> </a:t>
            </a:r>
            <a:r>
              <a:rPr lang="en-US" altLang="ja-JP" sz="900" dirty="0" smtClean="0">
                <a:solidFill>
                  <a:schemeClr val="bg1"/>
                </a:solidFill>
              </a:rPr>
              <a:t>General Education Center of </a:t>
            </a:r>
            <a:r>
              <a:rPr lang="en-US" altLang="ja-JP" sz="900" dirty="0">
                <a:solidFill>
                  <a:schemeClr val="bg1"/>
                </a:solidFill>
              </a:rPr>
              <a:t>Iwate</a:t>
            </a:r>
            <a:r>
              <a:rPr lang="en-US" altLang="ja-JP" sz="900" dirty="0" smtClean="0">
                <a:solidFill>
                  <a:schemeClr val="bg1"/>
                </a:solidFill>
              </a:rPr>
              <a:t> All Rights Reserved.</a:t>
            </a:r>
            <a:endParaRPr lang="ja-JP" altLang="en-US" sz="900" dirty="0">
              <a:solidFill>
                <a:schemeClr val="bg1"/>
              </a:solidFill>
            </a:endParaRPr>
          </a:p>
        </p:txBody>
      </p:sp>
      <p:pic>
        <p:nvPicPr>
          <p:cNvPr id="10" name="image1.gif"/>
          <p:cNvPicPr>
            <a:picLocks noChangeAspect="1"/>
          </p:cNvPicPr>
          <p:nvPr userDrawn="1"/>
        </p:nvPicPr>
        <p:blipFill>
          <a:blip r:embed="rId13">
            <a:extLst/>
          </a:blip>
          <a:stretch>
            <a:fillRect/>
          </a:stretch>
        </p:blipFill>
        <p:spPr>
          <a:xfrm>
            <a:off x="8723883" y="6602204"/>
            <a:ext cx="420117" cy="257676"/>
          </a:xfrm>
          <a:prstGeom prst="rect">
            <a:avLst/>
          </a:prstGeom>
          <a:solidFill>
            <a:schemeClr val="bg1"/>
          </a:solidFill>
          <a:ln w="12700" cap="flat">
            <a:noFill/>
            <a:miter lim="400000"/>
          </a:ln>
          <a:effectLst/>
        </p:spPr>
      </p:pic>
    </p:spTree>
    <p:extLst>
      <p:ext uri="{BB962C8B-B14F-4D97-AF65-F5344CB8AC3E}">
        <p14:creationId xmlns:p14="http://schemas.microsoft.com/office/powerpoint/2010/main" val="33227021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2.bp.blogspot.com/-Jb_eiNPgN2g/UWvlA9tmZlI/AAAAAAAAQfM/8qI1-cHE9YU/s1600/smartphone_woman_smile.pn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4270" y="1994722"/>
            <a:ext cx="7772400" cy="2387600"/>
          </a:xfrm>
        </p:spPr>
        <p:txBody>
          <a:bodyPr>
            <a:normAutofit/>
          </a:bodyPr>
          <a:lstStyle/>
          <a:p>
            <a:r>
              <a:rPr kumimoji="1" lang="ja-JP" altLang="en-US"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文字だけで</a:t>
            </a:r>
            <a:r>
              <a:rPr kumimoji="1" lang="en-US" altLang="ja-JP"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
            </a:r>
            <a:br>
              <a:rPr kumimoji="1" lang="en-US" altLang="ja-JP"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br>
            <a:r>
              <a:rPr kumimoji="1" lang="ja-JP" altLang="en-US"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気持ちは伝わる</a:t>
            </a:r>
            <a:r>
              <a:rPr lang="ja-JP" altLang="en-US"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a:t>
            </a:r>
            <a:r>
              <a:rPr lang="en-US" altLang="ja-JP" dirty="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
            </a:r>
            <a:br>
              <a:rPr lang="en-US" altLang="ja-JP" dirty="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br>
            <a:endParaRPr kumimoji="1" lang="ja-JP" altLang="en-US" sz="4400" dirty="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endParaRPr>
          </a:p>
        </p:txBody>
      </p:sp>
      <p:sp>
        <p:nvSpPr>
          <p:cNvPr id="4" name="テキスト ボックス 3"/>
          <p:cNvSpPr txBox="1"/>
          <p:nvPr/>
        </p:nvSpPr>
        <p:spPr>
          <a:xfrm>
            <a:off x="6223008" y="0"/>
            <a:ext cx="2920992" cy="307777"/>
          </a:xfrm>
          <a:prstGeom prst="rect">
            <a:avLst/>
          </a:prstGeom>
          <a:noFill/>
        </p:spPr>
        <p:txBody>
          <a:bodyPr wrap="none" rtlCol="0">
            <a:spAutoFit/>
          </a:bodyPr>
          <a:lstStyle/>
          <a:p>
            <a:r>
              <a:rPr kumimoji="1" lang="ja-JP" altLang="en-US" sz="1400" dirty="0" smtClean="0"/>
              <a:t>コミュニケーション（</a:t>
            </a:r>
            <a:r>
              <a:rPr lang="ja-JP" altLang="en-US" sz="1400" dirty="0" smtClean="0"/>
              <a:t>マナー・ルール</a:t>
            </a:r>
            <a:r>
              <a:rPr lang="ja-JP" altLang="en-US" sz="1400" dirty="0"/>
              <a:t>）</a:t>
            </a:r>
            <a:endParaRPr kumimoji="1" lang="ja-JP" altLang="en-US" sz="1400" dirty="0"/>
          </a:p>
        </p:txBody>
      </p:sp>
    </p:spTree>
    <p:extLst>
      <p:ext uri="{BB962C8B-B14F-4D97-AF65-F5344CB8AC3E}">
        <p14:creationId xmlns:p14="http://schemas.microsoft.com/office/powerpoint/2010/main" val="2686890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375980" y="720000"/>
            <a:ext cx="8392041" cy="707886"/>
          </a:xfrm>
          <a:prstGeom prst="rect">
            <a:avLst/>
          </a:prstGeom>
          <a:noFill/>
        </p:spPr>
        <p:txBody>
          <a:bodyPr wrap="none" rtlCol="0">
            <a:spAutoFit/>
          </a:bodyPr>
          <a:lstStyle/>
          <a:p>
            <a:pPr algn="ctr"/>
            <a:r>
              <a:rPr lang="ja-JP" altLang="en-US" sz="4000" dirty="0" smtClean="0">
                <a:solidFill>
                  <a:prstClr val="black"/>
                </a:solidFill>
                <a:latin typeface="HGS創英角ｺﾞｼｯｸUB" panose="020B0900000000000000" pitchFamily="50" charset="-128"/>
                <a:ea typeface="HGS創英角ｺﾞｼｯｸUB" panose="020B0900000000000000" pitchFamily="50" charset="-128"/>
              </a:rPr>
              <a:t>学校を</a:t>
            </a:r>
            <a:r>
              <a:rPr lang="ja-JP" altLang="en-US" sz="4000" dirty="0">
                <a:solidFill>
                  <a:prstClr val="black"/>
                </a:solidFill>
                <a:latin typeface="HGS創英角ｺﾞｼｯｸUB" panose="020B0900000000000000" pitchFamily="50" charset="-128"/>
                <a:ea typeface="HGS創英角ｺﾞｼｯｸUB" panose="020B0900000000000000" pitchFamily="50" charset="-128"/>
              </a:rPr>
              <a:t>早退</a:t>
            </a:r>
            <a:r>
              <a:rPr lang="ja-JP" altLang="en-US" sz="4000" dirty="0" smtClean="0">
                <a:solidFill>
                  <a:prstClr val="black"/>
                </a:solidFill>
                <a:latin typeface="HGS創英角ｺﾞｼｯｸUB" panose="020B0900000000000000" pitchFamily="50" charset="-128"/>
                <a:ea typeface="HGS創英角ｺﾞｼｯｸUB" panose="020B0900000000000000" pitchFamily="50" charset="-128"/>
              </a:rPr>
              <a:t>したアヤを心配したユキ</a:t>
            </a:r>
            <a:endParaRPr lang="ja-JP" altLang="en-US" sz="4000" dirty="0">
              <a:solidFill>
                <a:prstClr val="black"/>
              </a:solidFill>
              <a:latin typeface="HGS創英角ｺﾞｼｯｸUB" panose="020B0900000000000000" pitchFamily="50" charset="-128"/>
              <a:ea typeface="HGS創英角ｺﾞｼｯｸUB" panose="020B0900000000000000" pitchFamily="50" charset="-128"/>
            </a:endParaRPr>
          </a:p>
        </p:txBody>
      </p:sp>
      <p:sp>
        <p:nvSpPr>
          <p:cNvPr id="23" name="テキスト ボックス 22"/>
          <p:cNvSpPr txBox="1"/>
          <p:nvPr/>
        </p:nvSpPr>
        <p:spPr>
          <a:xfrm>
            <a:off x="670199" y="4988205"/>
            <a:ext cx="6373641" cy="1417105"/>
          </a:xfrm>
          <a:prstGeom prst="rect">
            <a:avLst/>
          </a:prstGeom>
          <a:solidFill>
            <a:srgbClr val="B45064"/>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lIns="180000" rIns="36000" bIns="108000" rtlCol="0">
            <a:spAutoFit/>
          </a:bodyPr>
          <a:lstStyle/>
          <a:p>
            <a:pPr>
              <a:spcBef>
                <a:spcPts val="600"/>
              </a:spcBef>
            </a:pPr>
            <a:endParaRPr lang="en-US" altLang="ja-JP" sz="2400" dirty="0" smtClean="0">
              <a:solidFill>
                <a:prstClr val="white"/>
              </a:solidFill>
              <a:latin typeface="HGS創英角ｺﾞｼｯｸUB" panose="020B0900000000000000" pitchFamily="50" charset="-128"/>
              <a:ea typeface="HGS創英角ｺﾞｼｯｸUB" panose="020B0900000000000000" pitchFamily="50" charset="-128"/>
            </a:endParaRPr>
          </a:p>
          <a:p>
            <a:pPr>
              <a:spcBef>
                <a:spcPts val="600"/>
              </a:spcBef>
            </a:pPr>
            <a:r>
              <a:rPr lang="ja-JP" altLang="en-US" sz="2400" dirty="0" smtClean="0">
                <a:solidFill>
                  <a:prstClr val="white"/>
                </a:solidFill>
                <a:latin typeface="HGS創英角ｺﾞｼｯｸUB" panose="020B0900000000000000" pitchFamily="50" charset="-128"/>
                <a:ea typeface="HGS創英角ｺﾞｼｯｸUB" panose="020B0900000000000000" pitchFamily="50" charset="-128"/>
              </a:rPr>
              <a:t>二人は，翌日けんかになってしまいました。</a:t>
            </a:r>
            <a:endParaRPr lang="en-US" altLang="ja-JP" sz="2400" dirty="0" smtClean="0">
              <a:solidFill>
                <a:prstClr val="white"/>
              </a:solidFill>
              <a:latin typeface="HGS創英角ｺﾞｼｯｸUB" panose="020B0900000000000000" pitchFamily="50" charset="-128"/>
              <a:ea typeface="HGS創英角ｺﾞｼｯｸUB" panose="020B0900000000000000" pitchFamily="50" charset="-128"/>
            </a:endParaRPr>
          </a:p>
          <a:p>
            <a:pPr>
              <a:spcBef>
                <a:spcPts val="600"/>
              </a:spcBef>
            </a:pPr>
            <a:r>
              <a:rPr lang="ja-JP" altLang="en-US" sz="2400" dirty="0" smtClean="0">
                <a:solidFill>
                  <a:prstClr val="white"/>
                </a:solidFill>
                <a:latin typeface="HGS創英角ｺﾞｼｯｸUB" panose="020B0900000000000000" pitchFamily="50" charset="-128"/>
                <a:ea typeface="HGS創英角ｺﾞｼｯｸUB" panose="020B0900000000000000" pitchFamily="50" charset="-128"/>
              </a:rPr>
              <a:t>なぜ</a:t>
            </a:r>
            <a:r>
              <a:rPr lang="ja-JP" altLang="en-US" sz="2400" dirty="0">
                <a:solidFill>
                  <a:prstClr val="white"/>
                </a:solidFill>
                <a:latin typeface="HGS創英角ｺﾞｼｯｸUB" panose="020B0900000000000000" pitchFamily="50" charset="-128"/>
                <a:ea typeface="HGS創英角ｺﾞｼｯｸUB" panose="020B0900000000000000" pitchFamily="50" charset="-128"/>
              </a:rPr>
              <a:t>，けんかになってしまったのでしょう</a:t>
            </a:r>
            <a:r>
              <a:rPr lang="ja-JP" altLang="en-US" sz="2400" dirty="0" smtClean="0">
                <a:solidFill>
                  <a:prstClr val="white"/>
                </a:solidFill>
                <a:latin typeface="HGS創英角ｺﾞｼｯｸUB" panose="020B0900000000000000" pitchFamily="50" charset="-128"/>
                <a:ea typeface="HGS創英角ｺﾞｼｯｸUB" panose="020B0900000000000000" pitchFamily="50" charset="-128"/>
              </a:rPr>
              <a:t>？</a:t>
            </a:r>
            <a:endParaRPr lang="ja-JP" altLang="en-US" sz="2400" dirty="0">
              <a:solidFill>
                <a:prstClr val="white"/>
              </a:solidFill>
              <a:latin typeface="HGS創英角ｺﾞｼｯｸUB" panose="020B0900000000000000" pitchFamily="50" charset="-128"/>
              <a:ea typeface="HGS創英角ｺﾞｼｯｸUB" panose="020B0900000000000000" pitchFamily="50" charset="-128"/>
            </a:endParaRPr>
          </a:p>
        </p:txBody>
      </p:sp>
      <p:pic>
        <p:nvPicPr>
          <p:cNvPr id="31" name="Picture 6" descr="http://3.bp.blogspot.com/-gkYiy65a1i8/UWvlAKEhTvI/AAAAAAAAQe4/VYBKPkeY3u4/s1600/smartphone_woman_angry.png"/>
          <p:cNvPicPr>
            <a:picLocks noChangeAspect="1" noChangeArrowheads="1"/>
          </p:cNvPicPr>
          <p:nvPr/>
        </p:nvPicPr>
        <p:blipFill>
          <a:blip r:embed="rId3" cstate="print"/>
          <a:srcRect/>
          <a:stretch>
            <a:fillRect/>
          </a:stretch>
        </p:blipFill>
        <p:spPr bwMode="auto">
          <a:xfrm>
            <a:off x="7043840" y="4381644"/>
            <a:ext cx="1663296" cy="2222446"/>
          </a:xfrm>
          <a:prstGeom prst="rect">
            <a:avLst/>
          </a:prstGeom>
          <a:noFill/>
        </p:spPr>
      </p:pic>
      <p:sp>
        <p:nvSpPr>
          <p:cNvPr id="24" name="テキスト ボックス 23"/>
          <p:cNvSpPr txBox="1"/>
          <p:nvPr/>
        </p:nvSpPr>
        <p:spPr>
          <a:xfrm>
            <a:off x="7632324" y="3136341"/>
            <a:ext cx="627095" cy="369332"/>
          </a:xfrm>
          <a:prstGeom prst="rect">
            <a:avLst/>
          </a:prstGeom>
          <a:noFill/>
        </p:spPr>
        <p:txBody>
          <a:bodyPr wrap="none" rtlCol="0">
            <a:spAutoFit/>
          </a:bodyPr>
          <a:lstStyle/>
          <a:p>
            <a:r>
              <a:rPr lang="ja-JP" altLang="en-US" dirty="0">
                <a:solidFill>
                  <a:prstClr val="black"/>
                </a:solidFill>
              </a:rPr>
              <a:t>ユキ</a:t>
            </a:r>
          </a:p>
        </p:txBody>
      </p:sp>
      <p:sp>
        <p:nvSpPr>
          <p:cNvPr id="26" name="テキスト ボックス 25"/>
          <p:cNvSpPr txBox="1"/>
          <p:nvPr/>
        </p:nvSpPr>
        <p:spPr>
          <a:xfrm>
            <a:off x="948361" y="4357208"/>
            <a:ext cx="617477" cy="369332"/>
          </a:xfrm>
          <a:prstGeom prst="rect">
            <a:avLst/>
          </a:prstGeom>
          <a:noFill/>
        </p:spPr>
        <p:txBody>
          <a:bodyPr wrap="none" rtlCol="0">
            <a:spAutoFit/>
          </a:bodyPr>
          <a:lstStyle/>
          <a:p>
            <a:r>
              <a:rPr lang="ja-JP" altLang="en-US" dirty="0">
                <a:solidFill>
                  <a:prstClr val="black"/>
                </a:solidFill>
              </a:rPr>
              <a:t>アヤ</a:t>
            </a:r>
          </a:p>
        </p:txBody>
      </p:sp>
      <p:pic>
        <p:nvPicPr>
          <p:cNvPr id="29" name="Picture 2" descr="スマートフォンを使う女性のイラスト「普通の顔」">
            <a:hlinkClick r:id="rId4"/>
          </p:cNvPr>
          <p:cNvPicPr>
            <a:picLocks noChangeAspect="1" noChangeArrowheads="1"/>
          </p:cNvPicPr>
          <p:nvPr/>
        </p:nvPicPr>
        <p:blipFill>
          <a:blip r:embed="rId5" cstate="print"/>
          <a:srcRect/>
          <a:stretch>
            <a:fillRect/>
          </a:stretch>
        </p:blipFill>
        <p:spPr bwMode="auto">
          <a:xfrm>
            <a:off x="7400876" y="1746049"/>
            <a:ext cx="1089992" cy="1459811"/>
          </a:xfrm>
          <a:prstGeom prst="rect">
            <a:avLst/>
          </a:prstGeom>
          <a:noFill/>
        </p:spPr>
      </p:pic>
      <p:pic>
        <p:nvPicPr>
          <p:cNvPr id="30" name="Picture 4" descr="http://2.bp.blogspot.com/-UGa6qxNsghs/UxbLyKzS9-I/AAAAAAAAeEg/8VbkS6cn_w0/s800/happy_woman2.png"/>
          <p:cNvPicPr>
            <a:picLocks noChangeAspect="1" noChangeArrowheads="1"/>
          </p:cNvPicPr>
          <p:nvPr/>
        </p:nvPicPr>
        <p:blipFill>
          <a:blip r:embed="rId6" cstate="print"/>
          <a:srcRect/>
          <a:stretch>
            <a:fillRect/>
          </a:stretch>
        </p:blipFill>
        <p:spPr bwMode="auto">
          <a:xfrm>
            <a:off x="670199" y="2801043"/>
            <a:ext cx="1110739" cy="1615058"/>
          </a:xfrm>
          <a:prstGeom prst="rect">
            <a:avLst/>
          </a:prstGeom>
          <a:noFill/>
        </p:spPr>
      </p:pic>
      <p:sp>
        <p:nvSpPr>
          <p:cNvPr id="32" name="角丸四角形吹き出し 31"/>
          <p:cNvSpPr/>
          <p:nvPr/>
        </p:nvSpPr>
        <p:spPr>
          <a:xfrm>
            <a:off x="1883421" y="1892420"/>
            <a:ext cx="5312489" cy="1055608"/>
          </a:xfrm>
          <a:prstGeom prst="wedgeRoundRectCallout">
            <a:avLst>
              <a:gd name="adj1" fmla="val 55864"/>
              <a:gd name="adj2" fmla="val 18038"/>
              <a:gd name="adj3" fmla="val 16667"/>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ja-JP" altLang="en-US" sz="2800" dirty="0">
                <a:solidFill>
                  <a:prstClr val="black"/>
                </a:solidFill>
                <a:latin typeface="AR丸ゴシック体E" panose="020F0909000000000000" pitchFamily="49" charset="-128"/>
                <a:ea typeface="AR丸ゴシック体E" panose="020F0909000000000000" pitchFamily="49" charset="-128"/>
              </a:rPr>
              <a:t>具合どう？　明日７時３０分</a:t>
            </a:r>
            <a:r>
              <a:rPr lang="ja-JP" altLang="en-US" sz="2800" dirty="0" smtClean="0">
                <a:solidFill>
                  <a:prstClr val="black"/>
                </a:solidFill>
                <a:latin typeface="AR丸ゴシック体E" panose="020F0909000000000000" pitchFamily="49" charset="-128"/>
                <a:ea typeface="AR丸ゴシック体E" panose="020F0909000000000000" pitchFamily="49" charset="-128"/>
              </a:rPr>
              <a:t>に</a:t>
            </a:r>
            <a:endParaRPr lang="en-US" altLang="ja-JP" sz="2800" dirty="0" smtClean="0">
              <a:solidFill>
                <a:prstClr val="black"/>
              </a:solidFill>
              <a:latin typeface="AR丸ゴシック体E" panose="020F0909000000000000" pitchFamily="49" charset="-128"/>
              <a:ea typeface="AR丸ゴシック体E" panose="020F0909000000000000" pitchFamily="49" charset="-128"/>
            </a:endParaRPr>
          </a:p>
          <a:p>
            <a:r>
              <a:rPr lang="ja-JP" altLang="en-US" sz="2800" dirty="0" smtClean="0">
                <a:solidFill>
                  <a:prstClr val="black"/>
                </a:solidFill>
                <a:latin typeface="AR丸ゴシック体E" panose="020F0909000000000000" pitchFamily="49" charset="-128"/>
                <a:ea typeface="AR丸ゴシック体E" panose="020F0909000000000000" pitchFamily="49" charset="-128"/>
              </a:rPr>
              <a:t>いつも</a:t>
            </a:r>
            <a:r>
              <a:rPr lang="ja-JP" altLang="en-US" sz="2800" dirty="0">
                <a:solidFill>
                  <a:prstClr val="black"/>
                </a:solidFill>
                <a:latin typeface="AR丸ゴシック体E" panose="020F0909000000000000" pitchFamily="49" charset="-128"/>
                <a:ea typeface="AR丸ゴシック体E" panose="020F0909000000000000" pitchFamily="49" charset="-128"/>
              </a:rPr>
              <a:t>の場所でね</a:t>
            </a:r>
          </a:p>
        </p:txBody>
      </p:sp>
      <p:sp>
        <p:nvSpPr>
          <p:cNvPr id="33" name="角丸四角形吹き出し 32"/>
          <p:cNvSpPr/>
          <p:nvPr/>
        </p:nvSpPr>
        <p:spPr>
          <a:xfrm>
            <a:off x="1943797" y="3415080"/>
            <a:ext cx="5262086" cy="578882"/>
          </a:xfrm>
          <a:prstGeom prst="wedgeRoundRectCallout">
            <a:avLst>
              <a:gd name="adj1" fmla="val -54712"/>
              <a:gd name="adj2" fmla="val -8419"/>
              <a:gd name="adj3" fmla="val 16667"/>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ja-JP" altLang="en-US" sz="2800" dirty="0" smtClean="0">
                <a:solidFill>
                  <a:prstClr val="black"/>
                </a:solidFill>
                <a:latin typeface="AR丸ゴシック体E" panose="020F0909000000000000" pitchFamily="49" charset="-128"/>
                <a:ea typeface="AR丸ゴシック体E" panose="020F0909000000000000" pitchFamily="49" charset="-128"/>
              </a:rPr>
              <a:t>いいよ　もう寝るね　ありがと</a:t>
            </a:r>
            <a:endParaRPr lang="ja-JP" altLang="en-US" sz="2800" dirty="0">
              <a:solidFill>
                <a:prstClr val="black"/>
              </a:solidFill>
              <a:latin typeface="AR丸ゴシック体E" panose="020F0909000000000000" pitchFamily="49" charset="-128"/>
              <a:ea typeface="AR丸ゴシック体E" panose="020F0909000000000000" pitchFamily="49" charset="-128"/>
            </a:endParaRPr>
          </a:p>
        </p:txBody>
      </p:sp>
      <p:sp>
        <p:nvSpPr>
          <p:cNvPr id="28" name="円/楕円 27"/>
          <p:cNvSpPr/>
          <p:nvPr/>
        </p:nvSpPr>
        <p:spPr>
          <a:xfrm>
            <a:off x="1849865" y="3355464"/>
            <a:ext cx="1495140" cy="679765"/>
          </a:xfrm>
          <a:prstGeom prst="ellipse">
            <a:avLst/>
          </a:prstGeom>
          <a:solidFill>
            <a:schemeClr val="bg1">
              <a:alpha val="0"/>
            </a:schemeClr>
          </a:solid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6" name="テキスト ボックス 15"/>
          <p:cNvSpPr txBox="1"/>
          <p:nvPr/>
        </p:nvSpPr>
        <p:spPr>
          <a:xfrm>
            <a:off x="4209518" y="3335486"/>
            <a:ext cx="438895" cy="307777"/>
          </a:xfrm>
          <a:prstGeom prst="rect">
            <a:avLst/>
          </a:prstGeom>
          <a:noFill/>
        </p:spPr>
        <p:txBody>
          <a:bodyPr wrap="square" rtlCol="0">
            <a:spAutoFit/>
          </a:bodyPr>
          <a:lstStyle/>
          <a:p>
            <a:r>
              <a:rPr kumimoji="1" lang="ja-JP" altLang="en-US" sz="1400" dirty="0" smtClean="0"/>
              <a:t>ね</a:t>
            </a:r>
            <a:endParaRPr kumimoji="1" lang="ja-JP" altLang="en-US" sz="1400" dirty="0"/>
          </a:p>
        </p:txBody>
      </p:sp>
      <p:sp>
        <p:nvSpPr>
          <p:cNvPr id="17" name="テキスト ボックス 16"/>
          <p:cNvSpPr txBox="1"/>
          <p:nvPr/>
        </p:nvSpPr>
        <p:spPr>
          <a:xfrm>
            <a:off x="1943797" y="5265170"/>
            <a:ext cx="979959" cy="307777"/>
          </a:xfrm>
          <a:prstGeom prst="rect">
            <a:avLst/>
          </a:prstGeom>
          <a:noFill/>
        </p:spPr>
        <p:txBody>
          <a:bodyPr wrap="square" rtlCol="0">
            <a:spAutoFit/>
          </a:bodyPr>
          <a:lstStyle/>
          <a:p>
            <a:r>
              <a:rPr kumimoji="1" lang="ja-JP" altLang="en-US" sz="1400" dirty="0" smtClean="0">
                <a:solidFill>
                  <a:schemeClr val="bg1"/>
                </a:solidFill>
                <a:latin typeface="AR P丸ゴシック体E" panose="020F0900000000000000" pitchFamily="50" charset="-128"/>
                <a:ea typeface="AR P丸ゴシック体E" panose="020F0900000000000000" pitchFamily="50" charset="-128"/>
              </a:rPr>
              <a:t>よく じつ</a:t>
            </a:r>
            <a:endParaRPr kumimoji="1" lang="ja-JP" altLang="en-US" sz="1400" dirty="0">
              <a:solidFill>
                <a:schemeClr val="bg1"/>
              </a:solidFill>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2273301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3.bp.blogspot.com/-TUuFqDvHyv0/UWvk_bCPCLI/AAAAAAAAQeg/a7KZXfxTSVo/s1600/smartphone_man_komari.png"/>
          <p:cNvPicPr>
            <a:picLocks noChangeAspect="1" noChangeArrowheads="1"/>
          </p:cNvPicPr>
          <p:nvPr/>
        </p:nvPicPr>
        <p:blipFill>
          <a:blip r:embed="rId3" cstate="print"/>
          <a:srcRect/>
          <a:stretch>
            <a:fillRect/>
          </a:stretch>
        </p:blipFill>
        <p:spPr bwMode="auto">
          <a:xfrm>
            <a:off x="7228203" y="4663053"/>
            <a:ext cx="1420552" cy="1898099"/>
          </a:xfrm>
          <a:prstGeom prst="rect">
            <a:avLst/>
          </a:prstGeom>
          <a:noFill/>
        </p:spPr>
      </p:pic>
      <p:sp>
        <p:nvSpPr>
          <p:cNvPr id="4" name="タイトル 1"/>
          <p:cNvSpPr txBox="1">
            <a:spLocks/>
          </p:cNvSpPr>
          <p:nvPr/>
        </p:nvSpPr>
        <p:spPr>
          <a:xfrm>
            <a:off x="457200" y="540000"/>
            <a:ext cx="8229600" cy="663352"/>
          </a:xfrm>
          <a:prstGeom prst="rect">
            <a:avLst/>
          </a:prstGeom>
        </p:spPr>
        <p:txBody>
          <a:bodyPr rtlCol="0">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defRPr/>
            </a:pPr>
            <a:r>
              <a:rPr lang="ja-JP" altLang="en-US" sz="4000" dirty="0" smtClean="0">
                <a:latin typeface="HGS創英角ｺﾞｼｯｸUB" panose="020B0900000000000000" pitchFamily="50" charset="-128"/>
                <a:ea typeface="HGS創英角ｺﾞｼｯｸUB" panose="020B0900000000000000" pitchFamily="50" charset="-128"/>
              </a:rPr>
              <a:t>まちがって伝わりやすい言葉</a:t>
            </a:r>
            <a:endParaRPr lang="ja-JP" altLang="en-US" sz="4000" dirty="0">
              <a:latin typeface="HGS創英角ｺﾞｼｯｸUB" panose="020B0900000000000000" pitchFamily="50" charset="-128"/>
              <a:ea typeface="HGS創英角ｺﾞｼｯｸUB" panose="020B0900000000000000" pitchFamily="50" charset="-128"/>
            </a:endParaRPr>
          </a:p>
        </p:txBody>
      </p:sp>
      <p:sp>
        <p:nvSpPr>
          <p:cNvPr id="5" name="テキスト ボックス 3"/>
          <p:cNvSpPr txBox="1">
            <a:spLocks noChangeArrowheads="1"/>
          </p:cNvSpPr>
          <p:nvPr/>
        </p:nvSpPr>
        <p:spPr bwMode="auto">
          <a:xfrm>
            <a:off x="540000" y="1453282"/>
            <a:ext cx="1569660" cy="636516"/>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tIns="36000" bIns="36000">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ja-JP" altLang="en-US" sz="3600" dirty="0">
                <a:solidFill>
                  <a:srgbClr val="CC0000"/>
                </a:solidFill>
                <a:latin typeface="HG創英角ﾎﾟｯﾌﾟ体" panose="040B0A09000000000000" pitchFamily="49" charset="-128"/>
                <a:ea typeface="HG創英角ﾎﾟｯﾌﾟ体" panose="040B0A09000000000000" pitchFamily="49" charset="-128"/>
              </a:rPr>
              <a:t>いいよ</a:t>
            </a:r>
            <a:endParaRPr lang="en-US" altLang="ja-JP" sz="3600" dirty="0">
              <a:solidFill>
                <a:srgbClr val="CC0000"/>
              </a:solidFill>
              <a:latin typeface="HG創英角ﾎﾟｯﾌﾟ体" panose="040B0A09000000000000" pitchFamily="49" charset="-128"/>
              <a:ea typeface="HG創英角ﾎﾟｯﾌﾟ体" panose="040B0A09000000000000" pitchFamily="49" charset="-128"/>
            </a:endParaRPr>
          </a:p>
        </p:txBody>
      </p:sp>
      <p:sp>
        <p:nvSpPr>
          <p:cNvPr id="6" name="テキスト ボックス 5"/>
          <p:cNvSpPr txBox="1">
            <a:spLocks noChangeArrowheads="1"/>
          </p:cNvSpPr>
          <p:nvPr/>
        </p:nvSpPr>
        <p:spPr bwMode="auto">
          <a:xfrm>
            <a:off x="540000" y="4797152"/>
            <a:ext cx="3416320" cy="626701"/>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tIns="36000" bIns="36000">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ja-JP" altLang="en-US" sz="3600" dirty="0">
                <a:solidFill>
                  <a:srgbClr val="CC0000"/>
                </a:solidFill>
                <a:latin typeface="HG創英角ﾎﾟｯﾌﾟ体" pitchFamily="49" charset="-128"/>
                <a:ea typeface="HG創英角ﾎﾟｯﾌﾟ体" pitchFamily="49" charset="-128"/>
              </a:rPr>
              <a:t>バカじゃないの</a:t>
            </a:r>
            <a:endParaRPr lang="en-US" altLang="ja-JP" sz="3600" dirty="0">
              <a:solidFill>
                <a:srgbClr val="CC0000"/>
              </a:solidFill>
              <a:latin typeface="HG創英角ﾎﾟｯﾌﾟ体" pitchFamily="49" charset="-128"/>
              <a:ea typeface="HG創英角ﾎﾟｯﾌﾟ体" pitchFamily="49" charset="-128"/>
            </a:endParaRPr>
          </a:p>
        </p:txBody>
      </p:sp>
      <p:sp>
        <p:nvSpPr>
          <p:cNvPr id="7" name="テキスト ボックス 6"/>
          <p:cNvSpPr txBox="1">
            <a:spLocks noChangeArrowheads="1"/>
          </p:cNvSpPr>
          <p:nvPr/>
        </p:nvSpPr>
        <p:spPr bwMode="auto">
          <a:xfrm>
            <a:off x="683568" y="2104502"/>
            <a:ext cx="70631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en-US" altLang="ja-JP" sz="2800" dirty="0">
                <a:solidFill>
                  <a:prstClr val="black"/>
                </a:solidFill>
                <a:latin typeface="+mn-ea"/>
                <a:ea typeface="+mn-ea"/>
              </a:rPr>
              <a:t>OK</a:t>
            </a:r>
            <a:r>
              <a:rPr lang="ja-JP" altLang="en-US" sz="2800" dirty="0">
                <a:solidFill>
                  <a:prstClr val="black"/>
                </a:solidFill>
                <a:latin typeface="+mn-ea"/>
                <a:ea typeface="+mn-ea"/>
              </a:rPr>
              <a:t>という意味</a:t>
            </a:r>
            <a:r>
              <a:rPr lang="ja-JP" altLang="en-US" sz="2800" dirty="0" smtClean="0">
                <a:solidFill>
                  <a:prstClr val="black"/>
                </a:solidFill>
                <a:latin typeface="+mn-ea"/>
                <a:ea typeface="+mn-ea"/>
              </a:rPr>
              <a:t>と、</a:t>
            </a:r>
            <a:r>
              <a:rPr lang="en-US" altLang="ja-JP" sz="2800" dirty="0" smtClean="0">
                <a:solidFill>
                  <a:prstClr val="black"/>
                </a:solidFill>
                <a:latin typeface="+mn-ea"/>
                <a:ea typeface="+mn-ea"/>
              </a:rPr>
              <a:t>NO</a:t>
            </a:r>
            <a:r>
              <a:rPr lang="ja-JP" altLang="en-US" sz="2800" dirty="0">
                <a:solidFill>
                  <a:prstClr val="black"/>
                </a:solidFill>
                <a:latin typeface="+mn-ea"/>
                <a:ea typeface="+mn-ea"/>
              </a:rPr>
              <a:t>という意味が</a:t>
            </a:r>
            <a:r>
              <a:rPr lang="ja-JP" altLang="en-US" sz="2800" dirty="0" smtClean="0">
                <a:solidFill>
                  <a:prstClr val="black"/>
                </a:solidFill>
                <a:latin typeface="+mn-ea"/>
                <a:ea typeface="+mn-ea"/>
              </a:rPr>
              <a:t>考えられる。</a:t>
            </a:r>
            <a:endParaRPr lang="ja-JP" altLang="en-US" sz="2800" dirty="0">
              <a:solidFill>
                <a:prstClr val="black"/>
              </a:solidFill>
              <a:latin typeface="+mn-ea"/>
              <a:ea typeface="+mn-ea"/>
            </a:endParaRPr>
          </a:p>
        </p:txBody>
      </p:sp>
      <p:sp>
        <p:nvSpPr>
          <p:cNvPr id="8" name="テキスト ボックス 7"/>
          <p:cNvSpPr txBox="1">
            <a:spLocks noChangeArrowheads="1"/>
          </p:cNvSpPr>
          <p:nvPr/>
        </p:nvSpPr>
        <p:spPr bwMode="auto">
          <a:xfrm>
            <a:off x="540000" y="2856653"/>
            <a:ext cx="2031325" cy="626701"/>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tIns="36000" bIns="36000">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ja-JP" altLang="en-US" sz="3600" dirty="0">
                <a:solidFill>
                  <a:srgbClr val="CC0000"/>
                </a:solidFill>
                <a:latin typeface="HG創英角ﾎﾟｯﾌﾟ体" panose="040B0A09000000000000" pitchFamily="49" charset="-128"/>
                <a:ea typeface="HG創英角ﾎﾟｯﾌﾟ体" panose="040B0A09000000000000" pitchFamily="49" charset="-128"/>
              </a:rPr>
              <a:t>おかしい</a:t>
            </a:r>
            <a:endParaRPr lang="en-US" altLang="ja-JP" sz="3600" dirty="0">
              <a:solidFill>
                <a:srgbClr val="CC0000"/>
              </a:solidFill>
              <a:latin typeface="HG創英角ﾎﾟｯﾌﾟ体" panose="040B0A09000000000000" pitchFamily="49" charset="-128"/>
              <a:ea typeface="HG創英角ﾎﾟｯﾌﾟ体" panose="040B0A09000000000000" pitchFamily="49" charset="-128"/>
            </a:endParaRPr>
          </a:p>
        </p:txBody>
      </p:sp>
      <p:sp>
        <p:nvSpPr>
          <p:cNvPr id="9" name="テキスト ボックス 8"/>
          <p:cNvSpPr txBox="1">
            <a:spLocks noChangeArrowheads="1"/>
          </p:cNvSpPr>
          <p:nvPr/>
        </p:nvSpPr>
        <p:spPr bwMode="auto">
          <a:xfrm>
            <a:off x="683568" y="3491488"/>
            <a:ext cx="580639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ja-JP" altLang="en-US" sz="2800" dirty="0">
                <a:solidFill>
                  <a:prstClr val="black"/>
                </a:solidFill>
                <a:latin typeface="+mn-ea"/>
                <a:ea typeface="+mn-ea"/>
              </a:rPr>
              <a:t>おもしろい・笑えるという意味</a:t>
            </a:r>
            <a:r>
              <a:rPr lang="ja-JP" altLang="en-US" sz="2800" dirty="0" smtClean="0">
                <a:solidFill>
                  <a:prstClr val="black"/>
                </a:solidFill>
                <a:latin typeface="+mn-ea"/>
                <a:ea typeface="+mn-ea"/>
              </a:rPr>
              <a:t>と、</a:t>
            </a:r>
            <a:endParaRPr lang="en-US" altLang="ja-JP" sz="2800" dirty="0" smtClean="0">
              <a:solidFill>
                <a:prstClr val="black"/>
              </a:solidFill>
              <a:latin typeface="+mn-ea"/>
              <a:ea typeface="+mn-ea"/>
            </a:endParaRPr>
          </a:p>
          <a:p>
            <a:r>
              <a:rPr lang="ja-JP" altLang="en-US" sz="2800" dirty="0" smtClean="0">
                <a:solidFill>
                  <a:prstClr val="black"/>
                </a:solidFill>
                <a:latin typeface="+mn-ea"/>
                <a:ea typeface="+mn-ea"/>
              </a:rPr>
              <a:t>変</a:t>
            </a:r>
            <a:r>
              <a:rPr lang="ja-JP" altLang="en-US" sz="2800" dirty="0">
                <a:solidFill>
                  <a:prstClr val="black"/>
                </a:solidFill>
                <a:latin typeface="+mn-ea"/>
                <a:ea typeface="+mn-ea"/>
              </a:rPr>
              <a:t>だ</a:t>
            </a:r>
            <a:r>
              <a:rPr lang="ja-JP" altLang="en-US" sz="2800" dirty="0" smtClean="0">
                <a:solidFill>
                  <a:prstClr val="black"/>
                </a:solidFill>
                <a:latin typeface="+mn-ea"/>
                <a:ea typeface="+mn-ea"/>
              </a:rPr>
              <a:t>・うたがわしい</a:t>
            </a:r>
            <a:r>
              <a:rPr lang="ja-JP" altLang="en-US" sz="2800" dirty="0">
                <a:solidFill>
                  <a:prstClr val="black"/>
                </a:solidFill>
                <a:latin typeface="+mn-ea"/>
                <a:ea typeface="+mn-ea"/>
              </a:rPr>
              <a:t>という</a:t>
            </a:r>
            <a:r>
              <a:rPr lang="ja-JP" altLang="en-US" sz="2800" dirty="0" smtClean="0">
                <a:solidFill>
                  <a:prstClr val="black"/>
                </a:solidFill>
                <a:latin typeface="+mn-ea"/>
                <a:ea typeface="+mn-ea"/>
              </a:rPr>
              <a:t>意味</a:t>
            </a:r>
            <a:r>
              <a:rPr lang="ja-JP" altLang="en-US" sz="2800" dirty="0">
                <a:solidFill>
                  <a:prstClr val="black"/>
                </a:solidFill>
                <a:latin typeface="+mn-ea"/>
                <a:ea typeface="+mn-ea"/>
              </a:rPr>
              <a:t>が</a:t>
            </a:r>
            <a:r>
              <a:rPr lang="ja-JP" altLang="en-US" sz="2800" dirty="0" smtClean="0">
                <a:solidFill>
                  <a:prstClr val="black"/>
                </a:solidFill>
                <a:latin typeface="+mn-ea"/>
                <a:ea typeface="+mn-ea"/>
              </a:rPr>
              <a:t>ある。</a:t>
            </a:r>
            <a:endParaRPr lang="ja-JP" altLang="en-US" sz="2800" dirty="0">
              <a:solidFill>
                <a:prstClr val="black"/>
              </a:solidFill>
              <a:latin typeface="+mn-ea"/>
              <a:ea typeface="+mn-ea"/>
            </a:endParaRPr>
          </a:p>
        </p:txBody>
      </p:sp>
      <p:sp>
        <p:nvSpPr>
          <p:cNvPr id="10" name="テキスト ボックス 9"/>
          <p:cNvSpPr txBox="1">
            <a:spLocks noChangeArrowheads="1"/>
          </p:cNvSpPr>
          <p:nvPr/>
        </p:nvSpPr>
        <p:spPr bwMode="auto">
          <a:xfrm>
            <a:off x="683568" y="5437767"/>
            <a:ext cx="687337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ja-JP" altLang="en-US" sz="2800" dirty="0" smtClean="0">
                <a:solidFill>
                  <a:prstClr val="black"/>
                </a:solidFill>
                <a:latin typeface="+mn-ea"/>
                <a:ea typeface="+mn-ea"/>
              </a:rPr>
              <a:t>おこって</a:t>
            </a:r>
            <a:r>
              <a:rPr lang="ja-JP" altLang="en-US" sz="2800" dirty="0">
                <a:solidFill>
                  <a:prstClr val="black"/>
                </a:solidFill>
                <a:latin typeface="+mn-ea"/>
                <a:ea typeface="+mn-ea"/>
              </a:rPr>
              <a:t>いるか</a:t>
            </a:r>
            <a:r>
              <a:rPr lang="ja-JP" altLang="en-US" sz="2800" dirty="0" smtClean="0">
                <a:solidFill>
                  <a:prstClr val="black"/>
                </a:solidFill>
                <a:latin typeface="+mn-ea"/>
                <a:ea typeface="+mn-ea"/>
              </a:rPr>
              <a:t>、じょう</a:t>
            </a:r>
            <a:r>
              <a:rPr lang="ja-JP" altLang="en-US" sz="2800" dirty="0" err="1" smtClean="0">
                <a:solidFill>
                  <a:prstClr val="black"/>
                </a:solidFill>
                <a:latin typeface="+mn-ea"/>
                <a:ea typeface="+mn-ea"/>
              </a:rPr>
              <a:t>だん</a:t>
            </a:r>
            <a:r>
              <a:rPr lang="ja-JP" altLang="en-US" sz="2800" dirty="0" smtClean="0">
                <a:solidFill>
                  <a:prstClr val="black"/>
                </a:solidFill>
                <a:latin typeface="+mn-ea"/>
                <a:ea typeface="+mn-ea"/>
              </a:rPr>
              <a:t> なのか、よくわからない。</a:t>
            </a:r>
            <a:endParaRPr lang="ja-JP" altLang="en-US" sz="2800" dirty="0">
              <a:solidFill>
                <a:prstClr val="black"/>
              </a:solidFill>
              <a:latin typeface="+mn-ea"/>
              <a:ea typeface="+mn-ea"/>
            </a:endParaRPr>
          </a:p>
        </p:txBody>
      </p:sp>
      <p:pic>
        <p:nvPicPr>
          <p:cNvPr id="11" name="Picture 4" descr="C:\Users\ks\AppData\Local\Microsoft\Windows\Temporary Internet Files\Content.IE5\4X012PGN\MM900178313[1].gif"/>
          <p:cNvPicPr>
            <a:picLocks noChangeAspect="1" noChangeArrowheads="1" noCrop="1"/>
          </p:cNvPicPr>
          <p:nvPr/>
        </p:nvPicPr>
        <p:blipFill>
          <a:blip r:embed="rId4" cstate="print"/>
          <a:srcRect/>
          <a:stretch>
            <a:fillRect/>
          </a:stretch>
        </p:blipFill>
        <p:spPr bwMode="auto">
          <a:xfrm rot="19434613">
            <a:off x="7229941" y="4038453"/>
            <a:ext cx="666750" cy="666750"/>
          </a:xfrm>
          <a:prstGeom prst="rect">
            <a:avLst/>
          </a:prstGeom>
          <a:noFill/>
        </p:spPr>
      </p:pic>
      <p:pic>
        <p:nvPicPr>
          <p:cNvPr id="12" name="Picture 5" descr="C:\Users\ks\AppData\Local\Microsoft\Windows\Temporary Internet Files\Content.IE5\4X012PGN\MM900178313[1].gif"/>
          <p:cNvPicPr>
            <a:picLocks noChangeAspect="1" noChangeArrowheads="1" noCrop="1"/>
          </p:cNvPicPr>
          <p:nvPr/>
        </p:nvPicPr>
        <p:blipFill>
          <a:blip r:embed="rId4" cstate="print"/>
          <a:srcRect/>
          <a:stretch>
            <a:fillRect/>
          </a:stretch>
        </p:blipFill>
        <p:spPr bwMode="auto">
          <a:xfrm rot="1720952">
            <a:off x="8115363" y="4225525"/>
            <a:ext cx="666750" cy="666750"/>
          </a:xfrm>
          <a:prstGeom prst="rect">
            <a:avLst/>
          </a:prstGeom>
          <a:noFill/>
        </p:spPr>
      </p:pic>
    </p:spTree>
    <p:extLst>
      <p:ext uri="{BB962C8B-B14F-4D97-AF65-F5344CB8AC3E}">
        <p14:creationId xmlns:p14="http://schemas.microsoft.com/office/powerpoint/2010/main" val="3782314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ボックス 15"/>
          <p:cNvSpPr txBox="1"/>
          <p:nvPr/>
        </p:nvSpPr>
        <p:spPr>
          <a:xfrm>
            <a:off x="665352" y="3798597"/>
            <a:ext cx="5389617" cy="584775"/>
          </a:xfrm>
          <a:prstGeom prst="rect">
            <a:avLst/>
          </a:prstGeom>
          <a:noFill/>
        </p:spPr>
        <p:txBody>
          <a:bodyPr wrap="none" rtlCol="0">
            <a:spAutoFit/>
          </a:bodyPr>
          <a:lstStyle/>
          <a:p>
            <a:r>
              <a:rPr lang="ja-JP" altLang="en-US" sz="3200" dirty="0" smtClean="0"/>
              <a:t>ネット上でのコミュニケーション</a:t>
            </a:r>
            <a:endParaRPr kumimoji="1" lang="ja-JP" altLang="en-US" sz="3200" dirty="0"/>
          </a:p>
        </p:txBody>
      </p:sp>
      <p:sp>
        <p:nvSpPr>
          <p:cNvPr id="19" name="テキスト ボックス 18"/>
          <p:cNvSpPr txBox="1"/>
          <p:nvPr/>
        </p:nvSpPr>
        <p:spPr>
          <a:xfrm>
            <a:off x="767501" y="609768"/>
            <a:ext cx="2613216" cy="584775"/>
          </a:xfrm>
          <a:prstGeom prst="rect">
            <a:avLst/>
          </a:prstGeom>
          <a:noFill/>
        </p:spPr>
        <p:txBody>
          <a:bodyPr wrap="none" rtlCol="0">
            <a:spAutoFit/>
          </a:bodyPr>
          <a:lstStyle/>
          <a:p>
            <a:r>
              <a:rPr lang="en-US" altLang="ja-JP" sz="2800" dirty="0"/>
              <a:t> </a:t>
            </a:r>
            <a:r>
              <a:rPr lang="ja-JP" altLang="en-US" sz="3200" dirty="0" smtClean="0"/>
              <a:t>顔を見て話す</a:t>
            </a:r>
            <a:endParaRPr kumimoji="1" lang="ja-JP" altLang="en-US" sz="2800" dirty="0"/>
          </a:p>
        </p:txBody>
      </p:sp>
      <p:sp>
        <p:nvSpPr>
          <p:cNvPr id="22" name="テキスト ボックス 21"/>
          <p:cNvSpPr txBox="1"/>
          <p:nvPr/>
        </p:nvSpPr>
        <p:spPr>
          <a:xfrm>
            <a:off x="3344587" y="4981717"/>
            <a:ext cx="2489687" cy="646331"/>
          </a:xfrm>
          <a:prstGeom prst="rect">
            <a:avLst/>
          </a:prstGeom>
          <a:noFill/>
        </p:spPr>
        <p:txBody>
          <a:bodyPr wrap="square" rtlCol="0">
            <a:spAutoFit/>
          </a:bodyPr>
          <a:lstStyle/>
          <a:p>
            <a:pPr algn="ctr"/>
            <a:r>
              <a:rPr kumimoji="1" lang="ja-JP" altLang="en-US" sz="3600" dirty="0" smtClean="0">
                <a:solidFill>
                  <a:srgbClr val="CC0000"/>
                </a:solidFill>
                <a:latin typeface="HG創英角ﾎﾟｯﾌﾟ体" panose="040B0A09000000000000" pitchFamily="49" charset="-128"/>
                <a:ea typeface="HG創英角ﾎﾟｯﾌﾟ体" panose="040B0A09000000000000" pitchFamily="49" charset="-128"/>
              </a:rPr>
              <a:t>文字だけ</a:t>
            </a:r>
            <a:endParaRPr kumimoji="1" lang="ja-JP" altLang="en-US" sz="3600" dirty="0">
              <a:solidFill>
                <a:srgbClr val="CC0000"/>
              </a:solidFill>
              <a:latin typeface="HG創英角ﾎﾟｯﾌﾟ体" panose="040B0A09000000000000" pitchFamily="49" charset="-128"/>
              <a:ea typeface="HG創英角ﾎﾟｯﾌﾟ体" panose="040B0A09000000000000" pitchFamily="49" charset="-128"/>
            </a:endParaRPr>
          </a:p>
        </p:txBody>
      </p:sp>
      <p:sp>
        <p:nvSpPr>
          <p:cNvPr id="23" name="左右矢印 22"/>
          <p:cNvSpPr/>
          <p:nvPr/>
        </p:nvSpPr>
        <p:spPr>
          <a:xfrm>
            <a:off x="3300248" y="2670311"/>
            <a:ext cx="2375338" cy="296972"/>
          </a:xfrm>
          <a:prstGeom prst="lef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24" name="左右矢印 23"/>
          <p:cNvSpPr/>
          <p:nvPr/>
        </p:nvSpPr>
        <p:spPr>
          <a:xfrm>
            <a:off x="3300248" y="5628048"/>
            <a:ext cx="2375338" cy="296972"/>
          </a:xfrm>
          <a:prstGeom prst="lef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25" name="テキスト ボックス 24"/>
          <p:cNvSpPr txBox="1"/>
          <p:nvPr/>
        </p:nvSpPr>
        <p:spPr>
          <a:xfrm>
            <a:off x="3034751" y="1317812"/>
            <a:ext cx="3057247" cy="1384995"/>
          </a:xfrm>
          <a:prstGeom prst="rect">
            <a:avLst/>
          </a:prstGeom>
          <a:noFill/>
        </p:spPr>
        <p:txBody>
          <a:bodyPr wrap="none" rtlCol="0">
            <a:spAutoFit/>
          </a:bodyPr>
          <a:lstStyle/>
          <a:p>
            <a:pPr algn="ctr"/>
            <a:r>
              <a:rPr kumimoji="1" lang="ja-JP" altLang="en-US" sz="2800" dirty="0" smtClean="0">
                <a:solidFill>
                  <a:srgbClr val="CC0000"/>
                </a:solidFill>
                <a:latin typeface="HG創英角ﾎﾟｯﾌﾟ体" panose="040B0A09000000000000" pitchFamily="49" charset="-128"/>
                <a:ea typeface="HG創英角ﾎﾟｯﾌﾟ体" panose="040B0A09000000000000" pitchFamily="49" charset="-128"/>
              </a:rPr>
              <a:t>言葉（声の強弱）</a:t>
            </a:r>
            <a:endParaRPr kumimoji="1" lang="en-US" altLang="ja-JP" sz="2800" dirty="0" smtClean="0">
              <a:solidFill>
                <a:srgbClr val="CC0000"/>
              </a:solidFill>
              <a:latin typeface="HG創英角ﾎﾟｯﾌﾟ体" panose="040B0A09000000000000" pitchFamily="49" charset="-128"/>
              <a:ea typeface="HG創英角ﾎﾟｯﾌﾟ体" panose="040B0A09000000000000" pitchFamily="49" charset="-128"/>
            </a:endParaRPr>
          </a:p>
          <a:p>
            <a:pPr algn="ctr"/>
            <a:r>
              <a:rPr lang="ja-JP" altLang="en-US" sz="2800" dirty="0" smtClean="0">
                <a:solidFill>
                  <a:srgbClr val="CC0000"/>
                </a:solidFill>
                <a:latin typeface="HG創英角ﾎﾟｯﾌﾟ体" panose="040B0A09000000000000" pitchFamily="49" charset="-128"/>
                <a:ea typeface="HG創英角ﾎﾟｯﾌﾟ体" panose="040B0A09000000000000" pitchFamily="49" charset="-128"/>
              </a:rPr>
              <a:t>表情・視線</a:t>
            </a:r>
            <a:endParaRPr lang="en-US" altLang="ja-JP" sz="2800" dirty="0" smtClean="0">
              <a:solidFill>
                <a:srgbClr val="CC0000"/>
              </a:solidFill>
              <a:latin typeface="HG創英角ﾎﾟｯﾌﾟ体" panose="040B0A09000000000000" pitchFamily="49" charset="-128"/>
              <a:ea typeface="HG創英角ﾎﾟｯﾌﾟ体" panose="040B0A09000000000000" pitchFamily="49" charset="-128"/>
            </a:endParaRPr>
          </a:p>
          <a:p>
            <a:pPr algn="ctr"/>
            <a:r>
              <a:rPr kumimoji="1" lang="ja-JP" altLang="en-US" sz="2800" dirty="0">
                <a:solidFill>
                  <a:srgbClr val="CC0000"/>
                </a:solidFill>
                <a:latin typeface="HG創英角ﾎﾟｯﾌﾟ体" panose="040B0A09000000000000" pitchFamily="49" charset="-128"/>
                <a:ea typeface="HG創英角ﾎﾟｯﾌﾟ体" panose="040B0A09000000000000" pitchFamily="49" charset="-128"/>
              </a:rPr>
              <a:t>しぐさ</a:t>
            </a: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6977" y="1317812"/>
            <a:ext cx="1714500" cy="1714500"/>
          </a:xfrm>
          <a:prstGeom prst="rect">
            <a:avLst/>
          </a:prstGeom>
        </p:spPr>
      </p:pic>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4357" y="1264974"/>
            <a:ext cx="1714500" cy="1714500"/>
          </a:xfrm>
          <a:prstGeom prst="rect">
            <a:avLst/>
          </a:prstGeom>
        </p:spPr>
      </p:pic>
      <p:pic>
        <p:nvPicPr>
          <p:cNvPr id="5" name="図 4"/>
          <p:cNvPicPr>
            <a:picLocks noChangeAspect="1"/>
          </p:cNvPicPr>
          <p:nvPr/>
        </p:nvPicPr>
        <p:blipFill rotWithShape="1">
          <a:blip r:embed="rId5">
            <a:extLst>
              <a:ext uri="{28A0092B-C50C-407E-A947-70E740481C1C}">
                <a14:useLocalDpi xmlns:a14="http://schemas.microsoft.com/office/drawing/2010/main" val="0"/>
              </a:ext>
            </a:extLst>
          </a:blip>
          <a:srcRect t="52173" r="49066"/>
          <a:stretch/>
        </p:blipFill>
        <p:spPr>
          <a:xfrm>
            <a:off x="1439924" y="4528316"/>
            <a:ext cx="1714500" cy="1609906"/>
          </a:xfrm>
          <a:prstGeom prst="rect">
            <a:avLst/>
          </a:prstGeom>
        </p:spPr>
      </p:pic>
      <p:pic>
        <p:nvPicPr>
          <p:cNvPr id="7" name="図 6"/>
          <p:cNvPicPr>
            <a:picLocks noChangeAspect="1"/>
          </p:cNvPicPr>
          <p:nvPr/>
        </p:nvPicPr>
        <p:blipFill rotWithShape="1">
          <a:blip r:embed="rId6">
            <a:extLst>
              <a:ext uri="{28A0092B-C50C-407E-A947-70E740481C1C}">
                <a14:useLocalDpi xmlns:a14="http://schemas.microsoft.com/office/drawing/2010/main" val="0"/>
              </a:ext>
            </a:extLst>
          </a:blip>
          <a:srcRect l="51384" t="51575"/>
          <a:stretch/>
        </p:blipFill>
        <p:spPr>
          <a:xfrm>
            <a:off x="5980098" y="4528316"/>
            <a:ext cx="1668759" cy="1662202"/>
          </a:xfrm>
          <a:prstGeom prst="rect">
            <a:avLst/>
          </a:prstGeom>
        </p:spPr>
      </p:pic>
    </p:spTree>
    <p:extLst>
      <p:ext uri="{BB962C8B-B14F-4D97-AF65-F5344CB8AC3E}">
        <p14:creationId xmlns:p14="http://schemas.microsoft.com/office/powerpoint/2010/main" val="3304961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504446" y="1436170"/>
            <a:ext cx="7709162" cy="7017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smtClean="0">
                <a:latin typeface="+mn-ea"/>
                <a:ea typeface="+mn-ea"/>
              </a:rPr>
              <a:t>文字だけのコミュニケーションは</a:t>
            </a:r>
            <a:endParaRPr lang="ja-JP" altLang="en-US" sz="4800" dirty="0">
              <a:latin typeface="+mn-ea"/>
              <a:ea typeface="+mn-ea"/>
            </a:endParaRPr>
          </a:p>
        </p:txBody>
      </p:sp>
      <p:sp>
        <p:nvSpPr>
          <p:cNvPr id="4" name="テキスト ボックス 3"/>
          <p:cNvSpPr txBox="1"/>
          <p:nvPr/>
        </p:nvSpPr>
        <p:spPr>
          <a:xfrm>
            <a:off x="578018" y="2494312"/>
            <a:ext cx="6955750" cy="1446550"/>
          </a:xfrm>
          <a:prstGeom prst="rect">
            <a:avLst/>
          </a:prstGeom>
          <a:noFill/>
        </p:spPr>
        <p:txBody>
          <a:bodyPr wrap="none" rtlCol="0">
            <a:spAutoFit/>
          </a:bodyPr>
          <a:lstStyle/>
          <a:p>
            <a:r>
              <a:rPr kumimoji="1" lang="ja-JP" altLang="en-US" sz="4400" dirty="0" smtClean="0">
                <a:latin typeface="HGS創英角ｺﾞｼｯｸUB" panose="020B0900000000000000" pitchFamily="50" charset="-128"/>
                <a:ea typeface="HGS創英角ｺﾞｼｯｸUB" panose="020B0900000000000000" pitchFamily="50" charset="-128"/>
              </a:rPr>
              <a:t>・</a:t>
            </a:r>
            <a:r>
              <a:rPr lang="ja-JP" altLang="en-US" sz="4400" dirty="0" smtClean="0">
                <a:latin typeface="HGS創英角ｺﾞｼｯｸUB" panose="020B0900000000000000" pitchFamily="50" charset="-128"/>
                <a:ea typeface="HGS創英角ｺﾞｼｯｸUB" panose="020B0900000000000000" pitchFamily="50" charset="-128"/>
              </a:rPr>
              <a:t>まちがって伝わりやすい</a:t>
            </a:r>
            <a:endParaRPr kumimoji="1" lang="en-US" altLang="ja-JP" sz="4400" dirty="0" smtClean="0">
              <a:latin typeface="HGS創英角ｺﾞｼｯｸUB" panose="020B0900000000000000" pitchFamily="50" charset="-128"/>
              <a:ea typeface="HGS創英角ｺﾞｼｯｸUB" panose="020B0900000000000000" pitchFamily="50" charset="-128"/>
            </a:endParaRPr>
          </a:p>
          <a:p>
            <a:r>
              <a:rPr kumimoji="1" lang="ja-JP" altLang="en-US" sz="4400" dirty="0" smtClean="0">
                <a:latin typeface="HGS創英角ｺﾞｼｯｸUB" panose="020B0900000000000000" pitchFamily="50" charset="-128"/>
                <a:ea typeface="HGS創英角ｺﾞｼｯｸUB" panose="020B0900000000000000" pitchFamily="50" charset="-128"/>
              </a:rPr>
              <a:t>・悪く</a:t>
            </a:r>
            <a:r>
              <a:rPr kumimoji="1" lang="ja-JP" altLang="en-US" sz="4400" dirty="0">
                <a:latin typeface="HGS創英角ｺﾞｼｯｸUB" panose="020B0900000000000000" pitchFamily="50" charset="-128"/>
                <a:ea typeface="HGS創英角ｺﾞｼｯｸUB" panose="020B0900000000000000" pitchFamily="50" charset="-128"/>
              </a:rPr>
              <a:t>伝わりやすい</a:t>
            </a:r>
          </a:p>
        </p:txBody>
      </p:sp>
      <p:sp>
        <p:nvSpPr>
          <p:cNvPr id="5" name="テキスト ボックス 4"/>
          <p:cNvSpPr txBox="1"/>
          <p:nvPr/>
        </p:nvSpPr>
        <p:spPr>
          <a:xfrm>
            <a:off x="419261" y="4974381"/>
            <a:ext cx="8305479" cy="1200329"/>
          </a:xfrm>
          <a:prstGeom prst="rect">
            <a:avLst/>
          </a:prstGeom>
          <a:noFill/>
        </p:spPr>
        <p:txBody>
          <a:bodyPr wrap="none" rtlCol="0">
            <a:spAutoFit/>
          </a:bodyPr>
          <a:lstStyle/>
          <a:p>
            <a:r>
              <a:rPr kumimoji="1" lang="ja-JP" altLang="en-US" sz="3600" dirty="0" smtClean="0">
                <a:latin typeface="+mn-ea"/>
              </a:rPr>
              <a:t>ネットでのやりとりは、</a:t>
            </a:r>
            <a:endParaRPr kumimoji="1" lang="en-US" altLang="ja-JP" sz="3600" dirty="0" smtClean="0">
              <a:latin typeface="+mn-ea"/>
            </a:endParaRPr>
          </a:p>
          <a:p>
            <a:r>
              <a:rPr kumimoji="1" lang="ja-JP" altLang="en-US" sz="3600" dirty="0" smtClean="0">
                <a:latin typeface="+mn-ea"/>
              </a:rPr>
              <a:t>いじめやけんか、トラブルを起こしやすい。</a:t>
            </a:r>
            <a:endParaRPr kumimoji="1" lang="en-US" altLang="ja-JP" sz="3600" dirty="0" smtClean="0">
              <a:latin typeface="+mn-ea"/>
            </a:endParaRPr>
          </a:p>
        </p:txBody>
      </p:sp>
      <p:pic>
        <p:nvPicPr>
          <p:cNvPr id="6" name="Picture 2" descr="http://4.bp.blogspot.com/-Mr_ss6RqGSk/UxbL4jrmblI/AAAAAAAAeGI/150ibvujFXA/s800/unhappy_woman4.png"/>
          <p:cNvPicPr>
            <a:picLocks noChangeAspect="1" noChangeArrowheads="1"/>
          </p:cNvPicPr>
          <p:nvPr/>
        </p:nvPicPr>
        <p:blipFill>
          <a:blip r:embed="rId3" cstate="print"/>
          <a:srcRect/>
          <a:stretch>
            <a:fillRect/>
          </a:stretch>
        </p:blipFill>
        <p:spPr bwMode="auto">
          <a:xfrm>
            <a:off x="7240551" y="2879835"/>
            <a:ext cx="1339783" cy="1947402"/>
          </a:xfrm>
          <a:prstGeom prst="rect">
            <a:avLst/>
          </a:prstGeom>
          <a:noFill/>
        </p:spPr>
      </p:pic>
      <p:sp>
        <p:nvSpPr>
          <p:cNvPr id="8" name="タイトル 1"/>
          <p:cNvSpPr txBox="1">
            <a:spLocks/>
          </p:cNvSpPr>
          <p:nvPr/>
        </p:nvSpPr>
        <p:spPr>
          <a:xfrm>
            <a:off x="457200" y="540000"/>
            <a:ext cx="3262432"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≪ポイント≫</a:t>
            </a:r>
            <a:endParaRPr lang="ja-JP" altLang="en-US" dirty="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endParaRPr>
          </a:p>
        </p:txBody>
      </p:sp>
    </p:spTree>
    <p:extLst>
      <p:ext uri="{BB962C8B-B14F-4D97-AF65-F5344CB8AC3E}">
        <p14:creationId xmlns:p14="http://schemas.microsoft.com/office/powerpoint/2010/main" val="3472753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40000"/>
            <a:ext cx="4801314"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≪気をつけること≫</a:t>
            </a:r>
            <a:endParaRPr lang="ja-JP" altLang="en-US" dirty="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endParaRPr>
          </a:p>
        </p:txBody>
      </p:sp>
      <p:sp>
        <p:nvSpPr>
          <p:cNvPr id="4" name="テキスト ボックス 3"/>
          <p:cNvSpPr txBox="1"/>
          <p:nvPr/>
        </p:nvSpPr>
        <p:spPr>
          <a:xfrm>
            <a:off x="282974" y="1591670"/>
            <a:ext cx="8648521" cy="3939540"/>
          </a:xfrm>
          <a:prstGeom prst="rect">
            <a:avLst/>
          </a:prstGeom>
          <a:noFill/>
        </p:spPr>
        <p:txBody>
          <a:bodyPr wrap="none" rtlCol="0">
            <a:spAutoFit/>
          </a:bodyPr>
          <a:lstStyle/>
          <a:p>
            <a:pPr>
              <a:lnSpc>
                <a:spcPts val="6000"/>
              </a:lnSpc>
            </a:pPr>
            <a:r>
              <a:rPr lang="ja-JP" altLang="en-US" sz="4400" dirty="0" smtClean="0">
                <a:latin typeface="HGS創英角ｺﾞｼｯｸUB" panose="020B0900000000000000" pitchFamily="50" charset="-128"/>
                <a:ea typeface="HGS創英角ｺﾞｼｯｸUB" panose="020B0900000000000000" pitchFamily="50" charset="-128"/>
              </a:rPr>
              <a:t>・</a:t>
            </a:r>
            <a:r>
              <a:rPr lang="ja-JP" altLang="en-US" sz="4400" dirty="0" smtClean="0">
                <a:solidFill>
                  <a:srgbClr val="FF0000"/>
                </a:solidFill>
                <a:latin typeface="HGS創英角ｺﾞｼｯｸUB" panose="020B0900000000000000" pitchFamily="50" charset="-128"/>
                <a:ea typeface="HGS創英角ｺﾞｼｯｸUB" panose="020B0900000000000000" pitchFamily="50" charset="-128"/>
              </a:rPr>
              <a:t>ていねいな言葉</a:t>
            </a:r>
            <a:r>
              <a:rPr lang="ja-JP" altLang="en-US" sz="4400" dirty="0" smtClean="0">
                <a:latin typeface="HGS創英角ｺﾞｼｯｸUB" panose="020B0900000000000000" pitchFamily="50" charset="-128"/>
                <a:ea typeface="HGS創英角ｺﾞｼｯｸUB" panose="020B0900000000000000" pitchFamily="50" charset="-128"/>
              </a:rPr>
              <a:t>づかいで書く。</a:t>
            </a:r>
            <a:endParaRPr kumimoji="1" lang="en-US" altLang="ja-JP" sz="4400" dirty="0" smtClean="0">
              <a:latin typeface="HGS創英角ｺﾞｼｯｸUB" panose="020B0900000000000000" pitchFamily="50" charset="-128"/>
              <a:ea typeface="HGS創英角ｺﾞｼｯｸUB" panose="020B0900000000000000" pitchFamily="50" charset="-128"/>
            </a:endParaRPr>
          </a:p>
          <a:p>
            <a:pPr>
              <a:lnSpc>
                <a:spcPts val="6000"/>
              </a:lnSpc>
            </a:pPr>
            <a:r>
              <a:rPr lang="ja-JP" altLang="en-US" sz="4400" dirty="0" smtClean="0">
                <a:latin typeface="HGS創英角ｺﾞｼｯｸUB" panose="020B0900000000000000" pitchFamily="50" charset="-128"/>
                <a:ea typeface="HGS創英角ｺﾞｼｯｸUB" panose="020B0900000000000000" pitchFamily="50" charset="-128"/>
              </a:rPr>
              <a:t>・</a:t>
            </a:r>
            <a:r>
              <a:rPr lang="ja-JP" altLang="en-US" sz="4400" dirty="0" smtClean="0">
                <a:solidFill>
                  <a:srgbClr val="FF0000"/>
                </a:solidFill>
                <a:latin typeface="HGS創英角ｺﾞｼｯｸUB" panose="020B0900000000000000" pitchFamily="50" charset="-128"/>
                <a:ea typeface="HGS創英角ｺﾞｼｯｸUB" panose="020B0900000000000000" pitchFamily="50" charset="-128"/>
              </a:rPr>
              <a:t>相手の気持ち</a:t>
            </a:r>
            <a:r>
              <a:rPr lang="ja-JP" altLang="en-US" sz="4400" dirty="0" smtClean="0">
                <a:latin typeface="HGS創英角ｺﾞｼｯｸUB" panose="020B0900000000000000" pitchFamily="50" charset="-128"/>
                <a:ea typeface="HGS創英角ｺﾞｼｯｸUB" panose="020B0900000000000000" pitchFamily="50" charset="-128"/>
              </a:rPr>
              <a:t>を考えて書く。</a:t>
            </a:r>
            <a:endParaRPr lang="en-US" altLang="ja-JP" sz="4400" dirty="0" smtClean="0">
              <a:latin typeface="HGS創英角ｺﾞｼｯｸUB" panose="020B0900000000000000" pitchFamily="50" charset="-128"/>
              <a:ea typeface="HGS創英角ｺﾞｼｯｸUB" panose="020B0900000000000000" pitchFamily="50" charset="-128"/>
            </a:endParaRPr>
          </a:p>
          <a:p>
            <a:pPr>
              <a:lnSpc>
                <a:spcPts val="6000"/>
              </a:lnSpc>
            </a:pPr>
            <a:r>
              <a:rPr lang="ja-JP" altLang="en-US" sz="4400" dirty="0" smtClean="0">
                <a:latin typeface="HGS創英角ｺﾞｼｯｸUB" panose="020B0900000000000000" pitchFamily="50" charset="-128"/>
                <a:ea typeface="HGS創英角ｺﾞｼｯｸUB" panose="020B0900000000000000" pitchFamily="50" charset="-128"/>
              </a:rPr>
              <a:t>・送信する前に必ず</a:t>
            </a:r>
            <a:r>
              <a:rPr lang="ja-JP" altLang="en-US" sz="4400" dirty="0" smtClean="0">
                <a:solidFill>
                  <a:srgbClr val="FF0000"/>
                </a:solidFill>
                <a:latin typeface="HGS創英角ｺﾞｼｯｸUB" panose="020B0900000000000000" pitchFamily="50" charset="-128"/>
                <a:ea typeface="HGS創英角ｺﾞｼｯｸUB" panose="020B0900000000000000" pitchFamily="50" charset="-128"/>
              </a:rPr>
              <a:t>読み返す</a:t>
            </a:r>
            <a:r>
              <a:rPr lang="ja-JP" altLang="en-US" sz="4400" dirty="0" smtClean="0">
                <a:latin typeface="HGS創英角ｺﾞｼｯｸUB" panose="020B0900000000000000" pitchFamily="50" charset="-128"/>
                <a:ea typeface="HGS創英角ｺﾞｼｯｸUB" panose="020B0900000000000000" pitchFamily="50" charset="-128"/>
              </a:rPr>
              <a:t>。</a:t>
            </a:r>
            <a:endParaRPr lang="en-US" altLang="ja-JP" sz="4400" dirty="0" smtClean="0">
              <a:latin typeface="HGS創英角ｺﾞｼｯｸUB" panose="020B0900000000000000" pitchFamily="50" charset="-128"/>
              <a:ea typeface="HGS創英角ｺﾞｼｯｸUB" panose="020B0900000000000000" pitchFamily="50" charset="-128"/>
            </a:endParaRPr>
          </a:p>
          <a:p>
            <a:pPr>
              <a:lnSpc>
                <a:spcPts val="6000"/>
              </a:lnSpc>
            </a:pPr>
            <a:r>
              <a:rPr lang="ja-JP" altLang="en-US" sz="4400" dirty="0" smtClean="0">
                <a:latin typeface="HGS創英角ｺﾞｼｯｸUB" panose="020B0900000000000000" pitchFamily="50" charset="-128"/>
                <a:ea typeface="HGS創英角ｺﾞｼｯｸUB" panose="020B0900000000000000" pitchFamily="50" charset="-128"/>
              </a:rPr>
              <a:t>・お家の人や先生に</a:t>
            </a:r>
            <a:r>
              <a:rPr lang="ja-JP" altLang="en-US" sz="4400" dirty="0" smtClean="0">
                <a:solidFill>
                  <a:srgbClr val="FF0000"/>
                </a:solidFill>
                <a:latin typeface="HGS創英角ｺﾞｼｯｸUB" panose="020B0900000000000000" pitchFamily="50" charset="-128"/>
                <a:ea typeface="HGS創英角ｺﾞｼｯｸUB" panose="020B0900000000000000" pitchFamily="50" charset="-128"/>
              </a:rPr>
              <a:t>相談</a:t>
            </a:r>
            <a:r>
              <a:rPr lang="ja-JP" altLang="en-US" sz="4400" dirty="0" smtClean="0">
                <a:latin typeface="HGS創英角ｺﾞｼｯｸUB" panose="020B0900000000000000" pitchFamily="50" charset="-128"/>
                <a:ea typeface="HGS創英角ｺﾞｼｯｸUB" panose="020B0900000000000000" pitchFamily="50" charset="-128"/>
              </a:rPr>
              <a:t>する。</a:t>
            </a:r>
            <a:endParaRPr lang="en-US" altLang="ja-JP" sz="4400" dirty="0" smtClean="0">
              <a:latin typeface="HGS創英角ｺﾞｼｯｸUB" panose="020B0900000000000000" pitchFamily="50" charset="-128"/>
              <a:ea typeface="HGS創英角ｺﾞｼｯｸUB" panose="020B0900000000000000" pitchFamily="50" charset="-128"/>
            </a:endParaRPr>
          </a:p>
          <a:p>
            <a:pPr>
              <a:lnSpc>
                <a:spcPts val="6000"/>
              </a:lnSpc>
            </a:pPr>
            <a:r>
              <a:rPr kumimoji="1" lang="ja-JP" altLang="en-US" sz="4400" dirty="0" smtClean="0">
                <a:latin typeface="HGS創英角ｺﾞｼｯｸUB" panose="020B0900000000000000" pitchFamily="50" charset="-128"/>
                <a:ea typeface="HGS創英角ｺﾞｼｯｸUB" panose="020B0900000000000000" pitchFamily="50" charset="-128"/>
              </a:rPr>
              <a:t>・おたがいに</a:t>
            </a:r>
            <a:r>
              <a:rPr kumimoji="1" lang="ja-JP" altLang="en-US" sz="4400" dirty="0" smtClean="0">
                <a:solidFill>
                  <a:srgbClr val="FF0000"/>
                </a:solidFill>
                <a:latin typeface="HGS創英角ｺﾞｼｯｸUB" panose="020B0900000000000000" pitchFamily="50" charset="-128"/>
                <a:ea typeface="HGS創英角ｺﾞｼｯｸUB" panose="020B0900000000000000" pitchFamily="50" charset="-128"/>
              </a:rPr>
              <a:t>直接会って</a:t>
            </a:r>
            <a:r>
              <a:rPr kumimoji="1" lang="ja-JP" altLang="en-US" sz="4400" dirty="0" smtClean="0">
                <a:latin typeface="HGS創英角ｺﾞｼｯｸUB" panose="020B0900000000000000" pitchFamily="50" charset="-128"/>
                <a:ea typeface="HGS創英角ｺﾞｼｯｸUB" panose="020B0900000000000000" pitchFamily="50" charset="-128"/>
              </a:rPr>
              <a:t>話す。</a:t>
            </a:r>
            <a:endParaRPr kumimoji="1" lang="ja-JP" altLang="en-US" sz="4400" dirty="0">
              <a:latin typeface="HGS創英角ｺﾞｼｯｸUB" panose="020B0900000000000000" pitchFamily="50" charset="-128"/>
              <a:ea typeface="HGS創英角ｺﾞｼｯｸUB" panose="020B0900000000000000" pitchFamily="50" charset="-128"/>
            </a:endParaRPr>
          </a:p>
        </p:txBody>
      </p:sp>
    </p:spTree>
    <p:extLst>
      <p:ext uri="{BB962C8B-B14F-4D97-AF65-F5344CB8AC3E}">
        <p14:creationId xmlns:p14="http://schemas.microsoft.com/office/powerpoint/2010/main" val="2616849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moraru">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raru" id="{C69FA75E-B1A4-41B2-A3DE-93AB88A61D1A}" vid="{40FEF4C9-A4B0-42AD-A2CF-8596ABE7777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moraru</Template>
  <TotalTime>354</TotalTime>
  <Words>308</Words>
  <Application>Microsoft Office PowerPoint</Application>
  <PresentationFormat>画面に合わせる (4:3)</PresentationFormat>
  <Paragraphs>95</Paragraphs>
  <Slides>6</Slides>
  <Notes>6</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6</vt:i4>
      </vt:variant>
    </vt:vector>
  </HeadingPairs>
  <TitlesOfParts>
    <vt:vector size="17" baseType="lpstr">
      <vt:lpstr>AR P丸ゴシック体E</vt:lpstr>
      <vt:lpstr>AR丸ゴシック体E</vt:lpstr>
      <vt:lpstr>HGS創英角ｺﾞｼｯｸUB</vt:lpstr>
      <vt:lpstr>HG創英角ﾎﾟｯﾌﾟ体</vt:lpstr>
      <vt:lpstr>ＭＳ Ｐゴシック</vt:lpstr>
      <vt:lpstr>ＭＳ ゴシック</vt:lpstr>
      <vt:lpstr>ＭＳ 明朝</vt:lpstr>
      <vt:lpstr>Arial</vt:lpstr>
      <vt:lpstr>Calibri</vt:lpstr>
      <vt:lpstr>Calibri Light</vt:lpstr>
      <vt:lpstr>moraru</vt:lpstr>
      <vt:lpstr>文字だけで 気持ちは伝わる？ </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joho7</dc:creator>
  <cp:lastModifiedBy>joho7</cp:lastModifiedBy>
  <cp:revision>52</cp:revision>
  <cp:lastPrinted>2016-02-22T01:36:23Z</cp:lastPrinted>
  <dcterms:created xsi:type="dcterms:W3CDTF">2015-11-05T04:56:00Z</dcterms:created>
  <dcterms:modified xsi:type="dcterms:W3CDTF">2016-03-23T03:43:52Z</dcterms:modified>
</cp:coreProperties>
</file>