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6" r:id="rId2"/>
    <p:sldId id="257" r:id="rId3"/>
    <p:sldId id="262" r:id="rId4"/>
    <p:sldId id="259" r:id="rId5"/>
    <p:sldId id="260" r:id="rId6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000A"/>
    <a:srgbClr val="B45064"/>
    <a:srgbClr val="CC0000"/>
    <a:srgbClr val="FFCCFF"/>
    <a:srgbClr val="FF0066"/>
    <a:srgbClr val="00CC99"/>
    <a:srgbClr val="29CB2D"/>
    <a:srgbClr val="66FF33"/>
    <a:srgbClr val="FFFF99"/>
    <a:srgbClr val="9BDC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 horzBarState="maximized">
    <p:restoredLeft sz="15000" autoAdjust="0"/>
    <p:restoredTop sz="95149" autoAdjust="0"/>
  </p:normalViewPr>
  <p:slideViewPr>
    <p:cSldViewPr snapToGrid="0">
      <p:cViewPr varScale="1">
        <p:scale>
          <a:sx n="70" d="100"/>
          <a:sy n="70" d="100"/>
        </p:scale>
        <p:origin x="1332" y="6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321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5AF296-1CF2-463B-B79F-BF3D43A61D23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432F53-0FDB-4BF8-8F9E-2153008AB6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413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■指導のねらい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あやしいサイトに遭遇した時の対処法を理解させる。</a:t>
            </a:r>
          </a:p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78983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＜事例場面の把握＞　　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◆ワークシート教材の吹き出し部分を読み聞かせる。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◆児童生徒に，図１からわかることをあげさせる。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	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 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スライド【２】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【発問】図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を見てわかることは，なんでしょう。 </a:t>
            </a:r>
            <a:endParaRPr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＜自分の考えを持たせる＞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【発問】突然，このような画面が表示されたらどのように対処しますか。また，その理由を考えましょう。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◆選択肢から一つ選ばせ，設問１に記入させる。</a:t>
            </a:r>
            <a:endParaRPr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＜考えを交流させる＞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交流し対処法を出し合うことにより，考えを深めさせる。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◆選択した理由について話し合わせ，考えを交流させる。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※ペアワーク，グループワークなど</a:t>
            </a:r>
          </a:p>
          <a:p>
            <a:endParaRPr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事例のポイントを説明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・無料で読める漫画を検索していただけなのに，突然，有害サイトに誘引された。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・突然の表示にも関わらず，会員登録が完了してしまった。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・意図せずに表示されたにも関わらず，不正（不当・架空）に請求された。</a:t>
            </a:r>
          </a:p>
          <a:p>
            <a:endParaRPr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1760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＜本時の説明＞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安全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なサイトからでも，有害サイトに誘引されることや不正に請求されることがあること，また，その時の対処法を理解させる。</a:t>
            </a:r>
          </a:p>
          <a:p>
            <a:endParaRPr kumimoji="1"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・正しい行動は，「エ」であることを伝え記入させる。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・画面上のボタンをクリックするだけで，安全なサイトから有害なサイトに誘引される</a:t>
            </a: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こと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がある。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・高額な会員登録料や利用料の請求画面が表示される。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・自分の顔写真が撮られたように思わせるため，シャッター音が鳴り画面に自分の個人</a:t>
            </a: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情報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（氏名，電話番号，メールアドレス，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IP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アドレス等）が表示される，など不安を</a:t>
            </a: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あおる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ような作動がある。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・退会手続きや問合せなど，相手と連絡をとることで，その後しつこく請求されること</a:t>
            </a: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が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ある。</a:t>
            </a:r>
          </a:p>
          <a:p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17885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＜本時のまとめ＞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トラブルに遭遇したときの対処法を理解させる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ポイント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・安全なサイトでも有害なサイトに誘引されることがある。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・不正（不当・架空）請求されることがある。</a:t>
            </a:r>
          </a:p>
          <a:p>
            <a:endParaRPr kumimoji="1"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11657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気をつけること</a:t>
            </a: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・フィルタリングサービスを利用するなど怪しいサイトに近づかない。</a:t>
            </a: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・画面上のボタンを押さない，本体の「戻る」「電源」ボタンを押す。</a:t>
            </a: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・無視し，不正請求されても慌てて支払わない。</a:t>
            </a: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・個人情報は入力しない。　</a:t>
            </a: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・相手と連絡をとらない。</a:t>
            </a:r>
          </a:p>
          <a:p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＜振り返りをさせる＞</a:t>
            </a: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◆この事例から，学んだこと，気をつけなければいけないことを設問２に記入させる。</a:t>
            </a:r>
          </a:p>
          <a:p>
            <a:endParaRPr kumimoji="1" lang="ja-JP" altLang="ja-JP" sz="1050" kern="1200" dirty="0" smtClean="0">
              <a:solidFill>
                <a:schemeClr val="tx1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546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1484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5287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5573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0550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0488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6642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9938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8923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30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379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1791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0" y="6604084"/>
            <a:ext cx="9144000" cy="2539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sz="1050" dirty="0" smtClean="0"/>
              <a:t>　　　　　　　　　　　　　　　　　　　　　　　　　　　　　　　　　　　　　　　　　　　　　　　　　　　　　　　　</a:t>
            </a:r>
            <a:r>
              <a:rPr lang="en-US" altLang="ja-JP" sz="900" dirty="0" smtClean="0"/>
              <a:t>Copyright © 2015 The</a:t>
            </a:r>
            <a:r>
              <a:rPr lang="ja-JP" altLang="en-US" sz="900" dirty="0" smtClean="0"/>
              <a:t> </a:t>
            </a:r>
            <a:r>
              <a:rPr lang="en-US" altLang="ja-JP" sz="900" dirty="0" smtClean="0"/>
              <a:t>General Education Center of </a:t>
            </a:r>
            <a:r>
              <a:rPr lang="en-US" altLang="ja-JP" sz="900" dirty="0"/>
              <a:t>Iwate</a:t>
            </a:r>
            <a:r>
              <a:rPr lang="en-US" altLang="ja-JP" sz="900" dirty="0" smtClean="0"/>
              <a:t> All Rights Reserved.</a:t>
            </a:r>
            <a:endParaRPr lang="ja-JP" altLang="en-US" sz="900" dirty="0"/>
          </a:p>
        </p:txBody>
      </p:sp>
      <p:pic>
        <p:nvPicPr>
          <p:cNvPr id="8" name="image1.gif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8723883" y="6600324"/>
            <a:ext cx="420117" cy="242304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</p:pic>
      <p:sp>
        <p:nvSpPr>
          <p:cNvPr id="9" name="正方形/長方形 8"/>
          <p:cNvSpPr/>
          <p:nvPr userDrawn="1"/>
        </p:nvSpPr>
        <p:spPr>
          <a:xfrm>
            <a:off x="0" y="6604084"/>
            <a:ext cx="9144000" cy="25391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ja-JP" altLang="en-US" sz="1050" dirty="0" smtClean="0"/>
              <a:t>　　　　　　　　　　　　　　　　　　　　　　　　　　　　　　　　　　　　　　　　　　　　　　　　　　　　　　　</a:t>
            </a:r>
            <a:r>
              <a:rPr lang="en-US" altLang="ja-JP" sz="900" dirty="0" smtClean="0">
                <a:solidFill>
                  <a:schemeClr val="bg1"/>
                </a:solidFill>
              </a:rPr>
              <a:t>Copyright © 2015 The</a:t>
            </a:r>
            <a:r>
              <a:rPr lang="ja-JP" altLang="en-US" sz="900" dirty="0" smtClean="0">
                <a:solidFill>
                  <a:schemeClr val="bg1"/>
                </a:solidFill>
              </a:rPr>
              <a:t> </a:t>
            </a:r>
            <a:r>
              <a:rPr lang="en-US" altLang="ja-JP" sz="900" dirty="0" smtClean="0">
                <a:solidFill>
                  <a:schemeClr val="bg1"/>
                </a:solidFill>
              </a:rPr>
              <a:t>General Education Center of </a:t>
            </a:r>
            <a:r>
              <a:rPr lang="en-US" altLang="ja-JP" sz="900" dirty="0">
                <a:solidFill>
                  <a:schemeClr val="bg1"/>
                </a:solidFill>
              </a:rPr>
              <a:t>Iwate</a:t>
            </a:r>
            <a:r>
              <a:rPr lang="en-US" altLang="ja-JP" sz="900" dirty="0" smtClean="0">
                <a:solidFill>
                  <a:schemeClr val="bg1"/>
                </a:solidFill>
              </a:rPr>
              <a:t> All Rights Reserved.</a:t>
            </a:r>
            <a:endParaRPr lang="ja-JP" altLang="en-US" sz="900" dirty="0">
              <a:solidFill>
                <a:schemeClr val="bg1"/>
              </a:solidFill>
            </a:endParaRPr>
          </a:p>
        </p:txBody>
      </p:sp>
      <p:pic>
        <p:nvPicPr>
          <p:cNvPr id="10" name="image1.gif"/>
          <p:cNvPicPr>
            <a:picLocks noChangeAspect="1"/>
          </p:cNvPicPr>
          <p:nvPr userDrawn="1"/>
        </p:nvPicPr>
        <p:blipFill>
          <a:blip r:embed="rId13">
            <a:extLst/>
          </a:blip>
          <a:stretch>
            <a:fillRect/>
          </a:stretch>
        </p:blipFill>
        <p:spPr>
          <a:xfrm>
            <a:off x="8723883" y="6602204"/>
            <a:ext cx="420117" cy="257676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3322702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会員登録が完了しました？</a:t>
            </a:r>
            <a:r>
              <a:rPr lang="en-US" altLang="ja-JP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/>
            </a:r>
            <a:br>
              <a:rPr lang="en-US" altLang="ja-JP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</a:br>
            <a:endParaRPr kumimoji="1" lang="ja-JP" alt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4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【</a:t>
            </a:r>
            <a:r>
              <a:rPr lang="ja-JP" altLang="en-US" sz="4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アダルトサイト</a:t>
            </a:r>
            <a:r>
              <a:rPr kumimoji="1" lang="en-US" altLang="ja-JP" sz="4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】</a:t>
            </a:r>
            <a:endParaRPr kumimoji="1" lang="ja-JP" altLang="en-US" sz="4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253739" y="0"/>
            <a:ext cx="18902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400" dirty="0" smtClean="0"/>
              <a:t>金銭・契約（不当請求</a:t>
            </a:r>
            <a:r>
              <a:rPr lang="ja-JP" altLang="en-US" sz="1400" dirty="0" smtClean="0"/>
              <a:t>）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68689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/>
        </p:nvSpPr>
        <p:spPr>
          <a:xfrm>
            <a:off x="432933" y="540000"/>
            <a:ext cx="82734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000" dirty="0" smtClean="0">
                <a:solidFill>
                  <a:prstClr val="black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無料で読める漫画</a:t>
            </a:r>
            <a:r>
              <a:rPr lang="ja-JP" altLang="en-US" sz="3200" dirty="0" smtClean="0">
                <a:solidFill>
                  <a:prstClr val="black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を検索していたら･･･</a:t>
            </a:r>
            <a:endParaRPr lang="ja-JP" altLang="en-US" sz="3200" dirty="0">
              <a:solidFill>
                <a:prstClr val="black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grpSp>
        <p:nvGrpSpPr>
          <p:cNvPr id="19" name="図形グループ 40"/>
          <p:cNvGrpSpPr/>
          <p:nvPr/>
        </p:nvGrpSpPr>
        <p:grpSpPr>
          <a:xfrm>
            <a:off x="1305697" y="2081469"/>
            <a:ext cx="1856105" cy="3342640"/>
            <a:chOff x="0" y="0"/>
            <a:chExt cx="1856105" cy="3342640"/>
          </a:xfrm>
        </p:grpSpPr>
        <p:pic>
          <p:nvPicPr>
            <p:cNvPr id="20" name="図 1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856105" cy="3342640"/>
            </a:xfrm>
            <a:prstGeom prst="rect">
              <a:avLst/>
            </a:prstGeom>
          </p:spPr>
        </p:pic>
        <p:sp>
          <p:nvSpPr>
            <p:cNvPr id="21" name="テキスト 39"/>
            <p:cNvSpPr txBox="1">
              <a:spLocks noChangeAspect="1"/>
            </p:cNvSpPr>
            <p:nvPr/>
          </p:nvSpPr>
          <p:spPr>
            <a:xfrm>
              <a:off x="124732" y="404767"/>
              <a:ext cx="1634026" cy="2678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200" kern="100"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 </a:t>
              </a:r>
              <a:endParaRPr lang="ja-JP" sz="1200" kern="100">
                <a:effectLst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en-US" sz="1200" kern="100"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 </a:t>
              </a:r>
              <a:endParaRPr lang="ja-JP" sz="1200" kern="100">
                <a:effectLst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ja-JP" sz="1200" u="sng" kern="100">
                  <a:solidFill>
                    <a:srgbClr val="0000FF"/>
                  </a:solidFill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漫画倉庫</a:t>
              </a:r>
              <a:endParaRPr lang="ja-JP" sz="1200" kern="100">
                <a:effectLst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ja-JP" sz="800" kern="100">
                  <a:solidFill>
                    <a:srgbClr val="008000"/>
                  </a:solidFill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＊＊＊＊＊</a:t>
              </a:r>
              <a:r>
                <a:rPr lang="en-US" sz="800" kern="100">
                  <a:solidFill>
                    <a:srgbClr val="008000"/>
                  </a:solidFill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.com</a:t>
              </a:r>
              <a:endParaRPr lang="ja-JP" sz="1200" kern="100">
                <a:effectLst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en-US" sz="1200" kern="100"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 </a:t>
              </a:r>
              <a:endParaRPr lang="ja-JP" sz="1200" kern="100">
                <a:effectLst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ja-JP" sz="1200" u="sng" kern="100">
                  <a:solidFill>
                    <a:srgbClr val="0000FF"/>
                  </a:solidFill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まんが市場</a:t>
              </a:r>
              <a:endParaRPr lang="ja-JP" sz="1200" kern="100">
                <a:effectLst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ja-JP" sz="800" kern="100">
                  <a:solidFill>
                    <a:srgbClr val="008000"/>
                  </a:solidFill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＊＊＊＊＊＊＊</a:t>
              </a:r>
              <a:r>
                <a:rPr lang="en-US" sz="800" kern="100">
                  <a:solidFill>
                    <a:srgbClr val="008000"/>
                  </a:solidFill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.co.jp</a:t>
              </a:r>
              <a:endParaRPr lang="ja-JP" sz="1200" kern="100">
                <a:effectLst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en-US" sz="1200" kern="100"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 </a:t>
              </a:r>
              <a:endParaRPr lang="ja-JP" sz="1200" kern="100">
                <a:effectLst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ja-JP" sz="1200" u="sng" kern="100">
                  <a:solidFill>
                    <a:srgbClr val="0000FF"/>
                  </a:solidFill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無料マンガ大集合！</a:t>
              </a:r>
              <a:endParaRPr lang="ja-JP" sz="1200" kern="100">
                <a:effectLst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ja-JP" sz="800" kern="100">
                  <a:solidFill>
                    <a:srgbClr val="008000"/>
                  </a:solidFill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＊＊＊＊＊＊＊</a:t>
              </a:r>
              <a:r>
                <a:rPr lang="en-US" sz="800" kern="100">
                  <a:solidFill>
                    <a:srgbClr val="008000"/>
                  </a:solidFill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/763598865</a:t>
              </a:r>
              <a:endParaRPr lang="ja-JP" sz="1200" kern="100">
                <a:effectLst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en-US" sz="1200" kern="100"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 </a:t>
              </a:r>
              <a:endParaRPr lang="ja-JP" sz="1200" kern="100">
                <a:effectLst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en-US" sz="1200" kern="100"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 </a:t>
              </a:r>
              <a:endParaRPr lang="ja-JP" sz="1200" kern="100">
                <a:effectLst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2" name="図形グループ 44"/>
          <p:cNvGrpSpPr/>
          <p:nvPr/>
        </p:nvGrpSpPr>
        <p:grpSpPr>
          <a:xfrm>
            <a:off x="1482902" y="2579962"/>
            <a:ext cx="1529080" cy="208915"/>
            <a:chOff x="-1" y="0"/>
            <a:chExt cx="1529746" cy="208915"/>
          </a:xfrm>
        </p:grpSpPr>
        <p:sp>
          <p:nvSpPr>
            <p:cNvPr id="25" name="正方形/長方形 24"/>
            <p:cNvSpPr/>
            <p:nvPr/>
          </p:nvSpPr>
          <p:spPr>
            <a:xfrm>
              <a:off x="-1" y="0"/>
              <a:ext cx="1115970" cy="208915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1133745" y="0"/>
              <a:ext cx="396000" cy="20828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sz="800" kern="100">
                  <a:solidFill>
                    <a:srgbClr val="FFFFFF"/>
                  </a:solidFill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検索</a:t>
              </a:r>
              <a:endParaRPr lang="ja-JP" sz="1200" kern="100">
                <a:effectLst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27" name="ストライプ矢印 26"/>
          <p:cNvSpPr>
            <a:spLocks noChangeAspect="1"/>
          </p:cNvSpPr>
          <p:nvPr/>
        </p:nvSpPr>
        <p:spPr>
          <a:xfrm>
            <a:off x="3506879" y="3393061"/>
            <a:ext cx="719455" cy="719455"/>
          </a:xfrm>
          <a:prstGeom prst="stripedRightArrow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grpSp>
        <p:nvGrpSpPr>
          <p:cNvPr id="28" name="図形グループ 38"/>
          <p:cNvGrpSpPr/>
          <p:nvPr/>
        </p:nvGrpSpPr>
        <p:grpSpPr>
          <a:xfrm>
            <a:off x="5016639" y="1663638"/>
            <a:ext cx="2480945" cy="4178300"/>
            <a:chOff x="0" y="0"/>
            <a:chExt cx="2480945" cy="4178300"/>
          </a:xfrm>
        </p:grpSpPr>
        <p:grpSp>
          <p:nvGrpSpPr>
            <p:cNvPr id="30" name="図形グループ 37"/>
            <p:cNvGrpSpPr/>
            <p:nvPr/>
          </p:nvGrpSpPr>
          <p:grpSpPr>
            <a:xfrm>
              <a:off x="0" y="0"/>
              <a:ext cx="2480945" cy="4178300"/>
              <a:chOff x="0" y="0"/>
              <a:chExt cx="2480945" cy="4178300"/>
            </a:xfrm>
          </p:grpSpPr>
          <p:grpSp>
            <p:nvGrpSpPr>
              <p:cNvPr id="32" name="図形グループ 35"/>
              <p:cNvGrpSpPr/>
              <p:nvPr/>
            </p:nvGrpSpPr>
            <p:grpSpPr>
              <a:xfrm>
                <a:off x="0" y="0"/>
                <a:ext cx="2480945" cy="4178300"/>
                <a:chOff x="0" y="0"/>
                <a:chExt cx="2480945" cy="4178300"/>
              </a:xfrm>
            </p:grpSpPr>
            <p:grpSp>
              <p:nvGrpSpPr>
                <p:cNvPr id="34" name="図形グループ 25"/>
                <p:cNvGrpSpPr/>
                <p:nvPr/>
              </p:nvGrpSpPr>
              <p:grpSpPr>
                <a:xfrm>
                  <a:off x="0" y="0"/>
                  <a:ext cx="2480310" cy="4178300"/>
                  <a:chOff x="0" y="0"/>
                  <a:chExt cx="2480310" cy="4178300"/>
                </a:xfrm>
              </p:grpSpPr>
              <p:grpSp>
                <p:nvGrpSpPr>
                  <p:cNvPr id="37" name="図形グループ 3"/>
                  <p:cNvGrpSpPr/>
                  <p:nvPr/>
                </p:nvGrpSpPr>
                <p:grpSpPr>
                  <a:xfrm>
                    <a:off x="0" y="0"/>
                    <a:ext cx="2480310" cy="4178300"/>
                    <a:chOff x="0" y="0"/>
                    <a:chExt cx="2480310" cy="4178300"/>
                  </a:xfrm>
                </p:grpSpPr>
                <p:grpSp>
                  <p:nvGrpSpPr>
                    <p:cNvPr id="43" name="図形グループ 8"/>
                    <p:cNvGrpSpPr/>
                    <p:nvPr/>
                  </p:nvGrpSpPr>
                  <p:grpSpPr>
                    <a:xfrm>
                      <a:off x="0" y="0"/>
                      <a:ext cx="2480310" cy="4178300"/>
                      <a:chOff x="0" y="0"/>
                      <a:chExt cx="2480310" cy="3551555"/>
                    </a:xfrm>
                  </p:grpSpPr>
                  <p:sp>
                    <p:nvSpPr>
                      <p:cNvPr id="45" name="フローチャート: 処理 44"/>
                      <p:cNvSpPr/>
                      <p:nvPr/>
                    </p:nvSpPr>
                    <p:spPr>
                      <a:xfrm>
                        <a:off x="0" y="0"/>
                        <a:ext cx="2480310" cy="3551555"/>
                      </a:xfrm>
                      <a:prstGeom prst="flowChartProcess">
                        <a:avLst/>
                      </a:prstGeom>
                      <a:solidFill>
                        <a:srgbClr val="FF1CA4"/>
                      </a:solidFill>
                      <a:ln>
                        <a:solidFill>
                          <a:schemeClr val="bg1">
                            <a:lumMod val="85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/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en-US" sz="1200" kern="100">
                            <a:effectLst/>
                            <a:latin typeface="HGS創英角ｺﾞｼｯｸUB" panose="020B0900000000000000" pitchFamily="50" charset="-128"/>
                            <a:ea typeface="ＭＳ 明朝" panose="02020609040205080304" pitchFamily="17" charset="-128"/>
                            <a:cs typeface="Times New Roman" panose="02020603050405020304" pitchFamily="18" charset="0"/>
                          </a:rPr>
                          <a:t> </a:t>
                        </a:r>
                        <a:endParaRPr lang="ja-JP" sz="1200" kern="100">
                          <a:effectLst/>
                          <a:ea typeface="ＭＳ 明朝" panose="02020609040205080304" pitchFamily="17" charset="-128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46" name="テキスト 5"/>
                      <p:cNvSpPr txBox="1"/>
                      <p:nvPr/>
                    </p:nvSpPr>
                    <p:spPr>
                      <a:xfrm>
                        <a:off x="348615" y="55518"/>
                        <a:ext cx="1778000" cy="43561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C572A759-6A51-4108-AA02-DFA0A04FC94B}">
                          <ma14:wrappingTextBoxFlag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      </a:ext>
                      </a:extLst>
                    </p:spPr>
                    <p:txBody>
                      <a:bodyPr rot="0" spcFirstLastPara="0" vert="horz" wrap="square" lIns="74295" tIns="8890" rIns="74295" bIns="889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just">
                          <a:spcAft>
                            <a:spcPts val="0"/>
                          </a:spcAft>
                        </a:pPr>
                        <a:r>
                          <a:rPr lang="ja-JP" sz="1800" b="1" i="1" kern="100" dirty="0">
                            <a:ln w="12700" cap="flat" cmpd="sng" algn="ctr">
                              <a:solidFill>
                                <a:srgbClr val="054697"/>
                              </a:solidFill>
                              <a:prstDash val="solid"/>
                              <a:round/>
                            </a:ln>
                            <a:solidFill>
                              <a:srgbClr val="F4F1E3"/>
                            </a:solidFill>
                            <a:effectLst>
                              <a:outerShdw blurRad="41275" dist="20320" dir="1800000" algn="tl">
                                <a:srgbClr val="000000">
                                  <a:alpha val="40000"/>
                                </a:srgbClr>
                              </a:outerShdw>
                            </a:effectLst>
                            <a:latin typeface="Century" panose="02040604050505020304" pitchFamily="18" charset="0"/>
                            <a:ea typeface="HGS創英角ｺﾞｼｯｸUB" panose="020B0900000000000000" pitchFamily="50" charset="-128"/>
                            <a:cs typeface="Times New Roman" panose="02020603050405020304" pitchFamily="18" charset="0"/>
                          </a:rPr>
                          <a:t>アダルトサイト</a:t>
                        </a:r>
                        <a:endParaRPr lang="ja-JP" sz="1200" kern="100" dirty="0">
                          <a:effectLst/>
                          <a:latin typeface="Century" panose="020406040505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endParaRPr>
                      </a:p>
                    </p:txBody>
                  </p:sp>
                </p:grpSp>
                <p:sp>
                  <p:nvSpPr>
                    <p:cNvPr id="44" name="テキスト 15"/>
                    <p:cNvSpPr txBox="1"/>
                    <p:nvPr/>
                  </p:nvSpPr>
                  <p:spPr>
                    <a:xfrm>
                      <a:off x="137795" y="443956"/>
                      <a:ext cx="2204720" cy="62738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C572A759-6A51-4108-AA02-DFA0A04FC94B}">
                        <ma14:wrappingTextBoxFlag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    </a:ext>
                    </a:extLst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1" kern="100">
                          <a:solidFill>
                            <a:srgbClr val="FFFF00"/>
                          </a:solidFill>
                          <a:effectLst/>
                          <a:ea typeface="ＭＳ ゴシック" panose="020B0609070205080204" pitchFamily="49" charset="-128"/>
                          <a:cs typeface="Times New Roman" panose="02020603050405020304" pitchFamily="18" charset="0"/>
                        </a:rPr>
                        <a:t>お客様の会員登録が</a:t>
                      </a:r>
                      <a:endParaRPr lang="ja-JP" sz="1200" kern="100">
                        <a:effectLst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1" kern="100">
                          <a:solidFill>
                            <a:srgbClr val="FFFF00"/>
                          </a:solidFill>
                          <a:effectLst/>
                          <a:ea typeface="ＭＳ ゴシック" panose="020B0609070205080204" pitchFamily="49" charset="-128"/>
                          <a:cs typeface="Times New Roman" panose="02020603050405020304" pitchFamily="18" charset="0"/>
                        </a:rPr>
                        <a:t>正常に完了しました！</a:t>
                      </a:r>
                      <a:endParaRPr lang="ja-JP" sz="1200" kern="100">
                        <a:effectLst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38" name="図形グループ 24"/>
                  <p:cNvGrpSpPr/>
                  <p:nvPr/>
                </p:nvGrpSpPr>
                <p:grpSpPr>
                  <a:xfrm>
                    <a:off x="137795" y="3055440"/>
                    <a:ext cx="2204720" cy="1010465"/>
                    <a:chOff x="0" y="130630"/>
                    <a:chExt cx="2204720" cy="1010465"/>
                  </a:xfrm>
                </p:grpSpPr>
                <p:sp>
                  <p:nvSpPr>
                    <p:cNvPr id="39" name="角丸四角形 38"/>
                    <p:cNvSpPr/>
                    <p:nvPr/>
                  </p:nvSpPr>
                  <p:spPr>
                    <a:xfrm>
                      <a:off x="0" y="835660"/>
                      <a:ext cx="2204720" cy="305435"/>
                    </a:xfrm>
                    <a:prstGeom prst="roundRect">
                      <a:avLst/>
                    </a:prstGeom>
                    <a:solidFill>
                      <a:schemeClr val="bg1"/>
                    </a:solidFill>
                    <a:ln/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>
                      <a:noAutofit/>
                    </a:bodyPr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200" kern="100">
                          <a:solidFill>
                            <a:srgbClr val="000000"/>
                          </a:solidFill>
                          <a:effectLst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メールで問い合わせ</a:t>
                      </a:r>
                      <a:endParaRPr lang="ja-JP" sz="1200" kern="100">
                        <a:effectLst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p:txBody>
                </p:sp>
                <p:grpSp>
                  <p:nvGrpSpPr>
                    <p:cNvPr id="40" name="図形グループ 23"/>
                    <p:cNvGrpSpPr/>
                    <p:nvPr/>
                  </p:nvGrpSpPr>
                  <p:grpSpPr>
                    <a:xfrm>
                      <a:off x="0" y="130630"/>
                      <a:ext cx="2204720" cy="657950"/>
                      <a:chOff x="0" y="130630"/>
                      <a:chExt cx="2204720" cy="657950"/>
                    </a:xfrm>
                  </p:grpSpPr>
                  <p:sp>
                    <p:nvSpPr>
                      <p:cNvPr id="41" name="角丸四角形 40"/>
                      <p:cNvSpPr/>
                      <p:nvPr/>
                    </p:nvSpPr>
                    <p:spPr>
                      <a:xfrm>
                        <a:off x="0" y="483145"/>
                        <a:ext cx="2204720" cy="305435"/>
                      </a:xfrm>
                      <a:prstGeom prst="roundRect">
                        <a:avLst/>
                      </a:prstGeom>
                      <a:solidFill>
                        <a:schemeClr val="bg1"/>
                      </a:solidFill>
                      <a:ln/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anchor="t">
                        <a:noAutofit/>
                      </a:bodyPr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ja-JP" sz="1200" kern="100">
                            <a:solidFill>
                              <a:srgbClr val="000000"/>
                            </a:solidFill>
                            <a:effectLst/>
                            <a:ea typeface="ＭＳ Ｐゴシック" panose="020B0600070205080204" pitchFamily="50" charset="-128"/>
                            <a:cs typeface="Times New Roman" panose="02020603050405020304" pitchFamily="18" charset="0"/>
                          </a:rPr>
                          <a:t>電話で問い合わせ</a:t>
                        </a:r>
                        <a:endParaRPr lang="ja-JP" sz="1200" kern="100">
                          <a:effectLst/>
                          <a:ea typeface="ＭＳ 明朝" panose="02020609040205080304" pitchFamily="17" charset="-128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42" name="角丸四角形 41"/>
                      <p:cNvSpPr/>
                      <p:nvPr/>
                    </p:nvSpPr>
                    <p:spPr>
                      <a:xfrm>
                        <a:off x="0" y="130630"/>
                        <a:ext cx="2204720" cy="305435"/>
                      </a:xfrm>
                      <a:prstGeom prst="roundRect">
                        <a:avLst/>
                      </a:prstGeom>
                      <a:solidFill>
                        <a:schemeClr val="bg1"/>
                      </a:solidFill>
                      <a:ln/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>
                        <a:noAutofit/>
                      </a:bodyPr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ja-JP" sz="1200" kern="100">
                            <a:solidFill>
                              <a:srgbClr val="000000"/>
                            </a:solidFill>
                            <a:effectLst/>
                            <a:ea typeface="ＭＳ Ｐゴシック" panose="020B0600070205080204" pitchFamily="50" charset="-128"/>
                            <a:cs typeface="Times New Roman" panose="02020603050405020304" pitchFamily="18" charset="0"/>
                          </a:rPr>
                          <a:t>退会する</a:t>
                        </a:r>
                        <a:endParaRPr lang="ja-JP" sz="1200" kern="100">
                          <a:effectLst/>
                          <a:ea typeface="ＭＳ 明朝" panose="02020609040205080304" pitchFamily="17" charset="-128"/>
                          <a:cs typeface="Times New Roman" panose="02020603050405020304" pitchFamily="18" charset="0"/>
                        </a:endParaRPr>
                      </a:p>
                    </p:txBody>
                  </p:sp>
                </p:grpSp>
              </p:grpSp>
            </p:grpSp>
            <p:cxnSp>
              <p:nvCxnSpPr>
                <p:cNvPr id="35" name="直線コネクタ 34"/>
                <p:cNvCxnSpPr/>
                <p:nvPr/>
              </p:nvCxnSpPr>
              <p:spPr>
                <a:xfrm>
                  <a:off x="0" y="417830"/>
                  <a:ext cx="2480945" cy="0"/>
                </a:xfrm>
                <a:prstGeom prst="line">
                  <a:avLst/>
                </a:prstGeom>
                <a:ln>
                  <a:solidFill>
                    <a:schemeClr val="bg1">
                      <a:lumMod val="9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3" name="角丸四角形 32"/>
              <p:cNvSpPr/>
              <p:nvPr/>
            </p:nvSpPr>
            <p:spPr>
              <a:xfrm>
                <a:off x="137795" y="2298065"/>
                <a:ext cx="2204720" cy="305435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ja-JP" sz="1200" kern="100">
                    <a:solidFill>
                      <a:srgbClr val="000000"/>
                    </a:solidFill>
                    <a:effectLst/>
                    <a:ea typeface="ＭＳ ゴシック" panose="020B0609070205080204" pitchFamily="49" charset="-128"/>
                    <a:cs typeface="Times New Roman" panose="02020603050405020304" pitchFamily="18" charset="0"/>
                  </a:rPr>
                  <a:t>お支払い方法について</a:t>
                </a:r>
                <a:endParaRPr lang="ja-JP" sz="1200" kern="100"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31" name="テキスト 18"/>
            <p:cNvSpPr txBox="1"/>
            <p:nvPr/>
          </p:nvSpPr>
          <p:spPr>
            <a:xfrm>
              <a:off x="137795" y="2750005"/>
              <a:ext cx="2204720" cy="305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sz="1200" kern="100"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◆ご操作で登録された方へ◆</a:t>
              </a:r>
            </a:p>
          </p:txBody>
        </p:sp>
      </p:grp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1145741"/>
              </p:ext>
            </p:extLst>
          </p:nvPr>
        </p:nvGraphicFramePr>
        <p:xfrm>
          <a:off x="5154434" y="2652194"/>
          <a:ext cx="2228850" cy="1219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79450"/>
                <a:gridCol w="1549400"/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100" kern="100">
                          <a:effectLst/>
                        </a:rPr>
                        <a:t>お客様</a:t>
                      </a:r>
                      <a:r>
                        <a:rPr lang="en-US" sz="1100" kern="100">
                          <a:effectLst/>
                        </a:rPr>
                        <a:t>ID</a:t>
                      </a:r>
                      <a:endParaRPr lang="ja-JP" sz="12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100" kern="100">
                          <a:effectLst/>
                        </a:rPr>
                        <a:t>●●●●●●</a:t>
                      </a:r>
                      <a:endParaRPr lang="ja-JP" sz="12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100" kern="100">
                          <a:effectLst/>
                        </a:rPr>
                        <a:t>登 録 日</a:t>
                      </a:r>
                      <a:endParaRPr lang="ja-JP" sz="12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100" kern="100">
                          <a:effectLst/>
                        </a:rPr>
                        <a:t>■■■■年■■月■■日</a:t>
                      </a:r>
                      <a:endParaRPr lang="ja-JP" sz="12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100" kern="100">
                          <a:effectLst/>
                        </a:rPr>
                        <a:t>登録料金</a:t>
                      </a:r>
                      <a:endParaRPr lang="ja-JP" sz="12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</a:rPr>
                        <a:t>90</a:t>
                      </a:r>
                      <a:r>
                        <a:rPr lang="ja-JP" sz="1100" kern="100" dirty="0">
                          <a:effectLst/>
                        </a:rPr>
                        <a:t>日間</a:t>
                      </a:r>
                      <a:endParaRPr lang="ja-JP" sz="1200" kern="1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97,200</a:t>
                      </a:r>
                      <a:r>
                        <a:rPr lang="ja-JP" sz="1400" kern="100" dirty="0">
                          <a:effectLst/>
                        </a:rPr>
                        <a:t>円</a:t>
                      </a:r>
                      <a:endParaRPr lang="ja-JP" sz="1200" kern="1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000" kern="100" dirty="0">
                          <a:effectLst/>
                        </a:rPr>
                        <a:t>ご登録日より</a:t>
                      </a:r>
                      <a:r>
                        <a:rPr lang="ja-JP" sz="1200" kern="100" dirty="0">
                          <a:effectLst/>
                        </a:rPr>
                        <a:t>３日以内</a:t>
                      </a:r>
                      <a:r>
                        <a:rPr lang="ja-JP" sz="1000" kern="100" dirty="0">
                          <a:effectLst/>
                        </a:rPr>
                        <a:t>に</a:t>
                      </a:r>
                      <a:endParaRPr lang="ja-JP" sz="1200" kern="1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000" kern="100" dirty="0">
                          <a:effectLst/>
                        </a:rPr>
                        <a:t>お支払いください。</a:t>
                      </a:r>
                      <a:endParaRPr lang="ja-JP" sz="12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330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9" name="図形グループ 38"/>
          <p:cNvGrpSpPr/>
          <p:nvPr/>
        </p:nvGrpSpPr>
        <p:grpSpPr>
          <a:xfrm>
            <a:off x="3331528" y="1428504"/>
            <a:ext cx="2480945" cy="4178300"/>
            <a:chOff x="0" y="0"/>
            <a:chExt cx="2480945" cy="4178300"/>
          </a:xfrm>
        </p:grpSpPr>
        <p:grpSp>
          <p:nvGrpSpPr>
            <p:cNvPr id="1180" name="図形グループ 37"/>
            <p:cNvGrpSpPr/>
            <p:nvPr/>
          </p:nvGrpSpPr>
          <p:grpSpPr>
            <a:xfrm>
              <a:off x="0" y="0"/>
              <a:ext cx="2480945" cy="4178300"/>
              <a:chOff x="0" y="0"/>
              <a:chExt cx="2480945" cy="4178300"/>
            </a:xfrm>
          </p:grpSpPr>
          <p:grpSp>
            <p:nvGrpSpPr>
              <p:cNvPr id="1182" name="図形グループ 35"/>
              <p:cNvGrpSpPr/>
              <p:nvPr/>
            </p:nvGrpSpPr>
            <p:grpSpPr>
              <a:xfrm>
                <a:off x="0" y="0"/>
                <a:ext cx="2480945" cy="4178300"/>
                <a:chOff x="0" y="0"/>
                <a:chExt cx="2480945" cy="4178300"/>
              </a:xfrm>
            </p:grpSpPr>
            <p:grpSp>
              <p:nvGrpSpPr>
                <p:cNvPr id="1184" name="図形グループ 25"/>
                <p:cNvGrpSpPr/>
                <p:nvPr/>
              </p:nvGrpSpPr>
              <p:grpSpPr>
                <a:xfrm>
                  <a:off x="0" y="0"/>
                  <a:ext cx="2480310" cy="4178300"/>
                  <a:chOff x="0" y="0"/>
                  <a:chExt cx="2480310" cy="4178300"/>
                </a:xfrm>
              </p:grpSpPr>
              <p:grpSp>
                <p:nvGrpSpPr>
                  <p:cNvPr id="1186" name="図形グループ 3"/>
                  <p:cNvGrpSpPr/>
                  <p:nvPr/>
                </p:nvGrpSpPr>
                <p:grpSpPr>
                  <a:xfrm>
                    <a:off x="0" y="0"/>
                    <a:ext cx="2480310" cy="4178300"/>
                    <a:chOff x="0" y="0"/>
                    <a:chExt cx="2480310" cy="4178300"/>
                  </a:xfrm>
                </p:grpSpPr>
                <p:grpSp>
                  <p:nvGrpSpPr>
                    <p:cNvPr id="1192" name="図形グループ 8"/>
                    <p:cNvGrpSpPr/>
                    <p:nvPr/>
                  </p:nvGrpSpPr>
                  <p:grpSpPr>
                    <a:xfrm>
                      <a:off x="0" y="0"/>
                      <a:ext cx="2480310" cy="4178300"/>
                      <a:chOff x="0" y="0"/>
                      <a:chExt cx="2480310" cy="3551555"/>
                    </a:xfrm>
                  </p:grpSpPr>
                  <p:sp>
                    <p:nvSpPr>
                      <p:cNvPr id="1197" name="フローチャート: 処理 1196"/>
                      <p:cNvSpPr/>
                      <p:nvPr/>
                    </p:nvSpPr>
                    <p:spPr>
                      <a:xfrm>
                        <a:off x="0" y="0"/>
                        <a:ext cx="2480310" cy="3551555"/>
                      </a:xfrm>
                      <a:prstGeom prst="flowChartProcess">
                        <a:avLst/>
                      </a:prstGeom>
                      <a:solidFill>
                        <a:srgbClr val="FF1CA4"/>
                      </a:solidFill>
                      <a:ln>
                        <a:solidFill>
                          <a:schemeClr val="bg1">
                            <a:lumMod val="85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/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en-US" sz="1200" kern="100">
                            <a:effectLst/>
                            <a:latin typeface="HGS創英角ｺﾞｼｯｸUB" panose="020B0900000000000000" pitchFamily="50" charset="-128"/>
                            <a:ea typeface="ＭＳ 明朝" panose="02020609040205080304" pitchFamily="17" charset="-128"/>
                            <a:cs typeface="Times New Roman" panose="02020603050405020304" pitchFamily="18" charset="0"/>
                          </a:rPr>
                          <a:t> </a:t>
                        </a:r>
                        <a:endParaRPr lang="ja-JP" sz="1200" kern="100">
                          <a:effectLst/>
                          <a:ea typeface="ＭＳ 明朝" panose="02020609040205080304" pitchFamily="17" charset="-128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198" name="テキスト 5"/>
                      <p:cNvSpPr txBox="1"/>
                      <p:nvPr/>
                    </p:nvSpPr>
                    <p:spPr>
                      <a:xfrm>
                        <a:off x="348615" y="55518"/>
                        <a:ext cx="1778000" cy="43561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C572A759-6A51-4108-AA02-DFA0A04FC94B}">
                          <ma14:wrappingTextBoxFlag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      </a:ext>
                      </a:extLst>
                    </p:spPr>
                    <p:txBody>
                      <a:bodyPr rot="0" spcFirstLastPara="0" vert="horz" wrap="square" lIns="74295" tIns="8890" rIns="74295" bIns="889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just">
                          <a:spcAft>
                            <a:spcPts val="0"/>
                          </a:spcAft>
                        </a:pPr>
                        <a:r>
                          <a:rPr lang="ja-JP" sz="1800" b="1" i="1" kern="100" dirty="0">
                            <a:ln w="12700" cap="flat" cmpd="sng" algn="ctr">
                              <a:solidFill>
                                <a:srgbClr val="054697"/>
                              </a:solidFill>
                              <a:prstDash val="solid"/>
                              <a:round/>
                            </a:ln>
                            <a:solidFill>
                              <a:srgbClr val="F4F1E3"/>
                            </a:solidFill>
                            <a:effectLst>
                              <a:outerShdw blurRad="41275" dist="20320" dir="1800000" algn="tl">
                                <a:srgbClr val="000000">
                                  <a:alpha val="40000"/>
                                </a:srgbClr>
                              </a:outerShdw>
                            </a:effectLst>
                            <a:latin typeface="Century" panose="02040604050505020304" pitchFamily="18" charset="0"/>
                            <a:ea typeface="HGS創英角ｺﾞｼｯｸUB" panose="020B0900000000000000" pitchFamily="50" charset="-128"/>
                            <a:cs typeface="Times New Roman" panose="02020603050405020304" pitchFamily="18" charset="0"/>
                          </a:rPr>
                          <a:t>アダルトサイト</a:t>
                        </a:r>
                        <a:endParaRPr lang="ja-JP" sz="1200" kern="100" dirty="0">
                          <a:effectLst/>
                          <a:latin typeface="Century" panose="020406040505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endParaRPr>
                      </a:p>
                    </p:txBody>
                  </p:sp>
                </p:grpSp>
                <p:sp>
                  <p:nvSpPr>
                    <p:cNvPr id="1196" name="テキスト 15"/>
                    <p:cNvSpPr txBox="1"/>
                    <p:nvPr/>
                  </p:nvSpPr>
                  <p:spPr>
                    <a:xfrm>
                      <a:off x="137795" y="443956"/>
                      <a:ext cx="2204720" cy="62738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C572A759-6A51-4108-AA02-DFA0A04FC94B}">
                        <ma14:wrappingTextBoxFlag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    </a:ext>
                    </a:extLst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1" kern="100">
                          <a:solidFill>
                            <a:srgbClr val="FFFF00"/>
                          </a:solidFill>
                          <a:effectLst/>
                          <a:ea typeface="ＭＳ ゴシック" panose="020B0609070205080204" pitchFamily="49" charset="-128"/>
                          <a:cs typeface="Times New Roman" panose="02020603050405020304" pitchFamily="18" charset="0"/>
                        </a:rPr>
                        <a:t>お客様の会員登録が</a:t>
                      </a:r>
                      <a:endParaRPr lang="ja-JP" sz="1200" kern="100">
                        <a:effectLst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1" kern="100">
                          <a:solidFill>
                            <a:srgbClr val="FFFF00"/>
                          </a:solidFill>
                          <a:effectLst/>
                          <a:ea typeface="ＭＳ ゴシック" panose="020B0609070205080204" pitchFamily="49" charset="-128"/>
                          <a:cs typeface="Times New Roman" panose="02020603050405020304" pitchFamily="18" charset="0"/>
                        </a:rPr>
                        <a:t>正常に完了しました！</a:t>
                      </a:r>
                      <a:endParaRPr lang="ja-JP" sz="1200" kern="100">
                        <a:effectLst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187" name="図形グループ 24"/>
                  <p:cNvGrpSpPr/>
                  <p:nvPr/>
                </p:nvGrpSpPr>
                <p:grpSpPr>
                  <a:xfrm>
                    <a:off x="137795" y="3055440"/>
                    <a:ext cx="2204720" cy="1010465"/>
                    <a:chOff x="0" y="130630"/>
                    <a:chExt cx="2204720" cy="1010465"/>
                  </a:xfrm>
                </p:grpSpPr>
                <p:sp>
                  <p:nvSpPr>
                    <p:cNvPr id="1188" name="角丸四角形 1187"/>
                    <p:cNvSpPr/>
                    <p:nvPr/>
                  </p:nvSpPr>
                  <p:spPr>
                    <a:xfrm>
                      <a:off x="0" y="835660"/>
                      <a:ext cx="2204720" cy="305435"/>
                    </a:xfrm>
                    <a:prstGeom prst="roundRect">
                      <a:avLst/>
                    </a:prstGeom>
                    <a:solidFill>
                      <a:schemeClr val="bg1"/>
                    </a:solidFill>
                    <a:ln/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>
                      <a:noAutofit/>
                    </a:bodyPr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200" kern="100">
                          <a:solidFill>
                            <a:srgbClr val="000000"/>
                          </a:solidFill>
                          <a:effectLst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メールで問い合わせ</a:t>
                      </a:r>
                      <a:endParaRPr lang="ja-JP" sz="1200" kern="100">
                        <a:effectLst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p:txBody>
                </p:sp>
                <p:grpSp>
                  <p:nvGrpSpPr>
                    <p:cNvPr id="1189" name="図形グループ 23"/>
                    <p:cNvGrpSpPr/>
                    <p:nvPr/>
                  </p:nvGrpSpPr>
                  <p:grpSpPr>
                    <a:xfrm>
                      <a:off x="0" y="130630"/>
                      <a:ext cx="2204720" cy="657950"/>
                      <a:chOff x="0" y="130630"/>
                      <a:chExt cx="2204720" cy="657950"/>
                    </a:xfrm>
                  </p:grpSpPr>
                  <p:sp>
                    <p:nvSpPr>
                      <p:cNvPr id="1190" name="角丸四角形 1189"/>
                      <p:cNvSpPr/>
                      <p:nvPr/>
                    </p:nvSpPr>
                    <p:spPr>
                      <a:xfrm>
                        <a:off x="0" y="483145"/>
                        <a:ext cx="2204720" cy="305435"/>
                      </a:xfrm>
                      <a:prstGeom prst="roundRect">
                        <a:avLst/>
                      </a:prstGeom>
                      <a:solidFill>
                        <a:schemeClr val="bg1"/>
                      </a:solidFill>
                      <a:ln/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anchor="t">
                        <a:noAutofit/>
                      </a:bodyPr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ja-JP" sz="1200" kern="100">
                            <a:solidFill>
                              <a:srgbClr val="000000"/>
                            </a:solidFill>
                            <a:effectLst/>
                            <a:ea typeface="ＭＳ Ｐゴシック" panose="020B0600070205080204" pitchFamily="50" charset="-128"/>
                            <a:cs typeface="Times New Roman" panose="02020603050405020304" pitchFamily="18" charset="0"/>
                          </a:rPr>
                          <a:t>電話で問い合わせ</a:t>
                        </a:r>
                        <a:endParaRPr lang="ja-JP" sz="1200" kern="100">
                          <a:effectLst/>
                          <a:ea typeface="ＭＳ 明朝" panose="02020609040205080304" pitchFamily="17" charset="-128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191" name="角丸四角形 1190"/>
                      <p:cNvSpPr/>
                      <p:nvPr/>
                    </p:nvSpPr>
                    <p:spPr>
                      <a:xfrm>
                        <a:off x="0" y="130630"/>
                        <a:ext cx="2204720" cy="305435"/>
                      </a:xfrm>
                      <a:prstGeom prst="roundRect">
                        <a:avLst/>
                      </a:prstGeom>
                      <a:solidFill>
                        <a:schemeClr val="bg1"/>
                      </a:solidFill>
                      <a:ln/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>
                        <a:noAutofit/>
                      </a:bodyPr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ja-JP" sz="1200" kern="100">
                            <a:solidFill>
                              <a:srgbClr val="000000"/>
                            </a:solidFill>
                            <a:effectLst/>
                            <a:ea typeface="ＭＳ Ｐゴシック" panose="020B0600070205080204" pitchFamily="50" charset="-128"/>
                            <a:cs typeface="Times New Roman" panose="02020603050405020304" pitchFamily="18" charset="0"/>
                          </a:rPr>
                          <a:t>退会する</a:t>
                        </a:r>
                        <a:endParaRPr lang="ja-JP" sz="1200" kern="100">
                          <a:effectLst/>
                          <a:ea typeface="ＭＳ 明朝" panose="02020609040205080304" pitchFamily="17" charset="-128"/>
                          <a:cs typeface="Times New Roman" panose="02020603050405020304" pitchFamily="18" charset="0"/>
                        </a:endParaRPr>
                      </a:p>
                    </p:txBody>
                  </p:sp>
                </p:grpSp>
              </p:grpSp>
            </p:grpSp>
            <p:cxnSp>
              <p:nvCxnSpPr>
                <p:cNvPr id="1185" name="直線コネクタ 1184"/>
                <p:cNvCxnSpPr/>
                <p:nvPr/>
              </p:nvCxnSpPr>
              <p:spPr>
                <a:xfrm>
                  <a:off x="0" y="417830"/>
                  <a:ext cx="2480945" cy="0"/>
                </a:xfrm>
                <a:prstGeom prst="line">
                  <a:avLst/>
                </a:prstGeom>
                <a:ln>
                  <a:solidFill>
                    <a:schemeClr val="bg1">
                      <a:lumMod val="9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83" name="角丸四角形 1182"/>
              <p:cNvSpPr/>
              <p:nvPr/>
            </p:nvSpPr>
            <p:spPr>
              <a:xfrm>
                <a:off x="137795" y="2298065"/>
                <a:ext cx="2204720" cy="305435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ja-JP" sz="1200" kern="100">
                    <a:solidFill>
                      <a:srgbClr val="000000"/>
                    </a:solidFill>
                    <a:effectLst/>
                    <a:ea typeface="ＭＳ ゴシック" panose="020B0609070205080204" pitchFamily="49" charset="-128"/>
                    <a:cs typeface="Times New Roman" panose="02020603050405020304" pitchFamily="18" charset="0"/>
                  </a:rPr>
                  <a:t>お支払い方法について</a:t>
                </a:r>
                <a:endParaRPr lang="ja-JP" sz="1200" kern="100"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181" name="テキスト 18"/>
            <p:cNvSpPr txBox="1"/>
            <p:nvPr/>
          </p:nvSpPr>
          <p:spPr>
            <a:xfrm>
              <a:off x="137795" y="2750005"/>
              <a:ext cx="2204720" cy="305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sz="1200" kern="100">
                  <a:effectLst/>
                  <a:ea typeface="ＭＳ 明朝" panose="02020609040205080304" pitchFamily="17" charset="-128"/>
                  <a:cs typeface="Times New Roman" panose="02020603050405020304" pitchFamily="18" charset="0"/>
                </a:rPr>
                <a:t>◆ご操作で登録された方へ◆</a:t>
              </a:r>
            </a:p>
          </p:txBody>
        </p:sp>
      </p:grpSp>
      <p:graphicFrame>
        <p:nvGraphicFramePr>
          <p:cNvPr id="1199" name="表 119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6408063"/>
              </p:ext>
            </p:extLst>
          </p:nvPr>
        </p:nvGraphicFramePr>
        <p:xfrm>
          <a:off x="3457575" y="2417060"/>
          <a:ext cx="2228850" cy="1219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79450"/>
                <a:gridCol w="1549400"/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100" kern="100">
                          <a:effectLst/>
                        </a:rPr>
                        <a:t>お客様</a:t>
                      </a:r>
                      <a:r>
                        <a:rPr lang="en-US" sz="1100" kern="100">
                          <a:effectLst/>
                        </a:rPr>
                        <a:t>ID</a:t>
                      </a:r>
                      <a:endParaRPr lang="ja-JP" sz="12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100" kern="100">
                          <a:effectLst/>
                        </a:rPr>
                        <a:t>●●●●●●</a:t>
                      </a:r>
                      <a:endParaRPr lang="ja-JP" sz="12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100" kern="100">
                          <a:effectLst/>
                        </a:rPr>
                        <a:t>登 録 日</a:t>
                      </a:r>
                      <a:endParaRPr lang="ja-JP" sz="12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100" kern="100">
                          <a:effectLst/>
                        </a:rPr>
                        <a:t>■■■■年■■月■■日</a:t>
                      </a:r>
                      <a:endParaRPr lang="ja-JP" sz="12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100" kern="100">
                          <a:effectLst/>
                        </a:rPr>
                        <a:t>登録料金</a:t>
                      </a:r>
                      <a:endParaRPr lang="ja-JP" sz="12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</a:rPr>
                        <a:t>90</a:t>
                      </a:r>
                      <a:r>
                        <a:rPr lang="ja-JP" sz="1100" kern="100" dirty="0">
                          <a:effectLst/>
                        </a:rPr>
                        <a:t>日間</a:t>
                      </a:r>
                      <a:endParaRPr lang="ja-JP" sz="1200" kern="1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97,200</a:t>
                      </a:r>
                      <a:r>
                        <a:rPr lang="ja-JP" sz="1400" kern="100" dirty="0">
                          <a:effectLst/>
                        </a:rPr>
                        <a:t>円</a:t>
                      </a:r>
                      <a:endParaRPr lang="ja-JP" sz="1200" kern="1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000" kern="100" dirty="0">
                          <a:effectLst/>
                        </a:rPr>
                        <a:t>ご登録日より</a:t>
                      </a:r>
                      <a:r>
                        <a:rPr lang="ja-JP" sz="1200" kern="100" dirty="0">
                          <a:effectLst/>
                        </a:rPr>
                        <a:t>３日以内</a:t>
                      </a:r>
                      <a:r>
                        <a:rPr lang="ja-JP" sz="1000" kern="100" dirty="0">
                          <a:effectLst/>
                        </a:rPr>
                        <a:t>に</a:t>
                      </a:r>
                      <a:endParaRPr lang="ja-JP" sz="1200" kern="1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000" kern="100" dirty="0">
                          <a:effectLst/>
                        </a:rPr>
                        <a:t>お支払いください。</a:t>
                      </a:r>
                      <a:endParaRPr lang="ja-JP" sz="12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200" name="テキスト ボックス 1199"/>
          <p:cNvSpPr txBox="1"/>
          <p:nvPr/>
        </p:nvSpPr>
        <p:spPr>
          <a:xfrm>
            <a:off x="432933" y="540000"/>
            <a:ext cx="63401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dirty="0" smtClean="0">
                <a:solidFill>
                  <a:prstClr val="black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画面をタップ（クリック）すると</a:t>
            </a:r>
            <a:endParaRPr lang="ja-JP" altLang="en-US" sz="3200" dirty="0">
              <a:solidFill>
                <a:prstClr val="black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4" name="角丸四角形吹き出し 3"/>
          <p:cNvSpPr/>
          <p:nvPr/>
        </p:nvSpPr>
        <p:spPr>
          <a:xfrm>
            <a:off x="685798" y="2806310"/>
            <a:ext cx="2299063" cy="715089"/>
          </a:xfrm>
          <a:prstGeom prst="wedgeRoundRectCallout">
            <a:avLst>
              <a:gd name="adj1" fmla="val 60838"/>
              <a:gd name="adj2" fmla="val 96473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r>
              <a:rPr kumimoji="1" lang="ja-JP" altLang="en-US" dirty="0" smtClean="0"/>
              <a:t>・個人情報の入力</a:t>
            </a:r>
            <a:endParaRPr lang="en-US" altLang="ja-JP" dirty="0" smtClean="0"/>
          </a:p>
          <a:p>
            <a:r>
              <a:rPr kumimoji="1" lang="ja-JP" altLang="en-US" dirty="0" smtClean="0"/>
              <a:t>・直接電話がかかる</a:t>
            </a:r>
            <a:endParaRPr kumimoji="1" lang="en-US" altLang="ja-JP" dirty="0" smtClean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94015" y="5915919"/>
            <a:ext cx="8750256" cy="523220"/>
          </a:xfrm>
          <a:prstGeom prst="rect">
            <a:avLst/>
          </a:prstGeom>
          <a:solidFill>
            <a:srgbClr val="BE000A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画面内をタップすることで，</a:t>
            </a:r>
            <a:r>
              <a:rPr kumimoji="1" lang="ja-JP" altLang="en-US" sz="280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個人情報を相手に伝える</a:t>
            </a:r>
            <a:r>
              <a:rPr kumimoji="1" lang="ja-JP" altLang="en-US" sz="200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ことになる</a:t>
            </a:r>
            <a:endParaRPr kumimoji="1" lang="ja-JP" altLang="en-US" sz="20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3226525" y="3636260"/>
            <a:ext cx="2704011" cy="1200199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1" name="角丸四角形吹き出し 1200"/>
          <p:cNvSpPr/>
          <p:nvPr/>
        </p:nvSpPr>
        <p:spPr>
          <a:xfrm>
            <a:off x="6277201" y="5141894"/>
            <a:ext cx="2299063" cy="408623"/>
          </a:xfrm>
          <a:prstGeom prst="wedgeRoundRectCallout">
            <a:avLst>
              <a:gd name="adj1" fmla="val -63026"/>
              <a:gd name="adj2" fmla="val -15871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r>
              <a:rPr kumimoji="1" lang="ja-JP" altLang="en-US" dirty="0" smtClean="0"/>
              <a:t>・個人情報の入力</a:t>
            </a:r>
            <a:endParaRPr kumimoji="1" lang="en-US" altLang="ja-JP" dirty="0" smtClean="0"/>
          </a:p>
        </p:txBody>
      </p:sp>
      <p:sp>
        <p:nvSpPr>
          <p:cNvPr id="1202" name="角丸四角形 1201"/>
          <p:cNvSpPr/>
          <p:nvPr/>
        </p:nvSpPr>
        <p:spPr>
          <a:xfrm>
            <a:off x="3226525" y="4834327"/>
            <a:ext cx="2704011" cy="354648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3" name="角丸四角形 1202"/>
          <p:cNvSpPr/>
          <p:nvPr/>
        </p:nvSpPr>
        <p:spPr>
          <a:xfrm>
            <a:off x="3226525" y="5194648"/>
            <a:ext cx="2704011" cy="354648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4" name="角丸四角形吹き出し 1203"/>
          <p:cNvSpPr/>
          <p:nvPr/>
        </p:nvSpPr>
        <p:spPr>
          <a:xfrm>
            <a:off x="6277202" y="4061136"/>
            <a:ext cx="2299063" cy="408623"/>
          </a:xfrm>
          <a:prstGeom prst="wedgeRoundRectCallout">
            <a:avLst>
              <a:gd name="adj1" fmla="val -63026"/>
              <a:gd name="adj2" fmla="val 156756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r>
              <a:rPr kumimoji="1" lang="ja-JP" altLang="en-US" dirty="0" smtClean="0"/>
              <a:t>・直接電話がかかる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567059295"/>
      </p:ext>
    </p:extLst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201" grpId="0" animBg="1"/>
      <p:bldP spid="1202" grpId="0" animBg="1"/>
      <p:bldP spid="1203" grpId="0" animBg="1"/>
      <p:bldP spid="120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631809" y="1786488"/>
            <a:ext cx="7879080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ja-JP" altLang="en-US" sz="4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・有害なサイトに</a:t>
            </a:r>
            <a:endParaRPr lang="en-US" altLang="ja-JP" sz="40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>
              <a:spcBef>
                <a:spcPts val="1800"/>
              </a:spcBef>
            </a:pPr>
            <a:r>
              <a:rPr lang="ja-JP" altLang="en-US" sz="4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　</a:t>
            </a:r>
            <a:r>
              <a:rPr lang="ja-JP" altLang="en-US" sz="4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誘導されることがある</a:t>
            </a:r>
            <a:endParaRPr lang="en-US" altLang="ja-JP" sz="40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>
              <a:spcBef>
                <a:spcPts val="1800"/>
              </a:spcBef>
            </a:pPr>
            <a:r>
              <a:rPr lang="ja-JP" altLang="en-US" sz="4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・不正（不当・架空）請求される</a:t>
            </a:r>
            <a:endParaRPr lang="en-US" altLang="ja-JP" sz="40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8" name="タイトル 1"/>
          <p:cNvSpPr txBox="1">
            <a:spLocks/>
          </p:cNvSpPr>
          <p:nvPr/>
        </p:nvSpPr>
        <p:spPr>
          <a:xfrm>
            <a:off x="457200" y="540000"/>
            <a:ext cx="3262432" cy="646331"/>
          </a:xfrm>
          <a:prstGeom prst="rect">
            <a:avLst/>
          </a:prstGeom>
        </p:spPr>
        <p:txBody>
          <a:bodyPr wrap="non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≪ポイント≫</a:t>
            </a:r>
            <a:endParaRPr lang="ja-JP" alt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960642" y="4934126"/>
            <a:ext cx="72214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dirty="0" smtClean="0">
                <a:solidFill>
                  <a:srgbClr val="BE000A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ワンクリック詐欺</a:t>
            </a:r>
            <a:r>
              <a:rPr kumimoji="1" lang="ja-JP" altLang="en-US" sz="32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や</a:t>
            </a:r>
            <a:r>
              <a:rPr lang="ja-JP" altLang="en-US" sz="4000" dirty="0" smtClean="0">
                <a:solidFill>
                  <a:srgbClr val="BE000A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不当請求</a:t>
            </a:r>
            <a:r>
              <a:rPr lang="ja-JP" altLang="en-US" sz="32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に</a:t>
            </a:r>
            <a:endParaRPr lang="en-US" altLang="ja-JP" sz="32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lang="ja-JP" altLang="en-US" sz="32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あわないために</a:t>
            </a:r>
            <a:endParaRPr lang="en-US" altLang="ja-JP" sz="32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72753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 txBox="1">
            <a:spLocks/>
          </p:cNvSpPr>
          <p:nvPr/>
        </p:nvSpPr>
        <p:spPr>
          <a:xfrm>
            <a:off x="457200" y="540000"/>
            <a:ext cx="4801314" cy="646331"/>
          </a:xfrm>
          <a:prstGeom prst="rect">
            <a:avLst/>
          </a:prstGeom>
        </p:spPr>
        <p:txBody>
          <a:bodyPr wrap="non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≪</a:t>
            </a:r>
            <a:r>
              <a:rPr lang="ja-JP" altLang="en-US" sz="4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気をつけること</a:t>
            </a:r>
            <a:r>
              <a:rPr lang="ja-JP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≫</a:t>
            </a:r>
            <a:endParaRPr lang="ja-JP" alt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9" name="Shape 1235"/>
          <p:cNvSpPr/>
          <p:nvPr/>
        </p:nvSpPr>
        <p:spPr>
          <a:xfrm>
            <a:off x="341526" y="1581718"/>
            <a:ext cx="8784977" cy="41703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600">
                <a:latin typeface="Perpetua"/>
                <a:ea typeface="Perpetua"/>
                <a:cs typeface="Perpetua"/>
                <a:sym typeface="Perpetua"/>
              </a:defRPr>
            </a:pPr>
            <a:r>
              <a:rPr sz="4000" dirty="0" smtClean="0">
                <a:latin typeface="HGｺﾞｼｯｸE" panose="020B0909000000000000" pitchFamily="49" charset="-128"/>
                <a:ea typeface="HGｺﾞｼｯｸE" panose="020B0909000000000000" pitchFamily="49" charset="-128"/>
                <a:cs typeface="AR丸ゴシック体E"/>
                <a:sym typeface="AR丸ゴシック体E"/>
              </a:rPr>
              <a:t>◆</a:t>
            </a:r>
            <a:r>
              <a:rPr lang="ja-JP" altLang="en-US" sz="4000" dirty="0" smtClean="0">
                <a:latin typeface="HGｺﾞｼｯｸE" panose="020B0909000000000000" pitchFamily="49" charset="-128"/>
                <a:ea typeface="HGｺﾞｼｯｸE" panose="020B0909000000000000" pitchFamily="49" charset="-128"/>
                <a:cs typeface="AR丸ゴシック体E"/>
                <a:sym typeface="AR丸ゴシック体E"/>
              </a:rPr>
              <a:t>　</a:t>
            </a:r>
            <a:r>
              <a:rPr sz="4000" dirty="0">
                <a:solidFill>
                  <a:srgbClr val="FF00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AR丸ゴシック体E"/>
                <a:sym typeface="AR丸ゴシック体E"/>
              </a:rPr>
              <a:t>　</a:t>
            </a:r>
            <a:r>
              <a:rPr lang="ja-JP" altLang="en-US" sz="4000" dirty="0">
                <a:solidFill>
                  <a:srgbClr val="FF00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AR丸ゴシック体E"/>
                <a:sym typeface="AR丸ゴシック体E"/>
              </a:rPr>
              <a:t>　</a:t>
            </a:r>
            <a:r>
              <a:rPr lang="ja-JP" altLang="en-US" sz="4000" dirty="0" smtClean="0">
                <a:latin typeface="HGｺﾞｼｯｸE" panose="020B0909000000000000" pitchFamily="49" charset="-128"/>
                <a:ea typeface="HGｺﾞｼｯｸE" panose="020B0909000000000000" pitchFamily="49" charset="-128"/>
                <a:cs typeface="AR丸ゴシック体E"/>
                <a:sym typeface="AR丸ゴシック体E"/>
              </a:rPr>
              <a:t>や　</a:t>
            </a:r>
            <a:r>
              <a:rPr sz="4000" dirty="0" smtClean="0">
                <a:solidFill>
                  <a:srgbClr val="FF00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AR丸ゴシック体E"/>
                <a:sym typeface="AR丸ゴシック体E"/>
              </a:rPr>
              <a:t> </a:t>
            </a:r>
            <a:r>
              <a:rPr sz="4000" dirty="0">
                <a:solidFill>
                  <a:srgbClr val="FF00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AR丸ゴシック体E"/>
                <a:sym typeface="AR丸ゴシック体E"/>
              </a:rPr>
              <a:t>　</a:t>
            </a:r>
            <a:r>
              <a:rPr lang="en-US" sz="4000" dirty="0" smtClean="0">
                <a:solidFill>
                  <a:srgbClr val="FF00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AR丸ゴシック体E"/>
                <a:sym typeface="AR丸ゴシック体E"/>
              </a:rPr>
              <a:t> </a:t>
            </a:r>
          </a:p>
          <a:p>
            <a:pPr>
              <a:spcBef>
                <a:spcPts val="600"/>
              </a:spcBef>
              <a:defRPr sz="2600">
                <a:latin typeface="Perpetua"/>
                <a:ea typeface="Perpetua"/>
                <a:cs typeface="Perpetua"/>
                <a:sym typeface="Perpetua"/>
              </a:defRPr>
            </a:pPr>
            <a:endParaRPr lang="en-US" altLang="ja-JP" sz="4000" dirty="0" smtClean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>
              <a:spcBef>
                <a:spcPts val="600"/>
              </a:spcBef>
              <a:defRPr sz="2600">
                <a:latin typeface="Perpetua"/>
                <a:ea typeface="Perpetua"/>
                <a:cs typeface="Perpetua"/>
                <a:sym typeface="Perpetua"/>
              </a:defRPr>
            </a:pPr>
            <a:r>
              <a:rPr lang="ja-JP" altLang="en-US" sz="4000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◆怪しい</a:t>
            </a:r>
            <a:r>
              <a:rPr lang="ja-JP" altLang="en-US" sz="40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サイトには近づかない</a:t>
            </a:r>
            <a:endParaRPr lang="en-US" altLang="ja-JP" sz="4000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>
              <a:spcBef>
                <a:spcPts val="600"/>
              </a:spcBef>
              <a:defRPr sz="2600">
                <a:latin typeface="Perpetua"/>
                <a:ea typeface="Perpetua"/>
                <a:cs typeface="Perpetua"/>
                <a:sym typeface="Perpetua"/>
              </a:defRPr>
            </a:pPr>
            <a:r>
              <a:rPr lang="ja-JP" altLang="en-US" sz="4000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◆</a:t>
            </a:r>
            <a:r>
              <a:rPr lang="ja-JP" altLang="en-US" sz="4000" dirty="0" smtClean="0">
                <a:solidFill>
                  <a:srgbClr val="FF00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フィルタリングサービス</a:t>
            </a:r>
            <a:r>
              <a:rPr lang="ja-JP" altLang="en-US" sz="36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を</a:t>
            </a:r>
            <a:r>
              <a:rPr lang="ja-JP" altLang="en-US" sz="3600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利用する</a:t>
            </a:r>
            <a:endParaRPr lang="en-US" altLang="ja-JP" sz="3600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>
              <a:spcBef>
                <a:spcPts val="600"/>
              </a:spcBef>
              <a:defRPr sz="2600">
                <a:latin typeface="Perpetua"/>
                <a:ea typeface="Perpetua"/>
                <a:cs typeface="Perpetua"/>
                <a:sym typeface="Perpetua"/>
              </a:defRPr>
            </a:pPr>
            <a:r>
              <a:rPr sz="4000" dirty="0" smtClean="0">
                <a:latin typeface="HGｺﾞｼｯｸE" panose="020B0909000000000000" pitchFamily="49" charset="-128"/>
                <a:ea typeface="HGｺﾞｼｯｸE" panose="020B0909000000000000" pitchFamily="49" charset="-128"/>
                <a:cs typeface="AR丸ゴシック体E"/>
                <a:sym typeface="AR丸ゴシック体E"/>
              </a:rPr>
              <a:t>◆</a:t>
            </a:r>
            <a:endParaRPr sz="4000" dirty="0">
              <a:solidFill>
                <a:srgbClr val="FF0000"/>
              </a:solidFill>
              <a:latin typeface="HGｺﾞｼｯｸE" panose="020B0909000000000000" pitchFamily="49" charset="-128"/>
              <a:ea typeface="HGｺﾞｼｯｸE" panose="020B0909000000000000" pitchFamily="49" charset="-128"/>
              <a:cs typeface="AR丸ゴシック体E"/>
              <a:sym typeface="AR丸ゴシック体E"/>
            </a:endParaRPr>
          </a:p>
          <a:p>
            <a:pPr>
              <a:spcBef>
                <a:spcPts val="600"/>
              </a:spcBef>
              <a:defRPr sz="2600">
                <a:latin typeface="Perpetua"/>
                <a:ea typeface="Perpetua"/>
                <a:cs typeface="Perpetua"/>
                <a:sym typeface="Perpetua"/>
              </a:defRPr>
            </a:pPr>
            <a:r>
              <a:rPr sz="4000" dirty="0" smtClean="0">
                <a:latin typeface="HGｺﾞｼｯｸE" panose="020B0909000000000000" pitchFamily="49" charset="-128"/>
                <a:ea typeface="HGｺﾞｼｯｸE" panose="020B0909000000000000" pitchFamily="49" charset="-128"/>
                <a:cs typeface="AR丸ゴシック体E"/>
                <a:sym typeface="AR丸ゴシック体E"/>
              </a:rPr>
              <a:t>◆</a:t>
            </a:r>
            <a:endParaRPr sz="4000" dirty="0">
              <a:solidFill>
                <a:srgbClr val="FF0000"/>
              </a:solidFill>
              <a:latin typeface="HGｺﾞｼｯｸE" panose="020B0909000000000000" pitchFamily="49" charset="-128"/>
              <a:ea typeface="HGｺﾞｼｯｸE" panose="020B0909000000000000" pitchFamily="49" charset="-128"/>
              <a:cs typeface="AR丸ゴシック体E"/>
              <a:sym typeface="AR丸ゴシック体E"/>
            </a:endParaRPr>
          </a:p>
        </p:txBody>
      </p:sp>
      <p:grpSp>
        <p:nvGrpSpPr>
          <p:cNvPr id="10" name="Group 1243"/>
          <p:cNvGrpSpPr/>
          <p:nvPr/>
        </p:nvGrpSpPr>
        <p:grpSpPr>
          <a:xfrm>
            <a:off x="1239625" y="1581718"/>
            <a:ext cx="1068949" cy="631066"/>
            <a:chOff x="0" y="0"/>
            <a:chExt cx="1068947" cy="631064"/>
          </a:xfrm>
        </p:grpSpPr>
        <p:sp>
          <p:nvSpPr>
            <p:cNvPr id="11" name="Shape 1241"/>
            <p:cNvSpPr/>
            <p:nvPr/>
          </p:nvSpPr>
          <p:spPr>
            <a:xfrm>
              <a:off x="0" y="0"/>
              <a:ext cx="1068947" cy="631064"/>
            </a:xfrm>
            <a:prstGeom prst="roundRect">
              <a:avLst>
                <a:gd name="adj" fmla="val 16667"/>
              </a:avLst>
            </a:prstGeom>
            <a:solidFill>
              <a:srgbClr val="0000FF"/>
            </a:solidFill>
            <a:ln w="12700" cap="flat">
              <a:noFill/>
              <a:miter lim="400000"/>
            </a:ln>
            <a:effectLst>
              <a:outerShdw blurRad="63500" dist="19050" dir="5400000" rotWithShape="0">
                <a:srgbClr val="000000">
                  <a:alpha val="63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" name="Shape 1242"/>
            <p:cNvSpPr/>
            <p:nvPr/>
          </p:nvSpPr>
          <p:spPr>
            <a:xfrm>
              <a:off x="30805" y="23147"/>
              <a:ext cx="1007336" cy="5847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3200">
                  <a:solidFill>
                    <a:srgbClr val="FFFFFF"/>
                  </a:solidFill>
                </a:defRPr>
              </a:lvl1pPr>
            </a:lstStyle>
            <a:p>
              <a:pPr>
                <a:defRPr sz="1800"/>
              </a:pPr>
              <a:r>
                <a:rPr sz="3200" dirty="0" err="1">
                  <a:latin typeface="HGｺﾞｼｯｸE" panose="020B0909000000000000" pitchFamily="49" charset="-128"/>
                  <a:ea typeface="HGｺﾞｼｯｸE" panose="020B0909000000000000" pitchFamily="49" charset="-128"/>
                </a:rPr>
                <a:t>戻る</a:t>
              </a:r>
              <a:endParaRPr sz="3200" dirty="0">
                <a:latin typeface="HGｺﾞｼｯｸE" panose="020B0909000000000000" pitchFamily="49" charset="-128"/>
                <a:ea typeface="HGｺﾞｼｯｸE" panose="020B0909000000000000" pitchFamily="49" charset="-128"/>
              </a:endParaRPr>
            </a:p>
          </p:txBody>
        </p:sp>
      </p:grpSp>
      <p:grpSp>
        <p:nvGrpSpPr>
          <p:cNvPr id="13" name="Group 1246"/>
          <p:cNvGrpSpPr/>
          <p:nvPr/>
        </p:nvGrpSpPr>
        <p:grpSpPr>
          <a:xfrm>
            <a:off x="3097489" y="1604865"/>
            <a:ext cx="1068949" cy="631066"/>
            <a:chOff x="0" y="0"/>
            <a:chExt cx="1068947" cy="631064"/>
          </a:xfrm>
        </p:grpSpPr>
        <p:sp>
          <p:nvSpPr>
            <p:cNvPr id="14" name="Shape 1244"/>
            <p:cNvSpPr/>
            <p:nvPr/>
          </p:nvSpPr>
          <p:spPr>
            <a:xfrm>
              <a:off x="0" y="0"/>
              <a:ext cx="1068947" cy="631064"/>
            </a:xfrm>
            <a:prstGeom prst="roundRect">
              <a:avLst>
                <a:gd name="adj" fmla="val 16667"/>
              </a:avLst>
            </a:prstGeom>
            <a:solidFill>
              <a:srgbClr val="0000FF"/>
            </a:solidFill>
            <a:ln w="12700" cap="flat">
              <a:noFill/>
              <a:miter lim="400000"/>
            </a:ln>
            <a:effectLst>
              <a:outerShdw blurRad="63500" dist="19050" dir="5400000" rotWithShape="0">
                <a:srgbClr val="000000">
                  <a:alpha val="63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" name="Shape 1245"/>
            <p:cNvSpPr/>
            <p:nvPr/>
          </p:nvSpPr>
          <p:spPr>
            <a:xfrm>
              <a:off x="30806" y="23147"/>
              <a:ext cx="1007335" cy="5847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3200">
                  <a:solidFill>
                    <a:srgbClr val="FFFFFF"/>
                  </a:solidFill>
                </a:defRPr>
              </a:lvl1pPr>
            </a:lstStyle>
            <a:p>
              <a:pPr>
                <a:defRPr sz="1800"/>
              </a:pPr>
              <a:r>
                <a:rPr sz="3200" dirty="0" err="1">
                  <a:latin typeface="HGｺﾞｼｯｸE" panose="020B0909000000000000" pitchFamily="49" charset="-128"/>
                  <a:ea typeface="HGｺﾞｼｯｸE" panose="020B0909000000000000" pitchFamily="49" charset="-128"/>
                </a:rPr>
                <a:t>電源</a:t>
              </a:r>
              <a:endParaRPr sz="3200" dirty="0">
                <a:latin typeface="HGｺﾞｼｯｸE" panose="020B0909000000000000" pitchFamily="49" charset="-128"/>
                <a:ea typeface="HGｺﾞｼｯｸE" panose="020B0909000000000000" pitchFamily="49" charset="-128"/>
              </a:endParaRPr>
            </a:p>
          </p:txBody>
        </p:sp>
      </p:grpSp>
      <p:sp>
        <p:nvSpPr>
          <p:cNvPr id="2" name="テキスト ボックス 1"/>
          <p:cNvSpPr txBox="1"/>
          <p:nvPr/>
        </p:nvSpPr>
        <p:spPr>
          <a:xfrm>
            <a:off x="4197244" y="1566455"/>
            <a:ext cx="40124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sz="2600">
                <a:latin typeface="Perpetua"/>
                <a:ea typeface="Perpetua"/>
                <a:cs typeface="Perpetua"/>
                <a:sym typeface="Perpetua"/>
              </a:defRPr>
            </a:pPr>
            <a:r>
              <a:rPr lang="ja-JP" altLang="en-US" sz="4000" dirty="0">
                <a:latin typeface="HGｺﾞｼｯｸE" panose="020B0909000000000000" pitchFamily="49" charset="-128"/>
                <a:ea typeface="HGｺﾞｼｯｸE" panose="020B0909000000000000" pitchFamily="49" charset="-128"/>
                <a:cs typeface="AR丸ゴシック体E"/>
                <a:sym typeface="AR丸ゴシック体E"/>
              </a:rPr>
              <a:t>ボタンを押して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49744" y="4295880"/>
            <a:ext cx="55644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>
                <a:latin typeface="HGｺﾞｼｯｸE" panose="020B0909000000000000" pitchFamily="49" charset="-128"/>
                <a:ea typeface="HGｺﾞｼｯｸE" panose="020B0909000000000000" pitchFamily="49" charset="-128"/>
                <a:cs typeface="AR丸ゴシック体E"/>
                <a:sym typeface="AR丸ゴシック体E"/>
              </a:rPr>
              <a:t>不当請求には</a:t>
            </a:r>
            <a:r>
              <a:rPr lang="ja-JP" altLang="en-US" sz="4000" dirty="0">
                <a:solidFill>
                  <a:srgbClr val="FF00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AR丸ゴシック体E"/>
                <a:sym typeface="AR丸ゴシック体E"/>
              </a:rPr>
              <a:t>応じない</a:t>
            </a:r>
            <a:endParaRPr kumimoji="1" lang="ja-JP" altLang="en-US" sz="40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74828" y="4920855"/>
            <a:ext cx="46636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defRPr sz="2600">
                <a:latin typeface="Perpetua"/>
                <a:ea typeface="Perpetua"/>
                <a:cs typeface="Perpetua"/>
                <a:sym typeface="Perpetua"/>
              </a:defRPr>
            </a:pPr>
            <a:r>
              <a:rPr lang="ja-JP" altLang="en-US" sz="4000">
                <a:latin typeface="HGｺﾞｼｯｸE" panose="020B0909000000000000" pitchFamily="49" charset="-128"/>
                <a:ea typeface="HGｺﾞｼｯｸE" panose="020B0909000000000000" pitchFamily="49" charset="-128"/>
                <a:cs typeface="AR丸ゴシック体E"/>
                <a:sym typeface="AR丸ゴシック体E"/>
              </a:rPr>
              <a:t>困ったら</a:t>
            </a:r>
            <a:r>
              <a:rPr lang="ja-JP" altLang="en-US" sz="4000">
                <a:solidFill>
                  <a:srgbClr val="FF00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AR丸ゴシック体E"/>
                <a:sym typeface="AR丸ゴシック体E"/>
              </a:rPr>
              <a:t>相談する</a:t>
            </a:r>
            <a:endParaRPr lang="ja-JP" altLang="en-US" sz="4000" dirty="0">
              <a:solidFill>
                <a:srgbClr val="FF0000"/>
              </a:solidFill>
              <a:latin typeface="HGｺﾞｼｯｸE" panose="020B0909000000000000" pitchFamily="49" charset="-128"/>
              <a:ea typeface="HGｺﾞｼｯｸE" panose="020B0909000000000000" pitchFamily="49" charset="-128"/>
              <a:cs typeface="AR丸ゴシック体E"/>
              <a:sym typeface="AR丸ゴシック体E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65686" y="2231925"/>
            <a:ext cx="30161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sz="2600">
                <a:latin typeface="Perpetua"/>
                <a:ea typeface="Perpetua"/>
                <a:cs typeface="Perpetua"/>
                <a:sym typeface="Perpetua"/>
              </a:defRPr>
            </a:pPr>
            <a:r>
              <a:rPr lang="ja-JP" altLang="en-US" sz="4000" dirty="0">
                <a:solidFill>
                  <a:srgbClr val="FF00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AR丸ゴシック体E"/>
                <a:sym typeface="AR丸ゴシック体E"/>
              </a:rPr>
              <a:t>接続を切る</a:t>
            </a:r>
          </a:p>
        </p:txBody>
      </p:sp>
    </p:spTree>
    <p:extLst>
      <p:ext uri="{BB962C8B-B14F-4D97-AF65-F5344CB8AC3E}">
        <p14:creationId xmlns:p14="http://schemas.microsoft.com/office/powerpoint/2010/main" val="261684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raru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raru" id="{C69FA75E-B1A4-41B2-A3DE-93AB88A61D1A}" vid="{40FEF4C9-A4B0-42AD-A2CF-8596ABE7777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moraru</Template>
  <TotalTime>503</TotalTime>
  <Words>331</Words>
  <Application>Microsoft Office PowerPoint</Application>
  <PresentationFormat>画面に合わせる (4:3)</PresentationFormat>
  <Paragraphs>130</Paragraphs>
  <Slides>5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8" baseType="lpstr">
      <vt:lpstr>AR丸ゴシック体E</vt:lpstr>
      <vt:lpstr>HGS創英角ｺﾞｼｯｸUB</vt:lpstr>
      <vt:lpstr>HGｺﾞｼｯｸE</vt:lpstr>
      <vt:lpstr>ＭＳ Ｐゴシック</vt:lpstr>
      <vt:lpstr>ＭＳ ゴシック</vt:lpstr>
      <vt:lpstr>ＭＳ 明朝</vt:lpstr>
      <vt:lpstr>Arial</vt:lpstr>
      <vt:lpstr>Calibri</vt:lpstr>
      <vt:lpstr>Calibri Light</vt:lpstr>
      <vt:lpstr>Century</vt:lpstr>
      <vt:lpstr>Perpetua</vt:lpstr>
      <vt:lpstr>Times New Roman</vt:lpstr>
      <vt:lpstr>moraru</vt:lpstr>
      <vt:lpstr>会員登録が完了しました？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joho7</dc:creator>
  <cp:lastModifiedBy>joho7</cp:lastModifiedBy>
  <cp:revision>67</cp:revision>
  <cp:lastPrinted>2016-01-21T04:06:35Z</cp:lastPrinted>
  <dcterms:created xsi:type="dcterms:W3CDTF">2015-11-05T04:56:00Z</dcterms:created>
  <dcterms:modified xsi:type="dcterms:W3CDTF">2016-03-23T04:39:13Z</dcterms:modified>
</cp:coreProperties>
</file>