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59" r:id="rId6"/>
    <p:sldId id="260" r:id="rId7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0000"/>
    <a:srgbClr val="B45064"/>
    <a:srgbClr val="FFCCFF"/>
    <a:srgbClr val="FF0066"/>
    <a:srgbClr val="00CC99"/>
    <a:srgbClr val="29CB2D"/>
    <a:srgbClr val="66FF33"/>
    <a:srgbClr val="FFFF99"/>
    <a:srgbClr val="BE00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25448" autoAdjust="0"/>
    <p:restoredTop sz="83572" autoAdjust="0"/>
  </p:normalViewPr>
  <p:slideViewPr>
    <p:cSldViewPr snapToGrid="0">
      <p:cViewPr varScale="1">
        <p:scale>
          <a:sx n="94" d="100"/>
          <a:sy n="94" d="100"/>
        </p:scale>
        <p:origin x="918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3216" y="90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AF296-1CF2-463B-B79F-BF3D43A61D23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432F53-0FDB-4BF8-8F9E-2153008AB6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413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■指導のねらい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著作権法により，著作者や著作物が保護されていることを理解させる。</a:t>
            </a:r>
          </a:p>
          <a:p>
            <a:endParaRPr kumimoji="1" lang="ja-JP" altLang="en-US" sz="105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898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＜事例場面の把握＞　　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◆児童生徒に，枠内を読ませる。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	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 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【発問】インターネット上のキャラクターを使用することは可能でしょうか。</a:t>
            </a:r>
          </a:p>
          <a:p>
            <a:endParaRPr kumimoji="1" lang="en-US" altLang="ja-JP" sz="1050" kern="1200" dirty="0" smtClean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＜自分の考えを持たせる＞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◆キャラクターの画像を使用することができるか考えさせ，設問１に記入させる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1050" kern="1200" dirty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＜考えを交流させる＞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著作者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の権利が守られなければいけないことに気付かせる。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◆選択した理由について話し合わせ，考えを交流させる。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◆自分が書いた作文を，他人が無断でコピーし提出されたらどのような気持ちになるか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話し合わせる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※ペアワーク，グループワークなど</a:t>
            </a:r>
          </a:p>
          <a:p>
            <a:endParaRPr kumimoji="1" lang="en-US" altLang="ja-JP" sz="1050" kern="1200" dirty="0" smtClean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事例説明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・インターネットの普及により，動画，静止画，音楽などの情報を簡単に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ダウンロード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する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ができる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・キャラクターには著作権があり，著作者（作成した人）の権利が守られている。</a:t>
            </a:r>
          </a:p>
          <a:p>
            <a:endParaRPr kumimoji="1" lang="ja-JP" altLang="ja-JP" sz="105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176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＜本時の説明＞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著作権法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により，著作者の考え方や行動の仕方が尊重され，財産的な利益が保護されていることについて理解させる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・正しい行動は「ウ」であること伝え，記入させる。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・著作物とは，思想又は感情を創作的に表現した文芸・学術・美術・音楽・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プログラム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など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の作品のことであり，このような作品を創作した人を著作者という。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・著作権は，著作者や著作物を守るための権利である。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・この事例の場合，キャラクターは著作物であり，複製する際には著作権者の許諾が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必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である。ただし，学校の授業（教育課程に位置付けられた学校行事も含む）での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利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用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については，必要と認められる限度内であれば，例外規定として利用が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認められて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いる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。（著作権法第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35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条）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・児童・生徒が作成した作文や絵等も著作物となる。</a:t>
            </a:r>
          </a:p>
          <a:p>
            <a:endParaRPr lang="ja-JP" altLang="ja-JP" sz="1050" dirty="0"/>
          </a:p>
          <a:p>
            <a:endParaRPr lang="en-US" altLang="ja-JP" sz="105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322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・補足説明１を用いて著作権について説明する。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※さらに詳しく説明する場合は，補足説明２を用いて説明する。</a:t>
            </a:r>
          </a:p>
          <a:p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8148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＜本時のまとめ＞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著作者の権利を尊重することが必要であることを理解させる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＜ポイント＞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・著作者の権利を守るため，著作物は著作権法により保護されている。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・著作物の多くは，制作の費用と時間をかけて創られている。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・著作権法は，著作者の権利を守り，文化の発展に寄与することを目的としている。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165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＜気をつけること＞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・原則，著作物を利用する場合は，著作権者から許可を得ることが必要である。</a:t>
            </a: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＜振り返りをさせる＞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◆この事例から，学んだこと，気をつけなければいけないことを設問２に記入させる。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546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484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287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573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550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488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642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938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892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3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79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791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/>
              <a:t>Copyright © 2015 The</a:t>
            </a:r>
            <a:r>
              <a:rPr lang="ja-JP" altLang="en-US" sz="900" dirty="0" smtClean="0"/>
              <a:t> </a:t>
            </a:r>
            <a:r>
              <a:rPr lang="en-US" altLang="ja-JP" sz="900" dirty="0" smtClean="0"/>
              <a:t>General Education Center of </a:t>
            </a:r>
            <a:r>
              <a:rPr lang="en-US" altLang="ja-JP" sz="900" dirty="0"/>
              <a:t>Iwate</a:t>
            </a:r>
            <a:r>
              <a:rPr lang="en-US" altLang="ja-JP" sz="900" dirty="0" smtClean="0"/>
              <a:t> All Rights Reserved.</a:t>
            </a:r>
            <a:endParaRPr lang="ja-JP" altLang="en-US" sz="900" dirty="0"/>
          </a:p>
        </p:txBody>
      </p:sp>
      <p:pic>
        <p:nvPicPr>
          <p:cNvPr id="8" name="image1.gif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0324"/>
            <a:ext cx="420117" cy="242304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  <p:sp>
        <p:nvSpPr>
          <p:cNvPr id="9" name="正方形/長方形 8"/>
          <p:cNvSpPr/>
          <p:nvPr userDrawn="1"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>
                <a:solidFill>
                  <a:schemeClr val="bg1"/>
                </a:solidFill>
              </a:rPr>
              <a:t>Copyright © 2015 The</a:t>
            </a:r>
            <a:r>
              <a:rPr lang="ja-JP" altLang="en-US" sz="900" dirty="0" smtClean="0">
                <a:solidFill>
                  <a:schemeClr val="bg1"/>
                </a:solidFill>
              </a:rPr>
              <a:t> </a:t>
            </a:r>
            <a:r>
              <a:rPr lang="en-US" altLang="ja-JP" sz="900" dirty="0" smtClean="0">
                <a:solidFill>
                  <a:schemeClr val="bg1"/>
                </a:solidFill>
              </a:rPr>
              <a:t>General Education Center of </a:t>
            </a:r>
            <a:r>
              <a:rPr lang="en-US" altLang="ja-JP" sz="900" dirty="0">
                <a:solidFill>
                  <a:schemeClr val="bg1"/>
                </a:solidFill>
              </a:rPr>
              <a:t>Iwate</a:t>
            </a:r>
            <a:r>
              <a:rPr lang="en-US" altLang="ja-JP" sz="900" dirty="0" smtClean="0">
                <a:solidFill>
                  <a:schemeClr val="bg1"/>
                </a:solidFill>
              </a:rPr>
              <a:t> All Rights Reserved.</a:t>
            </a:r>
            <a:endParaRPr lang="ja-JP" altLang="en-US" sz="900" dirty="0">
              <a:solidFill>
                <a:schemeClr val="bg1"/>
              </a:solidFill>
            </a:endParaRPr>
          </a:p>
        </p:txBody>
      </p:sp>
      <p:pic>
        <p:nvPicPr>
          <p:cNvPr id="10" name="image1.gif"/>
          <p:cNvPicPr>
            <a:picLocks noChangeAspect="1"/>
          </p:cNvPicPr>
          <p:nvPr userDrawn="1"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2204"/>
            <a:ext cx="420117" cy="257676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32270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54270" y="1994722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キャラクターの</a:t>
            </a:r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/>
            </a:r>
            <a:b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</a:b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画像を使ってもいいの？</a:t>
            </a:r>
            <a:r>
              <a:rPr lang="en-US" altLang="ja-JP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/>
            </a:r>
            <a:br>
              <a:rPr lang="en-US" altLang="ja-JP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</a:br>
            <a:endParaRPr kumimoji="1" lang="ja-JP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343507" y="0"/>
            <a:ext cx="1800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400" dirty="0" smtClean="0"/>
              <a:t>自他の権利（著作権</a:t>
            </a:r>
            <a:r>
              <a:rPr lang="ja-JP" altLang="en-US" sz="1400" dirty="0" smtClean="0"/>
              <a:t>）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68689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19603" y="604016"/>
            <a:ext cx="921277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dirty="0" smtClean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Ａ君は、人気アニメのキャラクターを使い文化祭</a:t>
            </a:r>
            <a:endParaRPr lang="en-US" altLang="ja-JP" sz="3200" dirty="0" smtClean="0">
              <a:solidFill>
                <a:prstClr val="black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ja-JP" altLang="en-US" sz="3200" dirty="0" smtClean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のバザーで「のぼり旗」を作ることにしました。</a:t>
            </a:r>
            <a:endParaRPr lang="en-US" altLang="ja-JP" sz="3200" dirty="0" smtClean="0">
              <a:solidFill>
                <a:prstClr val="black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grpSp>
        <p:nvGrpSpPr>
          <p:cNvPr id="18" name="図形グループ 44"/>
          <p:cNvGrpSpPr/>
          <p:nvPr/>
        </p:nvGrpSpPr>
        <p:grpSpPr>
          <a:xfrm>
            <a:off x="936322" y="2751015"/>
            <a:ext cx="1849681" cy="3589644"/>
            <a:chOff x="0" y="0"/>
            <a:chExt cx="1343025" cy="2821940"/>
          </a:xfrm>
        </p:grpSpPr>
        <p:pic>
          <p:nvPicPr>
            <p:cNvPr id="19" name="図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343025" cy="2821940"/>
            </a:xfrm>
            <a:prstGeom prst="rect">
              <a:avLst/>
            </a:prstGeom>
          </p:spPr>
        </p:pic>
        <p:sp>
          <p:nvSpPr>
            <p:cNvPr id="20" name="角丸四角形 19"/>
            <p:cNvSpPr/>
            <p:nvPr/>
          </p:nvSpPr>
          <p:spPr>
            <a:xfrm>
              <a:off x="819150" y="495300"/>
              <a:ext cx="295275" cy="533400"/>
            </a:xfrm>
            <a:prstGeom prst="roundRect">
              <a:avLst/>
            </a:prstGeom>
            <a:ln>
              <a:solidFill>
                <a:srgbClr val="008000"/>
              </a:solidFill>
              <a:prstDash val="sysDash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pic>
          <p:nvPicPr>
            <p:cNvPr id="21" name="図 20" descr="H:\H27研究　教材作成\画像素材集\mochi_mame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75" y="1076325"/>
              <a:ext cx="590550" cy="5905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テキスト ボックス 13"/>
            <p:cNvSpPr txBox="1"/>
            <p:nvPr/>
          </p:nvSpPr>
          <p:spPr>
            <a:xfrm>
              <a:off x="381000" y="1524000"/>
              <a:ext cx="819150" cy="48831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100" i="1" kern="100">
                  <a:effectLst/>
                  <a:latin typeface="HG創英角ｺﾞｼｯｸUB"/>
                  <a:ea typeface="ＭＳ ゴシック"/>
                  <a:cs typeface="ＭＳ 明朝"/>
                </a:rPr>
                <a:t>1</a:t>
              </a:r>
              <a:r>
                <a:rPr lang="ja-JP" sz="1100" i="1" kern="100">
                  <a:effectLst/>
                  <a:latin typeface="ＭＳ 明朝"/>
                  <a:ea typeface="HG創英角ｺﾞｼｯｸUB"/>
                  <a:cs typeface="ＭＳ 明朝"/>
                </a:rPr>
                <a:t>個</a:t>
              </a:r>
              <a:r>
                <a:rPr lang="en-US" sz="1100" i="1" kern="100">
                  <a:effectLst/>
                  <a:latin typeface="ＭＳ 明朝"/>
                  <a:ea typeface="HG創英角ｺﾞｼｯｸUB"/>
                  <a:cs typeface="ＭＳ 明朝"/>
                </a:rPr>
                <a:t>100</a:t>
              </a:r>
              <a:r>
                <a:rPr lang="ja-JP" sz="1100" i="1" kern="100">
                  <a:effectLst/>
                  <a:latin typeface="ＭＳ 明朝"/>
                  <a:ea typeface="HG創英角ｺﾞｼｯｸUB"/>
                  <a:cs typeface="ＭＳ 明朝"/>
                </a:rPr>
                <a:t>円</a:t>
              </a:r>
              <a:endParaRPr lang="ja-JP" sz="1100" kern="100">
                <a:effectLst/>
                <a:latin typeface="ＭＳ 明朝"/>
                <a:ea typeface="ＭＳ ゴシック"/>
                <a:cs typeface="Times New Roman"/>
              </a:endParaRPr>
            </a:p>
            <a:p>
              <a:pPr algn="just">
                <a:spcAft>
                  <a:spcPts val="0"/>
                </a:spcAft>
              </a:pPr>
              <a:r>
                <a:rPr lang="en-US" sz="1100" kern="100">
                  <a:effectLst/>
                  <a:latin typeface="ＭＳ 明朝"/>
                  <a:ea typeface="ＭＳ ゴシック"/>
                  <a:cs typeface="Times New Roman"/>
                </a:rPr>
                <a:t> </a:t>
              </a:r>
              <a:endParaRPr lang="ja-JP" sz="1100" kern="100">
                <a:effectLst/>
                <a:latin typeface="ＭＳ 明朝"/>
                <a:ea typeface="ＭＳ ゴシック"/>
                <a:cs typeface="Times New Roman"/>
              </a:endParaRPr>
            </a:p>
          </p:txBody>
        </p:sp>
        <p:sp>
          <p:nvSpPr>
            <p:cNvPr id="25" name="テキスト ボックス 19"/>
            <p:cNvSpPr txBox="1"/>
            <p:nvPr/>
          </p:nvSpPr>
          <p:spPr>
            <a:xfrm>
              <a:off x="485775" y="133350"/>
              <a:ext cx="390525" cy="10858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eaVert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100" b="1" kern="100">
                  <a:effectLst/>
                  <a:latin typeface="ＭＳ 明朝"/>
                  <a:ea typeface="ＭＳ ゴシック"/>
                  <a:cs typeface="Times New Roman"/>
                </a:rPr>
                <a:t>❤そら豆大福</a:t>
              </a:r>
              <a:r>
                <a:rPr lang="en-US" sz="1100" b="1" kern="100">
                  <a:effectLst/>
                  <a:latin typeface="ＭＳ 明朝"/>
                  <a:ea typeface="ＭＳ ゴシック"/>
                  <a:cs typeface="Times New Roman"/>
                </a:rPr>
                <a:t>❤</a:t>
              </a:r>
              <a:endParaRPr lang="ja-JP" sz="1100" kern="100">
                <a:effectLst/>
                <a:latin typeface="ＭＳ 明朝"/>
                <a:ea typeface="ＭＳ ゴシック"/>
                <a:cs typeface="Times New Roman"/>
              </a:endParaRPr>
            </a:p>
          </p:txBody>
        </p:sp>
      </p:grpSp>
      <p:grpSp>
        <p:nvGrpSpPr>
          <p:cNvPr id="27" name="図形グループ 46"/>
          <p:cNvGrpSpPr/>
          <p:nvPr/>
        </p:nvGrpSpPr>
        <p:grpSpPr>
          <a:xfrm>
            <a:off x="4235938" y="4301897"/>
            <a:ext cx="2078817" cy="2203612"/>
            <a:chOff x="0" y="0"/>
            <a:chExt cx="1745615" cy="1745615"/>
          </a:xfrm>
        </p:grpSpPr>
        <p:pic>
          <p:nvPicPr>
            <p:cNvPr id="34" name="図 33" descr="H:\画像素材集\th_business_tool_ca_014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45615" cy="17456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" name="図 34" descr="H:\H27研究　教材作成\画像素材集\_情報モラル・キャラクター画像\_mame_dansyaku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175" y="573405"/>
              <a:ext cx="300990" cy="42291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pic>
        <p:nvPicPr>
          <p:cNvPr id="2049" name="図 4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065" y="4313745"/>
            <a:ext cx="1729057" cy="172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左矢印 35"/>
          <p:cNvSpPr/>
          <p:nvPr/>
        </p:nvSpPr>
        <p:spPr>
          <a:xfrm rot="1139781">
            <a:off x="2426078" y="4040485"/>
            <a:ext cx="2298700" cy="382270"/>
          </a:xfrm>
          <a:prstGeom prst="lef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  <a:t/>
            </a:r>
            <a:b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</a:b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" name="Rectangle 18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" name="円形吹き出し 8"/>
          <p:cNvSpPr/>
          <p:nvPr/>
        </p:nvSpPr>
        <p:spPr>
          <a:xfrm>
            <a:off x="4700240" y="2147114"/>
            <a:ext cx="4318714" cy="1912458"/>
          </a:xfrm>
          <a:prstGeom prst="wedgeEllipseCallout">
            <a:avLst>
              <a:gd name="adj1" fmla="val 200"/>
              <a:gd name="adj2" fmla="val 6205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ysClr val="windowText" lastClr="000000"/>
                </a:solidFill>
              </a:rPr>
              <a:t>画像は、</a:t>
            </a:r>
            <a:r>
              <a:rPr kumimoji="1" lang="en-US" altLang="ja-JP" sz="2800" dirty="0" smtClean="0">
                <a:solidFill>
                  <a:sysClr val="windowText" lastClr="000000"/>
                </a:solidFill>
              </a:rPr>
              <a:t>Web</a:t>
            </a:r>
            <a:r>
              <a:rPr kumimoji="1" lang="ja-JP" altLang="en-US" sz="2800" dirty="0" smtClean="0">
                <a:solidFill>
                  <a:sysClr val="windowText" lastClr="000000"/>
                </a:solidFill>
              </a:rPr>
              <a:t>サイトからダウンロード</a:t>
            </a:r>
            <a:endParaRPr kumimoji="1" lang="en-US" altLang="ja-JP" sz="2800" dirty="0" smtClean="0">
              <a:solidFill>
                <a:sysClr val="windowText" lastClr="000000"/>
              </a:solidFill>
            </a:endParaRPr>
          </a:p>
          <a:p>
            <a:pPr algn="ctr"/>
            <a:r>
              <a:rPr kumimoji="1" lang="ja-JP" altLang="en-US" sz="2800" dirty="0" smtClean="0">
                <a:solidFill>
                  <a:sysClr val="windowText" lastClr="000000"/>
                </a:solidFill>
              </a:rPr>
              <a:t>することにしよう！</a:t>
            </a:r>
            <a:endParaRPr kumimoji="1" lang="ja-JP" altLang="en-US" sz="2800" dirty="0">
              <a:solidFill>
                <a:sysClr val="windowText" lastClr="000000"/>
              </a:solidFill>
            </a:endParaRPr>
          </a:p>
        </p:txBody>
      </p:sp>
      <p:pic>
        <p:nvPicPr>
          <p:cNvPr id="37" name="図 36" descr="H:\H27研究　教材作成\画像素材集\_情報モラル・キャラクター画像\_mame_dansyaku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360" y="4011968"/>
            <a:ext cx="358443" cy="5338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7330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角丸四角形 20"/>
          <p:cNvSpPr/>
          <p:nvPr/>
        </p:nvSpPr>
        <p:spPr>
          <a:xfrm>
            <a:off x="565266" y="3881120"/>
            <a:ext cx="8096116" cy="1148080"/>
          </a:xfrm>
          <a:prstGeom prst="roundRect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 descr="H:\H27研究　教材作成\画像素材集\_情報モラル・キャラクター画像\_mame_dansyaku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167" y="2114921"/>
            <a:ext cx="825565" cy="1229605"/>
          </a:xfrm>
          <a:prstGeom prst="roundRect">
            <a:avLst>
              <a:gd name="adj" fmla="val 16667"/>
            </a:avLst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テキスト ボックス 2"/>
          <p:cNvSpPr txBox="1"/>
          <p:nvPr/>
        </p:nvSpPr>
        <p:spPr>
          <a:xfrm>
            <a:off x="565266" y="368645"/>
            <a:ext cx="1512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著作権</a:t>
            </a:r>
            <a:endParaRPr kumimoji="1" lang="ja-JP" altLang="en-US" sz="3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078181" y="349135"/>
            <a:ext cx="6700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⇒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著作者</a:t>
            </a:r>
            <a:r>
              <a:rPr kumimoji="1" lang="ja-JP" altLang="en-US" sz="3200" dirty="0" smtClean="0"/>
              <a:t>や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著作物</a:t>
            </a:r>
            <a:r>
              <a:rPr kumimoji="1" lang="ja-JP" altLang="en-US" sz="3200" dirty="0" smtClean="0"/>
              <a:t>を守るための権利</a:t>
            </a:r>
            <a:endParaRPr kumimoji="1" lang="ja-JP" altLang="en-US" sz="3200" dirty="0"/>
          </a:p>
        </p:txBody>
      </p:sp>
      <p:sp>
        <p:nvSpPr>
          <p:cNvPr id="5" name="角丸四角形吹き出し 4"/>
          <p:cNvSpPr/>
          <p:nvPr/>
        </p:nvSpPr>
        <p:spPr>
          <a:xfrm>
            <a:off x="6815956" y="1243904"/>
            <a:ext cx="1845426" cy="720000"/>
          </a:xfrm>
          <a:prstGeom prst="wedgeRoundRectCallout">
            <a:avLst>
              <a:gd name="adj1" fmla="val -8320"/>
              <a:gd name="adj2" fmla="val 63452"/>
              <a:gd name="adj3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著作物</a:t>
            </a:r>
            <a:endParaRPr kumimoji="1" lang="ja-JP" altLang="en-US" sz="3200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860887" y="1954351"/>
            <a:ext cx="2171007" cy="1926769"/>
            <a:chOff x="555568" y="1350018"/>
            <a:chExt cx="2171007" cy="1926769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568" y="1350018"/>
              <a:ext cx="2171007" cy="1926769"/>
            </a:xfrm>
            <a:prstGeom prst="rect">
              <a:avLst/>
            </a:prstGeom>
          </p:spPr>
        </p:pic>
        <p:pic>
          <p:nvPicPr>
            <p:cNvPr id="7" name="図 6" descr="H:\H27研究　教材作成\画像素材集\_情報モラル・キャラクター画像\_mame_dansyaku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6498" y="1613021"/>
              <a:ext cx="501683" cy="747212"/>
            </a:xfrm>
            <a:prstGeom prst="roundRect">
              <a:avLst>
                <a:gd name="adj" fmla="val 16667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sp>
        <p:nvSpPr>
          <p:cNvPr id="8" name="角丸四角形吹き出し 7"/>
          <p:cNvSpPr/>
          <p:nvPr/>
        </p:nvSpPr>
        <p:spPr>
          <a:xfrm>
            <a:off x="746756" y="1243904"/>
            <a:ext cx="1845426" cy="720000"/>
          </a:xfrm>
          <a:prstGeom prst="wedgeRoundRectCallout">
            <a:avLst>
              <a:gd name="adj1" fmla="val -23236"/>
              <a:gd name="adj2" fmla="val 111811"/>
              <a:gd name="adj3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/>
              <a:t>著作者</a:t>
            </a:r>
            <a:endParaRPr kumimoji="1" lang="ja-JP" altLang="en-US" sz="3200" dirty="0"/>
          </a:p>
        </p:txBody>
      </p:sp>
      <p:sp>
        <p:nvSpPr>
          <p:cNvPr id="12" name="正方形/長方形 11"/>
          <p:cNvSpPr/>
          <p:nvPr/>
        </p:nvSpPr>
        <p:spPr>
          <a:xfrm>
            <a:off x="3078222" y="1520899"/>
            <a:ext cx="1076960" cy="54864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時間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3088882" y="2183995"/>
            <a:ext cx="1076960" cy="54864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労力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3072276" y="2847091"/>
            <a:ext cx="1076960" cy="54864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費用</a:t>
            </a:r>
            <a:endParaRPr kumimoji="1" lang="ja-JP" altLang="en-US" dirty="0"/>
          </a:p>
        </p:txBody>
      </p:sp>
      <p:sp>
        <p:nvSpPr>
          <p:cNvPr id="15" name="右中かっこ 14"/>
          <p:cNvSpPr/>
          <p:nvPr/>
        </p:nvSpPr>
        <p:spPr>
          <a:xfrm>
            <a:off x="4330813" y="1520899"/>
            <a:ext cx="254000" cy="187483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735345" y="2183995"/>
            <a:ext cx="1473200" cy="54864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創作</a:t>
            </a:r>
            <a:endParaRPr kumimoji="1" lang="ja-JP" altLang="en-US" dirty="0"/>
          </a:p>
        </p:txBody>
      </p:sp>
      <p:sp>
        <p:nvSpPr>
          <p:cNvPr id="17" name="右矢印 16"/>
          <p:cNvSpPr/>
          <p:nvPr/>
        </p:nvSpPr>
        <p:spPr>
          <a:xfrm>
            <a:off x="6388153" y="2272013"/>
            <a:ext cx="568960" cy="372603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736653" y="4030092"/>
            <a:ext cx="3711057" cy="77216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人格的な利益</a:t>
            </a:r>
            <a:endParaRPr kumimoji="1" lang="en-US" altLang="ja-JP" sz="3600" dirty="0" smtClean="0"/>
          </a:p>
        </p:txBody>
      </p:sp>
      <p:sp>
        <p:nvSpPr>
          <p:cNvPr id="20" name="角丸四角形 19"/>
          <p:cNvSpPr/>
          <p:nvPr/>
        </p:nvSpPr>
        <p:spPr>
          <a:xfrm>
            <a:off x="4817104" y="4030092"/>
            <a:ext cx="3711057" cy="77216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/>
              <a:t>財産</a:t>
            </a:r>
            <a:r>
              <a:rPr kumimoji="1" lang="ja-JP" altLang="en-US" sz="3600" dirty="0" smtClean="0"/>
              <a:t>的な利益</a:t>
            </a:r>
            <a:endParaRPr kumimoji="1" lang="ja-JP" altLang="en-US" sz="3600" dirty="0"/>
          </a:p>
        </p:txBody>
      </p:sp>
      <p:sp>
        <p:nvSpPr>
          <p:cNvPr id="23" name="円/楕円 22"/>
          <p:cNvSpPr/>
          <p:nvPr/>
        </p:nvSpPr>
        <p:spPr>
          <a:xfrm>
            <a:off x="2838697" y="5514589"/>
            <a:ext cx="3431593" cy="98552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保　護</a:t>
            </a:r>
            <a:endParaRPr kumimoji="1" lang="ja-JP" altLang="en-US" sz="4000" dirty="0"/>
          </a:p>
        </p:txBody>
      </p:sp>
      <p:sp>
        <p:nvSpPr>
          <p:cNvPr id="25" name="上矢印 24"/>
          <p:cNvSpPr/>
          <p:nvPr/>
        </p:nvSpPr>
        <p:spPr>
          <a:xfrm>
            <a:off x="4358139" y="5074179"/>
            <a:ext cx="510370" cy="375920"/>
          </a:xfrm>
          <a:prstGeom prst="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231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円/楕円 7"/>
          <p:cNvSpPr/>
          <p:nvPr/>
        </p:nvSpPr>
        <p:spPr>
          <a:xfrm rot="2700000">
            <a:off x="3493043" y="2059433"/>
            <a:ext cx="2157911" cy="4978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 rot="-2700000">
            <a:off x="3493042" y="2059433"/>
            <a:ext cx="2157911" cy="4978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65266" y="368645"/>
            <a:ext cx="80504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違法</a:t>
            </a:r>
            <a:r>
              <a:rPr lang="ja-JP" altLang="en-US" sz="3200" dirty="0" smtClean="0"/>
              <a:t>配信された音楽・映像等のダウンロード</a:t>
            </a:r>
            <a:endParaRPr kumimoji="1" lang="ja-JP" altLang="en-US" sz="3200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926" y="1380590"/>
            <a:ext cx="1796142" cy="176022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491573" y="1662022"/>
            <a:ext cx="216084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 smtClean="0">
                <a:latin typeface="+mn-ea"/>
              </a:rPr>
              <a:t>インターネット</a:t>
            </a:r>
            <a:endParaRPr kumimoji="1" lang="en-US" altLang="ja-JP" sz="2400" b="1" dirty="0" smtClean="0">
              <a:latin typeface="+mn-ea"/>
            </a:endParaRPr>
          </a:p>
          <a:p>
            <a:pPr algn="ctr"/>
            <a:r>
              <a:rPr lang="ja-JP" altLang="en-US" b="1" dirty="0" smtClean="0">
                <a:latin typeface="+mn-ea"/>
              </a:rPr>
              <a:t>音楽</a:t>
            </a:r>
            <a:endParaRPr lang="en-US" altLang="ja-JP" b="1" dirty="0" smtClean="0">
              <a:latin typeface="+mn-ea"/>
            </a:endParaRPr>
          </a:p>
          <a:p>
            <a:pPr algn="ctr"/>
            <a:r>
              <a:rPr kumimoji="1" lang="ja-JP" altLang="en-US" b="1" dirty="0" smtClean="0">
                <a:latin typeface="+mn-ea"/>
              </a:rPr>
              <a:t>映画</a:t>
            </a:r>
            <a:endParaRPr kumimoji="1" lang="en-US" altLang="ja-JP" b="1" dirty="0" smtClean="0">
              <a:latin typeface="+mn-ea"/>
            </a:endParaRPr>
          </a:p>
          <a:p>
            <a:pPr algn="ctr"/>
            <a:r>
              <a:rPr kumimoji="1" lang="ja-JP" altLang="en-US" b="1" dirty="0" smtClean="0">
                <a:latin typeface="+mn-ea"/>
              </a:rPr>
              <a:t>アニメ</a:t>
            </a:r>
            <a:endParaRPr kumimoji="1" lang="ja-JP" altLang="en-US" b="1" dirty="0">
              <a:latin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582" y="2371697"/>
            <a:ext cx="2112010" cy="211201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0" y="2390053"/>
            <a:ext cx="1714500" cy="1714500"/>
          </a:xfrm>
          <a:prstGeom prst="rect">
            <a:avLst/>
          </a:prstGeom>
        </p:spPr>
      </p:pic>
      <p:sp>
        <p:nvSpPr>
          <p:cNvPr id="13" name="環状矢印 12"/>
          <p:cNvSpPr/>
          <p:nvPr/>
        </p:nvSpPr>
        <p:spPr>
          <a:xfrm rot="19227810">
            <a:off x="2047876" y="2092200"/>
            <a:ext cx="1514818" cy="1252727"/>
          </a:xfrm>
          <a:prstGeom prst="circularArrow">
            <a:avLst>
              <a:gd name="adj1" fmla="val 10774"/>
              <a:gd name="adj2" fmla="val 888441"/>
              <a:gd name="adj3" fmla="val 18937824"/>
              <a:gd name="adj4" fmla="val 13781144"/>
              <a:gd name="adj5" fmla="val 13121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環状矢印 13"/>
          <p:cNvSpPr/>
          <p:nvPr/>
        </p:nvSpPr>
        <p:spPr>
          <a:xfrm rot="2063974">
            <a:off x="5500591" y="2040754"/>
            <a:ext cx="1514818" cy="1252727"/>
          </a:xfrm>
          <a:prstGeom prst="circularArrow">
            <a:avLst>
              <a:gd name="adj1" fmla="val 10774"/>
              <a:gd name="adj2" fmla="val 888441"/>
              <a:gd name="adj3" fmla="val 18937824"/>
              <a:gd name="adj4" fmla="val 13781144"/>
              <a:gd name="adj5" fmla="val 13121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306854" y="1661473"/>
            <a:ext cx="2523567" cy="40105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著作権者</a:t>
            </a:r>
            <a:r>
              <a:rPr lang="ja-JP" altLang="en-US" dirty="0" smtClean="0"/>
              <a:t>に無断で</a:t>
            </a:r>
            <a:r>
              <a:rPr kumimoji="1" lang="ja-JP" altLang="en-US" dirty="0" smtClean="0"/>
              <a:t>配信</a:t>
            </a:r>
            <a:endParaRPr kumimoji="1" lang="ja-JP" altLang="en-US" dirty="0"/>
          </a:p>
        </p:txBody>
      </p:sp>
      <p:sp>
        <p:nvSpPr>
          <p:cNvPr id="16" name="角丸四角形 15"/>
          <p:cNvSpPr/>
          <p:nvPr/>
        </p:nvSpPr>
        <p:spPr>
          <a:xfrm>
            <a:off x="6686915" y="1661473"/>
            <a:ext cx="1928765" cy="40105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違法ダウンロード</a:t>
            </a:r>
            <a:endParaRPr kumimoji="1" lang="ja-JP" altLang="en-US" dirty="0"/>
          </a:p>
        </p:txBody>
      </p:sp>
      <p:sp>
        <p:nvSpPr>
          <p:cNvPr id="17" name="角丸四角形吹き出し 16"/>
          <p:cNvSpPr/>
          <p:nvPr/>
        </p:nvSpPr>
        <p:spPr>
          <a:xfrm>
            <a:off x="814854" y="4483707"/>
            <a:ext cx="1796266" cy="995680"/>
          </a:xfrm>
          <a:prstGeom prst="wedgeRoundRectCallout">
            <a:avLst>
              <a:gd name="adj1" fmla="val -23515"/>
              <a:gd name="adj2" fmla="val -73214"/>
              <a:gd name="adj3" fmla="val 16667"/>
            </a:avLst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違法</a:t>
            </a:r>
            <a:endParaRPr kumimoji="1" lang="en-US" altLang="ja-JP" sz="2400" b="1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algn="ctr"/>
            <a:r>
              <a:rPr lang="ja-JP" altLang="en-US" b="1" dirty="0" smtClean="0">
                <a:solidFill>
                  <a:srgbClr val="FF0000"/>
                </a:solidFill>
                <a:latin typeface="+mj-ea"/>
                <a:ea typeface="+mj-ea"/>
              </a:rPr>
              <a:t>（刑罰あり）</a:t>
            </a:r>
            <a:endParaRPr kumimoji="1" lang="ja-JP" altLang="en-US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9" name="角丸四角形吹き出し 18"/>
          <p:cNvSpPr/>
          <p:nvPr/>
        </p:nvSpPr>
        <p:spPr>
          <a:xfrm>
            <a:off x="6680984" y="4483707"/>
            <a:ext cx="1796266" cy="995680"/>
          </a:xfrm>
          <a:prstGeom prst="wedgeRoundRectCallout">
            <a:avLst>
              <a:gd name="adj1" fmla="val -23515"/>
              <a:gd name="adj2" fmla="val -73214"/>
              <a:gd name="adj3" fmla="val 16667"/>
            </a:avLst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違法</a:t>
            </a:r>
            <a:endParaRPr kumimoji="1" lang="en-US" altLang="ja-JP" sz="2400" b="1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algn="ctr"/>
            <a:r>
              <a:rPr lang="ja-JP" altLang="en-US" b="1" dirty="0" smtClean="0">
                <a:solidFill>
                  <a:srgbClr val="FF0000"/>
                </a:solidFill>
                <a:latin typeface="+mj-ea"/>
                <a:ea typeface="+mj-ea"/>
              </a:rPr>
              <a:t>（刑罰あり）</a:t>
            </a:r>
            <a:endParaRPr kumimoji="1" lang="ja-JP" altLang="en-US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6516552" y="5599888"/>
            <a:ext cx="2269490" cy="8720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２年以下の懲役</a:t>
            </a:r>
            <a:endParaRPr kumimoji="1" lang="en-US" altLang="ja-JP" dirty="0" smtClean="0"/>
          </a:p>
          <a:p>
            <a:pPr algn="ctr"/>
            <a:r>
              <a:rPr lang="ja-JP" altLang="en-US" dirty="0"/>
              <a:t>また</a:t>
            </a:r>
            <a:r>
              <a:rPr lang="ja-JP" altLang="en-US" dirty="0" smtClean="0"/>
              <a:t>は</a:t>
            </a:r>
            <a:endParaRPr lang="en-US" altLang="ja-JP" dirty="0" smtClean="0"/>
          </a:p>
          <a:p>
            <a:pPr algn="ctr"/>
            <a:r>
              <a:rPr kumimoji="1" lang="en-US" altLang="ja-JP" dirty="0" smtClean="0"/>
              <a:t>200</a:t>
            </a:r>
            <a:r>
              <a:rPr kumimoji="1" lang="ja-JP" altLang="en-US" dirty="0" smtClean="0"/>
              <a:t>万円以下の罰金</a:t>
            </a:r>
            <a:endParaRPr kumimoji="1" lang="ja-JP" altLang="en-US" dirty="0"/>
          </a:p>
        </p:txBody>
      </p:sp>
      <p:sp>
        <p:nvSpPr>
          <p:cNvPr id="21" name="雲形吹き出し 20"/>
          <p:cNvSpPr/>
          <p:nvPr/>
        </p:nvSpPr>
        <p:spPr>
          <a:xfrm>
            <a:off x="4685843" y="3197946"/>
            <a:ext cx="1935435" cy="1182869"/>
          </a:xfrm>
          <a:prstGeom prst="cloudCallout">
            <a:avLst>
              <a:gd name="adj1" fmla="val 72930"/>
              <a:gd name="adj2" fmla="val -5517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違法配信されたものだけど，私だけが観るからいいよね！</a:t>
            </a:r>
            <a:endParaRPr kumimoji="1" lang="ja-JP" altLang="en-US" sz="1200" dirty="0"/>
          </a:p>
        </p:txBody>
      </p:sp>
      <p:sp>
        <p:nvSpPr>
          <p:cNvPr id="22" name="正方形/長方形 21"/>
          <p:cNvSpPr/>
          <p:nvPr/>
        </p:nvSpPr>
        <p:spPr>
          <a:xfrm>
            <a:off x="514722" y="5599888"/>
            <a:ext cx="2396529" cy="8720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10</a:t>
            </a:r>
            <a:r>
              <a:rPr kumimoji="1" lang="ja-JP" altLang="en-US" dirty="0" smtClean="0"/>
              <a:t>年以下の懲役</a:t>
            </a:r>
            <a:endParaRPr kumimoji="1" lang="en-US" altLang="ja-JP" dirty="0" smtClean="0"/>
          </a:p>
          <a:p>
            <a:pPr algn="ctr"/>
            <a:r>
              <a:rPr lang="ja-JP" altLang="en-US" dirty="0"/>
              <a:t>また</a:t>
            </a:r>
            <a:r>
              <a:rPr lang="ja-JP" altLang="en-US" dirty="0" smtClean="0"/>
              <a:t>は</a:t>
            </a:r>
            <a:endParaRPr lang="en-US" altLang="ja-JP" dirty="0" smtClean="0"/>
          </a:p>
          <a:p>
            <a:pPr algn="ctr"/>
            <a:r>
              <a:rPr lang="en-US" altLang="ja-JP" dirty="0"/>
              <a:t>1,000</a:t>
            </a:r>
            <a:r>
              <a:rPr kumimoji="1" lang="ja-JP" altLang="en-US" dirty="0" smtClean="0"/>
              <a:t>万円以下の罰金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496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 txBox="1">
            <a:spLocks/>
          </p:cNvSpPr>
          <p:nvPr/>
        </p:nvSpPr>
        <p:spPr>
          <a:xfrm>
            <a:off x="457200" y="540000"/>
            <a:ext cx="2898550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≪ポイント≫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57200" y="1512916"/>
            <a:ext cx="81547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・著作者の権利を守るため，著作物は</a:t>
            </a:r>
            <a:endParaRPr kumimoji="1" lang="en-US" altLang="ja-JP" sz="3600" dirty="0" smtClean="0"/>
          </a:p>
          <a:p>
            <a:r>
              <a:rPr lang="ja-JP" altLang="en-US" sz="3600" dirty="0"/>
              <a:t>　</a:t>
            </a:r>
            <a:r>
              <a:rPr kumimoji="1" lang="ja-JP" altLang="en-US" sz="3600" dirty="0" smtClean="0"/>
              <a:t>著作権法により保護されている。</a:t>
            </a:r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57200" y="3039830"/>
            <a:ext cx="81547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・著作物の多くは，製作の費用と時間を掛</a:t>
            </a:r>
            <a:endParaRPr kumimoji="1" lang="en-US" altLang="ja-JP" sz="3600" dirty="0" smtClean="0"/>
          </a:p>
          <a:p>
            <a:r>
              <a:rPr lang="ja-JP" altLang="en-US" sz="3600" dirty="0"/>
              <a:t>　</a:t>
            </a:r>
            <a:r>
              <a:rPr kumimoji="1" lang="ja-JP" altLang="en-US" sz="3600" dirty="0" err="1" smtClean="0"/>
              <a:t>けて</a:t>
            </a:r>
            <a:r>
              <a:rPr kumimoji="1" lang="ja-JP" altLang="en-US" sz="3600" dirty="0" smtClean="0"/>
              <a:t>創られている</a:t>
            </a:r>
            <a:endParaRPr kumimoji="1" lang="ja-JP" altLang="en-US" sz="3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57200" y="4566744"/>
            <a:ext cx="81547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・著作権法は，著作者の権利を守り，文化</a:t>
            </a:r>
            <a:endParaRPr kumimoji="1" lang="en-US" altLang="ja-JP" sz="3600" dirty="0" smtClean="0"/>
          </a:p>
          <a:p>
            <a:r>
              <a:rPr lang="ja-JP" altLang="en-US" sz="3600" dirty="0"/>
              <a:t>　</a:t>
            </a:r>
            <a:r>
              <a:rPr kumimoji="1" lang="ja-JP" altLang="en-US" sz="3600" dirty="0" smtClean="0"/>
              <a:t>の発展に寄与することを目的としている。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47275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>
          <a:xfrm>
            <a:off x="457200" y="540000"/>
            <a:ext cx="4381328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≪</a:t>
            </a:r>
            <a:r>
              <a:rPr lang="ja-JP" alt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気をつけること</a:t>
            </a:r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23207" y="2078182"/>
            <a:ext cx="810490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/>
              <a:t>原則，著作物を利用する場合は，著作権者から</a:t>
            </a:r>
            <a:r>
              <a:rPr kumimoji="1" lang="ja-JP" altLang="en-US" sz="4400" dirty="0" smtClean="0">
                <a:solidFill>
                  <a:srgbClr val="FF0000"/>
                </a:solidFill>
              </a:rPr>
              <a:t>許可を得る</a:t>
            </a:r>
            <a:r>
              <a:rPr kumimoji="1" lang="ja-JP" altLang="en-US" sz="4400" dirty="0" smtClean="0"/>
              <a:t>ことが</a:t>
            </a:r>
            <a:endParaRPr kumimoji="1" lang="en-US" altLang="ja-JP" sz="4400" dirty="0" smtClean="0"/>
          </a:p>
          <a:p>
            <a:r>
              <a:rPr kumimoji="1" lang="ja-JP" altLang="en-US" sz="4400" dirty="0" smtClean="0"/>
              <a:t>必要</a:t>
            </a:r>
            <a:r>
              <a:rPr lang="ja-JP" altLang="en-US" sz="4400" dirty="0"/>
              <a:t>で</a:t>
            </a:r>
            <a:r>
              <a:rPr lang="ja-JP" altLang="en-US" sz="4400" dirty="0" smtClean="0"/>
              <a:t>ある。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61684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raru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raru" id="{C69FA75E-B1A4-41B2-A3DE-93AB88A61D1A}" vid="{40FEF4C9-A4B0-42AD-A2CF-8596ABE7777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moraru</Template>
  <TotalTime>537</TotalTime>
  <Words>316</Words>
  <Application>Microsoft Office PowerPoint</Application>
  <PresentationFormat>画面に合わせる (4:3)</PresentationFormat>
  <Paragraphs>101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6" baseType="lpstr">
      <vt:lpstr>HGS創英角ｺﾞｼｯｸUB</vt:lpstr>
      <vt:lpstr>HG創英角ｺﾞｼｯｸUB</vt:lpstr>
      <vt:lpstr>ＭＳ Ｐゴシック</vt:lpstr>
      <vt:lpstr>ＭＳ ゴシック</vt:lpstr>
      <vt:lpstr>ＭＳ 明朝</vt:lpstr>
      <vt:lpstr>Arial</vt:lpstr>
      <vt:lpstr>Calibri</vt:lpstr>
      <vt:lpstr>Calibri Light</vt:lpstr>
      <vt:lpstr>Times New Roman</vt:lpstr>
      <vt:lpstr>moraru</vt:lpstr>
      <vt:lpstr>キャラクターの 画像を使ってもいいの？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joho7</dc:creator>
  <cp:lastModifiedBy>joho7</cp:lastModifiedBy>
  <cp:revision>66</cp:revision>
  <cp:lastPrinted>2016-03-09T04:19:53Z</cp:lastPrinted>
  <dcterms:created xsi:type="dcterms:W3CDTF">2015-11-05T04:56:00Z</dcterms:created>
  <dcterms:modified xsi:type="dcterms:W3CDTF">2016-03-23T04:47:38Z</dcterms:modified>
</cp:coreProperties>
</file>