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0000" autoAdjust="0"/>
    <p:restoredTop sz="89189" autoAdjust="0"/>
  </p:normalViewPr>
  <p:slideViewPr>
    <p:cSldViewPr snapToGrid="0">
      <p:cViewPr varScale="1">
        <p:scale>
          <a:sx n="101" d="100"/>
          <a:sy n="101" d="100"/>
        </p:scale>
        <p:origin x="100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2922" y="6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0540E-DC1A-4481-8809-F9197D22CD55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73FF8-AEB2-4722-B6F9-156CD50DB8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786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■指導のねらい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不正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アクセスによる「なりすまし」が及ぼす影響を知り，その対処法を理解させる。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06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＜事例場面の把握＞　　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◆ワークシート教材の吹き出し部分を読み聞かせる。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◆児童生徒に，メッセージ部分を読ませる。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 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【発問】このようなメッセージが送られてきたらどうしますか。 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＜自分の考えを持たせる＞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◆選択肢から一つ選ばせ設問１に記入させるとともに，選択した理由を考えさせる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＜考えを交流させる＞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なりすまされた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本人（Ａ君）の信用が失われることに気づかせる。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◆選択した理由について話し合わせ，考えを交流させる。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※ペアワーク，グループワークなど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事例説明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・友達のＡ君になりすました人からのメッセージである。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・なりすますことにより，友達にプリペイドカード（電子マネー）を購入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さ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せ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，コードを聞き出す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ことで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奪い取る手口である。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87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＜本時の説明＞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なりすまし」により自分自身が迷惑するばかりではなく，乗っ取られた人の信用もなくなることを理解させる。</a:t>
            </a:r>
          </a:p>
          <a:p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・正しい行動は「エ」であること伝え，記入させる。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・なりすましとは，他人のＩＤ・パスワードなどを無断で使用（乗っ取り）し，本人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ふり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をしてインターネット上で活動すること。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・なりすましには，この事例のように「なりすましメッセージが送られてくる」場合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本人（Ａ君）のアカウントが乗っ取られる」場合がある。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・なりすましは，多くの人に迷惑をかけるだけではなく，本人（Ａ君）の信用を失う</a:t>
            </a:r>
            <a:r>
              <a:rPr lang="ja-JP" altLang="ja-JP" sz="1050" dirty="0" err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とにも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なる。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・インターネット上で使用するプリペイドカードは，通貨と同じである。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指導用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資料の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補足説明１】【補足説明２】を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参照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/>
          </a:p>
          <a:p>
            <a:endParaRPr lang="ja-JP" altLang="ja-JP" sz="1050" dirty="0"/>
          </a:p>
          <a:p>
            <a:endParaRPr lang="en-US" altLang="ja-JP" sz="105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853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＜本時のまとめ＞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情報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の信頼性を吟味し，判断・行動することが大切であることに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気づかせる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なりすましからのメッセージの特徴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メッセージの言葉遣いや内容が普段と違うなど不審な点がある。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プリペイドカードを購入させ，カードその物または裏面のコードを撮影し送信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よう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指示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がある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  <a:p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125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気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をつける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こと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・直接電話で話したいと伝える。（実際に本人に電話をかけ確認する。）</a:t>
            </a: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・自分のアカウントを乗っ取られないために，パスワードを定期的に変更する，　</a:t>
            </a:r>
          </a:p>
          <a:p>
            <a:r>
              <a:rPr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以外の人にスマホを触らせない。（パスコードでロックをかけておく</a:t>
            </a:r>
            <a:r>
              <a:rPr lang="ja-JP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＜振り返りをさせる＞</a:t>
            </a:r>
            <a:endParaRPr lang="ja-JP" altLang="ja-JP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◆この事例から，学んだこと，気をつけなければいけないことを設問２に記入させる。</a:t>
            </a:r>
          </a:p>
          <a:p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2F53-0FDB-4BF8-8F9E-2153008AB67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35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578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09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787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092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6903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92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63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621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93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7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E63DA-36CC-4E5F-8424-CCBE885E8244}" type="datetimeFigureOut">
              <a:rPr kumimoji="1" lang="ja-JP" altLang="en-US" smtClean="0"/>
              <a:t>2016/3/23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5CDF4-7501-428D-8D98-7C6444A12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/>
              <a:t>Copyright © 2015 The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General Education Center of </a:t>
            </a:r>
            <a:r>
              <a:rPr lang="en-US" altLang="ja-JP" sz="900" dirty="0"/>
              <a:t>Iwate</a:t>
            </a:r>
            <a:r>
              <a:rPr lang="en-US" altLang="ja-JP" sz="900" dirty="0" smtClean="0"/>
              <a:t> All Rights Reserved.</a:t>
            </a:r>
            <a:endParaRPr lang="ja-JP" altLang="en-US" sz="900" dirty="0"/>
          </a:p>
        </p:txBody>
      </p:sp>
      <p:pic>
        <p:nvPicPr>
          <p:cNvPr id="8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0324"/>
            <a:ext cx="420117" cy="24230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  <p:sp>
        <p:nvSpPr>
          <p:cNvPr id="9" name="正方形/長方形 8"/>
          <p:cNvSpPr/>
          <p:nvPr/>
        </p:nvSpPr>
        <p:spPr>
          <a:xfrm>
            <a:off x="0" y="6604084"/>
            <a:ext cx="9144000" cy="25391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050" dirty="0" smtClean="0"/>
              <a:t>　　　　　　　　　　　　　　　　　　　　　　　　　　　　　　　　　　　　　　　　　　　　　　　　　　　　　　　</a:t>
            </a:r>
            <a:r>
              <a:rPr lang="en-US" altLang="ja-JP" sz="900" dirty="0" smtClean="0">
                <a:solidFill>
                  <a:schemeClr val="bg1"/>
                </a:solidFill>
              </a:rPr>
              <a:t>Copyright © 2015 The</a:t>
            </a:r>
            <a:r>
              <a:rPr lang="ja-JP" altLang="en-US" sz="900" dirty="0" smtClean="0">
                <a:solidFill>
                  <a:schemeClr val="bg1"/>
                </a:solidFill>
              </a:rPr>
              <a:t> </a:t>
            </a:r>
            <a:r>
              <a:rPr lang="en-US" altLang="ja-JP" sz="900" dirty="0" smtClean="0">
                <a:solidFill>
                  <a:schemeClr val="bg1"/>
                </a:solidFill>
              </a:rPr>
              <a:t>General Education Center of </a:t>
            </a:r>
            <a:r>
              <a:rPr lang="en-US" altLang="ja-JP" sz="900" dirty="0">
                <a:solidFill>
                  <a:schemeClr val="bg1"/>
                </a:solidFill>
              </a:rPr>
              <a:t>Iwate</a:t>
            </a:r>
            <a:r>
              <a:rPr lang="en-US" altLang="ja-JP" sz="900" dirty="0" smtClean="0">
                <a:solidFill>
                  <a:schemeClr val="bg1"/>
                </a:solidFill>
              </a:rPr>
              <a:t> All Rights Reserved.</a:t>
            </a:r>
            <a:endParaRPr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10" name="image1.gif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8723883" y="6602204"/>
            <a:ext cx="420117" cy="25767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5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4671" y="1749062"/>
            <a:ext cx="8194658" cy="2387600"/>
          </a:xfrm>
        </p:spPr>
        <p:txBody>
          <a:bodyPr>
            <a:normAutofit/>
          </a:bodyPr>
          <a:lstStyle/>
          <a:p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ほんとう</a:t>
            </a:r>
            <a:r>
              <a:rPr kumimoji="1" lang="ja-JP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に本人なの</a:t>
            </a:r>
            <a:r>
              <a:rPr lang="ja-JP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？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/>
            </a:r>
            <a:b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endParaRPr kumimoji="1" lang="ja-JP" alt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447428" y="0"/>
            <a:ext cx="26965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情報セキュリティ（不正アクセス</a:t>
            </a:r>
            <a:r>
              <a:rPr lang="ja-JP" altLang="en-US" sz="1400" dirty="0" smtClean="0"/>
              <a:t>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416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375979" y="540000"/>
            <a:ext cx="8392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友達</a:t>
            </a:r>
            <a:r>
              <a:rPr lang="ja-JP" altLang="en-US" sz="4000" dirty="0" smtClean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のＡ君からメッセージが届いた</a:t>
            </a:r>
            <a:endParaRPr lang="ja-JP" altLang="en-US" sz="4000" dirty="0">
              <a:solidFill>
                <a:prstClr val="black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2" name="テキスト ボックス 65"/>
          <p:cNvSpPr txBox="1">
            <a:spLocks noChangeArrowheads="1"/>
          </p:cNvSpPr>
          <p:nvPr/>
        </p:nvSpPr>
        <p:spPr bwMode="auto">
          <a:xfrm>
            <a:off x="3565525" y="665163"/>
            <a:ext cx="204788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∨</a:t>
            </a:r>
            <a:endParaRPr kumimoji="0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8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pSp>
        <p:nvGrpSpPr>
          <p:cNvPr id="2082" name="グループ化 2081"/>
          <p:cNvGrpSpPr/>
          <p:nvPr/>
        </p:nvGrpSpPr>
        <p:grpSpPr>
          <a:xfrm>
            <a:off x="1477318" y="1626654"/>
            <a:ext cx="3822700" cy="4534964"/>
            <a:chOff x="2601268" y="1640669"/>
            <a:chExt cx="3822700" cy="4534964"/>
          </a:xfrm>
        </p:grpSpPr>
        <p:grpSp>
          <p:nvGrpSpPr>
            <p:cNvPr id="55" name="グループ化 54"/>
            <p:cNvGrpSpPr/>
            <p:nvPr/>
          </p:nvGrpSpPr>
          <p:grpSpPr>
            <a:xfrm>
              <a:off x="2601268" y="1640669"/>
              <a:ext cx="3822700" cy="4534964"/>
              <a:chOff x="442268" y="1640669"/>
              <a:chExt cx="3822700" cy="4534964"/>
            </a:xfrm>
          </p:grpSpPr>
          <p:grpSp>
            <p:nvGrpSpPr>
              <p:cNvPr id="54" name="グループ化 53"/>
              <p:cNvGrpSpPr/>
              <p:nvPr/>
            </p:nvGrpSpPr>
            <p:grpSpPr>
              <a:xfrm>
                <a:off x="442268" y="1640669"/>
                <a:ext cx="3822700" cy="4534964"/>
                <a:chOff x="442268" y="1640669"/>
                <a:chExt cx="3822700" cy="4534964"/>
              </a:xfrm>
            </p:grpSpPr>
            <p:pic>
              <p:nvPicPr>
                <p:cNvPr id="2084" name="図 44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5228"/>
                <a:stretch>
                  <a:fillRect/>
                </a:stretch>
              </p:blipFill>
              <p:spPr bwMode="auto">
                <a:xfrm>
                  <a:off x="442268" y="1640669"/>
                  <a:ext cx="3822700" cy="44577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8" name="角丸四角形 17"/>
                <p:cNvSpPr/>
                <p:nvPr/>
              </p:nvSpPr>
              <p:spPr>
                <a:xfrm>
                  <a:off x="696481" y="2833017"/>
                  <a:ext cx="3387090" cy="3342616"/>
                </a:xfrm>
                <a:prstGeom prst="roundRect">
                  <a:avLst>
                    <a:gd name="adj" fmla="val 919"/>
                  </a:avLst>
                </a:prstGeom>
                <a:ln>
                  <a:noFill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" name="正方形/長方形 62"/>
                <p:cNvSpPr>
                  <a:spLocks noChangeArrowheads="1"/>
                </p:cNvSpPr>
                <p:nvPr/>
              </p:nvSpPr>
              <p:spPr bwMode="auto">
                <a:xfrm>
                  <a:off x="695846" y="2472605"/>
                  <a:ext cx="3387725" cy="311150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100" b="0" i="0" u="none" strike="noStrike" cap="none" normalizeH="0" baseline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ＭＳ ゴシック" panose="020B0609070205080204" pitchFamily="49" charset="-128"/>
                      <a:ea typeface="ＭＳ ゴシック" panose="020B0609070205080204" pitchFamily="49" charset="-128"/>
                      <a:cs typeface="Times New Roman" panose="02020603050405020304" pitchFamily="18" charset="0"/>
                    </a:rPr>
                    <a:t>友達Ａ君</a:t>
                  </a:r>
                  <a:endParaRPr kumimoji="0" lang="ja-JP" altLang="ja-JP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>
                <a:off x="3589338" y="2518642"/>
                <a:ext cx="180975" cy="219075"/>
                <a:chOff x="0" y="0"/>
                <a:chExt cx="428625" cy="476250"/>
              </a:xfrm>
            </p:grpSpPr>
            <p:sp>
              <p:nvSpPr>
                <p:cNvPr id="40" name="テキスト ボックス 66"/>
                <p:cNvSpPr txBox="1"/>
                <p:nvPr/>
              </p:nvSpPr>
              <p:spPr>
                <a:xfrm>
                  <a:off x="0" y="0"/>
                  <a:ext cx="428625" cy="476250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solidFill>
                    <a:prstClr val="black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en-US" sz="900" kern="100">
                      <a:effectLst/>
                      <a:latin typeface="ＭＳ 明朝" panose="02020609040205080304" pitchFamily="17" charset="-128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sz="1100" kern="100"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>
                    <a:spcAft>
                      <a:spcPts val="0"/>
                    </a:spcAft>
                  </a:pPr>
                  <a:r>
                    <a:rPr lang="en-US" sz="700" kern="100">
                      <a:effectLst/>
                      <a:latin typeface="ＭＳ 明朝" panose="02020609040205080304" pitchFamily="17" charset="-128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sz="1100" kern="100"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41" name="グループ化 40"/>
                <p:cNvGrpSpPr/>
                <p:nvPr/>
              </p:nvGrpSpPr>
              <p:grpSpPr>
                <a:xfrm>
                  <a:off x="47625" y="57150"/>
                  <a:ext cx="335280" cy="352425"/>
                  <a:chOff x="0" y="0"/>
                  <a:chExt cx="432000" cy="352425"/>
                </a:xfrm>
              </p:grpSpPr>
              <p:cxnSp>
                <p:nvCxnSpPr>
                  <p:cNvPr id="42" name="直線コネクタ 41"/>
                  <p:cNvCxnSpPr/>
                  <p:nvPr/>
                </p:nvCxnSpPr>
                <p:spPr>
                  <a:xfrm>
                    <a:off x="0" y="266700"/>
                    <a:ext cx="432000" cy="0"/>
                  </a:xfrm>
                  <a:prstGeom prst="line">
                    <a:avLst/>
                  </a:prstGeom>
                  <a:ln w="3175"/>
                  <a:effectLst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直線コネクタ 42"/>
                  <p:cNvCxnSpPr/>
                  <p:nvPr/>
                </p:nvCxnSpPr>
                <p:spPr>
                  <a:xfrm>
                    <a:off x="0" y="0"/>
                    <a:ext cx="431800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直線コネクタ 43"/>
                  <p:cNvCxnSpPr/>
                  <p:nvPr/>
                </p:nvCxnSpPr>
                <p:spPr>
                  <a:xfrm>
                    <a:off x="0" y="352425"/>
                    <a:ext cx="431800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直線コネクタ 44"/>
                  <p:cNvCxnSpPr/>
                  <p:nvPr/>
                </p:nvCxnSpPr>
                <p:spPr>
                  <a:xfrm>
                    <a:off x="0" y="85725"/>
                    <a:ext cx="431800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直線コネクタ 45"/>
                  <p:cNvCxnSpPr/>
                  <p:nvPr/>
                </p:nvCxnSpPr>
                <p:spPr>
                  <a:xfrm>
                    <a:off x="0" y="171450"/>
                    <a:ext cx="431800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</p:grpSp>
          </p:grpSp>
          <p:sp>
            <p:nvSpPr>
              <p:cNvPr id="56" name="テキスト ボックス 64"/>
              <p:cNvSpPr txBox="1"/>
              <p:nvPr/>
            </p:nvSpPr>
            <p:spPr>
              <a:xfrm rot="5400000">
                <a:off x="828993" y="2509864"/>
                <a:ext cx="204470" cy="2844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sz="1400" kern="100">
                    <a:solidFill>
                      <a:srgbClr val="FFFFFF"/>
                    </a:solidFill>
                    <a:effectLst/>
                    <a:latin typeface="ＭＳ 明朝" panose="02020609040205080304" pitchFamily="17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∨</a:t>
                </a:r>
                <a:endParaRPr lang="ja-JP" sz="1200" kern="10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テキスト ボックス 64"/>
              <p:cNvSpPr txBox="1"/>
              <p:nvPr/>
            </p:nvSpPr>
            <p:spPr>
              <a:xfrm>
                <a:off x="3846917" y="2472443"/>
                <a:ext cx="204470" cy="2844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ja-JP" sz="1400" kern="100">
                    <a:solidFill>
                      <a:srgbClr val="FFFFFF"/>
                    </a:solidFill>
                    <a:effectLst/>
                    <a:latin typeface="ＭＳ 明朝" panose="02020609040205080304" pitchFamily="17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∨</a:t>
                </a:r>
                <a:endParaRPr lang="ja-JP" sz="1200" kern="100"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" name="テキスト ボックス 59"/>
            <p:cNvSpPr txBox="1">
              <a:spLocks noChangeArrowheads="1"/>
            </p:cNvSpPr>
            <p:nvPr/>
          </p:nvSpPr>
          <p:spPr bwMode="auto">
            <a:xfrm>
              <a:off x="5161156" y="5860479"/>
              <a:ext cx="3587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36000" tIns="18000" rIns="36000" bIns="1800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21:43</a:t>
              </a:r>
              <a:endPara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080" name="グループ化 2079"/>
            <p:cNvGrpSpPr/>
            <p:nvPr/>
          </p:nvGrpSpPr>
          <p:grpSpPr>
            <a:xfrm>
              <a:off x="4456651" y="3577340"/>
              <a:ext cx="1575219" cy="381000"/>
              <a:chOff x="2297651" y="3686524"/>
              <a:chExt cx="1575219" cy="381000"/>
            </a:xfrm>
          </p:grpSpPr>
          <p:sp>
            <p:nvSpPr>
              <p:cNvPr id="6" name="角丸四角形吹き出し 45"/>
              <p:cNvSpPr>
                <a:spLocks noChangeArrowheads="1"/>
              </p:cNvSpPr>
              <p:nvPr/>
            </p:nvSpPr>
            <p:spPr bwMode="auto">
              <a:xfrm>
                <a:off x="2687008" y="3686524"/>
                <a:ext cx="1185862" cy="381000"/>
              </a:xfrm>
              <a:prstGeom prst="wedgeRoundRectCallout">
                <a:avLst>
                  <a:gd name="adj1" fmla="val 66380"/>
                  <a:gd name="adj2" fmla="val -49889"/>
                  <a:gd name="adj3" fmla="val 16667"/>
                </a:avLst>
              </a:prstGeom>
              <a:solidFill>
                <a:srgbClr val="92D050"/>
              </a:solidFill>
              <a:ln w="6350">
                <a:solidFill>
                  <a:srgbClr val="948A54"/>
                </a:solidFill>
                <a:miter lim="800000"/>
                <a:headEnd/>
                <a:tailEnd/>
              </a:ln>
            </p:spPr>
            <p:txBody>
              <a:bodyPr vert="horz" wrap="none" lIns="36000" tIns="36000" rIns="36000" bIns="3600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どうすればいいの？</a:t>
                </a:r>
                <a:endParaRPr kumimoji="0" lang="ja-JP" altLang="ja-JP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" name="テキスト ボックス 48"/>
              <p:cNvSpPr txBox="1">
                <a:spLocks noChangeArrowheads="1"/>
              </p:cNvSpPr>
              <p:nvPr/>
            </p:nvSpPr>
            <p:spPr bwMode="auto">
              <a:xfrm>
                <a:off x="2297651" y="3686524"/>
                <a:ext cx="358775" cy="381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36000" tIns="18000" rIns="36000" bIns="1800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既読</a:t>
                </a:r>
                <a:endParaRPr kumimoji="0" lang="ja-JP" altLang="ja-JP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rPr>
                  <a:t>21:33</a:t>
                </a:r>
                <a:endParaRPr kumimoji="0" lang="en-US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" name="角丸四角形吹き出し 53"/>
            <p:cNvSpPr>
              <a:spLocks noChangeArrowheads="1"/>
            </p:cNvSpPr>
            <p:nvPr/>
          </p:nvSpPr>
          <p:spPr bwMode="auto">
            <a:xfrm>
              <a:off x="4960795" y="5102418"/>
              <a:ext cx="1071562" cy="381000"/>
            </a:xfrm>
            <a:prstGeom prst="wedgeRoundRectCallout">
              <a:avLst>
                <a:gd name="adj1" fmla="val 66380"/>
                <a:gd name="adj2" fmla="val -49889"/>
                <a:gd name="adj3" fmla="val 16667"/>
              </a:avLst>
            </a:prstGeom>
            <a:solidFill>
              <a:srgbClr val="92D050"/>
            </a:solidFill>
            <a:ln w="6350">
              <a:solidFill>
                <a:srgbClr val="948A54"/>
              </a:solidFill>
              <a:miter lim="800000"/>
              <a:headEnd/>
              <a:tailEnd/>
            </a:ln>
          </p:spPr>
          <p:txBody>
            <a:bodyPr vert="horz" wrap="non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いくらのカード？</a:t>
              </a:r>
              <a:endParaRPr kumimoji="0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テキスト ボックス 60"/>
            <p:cNvSpPr txBox="1">
              <a:spLocks noChangeArrowheads="1"/>
            </p:cNvSpPr>
            <p:nvPr/>
          </p:nvSpPr>
          <p:spPr bwMode="auto">
            <a:xfrm>
              <a:off x="4602020" y="5139817"/>
              <a:ext cx="358775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36000" tIns="18000" rIns="36000" bIns="1800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既読</a:t>
              </a:r>
              <a:endParaRPr kumimoji="0" lang="ja-JP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ＭＳ 明朝" panose="02020609040205080304" pitchFamily="17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21:40</a:t>
              </a:r>
              <a:endPara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テキスト ボックス 81"/>
            <p:cNvSpPr txBox="1">
              <a:spLocks noChangeArrowheads="1"/>
            </p:cNvSpPr>
            <p:nvPr/>
          </p:nvSpPr>
          <p:spPr bwMode="auto">
            <a:xfrm>
              <a:off x="3277134" y="5515336"/>
              <a:ext cx="457200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友達Ａ君</a:t>
              </a:r>
              <a:endParaRPr kumimoji="0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角丸四角形吹き出し 57"/>
            <p:cNvSpPr>
              <a:spLocks noChangeArrowheads="1"/>
            </p:cNvSpPr>
            <p:nvPr/>
          </p:nvSpPr>
          <p:spPr bwMode="auto">
            <a:xfrm>
              <a:off x="3439544" y="5713933"/>
              <a:ext cx="1721190" cy="346686"/>
            </a:xfrm>
            <a:prstGeom prst="wedgeRoundRectCallout">
              <a:avLst>
                <a:gd name="adj1" fmla="val -62403"/>
                <a:gd name="adj2" fmla="val -51019"/>
                <a:gd name="adj3" fmla="val 16667"/>
              </a:avLst>
            </a:prstGeom>
            <a:solidFill>
              <a:srgbClr val="FFFFFF"/>
            </a:solidFill>
            <a:ln w="6350">
              <a:solidFill>
                <a:srgbClr val="948A54"/>
              </a:solidFill>
              <a:miter lim="800000"/>
              <a:headEnd/>
              <a:tailEnd/>
            </a:ln>
          </p:spPr>
          <p:txBody>
            <a:bodyPr vert="horz" wrap="none" lIns="36000" tIns="18000" rIns="36000" bIns="18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１００００円の２枚でいいよ。</a:t>
              </a:r>
              <a:endParaRPr kumimoji="0" lang="ja-JP" altLang="ja-JP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ＭＳ ゴシック" panose="020B0609070205080204" pitchFamily="49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お願い！</a:t>
              </a:r>
              <a:endParaRPr kumimoji="0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58" name="グループ化 57"/>
            <p:cNvGrpSpPr/>
            <p:nvPr/>
          </p:nvGrpSpPr>
          <p:grpSpPr>
            <a:xfrm>
              <a:off x="2890221" y="2809864"/>
              <a:ext cx="2965130" cy="714375"/>
              <a:chOff x="785813" y="2878104"/>
              <a:chExt cx="2965130" cy="714375"/>
            </a:xfrm>
          </p:grpSpPr>
          <p:sp>
            <p:nvSpPr>
              <p:cNvPr id="5" name="角丸四角形吹き出し 43"/>
              <p:cNvSpPr>
                <a:spLocks noChangeArrowheads="1"/>
              </p:cNvSpPr>
              <p:nvPr/>
            </p:nvSpPr>
            <p:spPr bwMode="auto">
              <a:xfrm>
                <a:off x="1216213" y="3068604"/>
                <a:ext cx="2157979" cy="523875"/>
              </a:xfrm>
              <a:prstGeom prst="wedgeRoundRectCallout">
                <a:avLst>
                  <a:gd name="adj1" fmla="val -55380"/>
                  <a:gd name="adj2" fmla="val -43037"/>
                  <a:gd name="adj3" fmla="val 16667"/>
                </a:avLst>
              </a:prstGeom>
              <a:solidFill>
                <a:srgbClr val="FFFFFF"/>
              </a:solidFill>
              <a:ln w="6350">
                <a:solidFill>
                  <a:srgbClr val="938953"/>
                </a:solidFill>
                <a:miter lim="800000"/>
                <a:headEnd/>
                <a:tailEnd/>
              </a:ln>
            </p:spPr>
            <p:txBody>
              <a:bodyPr vert="horz" wrap="none" lIns="36000" tIns="18000" rIns="36000" bIns="1800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お願い。いま，ゲーム中なんだけど，</a:t>
                </a:r>
                <a:endParaRPr kumimoji="0" lang="ja-JP" altLang="ja-JP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スタミナがなくなったので，課金して</a:t>
                </a:r>
                <a:endParaRPr kumimoji="0" lang="ja-JP" altLang="ja-JP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回復させたいんだ。協力してくれない？</a:t>
                </a:r>
                <a:endParaRPr kumimoji="0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" name="テキスト ボックス 47"/>
              <p:cNvSpPr txBox="1">
                <a:spLocks noChangeArrowheads="1"/>
              </p:cNvSpPr>
              <p:nvPr/>
            </p:nvSpPr>
            <p:spPr bwMode="auto">
              <a:xfrm>
                <a:off x="3392168" y="3380917"/>
                <a:ext cx="3587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36000" tIns="18000" rIns="36000" bIns="1800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rPr>
                  <a:t>21:30</a:t>
                </a:r>
                <a:endParaRPr kumimoji="0" lang="en-US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テキスト ボックス 80"/>
              <p:cNvSpPr txBox="1">
                <a:spLocks noChangeArrowheads="1"/>
              </p:cNvSpPr>
              <p:nvPr/>
            </p:nvSpPr>
            <p:spPr bwMode="auto">
              <a:xfrm>
                <a:off x="1163153" y="2878104"/>
                <a:ext cx="457200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友達Ａ君</a:t>
                </a:r>
                <a:endParaRPr kumimoji="0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59" name="グループ化 58"/>
              <p:cNvGrpSpPr/>
              <p:nvPr/>
            </p:nvGrpSpPr>
            <p:grpSpPr>
              <a:xfrm>
                <a:off x="785813" y="2944684"/>
                <a:ext cx="287655" cy="287655"/>
                <a:chOff x="0" y="0"/>
                <a:chExt cx="573405" cy="573405"/>
              </a:xfrm>
            </p:grpSpPr>
            <p:sp>
              <p:nvSpPr>
                <p:cNvPr id="60" name="正方形/長方形 59"/>
                <p:cNvSpPr/>
                <p:nvPr/>
              </p:nvSpPr>
              <p:spPr>
                <a:xfrm>
                  <a:off x="0" y="0"/>
                  <a:ext cx="573405" cy="573405"/>
                </a:xfrm>
                <a:prstGeom prst="rect">
                  <a:avLst/>
                </a:prstGeom>
                <a:ln w="63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" name="スマイル 60"/>
                <p:cNvSpPr/>
                <p:nvPr/>
              </p:nvSpPr>
              <p:spPr>
                <a:xfrm>
                  <a:off x="66675" y="57150"/>
                  <a:ext cx="445770" cy="445770"/>
                </a:xfrm>
                <a:prstGeom prst="smileyFace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081" name="グループ化 2080"/>
            <p:cNvGrpSpPr/>
            <p:nvPr/>
          </p:nvGrpSpPr>
          <p:grpSpPr>
            <a:xfrm>
              <a:off x="2896249" y="4021853"/>
              <a:ext cx="2803070" cy="1017047"/>
              <a:chOff x="778193" y="4131037"/>
              <a:chExt cx="2803070" cy="1017047"/>
            </a:xfrm>
          </p:grpSpPr>
          <p:sp>
            <p:nvSpPr>
              <p:cNvPr id="9" name="角丸四角形吹き出し 52"/>
              <p:cNvSpPr>
                <a:spLocks noChangeArrowheads="1"/>
              </p:cNvSpPr>
              <p:nvPr/>
            </p:nvSpPr>
            <p:spPr bwMode="auto">
              <a:xfrm>
                <a:off x="1208262" y="4321028"/>
                <a:ext cx="2014226" cy="806386"/>
              </a:xfrm>
              <a:prstGeom prst="wedgeRoundRectCallout">
                <a:avLst>
                  <a:gd name="adj1" fmla="val -55380"/>
                  <a:gd name="adj2" fmla="val -43037"/>
                  <a:gd name="adj3" fmla="val 16667"/>
                </a:avLst>
              </a:prstGeom>
              <a:solidFill>
                <a:srgbClr val="FFFFFF"/>
              </a:solidFill>
              <a:ln w="6350">
                <a:solidFill>
                  <a:srgbClr val="948A54"/>
                </a:solidFill>
                <a:miter lim="800000"/>
                <a:headEnd/>
                <a:tailEnd/>
              </a:ln>
            </p:spPr>
            <p:txBody>
              <a:bodyPr vert="horz" wrap="square" lIns="36000" tIns="18000" rIns="36000" bIns="1800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今からだと，親が厳しくてコンビニに行けない。代わりにコンビニでプリペイドカードを買ってきて，裏面のコードを写メで送ってくれない。あした必ず払うから。</a:t>
                </a:r>
                <a:endParaRPr kumimoji="0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テキスト ボックス 58"/>
              <p:cNvSpPr txBox="1">
                <a:spLocks noChangeArrowheads="1"/>
              </p:cNvSpPr>
              <p:nvPr/>
            </p:nvSpPr>
            <p:spPr bwMode="auto">
              <a:xfrm>
                <a:off x="3222488" y="4957584"/>
                <a:ext cx="3587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36000" tIns="18000" rIns="36000" bIns="1800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ＭＳ 明朝" panose="02020609040205080304" pitchFamily="17" charset="-128"/>
                    <a:ea typeface="ＭＳ 明朝" panose="02020609040205080304" pitchFamily="17" charset="-128"/>
                    <a:cs typeface="Times New Roman" panose="02020603050405020304" pitchFamily="18" charset="0"/>
                  </a:rPr>
                  <a:t>21:35</a:t>
                </a:r>
                <a:endParaRPr kumimoji="0" lang="en-US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" name="テキスト ボックス 79"/>
              <p:cNvSpPr txBox="1">
                <a:spLocks noChangeArrowheads="1"/>
              </p:cNvSpPr>
              <p:nvPr/>
            </p:nvSpPr>
            <p:spPr bwMode="auto">
              <a:xfrm>
                <a:off x="1155232" y="4131037"/>
                <a:ext cx="457200" cy="162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b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友達Ａ君</a:t>
                </a:r>
                <a:endParaRPr kumimoji="0" lang="ja-JP" altLang="ja-JP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62" name="グループ化 61"/>
              <p:cNvGrpSpPr/>
              <p:nvPr/>
            </p:nvGrpSpPr>
            <p:grpSpPr>
              <a:xfrm>
                <a:off x="778193" y="4156532"/>
                <a:ext cx="287655" cy="287655"/>
                <a:chOff x="0" y="0"/>
                <a:chExt cx="573405" cy="573405"/>
              </a:xfrm>
            </p:grpSpPr>
            <p:sp>
              <p:nvSpPr>
                <p:cNvPr id="63" name="正方形/長方形 62"/>
                <p:cNvSpPr/>
                <p:nvPr/>
              </p:nvSpPr>
              <p:spPr>
                <a:xfrm>
                  <a:off x="0" y="0"/>
                  <a:ext cx="573405" cy="573405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" name="スマイル 63"/>
                <p:cNvSpPr/>
                <p:nvPr/>
              </p:nvSpPr>
              <p:spPr>
                <a:xfrm>
                  <a:off x="66675" y="57150"/>
                  <a:ext cx="445770" cy="445770"/>
                </a:xfrm>
                <a:prstGeom prst="smileyFace">
                  <a:avLst/>
                </a:prstGeom>
                <a:solidFill>
                  <a:srgbClr val="F79646"/>
                </a:solidFill>
                <a:ln w="25400" cap="flat" cmpd="sng" algn="ctr">
                  <a:solidFill>
                    <a:srgbClr val="F79646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" name="グループ化 64"/>
            <p:cNvGrpSpPr/>
            <p:nvPr/>
          </p:nvGrpSpPr>
          <p:grpSpPr>
            <a:xfrm>
              <a:off x="2897676" y="5534388"/>
              <a:ext cx="287655" cy="287655"/>
              <a:chOff x="0" y="0"/>
              <a:chExt cx="573405" cy="573405"/>
            </a:xfrm>
          </p:grpSpPr>
          <p:sp>
            <p:nvSpPr>
              <p:cNvPr id="66" name="正方形/長方形 65"/>
              <p:cNvSpPr/>
              <p:nvPr/>
            </p:nvSpPr>
            <p:spPr>
              <a:xfrm>
                <a:off x="0" y="0"/>
                <a:ext cx="573405" cy="573405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スマイル 66"/>
              <p:cNvSpPr/>
              <p:nvPr/>
            </p:nvSpPr>
            <p:spPr>
              <a:xfrm>
                <a:off x="66675" y="57150"/>
                <a:ext cx="445770" cy="445770"/>
              </a:xfrm>
              <a:prstGeom prst="smileyFace">
                <a:avLst/>
              </a:prstGeom>
              <a:solidFill>
                <a:srgbClr val="F79646"/>
              </a:solidFill>
              <a:ln w="25400" cap="flat" cmpd="sng" algn="ctr">
                <a:solidFill>
                  <a:srgbClr val="F79646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33" b="48416"/>
          <a:stretch/>
        </p:blipFill>
        <p:spPr>
          <a:xfrm>
            <a:off x="5738315" y="4197829"/>
            <a:ext cx="2273806" cy="2371087"/>
          </a:xfrm>
          <a:prstGeom prst="rect">
            <a:avLst/>
          </a:prstGeom>
        </p:spPr>
      </p:pic>
      <p:sp>
        <p:nvSpPr>
          <p:cNvPr id="73" name="円形吹き出し 72"/>
          <p:cNvSpPr/>
          <p:nvPr/>
        </p:nvSpPr>
        <p:spPr>
          <a:xfrm>
            <a:off x="5435906" y="2424035"/>
            <a:ext cx="3572192" cy="1868997"/>
          </a:xfrm>
          <a:prstGeom prst="wedgeEllipseCallout">
            <a:avLst>
              <a:gd name="adj1" fmla="val 8404"/>
              <a:gd name="adj2" fmla="val 6657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b="1" dirty="0" smtClean="0">
                <a:latin typeface="+mn-ea"/>
              </a:rPr>
              <a:t>・困ったなぁ！</a:t>
            </a:r>
            <a:endParaRPr kumimoji="1" lang="en-US" altLang="ja-JP" sz="1050" b="1" dirty="0" smtClean="0">
              <a:latin typeface="+mn-ea"/>
            </a:endParaRPr>
          </a:p>
          <a:p>
            <a:endParaRPr kumimoji="1" lang="en-US" altLang="ja-JP" sz="1050" b="1" dirty="0" smtClean="0">
              <a:latin typeface="+mn-ea"/>
            </a:endParaRPr>
          </a:p>
          <a:p>
            <a:r>
              <a:rPr lang="ja-JP" altLang="en-US" b="1" dirty="0" smtClean="0">
                <a:latin typeface="+mn-ea"/>
              </a:rPr>
              <a:t>・嫌われたくないし</a:t>
            </a:r>
            <a:endParaRPr lang="en-US" altLang="ja-JP" sz="1050" b="1" dirty="0" smtClean="0">
              <a:latin typeface="+mn-ea"/>
            </a:endParaRPr>
          </a:p>
          <a:p>
            <a:endParaRPr lang="en-US" altLang="ja-JP" sz="1050" b="1" dirty="0" smtClean="0">
              <a:latin typeface="+mn-ea"/>
            </a:endParaRPr>
          </a:p>
          <a:p>
            <a:r>
              <a:rPr kumimoji="1" lang="ja-JP" altLang="en-US" b="1" dirty="0" smtClean="0">
                <a:latin typeface="+mn-ea"/>
              </a:rPr>
              <a:t>・２０</a:t>
            </a:r>
            <a:r>
              <a:rPr kumimoji="1" lang="en-US" altLang="ja-JP" b="1" dirty="0" smtClean="0">
                <a:latin typeface="+mn-ea"/>
              </a:rPr>
              <a:t>,</a:t>
            </a:r>
            <a:r>
              <a:rPr kumimoji="1" lang="ja-JP" altLang="en-US" b="1" dirty="0" smtClean="0">
                <a:latin typeface="+mn-ea"/>
              </a:rPr>
              <a:t>０００円か高いなぁ</a:t>
            </a:r>
            <a:endParaRPr kumimoji="1" lang="ja-JP" altLang="en-US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81" y="2381620"/>
            <a:ext cx="1154923" cy="1154923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531446" y="3536543"/>
            <a:ext cx="578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Ａ君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6070995" y="2648343"/>
            <a:ext cx="4235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latin typeface="+mn-ea"/>
              </a:rPr>
              <a:t>こま</a:t>
            </a:r>
            <a:endParaRPr lang="ja-JP" altLang="en-US" sz="1100" dirty="0"/>
          </a:p>
        </p:txBody>
      </p:sp>
      <p:sp>
        <p:nvSpPr>
          <p:cNvPr id="51" name="正方形/長方形 50"/>
          <p:cNvSpPr/>
          <p:nvPr/>
        </p:nvSpPr>
        <p:spPr>
          <a:xfrm>
            <a:off x="6070995" y="3095183"/>
            <a:ext cx="41870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latin typeface="+mn-ea"/>
              </a:rPr>
              <a:t>きら</a:t>
            </a:r>
            <a:endParaRPr lang="ja-JP" altLang="en-US" sz="1100" dirty="0"/>
          </a:p>
        </p:txBody>
      </p:sp>
      <p:sp>
        <p:nvSpPr>
          <p:cNvPr id="52" name="正方形/長方形 51"/>
          <p:cNvSpPr/>
          <p:nvPr/>
        </p:nvSpPr>
        <p:spPr>
          <a:xfrm>
            <a:off x="7117747" y="401581"/>
            <a:ext cx="5261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latin typeface="+mn-ea"/>
              </a:rPr>
              <a:t>とど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11522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右カーブ矢印 14"/>
          <p:cNvSpPr/>
          <p:nvPr/>
        </p:nvSpPr>
        <p:spPr>
          <a:xfrm rot="2680750" flipH="1" flipV="1">
            <a:off x="7377784" y="3265006"/>
            <a:ext cx="731520" cy="2106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右カーブ矢印 13"/>
          <p:cNvSpPr/>
          <p:nvPr/>
        </p:nvSpPr>
        <p:spPr>
          <a:xfrm rot="2680750">
            <a:off x="5842589" y="2007000"/>
            <a:ext cx="731520" cy="2106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57200" y="540000"/>
            <a:ext cx="8229600" cy="663352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実は，Ａ君本人ではなかった</a:t>
            </a:r>
            <a:r>
              <a:rPr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!!</a:t>
            </a:r>
            <a:endParaRPr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46" y="3722367"/>
            <a:ext cx="2727966" cy="2727966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550" y="2852820"/>
            <a:ext cx="3587462" cy="358746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33" b="48416"/>
          <a:stretch/>
        </p:blipFill>
        <p:spPr>
          <a:xfrm>
            <a:off x="4432646" y="3985315"/>
            <a:ext cx="2490606" cy="2597162"/>
          </a:xfrm>
          <a:prstGeom prst="rect">
            <a:avLst/>
          </a:prstGeom>
        </p:spPr>
      </p:pic>
      <p:sp>
        <p:nvSpPr>
          <p:cNvPr id="9" name="左矢印 8"/>
          <p:cNvSpPr/>
          <p:nvPr/>
        </p:nvSpPr>
        <p:spPr>
          <a:xfrm>
            <a:off x="2894736" y="5607062"/>
            <a:ext cx="1800382" cy="2667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125228" y="4960731"/>
            <a:ext cx="1569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コード</a:t>
            </a:r>
            <a:endParaRPr kumimoji="1" lang="en-US" altLang="ja-JP" dirty="0" smtClean="0"/>
          </a:p>
          <a:p>
            <a:r>
              <a:rPr kumimoji="1" lang="ja-JP" altLang="en-US" dirty="0" smtClean="0"/>
              <a:t>Ｈｄ６ｄｓ８７ｓｄｆ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884" y="1167264"/>
            <a:ext cx="2340412" cy="2340412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5139641" y="2570285"/>
            <a:ext cx="1362124" cy="867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/>
              <a:t>ウェブマネー</a:t>
            </a:r>
            <a:endParaRPr lang="en-US" altLang="ja-JP" sz="1600" dirty="0" smtClean="0"/>
          </a:p>
          <a:p>
            <a:pPr algn="ctr"/>
            <a:r>
              <a:rPr lang="ja-JP" altLang="en-US" sz="1600" dirty="0"/>
              <a:t>カード</a:t>
            </a:r>
            <a:endParaRPr lang="en-US" altLang="ja-JP" sz="1600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7336052" y="4293755"/>
            <a:ext cx="900000" cy="313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10,000</a:t>
            </a:r>
            <a:r>
              <a:rPr kumimoji="1" lang="ja-JP" altLang="en-US" sz="1400" dirty="0" smtClean="0"/>
              <a:t>円</a:t>
            </a:r>
            <a:endParaRPr kumimoji="1" lang="ja-JP" altLang="en-US" sz="1400" dirty="0"/>
          </a:p>
        </p:txBody>
      </p:sp>
      <p:sp>
        <p:nvSpPr>
          <p:cNvPr id="12" name="正方形/長方形 11"/>
          <p:cNvSpPr/>
          <p:nvPr/>
        </p:nvSpPr>
        <p:spPr>
          <a:xfrm>
            <a:off x="7404926" y="4450643"/>
            <a:ext cx="900000" cy="313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10,000</a:t>
            </a:r>
            <a:r>
              <a:rPr kumimoji="1" lang="ja-JP" altLang="en-US" sz="1400" dirty="0" smtClean="0"/>
              <a:t>円</a:t>
            </a:r>
            <a:endParaRPr kumimoji="1" lang="ja-JP" altLang="en-US" sz="14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501" y="1853576"/>
            <a:ext cx="1714500" cy="1714500"/>
          </a:xfrm>
          <a:prstGeom prst="rect">
            <a:avLst/>
          </a:prstGeom>
        </p:spPr>
      </p:pic>
      <p:sp>
        <p:nvSpPr>
          <p:cNvPr id="16" name="タイトル 1"/>
          <p:cNvSpPr txBox="1">
            <a:spLocks/>
          </p:cNvSpPr>
          <p:nvPr/>
        </p:nvSpPr>
        <p:spPr>
          <a:xfrm>
            <a:off x="317846" y="502670"/>
            <a:ext cx="8229600" cy="663352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Ａ君，喜んでくれるかな</a:t>
            </a:r>
            <a:r>
              <a:rPr lang="en-US" altLang="ja-JP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?</a:t>
            </a:r>
            <a:endParaRPr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894736" y="6014020"/>
            <a:ext cx="578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Ａ君</a:t>
            </a:r>
            <a:endParaRPr kumimoji="1" lang="ja-JP" altLang="en-US" dirty="0"/>
          </a:p>
        </p:txBody>
      </p:sp>
      <p:grpSp>
        <p:nvGrpSpPr>
          <p:cNvPr id="19" name="グループ化 18"/>
          <p:cNvGrpSpPr/>
          <p:nvPr/>
        </p:nvGrpSpPr>
        <p:grpSpPr>
          <a:xfrm>
            <a:off x="649946" y="1853576"/>
            <a:ext cx="2988604" cy="999243"/>
            <a:chOff x="649946" y="1853576"/>
            <a:chExt cx="2988604" cy="999243"/>
          </a:xfrm>
        </p:grpSpPr>
        <p:sp>
          <p:nvSpPr>
            <p:cNvPr id="17" name="角丸四角形吹き出し 16"/>
            <p:cNvSpPr/>
            <p:nvPr/>
          </p:nvSpPr>
          <p:spPr>
            <a:xfrm>
              <a:off x="649946" y="1853576"/>
              <a:ext cx="2988604" cy="999243"/>
            </a:xfrm>
            <a:prstGeom prst="wedgeRoundRectCallout">
              <a:avLst>
                <a:gd name="adj1" fmla="val -17008"/>
                <a:gd name="adj2" fmla="val 82885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dirty="0" smtClean="0"/>
                <a:t>ヒッヒッヒ</a:t>
              </a:r>
              <a:endParaRPr lang="en-US" altLang="ja-JP" sz="1050" dirty="0" smtClean="0"/>
            </a:p>
            <a:p>
              <a:endParaRPr lang="ja-JP" altLang="en-US" sz="1050" dirty="0"/>
            </a:p>
            <a:p>
              <a:r>
                <a:rPr lang="ja-JP" altLang="en-US" dirty="0" smtClean="0"/>
                <a:t>うまく</a:t>
              </a:r>
              <a:r>
                <a:rPr lang="ja-JP" altLang="en-US" dirty="0"/>
                <a:t>騙すことが</a:t>
              </a:r>
              <a:r>
                <a:rPr lang="ja-JP" altLang="en-US" dirty="0" smtClean="0"/>
                <a:t>できたぞ！</a:t>
              </a:r>
              <a:endParaRPr lang="en-US" altLang="ja-JP" dirty="0" smtClean="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172749" y="2224628"/>
              <a:ext cx="51007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dirty="0"/>
                <a:t>だま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227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457200" y="540000"/>
            <a:ext cx="3262432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≪ポイント≫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19147" y="3950756"/>
            <a:ext cx="89248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 algn="just">
              <a:spcAft>
                <a:spcPts val="1200"/>
              </a:spcAft>
            </a:pPr>
            <a:r>
              <a:rPr lang="ja-JP" altLang="en-US" sz="40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・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裏面</a:t>
            </a:r>
            <a:r>
              <a:rPr lang="ja-JP" altLang="ja-JP" sz="44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の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コード</a:t>
            </a:r>
            <a:r>
              <a:rPr lang="ja-JP" altLang="en-US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の</a:t>
            </a:r>
            <a:r>
              <a:rPr lang="ja-JP" altLang="ja-JP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送信</a:t>
            </a:r>
            <a:r>
              <a:rPr lang="ja-JP" altLang="en-US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指示</a:t>
            </a:r>
            <a:endParaRPr lang="en-US" altLang="ja-JP" sz="4400" kern="100" dirty="0" smtClean="0">
              <a:solidFill>
                <a:srgbClr val="FF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76173" y="1330475"/>
            <a:ext cx="76389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>
              <a:spcAft>
                <a:spcPts val="0"/>
              </a:spcAft>
            </a:pPr>
            <a:r>
              <a:rPr lang="ja-JP" altLang="ja-JP" sz="32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なりすましからのメッセージの</a:t>
            </a:r>
            <a:r>
              <a:rPr lang="ja-JP" altLang="ja-JP" sz="32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特徴</a:t>
            </a:r>
            <a:endParaRPr lang="ja-JP" altLang="ja-JP" sz="2400" kern="100" dirty="0">
              <a:effectLst/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" y="5119062"/>
            <a:ext cx="834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このような内容のメッセージだったら，</a:t>
            </a:r>
            <a:endParaRPr kumimoji="1" lang="en-US" altLang="ja-JP" sz="3200" dirty="0" smtClean="0"/>
          </a:p>
          <a:p>
            <a:pPr algn="ctr"/>
            <a:r>
              <a:rPr kumimoji="1" lang="ja-JP" altLang="en-US" sz="4000" b="1" dirty="0" smtClean="0">
                <a:solidFill>
                  <a:srgbClr val="FF0000"/>
                </a:solidFill>
              </a:rPr>
              <a:t>あやしい</a:t>
            </a:r>
            <a:r>
              <a:rPr kumimoji="1" lang="ja-JP" altLang="en-US" sz="3200" dirty="0" smtClean="0"/>
              <a:t>と思いましょう。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219147" y="3046710"/>
            <a:ext cx="89248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 algn="just">
              <a:spcAft>
                <a:spcPts val="1200"/>
              </a:spcAft>
            </a:pPr>
            <a:r>
              <a:rPr lang="ja-JP" altLang="ja-JP" sz="40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・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プリペイドカード</a:t>
            </a:r>
            <a:r>
              <a:rPr lang="ja-JP" altLang="en-US" sz="44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の</a:t>
            </a:r>
            <a:r>
              <a:rPr lang="ja-JP" altLang="ja-JP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購入</a:t>
            </a:r>
            <a:r>
              <a:rPr lang="ja-JP" altLang="en-US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指示</a:t>
            </a:r>
            <a:endParaRPr lang="en-US" altLang="ja-JP" sz="4400" kern="100" dirty="0" smtClean="0">
              <a:solidFill>
                <a:srgbClr val="FF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19147" y="2142665"/>
            <a:ext cx="89248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 algn="just">
              <a:spcAft>
                <a:spcPts val="1200"/>
              </a:spcAft>
            </a:pPr>
            <a:r>
              <a:rPr lang="ja-JP" altLang="ja-JP" sz="40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・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言葉遣い</a:t>
            </a:r>
            <a:r>
              <a:rPr lang="ja-JP" altLang="ja-JP" sz="44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や内容</a:t>
            </a:r>
            <a:r>
              <a:rPr lang="ja-JP" altLang="ja-JP" sz="4400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が</a:t>
            </a:r>
            <a:r>
              <a:rPr lang="ja-JP" altLang="en-US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いつもと</a:t>
            </a:r>
            <a:r>
              <a:rPr lang="ja-JP" altLang="ja-JP" sz="4400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違う</a:t>
            </a:r>
            <a:endParaRPr lang="ja-JP" altLang="ja-JP" sz="4400" kern="100" dirty="0">
              <a:solidFill>
                <a:srgbClr val="FF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058779" y="1249506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とくちょう</a:t>
            </a:r>
            <a:endParaRPr lang="ja-JP" altLang="en-US" sz="1200" dirty="0"/>
          </a:p>
        </p:txBody>
      </p:sp>
      <p:sp>
        <p:nvSpPr>
          <p:cNvPr id="4" name="正方形/長方形 3"/>
          <p:cNvSpPr/>
          <p:nvPr/>
        </p:nvSpPr>
        <p:spPr>
          <a:xfrm>
            <a:off x="2153427" y="2014561"/>
            <a:ext cx="6263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kern="100" dirty="0" err="1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づか</a:t>
            </a:r>
            <a:r>
              <a:rPr lang="ja-JP" altLang="en-US" kern="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　　　　　 ないよう　　　　　　　　　　　　　</a:t>
            </a:r>
            <a:r>
              <a:rPr lang="ja-JP" altLang="en-US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ちが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011644" y="2918606"/>
            <a:ext cx="2108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kern="100" dirty="0" smtClean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こうにゅう し　じ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045431" y="382557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うらめん</a:t>
            </a:r>
            <a:endParaRPr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3175749" y="5018270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ないよう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3056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4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>
          <a:xfrm>
            <a:off x="457200" y="540000"/>
            <a:ext cx="4801314" cy="646331"/>
          </a:xfrm>
          <a:prstGeom prst="rect">
            <a:avLst/>
          </a:prstGeom>
        </p:spPr>
        <p:txBody>
          <a:bodyPr wrap="non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≪</a:t>
            </a:r>
            <a:r>
              <a:rPr lang="ja-JP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気をつけること</a:t>
            </a:r>
            <a:r>
              <a:rPr lang="ja-JP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≫</a:t>
            </a:r>
            <a:endParaRPr lang="ja-JP" alt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6749" y="4195428"/>
            <a:ext cx="8648521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kumimoji="1" lang="ja-JP" altLang="en-US" sz="4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kumimoji="1"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自分以外の人にスマホを</a:t>
            </a:r>
            <a:r>
              <a:rPr kumimoji="1" lang="ja-JP" altLang="en-US" sz="4400" dirty="0" smtClean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触らせない</a:t>
            </a:r>
            <a:endParaRPr kumimoji="1" lang="en-US" altLang="ja-JP" sz="4400" dirty="0" smtClean="0">
              <a:solidFill>
                <a:srgbClr val="FF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4500"/>
              </a:lnSpc>
            </a:pPr>
            <a:r>
              <a:rPr lang="ja-JP" altLang="en-US" sz="4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en-US" altLang="ja-JP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パスコードでロックをかける</a:t>
            </a:r>
            <a:endParaRPr kumimoji="1" lang="ja-JP" altLang="en-US" sz="3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66749" y="1586523"/>
            <a:ext cx="8135560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ja-JP" altLang="en-US" sz="4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4400" dirty="0" smtClean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直接電話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で話したいと伝える</a:t>
            </a:r>
            <a:endParaRPr lang="en-US" altLang="ja-JP" sz="36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4500"/>
              </a:lnSpc>
            </a:pPr>
            <a:r>
              <a:rPr kumimoji="1" lang="ja-JP" altLang="en-US" sz="4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en-US" altLang="ja-JP" sz="3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kumimoji="1"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実際に本人に電話をかけ確認する</a:t>
            </a:r>
            <a:endParaRPr kumimoji="1" lang="en-US" altLang="ja-JP" sz="36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6749" y="3170984"/>
            <a:ext cx="7827784" cy="764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ja-JP" altLang="en-US" sz="4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パスワードを</a:t>
            </a:r>
            <a:r>
              <a:rPr lang="ja-JP" altLang="en-US" sz="4400" dirty="0" smtClean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定期的に変更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する</a:t>
            </a:r>
            <a:endParaRPr lang="en-US" altLang="ja-JP" sz="36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77112" y="1364149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kern="100" dirty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ちょくせつ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437099" y="2093589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kern="1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じっさい</a:t>
            </a:r>
            <a:endParaRPr lang="ja-JP" altLang="en-US" sz="1200" dirty="0"/>
          </a:p>
        </p:txBody>
      </p:sp>
      <p:sp>
        <p:nvSpPr>
          <p:cNvPr id="9" name="正方形/長方形 8"/>
          <p:cNvSpPr/>
          <p:nvPr/>
        </p:nvSpPr>
        <p:spPr>
          <a:xfrm>
            <a:off x="5916295" y="305230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kern="100" dirty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へんこう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944576" y="398234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kern="100" dirty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さわ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6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moraru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raru3" id="{6CF593A1-096F-4193-9697-0C0780056A9E}" vid="{95A1EC3F-A490-4C9C-9B2B-D11A9E9FD55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moraru3</Template>
  <TotalTime>59</TotalTime>
  <Words>324</Words>
  <Application>Microsoft Office PowerPoint</Application>
  <PresentationFormat>画面に合わせる (4:3)</PresentationFormat>
  <Paragraphs>124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5" baseType="lpstr">
      <vt:lpstr>HGSｺﾞｼｯｸE</vt:lpstr>
      <vt:lpstr>HGS創英角ｺﾞｼｯｸUB</vt:lpstr>
      <vt:lpstr>ＭＳ Ｐゴシック</vt:lpstr>
      <vt:lpstr>ＭＳ ゴシック</vt:lpstr>
      <vt:lpstr>ＭＳ 明朝</vt:lpstr>
      <vt:lpstr>Arial</vt:lpstr>
      <vt:lpstr>Calibri</vt:lpstr>
      <vt:lpstr>Calibri Light</vt:lpstr>
      <vt:lpstr>Times New Roman</vt:lpstr>
      <vt:lpstr>moraru3</vt:lpstr>
      <vt:lpstr>ほんとうに本人なの？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joho7</dc:creator>
  <cp:lastModifiedBy>joho7</cp:lastModifiedBy>
  <cp:revision>12</cp:revision>
  <cp:lastPrinted>2016-03-23T06:20:16Z</cp:lastPrinted>
  <dcterms:created xsi:type="dcterms:W3CDTF">2016-01-25T06:58:13Z</dcterms:created>
  <dcterms:modified xsi:type="dcterms:W3CDTF">2016-03-23T06:20:44Z</dcterms:modified>
</cp:coreProperties>
</file>