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7"/>
  </p:notesMasterIdLst>
  <p:handoutMasterIdLst>
    <p:handoutMasterId r:id="rId58"/>
  </p:handoutMasterIdLst>
  <p:sldIdLst>
    <p:sldId id="257" r:id="rId2"/>
    <p:sldId id="348" r:id="rId3"/>
    <p:sldId id="288" r:id="rId4"/>
    <p:sldId id="324" r:id="rId5"/>
    <p:sldId id="289" r:id="rId6"/>
    <p:sldId id="290" r:id="rId7"/>
    <p:sldId id="291" r:id="rId8"/>
    <p:sldId id="322" r:id="rId9"/>
    <p:sldId id="293" r:id="rId10"/>
    <p:sldId id="294" r:id="rId11"/>
    <p:sldId id="354" r:id="rId12"/>
    <p:sldId id="296" r:id="rId13"/>
    <p:sldId id="297" r:id="rId14"/>
    <p:sldId id="298" r:id="rId15"/>
    <p:sldId id="299" r:id="rId16"/>
    <p:sldId id="302" r:id="rId17"/>
    <p:sldId id="301" r:id="rId18"/>
    <p:sldId id="303" r:id="rId19"/>
    <p:sldId id="304" r:id="rId20"/>
    <p:sldId id="355" r:id="rId21"/>
    <p:sldId id="330" r:id="rId22"/>
    <p:sldId id="331" r:id="rId23"/>
    <p:sldId id="333" r:id="rId24"/>
    <p:sldId id="332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56" r:id="rId33"/>
    <p:sldId id="352" r:id="rId34"/>
    <p:sldId id="342" r:id="rId35"/>
    <p:sldId id="343" r:id="rId36"/>
    <p:sldId id="344" r:id="rId37"/>
    <p:sldId id="345" r:id="rId38"/>
    <p:sldId id="327" r:id="rId39"/>
    <p:sldId id="328" r:id="rId40"/>
    <p:sldId id="261" r:id="rId41"/>
    <p:sldId id="282" r:id="rId42"/>
    <p:sldId id="268" r:id="rId43"/>
    <p:sldId id="263" r:id="rId44"/>
    <p:sldId id="319" r:id="rId45"/>
    <p:sldId id="283" r:id="rId46"/>
    <p:sldId id="353" r:id="rId47"/>
    <p:sldId id="284" r:id="rId48"/>
    <p:sldId id="285" r:id="rId49"/>
    <p:sldId id="264" r:id="rId50"/>
    <p:sldId id="265" r:id="rId51"/>
    <p:sldId id="351" r:id="rId52"/>
    <p:sldId id="287" r:id="rId53"/>
    <p:sldId id="357" r:id="rId54"/>
    <p:sldId id="358" r:id="rId55"/>
    <p:sldId id="359" r:id="rId56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5FBEF"/>
    <a:srgbClr val="5DBAFF"/>
    <a:srgbClr val="FF66FF"/>
    <a:srgbClr val="FF781D"/>
    <a:srgbClr val="FF33CC"/>
    <a:srgbClr val="FF66CC"/>
    <a:srgbClr val="FFF3FF"/>
    <a:srgbClr val="F3FAFF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1261" autoAdjust="0"/>
  </p:normalViewPr>
  <p:slideViewPr>
    <p:cSldViewPr>
      <p:cViewPr varScale="1">
        <p:scale>
          <a:sx n="93" d="100"/>
          <a:sy n="93" d="100"/>
        </p:scale>
        <p:origin x="21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90"/>
      </p:cViewPr>
      <p:guideLst>
        <p:guide orient="horz" pos="3127"/>
        <p:guide pos="2141"/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/>
            </a:lvl1pPr>
          </a:lstStyle>
          <a:p>
            <a:fld id="{F1635ED9-1948-4FE1-AD65-0C07A8B9F4F2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/>
            </a:lvl1pPr>
          </a:lstStyle>
          <a:p>
            <a:fld id="{EF522115-A91A-44DB-BD08-5E732E0728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61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/>
            </a:lvl1pPr>
          </a:lstStyle>
          <a:p>
            <a:fld id="{AF2F6A1F-F71C-4273-830D-3EA80CAD9964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0" tIns="47840" rIns="95680" bIns="4784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3"/>
          </a:xfrm>
          <a:prstGeom prst="rect">
            <a:avLst/>
          </a:prstGeom>
        </p:spPr>
        <p:txBody>
          <a:bodyPr vert="horz" lIns="95680" tIns="47840" rIns="95680" bIns="4784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/>
            </a:lvl1pPr>
          </a:lstStyle>
          <a:p>
            <a:fld id="{7F6B8856-993F-43B2-84B1-303C6098E1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1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ストレスマネジメント（対処行動）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について学んでいきましよう。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720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目を閉じることができる人は，目を閉じて，１週間をふりかえってみましょう。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イライラすることあったでしょうか，楽しいことあったでしょうか，眠れたでしょうか・・・・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はい，目を開けて。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１項目ずつ，読み上げます。</a:t>
            </a:r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pPr defTabSz="911652">
              <a:defRPr/>
            </a:pPr>
            <a:endParaRPr lang="en-US" altLang="ja-JP" dirty="0"/>
          </a:p>
          <a:p>
            <a:pPr defTabSz="911652">
              <a:defRPr/>
            </a:pPr>
            <a:r>
              <a:rPr lang="ja-JP" altLang="en-US" dirty="0"/>
              <a:t>１　なかなか，眠れないことがある</a:t>
            </a:r>
            <a:endParaRPr lang="en-US" altLang="ja-JP" dirty="0"/>
          </a:p>
          <a:p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r>
              <a:rPr lang="ja-JP" altLang="en-US" dirty="0">
                <a:latin typeface="+mn-ea"/>
              </a:rPr>
              <a:t>毎日眠れたよという人は，ないの□に○を書いてください。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１－２日，眠れないことがあったなという人は，１－２日あるの□に○を書いてください。</a:t>
            </a:r>
            <a:endParaRPr lang="en-US" altLang="ja-JP" dirty="0">
              <a:latin typeface="+mn-ea"/>
            </a:endParaRPr>
          </a:p>
          <a:p>
            <a:pPr defTabSz="911652">
              <a:defRPr/>
            </a:pPr>
            <a:r>
              <a:rPr lang="ja-JP" altLang="en-US" dirty="0">
                <a:latin typeface="+mn-ea"/>
              </a:rPr>
              <a:t>３－５日，眠れなかったなという人は，３－５日あるの□に○を書いてください。</a:t>
            </a:r>
            <a:endParaRPr lang="en-US" altLang="ja-JP" dirty="0">
              <a:latin typeface="+mn-ea"/>
            </a:endParaRPr>
          </a:p>
          <a:p>
            <a:pPr defTabSz="911652">
              <a:defRPr/>
            </a:pPr>
            <a:r>
              <a:rPr lang="ja-JP" altLang="en-US" dirty="0">
                <a:latin typeface="+mn-ea"/>
              </a:rPr>
              <a:t>ほとんど毎日，眠れなかった人は，ほとんど毎日の□に○を書いてください。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50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031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889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042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371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463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646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501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77397" indent="-298998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95997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74395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52794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31193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109591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87989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66389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03EE27-19A8-48FC-9C64-EFB26448B3A3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5963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50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ところで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って，どんな時に感じますか？みなさんはその時，どうしていますか？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652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児童生徒の様子を見ながら，このスライドを活用してください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12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395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617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08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821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9824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1163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8455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8063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116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652">
              <a:defRPr/>
            </a:pPr>
            <a:r>
              <a:rPr lang="ja-JP" altLang="en-US" dirty="0">
                <a:latin typeface="+mn-ea"/>
              </a:rPr>
              <a:t>人は，「ストレスだ」と感じたとき，それを軽くしようとたくさんの</a:t>
            </a:r>
            <a:r>
              <a:rPr lang="ja-JP" altLang="en-US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dirty="0">
                <a:latin typeface="+mn-ea"/>
              </a:rPr>
              <a:t>をします。</a:t>
            </a:r>
            <a:endParaRPr lang="en-US" altLang="ja-JP" dirty="0">
              <a:latin typeface="+mn-ea"/>
            </a:endParaRPr>
          </a:p>
          <a:p>
            <a:pPr defTabSz="911652">
              <a:defRPr/>
            </a:pPr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latin typeface="+mn-ea"/>
              </a:rPr>
              <a:t>今日はその工夫を増やしましょうね。</a:t>
            </a:r>
            <a:endParaRPr lang="en-US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ストレスマネジメントの達人になろう！</a:t>
            </a:r>
            <a:endParaRPr lang="en-US" altLang="ja-JP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3478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2204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498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0591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それでは，合計点を出しましょう。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計算の仕方をスライドを参照に説明</a:t>
            </a:r>
            <a:r>
              <a:rPr kumimoji="1" lang="en-US" altLang="ja-JP" dirty="0"/>
              <a:t>】</a:t>
            </a:r>
          </a:p>
          <a:p>
            <a:r>
              <a:rPr lang="ja-JP" altLang="en-US" dirty="0"/>
              <a:t>この</a:t>
            </a:r>
            <a:r>
              <a:rPr lang="ja-JP" altLang="ja-JP" dirty="0"/>
              <a:t>得点は，</a:t>
            </a:r>
            <a:r>
              <a:rPr lang="ja-JP" altLang="en-US" dirty="0"/>
              <a:t>高くても，低くても今の自分の心や身体の状態を知る手がかりになります。</a:t>
            </a:r>
            <a:endParaRPr lang="en-US" altLang="ja-JP" dirty="0"/>
          </a:p>
          <a:p>
            <a:r>
              <a:rPr lang="ja-JP" altLang="en-US" dirty="0"/>
              <a:t>高くても，低くても心配しないで合計点を出してください。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5557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アンケートをして，気づいたことや，今の気持ちを書きましょう。</a:t>
            </a:r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記入後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アンケート用紙を一度，机の中にしまいましょう。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3790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今日は，</a:t>
            </a:r>
            <a:r>
              <a:rPr kumimoji="1" lang="en-US" altLang="ja-JP" dirty="0"/>
              <a:t>5</a:t>
            </a:r>
            <a:r>
              <a:rPr kumimoji="1" lang="ja-JP" altLang="en-US" dirty="0"/>
              <a:t>つ目のストレスの合計点に注目してみましょう。</a:t>
            </a:r>
            <a:endParaRPr kumimoji="1" lang="en-US" altLang="ja-JP" dirty="0"/>
          </a:p>
          <a:p>
            <a:r>
              <a:rPr kumimoji="1" lang="ja-JP" altLang="en-US" dirty="0"/>
              <a:t>今，感じているストレスのもとになっている問題（課題）を一つだけ思い浮かべてみましょう。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8036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今日の授業の目標は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ストレスの合計点を</a:t>
            </a:r>
            <a:r>
              <a:rPr kumimoji="1" lang="en-US" altLang="ja-JP" dirty="0"/>
              <a:t>1</a:t>
            </a:r>
            <a:r>
              <a:rPr kumimoji="1" lang="ja-JP" altLang="en-US" dirty="0"/>
              <a:t>点下げよう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です。点数が高かった人も低かった人も，まず，</a:t>
            </a:r>
            <a:r>
              <a:rPr kumimoji="1" lang="en-US" altLang="ja-JP" dirty="0"/>
              <a:t>1</a:t>
            </a:r>
            <a:r>
              <a:rPr kumimoji="1" lang="ja-JP" altLang="en-US" dirty="0"/>
              <a:t>点下げることを目標にしましょう。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5325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6797">
              <a:defRPr/>
            </a:pPr>
            <a:r>
              <a:rPr lang="ja-JP" altLang="en-US" sz="1300" dirty="0">
                <a:latin typeface="+mn-ea"/>
              </a:rPr>
              <a:t>ストレスを感じた時の工夫を対処行動と言います。</a:t>
            </a:r>
          </a:p>
          <a:p>
            <a:pPr defTabSz="956797">
              <a:defRPr/>
            </a:pPr>
            <a:r>
              <a:rPr lang="ja-JP" altLang="en-US" sz="1300" dirty="0">
                <a:latin typeface="+mn-ea"/>
              </a:rPr>
              <a:t>対処行動は，大きく</a:t>
            </a:r>
            <a:r>
              <a:rPr lang="ja-JP" altLang="en-US" sz="1300" dirty="0">
                <a:solidFill>
                  <a:srgbClr val="FF0000"/>
                </a:solidFill>
                <a:latin typeface="+mn-ea"/>
              </a:rPr>
              <a:t>「気分を変える」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0070C0"/>
                </a:solidFill>
                <a:latin typeface="+mn-ea"/>
              </a:rPr>
              <a:t>「問題を解決する」</a:t>
            </a:r>
            <a:r>
              <a:rPr lang="ja-JP" altLang="en-US" sz="1300" dirty="0">
                <a:latin typeface="+mn-ea"/>
              </a:rPr>
              <a:t>の２つに分かれます。</a:t>
            </a:r>
          </a:p>
          <a:p>
            <a:pPr defTabSz="956797">
              <a:defRPr/>
            </a:pPr>
            <a:r>
              <a:rPr lang="ja-JP" altLang="en-US" sz="1300" dirty="0">
                <a:latin typeface="+mn-ea"/>
              </a:rPr>
              <a:t>そして　さらに，それぞれ</a:t>
            </a:r>
            <a:r>
              <a:rPr lang="ja-JP" altLang="en-US" sz="1300" dirty="0">
                <a:solidFill>
                  <a:srgbClr val="00B050"/>
                </a:solidFill>
                <a:latin typeface="+mn-ea"/>
              </a:rPr>
              <a:t>「行動」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FF66CC"/>
                </a:solidFill>
                <a:latin typeface="+mn-ea"/>
              </a:rPr>
              <a:t>「イメージ」</a:t>
            </a:r>
            <a:r>
              <a:rPr lang="ja-JP" altLang="en-US" sz="1300" dirty="0">
                <a:latin typeface="+mn-ea"/>
              </a:rPr>
              <a:t>に分かれます。</a:t>
            </a:r>
            <a:endParaRPr lang="en-US" altLang="ja-JP" sz="1300" dirty="0">
              <a:latin typeface="+mn-ea"/>
            </a:endParaRPr>
          </a:p>
          <a:p>
            <a:pPr defTabSz="956797">
              <a:defRPr/>
            </a:pPr>
            <a:r>
              <a:rPr lang="en-US" altLang="ja-JP" sz="1300" dirty="0">
                <a:latin typeface="+mn-ea"/>
              </a:rPr>
              <a:t>【</a:t>
            </a:r>
            <a:r>
              <a:rPr lang="ja-JP" altLang="en-US" sz="1300" dirty="0">
                <a:latin typeface="+mn-ea"/>
              </a:rPr>
              <a:t>クリック</a:t>
            </a:r>
            <a:r>
              <a:rPr lang="en-US" altLang="ja-JP" sz="1300" dirty="0">
                <a:latin typeface="+mn-ea"/>
              </a:rPr>
              <a:t>】</a:t>
            </a:r>
            <a:r>
              <a:rPr lang="ja-JP" altLang="en-US" sz="1300" dirty="0">
                <a:latin typeface="+mn-ea"/>
              </a:rPr>
              <a:t>今から一つひとつ考えていきましょう。</a:t>
            </a:r>
          </a:p>
          <a:p>
            <a:pPr defTabSz="956797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0089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達人シートの左上に注目してください。犬のイラストがあります。</a:t>
            </a:r>
          </a:p>
          <a:p>
            <a:pPr defTabSz="911652">
              <a:defRPr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r>
              <a:rPr kumimoji="1" lang="ja-JP" altLang="en-US" dirty="0"/>
              <a:t>人と話す，熱中する，リラックスする，など自分にとって楽しいことがあります。</a:t>
            </a:r>
            <a:endParaRPr kumimoji="1" lang="en-US" altLang="ja-JP" dirty="0"/>
          </a:p>
          <a:p>
            <a:pPr defTabSz="911652">
              <a:defRPr/>
            </a:pPr>
            <a:r>
              <a:rPr kumimoji="1" lang="ja-JP" altLang="en-US" dirty="0"/>
              <a:t>左上の枠の中の</a:t>
            </a:r>
            <a:r>
              <a:rPr kumimoji="1" lang="en-US" altLang="ja-JP" dirty="0"/>
              <a:t>3</a:t>
            </a:r>
            <a:r>
              <a:rPr kumimoji="1" lang="ja-JP" altLang="en-US" dirty="0" err="1"/>
              <a:t>つの</a:t>
            </a:r>
            <a:r>
              <a:rPr kumimoji="1" lang="ja-JP" altLang="en-US" dirty="0"/>
              <a:t>カッコに自分の考えを書きましょう。</a:t>
            </a:r>
            <a:endParaRPr kumimoji="1" lang="en-US" altLang="ja-JP" dirty="0"/>
          </a:p>
          <a:p>
            <a:pPr defTabSz="911652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ストレスを軽くするために有効です。</a:t>
            </a:r>
          </a:p>
          <a:p>
            <a:pPr defTabSz="911652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8920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  <a:ea typeface="+mj-ea"/>
              </a:rPr>
              <a:t>でも，困ったときすぐにできないこともあるよね。</a:t>
            </a:r>
            <a:endParaRPr lang="en-US" altLang="ja-JP" dirty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こんなときは・・・</a:t>
            </a:r>
          </a:p>
          <a:p>
            <a:pPr defTabSz="95679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「あとで○○しよう」</a:t>
            </a:r>
            <a:endParaRPr lang="en-US" altLang="ja-JP" dirty="0">
              <a:latin typeface="+mj-ea"/>
              <a:ea typeface="+mj-ea"/>
            </a:endParaRPr>
          </a:p>
          <a:p>
            <a:pPr defTabSz="95679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と楽しみをためておくイメージをもつことは，ストレスマネジメントの達人になるためのコツです。</a:t>
            </a:r>
            <a:endParaRPr lang="en-US" altLang="ja-JP" dirty="0">
              <a:latin typeface="+mj-ea"/>
              <a:ea typeface="+mj-ea"/>
            </a:endParaRPr>
          </a:p>
          <a:p>
            <a:pPr defTabSz="95679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これは，「気分を変えるイメージ」です。</a:t>
            </a:r>
          </a:p>
          <a:p>
            <a:pPr defTabSz="956797">
              <a:defRPr/>
            </a:pPr>
            <a:r>
              <a:rPr lang="ja-JP" altLang="en-US" dirty="0">
                <a:latin typeface="+mj-ea"/>
                <a:ea typeface="+mj-ea"/>
              </a:rPr>
              <a:t>　</a:t>
            </a:r>
          </a:p>
          <a:p>
            <a:pPr defTabSz="956797">
              <a:defRPr/>
            </a:pPr>
            <a:endParaRPr lang="en-US" altLang="ja-JP" dirty="0">
              <a:latin typeface="+mj-ea"/>
              <a:ea typeface="+mj-ea"/>
            </a:endParaRPr>
          </a:p>
          <a:p>
            <a:pPr defTabSz="956797">
              <a:defRPr/>
            </a:pPr>
            <a:endParaRPr lang="ja-JP" altLang="en-US" sz="13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12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今日は２つのことをやってみましょう。</a:t>
            </a:r>
            <a:endParaRPr kumimoji="1" lang="en-US" altLang="ja-JP" dirty="0"/>
          </a:p>
          <a:p>
            <a:r>
              <a:rPr kumimoji="1" lang="ja-JP" altLang="en-US" dirty="0"/>
              <a:t>まず１つ目は「心とからだの健康観察」，</a:t>
            </a:r>
            <a:endParaRPr kumimoji="1" lang="en-US" altLang="ja-JP" dirty="0"/>
          </a:p>
          <a:p>
            <a:r>
              <a:rPr kumimoji="1" lang="ja-JP" altLang="en-US" dirty="0"/>
              <a:t>２つ目は「ストレスを感じた時の工夫」です。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424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楽しみをためておくイメージはつかめましたか。</a:t>
            </a:r>
            <a:endParaRPr kumimoji="1" lang="en-US" altLang="ja-JP" dirty="0"/>
          </a:p>
          <a:p>
            <a:r>
              <a:rPr kumimoji="1" lang="ja-JP" altLang="en-US" dirty="0"/>
              <a:t>達人シートの右上に注目してください。うさぎのイラストがあります。</a:t>
            </a:r>
            <a:endParaRPr kumimoji="1" lang="en-US" altLang="ja-JP" dirty="0"/>
          </a:p>
          <a:p>
            <a:r>
              <a:rPr kumimoji="1" lang="ja-JP" altLang="en-US" dirty="0"/>
              <a:t>①「気分を変える行動」で記入したことを（　　）に書き写してみましょう。</a:t>
            </a:r>
          </a:p>
          <a:p>
            <a:r>
              <a:rPr kumimoji="1" lang="ja-JP" altLang="en-US" dirty="0"/>
              <a:t>その上の傍線には，その行動をいつやってみようかを考え，に書きましょう。例えば，「</a:t>
            </a:r>
            <a:r>
              <a:rPr lang="ja-JP" altLang="en-US" sz="800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あとで」，「冬休みになったら」，「帰ったら」</a:t>
            </a:r>
            <a:r>
              <a:rPr lang="ja-JP" altLang="en-US" sz="800" dirty="0">
                <a:solidFill>
                  <a:schemeClr val="accent1"/>
                </a:solidFill>
                <a:latin typeface="+mj-ea"/>
              </a:rPr>
              <a:t>，</a:t>
            </a:r>
            <a:r>
              <a:rPr lang="ja-JP" altLang="en-US" sz="800" dirty="0">
                <a:latin typeface="+mj-ea"/>
              </a:rPr>
              <a:t>などがあります。</a:t>
            </a:r>
            <a:endParaRPr kumimoji="1" lang="ja-JP" altLang="en-US" dirty="0"/>
          </a:p>
          <a:p>
            <a:endParaRPr kumimoji="1"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3667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でも，気分を変えているだけでは，</a:t>
            </a:r>
            <a:r>
              <a:rPr kumimoji="1" lang="ja-JP" altLang="en-US" dirty="0"/>
              <a:t>ストレスのもとにある問題を解決したことにはならないですよね。</a:t>
            </a:r>
            <a:endParaRPr kumimoji="1" lang="en-US" altLang="ja-JP" dirty="0"/>
          </a:p>
          <a:p>
            <a:r>
              <a:rPr kumimoji="1" lang="ja-JP" altLang="en-US" dirty="0"/>
              <a:t>そこで必要なのが，「解決する行動」という対処行動です。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2491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達人シートの左下，ネコのイラストのある欄に注目してください。</a:t>
            </a:r>
            <a:endParaRPr kumimoji="1" lang="en-US" altLang="ja-JP" dirty="0"/>
          </a:p>
          <a:p>
            <a:r>
              <a:rPr kumimoji="1" lang="ja-JP" altLang="en-US" dirty="0"/>
              <a:t>解決する行動には，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課題を後回しにしないで，とりあえずはじめてみる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解決のための工夫や努力をする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よい結果を出す（試合に勝つ，合格）　などが，ありますね。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でも，解決しようと努力していても，なかなか簡単には進まないこともあります。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5878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「解決する行動」につながらないとき</a:t>
            </a:r>
          </a:p>
          <a:p>
            <a:r>
              <a:rPr kumimoji="1" lang="ja-JP" altLang="en-US" dirty="0">
                <a:solidFill>
                  <a:schemeClr val="tx1"/>
                </a:solidFill>
              </a:rPr>
              <a:t>「解決するイメージ」をもてるといいね。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人は困難に出会っても，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解決への見通しがもてる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取組のよさ</a:t>
            </a:r>
            <a:r>
              <a:rPr lang="en-US" altLang="ja-JP" sz="1100" dirty="0">
                <a:latin typeface="+mj-ea"/>
                <a:ea typeface="+mj-ea"/>
              </a:rPr>
              <a:t>(</a:t>
            </a:r>
            <a:r>
              <a:rPr lang="ja-JP" altLang="en-US" sz="1100" dirty="0">
                <a:latin typeface="+mj-ea"/>
                <a:ea typeface="+mj-ea"/>
              </a:rPr>
              <a:t>意義</a:t>
            </a:r>
            <a:r>
              <a:rPr lang="en-US" altLang="ja-JP" sz="1100" dirty="0">
                <a:latin typeface="+mj-ea"/>
                <a:ea typeface="+mj-ea"/>
              </a:rPr>
              <a:t>)</a:t>
            </a:r>
            <a:r>
              <a:rPr lang="ja-JP" altLang="en-US" sz="1100" dirty="0">
                <a:latin typeface="+mj-ea"/>
                <a:ea typeface="+mj-ea"/>
              </a:rPr>
              <a:t>が分かる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今の成果が確認できる　　　　　　　　　　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と気持ちが楽になりますよね。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1471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もう一度，最初に思い浮かべた</a:t>
            </a:r>
          </a:p>
          <a:p>
            <a:r>
              <a:rPr kumimoji="1" lang="ja-JP" altLang="en-US" dirty="0"/>
              <a:t>「ストレスのもとになっている問題や課題」を思い浮かべてみよう。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達人シートの右下に注目してください。ゾウのイラストがあるところです。</a:t>
            </a:r>
            <a:endParaRPr kumimoji="1" lang="en-US" altLang="ja-JP" dirty="0"/>
          </a:p>
          <a:p>
            <a:r>
              <a:rPr kumimoji="1" lang="ja-JP" altLang="en-US" dirty="0"/>
              <a:t>「解決するイメージ」の一つに「見通しがもてる」があります。</a:t>
            </a:r>
            <a:endParaRPr kumimoji="1" lang="en-US" altLang="ja-JP" dirty="0"/>
          </a:p>
          <a:p>
            <a:r>
              <a:rPr lang="ja-JP" altLang="en-US" dirty="0">
                <a:latin typeface="+mj-ea"/>
              </a:rPr>
              <a:t>先ほど思い浮かべた「ストレスのもとになっている問題」に対して，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だれに聞けば，</a:t>
            </a:r>
            <a:r>
              <a:rPr lang="ja-JP" altLang="en-US" b="1" dirty="0">
                <a:solidFill>
                  <a:srgbClr val="FF0000"/>
                </a:solidFill>
                <a:latin typeface="+mj-ea"/>
              </a:rPr>
              <a:t>解決への見通し</a:t>
            </a:r>
            <a:r>
              <a:rPr lang="ja-JP" altLang="en-US" dirty="0">
                <a:latin typeface="+mj-ea"/>
              </a:rPr>
              <a:t>が楽にもてますか。　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　</a:t>
            </a:r>
            <a:r>
              <a:rPr lang="en-US" altLang="ja-JP" dirty="0">
                <a:latin typeface="+mj-ea"/>
              </a:rPr>
              <a:t>(</a:t>
            </a:r>
            <a:r>
              <a:rPr lang="ja-JP" altLang="en-US" dirty="0">
                <a:latin typeface="+mj-ea"/>
              </a:rPr>
              <a:t>　　　</a:t>
            </a:r>
            <a:r>
              <a:rPr lang="en-US" altLang="ja-JP" dirty="0">
                <a:latin typeface="+mj-ea"/>
              </a:rPr>
              <a:t>)</a:t>
            </a:r>
            <a:r>
              <a:rPr lang="ja-JP" altLang="en-US" dirty="0">
                <a:latin typeface="+mj-ea"/>
              </a:rPr>
              <a:t>に書きましょう。</a:t>
            </a:r>
            <a:endParaRPr lang="en-US" altLang="ja-JP" dirty="0">
              <a:latin typeface="+mj-ea"/>
            </a:endParaRPr>
          </a:p>
          <a:p>
            <a:r>
              <a:rPr lang="ja-JP" altLang="en-US" sz="1100" dirty="0">
                <a:latin typeface="+mj-ea"/>
              </a:rPr>
              <a:t>例えば，家族，先生，友だち　などがいると思います。</a:t>
            </a:r>
            <a:endParaRPr lang="en-US" altLang="ja-JP" sz="1100" dirty="0">
              <a:latin typeface="+mj-ea"/>
            </a:endParaRP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5087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今，「ストレスのもとになっている問題」に対して，取り組んでいることを思い浮かべてみよう。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次に「解決するイメージ」には，「取組のよさ</a:t>
            </a:r>
            <a:r>
              <a:rPr kumimoji="1" lang="en-US" altLang="ja-JP" dirty="0"/>
              <a:t>(</a:t>
            </a:r>
            <a:r>
              <a:rPr kumimoji="1" lang="ja-JP" altLang="en-US" dirty="0"/>
              <a:t>意義</a:t>
            </a:r>
            <a:r>
              <a:rPr kumimoji="1" lang="en-US" altLang="ja-JP" dirty="0"/>
              <a:t>)</a:t>
            </a:r>
            <a:r>
              <a:rPr kumimoji="1" lang="ja-JP" altLang="en-US" dirty="0"/>
              <a:t>が分かる」があります。</a:t>
            </a:r>
          </a:p>
          <a:p>
            <a:r>
              <a:rPr kumimoji="1" lang="ja-JP" altLang="en-US" dirty="0"/>
              <a:t>先ほど思い浮かべた「ストレスのもとになっている問題」に対しての</a:t>
            </a:r>
            <a:endParaRPr kumimoji="1" lang="en-US" altLang="ja-JP" dirty="0"/>
          </a:p>
          <a:p>
            <a:r>
              <a:rPr kumimoji="1" lang="ja-JP" altLang="en-US" dirty="0"/>
              <a:t>取組が，どのような成果につながりそうですか。　（　　　　）に書いてみよう。</a:t>
            </a:r>
          </a:p>
          <a:p>
            <a:r>
              <a:rPr kumimoji="1" lang="ja-JP" altLang="en-US" dirty="0"/>
              <a:t>例えば，・この宿題をやれば成績が上がりそう，・この練習を続ければ試合に勝てそうだなどです。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159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最後に「解決するイメージ」には，「今の成果が確認できる」があります。</a:t>
            </a:r>
          </a:p>
          <a:p>
            <a:r>
              <a:rPr kumimoji="1" lang="ja-JP" altLang="en-US" dirty="0"/>
              <a:t>大変な中でもすでに成果は表れています。今どこまでできているのか注意深く探して</a:t>
            </a:r>
            <a:r>
              <a:rPr kumimoji="1" lang="en-US" altLang="ja-JP" dirty="0"/>
              <a:t>(</a:t>
            </a:r>
            <a:r>
              <a:rPr kumimoji="1" lang="ja-JP" altLang="en-US" dirty="0"/>
              <a:t>　　　</a:t>
            </a:r>
            <a:r>
              <a:rPr kumimoji="1" lang="en-US" altLang="ja-JP" dirty="0"/>
              <a:t>)</a:t>
            </a:r>
            <a:r>
              <a:rPr kumimoji="1" lang="ja-JP" altLang="en-US" dirty="0"/>
              <a:t>に書きましょう。</a:t>
            </a:r>
          </a:p>
          <a:p>
            <a:r>
              <a:rPr kumimoji="1" lang="ja-JP" altLang="en-US" dirty="0"/>
              <a:t>例えば，・今年の水泳学習の目標は</a:t>
            </a:r>
            <a:r>
              <a:rPr kumimoji="1" lang="en-US" altLang="ja-JP" dirty="0"/>
              <a:t>25M</a:t>
            </a:r>
            <a:r>
              <a:rPr kumimoji="1" lang="ja-JP" altLang="en-US" dirty="0"/>
              <a:t>泳ぐことだった。目標は達成出来なかったけれど，昨年よりは</a:t>
            </a:r>
            <a:r>
              <a:rPr kumimoji="1" lang="en-US" altLang="ja-JP" dirty="0"/>
              <a:t>5M</a:t>
            </a:r>
            <a:r>
              <a:rPr kumimoji="1" lang="ja-JP" altLang="en-US" dirty="0"/>
              <a:t>長く泳げるようになった。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1458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さらにストレスマネジメント，レベルアップのコツがあります。まずはレベルアップの一つ目，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一人でがんばるのではなく，他の人に手伝ってもらうことと，友だちのアイディアをまねる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ことが大切です。では話し合ってみましょう。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788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つ目の「心とからだの健康観察」をしてみましょう。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1234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新しい発見はありましたか。</a:t>
            </a:r>
          </a:p>
          <a:p>
            <a:r>
              <a:rPr kumimoji="1" lang="ja-JP" altLang="en-US" dirty="0"/>
              <a:t>家族に聞いても楽になる，先生が力になる・・・などです。</a:t>
            </a:r>
          </a:p>
          <a:p>
            <a:r>
              <a:rPr kumimoji="1" lang="ja-JP" altLang="en-US" dirty="0"/>
              <a:t>小さな発見をためていくことがストレスマネジメントのコツです。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2690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アンケート用紙を一度，机の中から出しましょう。</a:t>
            </a:r>
          </a:p>
          <a:p>
            <a:r>
              <a:rPr kumimoji="1" lang="ja-JP" altLang="en-US" dirty="0"/>
              <a:t>こころのサポート授業の感想を「心とからだの健康観察」の感想欄に書いてください。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1827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300" dirty="0">
                <a:latin typeface="+mj-ea"/>
              </a:rPr>
              <a:t>「心とからだの健康観察」には，今日やったストレスの点数のほかに，４つのトラウマ反応の点数があります。</a:t>
            </a:r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これらの項目の点数が高かった人はリーフレットを参考してやってみましょう。そして，先生やカウンセラーの先生とお話する機会を作りましょうね。</a:t>
            </a:r>
          </a:p>
          <a:p>
            <a:r>
              <a:rPr lang="ja-JP" altLang="en-US" sz="1300" dirty="0">
                <a:latin typeface="+mj-ea"/>
              </a:rPr>
              <a:t>もちろん，今日の点数は高くなかった人も，寝れないな，緊張するなということがあったときにリーフレットを参考にしたり，先生やスクールカウンセラーの先生たちとお話しましょうね。</a:t>
            </a:r>
          </a:p>
          <a:p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457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2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4915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77397" indent="-298998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95997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74395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52794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31193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109591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87989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66389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C05F23-0BE6-423C-A616-7F630FD8F781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67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85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27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84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79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45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8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90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36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55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5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85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24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76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07B1A-B3B5-474B-A732-E68A41806025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71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dDszDVo6s/U0pTP4IQ2VI/AAAAAAAAfGw/srBl6D51Mms/s800/high_touch_boys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MHEoZ-jXs1Q/VPLqpp_J9QI/AAAAAAAAr64/RBzxAZBJ8TQ/s800/eieiou_woman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6/blog-post_8870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1.bp.blogspot.com/-LFh4mfdjPSQ/VCIiwe10YhI/AAAAAAAAme0/J5m8xVexqqM/s800/animal_neko.png" TargetMode="External"/><Relationship Id="rId7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1.bp.blogspot.com/-FfjY4DibSI4/VCIiuxKtLRI/AAAAAAAAmes/40lCg_r9U2g/s800/animal_inu.png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hyperlink" Target="http://2.bp.blogspot.com/-81gQBAcgSEc/VCIi95CkyYI/AAAAAAAAmhw/z9DvwU2vvmM/s800/icon_others_08.pn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jY4DibSI4/VCIiuxKtLRI/AAAAAAAAmes/40lCg_r9U2g/s800/animal_inu.png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9/blog-post_4255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irasutoya.com/2013/09/blog-post_7325.html" TargetMode="Externa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46.html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28.html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3/blog-post_7349.html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 txBox="1">
            <a:spLocks/>
          </p:cNvSpPr>
          <p:nvPr/>
        </p:nvSpPr>
        <p:spPr>
          <a:xfrm>
            <a:off x="694450" y="272233"/>
            <a:ext cx="5573670" cy="109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こころのサポート授業</a:t>
            </a:r>
            <a:endParaRPr lang="ja-JP" altLang="en-US" sz="4000" dirty="0">
              <a:latin typeface="+mj-ea"/>
              <a:ea typeface="+mj-ea"/>
            </a:endParaRPr>
          </a:p>
        </p:txBody>
      </p:sp>
      <p:sp>
        <p:nvSpPr>
          <p:cNvPr id="2" name="横巻き 1"/>
          <p:cNvSpPr/>
          <p:nvPr/>
        </p:nvSpPr>
        <p:spPr>
          <a:xfrm>
            <a:off x="694450" y="692696"/>
            <a:ext cx="7991640" cy="3024336"/>
          </a:xfrm>
          <a:prstGeom prst="horizontalScroll">
            <a:avLst/>
          </a:prstGeom>
          <a:solidFill>
            <a:srgbClr val="F5FBEF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115616" y="1052736"/>
            <a:ext cx="7416824" cy="23042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ストレスマネジメント</a:t>
            </a:r>
            <a:endParaRPr lang="en-US" altLang="ja-JP" sz="6000" b="1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  <a:r>
              <a:rPr lang="ja-JP" altLang="en-US" sz="6000" b="1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対処行動編１</a:t>
            </a:r>
            <a:endParaRPr lang="ja-JP" altLang="en-US" sz="6000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4" name="図 13" descr="ハイタッチをしている子供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22" y="3230146"/>
            <a:ext cx="3672408" cy="29651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061128" y="6211669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イラスト：かわいいフリーイラスト素材集いらすと</a:t>
            </a:r>
            <a:r>
              <a:rPr kumimoji="1" lang="ja-JP" altLang="en-US" dirty="0" err="1"/>
              <a:t>や</a:t>
            </a:r>
            <a:endParaRPr kumimoji="1" lang="en-US" altLang="ja-JP" dirty="0"/>
          </a:p>
          <a:p>
            <a:r>
              <a:rPr lang="ja-JP" altLang="en-US" dirty="0"/>
              <a:t>　　　　　　</a:t>
            </a:r>
            <a:r>
              <a:rPr lang="en-US" altLang="ja-JP" dirty="0"/>
              <a:t>http://www.irasutoya.com/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243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88" y="2132856"/>
            <a:ext cx="851992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97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00236" y="2204864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/>
              <a:t>１　なかなか，眠れないことがある</a:t>
            </a:r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84769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512888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ja-JP" altLang="en-US" dirty="0"/>
              <a:t>２，むしゃくしゃしたり，いらいらしたり，</a:t>
            </a:r>
            <a:br>
              <a:rPr lang="en-US" altLang="ja-JP" dirty="0"/>
            </a:br>
            <a:r>
              <a:rPr lang="ja-JP" altLang="en-US" dirty="0"/>
              <a:t>　　かっとしたりする</a:t>
            </a:r>
          </a:p>
        </p:txBody>
      </p:sp>
    </p:spTree>
    <p:extLst>
      <p:ext uri="{BB962C8B-B14F-4D97-AF65-F5344CB8AC3E}">
        <p14:creationId xmlns:p14="http://schemas.microsoft.com/office/powerpoint/2010/main" val="1658556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775575" cy="1511300"/>
          </a:xfrm>
        </p:spPr>
        <p:txBody>
          <a:bodyPr/>
          <a:lstStyle/>
          <a:p>
            <a:pPr algn="l"/>
            <a:r>
              <a:rPr lang="ja-JP" altLang="en-US" sz="4000" dirty="0"/>
              <a:t>３，小さな音やちょっとしたことで，</a:t>
            </a:r>
            <a:br>
              <a:rPr lang="en-US" altLang="ja-JP" sz="4000" dirty="0"/>
            </a:br>
            <a:r>
              <a:rPr lang="ja-JP" altLang="en-US" sz="4000" dirty="0"/>
              <a:t>　　どきっとする</a:t>
            </a:r>
          </a:p>
        </p:txBody>
      </p:sp>
    </p:spTree>
    <p:extLst>
      <p:ext uri="{BB962C8B-B14F-4D97-AF65-F5344CB8AC3E}">
        <p14:creationId xmlns:p14="http://schemas.microsoft.com/office/powerpoint/2010/main" val="3714380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r>
              <a:rPr lang="ja-JP" altLang="en-US" sz="4000" dirty="0"/>
              <a:t>４，いやな夢や，こわい夢をみる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3815387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>
          <a:xfrm>
            <a:off x="468313" y="2276475"/>
            <a:ext cx="8496300" cy="2160588"/>
          </a:xfrm>
        </p:spPr>
        <p:txBody>
          <a:bodyPr/>
          <a:lstStyle/>
          <a:p>
            <a:pPr algn="l"/>
            <a:r>
              <a:rPr lang="ja-JP" altLang="en-US" sz="3600" dirty="0"/>
              <a:t>５，ちょっとしたきっかけで，</a:t>
            </a:r>
            <a:br>
              <a:rPr lang="en-US" altLang="ja-JP" sz="3600" dirty="0"/>
            </a:br>
            <a:r>
              <a:rPr lang="ja-JP" altLang="en-US" sz="3600" dirty="0"/>
              <a:t>　　思い出したくないのに，思い出してしまう</a:t>
            </a:r>
          </a:p>
        </p:txBody>
      </p:sp>
    </p:spTree>
    <p:extLst>
      <p:ext uri="{BB962C8B-B14F-4D97-AF65-F5344CB8AC3E}">
        <p14:creationId xmlns:p14="http://schemas.microsoft.com/office/powerpoint/2010/main" val="1219873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>
          <a:xfrm>
            <a:off x="323850" y="1773238"/>
            <a:ext cx="8820150" cy="2951162"/>
          </a:xfrm>
        </p:spPr>
        <p:txBody>
          <a:bodyPr/>
          <a:lstStyle/>
          <a:p>
            <a:pPr algn="l"/>
            <a:r>
              <a:rPr lang="ja-JP" altLang="en-US" sz="3600" dirty="0"/>
              <a:t>６，</a:t>
            </a:r>
            <a:r>
              <a:rPr lang="ja-JP" altLang="en-US" sz="4000" dirty="0"/>
              <a:t>つらかったこと（大震災や他の大変な</a:t>
            </a:r>
            <a:br>
              <a:rPr lang="ja-JP" altLang="en-US" sz="4000" dirty="0"/>
            </a:br>
            <a:r>
              <a:rPr lang="ja-JP" altLang="en-US" sz="4000" dirty="0"/>
              <a:t>　　こと）を思い出して，どきどきしたり，</a:t>
            </a:r>
            <a:br>
              <a:rPr lang="en-US" altLang="ja-JP" sz="4000" dirty="0"/>
            </a:br>
            <a:r>
              <a:rPr lang="ja-JP" altLang="en-US" sz="4000" dirty="0"/>
              <a:t>　　苦しくなったりする</a:t>
            </a:r>
          </a:p>
        </p:txBody>
      </p:sp>
    </p:spTree>
    <p:extLst>
      <p:ext uri="{BB962C8B-B14F-4D97-AF65-F5344CB8AC3E}">
        <p14:creationId xmlns:p14="http://schemas.microsoft.com/office/powerpoint/2010/main" val="1310010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873250"/>
          </a:xfrm>
        </p:spPr>
        <p:txBody>
          <a:bodyPr/>
          <a:lstStyle/>
          <a:p>
            <a:pPr algn="l"/>
            <a:r>
              <a:rPr lang="ja-JP" altLang="en-US" sz="4000" dirty="0"/>
              <a:t>７，つらかったことは，現実のこと・</a:t>
            </a:r>
            <a:br>
              <a:rPr lang="en-US" altLang="ja-JP" sz="4000" dirty="0"/>
            </a:br>
            <a:r>
              <a:rPr lang="ja-JP" altLang="en-US" sz="4000" dirty="0"/>
              <a:t>　　本当のことと思えないことがある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050631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>
          <a:xfrm>
            <a:off x="539750" y="2492375"/>
            <a:ext cx="8229600" cy="1512888"/>
          </a:xfrm>
        </p:spPr>
        <p:txBody>
          <a:bodyPr/>
          <a:lstStyle/>
          <a:p>
            <a:pPr algn="l"/>
            <a:r>
              <a:rPr lang="ja-JP" altLang="en-US" sz="4000" dirty="0"/>
              <a:t>８，悲しいことがあったのに，</a:t>
            </a:r>
            <a:br>
              <a:rPr lang="en-US" altLang="ja-JP" sz="4000" dirty="0"/>
            </a:br>
            <a:r>
              <a:rPr lang="ja-JP" altLang="en-US" sz="4000" dirty="0"/>
              <a:t>　　どうして涙がでないのかなと思う</a:t>
            </a:r>
          </a:p>
        </p:txBody>
      </p:sp>
    </p:spTree>
    <p:extLst>
      <p:ext uri="{BB962C8B-B14F-4D97-AF65-F5344CB8AC3E}">
        <p14:creationId xmlns:p14="http://schemas.microsoft.com/office/powerpoint/2010/main" val="2124735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848600" cy="1800225"/>
          </a:xfrm>
        </p:spPr>
        <p:txBody>
          <a:bodyPr/>
          <a:lstStyle/>
          <a:p>
            <a:pPr algn="l"/>
            <a:r>
              <a:rPr lang="ja-JP" altLang="en-US" sz="4000" dirty="0"/>
              <a:t>９，つらかったことについては，</a:t>
            </a:r>
            <a:br>
              <a:rPr lang="en-US" altLang="ja-JP" sz="4000" dirty="0"/>
            </a:br>
            <a:r>
              <a:rPr lang="ja-JP" altLang="en-US" sz="4000" dirty="0"/>
              <a:t>　　話さないようにしている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149874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99792" y="1700808"/>
            <a:ext cx="8590108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n-ea"/>
              </a:rPr>
              <a:t>　</a:t>
            </a:r>
            <a:r>
              <a:rPr lang="ja-JP" altLang="en-US" sz="4000" dirty="0">
                <a:latin typeface="+mn-ea"/>
              </a:rPr>
              <a:t>どんなときに</a:t>
            </a:r>
            <a:r>
              <a:rPr kumimoji="1" lang="ja-JP" altLang="en-US" sz="4000" dirty="0">
                <a:latin typeface="+mn-ea"/>
              </a:rPr>
              <a:t>感じる？</a:t>
            </a:r>
            <a:endParaRPr kumimoji="1" lang="en-US" altLang="ja-JP" sz="4000" dirty="0">
              <a:latin typeface="+mn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n-ea"/>
              </a:rPr>
              <a:t>　　　　　　その時，どうする？</a:t>
            </a:r>
            <a:endParaRPr kumimoji="1" lang="ja-JP" altLang="en-US" sz="4000" dirty="0">
              <a:latin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7584" y="54868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kumimoji="1"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ストレスだ！」</a:t>
            </a:r>
          </a:p>
        </p:txBody>
      </p:sp>
      <p:sp>
        <p:nvSpPr>
          <p:cNvPr id="5" name="雲形吹き出し 4"/>
          <p:cNvSpPr/>
          <p:nvPr/>
        </p:nvSpPr>
        <p:spPr>
          <a:xfrm>
            <a:off x="1619672" y="3717032"/>
            <a:ext cx="6768752" cy="2579588"/>
          </a:xfrm>
          <a:prstGeom prst="cloudCallout">
            <a:avLst>
              <a:gd name="adj1" fmla="val -29217"/>
              <a:gd name="adj2" fmla="val -58384"/>
            </a:avLst>
          </a:prstGeom>
          <a:solidFill>
            <a:srgbClr val="F3F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http://3.bp.blogspot.com/-42EB7CfEAm8/VD3Sg3Xbg6I/AAAAAAAAoVo/JMYBdWuTxTE/s800/tsukare_boy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110508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6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83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39552" y="33265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+mn-ea"/>
              </a:rPr>
              <a:t>はい，半分おわりました。</a:t>
            </a:r>
            <a:endParaRPr kumimoji="1"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ちょっと緊張した人もいるかもしれません。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背伸びをして，はい，左右に。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あと，半分です！</a:t>
            </a:r>
          </a:p>
        </p:txBody>
      </p:sp>
    </p:spTree>
    <p:extLst>
      <p:ext uri="{BB962C8B-B14F-4D97-AF65-F5344CB8AC3E}">
        <p14:creationId xmlns:p14="http://schemas.microsoft.com/office/powerpoint/2010/main" val="2189419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>
          <a:xfrm>
            <a:off x="755650" y="2492375"/>
            <a:ext cx="7561263" cy="1657350"/>
          </a:xfrm>
        </p:spPr>
        <p:txBody>
          <a:bodyPr/>
          <a:lstStyle/>
          <a:p>
            <a:pPr algn="l"/>
            <a:r>
              <a:rPr lang="ja-JP" altLang="en-US" sz="4000" dirty="0"/>
              <a:t>１０，自分が悪い（悪かった）と</a:t>
            </a:r>
            <a:br>
              <a:rPr lang="en-US" altLang="ja-JP" sz="4000" dirty="0"/>
            </a:br>
            <a:r>
              <a:rPr lang="ja-JP" altLang="en-US" sz="4000" dirty="0"/>
              <a:t>　　　責めてしまうことがある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17768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>
          <a:xfrm>
            <a:off x="684213" y="2565400"/>
            <a:ext cx="7632700" cy="1655763"/>
          </a:xfrm>
        </p:spPr>
        <p:txBody>
          <a:bodyPr/>
          <a:lstStyle/>
          <a:p>
            <a:pPr algn="l"/>
            <a:r>
              <a:rPr lang="ja-JP" altLang="en-US" sz="4000" dirty="0"/>
              <a:t>１１，楽しかったことが</a:t>
            </a:r>
            <a:br>
              <a:rPr lang="en-US" altLang="ja-JP" sz="4000" dirty="0"/>
            </a:br>
            <a:r>
              <a:rPr lang="ja-JP" altLang="en-US" sz="4000" dirty="0"/>
              <a:t>　　　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092981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/>
          </p:nvPr>
        </p:nvSpPr>
        <p:spPr>
          <a:xfrm>
            <a:off x="827088" y="2276475"/>
            <a:ext cx="7561262" cy="2089150"/>
          </a:xfrm>
        </p:spPr>
        <p:txBody>
          <a:bodyPr/>
          <a:lstStyle/>
          <a:p>
            <a:pPr algn="l"/>
            <a:r>
              <a:rPr lang="ja-JP" altLang="en-US" sz="4000" dirty="0"/>
              <a:t>１２，自分の気持ちを，</a:t>
            </a:r>
            <a:br>
              <a:rPr lang="en-US" altLang="ja-JP" sz="4000" dirty="0"/>
            </a:br>
            <a:r>
              <a:rPr lang="ja-JP" altLang="en-US" sz="4000" dirty="0"/>
              <a:t>　　　だれもわかってくれないと</a:t>
            </a:r>
            <a:br>
              <a:rPr lang="en-US" altLang="ja-JP" sz="4000" dirty="0"/>
            </a:br>
            <a:r>
              <a:rPr lang="ja-JP" altLang="en-US" sz="4000" dirty="0"/>
              <a:t>　　　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397446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>
          <a:xfrm>
            <a:off x="1187450" y="2565400"/>
            <a:ext cx="6480175" cy="1727200"/>
          </a:xfrm>
        </p:spPr>
        <p:txBody>
          <a:bodyPr/>
          <a:lstStyle/>
          <a:p>
            <a:pPr algn="l"/>
            <a:r>
              <a:rPr lang="ja-JP" altLang="en-US" sz="4000" dirty="0"/>
              <a:t>１３，頭やお腹が痛かったり，</a:t>
            </a:r>
            <a:br>
              <a:rPr lang="en-US" altLang="ja-JP" sz="4000" dirty="0"/>
            </a:br>
            <a:r>
              <a:rPr lang="ja-JP" altLang="en-US" sz="4000" dirty="0"/>
              <a:t>　　　からだの調子が悪い</a:t>
            </a:r>
          </a:p>
        </p:txBody>
      </p:sp>
    </p:spTree>
    <p:extLst>
      <p:ext uri="{BB962C8B-B14F-4D97-AF65-F5344CB8AC3E}">
        <p14:creationId xmlns:p14="http://schemas.microsoft.com/office/powerpoint/2010/main" val="3987463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>
          <a:xfrm>
            <a:off x="1042988" y="2420938"/>
            <a:ext cx="6913562" cy="1728787"/>
          </a:xfrm>
        </p:spPr>
        <p:txBody>
          <a:bodyPr/>
          <a:lstStyle/>
          <a:p>
            <a:pPr algn="l"/>
            <a:r>
              <a:rPr lang="ja-JP" altLang="en-US" sz="4000" dirty="0"/>
              <a:t>１４，ごはんがおいしくないし，</a:t>
            </a:r>
            <a:br>
              <a:rPr lang="en-US" altLang="ja-JP" sz="4000" dirty="0"/>
            </a:br>
            <a:r>
              <a:rPr lang="ja-JP" altLang="en-US" sz="4000" dirty="0"/>
              <a:t>　　　食べたくないことがある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860033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/>
            <a:r>
              <a:rPr lang="ja-JP" altLang="en-US" sz="4000" dirty="0"/>
              <a:t>１５，なにもやる気がしないことがある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5217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/>
            <a:r>
              <a:rPr lang="ja-JP" altLang="en-US" sz="4000" dirty="0"/>
              <a:t>１６，勉強に集中できないことがある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51009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/>
          <p:cNvSpPr>
            <a:spLocks noGrp="1"/>
          </p:cNvSpPr>
          <p:nvPr>
            <p:ph type="title"/>
          </p:nvPr>
        </p:nvSpPr>
        <p:spPr>
          <a:xfrm>
            <a:off x="1042988" y="2349500"/>
            <a:ext cx="6985000" cy="1943100"/>
          </a:xfrm>
        </p:spPr>
        <p:txBody>
          <a:bodyPr/>
          <a:lstStyle/>
          <a:p>
            <a:pPr algn="l"/>
            <a:r>
              <a:rPr lang="ja-JP" altLang="en-US" sz="4000" dirty="0"/>
              <a:t>１７，学校を遅こくしたり</a:t>
            </a:r>
            <a:br>
              <a:rPr lang="en-US" altLang="ja-JP" sz="4000" dirty="0"/>
            </a:br>
            <a:r>
              <a:rPr lang="ja-JP" altLang="en-US" sz="4000" dirty="0"/>
              <a:t>　　　休んだりすることがある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92617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/>
          </p:cNvSpPr>
          <p:nvPr>
            <p:ph type="title"/>
          </p:nvPr>
        </p:nvSpPr>
        <p:spPr>
          <a:xfrm>
            <a:off x="250825" y="2492375"/>
            <a:ext cx="8713788" cy="1143000"/>
          </a:xfrm>
        </p:spPr>
        <p:txBody>
          <a:bodyPr/>
          <a:lstStyle/>
          <a:p>
            <a:pPr algn="l"/>
            <a:r>
              <a:rPr lang="ja-JP" altLang="en-US" sz="4000" dirty="0"/>
              <a:t>１８，学校では楽しいことがいっぱいある</a:t>
            </a:r>
          </a:p>
        </p:txBody>
      </p:sp>
    </p:spTree>
    <p:extLst>
      <p:ext uri="{BB962C8B-B14F-4D97-AF65-F5344CB8AC3E}">
        <p14:creationId xmlns:p14="http://schemas.microsoft.com/office/powerpoint/2010/main" val="366902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04800" y="332656"/>
            <a:ext cx="8787680" cy="1800200"/>
          </a:xfrm>
          <a:prstGeom prst="roundRect">
            <a:avLst/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人は，「ストレスだ」と感じたとき，それを軽くしようとたくさんの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をします</a:t>
            </a:r>
            <a:endParaRPr lang="en-US" altLang="ja-JP" sz="4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1506" y="310546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増やそう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793897" y="4808424"/>
            <a:ext cx="6436320" cy="151027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達人になろう！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2411760" y="2852852"/>
            <a:ext cx="3240360" cy="1213103"/>
          </a:xfrm>
          <a:prstGeom prst="wedgeEllipseCallout">
            <a:avLst>
              <a:gd name="adj1" fmla="val 38699"/>
              <a:gd name="adj2" fmla="val -1364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3696320" y="4065955"/>
            <a:ext cx="631474" cy="698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エイエイオーのポー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24" y="2852852"/>
            <a:ext cx="244827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71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"/>
          <p:cNvSpPr>
            <a:spLocks noGrp="1"/>
          </p:cNvSpPr>
          <p:nvPr>
            <p:ph type="title"/>
          </p:nvPr>
        </p:nvSpPr>
        <p:spPr>
          <a:xfrm>
            <a:off x="827088" y="2349500"/>
            <a:ext cx="7797800" cy="1727200"/>
          </a:xfrm>
        </p:spPr>
        <p:txBody>
          <a:bodyPr/>
          <a:lstStyle/>
          <a:p>
            <a:pPr algn="l"/>
            <a:r>
              <a:rPr lang="ja-JP" altLang="en-US" sz="4000" dirty="0"/>
              <a:t>１９，友だちと遊んだり</a:t>
            </a:r>
            <a:br>
              <a:rPr lang="en-US" altLang="ja-JP" sz="4000" dirty="0"/>
            </a:br>
            <a:r>
              <a:rPr lang="ja-JP" altLang="en-US" sz="4000" dirty="0"/>
              <a:t>　　　話したりすることが楽しい</a:t>
            </a:r>
          </a:p>
        </p:txBody>
      </p:sp>
    </p:spTree>
    <p:extLst>
      <p:ext uri="{BB962C8B-B14F-4D97-AF65-F5344CB8AC3E}">
        <p14:creationId xmlns:p14="http://schemas.microsoft.com/office/powerpoint/2010/main" val="410323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/>
            <a:r>
              <a:rPr lang="ja-JP" altLang="en-US" sz="4000" dirty="0"/>
              <a:t>「つらかったこと」（６，７，９）ときかれて，あなたは何を思いうかべましたか</a:t>
            </a:r>
            <a:br>
              <a:rPr lang="en-US" altLang="ja-JP" sz="4000" dirty="0"/>
            </a:br>
            <a:br>
              <a:rPr lang="en-US" altLang="ja-JP" sz="4000" dirty="0"/>
            </a:br>
            <a:r>
              <a:rPr lang="ja-JP" altLang="en-US" sz="4000" dirty="0"/>
              <a:t>　　　　　・大震災</a:t>
            </a:r>
            <a:br>
              <a:rPr lang="en-US" altLang="ja-JP" sz="4000" dirty="0"/>
            </a:br>
            <a:r>
              <a:rPr lang="ja-JP" altLang="en-US" sz="4000" dirty="0"/>
              <a:t>　　　　　・他の大変なこと</a:t>
            </a:r>
            <a:br>
              <a:rPr lang="en-US" altLang="ja-JP" sz="4000" dirty="0"/>
            </a:br>
            <a:r>
              <a:rPr lang="ja-JP" altLang="en-US" sz="4000" dirty="0"/>
              <a:t>　　　　　・両方</a:t>
            </a:r>
            <a:br>
              <a:rPr lang="en-US" altLang="ja-JP" sz="4000" dirty="0"/>
            </a:br>
            <a:r>
              <a:rPr lang="ja-JP" altLang="en-US" sz="4000" dirty="0"/>
              <a:t>　　　　　・思いうかばない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2185270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+mn-ea"/>
              </a:rPr>
              <a:t>はい，がんばってチェックしました。</a:t>
            </a:r>
            <a:endParaRPr kumimoji="1" lang="en-US" altLang="ja-JP" sz="4400" dirty="0">
              <a:latin typeface="+mn-ea"/>
            </a:endParaRPr>
          </a:p>
          <a:p>
            <a:endParaRPr kumimoji="1" lang="en-US" altLang="ja-JP" sz="4400" dirty="0">
              <a:latin typeface="+mn-ea"/>
            </a:endParaRPr>
          </a:p>
          <a:p>
            <a:r>
              <a:rPr kumimoji="1" lang="ja-JP" altLang="en-US" sz="4400" dirty="0">
                <a:latin typeface="+mn-ea"/>
              </a:rPr>
              <a:t>もう一度，背伸びをしましょう！</a:t>
            </a:r>
          </a:p>
        </p:txBody>
      </p:sp>
    </p:spTree>
    <p:extLst>
      <p:ext uri="{BB962C8B-B14F-4D97-AF65-F5344CB8AC3E}">
        <p14:creationId xmlns:p14="http://schemas.microsoft.com/office/powerpoint/2010/main" val="639629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8312" t="51034" r="23717" b="21689"/>
          <a:stretch/>
        </p:blipFill>
        <p:spPr>
          <a:xfrm>
            <a:off x="219158" y="1453722"/>
            <a:ext cx="8842804" cy="1995101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1455400" y="221235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ＤＨＰ特太ゴシック体" panose="02010601000101010101" pitchFamily="2" charset="-128"/>
              </a:rPr>
              <a:t>合計点を出しましょう</a:t>
            </a:r>
          </a:p>
        </p:txBody>
      </p:sp>
      <p:sp>
        <p:nvSpPr>
          <p:cNvPr id="3" name="角丸四角形吹き出し 2"/>
          <p:cNvSpPr/>
          <p:nvPr/>
        </p:nvSpPr>
        <p:spPr>
          <a:xfrm>
            <a:off x="893479" y="4149080"/>
            <a:ext cx="7344816" cy="1403871"/>
          </a:xfrm>
          <a:prstGeom prst="wedgeRoundRectCallout">
            <a:avLst>
              <a:gd name="adj1" fmla="val 55965"/>
              <a:gd name="adj2" fmla="val -99587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solidFill>
                  <a:schemeClr val="tx1"/>
                </a:solidFill>
              </a:rPr>
              <a:t>回答の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数字の合計</a:t>
            </a:r>
            <a:r>
              <a:rPr lang="ja-JP" altLang="en-US" sz="4000" dirty="0">
                <a:solidFill>
                  <a:schemeClr val="tx1"/>
                </a:solidFill>
              </a:rPr>
              <a:t>を記入する</a:t>
            </a:r>
            <a:endParaRPr lang="en-US" altLang="ja-JP" sz="4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u="sng" dirty="0">
                <a:solidFill>
                  <a:srgbClr val="0070C0"/>
                </a:solidFill>
              </a:rPr>
              <a:t>記入例では</a:t>
            </a:r>
            <a:r>
              <a:rPr lang="en-US" altLang="ja-JP" sz="4000" b="1" u="sng" dirty="0">
                <a:solidFill>
                  <a:srgbClr val="0070C0"/>
                </a:solidFill>
              </a:rPr>
              <a:t> 1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2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0</a:t>
            </a:r>
            <a:r>
              <a:rPr lang="ja-JP" altLang="en-US" sz="4000" b="1" u="sng" dirty="0">
                <a:solidFill>
                  <a:srgbClr val="0070C0"/>
                </a:solidFill>
              </a:rPr>
              <a:t>＝３ </a:t>
            </a:r>
            <a:r>
              <a:rPr lang="en-US" altLang="ja-JP" sz="4000" b="1" u="sng" dirty="0">
                <a:solidFill>
                  <a:srgbClr val="0070C0"/>
                </a:solidFill>
              </a:rPr>
              <a:t> </a:t>
            </a:r>
            <a:endParaRPr lang="ja-JP" altLang="en-US" sz="4400" b="1" u="sng" dirty="0">
              <a:solidFill>
                <a:srgbClr val="0070C0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0" y="5550713"/>
            <a:ext cx="9143999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253495" y="2808163"/>
            <a:ext cx="720080" cy="586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539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20996" y="3212976"/>
            <a:ext cx="9164995" cy="352839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46" name="タイトル 3"/>
          <p:cNvSpPr>
            <a:spLocks noGrp="1"/>
          </p:cNvSpPr>
          <p:nvPr>
            <p:ph type="title"/>
          </p:nvPr>
        </p:nvSpPr>
        <p:spPr>
          <a:xfrm>
            <a:off x="344487" y="692696"/>
            <a:ext cx="8569325" cy="315436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4000" dirty="0"/>
              <a:t>このアンケートをして</a:t>
            </a:r>
            <a:br>
              <a:rPr lang="ja-JP" altLang="en-US" sz="4000" dirty="0"/>
            </a:br>
            <a:r>
              <a:rPr lang="ja-JP" altLang="en-US" sz="4000" dirty="0"/>
              <a:t>・気づいたこと</a:t>
            </a:r>
            <a:br>
              <a:rPr lang="en-US" altLang="ja-JP" sz="4000" dirty="0"/>
            </a:br>
            <a:r>
              <a:rPr lang="ja-JP" altLang="en-US" sz="4000" dirty="0"/>
              <a:t>・今の気もち　　　　　　</a:t>
            </a:r>
            <a:br>
              <a:rPr lang="en-US" altLang="ja-JP" sz="4000" dirty="0"/>
            </a:br>
            <a:endParaRPr lang="ja-JP" altLang="en-US" sz="4000" dirty="0"/>
          </a:p>
        </p:txBody>
      </p:sp>
      <p:sp>
        <p:nvSpPr>
          <p:cNvPr id="2" name="右中かっこ 1"/>
          <p:cNvSpPr/>
          <p:nvPr/>
        </p:nvSpPr>
        <p:spPr>
          <a:xfrm>
            <a:off x="3595192" y="1673749"/>
            <a:ext cx="504056" cy="136815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99248" y="1673749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・書ける人は書こう</a:t>
            </a:r>
          </a:p>
          <a:p>
            <a:r>
              <a:rPr lang="ja-JP" altLang="en-US" sz="4000" dirty="0"/>
              <a:t>・絵をかいてもいいよ</a:t>
            </a:r>
            <a:endParaRPr kumimoji="1" lang="ja-JP" altLang="en-US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7" y="3356992"/>
            <a:ext cx="837155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744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632" y="1765942"/>
            <a:ext cx="8667848" cy="3820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今，感じている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ストレスのもと</a:t>
            </a:r>
            <a:r>
              <a:rPr lang="ja-JP" altLang="en-US" sz="4000" dirty="0">
                <a:latin typeface="+mj-ea"/>
                <a:ea typeface="+mj-ea"/>
              </a:rPr>
              <a:t>になって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いることを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一つ</a:t>
            </a:r>
            <a:r>
              <a:rPr lang="ja-JP" altLang="en-US" sz="4000" dirty="0">
                <a:latin typeface="+mj-ea"/>
                <a:ea typeface="+mj-ea"/>
              </a:rPr>
              <a:t>だけ思い浮かべてみよう。</a:t>
            </a:r>
            <a:endParaRPr lang="en-US" altLang="ja-JP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1472" y="90872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ストレスの合計点に注目しよう！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6263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◆達人への道②</a:t>
            </a:r>
          </a:p>
        </p:txBody>
      </p:sp>
      <p:sp>
        <p:nvSpPr>
          <p:cNvPr id="4" name="雲形吹き出し 3"/>
          <p:cNvSpPr/>
          <p:nvPr/>
        </p:nvSpPr>
        <p:spPr>
          <a:xfrm>
            <a:off x="810278" y="3645024"/>
            <a:ext cx="6142756" cy="2957428"/>
          </a:xfrm>
          <a:prstGeom prst="cloudCallout">
            <a:avLst>
              <a:gd name="adj1" fmla="val 52185"/>
              <a:gd name="adj2" fmla="val 187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悩んで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60" y="4653136"/>
            <a:ext cx="2232248" cy="1943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479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852" y="4797152"/>
            <a:ext cx="8856984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点数が高かった人も低かった人も</a:t>
            </a:r>
            <a:r>
              <a:rPr lang="ja-JP" altLang="en-US" sz="4400" dirty="0">
                <a:latin typeface="+mn-ea"/>
              </a:rPr>
              <a:t>，</a:t>
            </a:r>
            <a:endParaRPr lang="en-US" altLang="ja-JP" sz="44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まず</a:t>
            </a:r>
            <a:r>
              <a:rPr lang="ja-JP" altLang="en-US" sz="4400" u="sng" dirty="0">
                <a:solidFill>
                  <a:srgbClr val="FF0000"/>
                </a:solidFill>
                <a:latin typeface="+mn-ea"/>
              </a:rPr>
              <a:t>１点下げること</a:t>
            </a:r>
            <a:r>
              <a:rPr lang="ja-JP" altLang="en-US" sz="4400" dirty="0">
                <a:latin typeface="+mn-ea"/>
              </a:rPr>
              <a:t>を目標にしよう！</a:t>
            </a:r>
            <a:endParaRPr lang="en-US" altLang="ja-JP" sz="4400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80666"/>
            <a:ext cx="5365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今日の授業の目標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Picture 4" descr="ED00205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032" y="1052736"/>
            <a:ext cx="86756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899592" y="1268760"/>
            <a:ext cx="694791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FFFF00"/>
                </a:solidFill>
              </a:rPr>
              <a:t>　</a:t>
            </a:r>
            <a:r>
              <a:rPr kumimoji="1" lang="ja-JP" altLang="en-US" sz="6000" b="1" dirty="0">
                <a:solidFill>
                  <a:srgbClr val="FFFF00"/>
                </a:solidFill>
              </a:rPr>
              <a:t>ストレスの合計点を</a:t>
            </a:r>
          </a:p>
          <a:p>
            <a:r>
              <a:rPr kumimoji="1" lang="en-US" altLang="ja-JP" sz="6000" b="1" dirty="0">
                <a:solidFill>
                  <a:srgbClr val="FFFF00"/>
                </a:solidFill>
              </a:rPr>
              <a:t>1</a:t>
            </a:r>
            <a:r>
              <a:rPr kumimoji="1" lang="ja-JP" altLang="en-US" sz="6000" b="1" dirty="0">
                <a:solidFill>
                  <a:srgbClr val="FFFF00"/>
                </a:solidFill>
              </a:rPr>
              <a:t>点下げよう！</a:t>
            </a:r>
          </a:p>
        </p:txBody>
      </p:sp>
    </p:spTree>
    <p:extLst>
      <p:ext uri="{BB962C8B-B14F-4D97-AF65-F5344CB8AC3E}">
        <p14:creationId xmlns:p14="http://schemas.microsoft.com/office/powerpoint/2010/main" val="1819661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04223"/>
              </p:ext>
            </p:extLst>
          </p:nvPr>
        </p:nvGraphicFramePr>
        <p:xfrm>
          <a:off x="236712" y="1891594"/>
          <a:ext cx="8799784" cy="4129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5358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対処行動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問題を</a:t>
                      </a:r>
                      <a:endParaRPr kumimoji="1" lang="en-US" altLang="ja-JP" sz="3600" dirty="0">
                        <a:solidFill>
                          <a:srgbClr val="0070C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360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600" b="1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51520" y="7029400"/>
            <a:ext cx="8568952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n-ea"/>
              </a:rPr>
              <a:t>　　</a:t>
            </a:r>
            <a:endParaRPr lang="en-US" altLang="ja-JP" sz="3600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n-ea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84980" y="0"/>
            <a:ext cx="9058794" cy="7447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r>
              <a:rPr kumimoji="1" lang="ja-JP" altLang="en-US" sz="4400" dirty="0">
                <a:solidFill>
                  <a:srgbClr val="C00000"/>
                </a:solidFill>
                <a:latin typeface="+mn-ea"/>
                <a:ea typeface="ＤＨＰ特太ゴシック体" panose="02010601000101010101" pitchFamily="2" charset="-128"/>
              </a:rPr>
              <a:t>ストレスを感じた時の工夫</a:t>
            </a:r>
            <a:r>
              <a:rPr kumimoji="1"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en-US" altLang="ja-JP" sz="4400" dirty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endParaRPr kumimoji="1" lang="en-US" altLang="ja-JP" sz="4400" dirty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ja-JP" altLang="en-US" sz="4400" b="1" dirty="0">
              <a:latin typeface="+mn-ea"/>
              <a:ea typeface="ＤＨＰ特太ゴシック体" panose="02010601000101010101" pitchFamily="2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6165304"/>
            <a:ext cx="482736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FF00"/>
                </a:solidFill>
                <a:latin typeface="+mj-ea"/>
                <a:ea typeface="+mj-ea"/>
              </a:rPr>
              <a:t>ひとつひとつ</a:t>
            </a:r>
            <a:r>
              <a:rPr kumimoji="1" lang="ja-JP" altLang="en-US" sz="3200" b="1" dirty="0">
                <a:solidFill>
                  <a:srgbClr val="FFFF00"/>
                </a:solidFill>
                <a:latin typeface="+mj-ea"/>
                <a:ea typeface="+mj-ea"/>
              </a:rPr>
              <a:t>考えていこう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798151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４つの「対処行動（工夫）」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4005064"/>
            <a:ext cx="1096070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 descr="犬のアイコン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1916832"/>
            <a:ext cx="109607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ウサギのアイコン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653" y="3108126"/>
            <a:ext cx="1220252" cy="88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象のアイコン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44" y="5013176"/>
            <a:ext cx="1096070" cy="927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2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6190" y="1750169"/>
            <a:ext cx="8712968" cy="1894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人と話す　　○　リラックスする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○　熱中する　　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など，自分にとって楽しいことをする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48995" y="860624"/>
            <a:ext cx="6754944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06028" y="4040628"/>
            <a:ext cx="8570052" cy="152072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4000" dirty="0">
              <a:latin typeface="+mj-ea"/>
            </a:endParaRPr>
          </a:p>
          <a:p>
            <a:r>
              <a:rPr lang="ja-JP" altLang="en-US" sz="4000" dirty="0">
                <a:latin typeface="+mj-ea"/>
              </a:rPr>
              <a:t>・だれと話すのか</a:t>
            </a:r>
          </a:p>
          <a:p>
            <a:r>
              <a:rPr lang="ja-JP" altLang="en-US" sz="4000" dirty="0">
                <a:latin typeface="+mj-ea"/>
              </a:rPr>
              <a:t>・何をするのか</a:t>
            </a:r>
            <a:endParaRPr lang="en-US" altLang="ja-JP" sz="4000" dirty="0">
              <a:latin typeface="+mj-ea"/>
            </a:endParaRPr>
          </a:p>
          <a:p>
            <a:endParaRPr lang="ja-JP" altLang="en-US" sz="4000" dirty="0">
              <a:latin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94028" y="152002"/>
            <a:ext cx="607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☆達人シートの左上に注目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221820" y="5635241"/>
            <a:ext cx="8666468" cy="769441"/>
          </a:xfrm>
          <a:prstGeom prst="roundRect">
            <a:avLst/>
          </a:prstGeom>
          <a:solidFill>
            <a:srgbClr val="FF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中かっこ 8"/>
          <p:cNvSpPr/>
          <p:nvPr/>
        </p:nvSpPr>
        <p:spPr>
          <a:xfrm>
            <a:off x="4077286" y="4260929"/>
            <a:ext cx="432048" cy="108012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89850" y="444704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(</a:t>
            </a:r>
            <a:r>
              <a:rPr kumimoji="1" lang="ja-JP" altLang="en-US" sz="4000" dirty="0"/>
              <a:t>　</a:t>
            </a:r>
            <a:r>
              <a:rPr kumimoji="1" lang="en-US" altLang="ja-JP" sz="4000" dirty="0"/>
              <a:t>)</a:t>
            </a:r>
            <a:r>
              <a:rPr kumimoji="1" lang="ja-JP" altLang="en-US" sz="4000" dirty="0"/>
              <a:t>に書こう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6190" y="563524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有効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犬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6" y="52586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9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0808" y="260649"/>
            <a:ext cx="8581280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でも，困ったときすぐにできないこともあるよ。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こんなときは・・・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984844" y="2019151"/>
            <a:ext cx="5819403" cy="83686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「あとで○○しよう」</a:t>
            </a:r>
            <a:endParaRPr lang="en-US" altLang="ja-JP" sz="44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7108" y="5845322"/>
            <a:ext cx="8407656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b="1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気分を変える</a:t>
            </a:r>
            <a:r>
              <a:rPr kumimoji="1" lang="ja-JP" altLang="en-US" sz="4400" b="1" dirty="0">
                <a:solidFill>
                  <a:srgbClr val="CC0099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962968" y="2885148"/>
            <a:ext cx="7002040" cy="21864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FF0000"/>
                </a:solidFill>
                <a:latin typeface="+mj-ea"/>
                <a:ea typeface="+mj-ea"/>
              </a:rPr>
              <a:t>　楽しみをためておくイメージをもつ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ことは，ストレスマネジメントの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達人になるためのコツ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</a:t>
            </a:r>
          </a:p>
        </p:txBody>
      </p:sp>
      <p:sp>
        <p:nvSpPr>
          <p:cNvPr id="5" name="雲 4"/>
          <p:cNvSpPr/>
          <p:nvPr/>
        </p:nvSpPr>
        <p:spPr>
          <a:xfrm>
            <a:off x="179512" y="1412777"/>
            <a:ext cx="8568952" cy="4193440"/>
          </a:xfrm>
          <a:prstGeom prst="cloud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4355976" y="5071590"/>
            <a:ext cx="648072" cy="771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ガッツポーズをして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979188"/>
            <a:ext cx="210502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ガッツポーズをして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79188"/>
            <a:ext cx="2016223" cy="1905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9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968" y="1340768"/>
            <a:ext cx="8712968" cy="2897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C00000"/>
                </a:solidFill>
                <a:latin typeface="+mj-ea"/>
              </a:rPr>
              <a:t>◆達人への道①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 「心とからだの健康観察」 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今の自分の心や身体に目を向けて，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ストレス反応がどのように表れている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のか確かめてみよう。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704" y="188640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自分の心と身体に目をむけよう！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22164" y="4437112"/>
            <a:ext cx="898954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>
                <a:solidFill>
                  <a:srgbClr val="C00000"/>
                </a:solidFill>
                <a:latin typeface="+mj-ea"/>
              </a:rPr>
              <a:t>◆達人への道②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 「達人シート」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自分が使える工夫を増やそう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51520" y="188640"/>
            <a:ext cx="8568952" cy="76944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233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196" y="1520481"/>
            <a:ext cx="8928992" cy="55634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①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「気分を変える</a:t>
            </a:r>
            <a:r>
              <a:rPr lang="ja-JP" altLang="en-US" sz="4000" b="1" dirty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」</a:t>
            </a:r>
            <a:r>
              <a:rPr lang="ja-JP" altLang="en-US" sz="4000" dirty="0">
                <a:latin typeface="+mj-ea"/>
                <a:ea typeface="+mj-ea"/>
              </a:rPr>
              <a:t>で記入したことを（　　）に書き写そう。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4000" dirty="0">
                <a:latin typeface="+mj-ea"/>
                <a:ea typeface="+mj-ea"/>
              </a:rPr>
              <a:t>②その行動を</a:t>
            </a:r>
            <a:r>
              <a:rPr lang="ja-JP" altLang="en-US" sz="4000" u="sng" dirty="0">
                <a:solidFill>
                  <a:srgbClr val="FF0000"/>
                </a:solidFill>
                <a:latin typeface="+mj-ea"/>
                <a:ea typeface="+mj-ea"/>
              </a:rPr>
              <a:t>いつやってみようか</a:t>
            </a:r>
            <a:r>
              <a:rPr lang="ja-JP" altLang="en-US" sz="4000" dirty="0">
                <a:latin typeface="+mj-ea"/>
                <a:ea typeface="+mj-ea"/>
              </a:rPr>
              <a:t>を考え，＿＿＿に書こう。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　＜例＞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あとで，冬休みになったら，帰ったら</a:t>
            </a:r>
            <a:r>
              <a:rPr lang="ja-JP" altLang="en-US" dirty="0">
                <a:solidFill>
                  <a:schemeClr val="accent1"/>
                </a:solidFill>
                <a:latin typeface="+mj-ea"/>
                <a:ea typeface="+mj-ea"/>
              </a:rPr>
              <a:t>，</a:t>
            </a:r>
            <a:r>
              <a:rPr lang="ja-JP" altLang="en-US" dirty="0">
                <a:latin typeface="+mj-ea"/>
                <a:ea typeface="+mj-ea"/>
              </a:rPr>
              <a:t>など　</a:t>
            </a:r>
            <a:endParaRPr kumimoji="1" lang="ja-JP" altLang="en-US" dirty="0">
              <a:latin typeface="+mj-ea"/>
              <a:ea typeface="+mj-ea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60088"/>
              </p:ext>
            </p:extLst>
          </p:nvPr>
        </p:nvGraphicFramePr>
        <p:xfrm>
          <a:off x="179512" y="2842625"/>
          <a:ext cx="8856984" cy="1764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51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気分を変える行動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683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だれと話をする？（  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+mj-ea"/>
                          <a:ea typeface="+mj-ea"/>
                        </a:rPr>
                        <a:t>＿＿＿＿＿＿＿＿＿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，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  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）に話を聞いてもらおう。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直線矢印コネクタ 6"/>
          <p:cNvCxnSpPr/>
          <p:nvPr/>
        </p:nvCxnSpPr>
        <p:spPr>
          <a:xfrm>
            <a:off x="3915328" y="4005064"/>
            <a:ext cx="864096" cy="108012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339752" y="751040"/>
            <a:ext cx="6408712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</a:t>
            </a:r>
            <a:r>
              <a:rPr lang="ja-JP" altLang="en-US" sz="4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変える</a:t>
            </a:r>
            <a:r>
              <a:rPr lang="ja-JP" altLang="en-US" sz="4400" dirty="0">
                <a:solidFill>
                  <a:srgbClr val="CC00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イメージ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16626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☆達人シートの右上に注目</a:t>
            </a:r>
          </a:p>
        </p:txBody>
      </p:sp>
      <p:pic>
        <p:nvPicPr>
          <p:cNvPr id="10" name="図 9" descr="ウサギ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6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8225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3788" y="1340768"/>
            <a:ext cx="8424936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8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ストレスのもとになって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いる問題や課題を解決した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ことにはならない。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775" y="358294"/>
            <a:ext cx="8908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でも，気分を変えているだけでは・・・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3372" y="4421082"/>
            <a:ext cx="8424936" cy="75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そこで，必要なのが</a:t>
            </a:r>
            <a:endParaRPr lang="en-US" altLang="ja-JP" sz="4000" dirty="0">
              <a:latin typeface="+mj-ea"/>
              <a:ea typeface="+mj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403648" y="5435996"/>
            <a:ext cx="7632848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「解決する</a:t>
            </a:r>
            <a:r>
              <a:rPr lang="ja-JP" altLang="en-US" sz="4000" b="1" dirty="0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行動</a:t>
            </a:r>
            <a:r>
              <a:rPr lang="ja-JP" altLang="en-US" sz="4000" b="1" dirty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lang="ja-JP" altLang="en-US" sz="4000" dirty="0">
                <a:latin typeface="+mj-ea"/>
                <a:ea typeface="+mj-ea"/>
              </a:rPr>
              <a:t>という対処行動</a:t>
            </a:r>
            <a:endParaRPr lang="en-US" altLang="ja-JP" sz="4000" dirty="0">
              <a:latin typeface="+mj-ea"/>
              <a:ea typeface="+mj-ea"/>
            </a:endParaRPr>
          </a:p>
        </p:txBody>
      </p:sp>
      <p:pic>
        <p:nvPicPr>
          <p:cNvPr id="8" name="図 7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4" y="5019748"/>
            <a:ext cx="1616075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76" y="1990083"/>
            <a:ext cx="2133840" cy="2247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4544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53342"/>
            <a:ext cx="8667406" cy="3211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○課題を後回しにしないで，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とりあえず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　　はじめてみる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○解決のための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工夫</a:t>
            </a:r>
            <a:r>
              <a:rPr lang="ja-JP" altLang="en-US" sz="4000" b="1" dirty="0">
                <a:latin typeface="+mj-ea"/>
                <a:ea typeface="+mj-ea"/>
              </a:rPr>
              <a:t>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努力</a:t>
            </a:r>
            <a:r>
              <a:rPr lang="ja-JP" altLang="en-US" sz="4000" b="1" dirty="0">
                <a:latin typeface="+mj-ea"/>
                <a:ea typeface="+mj-ea"/>
              </a:rPr>
              <a:t>をする</a:t>
            </a:r>
            <a:endParaRPr lang="en-US" altLang="ja-JP" sz="40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よい結果を出す</a:t>
            </a:r>
            <a:r>
              <a:rPr lang="ja-JP" altLang="en-US" sz="4000" b="1" dirty="0">
                <a:latin typeface="+mj-ea"/>
                <a:ea typeface="+mj-ea"/>
              </a:rPr>
              <a:t>（試合に勝つ，合格）</a:t>
            </a:r>
            <a:r>
              <a:rPr lang="ja-JP" altLang="en-US" sz="3600" dirty="0">
                <a:latin typeface="+mj-ea"/>
                <a:ea typeface="+mj-ea"/>
              </a:rPr>
              <a:t>　　　　　　　　　　　　　　　　　　　　　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　　　　　などがあるよ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55776" y="255719"/>
            <a:ext cx="5544616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70C0"/>
                </a:solidFill>
                <a:latin typeface="+mj-ea"/>
                <a:ea typeface="+mj-ea"/>
              </a:rPr>
              <a:t>「解決する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400" b="1" dirty="0">
                <a:solidFill>
                  <a:srgbClr val="0070C0"/>
                </a:solidFill>
                <a:latin typeface="+mj-ea"/>
                <a:ea typeface="+mj-ea"/>
              </a:rPr>
              <a:t>」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501682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でも，</a:t>
            </a:r>
            <a:r>
              <a:rPr lang="ja-JP" altLang="en-US" sz="3600" dirty="0">
                <a:latin typeface="+mj-ea"/>
              </a:rPr>
              <a:t>解決しようと努力していても，</a:t>
            </a:r>
            <a:endParaRPr lang="en-US" altLang="ja-JP" sz="3600" dirty="0">
              <a:latin typeface="+mj-ea"/>
            </a:endParaRPr>
          </a:p>
          <a:p>
            <a:r>
              <a:rPr lang="ja-JP" altLang="en-US" sz="3600" dirty="0">
                <a:latin typeface="+mj-ea"/>
              </a:rPr>
              <a:t>なかなか簡単には進まないことも・・・</a:t>
            </a:r>
            <a:endParaRPr lang="ja-JP" altLang="en-US" sz="3600" dirty="0"/>
          </a:p>
          <a:p>
            <a:endParaRPr kumimoji="1" lang="ja-JP" altLang="en-US" sz="3600" dirty="0"/>
          </a:p>
        </p:txBody>
      </p:sp>
      <p:sp>
        <p:nvSpPr>
          <p:cNvPr id="4" name="雲形吹き出し 3"/>
          <p:cNvSpPr/>
          <p:nvPr/>
        </p:nvSpPr>
        <p:spPr>
          <a:xfrm>
            <a:off x="-108520" y="4581128"/>
            <a:ext cx="8064896" cy="2276872"/>
          </a:xfrm>
          <a:prstGeom prst="cloudCallout">
            <a:avLst>
              <a:gd name="adj1" fmla="val 50359"/>
              <a:gd name="adj2" fmla="val 291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01" y="0"/>
            <a:ext cx="1616075" cy="12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16" y="5057410"/>
            <a:ext cx="1732152" cy="1673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9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39552" y="3429000"/>
            <a:ext cx="7992888" cy="223224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6812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「解決する行動」につながらないとき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03400" y="1505297"/>
            <a:ext cx="7508140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dirty="0">
                <a:solidFill>
                  <a:srgbClr val="00B0F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解決する</a:t>
            </a:r>
            <a:r>
              <a:rPr kumimoji="1" lang="ja-JP" altLang="en-US" sz="4400" dirty="0">
                <a:solidFill>
                  <a:srgbClr val="CC00CC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kumimoji="1" lang="ja-JP" altLang="en-US" sz="4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をもつ</a:t>
            </a: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5320" y="2681536"/>
            <a:ext cx="83843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人は困難に出会っても，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00B050"/>
                </a:solidFill>
                <a:latin typeface="+mj-ea"/>
                <a:ea typeface="+mj-ea"/>
              </a:rPr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○解決への見通しがもてる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○取組のよさ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意義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が分かる</a:t>
            </a:r>
            <a:endParaRPr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○今の成果が確認できる　</a:t>
            </a:r>
            <a:r>
              <a:rPr lang="ja-JP" altLang="en-US" sz="4000" b="1" dirty="0">
                <a:latin typeface="+mj-ea"/>
                <a:ea typeface="+mj-ea"/>
              </a:rPr>
              <a:t>　　　　　　　　　</a:t>
            </a: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　　　　　　　　　</a:t>
            </a:r>
            <a:r>
              <a:rPr lang="ja-JP" altLang="en-US" sz="4000" dirty="0">
                <a:latin typeface="+mj-ea"/>
                <a:ea typeface="+mj-ea"/>
              </a:rPr>
              <a:t>と気持ちが楽になるよ。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8534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34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9512" y="260648"/>
            <a:ext cx="8856984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もう一度，最初に思い浮かべた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</a:t>
            </a:r>
            <a:endParaRPr lang="en-US" altLang="ja-JP" sz="4400" b="1" dirty="0">
              <a:solidFill>
                <a:srgbClr val="00B050"/>
              </a:solidFill>
              <a:latin typeface="+mj-ea"/>
              <a:ea typeface="ＤＨＰ特太ゴシック体" panose="02010601000101010101" pitchFamily="2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問題や課題」</a:t>
            </a:r>
            <a:r>
              <a:rPr lang="ja-JP" altLang="en-US" sz="4400" dirty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1554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2132856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66545" y="1699816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516" y="1672432"/>
            <a:ext cx="885698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</a:t>
            </a:r>
            <a:r>
              <a:rPr lang="ja-JP" altLang="en-US" sz="40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見通しがもてる</a:t>
            </a:r>
            <a:endParaRPr lang="en-US" altLang="ja-JP" sz="40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（　　　　）に聞けばやり方がわかりそうだ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⇒だれに聞けば，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解決への見通し</a:t>
            </a:r>
            <a:r>
              <a:rPr lang="ja-JP" altLang="en-US" sz="4000" dirty="0">
                <a:latin typeface="+mj-ea"/>
                <a:ea typeface="+mj-ea"/>
              </a:rPr>
              <a:t>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楽にもてるかな。　　</a:t>
            </a:r>
            <a:r>
              <a:rPr lang="en-US" altLang="ja-JP" sz="4000" dirty="0">
                <a:latin typeface="+mj-ea"/>
                <a:ea typeface="+mj-ea"/>
              </a:rPr>
              <a:t>(</a:t>
            </a:r>
            <a:r>
              <a:rPr lang="ja-JP" altLang="en-US" sz="4000" dirty="0">
                <a:latin typeface="+mj-ea"/>
                <a:ea typeface="+mj-ea"/>
              </a:rPr>
              <a:t>　　　</a:t>
            </a:r>
            <a:r>
              <a:rPr lang="en-US" altLang="ja-JP" sz="4000" dirty="0">
                <a:latin typeface="+mj-ea"/>
                <a:ea typeface="+mj-ea"/>
              </a:rPr>
              <a:t>)</a:t>
            </a:r>
            <a:r>
              <a:rPr lang="ja-JP" altLang="en-US" sz="4000" dirty="0">
                <a:latin typeface="+mj-ea"/>
                <a:ea typeface="+mj-ea"/>
              </a:rPr>
              <a:t>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＜例＞　家族，先生，友だち　など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</a:t>
            </a:r>
            <a:endParaRPr lang="en-US" altLang="ja-JP" sz="3600" dirty="0">
              <a:latin typeface="+mj-ea"/>
              <a:ea typeface="+mj-ea"/>
            </a:endParaRPr>
          </a:p>
          <a:p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83768" y="864828"/>
            <a:ext cx="499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「解決するイメージ①」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87910" y="268746"/>
            <a:ext cx="5589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</a:t>
            </a:r>
            <a:r>
              <a:rPr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達人シート</a:t>
            </a:r>
            <a:r>
              <a:rPr kumimoji="1"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の右下に注目</a:t>
            </a: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1" y="188640"/>
            <a:ext cx="1616075" cy="1743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8963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016" y="404664"/>
            <a:ext cx="8533456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今，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「ストレスのもとになっている問題や課題」</a:t>
            </a:r>
            <a:r>
              <a:rPr lang="ja-JP" altLang="en-US" sz="4400" dirty="0">
                <a:latin typeface="+mj-ea"/>
                <a:ea typeface="+mj-ea"/>
              </a:rPr>
              <a:t>に対して，</a:t>
            </a:r>
            <a:r>
              <a:rPr lang="ja-JP" altLang="en-US" sz="4400" b="1" dirty="0">
                <a:solidFill>
                  <a:srgbClr val="FF0000"/>
                </a:solidFill>
                <a:latin typeface="+mj-ea"/>
                <a:ea typeface="+mj-ea"/>
              </a:rPr>
              <a:t>取り組んでいること</a:t>
            </a:r>
            <a:r>
              <a:rPr lang="ja-JP" altLang="en-US" sz="4400" dirty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3361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26012" y="1511907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49469" y="1204725"/>
            <a:ext cx="7104384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574" y="1169453"/>
            <a:ext cx="944897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取組のよさ（意義）が分かる</a:t>
            </a:r>
            <a:endParaRPr lang="en-US" altLang="ja-JP" sz="40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今の取組が（　　　　　　）につながる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⇒取組が，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どのような成果</a:t>
            </a:r>
            <a:r>
              <a:rPr lang="ja-JP" altLang="en-US" sz="4000" dirty="0">
                <a:latin typeface="+mj-ea"/>
                <a:ea typeface="+mj-ea"/>
              </a:rPr>
              <a:t>につながりそう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かな。　（　　　　）に書こう。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＜例＞</a:t>
            </a:r>
            <a:r>
              <a:rPr lang="ja-JP" altLang="en-US" sz="3600" dirty="0">
                <a:latin typeface="+mj-ea"/>
                <a:ea typeface="+mj-ea"/>
              </a:rPr>
              <a:t>・この宿題をやれば成績が上がりそう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・この練習を続ければ試合に勝てそうだ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「解決するイメージ②」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97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8917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99809" y="1258265"/>
            <a:ext cx="8640960" cy="1018607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686624" y="843055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「解決するイメージ③」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694" y="34032"/>
            <a:ext cx="1616075" cy="161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4004" y="812594"/>
            <a:ext cx="8856984" cy="6045405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</a:t>
            </a:r>
            <a:r>
              <a:rPr lang="ja-JP" altLang="en-US" sz="40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今の成果が確認できる</a:t>
            </a:r>
            <a:endParaRPr lang="en-US" altLang="ja-JP" sz="40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今できていることは（　　　　　　）だ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</a:t>
            </a:r>
            <a:r>
              <a:rPr lang="ja-JP" altLang="en-US" sz="4000" dirty="0">
                <a:latin typeface="+mj-ea"/>
              </a:rPr>
              <a:t>大変な中でも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すでに成果は表れて</a:t>
            </a:r>
            <a:r>
              <a:rPr lang="ja-JP" altLang="en-US" sz="4000" b="1" dirty="0" err="1">
                <a:solidFill>
                  <a:srgbClr val="FF0000"/>
                </a:solidFill>
                <a:latin typeface="+mj-ea"/>
              </a:rPr>
              <a:t>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る</a:t>
            </a:r>
            <a:r>
              <a:rPr lang="ja-JP" altLang="en-US" sz="4000" dirty="0">
                <a:latin typeface="+mj-ea"/>
              </a:rPr>
              <a:t>よ。</a:t>
            </a:r>
            <a:r>
              <a:rPr lang="ja-JP" altLang="en-US" sz="4000" dirty="0">
                <a:solidFill>
                  <a:srgbClr val="FF0000"/>
                </a:solidFill>
                <a:latin typeface="+mj-ea"/>
              </a:rPr>
              <a:t>今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どこまでできているのか</a:t>
            </a:r>
            <a:r>
              <a:rPr lang="ja-JP" altLang="en-US" sz="4000" dirty="0">
                <a:latin typeface="+mj-ea"/>
              </a:rPr>
              <a:t>注意深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</a:rPr>
              <a:t>　</a:t>
            </a:r>
            <a:r>
              <a:rPr lang="ja-JP" altLang="en-US" sz="4000" dirty="0" err="1">
                <a:latin typeface="+mj-ea"/>
              </a:rPr>
              <a:t>く</a:t>
            </a:r>
            <a:r>
              <a:rPr lang="ja-JP" altLang="en-US" sz="4000" dirty="0">
                <a:latin typeface="+mj-ea"/>
              </a:rPr>
              <a:t>探して</a:t>
            </a:r>
            <a:r>
              <a:rPr lang="en-US" altLang="ja-JP" sz="4000" dirty="0">
                <a:latin typeface="+mj-ea"/>
              </a:rPr>
              <a:t>(</a:t>
            </a:r>
            <a:r>
              <a:rPr lang="ja-JP" altLang="en-US" sz="4000" dirty="0">
                <a:latin typeface="+mj-ea"/>
              </a:rPr>
              <a:t>　　　</a:t>
            </a:r>
            <a:r>
              <a:rPr lang="en-US" altLang="ja-JP" sz="4000" dirty="0">
                <a:latin typeface="+mj-ea"/>
              </a:rPr>
              <a:t>)</a:t>
            </a:r>
            <a:r>
              <a:rPr lang="ja-JP" altLang="en-US" sz="4000" dirty="0">
                <a:latin typeface="+mj-ea"/>
              </a:rPr>
              <a:t>に書こう。</a:t>
            </a:r>
            <a:endParaRPr lang="en-US" altLang="ja-JP" sz="4000" dirty="0"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</a:rPr>
              <a:t>　＜例＞　</a:t>
            </a:r>
            <a:r>
              <a:rPr lang="ja-JP" altLang="en-US" dirty="0">
                <a:latin typeface="+mj-ea"/>
              </a:rPr>
              <a:t>・今年の水泳学習の目標は</a:t>
            </a:r>
            <a:r>
              <a:rPr lang="en-US" altLang="ja-JP" dirty="0">
                <a:latin typeface="+mj-ea"/>
              </a:rPr>
              <a:t>25m</a:t>
            </a:r>
            <a:r>
              <a:rPr lang="ja-JP" altLang="en-US" dirty="0">
                <a:latin typeface="+mj-ea"/>
              </a:rPr>
              <a:t>泳ぐ</a:t>
            </a:r>
            <a:r>
              <a:rPr lang="ja-JP" altLang="en-US" dirty="0" err="1">
                <a:latin typeface="+mj-ea"/>
              </a:rPr>
              <a:t>こ　　</a:t>
            </a:r>
            <a:endParaRPr lang="ja-JP" altLang="en-US" dirty="0">
              <a:latin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とだった。目標は達成出来なかった</a:t>
            </a:r>
            <a:r>
              <a:rPr lang="ja-JP" altLang="en-US" dirty="0" err="1">
                <a:latin typeface="+mj-ea"/>
              </a:rPr>
              <a:t>け</a:t>
            </a:r>
            <a:r>
              <a:rPr lang="ja-JP" altLang="en-US" dirty="0">
                <a:latin typeface="+mj-ea"/>
              </a:rPr>
              <a:t>　　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れど，昨年よりは</a:t>
            </a:r>
            <a:r>
              <a:rPr lang="en-US" altLang="ja-JP" dirty="0">
                <a:latin typeface="+mj-ea"/>
              </a:rPr>
              <a:t>5m</a:t>
            </a:r>
            <a:r>
              <a:rPr lang="ja-JP" altLang="en-US" dirty="0">
                <a:latin typeface="+mj-ea"/>
              </a:rPr>
              <a:t>長く泳げるように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なった。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09968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34334" y="4117032"/>
            <a:ext cx="8909570" cy="24083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98020" y="3829000"/>
            <a:ext cx="2401772" cy="5760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4334" y="1418604"/>
            <a:ext cx="8808202" cy="2347515"/>
          </a:xfrm>
          <a:solidFill>
            <a:srgbClr val="FFEB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　　</a:t>
            </a:r>
            <a:r>
              <a:rPr kumimoji="1" lang="ja-JP" altLang="en-US" sz="4000" dirty="0">
                <a:latin typeface="+mj-ea"/>
                <a:ea typeface="+mj-ea"/>
              </a:rPr>
              <a:t>一人でがんばるのではなく，</a:t>
            </a:r>
            <a:endParaRPr kumimoji="1"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・他の人に</a:t>
            </a:r>
            <a:r>
              <a:rPr kumimoji="1"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手伝ってもらう</a:t>
            </a:r>
            <a:r>
              <a:rPr lang="ja-JP" altLang="en-US" sz="4000" dirty="0">
                <a:latin typeface="+mj-ea"/>
                <a:ea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・友だちの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アイディアをまねる</a:t>
            </a:r>
            <a:endParaRPr lang="en-US" altLang="ja-JP" sz="40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</a:t>
            </a:r>
            <a:endParaRPr kumimoji="1"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  <a:endParaRPr kumimoji="1" lang="ja-JP" altLang="en-US" sz="3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1986" y="311794"/>
            <a:ext cx="7596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レベルアップ①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34334" y="3766120"/>
            <a:ext cx="9297636" cy="3091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>
                <a:solidFill>
                  <a:schemeClr val="bg1"/>
                </a:solidFill>
                <a:latin typeface="+mj-ea"/>
                <a:ea typeface="+mj-ea"/>
              </a:rPr>
              <a:t>話し合おう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・達人シートを見せ合い，アイディアを交流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・まねできることを見つけ，アイディアを増やす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　　</a:t>
            </a:r>
            <a:r>
              <a:rPr lang="en-US" altLang="ja-JP" sz="3600" dirty="0">
                <a:latin typeface="+mj-ea"/>
                <a:ea typeface="+mj-ea"/>
              </a:rPr>
              <a:t>(</a:t>
            </a:r>
            <a:r>
              <a:rPr lang="ja-JP" altLang="en-US" sz="3600" dirty="0">
                <a:latin typeface="+mj-ea"/>
                <a:ea typeface="+mj-ea"/>
              </a:rPr>
              <a:t>達人シートに追加</a:t>
            </a:r>
            <a:r>
              <a:rPr lang="en-US" altLang="ja-JP" sz="3600" dirty="0">
                <a:latin typeface="+mj-ea"/>
                <a:ea typeface="+mj-ea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22400" y="3989784"/>
            <a:ext cx="852150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</a:p>
        </p:txBody>
      </p:sp>
      <p:pic>
        <p:nvPicPr>
          <p:cNvPr id="12" name="図 11" descr="ひらめいた人のイラスト（男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96" y="144196"/>
            <a:ext cx="1814984" cy="1844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25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-10120" y="1124744"/>
            <a:ext cx="3240360" cy="598711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" y="1772816"/>
            <a:ext cx="9003332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◆達人への道①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557214" y="210962"/>
            <a:ext cx="55867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41986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3000" y="1250928"/>
            <a:ext cx="8563972" cy="239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>
                <a:latin typeface="+mj-ea"/>
                <a:ea typeface="+mj-ea"/>
              </a:rPr>
              <a:t>新しい発見はあったかな</a:t>
            </a:r>
            <a:r>
              <a:rPr lang="ja-JP" altLang="en-US" sz="4000" dirty="0">
                <a:latin typeface="+mj-ea"/>
                <a:ea typeface="+mj-ea"/>
              </a:rPr>
              <a:t>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○家族に聞いて，楽になる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○先生が力になる　　　　　</a:t>
            </a:r>
            <a:r>
              <a:rPr lang="ja-JP" altLang="en-US" sz="3600" dirty="0">
                <a:latin typeface="+mj-ea"/>
                <a:ea typeface="+mj-ea"/>
              </a:rPr>
              <a:t>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・・・など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8020" y="166265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レベルアップ②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49292" y="4566126"/>
            <a:ext cx="7592524" cy="1671186"/>
          </a:xfrm>
          <a:prstGeom prst="rect">
            <a:avLst/>
          </a:prstGeom>
          <a:solidFill>
            <a:srgbClr val="FFEB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小さな発見をためていく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67544" y="5301208"/>
            <a:ext cx="8856984" cy="1038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+mj-ea"/>
                <a:ea typeface="+mj-ea"/>
              </a:rPr>
              <a:t>ことが，ストレスマネジメントのコツ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pic>
        <p:nvPicPr>
          <p:cNvPr id="9" name="図 8" descr="ひらめいた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22849"/>
            <a:ext cx="2566780" cy="2344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8982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29210" y="3401615"/>
            <a:ext cx="9164995" cy="34563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184501" y="332656"/>
            <a:ext cx="8748464" cy="29523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dirty="0">
                <a:latin typeface="+mj-ea"/>
              </a:rPr>
              <a:t>　こころのサポート授業の感想を</a:t>
            </a:r>
            <a:br>
              <a:rPr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「心とからだの健康観察」の感想ら</a:t>
            </a:r>
            <a:r>
              <a:rPr lang="ja-JP" altLang="en-US" dirty="0" err="1">
                <a:latin typeface="+mj-ea"/>
              </a:rPr>
              <a:t>ん</a:t>
            </a:r>
            <a:br>
              <a:rPr lang="ja-JP" altLang="en-US" dirty="0">
                <a:latin typeface="+mj-ea"/>
              </a:rPr>
            </a:br>
            <a:r>
              <a:rPr lang="ja-JP" altLang="en-US" dirty="0">
                <a:latin typeface="+mj-ea"/>
              </a:rPr>
              <a:t>に書いてください。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7" y="3545633"/>
            <a:ext cx="874846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2308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35705"/>
            <a:ext cx="8568952" cy="543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0070C0"/>
                </a:solidFill>
                <a:latin typeface="+mj-ea"/>
                <a:ea typeface="+mj-ea"/>
              </a:rPr>
              <a:t>　</a:t>
            </a:r>
            <a:r>
              <a:rPr lang="ja-JP" altLang="en-US" sz="4000" dirty="0">
                <a:solidFill>
                  <a:srgbClr val="0070C0"/>
                </a:solidFill>
                <a:latin typeface="+mj-ea"/>
                <a:ea typeface="+mj-ea"/>
              </a:rPr>
              <a:t>「心とからだの健康観察」</a:t>
            </a:r>
            <a:r>
              <a:rPr lang="ja-JP" altLang="en-US" sz="4000" dirty="0">
                <a:latin typeface="+mj-ea"/>
                <a:ea typeface="+mj-ea"/>
              </a:rPr>
              <a:t>には，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今日やったストレスの点数のほかに，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４つのトラウマ反応の点数があります。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これらの項目の点数が高かった人はリーフレットを参考にしてみよう。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また，先生やカウンセラーと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お話しする機会をつくりましょう。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1662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さいごに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 descr="男性の先生と生徒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93096"/>
            <a:ext cx="1907704" cy="2288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2689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この授業では、はじめにアンケートを使って心とからだの健康をふりかえりました。次に、楽しくなかったり安心できないときには「こうすればよい」という方法を学びました。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ja-JP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最後に、もう一つ知っておいて欲しいことがあります。それは「だれかに相談してもよいのだ」ということです。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相談する相手は、あなたがよく知っている信頼できる人がいいですか？　たとえば、学校の先生やスクールカウンセラー、家族や友だちのことです。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もしかしたら、あなたのことを知らない人の方が話しやすいですか？　そんなときのために「２４時間子供ＳＯＳダイヤル」や「チャイルドライン」、「ふれあい電話」などがあります。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4032250"/>
          </a:xfrm>
        </p:spPr>
        <p:txBody>
          <a:bodyPr/>
          <a:lstStyle/>
          <a:p>
            <a:pPr>
              <a:defRPr/>
            </a:pPr>
            <a:r>
              <a:rPr lang="ja-JP" altLang="en-US" sz="2400" dirty="0">
                <a:solidFill>
                  <a:schemeClr val="tx2">
                    <a:lumMod val="75000"/>
                  </a:schemeClr>
                </a:solidFill>
              </a:rPr>
              <a:t>　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「だれかに相談する」こと。それは、心とからだを健康にするための、上手な工夫のひとつです。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「心とからだの健康観察」をする前に①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133600"/>
            <a:ext cx="81518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51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254000" y="125413"/>
            <a:ext cx="8574088" cy="1143000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「心とからだの健康観察」をする前に②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365250"/>
            <a:ext cx="8291512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58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1157288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「心とからだの健康観察」をする前に③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700213"/>
            <a:ext cx="85296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76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988344"/>
            <a:ext cx="8019364" cy="309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0" y="-142964"/>
            <a:ext cx="367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0" hangingPunct="0"/>
            <a:endParaRPr kumimoji="0" lang="ja-JP" altLang="ja-JP" sz="800" dirty="0">
              <a:latin typeface="Arial" charset="0"/>
            </a:endParaRPr>
          </a:p>
          <a:p>
            <a:pPr eaLnBrk="0" hangingPunct="0"/>
            <a:br>
              <a:rPr kumimoji="0" lang="ja-JP" altLang="ja-JP" dirty="0">
                <a:latin typeface="Arial" charset="0"/>
              </a:rPr>
            </a:br>
            <a:endParaRPr kumimoji="0" lang="ja-JP" altLang="ja-JP" dirty="0">
              <a:latin typeface="Arial" charset="0"/>
            </a:endParaRPr>
          </a:p>
          <a:p>
            <a:pPr eaLnBrk="0" hangingPunct="0"/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項目版，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 dirty="0">
              <a:latin typeface="Arial" charset="0"/>
            </a:endParaRPr>
          </a:p>
          <a:p>
            <a:pPr eaLnBrk="0" hangingPunct="0"/>
            <a:endParaRPr kumimoji="0" lang="ja-JP" altLang="en-US" dirty="0">
              <a:latin typeface="Arial" charset="0"/>
            </a:endParaRP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673100" y="5516563"/>
            <a:ext cx="2292350" cy="1166812"/>
          </a:xfrm>
          <a:prstGeom prst="wedgeRoundRectCallout">
            <a:avLst>
              <a:gd name="adj1" fmla="val 53638"/>
              <a:gd name="adj2" fmla="val -94800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月日は</a:t>
            </a:r>
            <a:r>
              <a:rPr lang="en-US" altLang="ja-JP" sz="2000" b="1" dirty="0">
                <a:solidFill>
                  <a:srgbClr val="FF0000"/>
                </a:solidFill>
              </a:rPr>
              <a:t>6</a:t>
            </a:r>
            <a:r>
              <a:rPr lang="ja-JP" altLang="en-US" sz="2000" b="1" dirty="0">
                <a:solidFill>
                  <a:srgbClr val="FF0000"/>
                </a:solidFill>
              </a:rPr>
              <a:t>月でれば「</a:t>
            </a:r>
            <a:r>
              <a:rPr lang="en-US" altLang="ja-JP" sz="2000" b="1" dirty="0">
                <a:solidFill>
                  <a:srgbClr val="FF0000"/>
                </a:solidFill>
              </a:rPr>
              <a:t>06</a:t>
            </a:r>
            <a:r>
              <a:rPr lang="ja-JP" altLang="en-US" sz="2000" b="1" dirty="0">
                <a:solidFill>
                  <a:srgbClr val="FF0000"/>
                </a:solidFill>
              </a:rPr>
              <a:t>」と記入（</a:t>
            </a:r>
            <a:r>
              <a:rPr lang="en-US" altLang="ja-JP" sz="2000" b="1" dirty="0">
                <a:solidFill>
                  <a:srgbClr val="FF0000"/>
                </a:solidFill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</a:rPr>
              <a:t>桁）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225425" y="1111250"/>
            <a:ext cx="2082800" cy="1058863"/>
          </a:xfrm>
          <a:prstGeom prst="wedgeRoundRectCallout">
            <a:avLst>
              <a:gd name="adj1" fmla="val 76525"/>
              <a:gd name="adj2" fmla="val 178538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・カタカナ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・だく点は１ます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042988" y="323850"/>
            <a:ext cx="2479675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7092950" y="1193800"/>
            <a:ext cx="1292225" cy="658813"/>
          </a:xfrm>
          <a:prstGeom prst="wedgeRoundRectCallout">
            <a:avLst>
              <a:gd name="adj1" fmla="val -32208"/>
              <a:gd name="adj2" fmla="val 9363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</p:spTree>
    <p:extLst>
      <p:ext uri="{BB962C8B-B14F-4D97-AF65-F5344CB8AC3E}">
        <p14:creationId xmlns:p14="http://schemas.microsoft.com/office/powerpoint/2010/main" val="2441774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</TotalTime>
  <Words>1885</Words>
  <Application>Microsoft Office PowerPoint</Application>
  <PresentationFormat>画面に合わせる (4:3)</PresentationFormat>
  <Paragraphs>392</Paragraphs>
  <Slides>55</Slides>
  <Notes>52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55</vt:i4>
      </vt:variant>
    </vt:vector>
  </HeadingPairs>
  <TitlesOfParts>
    <vt:vector size="68" baseType="lpstr">
      <vt:lpstr>AR P丸ゴシック体E</vt:lpstr>
      <vt:lpstr>AR P丸ゴシック体M</vt:lpstr>
      <vt:lpstr>ＤＦ特太ゴシック体</vt:lpstr>
      <vt:lpstr>ＤＨＰ特太ゴシック体</vt:lpstr>
      <vt:lpstr>HGP創英角ｺﾞｼｯｸUB</vt:lpstr>
      <vt:lpstr>HGｺﾞｼｯｸM</vt:lpstr>
      <vt:lpstr>HG丸ｺﾞｼｯｸM-PRO</vt:lpstr>
      <vt:lpstr>ＭＳ Ｐゴシック</vt:lpstr>
      <vt:lpstr>ＭＳ ゴシック</vt:lpstr>
      <vt:lpstr>Arial</vt:lpstr>
      <vt:lpstr>Calibri</vt:lpstr>
      <vt:lpstr>Times New Roman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はじめに</vt:lpstr>
      <vt:lpstr>「心とからだの健康観察」をする前に①</vt:lpstr>
      <vt:lpstr>「心とからだの健康観察」をする前に②</vt:lpstr>
      <vt:lpstr>「心とからだの健康観察」をする前に③</vt:lpstr>
      <vt:lpstr>PowerPoint プレゼンテーション</vt:lpstr>
      <vt:lpstr>PowerPoint プレゼンテーション</vt:lpstr>
      <vt:lpstr>PowerPoint プレゼンテーション</vt:lpstr>
      <vt:lpstr>２，むしゃくしゃしたり，いらいらしたり， 　　かっとしたりする</vt:lpstr>
      <vt:lpstr>３，小さな音やちょっとしたことで， 　　どきっとする</vt:lpstr>
      <vt:lpstr>４，いやな夢や，こわい夢をみる</vt:lpstr>
      <vt:lpstr>５，ちょっとしたきっかけで， 　　思い出したくないのに，思い出してしまう</vt:lpstr>
      <vt:lpstr>６，つらかったこと（大震災や他の大変な 　　こと）を思い出して，どきどきしたり， 　　苦しくなったりする</vt:lpstr>
      <vt:lpstr>７，つらかったことは，現実のこと・ 　　本当のことと思えないことがある</vt:lpstr>
      <vt:lpstr>８，悲しいことがあったのに， 　　どうして涙がでないのかなと思う</vt:lpstr>
      <vt:lpstr>９，つらかったことについては， 　　話さないようにしている</vt:lpstr>
      <vt:lpstr>PowerPoint プレゼンテーション</vt:lpstr>
      <vt:lpstr>１０，自分が悪い（悪かった）と 　　　責めてしまうことがある</vt:lpstr>
      <vt:lpstr>１１，楽しかったことが 　　　楽しいと思えないことがある</vt:lpstr>
      <vt:lpstr>１２，自分の気持ちを， 　　　だれもわかってくれないと 　　　思うことがある</vt:lpstr>
      <vt:lpstr>１３，頭やお腹が痛かったり， 　　　からだの調子が悪い</vt:lpstr>
      <vt:lpstr>１４，ごはんがおいしくないし， 　　　食べたくないことがある</vt:lpstr>
      <vt:lpstr>１５，なにもやる気がしないことがある</vt:lpstr>
      <vt:lpstr>１６，勉強に集中できないことがある</vt:lpstr>
      <vt:lpstr>１７，学校を遅こくしたり 　　　休んだりすることがある</vt:lpstr>
      <vt:lpstr>１８，学校では楽しいことがいっぱいある</vt:lpstr>
      <vt:lpstr>１９，友だちと遊んだり 　　　話したりすることが楽しい</vt:lpstr>
      <vt:lpstr>「つらかったこと」（６，７，９）ときかれて，あなたは何を思いうかべましたか  　　　　　・大震災 　　　　　・他の大変なこと 　　　　　・両方 　　　　　・思いうかばない</vt:lpstr>
      <vt:lpstr>PowerPoint プレゼンテーション</vt:lpstr>
      <vt:lpstr>PowerPoint プレゼンテーション</vt:lpstr>
      <vt:lpstr>このアンケートをして ・気づいたこと ・今の気もち　　　　　　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この授業のまとめ</vt:lpstr>
      <vt:lpstr>この授業のまとめ</vt:lpstr>
      <vt:lpstr>この授業のまとめ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yuki</dc:creator>
  <cp:lastModifiedBy>user419</cp:lastModifiedBy>
  <cp:revision>167</cp:revision>
  <cp:lastPrinted>2015-07-29T01:55:48Z</cp:lastPrinted>
  <dcterms:created xsi:type="dcterms:W3CDTF">2014-06-29T08:21:52Z</dcterms:created>
  <dcterms:modified xsi:type="dcterms:W3CDTF">2018-07-11T12:21:42Z</dcterms:modified>
</cp:coreProperties>
</file>