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</p:sldMasterIdLst>
  <p:notesMasterIdLst>
    <p:notesMasterId r:id="rId58"/>
  </p:notesMasterIdLst>
  <p:handoutMasterIdLst>
    <p:handoutMasterId r:id="rId59"/>
  </p:handoutMasterIdLst>
  <p:sldIdLst>
    <p:sldId id="257" r:id="rId3"/>
    <p:sldId id="348" r:id="rId4"/>
    <p:sldId id="288" r:id="rId5"/>
    <p:sldId id="324" r:id="rId6"/>
    <p:sldId id="289" r:id="rId7"/>
    <p:sldId id="290" r:id="rId8"/>
    <p:sldId id="291" r:id="rId9"/>
    <p:sldId id="322" r:id="rId10"/>
    <p:sldId id="293" r:id="rId11"/>
    <p:sldId id="294" r:id="rId12"/>
    <p:sldId id="354" r:id="rId13"/>
    <p:sldId id="296" r:id="rId14"/>
    <p:sldId id="297" r:id="rId15"/>
    <p:sldId id="298" r:id="rId16"/>
    <p:sldId id="299" r:id="rId17"/>
    <p:sldId id="302" r:id="rId18"/>
    <p:sldId id="301" r:id="rId19"/>
    <p:sldId id="303" r:id="rId20"/>
    <p:sldId id="304" r:id="rId21"/>
    <p:sldId id="355" r:id="rId22"/>
    <p:sldId id="330" r:id="rId23"/>
    <p:sldId id="331" r:id="rId24"/>
    <p:sldId id="333" r:id="rId25"/>
    <p:sldId id="332" r:id="rId26"/>
    <p:sldId id="334" r:id="rId27"/>
    <p:sldId id="335" r:id="rId28"/>
    <p:sldId id="336" r:id="rId29"/>
    <p:sldId id="337" r:id="rId30"/>
    <p:sldId id="338" r:id="rId31"/>
    <p:sldId id="339" r:id="rId32"/>
    <p:sldId id="340" r:id="rId33"/>
    <p:sldId id="356" r:id="rId34"/>
    <p:sldId id="352" r:id="rId35"/>
    <p:sldId id="342" r:id="rId36"/>
    <p:sldId id="343" r:id="rId37"/>
    <p:sldId id="344" r:id="rId38"/>
    <p:sldId id="345" r:id="rId39"/>
    <p:sldId id="327" r:id="rId40"/>
    <p:sldId id="328" r:id="rId41"/>
    <p:sldId id="261" r:id="rId42"/>
    <p:sldId id="282" r:id="rId43"/>
    <p:sldId id="268" r:id="rId44"/>
    <p:sldId id="263" r:id="rId45"/>
    <p:sldId id="319" r:id="rId46"/>
    <p:sldId id="283" r:id="rId47"/>
    <p:sldId id="353" r:id="rId48"/>
    <p:sldId id="284" r:id="rId49"/>
    <p:sldId id="285" r:id="rId50"/>
    <p:sldId id="264" r:id="rId51"/>
    <p:sldId id="265" r:id="rId52"/>
    <p:sldId id="351" r:id="rId53"/>
    <p:sldId id="287" r:id="rId54"/>
    <p:sldId id="357" r:id="rId55"/>
    <p:sldId id="358" r:id="rId56"/>
    <p:sldId id="360" r:id="rId57"/>
  </p:sldIdLst>
  <p:sldSz cx="9144000" cy="6858000" type="screen4x3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  <p15:guide id="3" orient="horz" pos="3131">
          <p15:clr>
            <a:srgbClr val="A4A3A4"/>
          </p15:clr>
        </p15:guide>
        <p15:guide id="4" pos="214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5FBEF"/>
    <a:srgbClr val="5DBAFF"/>
    <a:srgbClr val="FF66FF"/>
    <a:srgbClr val="FF781D"/>
    <a:srgbClr val="FF33CC"/>
    <a:srgbClr val="FF66CC"/>
    <a:srgbClr val="FFF3FF"/>
    <a:srgbClr val="F3FAFF"/>
    <a:srgbClr val="FFFF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2" autoAdjust="0"/>
    <p:restoredTop sz="81261" autoAdjust="0"/>
  </p:normalViewPr>
  <p:slideViewPr>
    <p:cSldViewPr>
      <p:cViewPr>
        <p:scale>
          <a:sx n="99" d="100"/>
          <a:sy n="99" d="100"/>
        </p:scale>
        <p:origin x="-62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844" y="-90"/>
      </p:cViewPr>
      <p:guideLst>
        <p:guide orient="horz" pos="3127"/>
        <p:guide orient="horz" pos="3131"/>
        <p:guide pos="2141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8" cy="496967"/>
          </a:xfrm>
          <a:prstGeom prst="rect">
            <a:avLst/>
          </a:prstGeom>
        </p:spPr>
        <p:txBody>
          <a:bodyPr vert="horz" lIns="95680" tIns="47840" rIns="95680" bIns="47840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5838" y="0"/>
            <a:ext cx="2949788" cy="496967"/>
          </a:xfrm>
          <a:prstGeom prst="rect">
            <a:avLst/>
          </a:prstGeom>
        </p:spPr>
        <p:txBody>
          <a:bodyPr vert="horz" lIns="95680" tIns="47840" rIns="95680" bIns="47840" rtlCol="0"/>
          <a:lstStyle>
            <a:lvl1pPr algn="r">
              <a:defRPr sz="1300"/>
            </a:lvl1pPr>
          </a:lstStyle>
          <a:p>
            <a:fld id="{F1635ED9-1948-4FE1-AD65-0C07A8B9F4F2}" type="datetimeFigureOut">
              <a:rPr kumimoji="1" lang="ja-JP" altLang="en-US" smtClean="0"/>
              <a:pPr/>
              <a:t>2019/7/30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40647"/>
            <a:ext cx="2949788" cy="496967"/>
          </a:xfrm>
          <a:prstGeom prst="rect">
            <a:avLst/>
          </a:prstGeom>
        </p:spPr>
        <p:txBody>
          <a:bodyPr vert="horz" lIns="95680" tIns="47840" rIns="95680" bIns="47840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5838" y="9440647"/>
            <a:ext cx="2949788" cy="496967"/>
          </a:xfrm>
          <a:prstGeom prst="rect">
            <a:avLst/>
          </a:prstGeom>
        </p:spPr>
        <p:txBody>
          <a:bodyPr vert="horz" lIns="95680" tIns="47840" rIns="95680" bIns="47840" rtlCol="0" anchor="b"/>
          <a:lstStyle>
            <a:lvl1pPr algn="r">
              <a:defRPr sz="1300"/>
            </a:lvl1pPr>
          </a:lstStyle>
          <a:p>
            <a:fld id="{EF522115-A91A-44DB-BD08-5E732E07282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56127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8" cy="496967"/>
          </a:xfrm>
          <a:prstGeom prst="rect">
            <a:avLst/>
          </a:prstGeom>
        </p:spPr>
        <p:txBody>
          <a:bodyPr vert="horz" lIns="95680" tIns="47840" rIns="95680" bIns="47840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8" cy="496967"/>
          </a:xfrm>
          <a:prstGeom prst="rect">
            <a:avLst/>
          </a:prstGeom>
        </p:spPr>
        <p:txBody>
          <a:bodyPr vert="horz" lIns="95680" tIns="47840" rIns="95680" bIns="47840" rtlCol="0"/>
          <a:lstStyle>
            <a:lvl1pPr algn="r">
              <a:defRPr sz="1300"/>
            </a:lvl1pPr>
          </a:lstStyle>
          <a:p>
            <a:fld id="{AF2F6A1F-F71C-4273-830D-3EA80CAD9964}" type="datetimeFigureOut">
              <a:rPr kumimoji="1" lang="ja-JP" altLang="en-US" smtClean="0"/>
              <a:pPr/>
              <a:t>2019/7/30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72050" cy="3729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680" tIns="47840" rIns="95680" bIns="4784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1" y="4721187"/>
            <a:ext cx="5445760" cy="4472703"/>
          </a:xfrm>
          <a:prstGeom prst="rect">
            <a:avLst/>
          </a:prstGeom>
        </p:spPr>
        <p:txBody>
          <a:bodyPr vert="horz" lIns="95680" tIns="47840" rIns="95680" bIns="4784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8" cy="496967"/>
          </a:xfrm>
          <a:prstGeom prst="rect">
            <a:avLst/>
          </a:prstGeom>
        </p:spPr>
        <p:txBody>
          <a:bodyPr vert="horz" lIns="95680" tIns="47840" rIns="95680" bIns="47840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8" cy="496967"/>
          </a:xfrm>
          <a:prstGeom prst="rect">
            <a:avLst/>
          </a:prstGeom>
        </p:spPr>
        <p:txBody>
          <a:bodyPr vert="horz" lIns="95680" tIns="47840" rIns="95680" bIns="47840" rtlCol="0" anchor="b"/>
          <a:lstStyle>
            <a:lvl1pPr algn="r">
              <a:defRPr sz="1300"/>
            </a:lvl1pPr>
          </a:lstStyle>
          <a:p>
            <a:fld id="{7F6B8856-993F-43B2-84B1-303C6098E11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110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今日は，</a:t>
            </a:r>
            <a:r>
              <a:rPr kumimoji="1" lang="en-US" altLang="ja-JP" dirty="0"/>
              <a:t>『</a:t>
            </a:r>
            <a:r>
              <a:rPr kumimoji="1" lang="ja-JP" altLang="en-US" dirty="0"/>
              <a:t>ストレスマネジメント（対処行動）</a:t>
            </a:r>
            <a:r>
              <a:rPr kumimoji="1" lang="en-US" altLang="ja-JP" dirty="0"/>
              <a:t>』</a:t>
            </a:r>
            <a:r>
              <a:rPr kumimoji="1" lang="ja-JP" altLang="en-US" dirty="0"/>
              <a:t>について学んでいきましよう。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25085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67207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>
                <a:latin typeface="+mn-ea"/>
              </a:rPr>
              <a:t>目を閉じることができる人は，目を閉じて，１週間をふりかえってみましょう。</a:t>
            </a:r>
            <a:endParaRPr lang="en-US" altLang="ja-JP" dirty="0">
              <a:latin typeface="+mn-ea"/>
            </a:endParaRPr>
          </a:p>
          <a:p>
            <a:r>
              <a:rPr lang="ja-JP" altLang="en-US" dirty="0">
                <a:latin typeface="+mn-ea"/>
              </a:rPr>
              <a:t>イライラすることあったでしょうか，楽しいことあったでしょうか，眠れたでしょうか・・・・</a:t>
            </a:r>
            <a:endParaRPr lang="en-US" altLang="ja-JP" dirty="0">
              <a:latin typeface="+mn-ea"/>
            </a:endParaRPr>
          </a:p>
          <a:p>
            <a:r>
              <a:rPr lang="ja-JP" altLang="en-US" dirty="0">
                <a:latin typeface="+mn-ea"/>
              </a:rPr>
              <a:t>はい，目を開けて。</a:t>
            </a:r>
            <a:endParaRPr lang="en-US" altLang="ja-JP" dirty="0">
              <a:latin typeface="+mn-ea"/>
            </a:endParaRPr>
          </a:p>
          <a:p>
            <a:r>
              <a:rPr lang="ja-JP" altLang="en-US" dirty="0">
                <a:latin typeface="AR P丸ゴシック体E" panose="020B0600010101010101" pitchFamily="50" charset="-128"/>
                <a:ea typeface="AR P丸ゴシック体E" panose="020B0600010101010101" pitchFamily="50" charset="-128"/>
              </a:rPr>
              <a:t>１項目ずつ，読み上げます。</a:t>
            </a:r>
            <a:endParaRPr lang="en-US" altLang="ja-JP" dirty="0">
              <a:latin typeface="AR P丸ゴシック体E" panose="020B0600010101010101" pitchFamily="50" charset="-128"/>
              <a:ea typeface="AR P丸ゴシック体E" panose="020B0600010101010101" pitchFamily="50" charset="-128"/>
            </a:endParaRPr>
          </a:p>
          <a:p>
            <a:pPr defTabSz="911652">
              <a:defRPr/>
            </a:pPr>
            <a:endParaRPr lang="en-US" altLang="ja-JP" dirty="0"/>
          </a:p>
          <a:p>
            <a:pPr defTabSz="911652">
              <a:defRPr/>
            </a:pPr>
            <a:r>
              <a:rPr lang="ja-JP" altLang="en-US" dirty="0"/>
              <a:t>１　なかなか，眠れないことがある</a:t>
            </a:r>
            <a:endParaRPr lang="en-US" altLang="ja-JP" dirty="0"/>
          </a:p>
          <a:p>
            <a:endParaRPr lang="en-US" altLang="ja-JP" dirty="0">
              <a:latin typeface="AR P丸ゴシック体E" panose="020B0600010101010101" pitchFamily="50" charset="-128"/>
              <a:ea typeface="AR P丸ゴシック体E" panose="020B0600010101010101" pitchFamily="50" charset="-128"/>
            </a:endParaRPr>
          </a:p>
          <a:p>
            <a:r>
              <a:rPr lang="ja-JP" altLang="en-US" dirty="0">
                <a:latin typeface="+mn-ea"/>
              </a:rPr>
              <a:t>毎日眠れたよという人は，ないの□に○を書いてください。</a:t>
            </a:r>
            <a:endParaRPr lang="en-US" altLang="ja-JP" dirty="0">
              <a:latin typeface="+mn-ea"/>
            </a:endParaRPr>
          </a:p>
          <a:p>
            <a:r>
              <a:rPr lang="ja-JP" altLang="en-US" dirty="0">
                <a:latin typeface="+mn-ea"/>
              </a:rPr>
              <a:t>１－２日，眠れないことがあったなという人は，１－２日あるの□に○を書いてください。</a:t>
            </a:r>
            <a:endParaRPr lang="en-US" altLang="ja-JP" dirty="0">
              <a:latin typeface="+mn-ea"/>
            </a:endParaRPr>
          </a:p>
          <a:p>
            <a:pPr defTabSz="911652">
              <a:defRPr/>
            </a:pPr>
            <a:r>
              <a:rPr lang="ja-JP" altLang="en-US" dirty="0">
                <a:latin typeface="+mn-ea"/>
              </a:rPr>
              <a:t>３－５日，眠れなかったなという人は，３－５日あるの□に○を書いてください。</a:t>
            </a:r>
            <a:endParaRPr lang="en-US" altLang="ja-JP" dirty="0">
              <a:latin typeface="+mn-ea"/>
            </a:endParaRPr>
          </a:p>
          <a:p>
            <a:pPr defTabSz="911652">
              <a:defRPr/>
            </a:pPr>
            <a:r>
              <a:rPr lang="ja-JP" altLang="en-US" dirty="0">
                <a:latin typeface="+mn-ea"/>
              </a:rPr>
              <a:t>ほとんど毎日，眠れなかった人は，ほとんど毎日の□に○を書いてください。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29501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40314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88898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440420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343712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154631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26467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ja-JP" altLang="en-US"/>
          </a:p>
        </p:txBody>
      </p:sp>
      <p:sp>
        <p:nvSpPr>
          <p:cNvPr id="50180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77397" indent="-298998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95997" indent="-239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74395" indent="-239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152794" indent="-239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631193" indent="-239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3109591" indent="-239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587989" indent="-239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4066389" indent="-239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C03EE27-19A8-48FC-9C64-EFB26448B3A3}" type="slidenum">
              <a:rPr lang="ja-JP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159632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85085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ところで</a:t>
            </a:r>
            <a:r>
              <a:rPr kumimoji="1" lang="en-US" altLang="ja-JP" dirty="0"/>
              <a:t>『</a:t>
            </a:r>
            <a:r>
              <a:rPr kumimoji="1" lang="ja-JP" altLang="en-US" dirty="0"/>
              <a:t>ストレス</a:t>
            </a:r>
            <a:r>
              <a:rPr kumimoji="1" lang="en-US" altLang="ja-JP" dirty="0"/>
              <a:t>』</a:t>
            </a:r>
            <a:r>
              <a:rPr kumimoji="1" lang="ja-JP" altLang="en-US" dirty="0"/>
              <a:t>って，どんな時に感じますか？みなさんはその時，どうしていますか？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25085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1652">
              <a:defRPr/>
            </a:pPr>
            <a:r>
              <a:rPr kumimoji="1" lang="en-US" altLang="ja-JP" dirty="0"/>
              <a:t>【</a:t>
            </a:r>
            <a:r>
              <a:rPr kumimoji="1" lang="ja-JP" altLang="en-US" dirty="0"/>
              <a:t>児童生徒の様子を見ながら，このスライドを活用してください</a:t>
            </a:r>
            <a:r>
              <a:rPr kumimoji="1" lang="en-US" altLang="ja-JP" dirty="0"/>
              <a:t>】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52129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03956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261722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00862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782163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098242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411633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984551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480634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29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31162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1652">
              <a:defRPr/>
            </a:pPr>
            <a:r>
              <a:rPr lang="ja-JP" altLang="en-US" dirty="0">
                <a:latin typeface="+mn-ea"/>
              </a:rPr>
              <a:t>人は，「ストレスだ」と感じたとき，それを軽くしようとたくさんの</a:t>
            </a:r>
            <a:r>
              <a:rPr lang="ja-JP" altLang="en-US" dirty="0">
                <a:solidFill>
                  <a:srgbClr val="FF00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工夫</a:t>
            </a:r>
            <a:r>
              <a:rPr lang="ja-JP" altLang="en-US" dirty="0">
                <a:latin typeface="+mn-ea"/>
              </a:rPr>
              <a:t>をします。</a:t>
            </a:r>
            <a:endParaRPr lang="en-US" altLang="ja-JP" dirty="0">
              <a:latin typeface="+mn-ea"/>
            </a:endParaRPr>
          </a:p>
          <a:p>
            <a:pPr defTabSz="911652">
              <a:defRPr/>
            </a:pPr>
            <a:r>
              <a:rPr lang="en-US" altLang="ja-JP" dirty="0">
                <a:latin typeface="+mn-ea"/>
              </a:rPr>
              <a:t>【</a:t>
            </a:r>
            <a:r>
              <a:rPr lang="ja-JP" altLang="en-US" dirty="0">
                <a:latin typeface="+mn-ea"/>
              </a:rPr>
              <a:t>クリック</a:t>
            </a:r>
            <a:r>
              <a:rPr lang="en-US" altLang="ja-JP" dirty="0">
                <a:latin typeface="+mn-ea"/>
              </a:rPr>
              <a:t>】</a:t>
            </a:r>
            <a:r>
              <a:rPr lang="ja-JP" altLang="en-US" dirty="0">
                <a:latin typeface="+mn-ea"/>
              </a:rPr>
              <a:t>今日はその工夫を増やしましょうね。</a:t>
            </a:r>
            <a:endParaRPr lang="en-US" altLang="ja-JP" dirty="0">
              <a:latin typeface="+mn-ea"/>
            </a:endParaRPr>
          </a:p>
          <a:p>
            <a:r>
              <a:rPr lang="en-US" altLang="ja-JP" dirty="0">
                <a:latin typeface="+mn-ea"/>
              </a:rPr>
              <a:t>【</a:t>
            </a:r>
            <a:r>
              <a:rPr lang="ja-JP" altLang="en-US" dirty="0">
                <a:latin typeface="+mn-ea"/>
              </a:rPr>
              <a:t>クリック</a:t>
            </a:r>
            <a:r>
              <a:rPr lang="en-US" altLang="ja-JP" dirty="0">
                <a:latin typeface="+mn-ea"/>
              </a:rPr>
              <a:t>】</a:t>
            </a:r>
            <a:r>
              <a:rPr lang="ja-JP" altLang="en-US" dirty="0">
                <a:solidFill>
                  <a:srgbClr val="FFFF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ストレスマネジメントの達人になろう！</a:t>
            </a:r>
            <a:endParaRPr lang="en-US" altLang="ja-JP" dirty="0">
              <a:solidFill>
                <a:srgbClr val="FFFF00"/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234782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30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022041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31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9049854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【</a:t>
            </a:r>
            <a:r>
              <a:rPr kumimoji="1" lang="ja-JP" altLang="en-US" dirty="0"/>
              <a:t>様子を見ながら，このスライドを活用してください</a:t>
            </a:r>
            <a:r>
              <a:rPr kumimoji="1" lang="en-US" altLang="ja-JP" dirty="0"/>
              <a:t>】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32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4305912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それでは，合計点を出しましょう。</a:t>
            </a:r>
            <a:endParaRPr kumimoji="1" lang="en-US" altLang="ja-JP" dirty="0"/>
          </a:p>
          <a:p>
            <a:r>
              <a:rPr kumimoji="1" lang="en-US" altLang="ja-JP" dirty="0"/>
              <a:t>【</a:t>
            </a:r>
            <a:r>
              <a:rPr kumimoji="1" lang="ja-JP" altLang="en-US" dirty="0"/>
              <a:t>計算の仕方をスライドを参照に説明</a:t>
            </a:r>
            <a:r>
              <a:rPr kumimoji="1" lang="en-US" altLang="ja-JP" dirty="0"/>
              <a:t>】</a:t>
            </a:r>
          </a:p>
          <a:p>
            <a:r>
              <a:rPr lang="ja-JP" altLang="en-US" dirty="0"/>
              <a:t>この</a:t>
            </a:r>
            <a:r>
              <a:rPr lang="ja-JP" altLang="ja-JP" dirty="0"/>
              <a:t>得点は，</a:t>
            </a:r>
            <a:r>
              <a:rPr lang="ja-JP" altLang="en-US" dirty="0"/>
              <a:t>高くても，低くても今の自分の心や身体の状態を知る手がかりになります。</a:t>
            </a:r>
            <a:endParaRPr lang="en-US" altLang="ja-JP" dirty="0"/>
          </a:p>
          <a:p>
            <a:r>
              <a:rPr lang="ja-JP" altLang="en-US" dirty="0"/>
              <a:t>高くても，低くても心配しないで合計点を出してください。</a:t>
            </a:r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33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155578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アンケートをして，気づいたことや，今の気持ちを書きましょう。</a:t>
            </a:r>
          </a:p>
          <a:p>
            <a:r>
              <a:rPr kumimoji="1" lang="en-US" altLang="ja-JP" dirty="0"/>
              <a:t>【</a:t>
            </a:r>
            <a:r>
              <a:rPr kumimoji="1" lang="ja-JP" altLang="en-US" dirty="0"/>
              <a:t>記入後</a:t>
            </a:r>
            <a:r>
              <a:rPr kumimoji="1" lang="en-US" altLang="ja-JP" dirty="0"/>
              <a:t>】</a:t>
            </a:r>
          </a:p>
          <a:p>
            <a:r>
              <a:rPr kumimoji="1" lang="ja-JP" altLang="en-US" dirty="0"/>
              <a:t>アンケート用紙を一度，机の中にしまいましょう。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34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037909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今日は，</a:t>
            </a:r>
            <a:r>
              <a:rPr kumimoji="1" lang="en-US" altLang="ja-JP" dirty="0"/>
              <a:t>5</a:t>
            </a:r>
            <a:r>
              <a:rPr kumimoji="1" lang="ja-JP" altLang="en-US" dirty="0"/>
              <a:t>つ目のストレスの合計点に注目してみましょう。</a:t>
            </a:r>
            <a:endParaRPr kumimoji="1" lang="en-US" altLang="ja-JP" dirty="0"/>
          </a:p>
          <a:p>
            <a:r>
              <a:rPr kumimoji="1" lang="ja-JP" altLang="en-US" dirty="0"/>
              <a:t>今，感じているストレスのもとになっている問題（課題）を一つだけ思い浮かべてみましょう。</a:t>
            </a:r>
          </a:p>
          <a:p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35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080364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今日の授業の目標は</a:t>
            </a:r>
            <a:r>
              <a:rPr kumimoji="1" lang="en-US" altLang="ja-JP" dirty="0"/>
              <a:t>『</a:t>
            </a:r>
            <a:r>
              <a:rPr kumimoji="1" lang="ja-JP" altLang="en-US" dirty="0"/>
              <a:t>ストレスの合計点を</a:t>
            </a:r>
            <a:r>
              <a:rPr kumimoji="1" lang="en-US" altLang="ja-JP" dirty="0"/>
              <a:t>1</a:t>
            </a:r>
            <a:r>
              <a:rPr kumimoji="1" lang="ja-JP" altLang="en-US" dirty="0"/>
              <a:t>点下げよう</a:t>
            </a:r>
            <a:r>
              <a:rPr kumimoji="1" lang="en-US" altLang="ja-JP" dirty="0"/>
              <a:t>』</a:t>
            </a:r>
            <a:r>
              <a:rPr kumimoji="1" lang="ja-JP" altLang="en-US" dirty="0"/>
              <a:t>です。点数が高かった人も低かった人も，まず，</a:t>
            </a:r>
            <a:r>
              <a:rPr kumimoji="1" lang="en-US" altLang="ja-JP" dirty="0"/>
              <a:t>1</a:t>
            </a:r>
            <a:r>
              <a:rPr kumimoji="1" lang="ja-JP" altLang="en-US" dirty="0"/>
              <a:t>点下げることを目標にしましょう。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36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8553254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56797">
              <a:defRPr/>
            </a:pPr>
            <a:r>
              <a:rPr lang="ja-JP" altLang="en-US" sz="1300" dirty="0">
                <a:latin typeface="+mn-ea"/>
              </a:rPr>
              <a:t>ストレスを感じた時の工夫を対処行動と言います。</a:t>
            </a:r>
          </a:p>
          <a:p>
            <a:pPr defTabSz="956797">
              <a:defRPr/>
            </a:pPr>
            <a:r>
              <a:rPr lang="ja-JP" altLang="en-US" sz="1300" dirty="0">
                <a:latin typeface="+mn-ea"/>
              </a:rPr>
              <a:t>対処行動は，大きく</a:t>
            </a:r>
            <a:r>
              <a:rPr lang="ja-JP" altLang="en-US" sz="1300" dirty="0">
                <a:solidFill>
                  <a:srgbClr val="FF0000"/>
                </a:solidFill>
                <a:latin typeface="+mn-ea"/>
              </a:rPr>
              <a:t>「気分を変える」</a:t>
            </a:r>
            <a:r>
              <a:rPr lang="ja-JP" altLang="en-US" sz="1300" dirty="0">
                <a:latin typeface="+mn-ea"/>
              </a:rPr>
              <a:t>と</a:t>
            </a:r>
            <a:r>
              <a:rPr lang="ja-JP" altLang="en-US" sz="1300" dirty="0">
                <a:solidFill>
                  <a:srgbClr val="0070C0"/>
                </a:solidFill>
                <a:latin typeface="+mn-ea"/>
              </a:rPr>
              <a:t>「問題を解決する」</a:t>
            </a:r>
            <a:r>
              <a:rPr lang="ja-JP" altLang="en-US" sz="1300" dirty="0">
                <a:latin typeface="+mn-ea"/>
              </a:rPr>
              <a:t>の２つに分かれます。</a:t>
            </a:r>
          </a:p>
          <a:p>
            <a:pPr defTabSz="956797">
              <a:defRPr/>
            </a:pPr>
            <a:r>
              <a:rPr lang="ja-JP" altLang="en-US" sz="1300" dirty="0">
                <a:latin typeface="+mn-ea"/>
              </a:rPr>
              <a:t>そして　さらに，それぞれ</a:t>
            </a:r>
            <a:r>
              <a:rPr lang="ja-JP" altLang="en-US" sz="1300" dirty="0">
                <a:solidFill>
                  <a:srgbClr val="00B050"/>
                </a:solidFill>
                <a:latin typeface="+mn-ea"/>
              </a:rPr>
              <a:t>「行動」</a:t>
            </a:r>
            <a:r>
              <a:rPr lang="ja-JP" altLang="en-US" sz="1300" dirty="0">
                <a:latin typeface="+mn-ea"/>
              </a:rPr>
              <a:t>と</a:t>
            </a:r>
            <a:r>
              <a:rPr lang="ja-JP" altLang="en-US" sz="1300" dirty="0">
                <a:solidFill>
                  <a:srgbClr val="FF66CC"/>
                </a:solidFill>
                <a:latin typeface="+mn-ea"/>
              </a:rPr>
              <a:t>「イメージ」</a:t>
            </a:r>
            <a:r>
              <a:rPr lang="ja-JP" altLang="en-US" sz="1300" dirty="0">
                <a:latin typeface="+mn-ea"/>
              </a:rPr>
              <a:t>に分かれます。</a:t>
            </a:r>
            <a:endParaRPr lang="en-US" altLang="ja-JP" sz="1300" dirty="0">
              <a:latin typeface="+mn-ea"/>
            </a:endParaRPr>
          </a:p>
          <a:p>
            <a:pPr defTabSz="956797">
              <a:defRPr/>
            </a:pPr>
            <a:r>
              <a:rPr lang="en-US" altLang="ja-JP" sz="1300" dirty="0">
                <a:latin typeface="+mn-ea"/>
              </a:rPr>
              <a:t>【</a:t>
            </a:r>
            <a:r>
              <a:rPr lang="ja-JP" altLang="en-US" sz="1300" dirty="0">
                <a:latin typeface="+mn-ea"/>
              </a:rPr>
              <a:t>クリック</a:t>
            </a:r>
            <a:r>
              <a:rPr lang="en-US" altLang="ja-JP" sz="1300" dirty="0">
                <a:latin typeface="+mn-ea"/>
              </a:rPr>
              <a:t>】</a:t>
            </a:r>
            <a:r>
              <a:rPr lang="ja-JP" altLang="en-US" sz="1300" dirty="0">
                <a:latin typeface="+mn-ea"/>
              </a:rPr>
              <a:t>今から一つひとつ考えていきましょう。</a:t>
            </a:r>
          </a:p>
          <a:p>
            <a:pPr defTabSz="956797">
              <a:defRPr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37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400893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達人シートの左上に注目してください。犬のイラストがあります。</a:t>
            </a:r>
          </a:p>
          <a:p>
            <a:pPr defTabSz="911652">
              <a:defRPr/>
            </a:pP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「</a:t>
            </a:r>
            <a:r>
              <a:rPr lang="ja-JP" altLang="en-US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気分を変える</a:t>
            </a:r>
            <a:r>
              <a:rPr lang="ja-JP" altLang="en-US" dirty="0">
                <a:solidFill>
                  <a:srgbClr val="00B05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行動</a:t>
            </a: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」</a:t>
            </a:r>
            <a:r>
              <a:rPr lang="ja-JP" altLang="en-US" sz="1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には</a:t>
            </a:r>
            <a:r>
              <a:rPr kumimoji="1" lang="ja-JP" altLang="en-US" dirty="0"/>
              <a:t>人と話す，熱中する，リラックスする，など自分にとって楽しいことがあります。</a:t>
            </a:r>
            <a:endParaRPr kumimoji="1" lang="en-US" altLang="ja-JP" dirty="0"/>
          </a:p>
          <a:p>
            <a:pPr defTabSz="911652">
              <a:defRPr/>
            </a:pPr>
            <a:r>
              <a:rPr kumimoji="1" lang="ja-JP" altLang="en-US" dirty="0"/>
              <a:t>左上の枠の中の</a:t>
            </a:r>
            <a:r>
              <a:rPr kumimoji="1" lang="en-US" altLang="ja-JP" dirty="0"/>
              <a:t>3</a:t>
            </a:r>
            <a:r>
              <a:rPr kumimoji="1" lang="ja-JP" altLang="en-US" dirty="0" err="1"/>
              <a:t>つの</a:t>
            </a:r>
            <a:r>
              <a:rPr kumimoji="1" lang="ja-JP" altLang="en-US" dirty="0"/>
              <a:t>カッコに自分の考えを書きましょう。</a:t>
            </a:r>
            <a:endParaRPr kumimoji="1" lang="en-US" altLang="ja-JP" dirty="0"/>
          </a:p>
          <a:p>
            <a:pPr defTabSz="911652">
              <a:defRPr/>
            </a:pPr>
            <a:r>
              <a:rPr kumimoji="1" lang="en-US" altLang="ja-JP" dirty="0"/>
              <a:t>【</a:t>
            </a:r>
            <a:r>
              <a:rPr kumimoji="1" lang="ja-JP" altLang="en-US" dirty="0"/>
              <a:t>クリック</a:t>
            </a:r>
            <a:r>
              <a:rPr kumimoji="1" lang="en-US" altLang="ja-JP" dirty="0"/>
              <a:t>】</a:t>
            </a: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「</a:t>
            </a:r>
            <a:r>
              <a:rPr lang="ja-JP" altLang="en-US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気分を変える</a:t>
            </a:r>
            <a:r>
              <a:rPr lang="ja-JP" altLang="en-US" dirty="0">
                <a:solidFill>
                  <a:srgbClr val="00B05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行動</a:t>
            </a: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」は　ストレスを軽くするために有効です。</a:t>
            </a:r>
          </a:p>
          <a:p>
            <a:pPr defTabSz="911652">
              <a:defRPr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38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789201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>
                <a:latin typeface="+mj-ea"/>
                <a:ea typeface="+mj-ea"/>
              </a:rPr>
              <a:t>でも，困ったときすぐにできないこともあるよね。</a:t>
            </a:r>
            <a:endParaRPr lang="en-US" altLang="ja-JP" dirty="0">
              <a:latin typeface="+mj-ea"/>
              <a:ea typeface="+mj-ea"/>
            </a:endParaRPr>
          </a:p>
          <a:p>
            <a:r>
              <a:rPr lang="ja-JP" altLang="en-US" dirty="0">
                <a:latin typeface="+mj-ea"/>
                <a:ea typeface="+mj-ea"/>
              </a:rPr>
              <a:t>こんなときは・・・</a:t>
            </a:r>
          </a:p>
          <a:p>
            <a:pPr defTabSz="956797">
              <a:defRPr/>
            </a:pPr>
            <a:r>
              <a:rPr lang="en-US" altLang="ja-JP" dirty="0">
                <a:latin typeface="+mj-ea"/>
                <a:ea typeface="+mj-ea"/>
              </a:rPr>
              <a:t>【</a:t>
            </a:r>
            <a:r>
              <a:rPr lang="ja-JP" altLang="en-US" dirty="0">
                <a:latin typeface="+mj-ea"/>
                <a:ea typeface="+mj-ea"/>
              </a:rPr>
              <a:t>クリック</a:t>
            </a:r>
            <a:r>
              <a:rPr lang="en-US" altLang="ja-JP" dirty="0">
                <a:latin typeface="+mj-ea"/>
                <a:ea typeface="+mj-ea"/>
              </a:rPr>
              <a:t>】</a:t>
            </a:r>
            <a:r>
              <a:rPr lang="ja-JP" altLang="en-US" dirty="0">
                <a:latin typeface="+mj-ea"/>
                <a:ea typeface="+mj-ea"/>
              </a:rPr>
              <a:t>「あとで○○しよう」</a:t>
            </a:r>
            <a:endParaRPr lang="en-US" altLang="ja-JP" dirty="0">
              <a:latin typeface="+mj-ea"/>
              <a:ea typeface="+mj-ea"/>
            </a:endParaRPr>
          </a:p>
          <a:p>
            <a:pPr defTabSz="956797">
              <a:defRPr/>
            </a:pPr>
            <a:r>
              <a:rPr lang="en-US" altLang="ja-JP" dirty="0">
                <a:latin typeface="+mj-ea"/>
                <a:ea typeface="+mj-ea"/>
              </a:rPr>
              <a:t>【</a:t>
            </a:r>
            <a:r>
              <a:rPr lang="ja-JP" altLang="en-US" dirty="0">
                <a:latin typeface="+mj-ea"/>
                <a:ea typeface="+mj-ea"/>
              </a:rPr>
              <a:t>クリック</a:t>
            </a:r>
            <a:r>
              <a:rPr lang="en-US" altLang="ja-JP" dirty="0">
                <a:latin typeface="+mj-ea"/>
                <a:ea typeface="+mj-ea"/>
              </a:rPr>
              <a:t>】</a:t>
            </a:r>
            <a:r>
              <a:rPr lang="ja-JP" altLang="en-US" dirty="0">
                <a:latin typeface="+mj-ea"/>
                <a:ea typeface="+mj-ea"/>
              </a:rPr>
              <a:t>と楽しみをためておくイメージをもつことは，ストレスマネジメントの達人になるためのコツです。</a:t>
            </a:r>
            <a:endParaRPr lang="en-US" altLang="ja-JP" dirty="0">
              <a:latin typeface="+mj-ea"/>
              <a:ea typeface="+mj-ea"/>
            </a:endParaRPr>
          </a:p>
          <a:p>
            <a:pPr defTabSz="956797">
              <a:defRPr/>
            </a:pPr>
            <a:r>
              <a:rPr lang="en-US" altLang="ja-JP" dirty="0">
                <a:latin typeface="+mj-ea"/>
                <a:ea typeface="+mj-ea"/>
              </a:rPr>
              <a:t>【</a:t>
            </a:r>
            <a:r>
              <a:rPr lang="ja-JP" altLang="en-US" dirty="0">
                <a:latin typeface="+mj-ea"/>
                <a:ea typeface="+mj-ea"/>
              </a:rPr>
              <a:t>クリック</a:t>
            </a:r>
            <a:r>
              <a:rPr lang="en-US" altLang="ja-JP" dirty="0">
                <a:latin typeface="+mj-ea"/>
                <a:ea typeface="+mj-ea"/>
              </a:rPr>
              <a:t>】</a:t>
            </a:r>
            <a:r>
              <a:rPr lang="ja-JP" altLang="en-US" dirty="0">
                <a:latin typeface="+mj-ea"/>
                <a:ea typeface="+mj-ea"/>
              </a:rPr>
              <a:t>これは，「気分を変えるイメージ」です。</a:t>
            </a:r>
          </a:p>
          <a:p>
            <a:pPr defTabSz="956797">
              <a:defRPr/>
            </a:pPr>
            <a:r>
              <a:rPr lang="ja-JP" altLang="en-US" dirty="0">
                <a:latin typeface="+mj-ea"/>
                <a:ea typeface="+mj-ea"/>
              </a:rPr>
              <a:t>　</a:t>
            </a:r>
          </a:p>
          <a:p>
            <a:pPr defTabSz="956797">
              <a:defRPr/>
            </a:pPr>
            <a:endParaRPr lang="en-US" altLang="ja-JP" dirty="0">
              <a:latin typeface="+mj-ea"/>
              <a:ea typeface="+mj-ea"/>
            </a:endParaRPr>
          </a:p>
          <a:p>
            <a:pPr defTabSz="956797">
              <a:defRPr/>
            </a:pPr>
            <a:endParaRPr lang="ja-JP" altLang="en-US" sz="1300" dirty="0">
              <a:latin typeface="+mn-ea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39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31218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今日は２つのことをやってみましょう。</a:t>
            </a:r>
            <a:endParaRPr kumimoji="1" lang="en-US" altLang="ja-JP" dirty="0"/>
          </a:p>
          <a:p>
            <a:r>
              <a:rPr kumimoji="1" lang="ja-JP" altLang="en-US" dirty="0"/>
              <a:t>まず１つ目は「心とからだの健康観察」，</a:t>
            </a:r>
            <a:endParaRPr kumimoji="1" lang="en-US" altLang="ja-JP" dirty="0"/>
          </a:p>
          <a:p>
            <a:r>
              <a:rPr kumimoji="1" lang="ja-JP" altLang="en-US" dirty="0"/>
              <a:t>２つ目は「ストレスを感じた時の工夫」です。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064240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楽しみをためておくイメージはつかめましたか。</a:t>
            </a:r>
            <a:endParaRPr kumimoji="1" lang="en-US" altLang="ja-JP" dirty="0"/>
          </a:p>
          <a:p>
            <a:r>
              <a:rPr kumimoji="1" lang="ja-JP" altLang="en-US" dirty="0"/>
              <a:t>達人シートの右上に注目してください。うさぎのイラストがあります。</a:t>
            </a:r>
            <a:endParaRPr kumimoji="1" lang="en-US" altLang="ja-JP" dirty="0"/>
          </a:p>
          <a:p>
            <a:r>
              <a:rPr kumimoji="1" lang="ja-JP" altLang="en-US" dirty="0"/>
              <a:t>①「気分を変える行動」で記入したことを（　　）に書き写してみましょう。</a:t>
            </a:r>
          </a:p>
          <a:p>
            <a:r>
              <a:rPr kumimoji="1" lang="ja-JP" altLang="en-US" dirty="0"/>
              <a:t>その上の傍線には，その行動をいつやってみようかを考え，に書きましょう。例えば，「</a:t>
            </a:r>
            <a:r>
              <a:rPr lang="ja-JP" altLang="en-US" sz="800" dirty="0">
                <a:solidFill>
                  <a:schemeClr val="accent5">
                    <a:lumMod val="75000"/>
                  </a:schemeClr>
                </a:solidFill>
                <a:latin typeface="+mj-ea"/>
              </a:rPr>
              <a:t>あとで」，「冬休みになったら」，「帰ったら」</a:t>
            </a:r>
            <a:r>
              <a:rPr lang="ja-JP" altLang="en-US" sz="800" dirty="0">
                <a:solidFill>
                  <a:schemeClr val="accent1"/>
                </a:solidFill>
                <a:latin typeface="+mj-ea"/>
              </a:rPr>
              <a:t>，</a:t>
            </a:r>
            <a:r>
              <a:rPr lang="ja-JP" altLang="en-US" sz="800" dirty="0">
                <a:latin typeface="+mj-ea"/>
              </a:rPr>
              <a:t>などがあります。</a:t>
            </a:r>
            <a:endParaRPr kumimoji="1" lang="ja-JP" altLang="en-US" dirty="0"/>
          </a:p>
          <a:p>
            <a:endParaRPr kumimoji="1" lang="ja-JP" altLang="en-US" dirty="0"/>
          </a:p>
          <a:p>
            <a:endParaRPr lang="ja-JP" altLang="en-US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40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836673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でも，気分を変えているだけでは，</a:t>
            </a:r>
            <a:r>
              <a:rPr kumimoji="1" lang="ja-JP" altLang="en-US" dirty="0"/>
              <a:t>ストレスのもとにある問題を解決したことにはならないですよね。</a:t>
            </a:r>
            <a:endParaRPr kumimoji="1" lang="en-US" altLang="ja-JP" dirty="0"/>
          </a:p>
          <a:p>
            <a:r>
              <a:rPr kumimoji="1" lang="ja-JP" altLang="en-US" dirty="0"/>
              <a:t>そこで必要なのが，「解決する行動」という対処行動です。</a:t>
            </a:r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41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924911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達人シートの左下，ネコのイラストのある欄に注目してください。</a:t>
            </a:r>
            <a:endParaRPr kumimoji="1" lang="en-US" altLang="ja-JP" dirty="0"/>
          </a:p>
          <a:p>
            <a:r>
              <a:rPr kumimoji="1" lang="ja-JP" altLang="en-US" dirty="0"/>
              <a:t>解決する行動には，</a:t>
            </a:r>
            <a:endParaRPr kumimoji="1" lang="en-US" altLang="ja-JP" dirty="0"/>
          </a:p>
          <a:p>
            <a:r>
              <a:rPr kumimoji="1" lang="en-US" altLang="ja-JP" dirty="0"/>
              <a:t>【</a:t>
            </a:r>
            <a:r>
              <a:rPr kumimoji="1" lang="ja-JP" altLang="en-US" dirty="0"/>
              <a:t>クリック</a:t>
            </a:r>
            <a:r>
              <a:rPr kumimoji="1" lang="en-US" altLang="ja-JP" dirty="0"/>
              <a:t>】</a:t>
            </a:r>
            <a:r>
              <a:rPr kumimoji="1" lang="ja-JP" altLang="en-US" dirty="0"/>
              <a:t>課題を後回しにしないで，とりあえずはじめてみる</a:t>
            </a:r>
            <a:endParaRPr kumimoji="1" lang="en-US" altLang="ja-JP" dirty="0"/>
          </a:p>
          <a:p>
            <a:r>
              <a:rPr kumimoji="1" lang="en-US" altLang="ja-JP" dirty="0"/>
              <a:t>【</a:t>
            </a:r>
            <a:r>
              <a:rPr kumimoji="1" lang="ja-JP" altLang="en-US" dirty="0"/>
              <a:t>クリック</a:t>
            </a:r>
            <a:r>
              <a:rPr kumimoji="1" lang="en-US" altLang="ja-JP" dirty="0"/>
              <a:t>】</a:t>
            </a:r>
            <a:r>
              <a:rPr kumimoji="1" lang="ja-JP" altLang="en-US" dirty="0"/>
              <a:t>解決のための工夫や努力をする</a:t>
            </a:r>
            <a:endParaRPr kumimoji="1" lang="en-US" altLang="ja-JP" dirty="0"/>
          </a:p>
          <a:p>
            <a:r>
              <a:rPr kumimoji="1" lang="en-US" altLang="ja-JP" dirty="0"/>
              <a:t>【</a:t>
            </a:r>
            <a:r>
              <a:rPr kumimoji="1" lang="ja-JP" altLang="en-US" dirty="0"/>
              <a:t>クリック</a:t>
            </a:r>
            <a:r>
              <a:rPr kumimoji="1" lang="en-US" altLang="ja-JP" dirty="0"/>
              <a:t>】</a:t>
            </a:r>
            <a:r>
              <a:rPr kumimoji="1" lang="ja-JP" altLang="en-US" dirty="0"/>
              <a:t>よい結果を出す（試合に勝つ，合格）　などが，ありますね。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en-US" altLang="ja-JP" dirty="0"/>
              <a:t>【</a:t>
            </a:r>
            <a:r>
              <a:rPr kumimoji="1" lang="ja-JP" altLang="en-US" dirty="0"/>
              <a:t>クリック</a:t>
            </a:r>
            <a:r>
              <a:rPr kumimoji="1" lang="en-US" altLang="ja-JP" dirty="0"/>
              <a:t>】</a:t>
            </a:r>
            <a:r>
              <a:rPr kumimoji="1" lang="ja-JP" altLang="en-US" dirty="0"/>
              <a:t>でも，解決しようと努力していても，なかなか簡単には進まないこともあります。</a:t>
            </a:r>
          </a:p>
          <a:p>
            <a:endParaRPr kumimoji="1" lang="ja-JP" altLang="en-US" dirty="0"/>
          </a:p>
          <a:p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42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358784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>
                <a:solidFill>
                  <a:schemeClr val="tx1"/>
                </a:solidFill>
              </a:rPr>
              <a:t>「解決する行動」につながらないとき</a:t>
            </a:r>
          </a:p>
          <a:p>
            <a:r>
              <a:rPr kumimoji="1" lang="ja-JP" altLang="en-US" dirty="0">
                <a:solidFill>
                  <a:schemeClr val="tx1"/>
                </a:solidFill>
              </a:rPr>
              <a:t>「解決するイメージ」をもてるといいね。</a:t>
            </a:r>
            <a:endParaRPr kumimoji="1" lang="en-US" altLang="ja-JP" dirty="0">
              <a:solidFill>
                <a:schemeClr val="tx1"/>
              </a:solidFill>
            </a:endParaRPr>
          </a:p>
          <a:p>
            <a:r>
              <a:rPr lang="en-US" altLang="ja-JP" sz="1100" dirty="0">
                <a:latin typeface="+mj-ea"/>
                <a:ea typeface="+mj-ea"/>
              </a:rPr>
              <a:t>【</a:t>
            </a:r>
            <a:r>
              <a:rPr lang="ja-JP" altLang="en-US" sz="1100" dirty="0">
                <a:latin typeface="+mj-ea"/>
                <a:ea typeface="+mj-ea"/>
              </a:rPr>
              <a:t>クリック</a:t>
            </a:r>
            <a:r>
              <a:rPr lang="en-US" altLang="ja-JP" sz="1100" dirty="0">
                <a:latin typeface="+mj-ea"/>
                <a:ea typeface="+mj-ea"/>
              </a:rPr>
              <a:t>】</a:t>
            </a:r>
            <a:r>
              <a:rPr lang="ja-JP" altLang="en-US" sz="1100" dirty="0">
                <a:latin typeface="+mj-ea"/>
                <a:ea typeface="+mj-ea"/>
              </a:rPr>
              <a:t>人は困難に出会っても，</a:t>
            </a:r>
          </a:p>
          <a:p>
            <a:r>
              <a:rPr lang="en-US" altLang="ja-JP" sz="1100" dirty="0">
                <a:latin typeface="+mj-ea"/>
                <a:ea typeface="+mj-ea"/>
              </a:rPr>
              <a:t>【</a:t>
            </a:r>
            <a:r>
              <a:rPr lang="ja-JP" altLang="en-US" sz="1100" dirty="0">
                <a:latin typeface="+mj-ea"/>
                <a:ea typeface="+mj-ea"/>
              </a:rPr>
              <a:t>クリック</a:t>
            </a:r>
            <a:r>
              <a:rPr lang="en-US" altLang="ja-JP" sz="1100" dirty="0">
                <a:latin typeface="+mj-ea"/>
                <a:ea typeface="+mj-ea"/>
              </a:rPr>
              <a:t>】</a:t>
            </a:r>
            <a:r>
              <a:rPr lang="ja-JP" altLang="en-US" sz="1100" dirty="0">
                <a:latin typeface="+mj-ea"/>
                <a:ea typeface="+mj-ea"/>
              </a:rPr>
              <a:t>解決への見通しがもてる</a:t>
            </a:r>
          </a:p>
          <a:p>
            <a:r>
              <a:rPr lang="en-US" altLang="ja-JP" sz="1100" dirty="0">
                <a:latin typeface="+mj-ea"/>
                <a:ea typeface="+mj-ea"/>
              </a:rPr>
              <a:t>【</a:t>
            </a:r>
            <a:r>
              <a:rPr lang="ja-JP" altLang="en-US" sz="1100" dirty="0">
                <a:latin typeface="+mj-ea"/>
                <a:ea typeface="+mj-ea"/>
              </a:rPr>
              <a:t>クリック</a:t>
            </a:r>
            <a:r>
              <a:rPr lang="en-US" altLang="ja-JP" sz="1100" dirty="0">
                <a:latin typeface="+mj-ea"/>
                <a:ea typeface="+mj-ea"/>
              </a:rPr>
              <a:t>】</a:t>
            </a:r>
            <a:r>
              <a:rPr lang="ja-JP" altLang="en-US" sz="1100" dirty="0">
                <a:latin typeface="+mj-ea"/>
                <a:ea typeface="+mj-ea"/>
              </a:rPr>
              <a:t>取組のよさ</a:t>
            </a:r>
            <a:r>
              <a:rPr lang="en-US" altLang="ja-JP" sz="1100" dirty="0">
                <a:latin typeface="+mj-ea"/>
                <a:ea typeface="+mj-ea"/>
              </a:rPr>
              <a:t>(</a:t>
            </a:r>
            <a:r>
              <a:rPr lang="ja-JP" altLang="en-US" sz="1100" dirty="0">
                <a:latin typeface="+mj-ea"/>
                <a:ea typeface="+mj-ea"/>
              </a:rPr>
              <a:t>意義</a:t>
            </a:r>
            <a:r>
              <a:rPr lang="en-US" altLang="ja-JP" sz="1100" dirty="0">
                <a:latin typeface="+mj-ea"/>
                <a:ea typeface="+mj-ea"/>
              </a:rPr>
              <a:t>)</a:t>
            </a:r>
            <a:r>
              <a:rPr lang="ja-JP" altLang="en-US" sz="1100" dirty="0">
                <a:latin typeface="+mj-ea"/>
                <a:ea typeface="+mj-ea"/>
              </a:rPr>
              <a:t>が分かる</a:t>
            </a:r>
          </a:p>
          <a:p>
            <a:r>
              <a:rPr lang="en-US" altLang="ja-JP" sz="1100" dirty="0">
                <a:latin typeface="+mj-ea"/>
                <a:ea typeface="+mj-ea"/>
              </a:rPr>
              <a:t>【</a:t>
            </a:r>
            <a:r>
              <a:rPr lang="ja-JP" altLang="en-US" sz="1100" dirty="0">
                <a:latin typeface="+mj-ea"/>
                <a:ea typeface="+mj-ea"/>
              </a:rPr>
              <a:t>クリック</a:t>
            </a:r>
            <a:r>
              <a:rPr lang="en-US" altLang="ja-JP" sz="1100" dirty="0">
                <a:latin typeface="+mj-ea"/>
                <a:ea typeface="+mj-ea"/>
              </a:rPr>
              <a:t>】</a:t>
            </a:r>
            <a:r>
              <a:rPr lang="ja-JP" altLang="en-US" sz="1100" dirty="0">
                <a:latin typeface="+mj-ea"/>
                <a:ea typeface="+mj-ea"/>
              </a:rPr>
              <a:t>今の成果が確認できる　　　　　　　　　　</a:t>
            </a:r>
          </a:p>
          <a:p>
            <a:r>
              <a:rPr lang="en-US" altLang="ja-JP" sz="1100" dirty="0">
                <a:latin typeface="+mj-ea"/>
                <a:ea typeface="+mj-ea"/>
              </a:rPr>
              <a:t>【</a:t>
            </a:r>
            <a:r>
              <a:rPr lang="ja-JP" altLang="en-US" sz="1100" dirty="0">
                <a:latin typeface="+mj-ea"/>
                <a:ea typeface="+mj-ea"/>
              </a:rPr>
              <a:t>クリック</a:t>
            </a:r>
            <a:r>
              <a:rPr lang="en-US" altLang="ja-JP" sz="1100" dirty="0">
                <a:latin typeface="+mj-ea"/>
                <a:ea typeface="+mj-ea"/>
              </a:rPr>
              <a:t>】</a:t>
            </a:r>
            <a:r>
              <a:rPr lang="ja-JP" altLang="en-US" sz="1100" dirty="0">
                <a:latin typeface="+mj-ea"/>
                <a:ea typeface="+mj-ea"/>
              </a:rPr>
              <a:t>と気持ちが楽になりますよね。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43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114719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もう一度，最初に思い浮かべた</a:t>
            </a:r>
          </a:p>
          <a:p>
            <a:r>
              <a:rPr kumimoji="1" lang="ja-JP" altLang="en-US" dirty="0"/>
              <a:t>「ストレスのもとになっている問題や課題」を思い浮かべてみよう。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44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37013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達人シートの右下に注目してください。ゾウのイラストがあるところです。</a:t>
            </a:r>
            <a:endParaRPr kumimoji="1" lang="en-US" altLang="ja-JP" dirty="0"/>
          </a:p>
          <a:p>
            <a:r>
              <a:rPr kumimoji="1" lang="ja-JP" altLang="en-US" dirty="0"/>
              <a:t>「解決するイメージ」の一つに「見通しがもてる」があります。</a:t>
            </a:r>
            <a:endParaRPr kumimoji="1" lang="en-US" altLang="ja-JP" dirty="0"/>
          </a:p>
          <a:p>
            <a:r>
              <a:rPr lang="ja-JP" altLang="en-US" dirty="0">
                <a:latin typeface="+mj-ea"/>
              </a:rPr>
              <a:t>先ほど思い浮かべた「ストレスのもとになっている問題」に対して，</a:t>
            </a:r>
            <a:endParaRPr lang="en-US" altLang="ja-JP" dirty="0">
              <a:latin typeface="+mj-ea"/>
            </a:endParaRPr>
          </a:p>
          <a:p>
            <a:r>
              <a:rPr lang="ja-JP" altLang="en-US" dirty="0">
                <a:latin typeface="+mj-ea"/>
              </a:rPr>
              <a:t>だれに聞けば，</a:t>
            </a:r>
            <a:r>
              <a:rPr lang="ja-JP" altLang="en-US" b="1" dirty="0">
                <a:solidFill>
                  <a:srgbClr val="FF0000"/>
                </a:solidFill>
                <a:latin typeface="+mj-ea"/>
              </a:rPr>
              <a:t>解決への見通し</a:t>
            </a:r>
            <a:r>
              <a:rPr lang="ja-JP" altLang="en-US" dirty="0">
                <a:latin typeface="+mj-ea"/>
              </a:rPr>
              <a:t>が楽にもてますか。　</a:t>
            </a:r>
            <a:endParaRPr lang="en-US" altLang="ja-JP" dirty="0">
              <a:latin typeface="+mj-ea"/>
            </a:endParaRPr>
          </a:p>
          <a:p>
            <a:r>
              <a:rPr lang="ja-JP" altLang="en-US" dirty="0">
                <a:latin typeface="+mj-ea"/>
              </a:rPr>
              <a:t>　</a:t>
            </a:r>
            <a:r>
              <a:rPr lang="en-US" altLang="ja-JP" dirty="0">
                <a:latin typeface="+mj-ea"/>
              </a:rPr>
              <a:t>(</a:t>
            </a:r>
            <a:r>
              <a:rPr lang="ja-JP" altLang="en-US" dirty="0">
                <a:latin typeface="+mj-ea"/>
              </a:rPr>
              <a:t>　　　</a:t>
            </a:r>
            <a:r>
              <a:rPr lang="en-US" altLang="ja-JP" dirty="0">
                <a:latin typeface="+mj-ea"/>
              </a:rPr>
              <a:t>)</a:t>
            </a:r>
            <a:r>
              <a:rPr lang="ja-JP" altLang="en-US" dirty="0">
                <a:latin typeface="+mj-ea"/>
              </a:rPr>
              <a:t>に書きましょう。</a:t>
            </a:r>
            <a:endParaRPr lang="en-US" altLang="ja-JP" dirty="0">
              <a:latin typeface="+mj-ea"/>
            </a:endParaRPr>
          </a:p>
          <a:p>
            <a:r>
              <a:rPr lang="ja-JP" altLang="en-US" sz="1100" dirty="0">
                <a:latin typeface="+mj-ea"/>
              </a:rPr>
              <a:t>例えば，家族，先生，友だち　などがいると思います。</a:t>
            </a:r>
            <a:endParaRPr lang="en-US" altLang="ja-JP" sz="1100" dirty="0">
              <a:latin typeface="+mj-ea"/>
            </a:endParaRPr>
          </a:p>
          <a:p>
            <a:endParaRPr kumimoji="1" lang="ja-JP" altLang="en-US" dirty="0"/>
          </a:p>
          <a:p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45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050875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今，「ストレスのもとになっている問題」に対して，取り組んでいることを思い浮かべてみよう。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46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37013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次に「解決するイメージ」には，「取組のよさ</a:t>
            </a:r>
            <a:r>
              <a:rPr kumimoji="1" lang="en-US" altLang="ja-JP" dirty="0"/>
              <a:t>(</a:t>
            </a:r>
            <a:r>
              <a:rPr kumimoji="1" lang="ja-JP" altLang="en-US" dirty="0"/>
              <a:t>意義</a:t>
            </a:r>
            <a:r>
              <a:rPr kumimoji="1" lang="en-US" altLang="ja-JP" dirty="0"/>
              <a:t>)</a:t>
            </a:r>
            <a:r>
              <a:rPr kumimoji="1" lang="ja-JP" altLang="en-US" dirty="0"/>
              <a:t>が分かる」があります。</a:t>
            </a:r>
          </a:p>
          <a:p>
            <a:r>
              <a:rPr kumimoji="1" lang="ja-JP" altLang="en-US" dirty="0"/>
              <a:t>先ほど思い浮かべた「ストレスのもとになっている問題」に対しての</a:t>
            </a:r>
            <a:endParaRPr kumimoji="1" lang="en-US" altLang="ja-JP" dirty="0"/>
          </a:p>
          <a:p>
            <a:r>
              <a:rPr kumimoji="1" lang="ja-JP" altLang="en-US" dirty="0"/>
              <a:t>取組が，どのような成果につながりそうですか。　（　　　　）に書いてみよう。</a:t>
            </a:r>
          </a:p>
          <a:p>
            <a:r>
              <a:rPr kumimoji="1" lang="ja-JP" altLang="en-US" dirty="0"/>
              <a:t>例えば，・この宿題をやれば成績が上がりそう，・この練習を続ければ試合に勝てそうだなどです。</a:t>
            </a:r>
          </a:p>
          <a:p>
            <a:endParaRPr kumimoji="1" lang="ja-JP" altLang="en-US" dirty="0"/>
          </a:p>
          <a:p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47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31590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最後に「解決するイメージ」には，「今の成果が確認できる」があります。</a:t>
            </a:r>
          </a:p>
          <a:p>
            <a:r>
              <a:rPr kumimoji="1" lang="ja-JP" altLang="en-US" dirty="0"/>
              <a:t>大変な中でもすでに成果は表れています。今どこまでできているのか注意深く探して</a:t>
            </a:r>
            <a:r>
              <a:rPr kumimoji="1" lang="en-US" altLang="ja-JP" dirty="0"/>
              <a:t>(</a:t>
            </a:r>
            <a:r>
              <a:rPr kumimoji="1" lang="ja-JP" altLang="en-US" dirty="0"/>
              <a:t>　　　</a:t>
            </a:r>
            <a:r>
              <a:rPr kumimoji="1" lang="en-US" altLang="ja-JP" dirty="0"/>
              <a:t>)</a:t>
            </a:r>
            <a:r>
              <a:rPr kumimoji="1" lang="ja-JP" altLang="en-US" dirty="0"/>
              <a:t>に書きましょう。</a:t>
            </a:r>
          </a:p>
          <a:p>
            <a:r>
              <a:rPr kumimoji="1" lang="ja-JP" altLang="en-US" dirty="0"/>
              <a:t>例えば，・今年の水泳学習の目標は</a:t>
            </a:r>
            <a:r>
              <a:rPr kumimoji="1" lang="en-US" altLang="ja-JP" dirty="0"/>
              <a:t>25M</a:t>
            </a:r>
            <a:r>
              <a:rPr kumimoji="1" lang="ja-JP" altLang="en-US" dirty="0"/>
              <a:t>泳ぐことだった。目標は達成出来なかったけれど，昨年よりは</a:t>
            </a:r>
            <a:r>
              <a:rPr kumimoji="1" lang="en-US" altLang="ja-JP" dirty="0"/>
              <a:t>5M</a:t>
            </a:r>
            <a:r>
              <a:rPr kumimoji="1" lang="ja-JP" altLang="en-US" dirty="0"/>
              <a:t>長く泳げるようになった。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48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2914587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さらにストレスマネジメント，レベルアップのコツがあります。まずはレベルアップの一つ目，</a:t>
            </a:r>
            <a:r>
              <a:rPr kumimoji="1" lang="en-US" altLang="ja-JP" dirty="0"/>
              <a:t>『</a:t>
            </a:r>
            <a:r>
              <a:rPr kumimoji="1" lang="ja-JP" altLang="en-US" dirty="0"/>
              <a:t>一人でがんばるのではなく，他の人に手伝ってもらうことと，友だちのアイディアをまねる</a:t>
            </a:r>
            <a:r>
              <a:rPr kumimoji="1" lang="en-US" altLang="ja-JP" dirty="0"/>
              <a:t>』</a:t>
            </a:r>
            <a:r>
              <a:rPr kumimoji="1" lang="ja-JP" altLang="en-US" dirty="0"/>
              <a:t>ことが大切です。では話し合ってみましょう。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49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57880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1</a:t>
            </a:r>
            <a:r>
              <a:rPr kumimoji="1" lang="ja-JP" altLang="en-US" dirty="0"/>
              <a:t>つ目の「心とからだの健康観察」をしてみましょう。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012340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新しい発見はありましたか。</a:t>
            </a:r>
          </a:p>
          <a:p>
            <a:r>
              <a:rPr kumimoji="1" lang="ja-JP" altLang="en-US" dirty="0"/>
              <a:t>家族に聞いても楽になる，先生が力になる・・・などです。</a:t>
            </a:r>
          </a:p>
          <a:p>
            <a:r>
              <a:rPr kumimoji="1" lang="ja-JP" altLang="en-US" dirty="0"/>
              <a:t>小さな発見をためていくことがストレスマネジメントのコツです。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50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7226904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アンケート用紙を一度，机の中から出しましょう。</a:t>
            </a:r>
          </a:p>
          <a:p>
            <a:r>
              <a:rPr kumimoji="1" lang="ja-JP" altLang="en-US" dirty="0"/>
              <a:t>こころのサポート授業の感想を「心とからだの健康観察」の感想欄に書いてください。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51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218276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sz="1300" dirty="0">
                <a:latin typeface="+mj-ea"/>
              </a:rPr>
              <a:t>「心とからだの健康観察」には，今日やったストレスの点数のほかに，４つのトラウマ反応の点数があります。</a:t>
            </a:r>
            <a:endParaRPr lang="en-US" altLang="ja-JP" sz="1300" dirty="0">
              <a:latin typeface="+mj-ea"/>
            </a:endParaRPr>
          </a:p>
          <a:p>
            <a:r>
              <a:rPr lang="ja-JP" altLang="en-US" sz="1300" dirty="0">
                <a:latin typeface="+mj-ea"/>
              </a:rPr>
              <a:t>　これらの項目の点数が高かった人はリーフレットを参考してやってみましょう。そして，先生やカウンセラーの先生とお話する機会を作りましょうね。</a:t>
            </a:r>
          </a:p>
          <a:p>
            <a:r>
              <a:rPr lang="ja-JP" altLang="en-US" sz="1300" dirty="0">
                <a:latin typeface="+mj-ea"/>
              </a:rPr>
              <a:t>もちろん，今日の点数は高くなかった人も，寝れないな，緊張するなということがあったときにリーフレットを参考にしたり，先生やスクールカウンセラーの先生たちとお話しましょうね。</a:t>
            </a:r>
          </a:p>
          <a:p>
            <a:endParaRPr lang="en-US" altLang="ja-JP" sz="1300" dirty="0">
              <a:latin typeface="+mj-ea"/>
            </a:endParaRPr>
          </a:p>
          <a:p>
            <a:r>
              <a:rPr lang="ja-JP" altLang="en-US" sz="1300" dirty="0">
                <a:latin typeface="+mj-ea"/>
              </a:rPr>
              <a:t>　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52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14577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80324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ja-JP" altLang="en-US"/>
          </a:p>
        </p:txBody>
      </p:sp>
      <p:sp>
        <p:nvSpPr>
          <p:cNvPr id="49156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77397" indent="-298998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95997" indent="-239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74395" indent="-239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152794" indent="-239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631193" indent="-239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3109591" indent="-239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587989" indent="-239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4066389" indent="-239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EC05F23-0BE6-423C-A616-7F630FD8F781}" type="slidenum">
              <a:rPr lang="ja-JP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6672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78550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02765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07B1A-B3B5-474B-A732-E68A41806025}" type="datetimeFigureOut">
              <a:rPr kumimoji="1" lang="ja-JP" altLang="en-US" smtClean="0"/>
              <a:pPr/>
              <a:t>2019/7/30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61E9E-5B88-4E12-9D00-D5DF9470CA6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87842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07B1A-B3B5-474B-A732-E68A41806025}" type="datetimeFigureOut">
              <a:rPr kumimoji="1" lang="ja-JP" altLang="en-US" smtClean="0"/>
              <a:pPr/>
              <a:t>2019/7/30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61E9E-5B88-4E12-9D00-D5DF9470CA6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3795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07B1A-B3B5-474B-A732-E68A41806025}" type="datetimeFigureOut">
              <a:rPr kumimoji="1" lang="ja-JP" altLang="en-US" smtClean="0"/>
              <a:pPr/>
              <a:t>2019/7/30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61E9E-5B88-4E12-9D00-D5DF9470CA6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54512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="" xmlns:a16="http://schemas.microsoft.com/office/drawing/2014/main" id="{E42BA797-E12C-4B85-835F-4F87B72D1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D876A9-F564-46D6-8F24-13BAFBA7CFBC}" type="datetimeFigureOut">
              <a:rPr lang="ja-JP" altLang="en-US"/>
              <a:pPr>
                <a:defRPr/>
              </a:pPr>
              <a:t>2019/7/30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="" xmlns:a16="http://schemas.microsoft.com/office/drawing/2014/main" id="{4EDA8034-BD63-4DB9-A8EE-F0817D42D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="" xmlns:a16="http://schemas.microsoft.com/office/drawing/2014/main" id="{8AD1AEB9-EE61-4D2C-A1EC-2FCAF8D06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E9EC82-AA16-4968-9F5D-6DE5D36A8A86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444518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="" xmlns:a16="http://schemas.microsoft.com/office/drawing/2014/main" id="{9E99965F-9346-40F8-97BB-B14825A90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66B7D2-3157-4108-88D4-2F36A117A802}" type="datetimeFigureOut">
              <a:rPr lang="ja-JP" altLang="en-US"/>
              <a:pPr>
                <a:defRPr/>
              </a:pPr>
              <a:t>2019/7/30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="" xmlns:a16="http://schemas.microsoft.com/office/drawing/2014/main" id="{0D6672A3-FE23-4803-BC44-2F8AE0924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="" xmlns:a16="http://schemas.microsoft.com/office/drawing/2014/main" id="{030BA671-35B9-4383-942B-E12A9C792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302FB-1DE5-4C9A-8B98-A4516368E02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987785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="" xmlns:a16="http://schemas.microsoft.com/office/drawing/2014/main" id="{DC04F756-27FE-458E-B572-89F38FD73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B28C02-281C-43B6-9D99-8908A3489DCA}" type="datetimeFigureOut">
              <a:rPr lang="ja-JP" altLang="en-US"/>
              <a:pPr>
                <a:defRPr/>
              </a:pPr>
              <a:t>2019/7/30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="" xmlns:a16="http://schemas.microsoft.com/office/drawing/2014/main" id="{ED85D00D-CE0A-438B-9549-795EBB4DA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="" xmlns:a16="http://schemas.microsoft.com/office/drawing/2014/main" id="{FB379360-464E-4F04-9282-B3924021D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1F98DC-C151-4AB1-BC3F-989954EB8476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396739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3">
            <a:extLst>
              <a:ext uri="{FF2B5EF4-FFF2-40B4-BE49-F238E27FC236}">
                <a16:creationId xmlns="" xmlns:a16="http://schemas.microsoft.com/office/drawing/2014/main" id="{89A307A1-9FE4-42B1-9322-A3EF33025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9096FA-02D0-4349-8A02-4B13B26B053E}" type="datetimeFigureOut">
              <a:rPr lang="ja-JP" altLang="en-US"/>
              <a:pPr>
                <a:defRPr/>
              </a:pPr>
              <a:t>2019/7/30</a:t>
            </a:fld>
            <a:endParaRPr lang="ja-JP" altLang="en-US"/>
          </a:p>
        </p:txBody>
      </p:sp>
      <p:sp>
        <p:nvSpPr>
          <p:cNvPr id="6" name="フッター プレースホルダー 4">
            <a:extLst>
              <a:ext uri="{FF2B5EF4-FFF2-40B4-BE49-F238E27FC236}">
                <a16:creationId xmlns="" xmlns:a16="http://schemas.microsoft.com/office/drawing/2014/main" id="{002F2102-BECA-4BD6-A1C1-6E531EBF8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>
            <a:extLst>
              <a:ext uri="{FF2B5EF4-FFF2-40B4-BE49-F238E27FC236}">
                <a16:creationId xmlns="" xmlns:a16="http://schemas.microsoft.com/office/drawing/2014/main" id="{86B875A5-813B-4E35-B81F-1D02A31A1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F404EB-4B85-47C4-9784-56DAEA0DBFAB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557646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3">
            <a:extLst>
              <a:ext uri="{FF2B5EF4-FFF2-40B4-BE49-F238E27FC236}">
                <a16:creationId xmlns="" xmlns:a16="http://schemas.microsoft.com/office/drawing/2014/main" id="{F0CE4AC4-C9CF-4DCA-89E1-2D042FE5C8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9B185-4C87-4C65-97D4-2C3C0EF30DF8}" type="datetimeFigureOut">
              <a:rPr lang="ja-JP" altLang="en-US"/>
              <a:pPr>
                <a:defRPr/>
              </a:pPr>
              <a:t>2019/7/30</a:t>
            </a:fld>
            <a:endParaRPr lang="ja-JP" altLang="en-US"/>
          </a:p>
        </p:txBody>
      </p:sp>
      <p:sp>
        <p:nvSpPr>
          <p:cNvPr id="8" name="フッター プレースホルダー 4">
            <a:extLst>
              <a:ext uri="{FF2B5EF4-FFF2-40B4-BE49-F238E27FC236}">
                <a16:creationId xmlns="" xmlns:a16="http://schemas.microsoft.com/office/drawing/2014/main" id="{49CA7443-C2C6-4E4C-80E9-6070AC098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ー 5">
            <a:extLst>
              <a:ext uri="{FF2B5EF4-FFF2-40B4-BE49-F238E27FC236}">
                <a16:creationId xmlns="" xmlns:a16="http://schemas.microsoft.com/office/drawing/2014/main" id="{CDD2080E-25D7-4FC1-B180-6FAB54AAF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E6577A-6C4A-4FBF-9505-A838DB2FAB4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275138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3">
            <a:extLst>
              <a:ext uri="{FF2B5EF4-FFF2-40B4-BE49-F238E27FC236}">
                <a16:creationId xmlns="" xmlns:a16="http://schemas.microsoft.com/office/drawing/2014/main" id="{29590042-170E-487C-8164-BBA8A1C36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D7B1C7-0368-4A15-A4C6-73366AD10539}" type="datetimeFigureOut">
              <a:rPr lang="ja-JP" altLang="en-US"/>
              <a:pPr>
                <a:defRPr/>
              </a:pPr>
              <a:t>2019/7/30</a:t>
            </a:fld>
            <a:endParaRPr lang="ja-JP" altLang="en-US"/>
          </a:p>
        </p:txBody>
      </p:sp>
      <p:sp>
        <p:nvSpPr>
          <p:cNvPr id="4" name="フッター プレースホルダー 4">
            <a:extLst>
              <a:ext uri="{FF2B5EF4-FFF2-40B4-BE49-F238E27FC236}">
                <a16:creationId xmlns="" xmlns:a16="http://schemas.microsoft.com/office/drawing/2014/main" id="{2CC7FEEF-8865-41FB-9FE8-C54B01D61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5">
            <a:extLst>
              <a:ext uri="{FF2B5EF4-FFF2-40B4-BE49-F238E27FC236}">
                <a16:creationId xmlns="" xmlns:a16="http://schemas.microsoft.com/office/drawing/2014/main" id="{D626023D-D5C4-494C-8CDF-C0A5B22D9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AD6918-05D3-4A90-A912-6DFDC84B09B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3600793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3">
            <a:extLst>
              <a:ext uri="{FF2B5EF4-FFF2-40B4-BE49-F238E27FC236}">
                <a16:creationId xmlns="" xmlns:a16="http://schemas.microsoft.com/office/drawing/2014/main" id="{EB8DA821-0320-4E2A-86E7-B61AF0F84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396223-B940-4759-94E4-E24E66F1663C}" type="datetimeFigureOut">
              <a:rPr lang="ja-JP" altLang="en-US"/>
              <a:pPr>
                <a:defRPr/>
              </a:pPr>
              <a:t>2019/7/30</a:t>
            </a:fld>
            <a:endParaRPr lang="ja-JP" altLang="en-US"/>
          </a:p>
        </p:txBody>
      </p:sp>
      <p:sp>
        <p:nvSpPr>
          <p:cNvPr id="3" name="フッター プレースホルダー 4">
            <a:extLst>
              <a:ext uri="{FF2B5EF4-FFF2-40B4-BE49-F238E27FC236}">
                <a16:creationId xmlns="" xmlns:a16="http://schemas.microsoft.com/office/drawing/2014/main" id="{C43CA2E8-1922-48B8-89FC-A49F9F33DA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ー 5">
            <a:extLst>
              <a:ext uri="{FF2B5EF4-FFF2-40B4-BE49-F238E27FC236}">
                <a16:creationId xmlns="" xmlns:a16="http://schemas.microsoft.com/office/drawing/2014/main" id="{B4CF6DB9-7BBE-4333-8A62-B51497891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AB9973-1B0A-441C-939D-BD032A9429F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919513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3">
            <a:extLst>
              <a:ext uri="{FF2B5EF4-FFF2-40B4-BE49-F238E27FC236}">
                <a16:creationId xmlns="" xmlns:a16="http://schemas.microsoft.com/office/drawing/2014/main" id="{2F5480BA-41FA-4ABA-B9E2-42A12F0E9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EB5664-1C47-4C68-9318-C56271F7FE74}" type="datetimeFigureOut">
              <a:rPr lang="ja-JP" altLang="en-US"/>
              <a:pPr>
                <a:defRPr/>
              </a:pPr>
              <a:t>2019/7/30</a:t>
            </a:fld>
            <a:endParaRPr lang="ja-JP" altLang="en-US"/>
          </a:p>
        </p:txBody>
      </p:sp>
      <p:sp>
        <p:nvSpPr>
          <p:cNvPr id="6" name="フッター プレースホルダー 4">
            <a:extLst>
              <a:ext uri="{FF2B5EF4-FFF2-40B4-BE49-F238E27FC236}">
                <a16:creationId xmlns="" xmlns:a16="http://schemas.microsoft.com/office/drawing/2014/main" id="{5817DD0E-9560-497B-B6FE-7B477A551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>
            <a:extLst>
              <a:ext uri="{FF2B5EF4-FFF2-40B4-BE49-F238E27FC236}">
                <a16:creationId xmlns="" xmlns:a16="http://schemas.microsoft.com/office/drawing/2014/main" id="{08B32708-7E33-4465-A96F-5D98E683E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A8ADD-D4B0-4458-A00B-C72C8B556C7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759459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07B1A-B3B5-474B-A732-E68A41806025}" type="datetimeFigureOut">
              <a:rPr kumimoji="1" lang="ja-JP" altLang="en-US" smtClean="0"/>
              <a:pPr/>
              <a:t>2019/7/30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61E9E-5B88-4E12-9D00-D5DF9470CA6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00880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3">
            <a:extLst>
              <a:ext uri="{FF2B5EF4-FFF2-40B4-BE49-F238E27FC236}">
                <a16:creationId xmlns="" xmlns:a16="http://schemas.microsoft.com/office/drawing/2014/main" id="{F041DA5D-5958-4074-8EBA-789E3DEA6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F8BE4B-D2FE-4F7F-AE20-8C0F59B61FD0}" type="datetimeFigureOut">
              <a:rPr lang="ja-JP" altLang="en-US"/>
              <a:pPr>
                <a:defRPr/>
              </a:pPr>
              <a:t>2019/7/30</a:t>
            </a:fld>
            <a:endParaRPr lang="ja-JP" altLang="en-US"/>
          </a:p>
        </p:txBody>
      </p:sp>
      <p:sp>
        <p:nvSpPr>
          <p:cNvPr id="6" name="フッター プレースホルダー 4">
            <a:extLst>
              <a:ext uri="{FF2B5EF4-FFF2-40B4-BE49-F238E27FC236}">
                <a16:creationId xmlns="" xmlns:a16="http://schemas.microsoft.com/office/drawing/2014/main" id="{7F98F0A2-1DB6-4343-9ECD-0CCD9589F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>
            <a:extLst>
              <a:ext uri="{FF2B5EF4-FFF2-40B4-BE49-F238E27FC236}">
                <a16:creationId xmlns="" xmlns:a16="http://schemas.microsoft.com/office/drawing/2014/main" id="{DB941CE3-84F6-44E7-A513-FD434A438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2248FF-786C-465D-A698-A99E67AD0F2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99219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="" xmlns:a16="http://schemas.microsoft.com/office/drawing/2014/main" id="{28EE8A48-9945-480E-9BAD-4F5D201094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481933-B9EE-4FE7-957E-681D12EF3831}" type="datetimeFigureOut">
              <a:rPr lang="ja-JP" altLang="en-US"/>
              <a:pPr>
                <a:defRPr/>
              </a:pPr>
              <a:t>2019/7/30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="" xmlns:a16="http://schemas.microsoft.com/office/drawing/2014/main" id="{83CC1D58-EDEC-4614-8AAC-69527DF12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="" xmlns:a16="http://schemas.microsoft.com/office/drawing/2014/main" id="{94186C08-0089-4BF4-92D8-EF149505F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0590D4-7AD1-4564-A582-14A41CBD726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929526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="" xmlns:a16="http://schemas.microsoft.com/office/drawing/2014/main" id="{05A80164-E252-4883-8DD4-6F63B4FFC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C4E6CA-7BA2-406F-9ED1-0691271ED2E7}" type="datetimeFigureOut">
              <a:rPr lang="ja-JP" altLang="en-US"/>
              <a:pPr>
                <a:defRPr/>
              </a:pPr>
              <a:t>2019/7/30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="" xmlns:a16="http://schemas.microsoft.com/office/drawing/2014/main" id="{707D4992-D8BE-45BF-B339-2F2068387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="" xmlns:a16="http://schemas.microsoft.com/office/drawing/2014/main" id="{DCD7A1C7-8D69-41FC-8CAE-27F39E415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209B16-939C-4A73-9354-6E530C0BE71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97024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07B1A-B3B5-474B-A732-E68A41806025}" type="datetimeFigureOut">
              <a:rPr kumimoji="1" lang="ja-JP" altLang="en-US" smtClean="0"/>
              <a:pPr/>
              <a:t>2019/7/30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61E9E-5B88-4E12-9D00-D5DF9470CA6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58904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07B1A-B3B5-474B-A732-E68A41806025}" type="datetimeFigureOut">
              <a:rPr kumimoji="1" lang="ja-JP" altLang="en-US" smtClean="0"/>
              <a:pPr/>
              <a:t>2019/7/30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61E9E-5B88-4E12-9D00-D5DF9470CA6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2361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07B1A-B3B5-474B-A732-E68A41806025}" type="datetimeFigureOut">
              <a:rPr kumimoji="1" lang="ja-JP" altLang="en-US" smtClean="0"/>
              <a:pPr/>
              <a:t>2019/7/30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61E9E-5B88-4E12-9D00-D5DF9470CA6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0558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07B1A-B3B5-474B-A732-E68A41806025}" type="datetimeFigureOut">
              <a:rPr kumimoji="1" lang="ja-JP" altLang="en-US" smtClean="0"/>
              <a:pPr/>
              <a:t>2019/7/30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61E9E-5B88-4E12-9D00-D5DF9470CA6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4155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07B1A-B3B5-474B-A732-E68A41806025}" type="datetimeFigureOut">
              <a:rPr kumimoji="1" lang="ja-JP" altLang="en-US" smtClean="0"/>
              <a:pPr/>
              <a:t>2019/7/30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61E9E-5B88-4E12-9D00-D5DF9470CA6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7857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07B1A-B3B5-474B-A732-E68A41806025}" type="datetimeFigureOut">
              <a:rPr kumimoji="1" lang="ja-JP" altLang="en-US" smtClean="0"/>
              <a:pPr/>
              <a:t>2019/7/30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61E9E-5B88-4E12-9D00-D5DF9470CA6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3247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07B1A-B3B5-474B-A732-E68A41806025}" type="datetimeFigureOut">
              <a:rPr kumimoji="1" lang="ja-JP" altLang="en-US" smtClean="0"/>
              <a:pPr/>
              <a:t>2019/7/30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61E9E-5B88-4E12-9D00-D5DF9470CA6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8762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B07B1A-B3B5-474B-A732-E68A41806025}" type="datetimeFigureOut">
              <a:rPr kumimoji="1" lang="ja-JP" altLang="en-US" smtClean="0"/>
              <a:pPr/>
              <a:t>2019/7/30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F61E9E-5B88-4E12-9D00-D5DF9470CA6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32717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ー 1">
            <a:extLst>
              <a:ext uri="{FF2B5EF4-FFF2-40B4-BE49-F238E27FC236}">
                <a16:creationId xmlns="" xmlns:a16="http://schemas.microsoft.com/office/drawing/2014/main" id="{3DBE24FC-1DA8-4627-A748-2E25D76ED4C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1027" name="テキスト プレースホルダー 2">
            <a:extLst>
              <a:ext uri="{FF2B5EF4-FFF2-40B4-BE49-F238E27FC236}">
                <a16:creationId xmlns="" xmlns:a16="http://schemas.microsoft.com/office/drawing/2014/main" id="{9CE78840-F42C-460A-9DB4-A7BAE8394A5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="" xmlns:a16="http://schemas.microsoft.com/office/drawing/2014/main" id="{38350C0A-6490-4CA5-A858-0BEA70C5AE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EC504F30-58FF-44D5-81E4-2B520319AB78}" type="datetimeFigureOut">
              <a:rPr lang="ja-JP" altLang="en-US"/>
              <a:pPr>
                <a:defRPr/>
              </a:pPr>
              <a:t>2019/7/30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="" xmlns:a16="http://schemas.microsoft.com/office/drawing/2014/main" id="{6F53DE06-F950-4EE1-97F3-FCDA5FA517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="" xmlns:a16="http://schemas.microsoft.com/office/drawing/2014/main" id="{84EDF381-8297-4800-8D4A-BB115BB814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C6B17905-671F-4586-B7D7-CDE658C6E13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13971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1.bp.blogspot.com/-fFdDszDVo6s/U0pTP4IQ2VI/AAAAAAAAfGw/srBl6D51Mms/s800/high_touch_boys.pn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1.bp.blogspot.com/-MHEoZ-jXs1Q/VPLqpp_J9QI/AAAAAAAAr64/RBzxAZBJ8TQ/s800/eieiou_woman.pn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rasutoya.com/2013/06/blog-post_8870.html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hyperlink" Target="http://1.bp.blogspot.com/-LFh4mfdjPSQ/VCIiwe10YhI/AAAAAAAAme0/J5m8xVexqqM/s800/animal_neko.png" TargetMode="External"/><Relationship Id="rId7" Type="http://schemas.openxmlformats.org/officeDocument/2006/relationships/hyperlink" Target="http://2.bp.blogspot.com/-uLsKgsN9njE/VCIix1WrktI/AAAAAAAAmfU/SloY2fZacmo/s800/animal_usagi.png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hyperlink" Target="http://1.bp.blogspot.com/-FfjY4DibSI4/VCIiuxKtLRI/AAAAAAAAmes/40lCg_r9U2g/s800/animal_inu.png" TargetMode="External"/><Relationship Id="rId10" Type="http://schemas.openxmlformats.org/officeDocument/2006/relationships/image" Target="../media/image18.png"/><Relationship Id="rId4" Type="http://schemas.openxmlformats.org/officeDocument/2006/relationships/image" Target="../media/image15.png"/><Relationship Id="rId9" Type="http://schemas.openxmlformats.org/officeDocument/2006/relationships/hyperlink" Target="http://2.bp.blogspot.com/-81gQBAcgSEc/VCIi95CkyYI/AAAAAAAAmhw/z9DvwU2vvmM/s800/icon_others_08.png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1.bp.blogspot.com/-FfjY4DibSI4/VCIiuxKtLRI/AAAAAAAAmes/40lCg_r9U2g/s800/animal_inu.png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rasutoya.com/2013/09/blog-post_4255.html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hyperlink" Target="http://www.irasutoya.com/2013/09/blog-post_7325.html" TargetMode="External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2.bp.blogspot.com/-uLsKgsN9njE/VCIix1WrktI/AAAAAAAAmfU/SloY2fZacmo/s800/animal_usagi.png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1.bp.blogspot.com/-LFh4mfdjPSQ/VCIiwe10YhI/AAAAAAAAme0/J5m8xVexqqM/s800/animal_neko.png" TargetMode="Externa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hyperlink" Target="http://www.irasutoya.com/2013/06/blog-post_5721.html" TargetMode="External"/><Relationship Id="rId4" Type="http://schemas.openxmlformats.org/officeDocument/2006/relationships/image" Target="../media/image1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1.bp.blogspot.com/-LFh4mfdjPSQ/VCIiwe10YhI/AAAAAAAAme0/J5m8xVexqqM/s800/animal_neko.png" TargetMode="Externa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hyperlink" Target="http://www.irasutoya.com/2013/06/blog-post_5721.html" TargetMode="External"/><Relationship Id="rId4" Type="http://schemas.openxmlformats.org/officeDocument/2006/relationships/image" Target="../media/image1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2.bp.blogspot.com/-81gQBAcgSEc/VCIi95CkyYI/AAAAAAAAmhw/z9DvwU2vvmM/s800/icon_others_08.png" TargetMode="Externa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2.bp.blogspot.com/-81gQBAcgSEc/VCIi95CkyYI/AAAAAAAAmhw/z9DvwU2vvmM/s800/icon_others_08.png" TargetMode="Externa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2.bp.blogspot.com/-81gQBAcgSEc/VCIi95CkyYI/AAAAAAAAmhw/z9DvwU2vvmM/s800/icon_others_08.png" TargetMode="Externa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2.bp.blogspot.com/-81gQBAcgSEc/VCIi95CkyYI/AAAAAAAAmhw/z9DvwU2vvmM/s800/icon_others_08.png" TargetMode="Externa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rasutoya.com/2014/10/blog-post_46.html" TargetMode="Externa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rasutoya.com/2014/10/blog-post_28.html" TargetMode="Externa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rasutoya.com/2013/03/blog-post_7349.html" TargetMode="External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サブタイトル 2"/>
          <p:cNvSpPr txBox="1">
            <a:spLocks/>
          </p:cNvSpPr>
          <p:nvPr/>
        </p:nvSpPr>
        <p:spPr>
          <a:xfrm>
            <a:off x="694450" y="272233"/>
            <a:ext cx="5573670" cy="10991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4000" b="1" dirty="0">
                <a:latin typeface="+mj-ea"/>
                <a:ea typeface="+mj-ea"/>
              </a:rPr>
              <a:t>こころのサポート授業</a:t>
            </a:r>
            <a:endParaRPr lang="ja-JP" altLang="en-US" sz="4000" dirty="0">
              <a:latin typeface="+mj-ea"/>
              <a:ea typeface="+mj-ea"/>
            </a:endParaRPr>
          </a:p>
        </p:txBody>
      </p:sp>
      <p:sp>
        <p:nvSpPr>
          <p:cNvPr id="2" name="横巻き 1"/>
          <p:cNvSpPr/>
          <p:nvPr/>
        </p:nvSpPr>
        <p:spPr>
          <a:xfrm>
            <a:off x="694450" y="692696"/>
            <a:ext cx="7991640" cy="3024336"/>
          </a:xfrm>
          <a:prstGeom prst="horizontalScroll">
            <a:avLst/>
          </a:prstGeom>
          <a:solidFill>
            <a:srgbClr val="F5FBEF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C000"/>
              </a:solidFill>
            </a:endParaRPr>
          </a:p>
        </p:txBody>
      </p:sp>
      <p:sp>
        <p:nvSpPr>
          <p:cNvPr id="6" name="サブタイトル 2"/>
          <p:cNvSpPr txBox="1">
            <a:spLocks/>
          </p:cNvSpPr>
          <p:nvPr/>
        </p:nvSpPr>
        <p:spPr>
          <a:xfrm>
            <a:off x="1115616" y="1052736"/>
            <a:ext cx="7416824" cy="230425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6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ストレスマネジメント</a:t>
            </a:r>
            <a:endParaRPr lang="en-US" altLang="ja-JP" sz="6000" b="1" dirty="0">
              <a:solidFill>
                <a:schemeClr val="tx2">
                  <a:lumMod val="60000"/>
                  <a:lumOff val="40000"/>
                </a:schemeClr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6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・</a:t>
            </a:r>
            <a:r>
              <a:rPr lang="ja-JP" altLang="en-US" sz="6000" b="1">
                <a:solidFill>
                  <a:schemeClr val="tx2">
                    <a:lumMod val="60000"/>
                    <a:lumOff val="40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対処行動編１</a:t>
            </a:r>
            <a:endParaRPr lang="ja-JP" altLang="en-US" sz="6000" dirty="0">
              <a:solidFill>
                <a:schemeClr val="tx2">
                  <a:lumMod val="60000"/>
                  <a:lumOff val="40000"/>
                </a:schemeClr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14" name="図 13" descr="ハイタッチをしている子供のイラスト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7122" y="3230146"/>
            <a:ext cx="3672408" cy="296512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テキスト ボックス 7"/>
          <p:cNvSpPr txBox="1"/>
          <p:nvPr/>
        </p:nvSpPr>
        <p:spPr>
          <a:xfrm>
            <a:off x="4061128" y="6211669"/>
            <a:ext cx="5112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イラスト：かわいいフリーイラスト素材集いらすと</a:t>
            </a:r>
            <a:r>
              <a:rPr kumimoji="1" lang="ja-JP" altLang="en-US" dirty="0" err="1"/>
              <a:t>や</a:t>
            </a:r>
            <a:endParaRPr kumimoji="1" lang="en-US" altLang="ja-JP" dirty="0"/>
          </a:p>
          <a:p>
            <a:r>
              <a:rPr lang="ja-JP" altLang="en-US" dirty="0"/>
              <a:t>　　　　　　</a:t>
            </a:r>
            <a:r>
              <a:rPr lang="en-US" altLang="ja-JP" dirty="0"/>
              <a:t>http://www.irasutoya.com/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324325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539750" y="333375"/>
            <a:ext cx="2478088" cy="58102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200" dirty="0"/>
              <a:t>記入例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688" y="2132856"/>
            <a:ext cx="8519924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19710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 txBox="1">
            <a:spLocks/>
          </p:cNvSpPr>
          <p:nvPr/>
        </p:nvSpPr>
        <p:spPr>
          <a:xfrm>
            <a:off x="400236" y="2204864"/>
            <a:ext cx="8229600" cy="86409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4000" dirty="0"/>
              <a:t>１　なかなか，眠れないことがある</a:t>
            </a:r>
            <a:endParaRPr lang="en-US" altLang="ja-JP" sz="4000" dirty="0"/>
          </a:p>
          <a:p>
            <a:endParaRPr lang="en-US" altLang="ja-JP" sz="4000" dirty="0"/>
          </a:p>
          <a:p>
            <a:endParaRPr lang="en-US" altLang="ja-JP" sz="4000" dirty="0"/>
          </a:p>
          <a:p>
            <a:endParaRPr lang="en-US" altLang="ja-JP" sz="4000" dirty="0"/>
          </a:p>
          <a:p>
            <a:endParaRPr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6847697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288" y="2276475"/>
            <a:ext cx="8229600" cy="1512888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ja-JP" altLang="en-US" dirty="0"/>
              <a:t>２，むしゃくしゃしたり，いらいらしたり，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ja-JP" altLang="en-US" dirty="0"/>
              <a:t>　　かっとしたりする</a:t>
            </a:r>
          </a:p>
        </p:txBody>
      </p:sp>
    </p:spTree>
    <p:extLst>
      <p:ext uri="{BB962C8B-B14F-4D97-AF65-F5344CB8AC3E}">
        <p14:creationId xmlns:p14="http://schemas.microsoft.com/office/powerpoint/2010/main" val="16585567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タイトル 1"/>
          <p:cNvSpPr>
            <a:spLocks noGrp="1"/>
          </p:cNvSpPr>
          <p:nvPr>
            <p:ph type="title"/>
          </p:nvPr>
        </p:nvSpPr>
        <p:spPr>
          <a:xfrm>
            <a:off x="684213" y="2349500"/>
            <a:ext cx="7775575" cy="1511300"/>
          </a:xfrm>
        </p:spPr>
        <p:txBody>
          <a:bodyPr/>
          <a:lstStyle/>
          <a:p>
            <a:pPr algn="l"/>
            <a:r>
              <a:rPr lang="ja-JP" altLang="en-US" sz="4000" dirty="0"/>
              <a:t>３，小さな音やちょっとしたことで，</a:t>
            </a:r>
            <a:r>
              <a:rPr lang="en-US" altLang="ja-JP" sz="4000" dirty="0"/>
              <a:t/>
            </a:r>
            <a:br>
              <a:rPr lang="en-US" altLang="ja-JP" sz="4000" dirty="0"/>
            </a:br>
            <a:r>
              <a:rPr lang="ja-JP" altLang="en-US" sz="4000" dirty="0"/>
              <a:t>　　どきっとする</a:t>
            </a:r>
          </a:p>
        </p:txBody>
      </p:sp>
    </p:spTree>
    <p:extLst>
      <p:ext uri="{BB962C8B-B14F-4D97-AF65-F5344CB8AC3E}">
        <p14:creationId xmlns:p14="http://schemas.microsoft.com/office/powerpoint/2010/main" val="37143801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タイトル 1"/>
          <p:cNvSpPr>
            <a:spLocks noGrp="1"/>
          </p:cNvSpPr>
          <p:nvPr>
            <p:ph type="title"/>
          </p:nvPr>
        </p:nvSpPr>
        <p:spPr>
          <a:xfrm>
            <a:off x="395288" y="2492375"/>
            <a:ext cx="8229600" cy="1143000"/>
          </a:xfrm>
        </p:spPr>
        <p:txBody>
          <a:bodyPr/>
          <a:lstStyle/>
          <a:p>
            <a:r>
              <a:rPr lang="ja-JP" altLang="en-US" sz="4000" dirty="0"/>
              <a:t>４，いやな夢や，こわい夢をみる</a:t>
            </a:r>
          </a:p>
        </p:txBody>
      </p:sp>
    </p:spTree>
    <p:extLst>
      <p:ext uri="{BB962C8B-B14F-4D97-AF65-F5344CB8AC3E}">
        <p14:creationId xmlns:p14="http://schemas.microsoft.com/office/powerpoint/2010/main" val="38153878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タイトル 1"/>
          <p:cNvSpPr>
            <a:spLocks noGrp="1"/>
          </p:cNvSpPr>
          <p:nvPr>
            <p:ph type="title"/>
          </p:nvPr>
        </p:nvSpPr>
        <p:spPr>
          <a:xfrm>
            <a:off x="468313" y="2276475"/>
            <a:ext cx="8496300" cy="2160588"/>
          </a:xfrm>
        </p:spPr>
        <p:txBody>
          <a:bodyPr/>
          <a:lstStyle/>
          <a:p>
            <a:pPr algn="l"/>
            <a:r>
              <a:rPr lang="ja-JP" altLang="en-US" sz="3600" dirty="0"/>
              <a:t>５，ちょっとしたきっかけで，</a:t>
            </a:r>
            <a:r>
              <a:rPr lang="en-US" altLang="ja-JP" sz="3600" dirty="0"/>
              <a:t/>
            </a:r>
            <a:br>
              <a:rPr lang="en-US" altLang="ja-JP" sz="3600" dirty="0"/>
            </a:br>
            <a:r>
              <a:rPr lang="ja-JP" altLang="en-US" sz="3600" dirty="0"/>
              <a:t>　　思い出したくないのに，思い出してしまう</a:t>
            </a:r>
          </a:p>
        </p:txBody>
      </p:sp>
    </p:spTree>
    <p:extLst>
      <p:ext uri="{BB962C8B-B14F-4D97-AF65-F5344CB8AC3E}">
        <p14:creationId xmlns:p14="http://schemas.microsoft.com/office/powerpoint/2010/main" val="12198739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タイトル 1"/>
          <p:cNvSpPr>
            <a:spLocks noGrp="1"/>
          </p:cNvSpPr>
          <p:nvPr>
            <p:ph type="title"/>
          </p:nvPr>
        </p:nvSpPr>
        <p:spPr>
          <a:xfrm>
            <a:off x="323850" y="1773238"/>
            <a:ext cx="8820150" cy="2951162"/>
          </a:xfrm>
        </p:spPr>
        <p:txBody>
          <a:bodyPr/>
          <a:lstStyle/>
          <a:p>
            <a:pPr algn="l"/>
            <a:r>
              <a:rPr lang="ja-JP" altLang="en-US" sz="3600" dirty="0"/>
              <a:t>６，</a:t>
            </a:r>
            <a:r>
              <a:rPr lang="ja-JP" altLang="en-US" sz="4000" dirty="0"/>
              <a:t>つらかったこと（大震災や他の大変な</a:t>
            </a:r>
            <a:br>
              <a:rPr lang="ja-JP" altLang="en-US" sz="4000" dirty="0"/>
            </a:br>
            <a:r>
              <a:rPr lang="ja-JP" altLang="en-US" sz="4000" dirty="0"/>
              <a:t>　　こと）を思い出して，どきどきしたり，</a:t>
            </a:r>
            <a:r>
              <a:rPr lang="en-US" altLang="ja-JP" sz="4000" dirty="0"/>
              <a:t/>
            </a:r>
            <a:br>
              <a:rPr lang="en-US" altLang="ja-JP" sz="4000" dirty="0"/>
            </a:br>
            <a:r>
              <a:rPr lang="ja-JP" altLang="en-US" sz="4000" dirty="0"/>
              <a:t>　　苦しくなったりする</a:t>
            </a:r>
          </a:p>
        </p:txBody>
      </p:sp>
    </p:spTree>
    <p:extLst>
      <p:ext uri="{BB962C8B-B14F-4D97-AF65-F5344CB8AC3E}">
        <p14:creationId xmlns:p14="http://schemas.microsoft.com/office/powerpoint/2010/main" val="13100102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タイトル 1"/>
          <p:cNvSpPr>
            <a:spLocks noGrp="1"/>
          </p:cNvSpPr>
          <p:nvPr>
            <p:ph type="title"/>
          </p:nvPr>
        </p:nvSpPr>
        <p:spPr>
          <a:xfrm>
            <a:off x="395288" y="2276475"/>
            <a:ext cx="8229600" cy="1873250"/>
          </a:xfrm>
        </p:spPr>
        <p:txBody>
          <a:bodyPr/>
          <a:lstStyle/>
          <a:p>
            <a:pPr algn="l"/>
            <a:r>
              <a:rPr lang="ja-JP" altLang="en-US" sz="4000" dirty="0"/>
              <a:t>７，つらかったことは，現実のこと・</a:t>
            </a:r>
            <a:r>
              <a:rPr lang="en-US" altLang="ja-JP" sz="4000" dirty="0"/>
              <a:t/>
            </a:r>
            <a:br>
              <a:rPr lang="en-US" altLang="ja-JP" sz="4000" dirty="0"/>
            </a:br>
            <a:r>
              <a:rPr lang="ja-JP" altLang="en-US" sz="4000" dirty="0"/>
              <a:t>　　本当のことと思えないことがある</a:t>
            </a:r>
          </a:p>
        </p:txBody>
      </p:sp>
    </p:spTree>
    <p:extLst>
      <p:ext uri="{BB962C8B-B14F-4D97-AF65-F5344CB8AC3E}">
        <p14:creationId xmlns:p14="http://schemas.microsoft.com/office/powerpoint/2010/main" val="20506316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タイトル 1"/>
          <p:cNvSpPr>
            <a:spLocks noGrp="1"/>
          </p:cNvSpPr>
          <p:nvPr>
            <p:ph type="title"/>
          </p:nvPr>
        </p:nvSpPr>
        <p:spPr>
          <a:xfrm>
            <a:off x="539750" y="2492375"/>
            <a:ext cx="8229600" cy="1512888"/>
          </a:xfrm>
        </p:spPr>
        <p:txBody>
          <a:bodyPr/>
          <a:lstStyle/>
          <a:p>
            <a:pPr algn="l"/>
            <a:r>
              <a:rPr lang="ja-JP" altLang="en-US" sz="4000" dirty="0"/>
              <a:t>８，悲しいことがあったのに，</a:t>
            </a:r>
            <a:r>
              <a:rPr lang="en-US" altLang="ja-JP" sz="4000" dirty="0"/>
              <a:t/>
            </a:r>
            <a:br>
              <a:rPr lang="en-US" altLang="ja-JP" sz="4000" dirty="0"/>
            </a:br>
            <a:r>
              <a:rPr lang="ja-JP" altLang="en-US" sz="4000" dirty="0"/>
              <a:t>　　どうして涙がでないのかなと思う</a:t>
            </a:r>
          </a:p>
        </p:txBody>
      </p:sp>
    </p:spTree>
    <p:extLst>
      <p:ext uri="{BB962C8B-B14F-4D97-AF65-F5344CB8AC3E}">
        <p14:creationId xmlns:p14="http://schemas.microsoft.com/office/powerpoint/2010/main" val="21247355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タイトル 1"/>
          <p:cNvSpPr>
            <a:spLocks noGrp="1"/>
          </p:cNvSpPr>
          <p:nvPr>
            <p:ph type="title"/>
          </p:nvPr>
        </p:nvSpPr>
        <p:spPr>
          <a:xfrm>
            <a:off x="684213" y="2349500"/>
            <a:ext cx="7848600" cy="1800225"/>
          </a:xfrm>
        </p:spPr>
        <p:txBody>
          <a:bodyPr/>
          <a:lstStyle/>
          <a:p>
            <a:pPr algn="l"/>
            <a:r>
              <a:rPr lang="ja-JP" altLang="en-US" sz="4000" dirty="0"/>
              <a:t>９，つらかったことについては，</a:t>
            </a:r>
            <a:r>
              <a:rPr lang="en-US" altLang="ja-JP" sz="4000" dirty="0"/>
              <a:t/>
            </a:r>
            <a:br>
              <a:rPr lang="en-US" altLang="ja-JP" sz="4000" dirty="0"/>
            </a:br>
            <a:r>
              <a:rPr lang="ja-JP" altLang="en-US" sz="4000" dirty="0"/>
              <a:t>　　話さないようにしている</a:t>
            </a:r>
          </a:p>
        </p:txBody>
      </p:sp>
    </p:spTree>
    <p:extLst>
      <p:ext uri="{BB962C8B-B14F-4D97-AF65-F5344CB8AC3E}">
        <p14:creationId xmlns:p14="http://schemas.microsoft.com/office/powerpoint/2010/main" val="14987432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699792" y="1700808"/>
            <a:ext cx="8590108" cy="15121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3600" dirty="0">
                <a:latin typeface="+mn-ea"/>
              </a:rPr>
              <a:t>　</a:t>
            </a:r>
            <a:r>
              <a:rPr lang="ja-JP" altLang="en-US" sz="4000" dirty="0">
                <a:latin typeface="+mn-ea"/>
              </a:rPr>
              <a:t>どんなときに</a:t>
            </a:r>
            <a:r>
              <a:rPr kumimoji="1" lang="ja-JP" altLang="en-US" sz="4000" dirty="0">
                <a:latin typeface="+mn-ea"/>
              </a:rPr>
              <a:t>感じる？</a:t>
            </a:r>
            <a:endParaRPr kumimoji="1" lang="en-US" altLang="ja-JP" sz="4000" dirty="0">
              <a:latin typeface="+mn-ea"/>
            </a:endParaRPr>
          </a:p>
          <a:p>
            <a:pPr marL="0" indent="0">
              <a:buNone/>
            </a:pPr>
            <a:r>
              <a:rPr lang="ja-JP" altLang="en-US" sz="4000" dirty="0">
                <a:latin typeface="+mn-ea"/>
              </a:rPr>
              <a:t>　　　　　　その時，どうする？</a:t>
            </a:r>
            <a:endParaRPr kumimoji="1" lang="ja-JP" altLang="en-US" sz="4000" dirty="0">
              <a:latin typeface="+mn-ea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827584" y="548680"/>
            <a:ext cx="73448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「</a:t>
            </a:r>
            <a:r>
              <a:rPr kumimoji="1" lang="ja-JP" altLang="en-US" sz="4400" dirty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ストレスだ！」</a:t>
            </a:r>
          </a:p>
        </p:txBody>
      </p:sp>
      <p:sp>
        <p:nvSpPr>
          <p:cNvPr id="5" name="雲形吹き出し 4"/>
          <p:cNvSpPr/>
          <p:nvPr/>
        </p:nvSpPr>
        <p:spPr>
          <a:xfrm>
            <a:off x="1619672" y="3717032"/>
            <a:ext cx="6768752" cy="2579588"/>
          </a:xfrm>
          <a:prstGeom prst="cloudCallout">
            <a:avLst>
              <a:gd name="adj1" fmla="val -29217"/>
              <a:gd name="adj2" fmla="val -58384"/>
            </a:avLst>
          </a:prstGeom>
          <a:solidFill>
            <a:srgbClr val="F3FA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図 8" descr="http://3.bp.blogspot.com/-42EB7CfEAm8/VD3Sg3Xbg6I/AAAAAAAAoVo/JMYBdWuTxTE/s800/tsukare_boy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72816"/>
            <a:ext cx="3110508" cy="26642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33610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3583" y="2996952"/>
            <a:ext cx="2830289" cy="3744416"/>
          </a:xfrm>
          <a:prstGeom prst="rect">
            <a:avLst/>
          </a:prstGeom>
          <a:noFill/>
        </p:spPr>
      </p:pic>
      <p:sp>
        <p:nvSpPr>
          <p:cNvPr id="3" name="テキスト ボックス 2"/>
          <p:cNvSpPr txBox="1"/>
          <p:nvPr/>
        </p:nvSpPr>
        <p:spPr>
          <a:xfrm>
            <a:off x="539552" y="332656"/>
            <a:ext cx="806489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+mn-ea"/>
              </a:rPr>
              <a:t>はい，半分おわりました。</a:t>
            </a:r>
            <a:endParaRPr kumimoji="1" lang="en-US" altLang="ja-JP" sz="4000" dirty="0">
              <a:latin typeface="+mn-ea"/>
            </a:endParaRPr>
          </a:p>
          <a:p>
            <a:r>
              <a:rPr kumimoji="1" lang="ja-JP" altLang="en-US" sz="4000" dirty="0">
                <a:latin typeface="+mn-ea"/>
              </a:rPr>
              <a:t>ちょっと緊張した人もいるかもしれません。</a:t>
            </a:r>
            <a:endParaRPr kumimoji="1" lang="en-US" altLang="ja-JP" sz="4000" dirty="0">
              <a:latin typeface="+mn-ea"/>
            </a:endParaRPr>
          </a:p>
          <a:p>
            <a:endParaRPr lang="en-US" altLang="ja-JP" sz="4000" dirty="0">
              <a:latin typeface="+mn-ea"/>
            </a:endParaRPr>
          </a:p>
          <a:p>
            <a:r>
              <a:rPr kumimoji="1" lang="ja-JP" altLang="en-US" sz="4000" dirty="0">
                <a:latin typeface="+mn-ea"/>
              </a:rPr>
              <a:t>背伸びをして，はい，左右に。</a:t>
            </a:r>
            <a:endParaRPr kumimoji="1" lang="en-US" altLang="ja-JP" sz="4000" dirty="0">
              <a:latin typeface="+mn-ea"/>
            </a:endParaRPr>
          </a:p>
          <a:p>
            <a:endParaRPr lang="en-US" altLang="ja-JP" sz="4000" dirty="0">
              <a:latin typeface="+mn-ea"/>
            </a:endParaRPr>
          </a:p>
          <a:p>
            <a:r>
              <a:rPr kumimoji="1" lang="ja-JP" altLang="en-US" sz="4000" dirty="0">
                <a:latin typeface="+mn-ea"/>
              </a:rPr>
              <a:t>あと，半分です！</a:t>
            </a:r>
          </a:p>
        </p:txBody>
      </p:sp>
    </p:spTree>
    <p:extLst>
      <p:ext uri="{BB962C8B-B14F-4D97-AF65-F5344CB8AC3E}">
        <p14:creationId xmlns:p14="http://schemas.microsoft.com/office/powerpoint/2010/main" val="21894191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タイトル 1"/>
          <p:cNvSpPr>
            <a:spLocks noGrp="1"/>
          </p:cNvSpPr>
          <p:nvPr>
            <p:ph type="title"/>
          </p:nvPr>
        </p:nvSpPr>
        <p:spPr>
          <a:xfrm>
            <a:off x="755650" y="2492375"/>
            <a:ext cx="7561263" cy="1657350"/>
          </a:xfrm>
        </p:spPr>
        <p:txBody>
          <a:bodyPr/>
          <a:lstStyle/>
          <a:p>
            <a:pPr algn="l"/>
            <a:r>
              <a:rPr lang="ja-JP" altLang="en-US" sz="4000" dirty="0"/>
              <a:t>１０，自分が悪い（悪かった）と</a:t>
            </a:r>
            <a:r>
              <a:rPr lang="en-US" altLang="ja-JP" sz="4000" dirty="0"/>
              <a:t/>
            </a:r>
            <a:br>
              <a:rPr lang="en-US" altLang="ja-JP" sz="4000" dirty="0"/>
            </a:br>
            <a:r>
              <a:rPr lang="ja-JP" altLang="en-US" sz="4000" dirty="0"/>
              <a:t>　　　責めてしまうことがある</a:t>
            </a:r>
          </a:p>
        </p:txBody>
      </p:sp>
    </p:spTree>
    <p:extLst>
      <p:ext uri="{BB962C8B-B14F-4D97-AF65-F5344CB8AC3E}">
        <p14:creationId xmlns:p14="http://schemas.microsoft.com/office/powerpoint/2010/main" val="10177683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タイトル 1"/>
          <p:cNvSpPr>
            <a:spLocks noGrp="1"/>
          </p:cNvSpPr>
          <p:nvPr>
            <p:ph type="title"/>
          </p:nvPr>
        </p:nvSpPr>
        <p:spPr>
          <a:xfrm>
            <a:off x="684213" y="2565400"/>
            <a:ext cx="7632700" cy="1655763"/>
          </a:xfrm>
        </p:spPr>
        <p:txBody>
          <a:bodyPr/>
          <a:lstStyle/>
          <a:p>
            <a:pPr algn="l"/>
            <a:r>
              <a:rPr lang="ja-JP" altLang="en-US" sz="4000" dirty="0"/>
              <a:t>１１，楽しかったことが</a:t>
            </a:r>
            <a:r>
              <a:rPr lang="en-US" altLang="ja-JP" sz="4000" dirty="0"/>
              <a:t/>
            </a:r>
            <a:br>
              <a:rPr lang="en-US" altLang="ja-JP" sz="4000" dirty="0"/>
            </a:br>
            <a:r>
              <a:rPr lang="ja-JP" altLang="en-US" sz="4000" dirty="0"/>
              <a:t>　　　楽しいと思えないことがある</a:t>
            </a:r>
          </a:p>
        </p:txBody>
      </p:sp>
    </p:spTree>
    <p:extLst>
      <p:ext uri="{BB962C8B-B14F-4D97-AF65-F5344CB8AC3E}">
        <p14:creationId xmlns:p14="http://schemas.microsoft.com/office/powerpoint/2010/main" val="20929817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タイトル 1"/>
          <p:cNvSpPr>
            <a:spLocks noGrp="1"/>
          </p:cNvSpPr>
          <p:nvPr>
            <p:ph type="title"/>
          </p:nvPr>
        </p:nvSpPr>
        <p:spPr>
          <a:xfrm>
            <a:off x="827088" y="2276475"/>
            <a:ext cx="7561262" cy="2089150"/>
          </a:xfrm>
        </p:spPr>
        <p:txBody>
          <a:bodyPr/>
          <a:lstStyle/>
          <a:p>
            <a:pPr algn="l"/>
            <a:r>
              <a:rPr lang="ja-JP" altLang="en-US" sz="4000" dirty="0"/>
              <a:t>１２，自分の気持ちを，</a:t>
            </a:r>
            <a:r>
              <a:rPr lang="en-US" altLang="ja-JP" sz="4000" dirty="0"/>
              <a:t/>
            </a:r>
            <a:br>
              <a:rPr lang="en-US" altLang="ja-JP" sz="4000" dirty="0"/>
            </a:br>
            <a:r>
              <a:rPr lang="ja-JP" altLang="en-US" sz="4000" dirty="0"/>
              <a:t>　　　だれもわかってくれないと</a:t>
            </a:r>
            <a:r>
              <a:rPr lang="en-US" altLang="ja-JP" sz="4000" dirty="0"/>
              <a:t/>
            </a:r>
            <a:br>
              <a:rPr lang="en-US" altLang="ja-JP" sz="4000" dirty="0"/>
            </a:br>
            <a:r>
              <a:rPr lang="ja-JP" altLang="en-US" sz="4000" dirty="0"/>
              <a:t>　　　思うことがある</a:t>
            </a:r>
          </a:p>
        </p:txBody>
      </p:sp>
    </p:spTree>
    <p:extLst>
      <p:ext uri="{BB962C8B-B14F-4D97-AF65-F5344CB8AC3E}">
        <p14:creationId xmlns:p14="http://schemas.microsoft.com/office/powerpoint/2010/main" val="23974465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タイトル 1"/>
          <p:cNvSpPr>
            <a:spLocks noGrp="1"/>
          </p:cNvSpPr>
          <p:nvPr>
            <p:ph type="title"/>
          </p:nvPr>
        </p:nvSpPr>
        <p:spPr>
          <a:xfrm>
            <a:off x="1187450" y="2565400"/>
            <a:ext cx="6480175" cy="1727200"/>
          </a:xfrm>
        </p:spPr>
        <p:txBody>
          <a:bodyPr/>
          <a:lstStyle/>
          <a:p>
            <a:pPr algn="l"/>
            <a:r>
              <a:rPr lang="ja-JP" altLang="en-US" sz="4000" dirty="0"/>
              <a:t>１３，頭やお腹が痛かったり，</a:t>
            </a:r>
            <a:r>
              <a:rPr lang="en-US" altLang="ja-JP" sz="4000" dirty="0"/>
              <a:t/>
            </a:r>
            <a:br>
              <a:rPr lang="en-US" altLang="ja-JP" sz="4000" dirty="0"/>
            </a:br>
            <a:r>
              <a:rPr lang="ja-JP" altLang="en-US" sz="4000" dirty="0"/>
              <a:t>　　　からだの調子が悪い</a:t>
            </a:r>
          </a:p>
        </p:txBody>
      </p:sp>
    </p:spTree>
    <p:extLst>
      <p:ext uri="{BB962C8B-B14F-4D97-AF65-F5344CB8AC3E}">
        <p14:creationId xmlns:p14="http://schemas.microsoft.com/office/powerpoint/2010/main" val="39874631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タイトル 1"/>
          <p:cNvSpPr>
            <a:spLocks noGrp="1"/>
          </p:cNvSpPr>
          <p:nvPr>
            <p:ph type="title"/>
          </p:nvPr>
        </p:nvSpPr>
        <p:spPr>
          <a:xfrm>
            <a:off x="1042988" y="2420938"/>
            <a:ext cx="6913562" cy="1728787"/>
          </a:xfrm>
        </p:spPr>
        <p:txBody>
          <a:bodyPr/>
          <a:lstStyle/>
          <a:p>
            <a:pPr algn="l"/>
            <a:r>
              <a:rPr lang="ja-JP" altLang="en-US" sz="4000" dirty="0"/>
              <a:t>１４，ごはんがおいしくないし，</a:t>
            </a:r>
            <a:r>
              <a:rPr lang="en-US" altLang="ja-JP" sz="4000" dirty="0"/>
              <a:t/>
            </a:r>
            <a:br>
              <a:rPr lang="en-US" altLang="ja-JP" sz="4000" dirty="0"/>
            </a:br>
            <a:r>
              <a:rPr lang="ja-JP" altLang="en-US" sz="4000" dirty="0"/>
              <a:t>　　　食べたくないことがある</a:t>
            </a:r>
          </a:p>
        </p:txBody>
      </p:sp>
    </p:spTree>
    <p:extLst>
      <p:ext uri="{BB962C8B-B14F-4D97-AF65-F5344CB8AC3E}">
        <p14:creationId xmlns:p14="http://schemas.microsoft.com/office/powerpoint/2010/main" val="18600331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タイトル 1"/>
          <p:cNvSpPr>
            <a:spLocks noGrp="1"/>
          </p:cNvSpPr>
          <p:nvPr>
            <p:ph type="title"/>
          </p:nvPr>
        </p:nvSpPr>
        <p:spPr>
          <a:xfrm>
            <a:off x="395288" y="2492375"/>
            <a:ext cx="8229600" cy="1143000"/>
          </a:xfrm>
        </p:spPr>
        <p:txBody>
          <a:bodyPr/>
          <a:lstStyle/>
          <a:p>
            <a:pPr algn="l"/>
            <a:r>
              <a:rPr lang="ja-JP" altLang="en-US" sz="4000" dirty="0"/>
              <a:t>１５，なにもやる気がしないことがある</a:t>
            </a:r>
          </a:p>
        </p:txBody>
      </p:sp>
    </p:spTree>
    <p:extLst>
      <p:ext uri="{BB962C8B-B14F-4D97-AF65-F5344CB8AC3E}">
        <p14:creationId xmlns:p14="http://schemas.microsoft.com/office/powerpoint/2010/main" val="1052174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タイトル 1"/>
          <p:cNvSpPr>
            <a:spLocks noGrp="1"/>
          </p:cNvSpPr>
          <p:nvPr>
            <p:ph type="title"/>
          </p:nvPr>
        </p:nvSpPr>
        <p:spPr>
          <a:xfrm>
            <a:off x="395288" y="2492375"/>
            <a:ext cx="8229600" cy="1143000"/>
          </a:xfrm>
        </p:spPr>
        <p:txBody>
          <a:bodyPr/>
          <a:lstStyle/>
          <a:p>
            <a:pPr algn="l"/>
            <a:r>
              <a:rPr lang="ja-JP" altLang="en-US" sz="4000" dirty="0"/>
              <a:t>１６，勉強に集中できないことがある</a:t>
            </a:r>
          </a:p>
        </p:txBody>
      </p:sp>
    </p:spTree>
    <p:extLst>
      <p:ext uri="{BB962C8B-B14F-4D97-AF65-F5344CB8AC3E}">
        <p14:creationId xmlns:p14="http://schemas.microsoft.com/office/powerpoint/2010/main" val="3510090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タイトル 1"/>
          <p:cNvSpPr>
            <a:spLocks noGrp="1"/>
          </p:cNvSpPr>
          <p:nvPr>
            <p:ph type="title"/>
          </p:nvPr>
        </p:nvSpPr>
        <p:spPr>
          <a:xfrm>
            <a:off x="1042988" y="2349500"/>
            <a:ext cx="6985000" cy="1943100"/>
          </a:xfrm>
        </p:spPr>
        <p:txBody>
          <a:bodyPr/>
          <a:lstStyle/>
          <a:p>
            <a:pPr algn="l"/>
            <a:r>
              <a:rPr lang="ja-JP" altLang="en-US" sz="4000" dirty="0"/>
              <a:t>１７，学校を遅こくしたり</a:t>
            </a:r>
            <a:r>
              <a:rPr lang="en-US" altLang="ja-JP" sz="4000" dirty="0"/>
              <a:t/>
            </a:r>
            <a:br>
              <a:rPr lang="en-US" altLang="ja-JP" sz="4000" dirty="0"/>
            </a:br>
            <a:r>
              <a:rPr lang="ja-JP" altLang="en-US" sz="4000" dirty="0"/>
              <a:t>　　　休んだりすることがある</a:t>
            </a:r>
          </a:p>
        </p:txBody>
      </p:sp>
    </p:spTree>
    <p:extLst>
      <p:ext uri="{BB962C8B-B14F-4D97-AF65-F5344CB8AC3E}">
        <p14:creationId xmlns:p14="http://schemas.microsoft.com/office/powerpoint/2010/main" val="3926175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タイトル 1"/>
          <p:cNvSpPr>
            <a:spLocks noGrp="1"/>
          </p:cNvSpPr>
          <p:nvPr>
            <p:ph type="title"/>
          </p:nvPr>
        </p:nvSpPr>
        <p:spPr>
          <a:xfrm>
            <a:off x="250825" y="2492375"/>
            <a:ext cx="8713788" cy="1143000"/>
          </a:xfrm>
        </p:spPr>
        <p:txBody>
          <a:bodyPr/>
          <a:lstStyle/>
          <a:p>
            <a:pPr algn="l"/>
            <a:r>
              <a:rPr lang="ja-JP" altLang="en-US" sz="4000" dirty="0"/>
              <a:t>１８，学校では楽しいことがいっぱいある</a:t>
            </a:r>
          </a:p>
        </p:txBody>
      </p:sp>
    </p:spTree>
    <p:extLst>
      <p:ext uri="{BB962C8B-B14F-4D97-AF65-F5344CB8AC3E}">
        <p14:creationId xmlns:p14="http://schemas.microsoft.com/office/powerpoint/2010/main" val="36690225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角丸四角形 4"/>
          <p:cNvSpPr/>
          <p:nvPr/>
        </p:nvSpPr>
        <p:spPr>
          <a:xfrm>
            <a:off x="104800" y="332656"/>
            <a:ext cx="8787680" cy="1800200"/>
          </a:xfrm>
          <a:prstGeom prst="roundRect">
            <a:avLst/>
          </a:prstGeom>
          <a:solidFill>
            <a:srgbClr val="FFFF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4000" dirty="0">
                <a:solidFill>
                  <a:schemeClr val="tx1"/>
                </a:solidFill>
                <a:latin typeface="+mn-ea"/>
              </a:rPr>
              <a:t>人は，「ストレスだ」と感じたとき，それを軽くしようとたくさんの</a:t>
            </a:r>
            <a:r>
              <a:rPr lang="ja-JP" altLang="en-US" sz="4000" dirty="0">
                <a:solidFill>
                  <a:srgbClr val="FF00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工夫</a:t>
            </a:r>
            <a:r>
              <a:rPr lang="ja-JP" altLang="en-US" sz="4000" dirty="0">
                <a:solidFill>
                  <a:schemeClr val="tx1"/>
                </a:solidFill>
                <a:latin typeface="+mn-ea"/>
              </a:rPr>
              <a:t>をします</a:t>
            </a:r>
            <a:endParaRPr lang="en-US" altLang="ja-JP" sz="40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841506" y="3105460"/>
            <a:ext cx="2880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solidFill>
                  <a:srgbClr val="FF00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増やそう</a:t>
            </a:r>
          </a:p>
        </p:txBody>
      </p:sp>
      <p:sp>
        <p:nvSpPr>
          <p:cNvPr id="7" name="角丸四角形 6"/>
          <p:cNvSpPr/>
          <p:nvPr/>
        </p:nvSpPr>
        <p:spPr>
          <a:xfrm>
            <a:off x="793897" y="4808424"/>
            <a:ext cx="6436320" cy="1510272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4000" dirty="0">
                <a:solidFill>
                  <a:srgbClr val="FFFF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ストレスマネジメントの</a:t>
            </a:r>
            <a:endParaRPr lang="en-US" altLang="ja-JP" sz="4000" dirty="0">
              <a:solidFill>
                <a:srgbClr val="FFFF00"/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  <a:p>
            <a:r>
              <a:rPr lang="ja-JP" altLang="en-US" sz="4000" dirty="0">
                <a:solidFill>
                  <a:srgbClr val="FFFF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達人になろう！</a:t>
            </a:r>
            <a:endParaRPr lang="en-US" altLang="ja-JP" sz="4000" dirty="0">
              <a:solidFill>
                <a:srgbClr val="FFFF00"/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</p:txBody>
      </p:sp>
      <p:sp>
        <p:nvSpPr>
          <p:cNvPr id="8" name="円形吹き出し 7"/>
          <p:cNvSpPr/>
          <p:nvPr/>
        </p:nvSpPr>
        <p:spPr>
          <a:xfrm>
            <a:off x="2411760" y="2852852"/>
            <a:ext cx="3240360" cy="1213103"/>
          </a:xfrm>
          <a:prstGeom prst="wedgeEllipseCallout">
            <a:avLst>
              <a:gd name="adj1" fmla="val 38699"/>
              <a:gd name="adj2" fmla="val -13641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下矢印 8"/>
          <p:cNvSpPr/>
          <p:nvPr/>
        </p:nvSpPr>
        <p:spPr>
          <a:xfrm>
            <a:off x="3696320" y="4065955"/>
            <a:ext cx="631474" cy="69831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" name="図 9" descr="エイエイオーのポーズのイラスト（女性）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124" y="2852852"/>
            <a:ext cx="2448272" cy="33123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87715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タイトル 1"/>
          <p:cNvSpPr>
            <a:spLocks noGrp="1"/>
          </p:cNvSpPr>
          <p:nvPr>
            <p:ph type="title"/>
          </p:nvPr>
        </p:nvSpPr>
        <p:spPr>
          <a:xfrm>
            <a:off x="827088" y="2349500"/>
            <a:ext cx="7797800" cy="1727200"/>
          </a:xfrm>
        </p:spPr>
        <p:txBody>
          <a:bodyPr/>
          <a:lstStyle/>
          <a:p>
            <a:pPr algn="l"/>
            <a:r>
              <a:rPr lang="ja-JP" altLang="en-US" sz="4000" dirty="0"/>
              <a:t>１９，友だちと遊んだり</a:t>
            </a:r>
            <a:r>
              <a:rPr lang="en-US" altLang="ja-JP" sz="4000" dirty="0"/>
              <a:t/>
            </a:r>
            <a:br>
              <a:rPr lang="en-US" altLang="ja-JP" sz="4000" dirty="0"/>
            </a:br>
            <a:r>
              <a:rPr lang="ja-JP" altLang="en-US" sz="4000" dirty="0"/>
              <a:t>　　　話したりすることが楽しい</a:t>
            </a:r>
          </a:p>
        </p:txBody>
      </p:sp>
    </p:spTree>
    <p:extLst>
      <p:ext uri="{BB962C8B-B14F-4D97-AF65-F5344CB8AC3E}">
        <p14:creationId xmlns:p14="http://schemas.microsoft.com/office/powerpoint/2010/main" val="4103234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タイトル 1"/>
          <p:cNvSpPr>
            <a:spLocks noGrp="1"/>
          </p:cNvSpPr>
          <p:nvPr>
            <p:ph type="title"/>
          </p:nvPr>
        </p:nvSpPr>
        <p:spPr>
          <a:xfrm>
            <a:off x="323850" y="260350"/>
            <a:ext cx="8496300" cy="5832475"/>
          </a:xfrm>
        </p:spPr>
        <p:txBody>
          <a:bodyPr/>
          <a:lstStyle/>
          <a:p>
            <a:pPr algn="l"/>
            <a:r>
              <a:rPr lang="ja-JP" altLang="en-US" sz="4000" dirty="0"/>
              <a:t>「つらかったこと」（６，７，９）ときかれて，あなたは何を思いうかべましたか</a:t>
            </a:r>
            <a:r>
              <a:rPr lang="en-US" altLang="ja-JP" sz="4000" dirty="0"/>
              <a:t/>
            </a:r>
            <a:br>
              <a:rPr lang="en-US" altLang="ja-JP" sz="4000" dirty="0"/>
            </a:br>
            <a:r>
              <a:rPr lang="en-US" altLang="ja-JP" sz="4000" dirty="0"/>
              <a:t/>
            </a:r>
            <a:br>
              <a:rPr lang="en-US" altLang="ja-JP" sz="4000" dirty="0"/>
            </a:br>
            <a:r>
              <a:rPr lang="ja-JP" altLang="en-US" sz="4000" dirty="0"/>
              <a:t>　　　　　・大震災</a:t>
            </a:r>
            <a:r>
              <a:rPr lang="en-US" altLang="ja-JP" sz="4000" dirty="0"/>
              <a:t/>
            </a:r>
            <a:br>
              <a:rPr lang="en-US" altLang="ja-JP" sz="4000" dirty="0"/>
            </a:br>
            <a:r>
              <a:rPr lang="ja-JP" altLang="en-US" sz="4000" dirty="0"/>
              <a:t>　　　　　・他の大変なこと</a:t>
            </a:r>
            <a:r>
              <a:rPr lang="en-US" altLang="ja-JP" sz="4000" dirty="0"/>
              <a:t/>
            </a:r>
            <a:br>
              <a:rPr lang="en-US" altLang="ja-JP" sz="4000" dirty="0"/>
            </a:br>
            <a:r>
              <a:rPr lang="ja-JP" altLang="en-US" sz="4000" dirty="0"/>
              <a:t>　　　　　・両方</a:t>
            </a:r>
            <a:r>
              <a:rPr lang="en-US" altLang="ja-JP" sz="4000" dirty="0"/>
              <a:t/>
            </a:r>
            <a:br>
              <a:rPr lang="en-US" altLang="ja-JP" sz="4000" dirty="0"/>
            </a:br>
            <a:r>
              <a:rPr lang="ja-JP" altLang="en-US" sz="4000" dirty="0"/>
              <a:t>　　　　　・思いうかばない</a:t>
            </a:r>
          </a:p>
        </p:txBody>
      </p:sp>
    </p:spTree>
    <p:extLst>
      <p:ext uri="{BB962C8B-B14F-4D97-AF65-F5344CB8AC3E}">
        <p14:creationId xmlns:p14="http://schemas.microsoft.com/office/powerpoint/2010/main" val="21852707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996952"/>
            <a:ext cx="2830289" cy="3744416"/>
          </a:xfrm>
          <a:prstGeom prst="rect">
            <a:avLst/>
          </a:prstGeom>
          <a:noFill/>
        </p:spPr>
      </p:pic>
      <p:sp>
        <p:nvSpPr>
          <p:cNvPr id="3" name="テキスト ボックス 2"/>
          <p:cNvSpPr txBox="1"/>
          <p:nvPr/>
        </p:nvSpPr>
        <p:spPr>
          <a:xfrm>
            <a:off x="323528" y="332656"/>
            <a:ext cx="864096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latin typeface="+mn-ea"/>
              </a:rPr>
              <a:t>はい，がんばってチェックしました。</a:t>
            </a:r>
            <a:endParaRPr kumimoji="1" lang="en-US" altLang="ja-JP" sz="4400" dirty="0">
              <a:latin typeface="+mn-ea"/>
            </a:endParaRPr>
          </a:p>
          <a:p>
            <a:endParaRPr kumimoji="1" lang="en-US" altLang="ja-JP" sz="4400" dirty="0">
              <a:latin typeface="+mn-ea"/>
            </a:endParaRPr>
          </a:p>
          <a:p>
            <a:r>
              <a:rPr kumimoji="1" lang="ja-JP" altLang="en-US" sz="4400" dirty="0">
                <a:latin typeface="+mn-ea"/>
              </a:rPr>
              <a:t>もう一度，背伸びをしましょう！</a:t>
            </a:r>
          </a:p>
        </p:txBody>
      </p:sp>
    </p:spTree>
    <p:extLst>
      <p:ext uri="{BB962C8B-B14F-4D97-AF65-F5344CB8AC3E}">
        <p14:creationId xmlns:p14="http://schemas.microsoft.com/office/powerpoint/2010/main" val="6396291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/>
        </p:nvPicPr>
        <p:blipFill rotWithShape="1">
          <a:blip r:embed="rId3"/>
          <a:srcRect l="8312" t="51034" r="23717" b="21689"/>
          <a:stretch/>
        </p:blipFill>
        <p:spPr>
          <a:xfrm>
            <a:off x="219158" y="1453722"/>
            <a:ext cx="8842804" cy="1995101"/>
          </a:xfrm>
          <a:prstGeom prst="rect">
            <a:avLst/>
          </a:prstGeom>
        </p:spPr>
      </p:pic>
      <p:sp>
        <p:nvSpPr>
          <p:cNvPr id="2" name="角丸四角形 1"/>
          <p:cNvSpPr/>
          <p:nvPr/>
        </p:nvSpPr>
        <p:spPr>
          <a:xfrm>
            <a:off x="1455400" y="221235"/>
            <a:ext cx="5940425" cy="914400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4400" dirty="0">
                <a:solidFill>
                  <a:schemeClr val="accent2"/>
                </a:solidFill>
                <a:latin typeface="HGP創英角ｺﾞｼｯｸUB" panose="020B0900000000000000" pitchFamily="50" charset="-128"/>
                <a:ea typeface="ＤＨＰ特太ゴシック体" panose="02010601000101010101" pitchFamily="2" charset="-128"/>
              </a:rPr>
              <a:t>合計点を出しましょう</a:t>
            </a:r>
          </a:p>
        </p:txBody>
      </p:sp>
      <p:sp>
        <p:nvSpPr>
          <p:cNvPr id="3" name="角丸四角形吹き出し 2"/>
          <p:cNvSpPr/>
          <p:nvPr/>
        </p:nvSpPr>
        <p:spPr>
          <a:xfrm>
            <a:off x="893479" y="4149080"/>
            <a:ext cx="7344816" cy="1403871"/>
          </a:xfrm>
          <a:prstGeom prst="wedgeRoundRectCallout">
            <a:avLst>
              <a:gd name="adj1" fmla="val 55965"/>
              <a:gd name="adj2" fmla="val -99587"/>
              <a:gd name="adj3" fmla="val 16667"/>
            </a:avLst>
          </a:prstGeom>
          <a:ln w="28575" cmpd="dbl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4000" dirty="0">
                <a:solidFill>
                  <a:schemeClr val="tx1"/>
                </a:solidFill>
              </a:rPr>
              <a:t>回答の</a:t>
            </a:r>
            <a:r>
              <a:rPr lang="ja-JP" altLang="en-US" sz="4000" dirty="0">
                <a:solidFill>
                  <a:srgbClr val="FF00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数字の合計</a:t>
            </a:r>
            <a:r>
              <a:rPr lang="ja-JP" altLang="en-US" sz="4000" dirty="0">
                <a:solidFill>
                  <a:schemeClr val="tx1"/>
                </a:solidFill>
              </a:rPr>
              <a:t>を記入する</a:t>
            </a:r>
            <a:endParaRPr lang="en-US" altLang="ja-JP" sz="4000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4000" u="sng" dirty="0">
                <a:solidFill>
                  <a:srgbClr val="0070C0"/>
                </a:solidFill>
              </a:rPr>
              <a:t>記入例では</a:t>
            </a:r>
            <a:r>
              <a:rPr lang="en-US" altLang="ja-JP" sz="4000" b="1" u="sng" dirty="0">
                <a:solidFill>
                  <a:srgbClr val="0070C0"/>
                </a:solidFill>
              </a:rPr>
              <a:t> 1</a:t>
            </a:r>
            <a:r>
              <a:rPr lang="ja-JP" altLang="en-US" sz="4000" b="1" u="sng" dirty="0">
                <a:solidFill>
                  <a:srgbClr val="0070C0"/>
                </a:solidFill>
              </a:rPr>
              <a:t>＋</a:t>
            </a:r>
            <a:r>
              <a:rPr lang="en-US" altLang="ja-JP" sz="4000" b="1" u="sng" dirty="0">
                <a:solidFill>
                  <a:srgbClr val="0070C0"/>
                </a:solidFill>
              </a:rPr>
              <a:t>2</a:t>
            </a:r>
            <a:r>
              <a:rPr lang="ja-JP" altLang="en-US" sz="4000" b="1" u="sng" dirty="0">
                <a:solidFill>
                  <a:srgbClr val="0070C0"/>
                </a:solidFill>
              </a:rPr>
              <a:t>＋</a:t>
            </a:r>
            <a:r>
              <a:rPr lang="en-US" altLang="ja-JP" sz="4000" b="1" u="sng" dirty="0">
                <a:solidFill>
                  <a:srgbClr val="0070C0"/>
                </a:solidFill>
              </a:rPr>
              <a:t>0</a:t>
            </a:r>
            <a:r>
              <a:rPr lang="ja-JP" altLang="en-US" sz="4000" b="1" u="sng" dirty="0">
                <a:solidFill>
                  <a:srgbClr val="0070C0"/>
                </a:solidFill>
              </a:rPr>
              <a:t>＝３ </a:t>
            </a:r>
            <a:r>
              <a:rPr lang="en-US" altLang="ja-JP" sz="4000" b="1" u="sng" dirty="0">
                <a:solidFill>
                  <a:srgbClr val="0070C0"/>
                </a:solidFill>
              </a:rPr>
              <a:t> </a:t>
            </a:r>
            <a:endParaRPr lang="ja-JP" altLang="en-US" sz="4400" b="1" u="sng" dirty="0">
              <a:solidFill>
                <a:srgbClr val="0070C0"/>
              </a:solidFill>
            </a:endParaRPr>
          </a:p>
        </p:txBody>
      </p:sp>
      <p:sp>
        <p:nvSpPr>
          <p:cNvPr id="9" name="角丸四角形 8"/>
          <p:cNvSpPr/>
          <p:nvPr/>
        </p:nvSpPr>
        <p:spPr>
          <a:xfrm>
            <a:off x="0" y="5550713"/>
            <a:ext cx="9143999" cy="914400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＊同じようにあと</a:t>
            </a:r>
            <a:r>
              <a:rPr lang="en-US" altLang="ja-JP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4</a:t>
            </a:r>
            <a:r>
              <a:rPr lang="ja-JP" altLang="en-US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カ所の合計点も出しましょう</a:t>
            </a:r>
          </a:p>
        </p:txBody>
      </p:sp>
      <p:sp>
        <p:nvSpPr>
          <p:cNvPr id="4" name="正方形/長方形 3"/>
          <p:cNvSpPr/>
          <p:nvPr/>
        </p:nvSpPr>
        <p:spPr>
          <a:xfrm>
            <a:off x="8253495" y="2808163"/>
            <a:ext cx="720080" cy="58695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25399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-20996" y="3212976"/>
            <a:ext cx="9164995" cy="3528392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746" name="タイトル 3"/>
          <p:cNvSpPr>
            <a:spLocks noGrp="1"/>
          </p:cNvSpPr>
          <p:nvPr>
            <p:ph type="title"/>
          </p:nvPr>
        </p:nvSpPr>
        <p:spPr>
          <a:xfrm>
            <a:off x="344487" y="692696"/>
            <a:ext cx="8569325" cy="3154363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ja-JP" altLang="en-US" sz="4000" dirty="0"/>
              <a:t>このアンケートをして</a:t>
            </a:r>
            <a:br>
              <a:rPr lang="ja-JP" altLang="en-US" sz="4000" dirty="0"/>
            </a:br>
            <a:r>
              <a:rPr lang="ja-JP" altLang="en-US" sz="4000" dirty="0"/>
              <a:t>・気づいたこと</a:t>
            </a:r>
            <a:r>
              <a:rPr lang="en-US" altLang="ja-JP" sz="4000" dirty="0"/>
              <a:t/>
            </a:r>
            <a:br>
              <a:rPr lang="en-US" altLang="ja-JP" sz="4000" dirty="0"/>
            </a:br>
            <a:r>
              <a:rPr lang="ja-JP" altLang="en-US" sz="4000" dirty="0"/>
              <a:t>・今の気もち　　　　　　</a:t>
            </a:r>
            <a:r>
              <a:rPr lang="en-US" altLang="ja-JP" sz="4000" dirty="0"/>
              <a:t/>
            </a:r>
            <a:br>
              <a:rPr lang="en-US" altLang="ja-JP" sz="4000" dirty="0"/>
            </a:br>
            <a:endParaRPr lang="ja-JP" altLang="en-US" sz="4000" dirty="0"/>
          </a:p>
        </p:txBody>
      </p:sp>
      <p:sp>
        <p:nvSpPr>
          <p:cNvPr id="2" name="右中かっこ 1"/>
          <p:cNvSpPr/>
          <p:nvPr/>
        </p:nvSpPr>
        <p:spPr>
          <a:xfrm>
            <a:off x="3595192" y="1673749"/>
            <a:ext cx="504056" cy="1368152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099248" y="1673749"/>
            <a:ext cx="47525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/>
              <a:t>・書ける人は書こう</a:t>
            </a:r>
          </a:p>
          <a:p>
            <a:r>
              <a:rPr lang="ja-JP" altLang="en-US" sz="4000" dirty="0"/>
              <a:t>・絵をかいてもいいよ</a:t>
            </a:r>
            <a:endParaRPr kumimoji="1" lang="ja-JP" altLang="en-US" sz="40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667" y="3356992"/>
            <a:ext cx="8371550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474477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24632" y="1765942"/>
            <a:ext cx="8667848" cy="38203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dirty="0">
                <a:latin typeface="+mj-ea"/>
                <a:ea typeface="+mj-ea"/>
              </a:rPr>
              <a:t>　</a:t>
            </a:r>
            <a:r>
              <a:rPr lang="ja-JP" altLang="en-US" sz="4000" dirty="0">
                <a:latin typeface="+mj-ea"/>
                <a:ea typeface="+mj-ea"/>
              </a:rPr>
              <a:t>今，感じている</a:t>
            </a:r>
            <a:r>
              <a:rPr lang="ja-JP" altLang="en-US" sz="4000" b="1" dirty="0">
                <a:solidFill>
                  <a:srgbClr val="FF0000"/>
                </a:solidFill>
                <a:latin typeface="+mj-ea"/>
                <a:ea typeface="+mj-ea"/>
              </a:rPr>
              <a:t>ストレスのもと</a:t>
            </a:r>
            <a:r>
              <a:rPr lang="ja-JP" altLang="en-US" sz="4000" dirty="0">
                <a:latin typeface="+mj-ea"/>
                <a:ea typeface="+mj-ea"/>
              </a:rPr>
              <a:t>になって</a:t>
            </a:r>
            <a:endParaRPr lang="en-US" altLang="ja-JP" sz="40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000" dirty="0">
                <a:latin typeface="+mj-ea"/>
                <a:ea typeface="+mj-ea"/>
              </a:rPr>
              <a:t>いることを</a:t>
            </a:r>
            <a:r>
              <a:rPr lang="ja-JP" altLang="en-US" sz="4000" b="1" dirty="0">
                <a:solidFill>
                  <a:srgbClr val="FF0000"/>
                </a:solidFill>
                <a:latin typeface="+mj-ea"/>
                <a:ea typeface="+mj-ea"/>
              </a:rPr>
              <a:t>一つ</a:t>
            </a:r>
            <a:r>
              <a:rPr lang="ja-JP" altLang="en-US" sz="4000" dirty="0">
                <a:latin typeface="+mj-ea"/>
                <a:ea typeface="+mj-ea"/>
              </a:rPr>
              <a:t>だけ思い浮かべてみよう。</a:t>
            </a:r>
            <a:endParaRPr lang="en-US" altLang="ja-JP" sz="4000" dirty="0">
              <a:latin typeface="+mj-ea"/>
              <a:ea typeface="+mj-ea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81472" y="908720"/>
            <a:ext cx="8568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000" dirty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ストレスの合計点に注目しよう！</a:t>
            </a:r>
            <a:endParaRPr kumimoji="1" lang="ja-JP" altLang="en-US" sz="4000" dirty="0">
              <a:solidFill>
                <a:schemeClr val="accent2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106263" y="208738"/>
            <a:ext cx="377539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000" dirty="0">
                <a:solidFill>
                  <a:srgbClr val="C000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◆達人への道②</a:t>
            </a:r>
          </a:p>
        </p:txBody>
      </p:sp>
      <p:sp>
        <p:nvSpPr>
          <p:cNvPr id="4" name="雲形吹き出し 3"/>
          <p:cNvSpPr/>
          <p:nvPr/>
        </p:nvSpPr>
        <p:spPr>
          <a:xfrm>
            <a:off x="810278" y="3645024"/>
            <a:ext cx="6142756" cy="2957428"/>
          </a:xfrm>
          <a:prstGeom prst="cloudCallout">
            <a:avLst>
              <a:gd name="adj1" fmla="val 52185"/>
              <a:gd name="adj2" fmla="val 1870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図 7" descr="悩んでいる女の子のイラスト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260" y="4653136"/>
            <a:ext cx="2232248" cy="19437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0747969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53852" y="4797152"/>
            <a:ext cx="8856984" cy="18722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4400" dirty="0">
                <a:latin typeface="+mn-ea"/>
              </a:rPr>
              <a:t>点数が高かった人も低かった人も</a:t>
            </a:r>
            <a:r>
              <a:rPr lang="ja-JP" altLang="en-US" sz="4400" dirty="0">
                <a:latin typeface="+mn-ea"/>
              </a:rPr>
              <a:t>，</a:t>
            </a:r>
            <a:endParaRPr lang="en-US" altLang="ja-JP" sz="4400" dirty="0">
              <a:latin typeface="+mn-ea"/>
            </a:endParaRPr>
          </a:p>
          <a:p>
            <a:pPr marL="0" indent="0">
              <a:buNone/>
            </a:pPr>
            <a:r>
              <a:rPr kumimoji="1" lang="ja-JP" altLang="en-US" sz="4400" dirty="0">
                <a:latin typeface="+mn-ea"/>
              </a:rPr>
              <a:t>まず</a:t>
            </a:r>
            <a:r>
              <a:rPr lang="ja-JP" altLang="en-US" sz="4400" u="sng" dirty="0">
                <a:solidFill>
                  <a:srgbClr val="FF0000"/>
                </a:solidFill>
                <a:latin typeface="+mn-ea"/>
              </a:rPr>
              <a:t>１点下げること</a:t>
            </a:r>
            <a:r>
              <a:rPr lang="ja-JP" altLang="en-US" sz="4400" dirty="0">
                <a:latin typeface="+mn-ea"/>
              </a:rPr>
              <a:t>を目標にしよう！</a:t>
            </a:r>
            <a:endParaRPr lang="en-US" altLang="ja-JP" sz="4400" dirty="0">
              <a:latin typeface="+mn-ea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51520" y="180666"/>
            <a:ext cx="53658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400" dirty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今日の授業の目標</a:t>
            </a:r>
            <a:endParaRPr kumimoji="1" lang="ja-JP" altLang="en-US" sz="4400" dirty="0">
              <a:solidFill>
                <a:schemeClr val="accent2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6" name="Picture 4" descr="ED00205_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5032" y="1052736"/>
            <a:ext cx="8675688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テキスト ボックス 1"/>
          <p:cNvSpPr txBox="1"/>
          <p:nvPr/>
        </p:nvSpPr>
        <p:spPr>
          <a:xfrm>
            <a:off x="899592" y="1268760"/>
            <a:ext cx="6947916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5400" dirty="0">
                <a:solidFill>
                  <a:srgbClr val="FFFF00"/>
                </a:solidFill>
              </a:rPr>
              <a:t>　</a:t>
            </a:r>
            <a:r>
              <a:rPr kumimoji="1" lang="ja-JP" altLang="en-US" sz="6000" b="1" dirty="0">
                <a:solidFill>
                  <a:srgbClr val="FFFF00"/>
                </a:solidFill>
              </a:rPr>
              <a:t>ストレスの合計点を</a:t>
            </a:r>
          </a:p>
          <a:p>
            <a:r>
              <a:rPr kumimoji="1" lang="en-US" altLang="ja-JP" sz="6000" b="1" dirty="0">
                <a:solidFill>
                  <a:srgbClr val="FFFF00"/>
                </a:solidFill>
              </a:rPr>
              <a:t>1</a:t>
            </a:r>
            <a:r>
              <a:rPr kumimoji="1" lang="ja-JP" altLang="en-US" sz="6000" b="1" dirty="0">
                <a:solidFill>
                  <a:srgbClr val="FFFF00"/>
                </a:solidFill>
              </a:rPr>
              <a:t>点下げよう！</a:t>
            </a:r>
          </a:p>
        </p:txBody>
      </p:sp>
    </p:spTree>
    <p:extLst>
      <p:ext uri="{BB962C8B-B14F-4D97-AF65-F5344CB8AC3E}">
        <p14:creationId xmlns:p14="http://schemas.microsoft.com/office/powerpoint/2010/main" val="181966102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4904223"/>
              </p:ext>
            </p:extLst>
          </p:nvPr>
        </p:nvGraphicFramePr>
        <p:xfrm>
          <a:off x="236712" y="1891594"/>
          <a:ext cx="8799784" cy="412969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890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73630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18457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105358">
                <a:tc rowSpan="4"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対処行動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3600" dirty="0">
                          <a:solidFill>
                            <a:srgbClr val="FF0000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気分を変える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3600" b="1" dirty="0">
                          <a:solidFill>
                            <a:srgbClr val="FF0000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気分を変える</a:t>
                      </a:r>
                      <a:r>
                        <a:rPr kumimoji="1" lang="ja-JP" altLang="en-US" sz="3600" b="1" dirty="0">
                          <a:solidFill>
                            <a:srgbClr val="00B050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行動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08112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3600" b="1" dirty="0">
                          <a:solidFill>
                            <a:srgbClr val="FF0000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気分を変える</a:t>
                      </a:r>
                      <a:r>
                        <a:rPr kumimoji="1" lang="ja-JP" altLang="en-US" sz="3600" b="1" dirty="0">
                          <a:solidFill>
                            <a:srgbClr val="FF66CC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イメージ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008112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3600" dirty="0">
                          <a:solidFill>
                            <a:srgbClr val="0070C0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問題を</a:t>
                      </a:r>
                      <a:endParaRPr kumimoji="1" lang="en-US" altLang="ja-JP" sz="3600" dirty="0">
                        <a:solidFill>
                          <a:srgbClr val="0070C0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  <a:p>
                      <a:pPr algn="ctr"/>
                      <a:r>
                        <a:rPr kumimoji="1" lang="ja-JP" altLang="en-US" sz="3600" dirty="0">
                          <a:solidFill>
                            <a:srgbClr val="0070C0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解決する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3600" b="1" dirty="0">
                          <a:solidFill>
                            <a:srgbClr val="0070C0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解決する</a:t>
                      </a:r>
                      <a:r>
                        <a:rPr kumimoji="1" lang="ja-JP" altLang="en-US" sz="3600" b="1" dirty="0">
                          <a:solidFill>
                            <a:srgbClr val="00B050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行動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008112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3600" b="1" dirty="0">
                          <a:solidFill>
                            <a:srgbClr val="0070C0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解決する</a:t>
                      </a:r>
                      <a:r>
                        <a:rPr kumimoji="1" lang="ja-JP" altLang="en-US" sz="3600" b="1" dirty="0">
                          <a:solidFill>
                            <a:srgbClr val="FF66CC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イメージ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コンテンツ プレースホルダー 2"/>
          <p:cNvSpPr txBox="1">
            <a:spLocks/>
          </p:cNvSpPr>
          <p:nvPr/>
        </p:nvSpPr>
        <p:spPr>
          <a:xfrm>
            <a:off x="251520" y="7029400"/>
            <a:ext cx="8568952" cy="18722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3600" dirty="0">
                <a:latin typeface="+mn-ea"/>
              </a:rPr>
              <a:t>　　</a:t>
            </a:r>
            <a:endParaRPr lang="en-US" altLang="ja-JP" sz="3600" dirty="0">
              <a:latin typeface="+mn-ea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3600" dirty="0">
                <a:latin typeface="+mn-ea"/>
              </a:rPr>
              <a:t>　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-84980" y="0"/>
            <a:ext cx="9058794" cy="74472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ja-JP" altLang="en-US" sz="4400" dirty="0">
                <a:latin typeface="+mn-ea"/>
                <a:ea typeface="ＤＨＰ特太ゴシック体" panose="02010601000101010101" pitchFamily="2" charset="-128"/>
              </a:rPr>
              <a:t>　</a:t>
            </a:r>
            <a:r>
              <a:rPr kumimoji="1" lang="ja-JP" altLang="en-US" sz="4400" dirty="0">
                <a:solidFill>
                  <a:srgbClr val="C00000"/>
                </a:solidFill>
                <a:latin typeface="+mn-ea"/>
                <a:ea typeface="ＤＨＰ特太ゴシック体" panose="02010601000101010101" pitchFamily="2" charset="-128"/>
              </a:rPr>
              <a:t>ストレスを感じた時の工夫</a:t>
            </a:r>
            <a:r>
              <a:rPr kumimoji="1" lang="ja-JP" altLang="en-US" sz="4400" dirty="0">
                <a:latin typeface="+mn-ea"/>
                <a:ea typeface="ＤＨＰ特太ゴシック体" panose="02010601000101010101" pitchFamily="2" charset="-128"/>
              </a:rPr>
              <a:t>　</a:t>
            </a:r>
            <a:endParaRPr kumimoji="1" lang="en-US" altLang="ja-JP" sz="4400" dirty="0">
              <a:latin typeface="+mn-ea"/>
              <a:ea typeface="ＤＨＰ特太ゴシック体" panose="02010601000101010101" pitchFamily="2" charset="-128"/>
            </a:endParaRPr>
          </a:p>
          <a:p>
            <a:pPr marL="0" indent="0" algn="ctr">
              <a:buNone/>
            </a:pPr>
            <a:endParaRPr kumimoji="1" lang="en-US" altLang="ja-JP" sz="4400" dirty="0">
              <a:latin typeface="+mn-ea"/>
              <a:ea typeface="ＤＨＰ特太ゴシック体" panose="02010601000101010101" pitchFamily="2" charset="-128"/>
            </a:endParaRPr>
          </a:p>
          <a:p>
            <a:pPr marL="0" indent="0" algn="ctr">
              <a:buNone/>
            </a:pPr>
            <a:r>
              <a:rPr lang="ja-JP" altLang="en-US" sz="4400" dirty="0">
                <a:latin typeface="+mn-ea"/>
                <a:ea typeface="ＤＨＰ特太ゴシック体" panose="02010601000101010101" pitchFamily="2" charset="-128"/>
              </a:rPr>
              <a:t>　</a:t>
            </a:r>
            <a:endParaRPr kumimoji="1" lang="ja-JP" altLang="en-US" sz="4400" b="1" dirty="0">
              <a:latin typeface="+mn-ea"/>
              <a:ea typeface="ＤＨＰ特太ゴシック体" panose="02010601000101010101" pitchFamily="2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851920" y="6165304"/>
            <a:ext cx="4827364" cy="58477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solidFill>
                  <a:srgbClr val="FFFF00"/>
                </a:solidFill>
                <a:latin typeface="+mj-ea"/>
                <a:ea typeface="+mj-ea"/>
              </a:rPr>
              <a:t>ひとつひとつ</a:t>
            </a:r>
            <a:r>
              <a:rPr kumimoji="1" lang="ja-JP" altLang="en-US" sz="3200" b="1" dirty="0">
                <a:solidFill>
                  <a:srgbClr val="FFFF00"/>
                </a:solidFill>
                <a:latin typeface="+mj-ea"/>
                <a:ea typeface="+mj-ea"/>
              </a:rPr>
              <a:t>考えていこう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043608" y="798151"/>
            <a:ext cx="66247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４つの「対処行動（工夫）」</a:t>
            </a:r>
            <a:endParaRPr kumimoji="1" lang="ja-JP" altLang="en-US" sz="4400" dirty="0">
              <a:solidFill>
                <a:schemeClr val="accent2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12" name="図 11" descr="猫のアイコン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3748" y="4005064"/>
            <a:ext cx="1096070" cy="808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図 12" descr="犬のアイコン">
            <a:hlinkClick r:id="rId5"/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3748" y="1916832"/>
            <a:ext cx="1096070" cy="936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図 13" descr="ウサギのアイコン">
            <a:hlinkClick r:id="rId7"/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5653" y="3108126"/>
            <a:ext cx="1220252" cy="8800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図 14" descr="象のアイコン">
            <a:hlinkClick r:id="rId9"/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7744" y="5013176"/>
            <a:ext cx="1096070" cy="9271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19218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26190" y="1750169"/>
            <a:ext cx="8712968" cy="189485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3600" dirty="0">
                <a:latin typeface="+mj-ea"/>
                <a:ea typeface="+mj-ea"/>
              </a:rPr>
              <a:t>　　</a:t>
            </a:r>
            <a:r>
              <a:rPr lang="ja-JP" altLang="en-US" sz="4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○　人と話す　　○　リラックスする</a:t>
            </a:r>
            <a:endParaRPr lang="en-US" altLang="ja-JP" sz="40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0" indent="0">
              <a:buNone/>
            </a:pPr>
            <a:r>
              <a:rPr lang="ja-JP" altLang="en-US" sz="4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○　熱中する　　</a:t>
            </a:r>
            <a:endParaRPr lang="en-US" altLang="ja-JP" sz="40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0" indent="0">
              <a:buNone/>
            </a:pPr>
            <a:r>
              <a:rPr lang="ja-JP" altLang="en-US" sz="4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など，自分にとって楽しいことをする</a:t>
            </a:r>
            <a:endParaRPr lang="en-US" altLang="ja-JP" sz="36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3600" dirty="0">
                <a:latin typeface="+mj-ea"/>
                <a:ea typeface="+mj-ea"/>
              </a:rPr>
              <a:t>　</a:t>
            </a:r>
            <a:endParaRPr kumimoji="1" lang="ja-JP" altLang="en-US" sz="3600" dirty="0">
              <a:latin typeface="+mj-ea"/>
              <a:ea typeface="+mj-ea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748995" y="860624"/>
            <a:ext cx="6754944" cy="769441"/>
          </a:xfrm>
          <a:prstGeom prst="rect">
            <a:avLst/>
          </a:prstGeom>
          <a:solidFill>
            <a:srgbClr val="F3FA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4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「</a:t>
            </a:r>
            <a:r>
              <a:rPr lang="ja-JP" altLang="en-US" sz="44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気分を変える</a:t>
            </a:r>
            <a:r>
              <a:rPr lang="ja-JP" altLang="en-US" sz="4400" dirty="0">
                <a:solidFill>
                  <a:srgbClr val="00B05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行動</a:t>
            </a:r>
            <a:r>
              <a:rPr lang="ja-JP" altLang="en-US" sz="4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」</a:t>
            </a:r>
            <a:r>
              <a:rPr lang="ja-JP" altLang="en-US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には</a:t>
            </a:r>
            <a:endParaRPr kumimoji="1" lang="ja-JP" altLang="en-US" sz="36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5" name="角丸四角形 4"/>
          <p:cNvSpPr/>
          <p:nvPr/>
        </p:nvSpPr>
        <p:spPr>
          <a:xfrm>
            <a:off x="206028" y="4040628"/>
            <a:ext cx="8570052" cy="1520722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ja-JP" altLang="en-US" sz="4000" dirty="0">
              <a:latin typeface="+mj-ea"/>
            </a:endParaRPr>
          </a:p>
          <a:p>
            <a:r>
              <a:rPr lang="ja-JP" altLang="en-US" sz="4000" dirty="0">
                <a:latin typeface="+mj-ea"/>
              </a:rPr>
              <a:t>・だれと話すのか</a:t>
            </a:r>
          </a:p>
          <a:p>
            <a:r>
              <a:rPr lang="ja-JP" altLang="en-US" sz="4000" dirty="0">
                <a:latin typeface="+mj-ea"/>
              </a:rPr>
              <a:t>・何をするのか</a:t>
            </a:r>
            <a:endParaRPr lang="en-US" altLang="ja-JP" sz="4000" dirty="0">
              <a:latin typeface="+mj-ea"/>
            </a:endParaRPr>
          </a:p>
          <a:p>
            <a:endParaRPr lang="ja-JP" altLang="en-US" sz="4000" dirty="0">
              <a:latin typeface="+mj-ea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094028" y="152002"/>
            <a:ext cx="60783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>
                <a:solidFill>
                  <a:srgbClr val="FF9900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☆達人シートの左上に注目</a:t>
            </a:r>
          </a:p>
        </p:txBody>
      </p:sp>
      <p:sp>
        <p:nvSpPr>
          <p:cNvPr id="8" name="角丸四角形 7"/>
          <p:cNvSpPr/>
          <p:nvPr/>
        </p:nvSpPr>
        <p:spPr>
          <a:xfrm>
            <a:off x="221820" y="5635241"/>
            <a:ext cx="8666468" cy="769441"/>
          </a:xfrm>
          <a:prstGeom prst="roundRect">
            <a:avLst/>
          </a:prstGeom>
          <a:solidFill>
            <a:srgbClr val="FFE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右中かっこ 8"/>
          <p:cNvSpPr/>
          <p:nvPr/>
        </p:nvSpPr>
        <p:spPr>
          <a:xfrm>
            <a:off x="4077286" y="4260929"/>
            <a:ext cx="432048" cy="1080120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b="1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689850" y="4447046"/>
            <a:ext cx="46085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/>
              <a:t>(</a:t>
            </a:r>
            <a:r>
              <a:rPr kumimoji="1" lang="ja-JP" altLang="en-US" sz="4000" dirty="0"/>
              <a:t>　</a:t>
            </a:r>
            <a:r>
              <a:rPr kumimoji="1" lang="en-US" altLang="ja-JP" sz="4000" dirty="0"/>
              <a:t>)</a:t>
            </a:r>
            <a:r>
              <a:rPr kumimoji="1" lang="ja-JP" altLang="en-US" sz="4000" dirty="0"/>
              <a:t>に書こう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26190" y="5635240"/>
            <a:ext cx="85689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「</a:t>
            </a:r>
            <a:r>
              <a:rPr lang="ja-JP" altLang="en-US" sz="44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気分を変える</a:t>
            </a:r>
            <a:r>
              <a:rPr lang="ja-JP" altLang="en-US" sz="4400" dirty="0">
                <a:solidFill>
                  <a:srgbClr val="00B05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行動</a:t>
            </a:r>
            <a:r>
              <a:rPr lang="ja-JP" altLang="en-US" sz="4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」は　有効</a:t>
            </a:r>
            <a:endParaRPr kumimoji="1" lang="ja-JP" altLang="en-US" sz="44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12" name="図 11" descr="犬のアイコン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076" y="52586"/>
            <a:ext cx="1616075" cy="1616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7902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40808" y="260649"/>
            <a:ext cx="8581280" cy="12961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3600" dirty="0">
                <a:latin typeface="+mj-ea"/>
                <a:ea typeface="+mj-ea"/>
              </a:rPr>
              <a:t>でも，困ったときすぐにできないこともあるよ。</a:t>
            </a:r>
            <a:endParaRPr lang="en-US" altLang="ja-JP" sz="36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kumimoji="1" lang="ja-JP" altLang="en-US" sz="3600" dirty="0">
                <a:latin typeface="+mj-ea"/>
                <a:ea typeface="+mj-ea"/>
              </a:rPr>
              <a:t>こんなときは・・・</a:t>
            </a:r>
          </a:p>
        </p:txBody>
      </p:sp>
      <p:sp>
        <p:nvSpPr>
          <p:cNvPr id="7" name="コンテンツ プレースホルダー 2"/>
          <p:cNvSpPr txBox="1">
            <a:spLocks/>
          </p:cNvSpPr>
          <p:nvPr/>
        </p:nvSpPr>
        <p:spPr>
          <a:xfrm>
            <a:off x="984844" y="2019151"/>
            <a:ext cx="5819403" cy="836861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4400" dirty="0"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「あとで○○しよう」</a:t>
            </a:r>
            <a:endParaRPr lang="en-US" altLang="ja-JP" sz="4400" dirty="0">
              <a:latin typeface="ＤＨＰ特太ゴシック体" panose="020B0500000000000000" pitchFamily="50" charset="-128"/>
              <a:ea typeface="ＤＨＰ特太ゴシック体" panose="020B0500000000000000" pitchFamily="50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ja-JP" sz="3600" dirty="0">
              <a:latin typeface="+mj-ea"/>
              <a:ea typeface="+mj-ea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3600" dirty="0">
                <a:latin typeface="+mj-ea"/>
                <a:ea typeface="+mj-ea"/>
              </a:rPr>
              <a:t>　　　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47108" y="5845322"/>
            <a:ext cx="8407656" cy="769441"/>
          </a:xfrm>
          <a:prstGeom prst="rect">
            <a:avLst/>
          </a:prstGeom>
          <a:solidFill>
            <a:srgbClr val="F3FAFF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400" b="1" dirty="0"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「</a:t>
            </a:r>
            <a:r>
              <a:rPr kumimoji="1" lang="ja-JP" altLang="en-US" sz="4400" b="1" dirty="0">
                <a:solidFill>
                  <a:srgbClr val="FF00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気分を変える</a:t>
            </a:r>
            <a:r>
              <a:rPr kumimoji="1" lang="ja-JP" altLang="en-US" sz="4400" b="1" dirty="0">
                <a:solidFill>
                  <a:srgbClr val="CC0099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イメージ</a:t>
            </a:r>
            <a:r>
              <a:rPr kumimoji="1" lang="ja-JP" altLang="en-US" sz="4400" b="1" dirty="0"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」</a:t>
            </a:r>
          </a:p>
        </p:txBody>
      </p:sp>
      <p:sp>
        <p:nvSpPr>
          <p:cNvPr id="11" name="コンテンツ プレースホルダー 2"/>
          <p:cNvSpPr txBox="1">
            <a:spLocks/>
          </p:cNvSpPr>
          <p:nvPr/>
        </p:nvSpPr>
        <p:spPr>
          <a:xfrm>
            <a:off x="962968" y="2885148"/>
            <a:ext cx="7002040" cy="2186442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3600" b="1" dirty="0">
                <a:solidFill>
                  <a:srgbClr val="FF0000"/>
                </a:solidFill>
                <a:latin typeface="+mj-ea"/>
                <a:ea typeface="+mj-ea"/>
              </a:rPr>
              <a:t>　楽しみをためておくイメージをもつ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3600" dirty="0">
                <a:latin typeface="+mj-ea"/>
                <a:ea typeface="+mj-ea"/>
              </a:rPr>
              <a:t>ことは，ストレスマネジメントの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3600" dirty="0">
                <a:latin typeface="+mj-ea"/>
                <a:ea typeface="+mj-ea"/>
              </a:rPr>
              <a:t>　　　達人になるためのコツ　</a:t>
            </a:r>
            <a:endParaRPr lang="en-US" altLang="ja-JP" sz="3600" dirty="0">
              <a:latin typeface="+mj-ea"/>
              <a:ea typeface="+mj-ea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ja-JP" sz="3600" dirty="0">
              <a:latin typeface="+mj-ea"/>
              <a:ea typeface="+mj-ea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3600" dirty="0">
                <a:latin typeface="+mj-ea"/>
                <a:ea typeface="+mj-ea"/>
              </a:rPr>
              <a:t>　　　</a:t>
            </a:r>
          </a:p>
        </p:txBody>
      </p:sp>
      <p:sp>
        <p:nvSpPr>
          <p:cNvPr id="5" name="雲 4"/>
          <p:cNvSpPr/>
          <p:nvPr/>
        </p:nvSpPr>
        <p:spPr>
          <a:xfrm>
            <a:off x="179512" y="1412777"/>
            <a:ext cx="8568952" cy="4193440"/>
          </a:xfrm>
          <a:prstGeom prst="cloud">
            <a:avLst/>
          </a:prstGeom>
          <a:noFill/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下矢印 12"/>
          <p:cNvSpPr/>
          <p:nvPr/>
        </p:nvSpPr>
        <p:spPr>
          <a:xfrm>
            <a:off x="4355976" y="5071590"/>
            <a:ext cx="648072" cy="7716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" name="図 11" descr="ガッツポーズをしている女の子のイラスト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4528" y="979188"/>
            <a:ext cx="2105025" cy="2105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図 13" descr="ガッツポーズをしている男の子のイラスト">
            <a:hlinkClick r:id="rId5"/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979188"/>
            <a:ext cx="2016223" cy="19059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62946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9968" y="1340768"/>
            <a:ext cx="8712968" cy="289741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3600" dirty="0">
                <a:solidFill>
                  <a:srgbClr val="C00000"/>
                </a:solidFill>
                <a:latin typeface="+mj-ea"/>
              </a:rPr>
              <a:t>◆達人への道①</a:t>
            </a:r>
            <a:r>
              <a:rPr lang="ja-JP" altLang="en-US" sz="3600" b="1" dirty="0">
                <a:solidFill>
                  <a:srgbClr val="0070C0"/>
                </a:solidFill>
                <a:latin typeface="+mj-ea"/>
              </a:rPr>
              <a:t> 「心とからだの健康観察」 </a:t>
            </a:r>
            <a:endParaRPr lang="ja-JP" altLang="en-US" sz="3600" dirty="0">
              <a:solidFill>
                <a:srgbClr val="C00000"/>
              </a:solidFill>
              <a:latin typeface="+mj-ea"/>
            </a:endParaRPr>
          </a:p>
          <a:p>
            <a:pPr marL="0" indent="0">
              <a:buNone/>
            </a:pPr>
            <a:r>
              <a:rPr lang="ja-JP" altLang="en-US" sz="3600" dirty="0">
                <a:latin typeface="+mj-ea"/>
                <a:ea typeface="+mj-ea"/>
              </a:rPr>
              <a:t>　　</a:t>
            </a:r>
            <a:r>
              <a:rPr lang="ja-JP" altLang="en-US" sz="4000" dirty="0">
                <a:latin typeface="+mj-ea"/>
                <a:ea typeface="+mj-ea"/>
              </a:rPr>
              <a:t>今の自分の心や身体に目を向けて，</a:t>
            </a:r>
            <a:endParaRPr lang="en-US" altLang="ja-JP" sz="40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000" dirty="0">
                <a:latin typeface="+mj-ea"/>
                <a:ea typeface="+mj-ea"/>
              </a:rPr>
              <a:t>　ストレス反応がどのように表れている　</a:t>
            </a:r>
          </a:p>
          <a:p>
            <a:pPr marL="0" indent="0">
              <a:buNone/>
            </a:pPr>
            <a:r>
              <a:rPr lang="ja-JP" altLang="en-US" sz="4000" dirty="0">
                <a:latin typeface="+mj-ea"/>
                <a:ea typeface="+mj-ea"/>
              </a:rPr>
              <a:t>　のか確かめてみよう。</a:t>
            </a:r>
            <a:endParaRPr kumimoji="1" lang="ja-JP" altLang="en-US" sz="4000" dirty="0">
              <a:latin typeface="+mj-ea"/>
              <a:ea typeface="+mj-ea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10704" y="188640"/>
            <a:ext cx="900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</a:t>
            </a:r>
            <a:r>
              <a:rPr lang="ja-JP" altLang="en-US" sz="4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自分の心と身体に目をむけよう！</a:t>
            </a:r>
            <a:endParaRPr kumimoji="1" lang="ja-JP" altLang="en-US" sz="44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7" name="コンテンツ プレースホルダー 2"/>
          <p:cNvSpPr txBox="1">
            <a:spLocks/>
          </p:cNvSpPr>
          <p:nvPr/>
        </p:nvSpPr>
        <p:spPr>
          <a:xfrm>
            <a:off x="122164" y="4437112"/>
            <a:ext cx="8989540" cy="20882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3600" dirty="0">
                <a:solidFill>
                  <a:srgbClr val="C00000"/>
                </a:solidFill>
                <a:latin typeface="+mj-ea"/>
              </a:rPr>
              <a:t>◆達人への道②</a:t>
            </a:r>
            <a:r>
              <a:rPr lang="ja-JP" altLang="en-US" sz="3600" b="1" dirty="0">
                <a:solidFill>
                  <a:srgbClr val="0070C0"/>
                </a:solidFill>
                <a:latin typeface="+mj-ea"/>
              </a:rPr>
              <a:t> 「達人シート」</a:t>
            </a:r>
            <a:endParaRPr lang="ja-JP" altLang="en-US" sz="3600" dirty="0">
              <a:solidFill>
                <a:srgbClr val="C00000"/>
              </a:solidFill>
              <a:latin typeface="+mj-ea"/>
            </a:endParaRPr>
          </a:p>
          <a:p>
            <a:pPr marL="0" indent="0">
              <a:buNone/>
            </a:pPr>
            <a:r>
              <a:rPr lang="ja-JP" altLang="en-US" sz="3600" dirty="0">
                <a:latin typeface="+mj-ea"/>
                <a:ea typeface="+mj-ea"/>
              </a:rPr>
              <a:t>　　</a:t>
            </a:r>
            <a:r>
              <a:rPr lang="ja-JP" altLang="en-US" sz="4000" dirty="0">
                <a:latin typeface="+mj-ea"/>
                <a:ea typeface="+mj-ea"/>
              </a:rPr>
              <a:t>自分が使える工夫を増やそう</a:t>
            </a:r>
          </a:p>
          <a:p>
            <a:pPr marL="0" indent="0">
              <a:buNone/>
            </a:pPr>
            <a:r>
              <a:rPr lang="ja-JP" altLang="en-US" sz="3600" dirty="0">
                <a:latin typeface="+mj-ea"/>
                <a:ea typeface="+mj-ea"/>
              </a:rPr>
              <a:t>　　　　　　　　　　　　　　</a:t>
            </a:r>
          </a:p>
        </p:txBody>
      </p:sp>
      <p:sp>
        <p:nvSpPr>
          <p:cNvPr id="2" name="正方形/長方形 1"/>
          <p:cNvSpPr/>
          <p:nvPr/>
        </p:nvSpPr>
        <p:spPr>
          <a:xfrm>
            <a:off x="251520" y="188640"/>
            <a:ext cx="8568952" cy="769441"/>
          </a:xfrm>
          <a:prstGeom prst="rect">
            <a:avLst/>
          </a:prstGeom>
          <a:noFill/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423372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12196" y="1520481"/>
            <a:ext cx="8928992" cy="556345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4000" dirty="0">
                <a:latin typeface="+mj-ea"/>
                <a:ea typeface="+mj-ea"/>
              </a:rPr>
              <a:t>①</a:t>
            </a:r>
            <a:r>
              <a:rPr lang="ja-JP" altLang="en-US" sz="4000" b="1" dirty="0">
                <a:solidFill>
                  <a:srgbClr val="FF0000"/>
                </a:solidFill>
                <a:latin typeface="+mj-ea"/>
                <a:ea typeface="+mj-ea"/>
              </a:rPr>
              <a:t>「気分を変える</a:t>
            </a:r>
            <a:r>
              <a:rPr lang="ja-JP" altLang="en-US" sz="4000" b="1" dirty="0">
                <a:solidFill>
                  <a:srgbClr val="00B050"/>
                </a:solidFill>
                <a:latin typeface="+mj-ea"/>
                <a:ea typeface="+mj-ea"/>
              </a:rPr>
              <a:t>行動</a:t>
            </a:r>
            <a:r>
              <a:rPr lang="ja-JP" altLang="en-US" sz="4000" b="1" dirty="0">
                <a:solidFill>
                  <a:srgbClr val="FF0000"/>
                </a:solidFill>
                <a:latin typeface="+mj-ea"/>
                <a:ea typeface="+mj-ea"/>
              </a:rPr>
              <a:t>」</a:t>
            </a:r>
            <a:r>
              <a:rPr lang="ja-JP" altLang="en-US" sz="4000" dirty="0">
                <a:latin typeface="+mj-ea"/>
                <a:ea typeface="+mj-ea"/>
              </a:rPr>
              <a:t>で記入したことを（　　）に書き写そう。</a:t>
            </a:r>
            <a:endParaRPr lang="en-US" altLang="ja-JP" sz="4000" dirty="0">
              <a:latin typeface="+mj-ea"/>
              <a:ea typeface="+mj-ea"/>
            </a:endParaRPr>
          </a:p>
          <a:p>
            <a:pPr marL="0" indent="0">
              <a:buNone/>
            </a:pPr>
            <a:endParaRPr lang="en-US" altLang="ja-JP" dirty="0">
              <a:latin typeface="+mj-ea"/>
              <a:ea typeface="+mj-ea"/>
            </a:endParaRPr>
          </a:p>
          <a:p>
            <a:pPr marL="0" indent="0">
              <a:buNone/>
            </a:pPr>
            <a:endParaRPr lang="en-US" altLang="ja-JP" dirty="0">
              <a:latin typeface="+mj-ea"/>
              <a:ea typeface="+mj-ea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ja-JP" altLang="en-US" dirty="0">
                <a:latin typeface="+mj-ea"/>
                <a:ea typeface="+mj-ea"/>
              </a:rPr>
              <a:t>　</a:t>
            </a:r>
            <a:endParaRPr lang="en-US" altLang="ja-JP" dirty="0">
              <a:latin typeface="+mj-ea"/>
              <a:ea typeface="+mj-ea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ja-JP" altLang="en-US" dirty="0">
                <a:latin typeface="+mj-ea"/>
                <a:ea typeface="+mj-ea"/>
              </a:rPr>
              <a:t>　</a:t>
            </a:r>
            <a:endParaRPr lang="en-US" altLang="ja-JP" dirty="0">
              <a:latin typeface="+mj-ea"/>
              <a:ea typeface="+mj-ea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ja-JP" altLang="en-US" sz="4000" dirty="0">
                <a:latin typeface="+mj-ea"/>
                <a:ea typeface="+mj-ea"/>
              </a:rPr>
              <a:t>②その行動を</a:t>
            </a:r>
            <a:r>
              <a:rPr lang="ja-JP" altLang="en-US" sz="4000" u="sng" dirty="0">
                <a:solidFill>
                  <a:srgbClr val="FF0000"/>
                </a:solidFill>
                <a:latin typeface="+mj-ea"/>
                <a:ea typeface="+mj-ea"/>
              </a:rPr>
              <a:t>いつやってみようか</a:t>
            </a:r>
            <a:r>
              <a:rPr lang="ja-JP" altLang="en-US" sz="4000" dirty="0">
                <a:latin typeface="+mj-ea"/>
                <a:ea typeface="+mj-ea"/>
              </a:rPr>
              <a:t>を考え，＿＿＿に書こう。</a:t>
            </a:r>
            <a:endParaRPr lang="en-US" altLang="ja-JP" sz="40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dirty="0">
                <a:latin typeface="+mj-ea"/>
                <a:ea typeface="+mj-ea"/>
              </a:rPr>
              <a:t>　＜例＞</a:t>
            </a:r>
            <a:r>
              <a:rPr lang="ja-JP" altLang="en-US" dirty="0">
                <a:solidFill>
                  <a:schemeClr val="accent5">
                    <a:lumMod val="75000"/>
                  </a:schemeClr>
                </a:solidFill>
                <a:latin typeface="+mj-ea"/>
                <a:ea typeface="+mj-ea"/>
              </a:rPr>
              <a:t>あとで，冬休みになったら，帰ったら</a:t>
            </a:r>
            <a:r>
              <a:rPr lang="ja-JP" altLang="en-US" dirty="0">
                <a:solidFill>
                  <a:schemeClr val="accent1"/>
                </a:solidFill>
                <a:latin typeface="+mj-ea"/>
                <a:ea typeface="+mj-ea"/>
              </a:rPr>
              <a:t>，</a:t>
            </a:r>
            <a:r>
              <a:rPr lang="ja-JP" altLang="en-US" dirty="0">
                <a:latin typeface="+mj-ea"/>
                <a:ea typeface="+mj-ea"/>
              </a:rPr>
              <a:t>など　</a:t>
            </a:r>
            <a:endParaRPr kumimoji="1" lang="ja-JP" altLang="en-US" dirty="0">
              <a:latin typeface="+mj-ea"/>
              <a:ea typeface="+mj-ea"/>
            </a:endParaRPr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0260088"/>
              </p:ext>
            </p:extLst>
          </p:nvPr>
        </p:nvGraphicFramePr>
        <p:xfrm>
          <a:off x="179512" y="2842625"/>
          <a:ext cx="8856984" cy="176419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2849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42849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60151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気分を変える行動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気分を変えるイメージ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162683">
                <a:tc>
                  <a:txBody>
                    <a:bodyPr/>
                    <a:lstStyle/>
                    <a:p>
                      <a:r>
                        <a:rPr kumimoji="1" lang="ja-JP" altLang="en-US" sz="20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だれと話をする？（  </a:t>
                      </a:r>
                      <a:r>
                        <a:rPr kumimoji="1" lang="ja-JP" altLang="en-US" sz="2000" b="1" dirty="0">
                          <a:solidFill>
                            <a:srgbClr val="FF0000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友だち</a:t>
                      </a:r>
                      <a:r>
                        <a:rPr kumimoji="1" lang="ja-JP" altLang="en-US" sz="2000" b="1" dirty="0">
                          <a:solidFill>
                            <a:srgbClr val="00B050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  </a:t>
                      </a:r>
                      <a:r>
                        <a:rPr kumimoji="1" lang="ja-JP" altLang="en-US" sz="20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）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dirty="0">
                          <a:latin typeface="+mj-ea"/>
                          <a:ea typeface="+mj-ea"/>
                        </a:rPr>
                        <a:t>＿＿＿＿＿＿＿＿＿</a:t>
                      </a:r>
                      <a:r>
                        <a:rPr kumimoji="1" lang="ja-JP" altLang="en-US" sz="20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，</a:t>
                      </a:r>
                      <a:endParaRPr kumimoji="1" lang="en-US" altLang="ja-JP" sz="20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r>
                        <a:rPr kumimoji="1" lang="ja-JP" altLang="en-US" sz="20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（  </a:t>
                      </a:r>
                      <a:r>
                        <a:rPr kumimoji="1" lang="ja-JP" altLang="en-US" sz="2000" b="1" dirty="0">
                          <a:solidFill>
                            <a:srgbClr val="FF0000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友だち</a:t>
                      </a:r>
                      <a:r>
                        <a:rPr kumimoji="1" lang="ja-JP" altLang="en-US" sz="2000" b="1" dirty="0">
                          <a:solidFill>
                            <a:srgbClr val="00B050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  </a:t>
                      </a:r>
                      <a:r>
                        <a:rPr kumimoji="1" lang="ja-JP" altLang="en-US" sz="20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）に話を聞いてもらおう。</a:t>
                      </a:r>
                      <a:endParaRPr kumimoji="1" lang="en-US" altLang="ja-JP" sz="20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7" name="直線矢印コネクタ 6"/>
          <p:cNvCxnSpPr/>
          <p:nvPr/>
        </p:nvCxnSpPr>
        <p:spPr>
          <a:xfrm>
            <a:off x="3915328" y="4005064"/>
            <a:ext cx="864096" cy="108012"/>
          </a:xfrm>
          <a:prstGeom prst="straightConnector1">
            <a:avLst/>
          </a:prstGeom>
          <a:ln w="508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テキスト ボックス 5"/>
          <p:cNvSpPr txBox="1"/>
          <p:nvPr/>
        </p:nvSpPr>
        <p:spPr>
          <a:xfrm>
            <a:off x="2339752" y="751040"/>
            <a:ext cx="6408712" cy="769441"/>
          </a:xfrm>
          <a:prstGeom prst="rect">
            <a:avLst/>
          </a:prstGeom>
          <a:solidFill>
            <a:srgbClr val="F3FA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4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「</a:t>
            </a:r>
            <a:r>
              <a:rPr lang="ja-JP" altLang="en-US" sz="44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気分を</a:t>
            </a:r>
            <a:r>
              <a:rPr lang="ja-JP" altLang="en-US" sz="40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変える</a:t>
            </a:r>
            <a:r>
              <a:rPr lang="ja-JP" altLang="en-US" sz="4400" dirty="0">
                <a:solidFill>
                  <a:srgbClr val="CC00CC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イメージ</a:t>
            </a:r>
            <a:r>
              <a:rPr lang="ja-JP" altLang="en-US" sz="4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」</a:t>
            </a:r>
            <a:endParaRPr kumimoji="1" lang="ja-JP" altLang="en-US" sz="44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339752" y="166265"/>
            <a:ext cx="6192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>
                <a:solidFill>
                  <a:srgbClr val="FF9900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☆達人シートの右上に注目</a:t>
            </a:r>
          </a:p>
        </p:txBody>
      </p:sp>
      <p:pic>
        <p:nvPicPr>
          <p:cNvPr id="10" name="図 9" descr="ウサギのアイコン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266" y="0"/>
            <a:ext cx="1616075" cy="1616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7982256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23788" y="1340768"/>
            <a:ext cx="8424936" cy="25922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kumimoji="1" lang="ja-JP" altLang="en-US" sz="4800" dirty="0">
                <a:latin typeface="+mj-ea"/>
                <a:ea typeface="+mj-ea"/>
              </a:rPr>
              <a:t>　</a:t>
            </a:r>
            <a:r>
              <a:rPr lang="ja-JP" altLang="en-US" sz="4400" dirty="0">
                <a:latin typeface="+mj-ea"/>
                <a:ea typeface="+mj-ea"/>
              </a:rPr>
              <a:t>ストレスのもとになって</a:t>
            </a:r>
            <a:endParaRPr lang="en-US" altLang="ja-JP" sz="44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400" dirty="0">
                <a:latin typeface="+mj-ea"/>
                <a:ea typeface="+mj-ea"/>
              </a:rPr>
              <a:t>いる問題や課題を解決した</a:t>
            </a:r>
            <a:endParaRPr lang="en-US" altLang="ja-JP" sz="44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400" dirty="0">
                <a:latin typeface="+mj-ea"/>
                <a:ea typeface="+mj-ea"/>
              </a:rPr>
              <a:t>ことにはならない。</a:t>
            </a:r>
            <a:endParaRPr lang="en-US" altLang="ja-JP" sz="44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400" dirty="0">
                <a:latin typeface="+mj-ea"/>
                <a:ea typeface="+mj-ea"/>
              </a:rPr>
              <a:t>　</a:t>
            </a:r>
            <a:endParaRPr lang="en-US" altLang="ja-JP" sz="4400" dirty="0">
              <a:latin typeface="+mj-ea"/>
              <a:ea typeface="+mj-ea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35775" y="358294"/>
            <a:ext cx="89082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でも，気分を変えているだけでは・・・</a:t>
            </a:r>
            <a:endParaRPr kumimoji="1" lang="ja-JP" altLang="en-US" sz="4400" dirty="0">
              <a:solidFill>
                <a:schemeClr val="accent2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253372" y="4421082"/>
            <a:ext cx="8424936" cy="7521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4400" dirty="0">
                <a:latin typeface="+mj-ea"/>
                <a:ea typeface="+mj-ea"/>
              </a:rPr>
              <a:t>　</a:t>
            </a:r>
            <a:r>
              <a:rPr lang="ja-JP" altLang="en-US" sz="4000" dirty="0">
                <a:latin typeface="+mj-ea"/>
                <a:ea typeface="+mj-ea"/>
              </a:rPr>
              <a:t>そこで，必要なのが</a:t>
            </a:r>
            <a:endParaRPr lang="en-US" altLang="ja-JP" sz="4000" dirty="0">
              <a:latin typeface="+mj-ea"/>
              <a:ea typeface="+mj-ea"/>
            </a:endParaRPr>
          </a:p>
        </p:txBody>
      </p:sp>
      <p:sp>
        <p:nvSpPr>
          <p:cNvPr id="6" name="コンテンツ プレースホルダー 2"/>
          <p:cNvSpPr txBox="1">
            <a:spLocks/>
          </p:cNvSpPr>
          <p:nvPr/>
        </p:nvSpPr>
        <p:spPr>
          <a:xfrm>
            <a:off x="1403648" y="5435996"/>
            <a:ext cx="7632848" cy="783580"/>
          </a:xfrm>
          <a:prstGeom prst="rect">
            <a:avLst/>
          </a:prstGeom>
          <a:solidFill>
            <a:srgbClr val="F3FAFF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4000" b="1" dirty="0">
                <a:solidFill>
                  <a:srgbClr val="0070C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「解決する</a:t>
            </a:r>
            <a:r>
              <a:rPr lang="ja-JP" altLang="en-US" sz="4000" b="1" dirty="0">
                <a:solidFill>
                  <a:srgbClr val="00B05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行動</a:t>
            </a:r>
            <a:r>
              <a:rPr lang="ja-JP" altLang="en-US" sz="4000" b="1" dirty="0">
                <a:solidFill>
                  <a:srgbClr val="0070C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」</a:t>
            </a:r>
            <a:r>
              <a:rPr lang="ja-JP" altLang="en-US" sz="4000" dirty="0">
                <a:latin typeface="+mj-ea"/>
                <a:ea typeface="+mj-ea"/>
              </a:rPr>
              <a:t>という対処行動</a:t>
            </a:r>
            <a:endParaRPr lang="en-US" altLang="ja-JP" sz="4000" dirty="0">
              <a:latin typeface="+mj-ea"/>
              <a:ea typeface="+mj-ea"/>
            </a:endParaRPr>
          </a:p>
        </p:txBody>
      </p:sp>
      <p:pic>
        <p:nvPicPr>
          <p:cNvPr id="8" name="図 7" descr="猫のアイコン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244" y="5019748"/>
            <a:ext cx="1616075" cy="1616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図 9" descr="悩んでいる男の子のイラスト">
            <a:hlinkClick r:id="rId5"/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6576" y="1990083"/>
            <a:ext cx="2133840" cy="22479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1645442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3528" y="1153342"/>
            <a:ext cx="8667406" cy="321176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4000" b="1" dirty="0">
                <a:latin typeface="+mj-ea"/>
                <a:ea typeface="+mj-ea"/>
              </a:rPr>
              <a:t>○課題を後回しにしないで，</a:t>
            </a:r>
            <a:r>
              <a:rPr lang="ja-JP" altLang="en-US" sz="4000" b="1" dirty="0">
                <a:solidFill>
                  <a:srgbClr val="FF0000"/>
                </a:solidFill>
                <a:latin typeface="+mj-ea"/>
                <a:ea typeface="+mj-ea"/>
              </a:rPr>
              <a:t>とりあえず</a:t>
            </a:r>
            <a:endParaRPr lang="en-US" altLang="ja-JP" sz="4000" b="1" dirty="0">
              <a:solidFill>
                <a:srgbClr val="FF0000"/>
              </a:solidFill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000" b="1" dirty="0">
                <a:solidFill>
                  <a:srgbClr val="FF0000"/>
                </a:solidFill>
                <a:latin typeface="+mj-ea"/>
                <a:ea typeface="+mj-ea"/>
              </a:rPr>
              <a:t>　　はじめてみる</a:t>
            </a:r>
            <a:endParaRPr lang="en-US" altLang="ja-JP" sz="4000" b="1" dirty="0">
              <a:solidFill>
                <a:srgbClr val="FF0000"/>
              </a:solidFill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000" b="1" dirty="0">
                <a:latin typeface="+mj-ea"/>
                <a:ea typeface="+mj-ea"/>
              </a:rPr>
              <a:t>○解決のための</a:t>
            </a:r>
            <a:r>
              <a:rPr lang="ja-JP" altLang="en-US" sz="4000" b="1" dirty="0">
                <a:solidFill>
                  <a:srgbClr val="FF0000"/>
                </a:solidFill>
                <a:latin typeface="+mj-ea"/>
                <a:ea typeface="+mj-ea"/>
              </a:rPr>
              <a:t>工夫</a:t>
            </a:r>
            <a:r>
              <a:rPr lang="ja-JP" altLang="en-US" sz="4000" b="1" dirty="0">
                <a:latin typeface="+mj-ea"/>
                <a:ea typeface="+mj-ea"/>
              </a:rPr>
              <a:t>や</a:t>
            </a:r>
            <a:r>
              <a:rPr lang="ja-JP" altLang="en-US" sz="4000" b="1" dirty="0">
                <a:solidFill>
                  <a:srgbClr val="FF0000"/>
                </a:solidFill>
                <a:latin typeface="+mj-ea"/>
                <a:ea typeface="+mj-ea"/>
              </a:rPr>
              <a:t>努力</a:t>
            </a:r>
            <a:r>
              <a:rPr lang="ja-JP" altLang="en-US" sz="4000" b="1" dirty="0">
                <a:latin typeface="+mj-ea"/>
                <a:ea typeface="+mj-ea"/>
              </a:rPr>
              <a:t>をする</a:t>
            </a:r>
            <a:endParaRPr lang="en-US" altLang="ja-JP" sz="4000" b="1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000" b="1" dirty="0">
                <a:latin typeface="+mj-ea"/>
                <a:ea typeface="+mj-ea"/>
              </a:rPr>
              <a:t>○</a:t>
            </a:r>
            <a:r>
              <a:rPr lang="ja-JP" altLang="en-US" sz="4000" b="1" dirty="0">
                <a:solidFill>
                  <a:srgbClr val="FF0000"/>
                </a:solidFill>
                <a:latin typeface="+mj-ea"/>
                <a:ea typeface="+mj-ea"/>
              </a:rPr>
              <a:t>よい結果を出す</a:t>
            </a:r>
            <a:r>
              <a:rPr lang="ja-JP" altLang="en-US" sz="4000" b="1" dirty="0">
                <a:latin typeface="+mj-ea"/>
                <a:ea typeface="+mj-ea"/>
              </a:rPr>
              <a:t>（試合に勝つ，合格）</a:t>
            </a:r>
            <a:r>
              <a:rPr lang="ja-JP" altLang="en-US" sz="3600" dirty="0">
                <a:latin typeface="+mj-ea"/>
                <a:ea typeface="+mj-ea"/>
              </a:rPr>
              <a:t>　　　　　　　　　　　　　　　　　　　　　　　　</a:t>
            </a:r>
          </a:p>
          <a:p>
            <a:pPr marL="0" indent="0">
              <a:buNone/>
            </a:pPr>
            <a:r>
              <a:rPr lang="ja-JP" altLang="en-US" sz="3600" dirty="0">
                <a:latin typeface="+mj-ea"/>
                <a:ea typeface="+mj-ea"/>
              </a:rPr>
              <a:t>　　　　　　　　　　　　　　　　　　　などがあるよ</a:t>
            </a:r>
            <a:endParaRPr lang="en-US" altLang="ja-JP" sz="3600" dirty="0">
              <a:latin typeface="+mj-ea"/>
              <a:ea typeface="+mj-ea"/>
            </a:endParaRPr>
          </a:p>
          <a:p>
            <a:pPr marL="0" indent="0">
              <a:buNone/>
            </a:pPr>
            <a:endParaRPr lang="en-US" altLang="ja-JP" sz="36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3600" dirty="0">
                <a:latin typeface="+mj-ea"/>
                <a:ea typeface="+mj-ea"/>
              </a:rPr>
              <a:t>　</a:t>
            </a:r>
          </a:p>
        </p:txBody>
      </p:sp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2555776" y="255719"/>
            <a:ext cx="5544616" cy="783580"/>
          </a:xfrm>
          <a:prstGeom prst="rect">
            <a:avLst/>
          </a:prstGeom>
          <a:solidFill>
            <a:srgbClr val="F3FAFF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ja-JP" altLang="en-US" sz="4400" b="1" dirty="0">
                <a:solidFill>
                  <a:srgbClr val="0070C0"/>
                </a:solidFill>
                <a:latin typeface="+mj-ea"/>
                <a:ea typeface="+mj-ea"/>
              </a:rPr>
              <a:t>「解決する</a:t>
            </a:r>
            <a:r>
              <a:rPr lang="ja-JP" altLang="en-US" sz="4400" b="1" dirty="0">
                <a:solidFill>
                  <a:srgbClr val="00B050"/>
                </a:solidFill>
                <a:latin typeface="+mj-ea"/>
                <a:ea typeface="+mj-ea"/>
              </a:rPr>
              <a:t>行動</a:t>
            </a:r>
            <a:r>
              <a:rPr lang="ja-JP" altLang="en-US" sz="4400" b="1" dirty="0">
                <a:solidFill>
                  <a:srgbClr val="0070C0"/>
                </a:solidFill>
                <a:latin typeface="+mj-ea"/>
                <a:ea typeface="+mj-ea"/>
              </a:rPr>
              <a:t>」</a:t>
            </a:r>
            <a:endParaRPr lang="en-US" altLang="ja-JP" sz="4400" dirty="0">
              <a:latin typeface="+mj-ea"/>
              <a:ea typeface="+mj-ea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11560" y="5016822"/>
            <a:ext cx="74888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/>
              <a:t>でも，</a:t>
            </a:r>
            <a:r>
              <a:rPr lang="ja-JP" altLang="en-US" sz="3600" dirty="0">
                <a:latin typeface="+mj-ea"/>
              </a:rPr>
              <a:t>解決しようと努力していても，</a:t>
            </a:r>
            <a:endParaRPr lang="en-US" altLang="ja-JP" sz="3600" dirty="0">
              <a:latin typeface="+mj-ea"/>
            </a:endParaRPr>
          </a:p>
          <a:p>
            <a:r>
              <a:rPr lang="ja-JP" altLang="en-US" sz="3600" dirty="0">
                <a:latin typeface="+mj-ea"/>
              </a:rPr>
              <a:t>なかなか簡単には進まないことも・・・</a:t>
            </a:r>
            <a:endParaRPr lang="ja-JP" altLang="en-US" sz="3600" dirty="0"/>
          </a:p>
          <a:p>
            <a:endParaRPr kumimoji="1" lang="ja-JP" altLang="en-US" sz="3600" dirty="0"/>
          </a:p>
        </p:txBody>
      </p:sp>
      <p:sp>
        <p:nvSpPr>
          <p:cNvPr id="4" name="雲形吹き出し 3"/>
          <p:cNvSpPr/>
          <p:nvPr/>
        </p:nvSpPr>
        <p:spPr>
          <a:xfrm>
            <a:off x="-108520" y="4581128"/>
            <a:ext cx="8064896" cy="2276872"/>
          </a:xfrm>
          <a:prstGeom prst="cloudCallout">
            <a:avLst>
              <a:gd name="adj1" fmla="val 50359"/>
              <a:gd name="adj2" fmla="val 2910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11" name="図 10" descr="猫のアイコン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701" y="0"/>
            <a:ext cx="1616075" cy="1228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図 11" descr="悩んでいる男の子のイラスト">
            <a:hlinkClick r:id="rId5"/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4316" y="5057410"/>
            <a:ext cx="1732152" cy="16731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05948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角丸四角形 11"/>
          <p:cNvSpPr/>
          <p:nvPr/>
        </p:nvSpPr>
        <p:spPr>
          <a:xfrm>
            <a:off x="539552" y="3429000"/>
            <a:ext cx="7992888" cy="2232248"/>
          </a:xfrm>
          <a:prstGeom prst="roundRect">
            <a:avLst/>
          </a:prstGeom>
          <a:solidFill>
            <a:srgbClr val="FF33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26812" y="260648"/>
            <a:ext cx="8568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000" dirty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「解決する行動」につながらないとき</a:t>
            </a:r>
            <a:endParaRPr kumimoji="1" lang="ja-JP" altLang="en-US" sz="4000" dirty="0">
              <a:solidFill>
                <a:schemeClr val="accent2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403400" y="1505297"/>
            <a:ext cx="7508140" cy="769441"/>
          </a:xfrm>
          <a:prstGeom prst="rect">
            <a:avLst/>
          </a:prstGeom>
          <a:solidFill>
            <a:srgbClr val="F3FAFF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400" dirty="0"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「</a:t>
            </a:r>
            <a:r>
              <a:rPr kumimoji="1" lang="ja-JP" altLang="en-US" sz="4400" dirty="0">
                <a:solidFill>
                  <a:srgbClr val="00B0F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解決する</a:t>
            </a:r>
            <a:r>
              <a:rPr kumimoji="1" lang="ja-JP" altLang="en-US" sz="4400" dirty="0">
                <a:solidFill>
                  <a:srgbClr val="CC00CC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イメージ</a:t>
            </a:r>
            <a:r>
              <a:rPr kumimoji="1" lang="ja-JP" altLang="en-US" sz="4400" dirty="0"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」</a:t>
            </a:r>
            <a:r>
              <a:rPr kumimoji="1" lang="ja-JP" altLang="en-US" sz="4000" dirty="0"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をもつ</a:t>
            </a:r>
          </a:p>
        </p:txBody>
      </p:sp>
      <p:sp>
        <p:nvSpPr>
          <p:cNvPr id="8" name="コンテンツ プレースホルダー 2"/>
          <p:cNvSpPr>
            <a:spLocks noGrp="1"/>
          </p:cNvSpPr>
          <p:nvPr>
            <p:ph idx="1"/>
          </p:nvPr>
        </p:nvSpPr>
        <p:spPr>
          <a:xfrm>
            <a:off x="965320" y="2681536"/>
            <a:ext cx="8384300" cy="41764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4000" dirty="0">
                <a:latin typeface="+mj-ea"/>
                <a:ea typeface="+mj-ea"/>
              </a:rPr>
              <a:t>人は困難に出会っても，</a:t>
            </a:r>
            <a:endParaRPr lang="en-US" altLang="ja-JP" sz="40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000" b="1" dirty="0">
                <a:solidFill>
                  <a:srgbClr val="00B050"/>
                </a:solidFill>
                <a:latin typeface="+mj-ea"/>
                <a:ea typeface="+mj-ea"/>
              </a:rPr>
              <a:t>　</a:t>
            </a:r>
            <a:r>
              <a:rPr lang="ja-JP" altLang="en-US" sz="4000" b="1" dirty="0">
                <a:solidFill>
                  <a:schemeClr val="bg1"/>
                </a:solidFill>
                <a:latin typeface="+mj-ea"/>
                <a:ea typeface="+mj-ea"/>
              </a:rPr>
              <a:t>○解決への見通しがもてる</a:t>
            </a:r>
          </a:p>
          <a:p>
            <a:pPr marL="0" indent="0">
              <a:buNone/>
            </a:pPr>
            <a:r>
              <a:rPr lang="ja-JP" altLang="en-US" sz="4000" b="1" dirty="0">
                <a:solidFill>
                  <a:schemeClr val="bg1"/>
                </a:solidFill>
                <a:latin typeface="+mj-ea"/>
                <a:ea typeface="+mj-ea"/>
              </a:rPr>
              <a:t>　○取組のよさ</a:t>
            </a:r>
            <a:r>
              <a:rPr lang="en-US" altLang="ja-JP" sz="4000" b="1" dirty="0">
                <a:solidFill>
                  <a:schemeClr val="bg1"/>
                </a:solidFill>
                <a:latin typeface="+mj-ea"/>
                <a:ea typeface="+mj-ea"/>
              </a:rPr>
              <a:t>(</a:t>
            </a:r>
            <a:r>
              <a:rPr lang="ja-JP" altLang="en-US" sz="4000" b="1" dirty="0">
                <a:solidFill>
                  <a:schemeClr val="bg1"/>
                </a:solidFill>
                <a:latin typeface="+mj-ea"/>
                <a:ea typeface="+mj-ea"/>
              </a:rPr>
              <a:t>意義</a:t>
            </a:r>
            <a:r>
              <a:rPr lang="en-US" altLang="ja-JP" sz="4000" b="1" dirty="0">
                <a:solidFill>
                  <a:schemeClr val="bg1"/>
                </a:solidFill>
                <a:latin typeface="+mj-ea"/>
                <a:ea typeface="+mj-ea"/>
              </a:rPr>
              <a:t>)</a:t>
            </a:r>
            <a:r>
              <a:rPr lang="ja-JP" altLang="en-US" sz="4000" b="1" dirty="0">
                <a:solidFill>
                  <a:schemeClr val="bg1"/>
                </a:solidFill>
                <a:latin typeface="+mj-ea"/>
                <a:ea typeface="+mj-ea"/>
              </a:rPr>
              <a:t>が分かる</a:t>
            </a:r>
            <a:endParaRPr lang="en-US" altLang="ja-JP" sz="4000" b="1" dirty="0">
              <a:solidFill>
                <a:schemeClr val="bg1"/>
              </a:solidFill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000" b="1" dirty="0">
                <a:solidFill>
                  <a:schemeClr val="bg1"/>
                </a:solidFill>
                <a:latin typeface="+mj-ea"/>
                <a:ea typeface="+mj-ea"/>
              </a:rPr>
              <a:t>　○今の成果が確認できる　</a:t>
            </a:r>
            <a:r>
              <a:rPr lang="ja-JP" altLang="en-US" sz="4000" b="1" dirty="0">
                <a:latin typeface="+mj-ea"/>
                <a:ea typeface="+mj-ea"/>
              </a:rPr>
              <a:t>　　　　　　　　　</a:t>
            </a:r>
          </a:p>
          <a:p>
            <a:pPr marL="0" indent="0">
              <a:buNone/>
            </a:pPr>
            <a:r>
              <a:rPr lang="ja-JP" altLang="en-US" sz="4000" b="1" dirty="0">
                <a:latin typeface="+mj-ea"/>
                <a:ea typeface="+mj-ea"/>
              </a:rPr>
              <a:t>　　　　　　　　　</a:t>
            </a:r>
            <a:r>
              <a:rPr lang="ja-JP" altLang="en-US" sz="4000" dirty="0">
                <a:latin typeface="+mj-ea"/>
                <a:ea typeface="+mj-ea"/>
              </a:rPr>
              <a:t>と気持ちが楽になるよ。</a:t>
            </a:r>
            <a:r>
              <a:rPr lang="ja-JP" altLang="en-US" sz="3600" dirty="0">
                <a:latin typeface="+mj-ea"/>
                <a:ea typeface="+mj-ea"/>
              </a:rPr>
              <a:t>　</a:t>
            </a:r>
            <a:endParaRPr lang="en-US" altLang="ja-JP" sz="36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3600" dirty="0">
                <a:latin typeface="+mj-ea"/>
                <a:ea typeface="+mj-ea"/>
              </a:rPr>
              <a:t>　</a:t>
            </a:r>
            <a:endParaRPr lang="en-US" altLang="ja-JP" sz="3600" dirty="0">
              <a:latin typeface="+mj-ea"/>
              <a:ea typeface="+mj-ea"/>
            </a:endParaRPr>
          </a:p>
        </p:txBody>
      </p:sp>
      <p:pic>
        <p:nvPicPr>
          <p:cNvPr id="9" name="図 8" descr="象のアイコン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68534"/>
            <a:ext cx="1616075" cy="1616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4348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コンテンツ プレースホルダー 2"/>
          <p:cNvSpPr txBox="1">
            <a:spLocks/>
          </p:cNvSpPr>
          <p:nvPr/>
        </p:nvSpPr>
        <p:spPr>
          <a:xfrm>
            <a:off x="179512" y="260648"/>
            <a:ext cx="8856984" cy="26642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4000" dirty="0">
                <a:latin typeface="+mj-ea"/>
                <a:ea typeface="+mj-ea"/>
              </a:rPr>
              <a:t>　</a:t>
            </a:r>
            <a:r>
              <a:rPr lang="ja-JP" altLang="en-US" sz="4400" dirty="0">
                <a:latin typeface="+mj-ea"/>
                <a:ea typeface="+mj-ea"/>
              </a:rPr>
              <a:t>もう一度，最初に思い浮かべた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4400" b="1" dirty="0">
                <a:solidFill>
                  <a:srgbClr val="00B050"/>
                </a:solidFill>
                <a:latin typeface="+mj-ea"/>
                <a:ea typeface="ＤＨＰ特太ゴシック体" panose="02010601000101010101" pitchFamily="2" charset="-128"/>
              </a:rPr>
              <a:t>「ストレスのもとになっている</a:t>
            </a:r>
            <a:endParaRPr lang="en-US" altLang="ja-JP" sz="4400" b="1" dirty="0">
              <a:solidFill>
                <a:srgbClr val="00B050"/>
              </a:solidFill>
              <a:latin typeface="+mj-ea"/>
              <a:ea typeface="ＤＨＰ特太ゴシック体" panose="02010601000101010101" pitchFamily="2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4400" b="1" dirty="0">
                <a:solidFill>
                  <a:srgbClr val="00B050"/>
                </a:solidFill>
                <a:latin typeface="+mj-ea"/>
                <a:ea typeface="ＤＨＰ特太ゴシック体" panose="02010601000101010101" pitchFamily="2" charset="-128"/>
              </a:rPr>
              <a:t>問題や課題」</a:t>
            </a:r>
            <a:r>
              <a:rPr lang="ja-JP" altLang="en-US" sz="4400" dirty="0">
                <a:latin typeface="+mj-ea"/>
                <a:ea typeface="+mj-ea"/>
              </a:rPr>
              <a:t>を思い浮かべてみよう。</a:t>
            </a:r>
            <a:endParaRPr lang="en-US" altLang="ja-JP" sz="4400" dirty="0">
              <a:latin typeface="+mj-ea"/>
              <a:ea typeface="+mj-ea"/>
            </a:endParaRPr>
          </a:p>
        </p:txBody>
      </p:sp>
      <p:sp>
        <p:nvSpPr>
          <p:cNvPr id="2" name="雲 1"/>
          <p:cNvSpPr/>
          <p:nvPr/>
        </p:nvSpPr>
        <p:spPr>
          <a:xfrm>
            <a:off x="544480" y="2924944"/>
            <a:ext cx="8136904" cy="3641767"/>
          </a:xfrm>
          <a:prstGeom prst="cloud">
            <a:avLst/>
          </a:prstGeom>
          <a:solidFill>
            <a:srgbClr val="FFF3FF"/>
          </a:solidFill>
          <a:ln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015542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323528" y="2132856"/>
            <a:ext cx="8640960" cy="1189609"/>
          </a:xfrm>
          <a:prstGeom prst="rect">
            <a:avLst/>
          </a:prstGeom>
          <a:noFill/>
          <a:ln w="5715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角丸四角形 6"/>
          <p:cNvSpPr/>
          <p:nvPr/>
        </p:nvSpPr>
        <p:spPr>
          <a:xfrm>
            <a:off x="1766545" y="1699816"/>
            <a:ext cx="5832648" cy="645118"/>
          </a:xfrm>
          <a:prstGeom prst="roundRect">
            <a:avLst/>
          </a:prstGeom>
          <a:solidFill>
            <a:srgbClr val="FF33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15516" y="1672432"/>
            <a:ext cx="8856984" cy="44644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3600" dirty="0">
                <a:solidFill>
                  <a:srgbClr val="FF00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　　　　　　</a:t>
            </a:r>
            <a:r>
              <a:rPr lang="ja-JP" altLang="en-US" sz="4000" dirty="0">
                <a:solidFill>
                  <a:schemeClr val="bg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見通しがもてる</a:t>
            </a:r>
            <a:endParaRPr lang="en-US" altLang="ja-JP" sz="4000" dirty="0">
              <a:solidFill>
                <a:schemeClr val="bg1"/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  <a:p>
            <a:pPr marL="0" indent="0">
              <a:buNone/>
            </a:pPr>
            <a:r>
              <a:rPr lang="ja-JP" altLang="en-US" sz="4000" dirty="0">
                <a:latin typeface="+mj-ea"/>
                <a:ea typeface="+mj-ea"/>
              </a:rPr>
              <a:t>（　　　　）に聞けばやり方がわかりそうだ</a:t>
            </a:r>
            <a:endParaRPr lang="en-US" altLang="ja-JP" sz="4000" dirty="0">
              <a:latin typeface="+mj-ea"/>
              <a:ea typeface="+mj-ea"/>
            </a:endParaRPr>
          </a:p>
          <a:p>
            <a:pPr marL="0" indent="0">
              <a:buNone/>
            </a:pPr>
            <a:endParaRPr lang="en-US" altLang="ja-JP" sz="40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000" dirty="0">
                <a:latin typeface="+mj-ea"/>
                <a:ea typeface="+mj-ea"/>
              </a:rPr>
              <a:t>⇒だれに聞けば，</a:t>
            </a:r>
            <a:r>
              <a:rPr lang="ja-JP" altLang="en-US" sz="4000" b="1" dirty="0">
                <a:solidFill>
                  <a:srgbClr val="FF0000"/>
                </a:solidFill>
                <a:latin typeface="+mj-ea"/>
                <a:ea typeface="+mj-ea"/>
              </a:rPr>
              <a:t>解決への見通し</a:t>
            </a:r>
            <a:r>
              <a:rPr lang="ja-JP" altLang="en-US" sz="4000" dirty="0">
                <a:latin typeface="+mj-ea"/>
                <a:ea typeface="+mj-ea"/>
              </a:rPr>
              <a:t>が</a:t>
            </a:r>
          </a:p>
          <a:p>
            <a:pPr marL="0" indent="0">
              <a:buNone/>
            </a:pPr>
            <a:r>
              <a:rPr lang="ja-JP" altLang="en-US" sz="4000" dirty="0">
                <a:latin typeface="+mj-ea"/>
                <a:ea typeface="+mj-ea"/>
              </a:rPr>
              <a:t>　楽にもてるかな。　　</a:t>
            </a:r>
            <a:r>
              <a:rPr lang="en-US" altLang="ja-JP" sz="4000" dirty="0">
                <a:latin typeface="+mj-ea"/>
                <a:ea typeface="+mj-ea"/>
              </a:rPr>
              <a:t>(</a:t>
            </a:r>
            <a:r>
              <a:rPr lang="ja-JP" altLang="en-US" sz="4000" dirty="0">
                <a:latin typeface="+mj-ea"/>
                <a:ea typeface="+mj-ea"/>
              </a:rPr>
              <a:t>　　　</a:t>
            </a:r>
            <a:r>
              <a:rPr lang="en-US" altLang="ja-JP" sz="4000" dirty="0">
                <a:latin typeface="+mj-ea"/>
                <a:ea typeface="+mj-ea"/>
              </a:rPr>
              <a:t>)</a:t>
            </a:r>
            <a:r>
              <a:rPr lang="ja-JP" altLang="en-US" sz="4000" dirty="0">
                <a:latin typeface="+mj-ea"/>
                <a:ea typeface="+mj-ea"/>
              </a:rPr>
              <a:t>に書こう。</a:t>
            </a:r>
            <a:endParaRPr lang="en-US" altLang="ja-JP" sz="40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3600" dirty="0">
                <a:latin typeface="+mj-ea"/>
                <a:ea typeface="+mj-ea"/>
              </a:rPr>
              <a:t>　＜例＞　家族，先生，友だち　など</a:t>
            </a:r>
            <a:endParaRPr lang="en-US" altLang="ja-JP" sz="36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3600" dirty="0">
                <a:latin typeface="+mj-ea"/>
                <a:ea typeface="+mj-ea"/>
              </a:rPr>
              <a:t>　　　　　　　　　</a:t>
            </a:r>
            <a:endParaRPr lang="en-US" altLang="ja-JP" sz="3600" dirty="0">
              <a:latin typeface="+mj-ea"/>
              <a:ea typeface="+mj-ea"/>
            </a:endParaRPr>
          </a:p>
          <a:p>
            <a:endParaRPr kumimoji="1" lang="ja-JP" altLang="en-US" sz="3600" dirty="0">
              <a:latin typeface="+mj-ea"/>
              <a:ea typeface="+mj-ea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483768" y="864828"/>
            <a:ext cx="49940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「解決するイメージ①」</a:t>
            </a:r>
            <a:endParaRPr kumimoji="1" lang="ja-JP" altLang="en-US" sz="3600" dirty="0">
              <a:solidFill>
                <a:schemeClr val="accent2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887910" y="268746"/>
            <a:ext cx="55899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solidFill>
                  <a:srgbClr val="FF9900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☆</a:t>
            </a:r>
            <a:r>
              <a:rPr lang="ja-JP" altLang="en-US" sz="3200" b="1" dirty="0">
                <a:solidFill>
                  <a:srgbClr val="FF9900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達人シート</a:t>
            </a:r>
            <a:r>
              <a:rPr kumimoji="1" lang="ja-JP" altLang="en-US" sz="3200" b="1" dirty="0">
                <a:solidFill>
                  <a:srgbClr val="FF9900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の右下に注目</a:t>
            </a:r>
          </a:p>
        </p:txBody>
      </p:sp>
      <p:pic>
        <p:nvPicPr>
          <p:cNvPr id="9" name="図 8" descr="象のアイコン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691" y="188640"/>
            <a:ext cx="1616075" cy="17439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8389631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87016" y="404664"/>
            <a:ext cx="8533456" cy="33843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4000" dirty="0">
                <a:latin typeface="+mj-ea"/>
                <a:ea typeface="+mj-ea"/>
              </a:rPr>
              <a:t>　</a:t>
            </a:r>
            <a:r>
              <a:rPr lang="ja-JP" altLang="en-US" sz="4400" dirty="0">
                <a:latin typeface="+mj-ea"/>
                <a:ea typeface="+mj-ea"/>
              </a:rPr>
              <a:t>今，</a:t>
            </a:r>
            <a:r>
              <a:rPr lang="ja-JP" altLang="en-US" sz="4400" b="1" dirty="0">
                <a:solidFill>
                  <a:srgbClr val="00B050"/>
                </a:solidFill>
                <a:latin typeface="+mj-ea"/>
                <a:ea typeface="ＤＨＰ特太ゴシック体" panose="02010601000101010101" pitchFamily="2" charset="-128"/>
              </a:rPr>
              <a:t>「ストレスのもとになっている問題や課題」</a:t>
            </a:r>
            <a:r>
              <a:rPr lang="ja-JP" altLang="en-US" sz="4400" dirty="0">
                <a:latin typeface="+mj-ea"/>
                <a:ea typeface="+mj-ea"/>
              </a:rPr>
              <a:t>に対して，</a:t>
            </a:r>
            <a:r>
              <a:rPr lang="ja-JP" altLang="en-US" sz="4400" b="1" dirty="0">
                <a:solidFill>
                  <a:srgbClr val="FF0000"/>
                </a:solidFill>
                <a:latin typeface="+mj-ea"/>
                <a:ea typeface="+mj-ea"/>
              </a:rPr>
              <a:t>取り組んでいること</a:t>
            </a:r>
            <a:r>
              <a:rPr lang="ja-JP" altLang="en-US" sz="4400" dirty="0">
                <a:latin typeface="+mj-ea"/>
                <a:ea typeface="+mj-ea"/>
              </a:rPr>
              <a:t>を思い浮かべてみよう。</a:t>
            </a:r>
            <a:endParaRPr lang="en-US" altLang="ja-JP" sz="4400" dirty="0">
              <a:latin typeface="+mj-ea"/>
              <a:ea typeface="+mj-ea"/>
            </a:endParaRPr>
          </a:p>
          <a:p>
            <a:pPr marL="0" indent="0">
              <a:buNone/>
            </a:pPr>
            <a:endParaRPr lang="en-US" altLang="ja-JP" sz="4000" dirty="0">
              <a:latin typeface="+mj-ea"/>
              <a:ea typeface="+mj-ea"/>
            </a:endParaRPr>
          </a:p>
          <a:p>
            <a:pPr marL="0" indent="0">
              <a:buNone/>
            </a:pPr>
            <a:endParaRPr lang="en-US" altLang="ja-JP" sz="4000" dirty="0">
              <a:latin typeface="+mj-ea"/>
              <a:ea typeface="+mj-ea"/>
            </a:endParaRPr>
          </a:p>
          <a:p>
            <a:pPr marL="0" indent="0">
              <a:buNone/>
            </a:pPr>
            <a:endParaRPr lang="en-US" altLang="ja-JP" sz="40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000" dirty="0">
                <a:latin typeface="+mj-ea"/>
                <a:ea typeface="+mj-ea"/>
              </a:rPr>
              <a:t>　</a:t>
            </a:r>
            <a:endParaRPr kumimoji="1" lang="ja-JP" altLang="en-US" sz="4000" dirty="0">
              <a:latin typeface="+mj-ea"/>
              <a:ea typeface="+mj-ea"/>
            </a:endParaRPr>
          </a:p>
        </p:txBody>
      </p:sp>
      <p:sp>
        <p:nvSpPr>
          <p:cNvPr id="2" name="雲 1"/>
          <p:cNvSpPr/>
          <p:nvPr/>
        </p:nvSpPr>
        <p:spPr>
          <a:xfrm>
            <a:off x="544480" y="2924944"/>
            <a:ext cx="8136904" cy="3641767"/>
          </a:xfrm>
          <a:prstGeom prst="cloud">
            <a:avLst/>
          </a:prstGeom>
          <a:solidFill>
            <a:srgbClr val="FFF3FF"/>
          </a:solidFill>
          <a:ln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833612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/>
        </p:nvSpPr>
        <p:spPr>
          <a:xfrm>
            <a:off x="226012" y="1511907"/>
            <a:ext cx="8640960" cy="1189609"/>
          </a:xfrm>
          <a:prstGeom prst="rect">
            <a:avLst/>
          </a:prstGeom>
          <a:noFill/>
          <a:ln w="5715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角丸四角形 6"/>
          <p:cNvSpPr/>
          <p:nvPr/>
        </p:nvSpPr>
        <p:spPr>
          <a:xfrm>
            <a:off x="349469" y="1204725"/>
            <a:ext cx="7104384" cy="645118"/>
          </a:xfrm>
          <a:prstGeom prst="roundRect">
            <a:avLst/>
          </a:prstGeom>
          <a:solidFill>
            <a:srgbClr val="FF33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91574" y="1169453"/>
            <a:ext cx="9448978" cy="5400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3600" dirty="0">
                <a:solidFill>
                  <a:srgbClr val="FF00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　</a:t>
            </a:r>
            <a:r>
              <a:rPr lang="ja-JP" altLang="en-US" sz="4000" b="1" dirty="0">
                <a:solidFill>
                  <a:schemeClr val="bg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取組のよさ（意義）が分かる</a:t>
            </a:r>
            <a:endParaRPr lang="en-US" altLang="ja-JP" sz="4000" b="1" dirty="0">
              <a:solidFill>
                <a:schemeClr val="bg1"/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  <a:p>
            <a:pPr marL="0" indent="0">
              <a:buNone/>
            </a:pPr>
            <a:r>
              <a:rPr lang="ja-JP" altLang="en-US" sz="3600" dirty="0">
                <a:latin typeface="+mj-ea"/>
                <a:ea typeface="+mj-ea"/>
              </a:rPr>
              <a:t>　</a:t>
            </a:r>
            <a:r>
              <a:rPr lang="ja-JP" altLang="en-US" sz="4000" dirty="0">
                <a:latin typeface="+mj-ea"/>
                <a:ea typeface="+mj-ea"/>
              </a:rPr>
              <a:t>今の取組が（　　　　　　）につながる</a:t>
            </a:r>
            <a:endParaRPr lang="en-US" altLang="ja-JP" sz="4000" dirty="0">
              <a:latin typeface="+mj-ea"/>
              <a:ea typeface="+mj-ea"/>
            </a:endParaRPr>
          </a:p>
          <a:p>
            <a:pPr marL="0" indent="0">
              <a:buNone/>
            </a:pPr>
            <a:endParaRPr lang="en-US" altLang="ja-JP" sz="40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000" dirty="0">
                <a:latin typeface="+mj-ea"/>
                <a:ea typeface="+mj-ea"/>
              </a:rPr>
              <a:t>⇒取組が，</a:t>
            </a:r>
            <a:r>
              <a:rPr lang="ja-JP" altLang="en-US" sz="4000" b="1" dirty="0">
                <a:solidFill>
                  <a:srgbClr val="FF0000"/>
                </a:solidFill>
                <a:latin typeface="+mj-ea"/>
                <a:ea typeface="+mj-ea"/>
              </a:rPr>
              <a:t>どのような成果</a:t>
            </a:r>
            <a:r>
              <a:rPr lang="ja-JP" altLang="en-US" sz="4000" dirty="0">
                <a:latin typeface="+mj-ea"/>
                <a:ea typeface="+mj-ea"/>
              </a:rPr>
              <a:t>につながりそう　</a:t>
            </a:r>
          </a:p>
          <a:p>
            <a:pPr marL="0" indent="0">
              <a:buNone/>
            </a:pPr>
            <a:r>
              <a:rPr lang="ja-JP" altLang="en-US" sz="4000" dirty="0">
                <a:latin typeface="+mj-ea"/>
                <a:ea typeface="+mj-ea"/>
              </a:rPr>
              <a:t>　かな。　（　　　　）に書こう。</a:t>
            </a:r>
            <a:endParaRPr lang="en-US" altLang="ja-JP" sz="40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dirty="0">
                <a:latin typeface="+mj-ea"/>
                <a:ea typeface="+mj-ea"/>
              </a:rPr>
              <a:t>＜例＞</a:t>
            </a:r>
            <a:r>
              <a:rPr lang="ja-JP" altLang="en-US" sz="3600" dirty="0">
                <a:latin typeface="+mj-ea"/>
                <a:ea typeface="+mj-ea"/>
              </a:rPr>
              <a:t>・この宿題をやれば成績が上がりそう　　</a:t>
            </a:r>
          </a:p>
          <a:p>
            <a:pPr marL="0" indent="0">
              <a:buNone/>
            </a:pPr>
            <a:r>
              <a:rPr lang="ja-JP" altLang="en-US" sz="3600" dirty="0">
                <a:latin typeface="+mj-ea"/>
                <a:ea typeface="+mj-ea"/>
              </a:rPr>
              <a:t>　　　　・この練習を続ければ試合に勝てそうだ</a:t>
            </a:r>
            <a:endParaRPr kumimoji="1" lang="ja-JP" altLang="en-US" sz="3600" dirty="0">
              <a:latin typeface="+mj-ea"/>
              <a:ea typeface="+mj-ea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98020" y="166265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「解決するイメージ②」</a:t>
            </a:r>
            <a:endParaRPr kumimoji="1" lang="ja-JP" altLang="en-US" sz="3600" dirty="0">
              <a:solidFill>
                <a:schemeClr val="accent2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10" name="図 9" descr="象のアイコン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0897" y="0"/>
            <a:ext cx="1616075" cy="1616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789179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/>
        </p:nvSpPr>
        <p:spPr>
          <a:xfrm>
            <a:off x="199809" y="1258265"/>
            <a:ext cx="8640960" cy="1018607"/>
          </a:xfrm>
          <a:prstGeom prst="rect">
            <a:avLst/>
          </a:prstGeom>
          <a:noFill/>
          <a:ln w="5715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角丸四角形 4"/>
          <p:cNvSpPr/>
          <p:nvPr/>
        </p:nvSpPr>
        <p:spPr>
          <a:xfrm>
            <a:off x="686624" y="843055"/>
            <a:ext cx="5832648" cy="645118"/>
          </a:xfrm>
          <a:prstGeom prst="roundRect">
            <a:avLst/>
          </a:prstGeom>
          <a:solidFill>
            <a:srgbClr val="FF33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98020" y="166264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「解決するイメージ③」</a:t>
            </a:r>
            <a:endParaRPr kumimoji="1" lang="ja-JP" altLang="en-US" sz="3600" dirty="0">
              <a:solidFill>
                <a:schemeClr val="accent2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10" name="図 9" descr="象のアイコン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4694" y="34032"/>
            <a:ext cx="1616075" cy="16160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54004" y="812594"/>
            <a:ext cx="8856984" cy="6045405"/>
          </a:xfrm>
          <a:ln>
            <a:noFill/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3600" dirty="0">
                <a:solidFill>
                  <a:srgbClr val="FF00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　　</a:t>
            </a:r>
            <a:r>
              <a:rPr lang="ja-JP" altLang="en-US" sz="4000" b="1" dirty="0">
                <a:solidFill>
                  <a:schemeClr val="bg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今の成果が確認できる</a:t>
            </a:r>
            <a:endParaRPr lang="en-US" altLang="ja-JP" sz="4000" b="1" dirty="0">
              <a:solidFill>
                <a:schemeClr val="bg1"/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  <a:p>
            <a:pPr marL="0" indent="0">
              <a:buNone/>
            </a:pPr>
            <a:r>
              <a:rPr lang="ja-JP" altLang="en-US" sz="3600" dirty="0">
                <a:latin typeface="+mj-ea"/>
                <a:ea typeface="+mj-ea"/>
              </a:rPr>
              <a:t>　　</a:t>
            </a:r>
            <a:r>
              <a:rPr lang="ja-JP" altLang="en-US" sz="4000" dirty="0">
                <a:latin typeface="+mj-ea"/>
                <a:ea typeface="+mj-ea"/>
              </a:rPr>
              <a:t>今できていることは（　　　　　　）だ</a:t>
            </a:r>
          </a:p>
          <a:p>
            <a:pPr marL="0" indent="0">
              <a:buNone/>
            </a:pPr>
            <a:r>
              <a:rPr lang="ja-JP" altLang="en-US" sz="4000" dirty="0">
                <a:latin typeface="+mj-ea"/>
                <a:ea typeface="+mj-ea"/>
              </a:rPr>
              <a:t>⇒</a:t>
            </a:r>
            <a:r>
              <a:rPr lang="ja-JP" altLang="en-US" sz="4000" dirty="0">
                <a:latin typeface="+mj-ea"/>
              </a:rPr>
              <a:t>大変な中でも</a:t>
            </a:r>
            <a:r>
              <a:rPr lang="ja-JP" altLang="en-US" sz="4000" b="1" dirty="0">
                <a:solidFill>
                  <a:srgbClr val="FF0000"/>
                </a:solidFill>
                <a:latin typeface="+mj-ea"/>
              </a:rPr>
              <a:t>すでに成果は表れて</a:t>
            </a:r>
            <a:r>
              <a:rPr lang="ja-JP" altLang="en-US" sz="4000" b="1" dirty="0" err="1">
                <a:solidFill>
                  <a:srgbClr val="FF0000"/>
                </a:solidFill>
                <a:latin typeface="+mj-ea"/>
              </a:rPr>
              <a:t>い</a:t>
            </a:r>
            <a:r>
              <a:rPr lang="ja-JP" altLang="en-US" sz="4000" b="1" dirty="0">
                <a:solidFill>
                  <a:srgbClr val="FF0000"/>
                </a:solidFill>
                <a:latin typeface="+mj-ea"/>
              </a:rPr>
              <a:t>　</a:t>
            </a:r>
          </a:p>
          <a:p>
            <a:pPr marL="0" indent="0">
              <a:buNone/>
            </a:pPr>
            <a:r>
              <a:rPr lang="ja-JP" altLang="en-US" sz="4000" b="1" dirty="0">
                <a:solidFill>
                  <a:srgbClr val="FF0000"/>
                </a:solidFill>
                <a:latin typeface="+mj-ea"/>
              </a:rPr>
              <a:t>　る</a:t>
            </a:r>
            <a:r>
              <a:rPr lang="ja-JP" altLang="en-US" sz="4000" dirty="0">
                <a:latin typeface="+mj-ea"/>
              </a:rPr>
              <a:t>よ。</a:t>
            </a:r>
            <a:r>
              <a:rPr lang="ja-JP" altLang="en-US" sz="4000" dirty="0">
                <a:solidFill>
                  <a:srgbClr val="FF0000"/>
                </a:solidFill>
                <a:latin typeface="+mj-ea"/>
              </a:rPr>
              <a:t>今</a:t>
            </a:r>
            <a:r>
              <a:rPr lang="ja-JP" altLang="en-US" sz="4000" b="1" dirty="0">
                <a:solidFill>
                  <a:srgbClr val="FF0000"/>
                </a:solidFill>
                <a:latin typeface="+mj-ea"/>
              </a:rPr>
              <a:t>どこまでできているのか</a:t>
            </a:r>
            <a:r>
              <a:rPr lang="ja-JP" altLang="en-US" sz="4000" dirty="0">
                <a:latin typeface="+mj-ea"/>
              </a:rPr>
              <a:t>注意深　</a:t>
            </a:r>
          </a:p>
          <a:p>
            <a:pPr marL="0" indent="0">
              <a:buNone/>
            </a:pPr>
            <a:r>
              <a:rPr lang="ja-JP" altLang="en-US" sz="4000" dirty="0">
                <a:latin typeface="+mj-ea"/>
              </a:rPr>
              <a:t>　</a:t>
            </a:r>
            <a:r>
              <a:rPr lang="ja-JP" altLang="en-US" sz="4000" dirty="0" err="1">
                <a:latin typeface="+mj-ea"/>
              </a:rPr>
              <a:t>く</a:t>
            </a:r>
            <a:r>
              <a:rPr lang="ja-JP" altLang="en-US" sz="4000" dirty="0">
                <a:latin typeface="+mj-ea"/>
              </a:rPr>
              <a:t>探して</a:t>
            </a:r>
            <a:r>
              <a:rPr lang="en-US" altLang="ja-JP" sz="4000" dirty="0">
                <a:latin typeface="+mj-ea"/>
              </a:rPr>
              <a:t>(</a:t>
            </a:r>
            <a:r>
              <a:rPr lang="ja-JP" altLang="en-US" sz="4000" dirty="0">
                <a:latin typeface="+mj-ea"/>
              </a:rPr>
              <a:t>　　　</a:t>
            </a:r>
            <a:r>
              <a:rPr lang="en-US" altLang="ja-JP" sz="4000" dirty="0">
                <a:latin typeface="+mj-ea"/>
              </a:rPr>
              <a:t>)</a:t>
            </a:r>
            <a:r>
              <a:rPr lang="ja-JP" altLang="en-US" sz="4000" dirty="0">
                <a:latin typeface="+mj-ea"/>
              </a:rPr>
              <a:t>に書こう。</a:t>
            </a:r>
            <a:endParaRPr lang="en-US" altLang="ja-JP" sz="4000" dirty="0">
              <a:latin typeface="+mj-ea"/>
            </a:endParaRPr>
          </a:p>
          <a:p>
            <a:pPr marL="0" indent="0">
              <a:buNone/>
            </a:pPr>
            <a:r>
              <a:rPr lang="ja-JP" altLang="en-US" sz="3600" dirty="0">
                <a:latin typeface="+mj-ea"/>
              </a:rPr>
              <a:t>　＜例＞　</a:t>
            </a:r>
            <a:r>
              <a:rPr lang="ja-JP" altLang="en-US" dirty="0">
                <a:latin typeface="+mj-ea"/>
              </a:rPr>
              <a:t>・今年の水泳学習の目標は</a:t>
            </a:r>
            <a:r>
              <a:rPr lang="en-US" altLang="ja-JP" dirty="0">
                <a:latin typeface="+mj-ea"/>
              </a:rPr>
              <a:t>25m</a:t>
            </a:r>
            <a:r>
              <a:rPr lang="ja-JP" altLang="en-US" dirty="0">
                <a:latin typeface="+mj-ea"/>
              </a:rPr>
              <a:t>泳ぐ</a:t>
            </a:r>
            <a:r>
              <a:rPr lang="ja-JP" altLang="en-US" dirty="0" err="1">
                <a:latin typeface="+mj-ea"/>
              </a:rPr>
              <a:t>こ　　</a:t>
            </a:r>
            <a:endParaRPr lang="ja-JP" altLang="en-US" dirty="0">
              <a:latin typeface="+mj-ea"/>
            </a:endParaRPr>
          </a:p>
          <a:p>
            <a:pPr marL="0" indent="0">
              <a:buNone/>
            </a:pPr>
            <a:r>
              <a:rPr lang="ja-JP" altLang="en-US" dirty="0">
                <a:latin typeface="+mj-ea"/>
              </a:rPr>
              <a:t>　　　　　　　　とだった。目標は達成出来なかった</a:t>
            </a:r>
            <a:r>
              <a:rPr lang="ja-JP" altLang="en-US" dirty="0" err="1">
                <a:latin typeface="+mj-ea"/>
              </a:rPr>
              <a:t>け</a:t>
            </a:r>
            <a:r>
              <a:rPr lang="ja-JP" altLang="en-US" dirty="0">
                <a:latin typeface="+mj-ea"/>
              </a:rPr>
              <a:t>　　　</a:t>
            </a:r>
          </a:p>
          <a:p>
            <a:pPr marL="0" indent="0">
              <a:buNone/>
            </a:pPr>
            <a:r>
              <a:rPr lang="ja-JP" altLang="en-US" dirty="0">
                <a:latin typeface="+mj-ea"/>
              </a:rPr>
              <a:t>　　　　　　　　れど，昨年よりは</a:t>
            </a:r>
            <a:r>
              <a:rPr lang="en-US" altLang="ja-JP" dirty="0">
                <a:latin typeface="+mj-ea"/>
              </a:rPr>
              <a:t>5m</a:t>
            </a:r>
            <a:r>
              <a:rPr lang="ja-JP" altLang="en-US" dirty="0">
                <a:latin typeface="+mj-ea"/>
              </a:rPr>
              <a:t>長く泳げるように　</a:t>
            </a:r>
          </a:p>
          <a:p>
            <a:pPr marL="0" indent="0">
              <a:buNone/>
            </a:pPr>
            <a:r>
              <a:rPr lang="ja-JP" altLang="en-US" dirty="0">
                <a:latin typeface="+mj-ea"/>
              </a:rPr>
              <a:t>　　　　　　　　なった。</a:t>
            </a:r>
            <a:endParaRPr kumimoji="1" lang="ja-JP" altLang="en-US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9099680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/>
        </p:nvSpPr>
        <p:spPr>
          <a:xfrm>
            <a:off x="134334" y="4117032"/>
            <a:ext cx="8909570" cy="2408312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角丸四角形 1"/>
          <p:cNvSpPr/>
          <p:nvPr/>
        </p:nvSpPr>
        <p:spPr>
          <a:xfrm>
            <a:off x="298020" y="3829000"/>
            <a:ext cx="2401772" cy="576064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34334" y="1418604"/>
            <a:ext cx="8808202" cy="2347515"/>
          </a:xfrm>
          <a:solidFill>
            <a:srgbClr val="FFEBFF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kumimoji="1" lang="ja-JP" altLang="en-US" sz="3600" dirty="0">
                <a:latin typeface="+mj-ea"/>
                <a:ea typeface="+mj-ea"/>
              </a:rPr>
              <a:t>　　　</a:t>
            </a:r>
            <a:r>
              <a:rPr kumimoji="1" lang="ja-JP" altLang="en-US" sz="4000" dirty="0">
                <a:latin typeface="+mj-ea"/>
                <a:ea typeface="+mj-ea"/>
              </a:rPr>
              <a:t>一人でがんばるのではなく，</a:t>
            </a:r>
            <a:endParaRPr kumimoji="1" lang="en-US" altLang="ja-JP" sz="40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kumimoji="1" lang="ja-JP" altLang="en-US" sz="4000" dirty="0"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　　・他の人に</a:t>
            </a:r>
            <a:r>
              <a:rPr kumimoji="1" lang="ja-JP" altLang="en-US" sz="4000" dirty="0">
                <a:solidFill>
                  <a:srgbClr val="FF0000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手伝ってもらう</a:t>
            </a:r>
            <a:r>
              <a:rPr lang="ja-JP" altLang="en-US" sz="4000" dirty="0">
                <a:latin typeface="+mj-ea"/>
                <a:ea typeface="+mj-ea"/>
              </a:rPr>
              <a:t>　</a:t>
            </a:r>
          </a:p>
          <a:p>
            <a:pPr marL="0" indent="0">
              <a:buNone/>
            </a:pPr>
            <a:r>
              <a:rPr lang="ja-JP" altLang="en-US" sz="4000" dirty="0"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　　・友だちの</a:t>
            </a:r>
            <a:r>
              <a:rPr lang="ja-JP" altLang="en-US" sz="4000" dirty="0">
                <a:solidFill>
                  <a:srgbClr val="FF00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アイディアをまねる</a:t>
            </a:r>
            <a:endParaRPr lang="en-US" altLang="ja-JP" sz="4000" dirty="0">
              <a:solidFill>
                <a:srgbClr val="FF0000"/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  <a:p>
            <a:pPr marL="0" indent="0">
              <a:buNone/>
            </a:pPr>
            <a:r>
              <a:rPr kumimoji="1" lang="ja-JP" altLang="en-US" sz="3600" dirty="0">
                <a:latin typeface="+mj-ea"/>
                <a:ea typeface="+mj-ea"/>
              </a:rPr>
              <a:t>　</a:t>
            </a:r>
            <a:endParaRPr kumimoji="1" lang="en-US" altLang="ja-JP" sz="36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3600" dirty="0">
                <a:latin typeface="+mj-ea"/>
                <a:ea typeface="+mj-ea"/>
              </a:rPr>
              <a:t>　　</a:t>
            </a:r>
            <a:endParaRPr lang="en-US" altLang="ja-JP" sz="36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3600" b="1" dirty="0">
                <a:solidFill>
                  <a:srgbClr val="00B050"/>
                </a:solidFill>
                <a:latin typeface="+mj-ea"/>
                <a:ea typeface="+mj-ea"/>
              </a:rPr>
              <a:t>　　　　</a:t>
            </a:r>
            <a:endParaRPr kumimoji="1" lang="ja-JP" altLang="en-US" sz="3600" b="1" dirty="0">
              <a:solidFill>
                <a:srgbClr val="00B050"/>
              </a:solidFill>
              <a:latin typeface="+mj-ea"/>
              <a:ea typeface="+mj-ea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51986" y="311794"/>
            <a:ext cx="75962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レベルアップ①</a:t>
            </a:r>
            <a:endParaRPr kumimoji="1" lang="ja-JP" altLang="en-US" sz="4400" dirty="0">
              <a:solidFill>
                <a:schemeClr val="accent2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4" name="コンテンツ プレースホルダー 2"/>
          <p:cNvSpPr txBox="1">
            <a:spLocks/>
          </p:cNvSpPr>
          <p:nvPr/>
        </p:nvSpPr>
        <p:spPr>
          <a:xfrm>
            <a:off x="134334" y="3766120"/>
            <a:ext cx="9297636" cy="30918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3600" dirty="0">
                <a:latin typeface="+mj-ea"/>
                <a:ea typeface="+mj-ea"/>
              </a:rPr>
              <a:t>　</a:t>
            </a:r>
            <a:r>
              <a:rPr lang="ja-JP" altLang="en-US" sz="3600" dirty="0">
                <a:solidFill>
                  <a:schemeClr val="bg1"/>
                </a:solidFill>
                <a:latin typeface="+mj-ea"/>
                <a:ea typeface="+mj-ea"/>
              </a:rPr>
              <a:t>話し合おう</a:t>
            </a:r>
          </a:p>
          <a:p>
            <a:pPr marL="0" indent="0">
              <a:buNone/>
            </a:pPr>
            <a:r>
              <a:rPr lang="ja-JP" altLang="en-US" sz="3600" dirty="0">
                <a:latin typeface="+mj-ea"/>
                <a:ea typeface="+mj-ea"/>
              </a:rPr>
              <a:t>・達人シートを見せ合い，アイディアを交流</a:t>
            </a:r>
          </a:p>
          <a:p>
            <a:pPr marL="0" indent="0">
              <a:buNone/>
            </a:pPr>
            <a:r>
              <a:rPr lang="ja-JP" altLang="en-US" sz="3600" dirty="0">
                <a:latin typeface="+mj-ea"/>
                <a:ea typeface="+mj-ea"/>
              </a:rPr>
              <a:t>・まねできることを見つけ，アイディアを増やす　　　</a:t>
            </a:r>
          </a:p>
          <a:p>
            <a:pPr marL="0" indent="0">
              <a:buNone/>
            </a:pPr>
            <a:r>
              <a:rPr lang="ja-JP" altLang="en-US" sz="3600" dirty="0">
                <a:latin typeface="+mj-ea"/>
                <a:ea typeface="+mj-ea"/>
              </a:rPr>
              <a:t>　　　　　　　　　　　　　　　　</a:t>
            </a:r>
            <a:r>
              <a:rPr lang="en-US" altLang="ja-JP" sz="3600" dirty="0">
                <a:latin typeface="+mj-ea"/>
                <a:ea typeface="+mj-ea"/>
              </a:rPr>
              <a:t>(</a:t>
            </a:r>
            <a:r>
              <a:rPr lang="ja-JP" altLang="en-US" sz="3600" dirty="0">
                <a:latin typeface="+mj-ea"/>
                <a:ea typeface="+mj-ea"/>
              </a:rPr>
              <a:t>達人シートに追加</a:t>
            </a:r>
            <a:r>
              <a:rPr lang="en-US" altLang="ja-JP" sz="3600" dirty="0">
                <a:latin typeface="+mj-ea"/>
                <a:ea typeface="+mj-ea"/>
              </a:rPr>
              <a:t>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3600" dirty="0">
                <a:solidFill>
                  <a:srgbClr val="FF0000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　</a:t>
            </a:r>
            <a:r>
              <a:rPr lang="ja-JP" altLang="en-US" sz="3600" dirty="0">
                <a:latin typeface="+mj-ea"/>
                <a:ea typeface="+mj-ea"/>
              </a:rPr>
              <a:t>　</a:t>
            </a:r>
            <a:endParaRPr lang="en-US" altLang="ja-JP" sz="3600" dirty="0">
              <a:latin typeface="+mj-ea"/>
              <a:ea typeface="+mj-ea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3600" dirty="0">
                <a:latin typeface="+mj-ea"/>
                <a:ea typeface="+mj-ea"/>
              </a:rPr>
              <a:t>　　</a:t>
            </a:r>
            <a:endParaRPr lang="en-US" altLang="ja-JP" sz="3600" dirty="0">
              <a:latin typeface="+mj-ea"/>
              <a:ea typeface="+mj-ea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3600" b="1" dirty="0">
                <a:solidFill>
                  <a:srgbClr val="00B050"/>
                </a:solidFill>
                <a:latin typeface="+mj-ea"/>
                <a:ea typeface="+mj-ea"/>
              </a:rPr>
              <a:t>　　　　</a:t>
            </a:r>
          </a:p>
        </p:txBody>
      </p:sp>
      <p:sp>
        <p:nvSpPr>
          <p:cNvPr id="6" name="コンテンツ プレースホルダー 2"/>
          <p:cNvSpPr txBox="1">
            <a:spLocks/>
          </p:cNvSpPr>
          <p:nvPr/>
        </p:nvSpPr>
        <p:spPr>
          <a:xfrm>
            <a:off x="522400" y="3989784"/>
            <a:ext cx="8521504" cy="864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altLang="ja-JP" sz="3600" dirty="0">
              <a:latin typeface="+mj-ea"/>
              <a:ea typeface="+mj-ea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3600" dirty="0">
                <a:solidFill>
                  <a:srgbClr val="FF0000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　</a:t>
            </a:r>
            <a:r>
              <a:rPr lang="ja-JP" altLang="en-US" sz="3600" dirty="0">
                <a:latin typeface="+mj-ea"/>
                <a:ea typeface="+mj-ea"/>
              </a:rPr>
              <a:t>　</a:t>
            </a:r>
            <a:endParaRPr lang="en-US" altLang="ja-JP" sz="3600" dirty="0">
              <a:latin typeface="+mj-ea"/>
              <a:ea typeface="+mj-ea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3600" dirty="0">
                <a:latin typeface="+mj-ea"/>
                <a:ea typeface="+mj-ea"/>
              </a:rPr>
              <a:t>　　</a:t>
            </a:r>
            <a:endParaRPr lang="en-US" altLang="ja-JP" sz="3600" dirty="0">
              <a:latin typeface="+mj-ea"/>
              <a:ea typeface="+mj-ea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3600" b="1" dirty="0">
                <a:solidFill>
                  <a:srgbClr val="00B050"/>
                </a:solidFill>
                <a:latin typeface="+mj-ea"/>
                <a:ea typeface="+mj-ea"/>
              </a:rPr>
              <a:t>　　　　</a:t>
            </a:r>
          </a:p>
        </p:txBody>
      </p:sp>
      <p:pic>
        <p:nvPicPr>
          <p:cNvPr id="12" name="図 11" descr="ひらめいた人のイラスト（男性）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7496" y="144196"/>
            <a:ext cx="1814984" cy="18446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93259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タイトル 1"/>
          <p:cNvSpPr>
            <a:spLocks noGrp="1"/>
          </p:cNvSpPr>
          <p:nvPr>
            <p:ph type="title"/>
          </p:nvPr>
        </p:nvSpPr>
        <p:spPr>
          <a:xfrm>
            <a:off x="-10120" y="1124744"/>
            <a:ext cx="3240360" cy="598711"/>
          </a:xfrm>
        </p:spPr>
        <p:txBody>
          <a:bodyPr>
            <a:normAutofit fontScale="90000"/>
          </a:bodyPr>
          <a:lstStyle/>
          <a:p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はじめに</a:t>
            </a:r>
          </a:p>
        </p:txBody>
      </p:sp>
      <p:pic>
        <p:nvPicPr>
          <p:cNvPr id="409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12" y="1772816"/>
            <a:ext cx="9003332" cy="4725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正方形/長方形 3"/>
          <p:cNvSpPr/>
          <p:nvPr/>
        </p:nvSpPr>
        <p:spPr>
          <a:xfrm>
            <a:off x="0" y="208738"/>
            <a:ext cx="377539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000" dirty="0">
                <a:solidFill>
                  <a:srgbClr val="C000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◆達人への道①</a:t>
            </a:r>
          </a:p>
        </p:txBody>
      </p:sp>
      <p:sp>
        <p:nvSpPr>
          <p:cNvPr id="5" name="正方形/長方形 4"/>
          <p:cNvSpPr/>
          <p:nvPr/>
        </p:nvSpPr>
        <p:spPr>
          <a:xfrm>
            <a:off x="3557214" y="210962"/>
            <a:ext cx="558678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000" b="1" dirty="0">
                <a:solidFill>
                  <a:srgbClr val="0070C0"/>
                </a:solidFill>
                <a:latin typeface="+mj-ea"/>
              </a:rPr>
              <a:t>「心とからだの健康観察」</a:t>
            </a:r>
            <a:endParaRPr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34198683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03000" y="1250928"/>
            <a:ext cx="8563972" cy="23940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kumimoji="1" lang="ja-JP" altLang="en-US" sz="4000" dirty="0">
                <a:latin typeface="+mj-ea"/>
                <a:ea typeface="+mj-ea"/>
              </a:rPr>
              <a:t>新しい発見はあったかな</a:t>
            </a:r>
            <a:r>
              <a:rPr lang="ja-JP" altLang="en-US" sz="4000" dirty="0">
                <a:latin typeface="+mj-ea"/>
                <a:ea typeface="+mj-ea"/>
              </a:rPr>
              <a:t>。</a:t>
            </a:r>
            <a:endParaRPr lang="en-US" altLang="ja-JP" sz="40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000" dirty="0">
                <a:latin typeface="+mj-ea"/>
                <a:ea typeface="+mj-ea"/>
              </a:rPr>
              <a:t>　○家族に聞いて，楽になる</a:t>
            </a:r>
            <a:endParaRPr lang="en-US" altLang="ja-JP" sz="40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000" dirty="0">
                <a:latin typeface="+mj-ea"/>
                <a:ea typeface="+mj-ea"/>
              </a:rPr>
              <a:t>　○先生が力になる　　　　　</a:t>
            </a:r>
            <a:r>
              <a:rPr lang="ja-JP" altLang="en-US" sz="3600" dirty="0">
                <a:latin typeface="+mj-ea"/>
                <a:ea typeface="+mj-ea"/>
              </a:rPr>
              <a:t>　　</a:t>
            </a:r>
          </a:p>
          <a:p>
            <a:pPr marL="0" indent="0">
              <a:buNone/>
            </a:pPr>
            <a:r>
              <a:rPr lang="ja-JP" altLang="en-US" sz="3600" dirty="0">
                <a:latin typeface="+mj-ea"/>
                <a:ea typeface="+mj-ea"/>
              </a:rPr>
              <a:t>・・・など</a:t>
            </a:r>
            <a:endParaRPr lang="en-US" altLang="ja-JP" sz="3600" dirty="0">
              <a:latin typeface="+mj-ea"/>
              <a:ea typeface="+mj-ea"/>
            </a:endParaRPr>
          </a:p>
          <a:p>
            <a:pPr marL="0" indent="0">
              <a:buNone/>
            </a:pPr>
            <a:endParaRPr lang="en-US" altLang="ja-JP" sz="3600" dirty="0">
              <a:latin typeface="+mj-ea"/>
              <a:ea typeface="+mj-ea"/>
            </a:endParaRPr>
          </a:p>
          <a:p>
            <a:pPr marL="0" indent="0">
              <a:buNone/>
            </a:pPr>
            <a:endParaRPr lang="en-US" altLang="ja-JP" sz="36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3600" dirty="0">
                <a:latin typeface="+mj-ea"/>
                <a:ea typeface="+mj-ea"/>
              </a:rPr>
              <a:t>　</a:t>
            </a:r>
            <a:endParaRPr kumimoji="1" lang="ja-JP" altLang="en-US" sz="3600" dirty="0">
              <a:latin typeface="+mj-ea"/>
              <a:ea typeface="+mj-ea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98020" y="166265"/>
            <a:ext cx="85689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レベルアップ②</a:t>
            </a:r>
            <a:endParaRPr kumimoji="1" lang="ja-JP" altLang="en-US" sz="4400" dirty="0">
              <a:solidFill>
                <a:schemeClr val="accent2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6" name="コンテンツ プレースホルダー 2"/>
          <p:cNvSpPr txBox="1">
            <a:spLocks/>
          </p:cNvSpPr>
          <p:nvPr/>
        </p:nvSpPr>
        <p:spPr>
          <a:xfrm>
            <a:off x="349292" y="4566126"/>
            <a:ext cx="7592524" cy="1671186"/>
          </a:xfrm>
          <a:prstGeom prst="rect">
            <a:avLst/>
          </a:prstGeom>
          <a:solidFill>
            <a:srgbClr val="FFEBFF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4000" dirty="0">
                <a:solidFill>
                  <a:srgbClr val="FF0000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　　小さな発見をためていく</a:t>
            </a:r>
            <a:endParaRPr lang="en-US" altLang="ja-JP" sz="4000" dirty="0">
              <a:latin typeface="+mj-ea"/>
              <a:ea typeface="+mj-ea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ja-JP" sz="3600" dirty="0">
              <a:latin typeface="+mj-ea"/>
              <a:ea typeface="+mj-ea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3600" dirty="0">
                <a:latin typeface="+mj-ea"/>
                <a:ea typeface="+mj-ea"/>
              </a:rPr>
              <a:t>　</a:t>
            </a:r>
          </a:p>
        </p:txBody>
      </p:sp>
      <p:sp>
        <p:nvSpPr>
          <p:cNvPr id="8" name="コンテンツ プレースホルダー 2"/>
          <p:cNvSpPr txBox="1">
            <a:spLocks/>
          </p:cNvSpPr>
          <p:nvPr/>
        </p:nvSpPr>
        <p:spPr>
          <a:xfrm>
            <a:off x="467544" y="5301208"/>
            <a:ext cx="8856984" cy="10383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4000" dirty="0">
                <a:latin typeface="+mj-ea"/>
                <a:ea typeface="+mj-ea"/>
              </a:rPr>
              <a:t>ことが，ストレスマネジメントのコツ</a:t>
            </a:r>
            <a:endParaRPr lang="en-US" altLang="ja-JP" sz="4000" dirty="0">
              <a:latin typeface="+mj-ea"/>
              <a:ea typeface="+mj-ea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ja-JP" sz="3600" dirty="0">
              <a:latin typeface="+mj-ea"/>
              <a:ea typeface="+mj-ea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ja-JP" sz="3600" dirty="0">
              <a:latin typeface="+mj-ea"/>
              <a:ea typeface="+mj-ea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3600" dirty="0">
                <a:latin typeface="+mj-ea"/>
                <a:ea typeface="+mj-ea"/>
              </a:rPr>
              <a:t>　</a:t>
            </a:r>
          </a:p>
        </p:txBody>
      </p:sp>
      <p:pic>
        <p:nvPicPr>
          <p:cNvPr id="9" name="図 8" descr="ひらめいた人のイラスト（女性）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622849"/>
            <a:ext cx="2566780" cy="23444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8889827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-29210" y="3401615"/>
            <a:ext cx="9164995" cy="3456385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タイトル 1"/>
          <p:cNvSpPr txBox="1">
            <a:spLocks/>
          </p:cNvSpPr>
          <p:nvPr/>
        </p:nvSpPr>
        <p:spPr>
          <a:xfrm>
            <a:off x="184501" y="332656"/>
            <a:ext cx="8748464" cy="295232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ja-JP" altLang="en-US" dirty="0">
                <a:latin typeface="+mj-ea"/>
              </a:rPr>
              <a:t>　こころのサポート授業の感想を</a:t>
            </a:r>
            <a:r>
              <a:rPr lang="en-US" altLang="ja-JP" dirty="0">
                <a:latin typeface="+mj-ea"/>
              </a:rPr>
              <a:t/>
            </a:r>
            <a:br>
              <a:rPr lang="en-US" altLang="ja-JP" dirty="0">
                <a:latin typeface="+mj-ea"/>
              </a:rPr>
            </a:br>
            <a:r>
              <a:rPr lang="ja-JP" altLang="en-US" dirty="0">
                <a:latin typeface="+mj-ea"/>
              </a:rPr>
              <a:t>「心とからだの健康観察」の感想ら</a:t>
            </a:r>
            <a:r>
              <a:rPr lang="ja-JP" altLang="en-US" dirty="0" err="1">
                <a:latin typeface="+mj-ea"/>
              </a:rPr>
              <a:t>ん</a:t>
            </a:r>
            <a:r>
              <a:rPr lang="ja-JP" altLang="en-US" dirty="0">
                <a:latin typeface="+mj-ea"/>
              </a:rPr>
              <a:t/>
            </a:r>
            <a:br>
              <a:rPr lang="ja-JP" altLang="en-US" dirty="0">
                <a:latin typeface="+mj-ea"/>
              </a:rPr>
            </a:br>
            <a:r>
              <a:rPr lang="ja-JP" altLang="en-US" dirty="0">
                <a:latin typeface="+mj-ea"/>
              </a:rPr>
              <a:t>に書いてください。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87" y="3545633"/>
            <a:ext cx="8748463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323081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3528" y="935705"/>
            <a:ext cx="8568952" cy="54362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3600" dirty="0">
                <a:solidFill>
                  <a:srgbClr val="0070C0"/>
                </a:solidFill>
                <a:latin typeface="+mj-ea"/>
                <a:ea typeface="+mj-ea"/>
              </a:rPr>
              <a:t>　</a:t>
            </a:r>
            <a:r>
              <a:rPr lang="ja-JP" altLang="en-US" sz="4000" dirty="0">
                <a:solidFill>
                  <a:srgbClr val="0070C0"/>
                </a:solidFill>
                <a:latin typeface="+mj-ea"/>
                <a:ea typeface="+mj-ea"/>
              </a:rPr>
              <a:t>「心とからだの健康観察」</a:t>
            </a:r>
            <a:r>
              <a:rPr lang="ja-JP" altLang="en-US" sz="4000" dirty="0">
                <a:latin typeface="+mj-ea"/>
                <a:ea typeface="+mj-ea"/>
              </a:rPr>
              <a:t>には，</a:t>
            </a:r>
            <a:endParaRPr lang="en-US" altLang="ja-JP" sz="40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000" dirty="0">
                <a:latin typeface="+mj-ea"/>
                <a:ea typeface="+mj-ea"/>
              </a:rPr>
              <a:t>今日やったストレスの点数のほかに，</a:t>
            </a:r>
          </a:p>
          <a:p>
            <a:pPr marL="0" indent="0">
              <a:buNone/>
            </a:pPr>
            <a:r>
              <a:rPr lang="ja-JP" altLang="en-US" sz="4000" dirty="0">
                <a:latin typeface="+mj-ea"/>
                <a:ea typeface="+mj-ea"/>
              </a:rPr>
              <a:t>４つのトラウマ反応の点数があります。</a:t>
            </a:r>
            <a:endParaRPr lang="en-US" altLang="ja-JP" sz="40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000" dirty="0">
                <a:latin typeface="+mj-ea"/>
                <a:ea typeface="+mj-ea"/>
              </a:rPr>
              <a:t>　これらの項目の点数が高かった人はリーフレットを参考にしてみよう。</a:t>
            </a:r>
            <a:endParaRPr lang="en-US" altLang="ja-JP" sz="40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000" dirty="0">
                <a:latin typeface="+mj-ea"/>
                <a:ea typeface="+mj-ea"/>
              </a:rPr>
              <a:t>　また，先生やカウンセラーと</a:t>
            </a:r>
          </a:p>
          <a:p>
            <a:pPr marL="0" indent="0">
              <a:buNone/>
            </a:pPr>
            <a:r>
              <a:rPr lang="ja-JP" altLang="en-US" sz="4000" dirty="0">
                <a:latin typeface="+mj-ea"/>
                <a:ea typeface="+mj-ea"/>
              </a:rPr>
              <a:t>お話しする機会をつくりましょう。</a:t>
            </a:r>
            <a:endParaRPr kumimoji="1" lang="ja-JP" altLang="en-US" sz="4000" dirty="0">
              <a:latin typeface="+mj-ea"/>
              <a:ea typeface="+mj-ea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79512" y="166264"/>
            <a:ext cx="85689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400" dirty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さいごに</a:t>
            </a:r>
            <a:endParaRPr kumimoji="1" lang="ja-JP" altLang="en-US" sz="4400" dirty="0">
              <a:solidFill>
                <a:schemeClr val="accent2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5" name="図 4" descr="男性の先生と生徒のイラスト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293096"/>
            <a:ext cx="1907704" cy="22880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0926891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="" xmlns:a16="http://schemas.microsoft.com/office/drawing/2014/main" id="{DF892172-C514-4A5C-8E4B-458869F48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ja-JP" altLang="en-US" sz="3600" dirty="0">
                <a:solidFill>
                  <a:schemeClr val="tx2">
                    <a:lumMod val="75000"/>
                  </a:schemeClr>
                </a:solidFill>
              </a:rPr>
              <a:t>この授業のまとめ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="" xmlns:a16="http://schemas.microsoft.com/office/drawing/2014/main" id="{84649975-05C5-49FA-8A3A-28ABC564AE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44675"/>
            <a:ext cx="8229600" cy="4537075"/>
          </a:xfrm>
        </p:spPr>
        <p:txBody>
          <a:bodyPr/>
          <a:lstStyle/>
          <a:p>
            <a:pPr>
              <a:defRPr/>
            </a:pPr>
            <a:r>
              <a:rPr lang="ja-JP" altLang="en-US" sz="3600" dirty="0">
                <a:solidFill>
                  <a:schemeClr val="tx2">
                    <a:lumMod val="75000"/>
                  </a:schemeClr>
                </a:solidFill>
              </a:rPr>
              <a:t>この授業では、はじめにアンケートを使って心とからだの健康をふりかえりました。次に、楽しくなかったり安心できないときには「こうすればよい」という方法を学びました。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ja-JP" altLang="en-US" sz="36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="" xmlns:a16="http://schemas.microsoft.com/office/drawing/2014/main" id="{DF892172-C514-4A5C-8E4B-458869F48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ja-JP" altLang="en-US" sz="3600" dirty="0">
                <a:solidFill>
                  <a:schemeClr val="tx2">
                    <a:lumMod val="75000"/>
                  </a:schemeClr>
                </a:solidFill>
              </a:rPr>
              <a:t>この授業のまとめ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="" xmlns:a16="http://schemas.microsoft.com/office/drawing/2014/main" id="{84649975-05C5-49FA-8A3A-28ABC564AE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1075"/>
            <a:ext cx="8229600" cy="5400675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ja-JP" altLang="en-US" dirty="0">
                <a:solidFill>
                  <a:schemeClr val="tx2">
                    <a:lumMod val="75000"/>
                  </a:schemeClr>
                </a:solidFill>
              </a:rPr>
              <a:t>　最後に、もう一つ知っておいて欲しいことがあります。それは「だれかに相談してもよいのだ」ということです。</a:t>
            </a:r>
          </a:p>
          <a:p>
            <a:pPr>
              <a:defRPr/>
            </a:pPr>
            <a:r>
              <a:rPr lang="ja-JP" altLang="en-US" dirty="0">
                <a:solidFill>
                  <a:schemeClr val="tx2">
                    <a:lumMod val="75000"/>
                  </a:schemeClr>
                </a:solidFill>
              </a:rPr>
              <a:t>　相談する相手は、あなたがよく知っている信頼できる人がいいですか？　たとえば、学校の先生やスクールカウンセラー、家族や友だちのことです。</a:t>
            </a:r>
          </a:p>
          <a:p>
            <a:pPr>
              <a:defRPr/>
            </a:pPr>
            <a:r>
              <a:rPr lang="ja-JP" altLang="en-US" dirty="0">
                <a:solidFill>
                  <a:schemeClr val="tx2">
                    <a:lumMod val="75000"/>
                  </a:schemeClr>
                </a:solidFill>
              </a:rPr>
              <a:t>　もしかしたら、あなたのことを知らない人の方が話しやすいですか？　そんなときのために「２４時間子供ＳＯＳダイヤル」や「チャイルドライン」、「ふれあい電話」などがあります。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="" xmlns:a16="http://schemas.microsoft.com/office/drawing/2014/main" id="{DF892172-C514-4A5C-8E4B-458869F48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pPr>
              <a:defRPr/>
            </a:pPr>
            <a:r>
              <a:rPr lang="ja-JP" altLang="en-US" sz="3600" dirty="0">
                <a:solidFill>
                  <a:schemeClr val="tx2">
                    <a:lumMod val="75000"/>
                  </a:schemeClr>
                </a:solidFill>
              </a:rPr>
              <a:t>この授業のまとめ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="" xmlns:a16="http://schemas.microsoft.com/office/drawing/2014/main" id="{84649975-05C5-49FA-8A3A-28ABC564AE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1075"/>
            <a:ext cx="8229600" cy="5400675"/>
          </a:xfrm>
        </p:spPr>
        <p:txBody>
          <a:bodyPr/>
          <a:lstStyle/>
          <a:p>
            <a:pPr>
              <a:defRPr/>
            </a:pPr>
            <a:r>
              <a:rPr lang="ja-JP" altLang="en-US" sz="3600" dirty="0">
                <a:solidFill>
                  <a:schemeClr val="tx2">
                    <a:lumMod val="75000"/>
                  </a:schemeClr>
                </a:solidFill>
              </a:rPr>
              <a:t>「だれかに相談する」こと。それは、心とからだを健康にするための、上手な工夫のひとつです。</a:t>
            </a:r>
            <a:endParaRPr lang="en-US" altLang="ja-JP" sz="36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defRPr/>
            </a:pPr>
            <a:r>
              <a:rPr lang="ja-JP" altLang="en-US" sz="3600" dirty="0">
                <a:solidFill>
                  <a:schemeClr val="tx2">
                    <a:lumMod val="75000"/>
                  </a:schemeClr>
                </a:solidFill>
              </a:rPr>
              <a:t>そして、あなたが「友だちに相談された」とき、それが友だちのいのちに関わるものであったなら、心配している気持ちを伝えた上で「直ぐに話しやすい大人に相談する」こと。それが、その友だちとあなたのための正しい工夫です。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タイトル 1"/>
          <p:cNvSpPr>
            <a:spLocks noGrp="1"/>
          </p:cNvSpPr>
          <p:nvPr>
            <p:ph type="title"/>
          </p:nvPr>
        </p:nvSpPr>
        <p:spPr>
          <a:xfrm>
            <a:off x="323850" y="404813"/>
            <a:ext cx="8374063" cy="1143000"/>
          </a:xfrm>
        </p:spPr>
        <p:txBody>
          <a:bodyPr/>
          <a:lstStyle/>
          <a:p>
            <a:r>
              <a:rPr lang="ja-JP" altLang="en-US" sz="4000">
                <a:latin typeface="HGP創英角ｺﾞｼｯｸUB" pitchFamily="50" charset="-128"/>
                <a:ea typeface="HGP創英角ｺﾞｼｯｸUB" pitchFamily="50" charset="-128"/>
              </a:rPr>
              <a:t>「心とからだの健康観察」をする前に①</a:t>
            </a:r>
          </a:p>
        </p:txBody>
      </p:sp>
      <p:pic>
        <p:nvPicPr>
          <p:cNvPr id="512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25" y="2133600"/>
            <a:ext cx="8151813" cy="381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55117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タイトル 1"/>
          <p:cNvSpPr>
            <a:spLocks noGrp="1"/>
          </p:cNvSpPr>
          <p:nvPr>
            <p:ph type="title"/>
          </p:nvPr>
        </p:nvSpPr>
        <p:spPr>
          <a:xfrm>
            <a:off x="254000" y="125413"/>
            <a:ext cx="8574088" cy="1143000"/>
          </a:xfrm>
        </p:spPr>
        <p:txBody>
          <a:bodyPr/>
          <a:lstStyle/>
          <a:p>
            <a:r>
              <a:rPr lang="ja-JP" altLang="en-US" sz="4000">
                <a:latin typeface="HGP創英角ｺﾞｼｯｸUB" pitchFamily="50" charset="-128"/>
                <a:ea typeface="HGP創英角ｺﾞｼｯｸUB" pitchFamily="50" charset="-128"/>
              </a:rPr>
              <a:t>「心とからだの健康観察」をする前に②</a:t>
            </a:r>
          </a:p>
        </p:txBody>
      </p:sp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3" y="1365250"/>
            <a:ext cx="8291512" cy="549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05886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タイトル 1"/>
          <p:cNvSpPr>
            <a:spLocks noGrp="1"/>
          </p:cNvSpPr>
          <p:nvPr>
            <p:ph type="title"/>
          </p:nvPr>
        </p:nvSpPr>
        <p:spPr>
          <a:xfrm>
            <a:off x="323850" y="260350"/>
            <a:ext cx="8362950" cy="1157288"/>
          </a:xfrm>
        </p:spPr>
        <p:txBody>
          <a:bodyPr/>
          <a:lstStyle/>
          <a:p>
            <a:r>
              <a:rPr lang="ja-JP" altLang="en-US" sz="4000">
                <a:latin typeface="HGP創英角ｺﾞｼｯｸUB" pitchFamily="50" charset="-128"/>
                <a:ea typeface="HGP創英角ｺﾞｼｯｸUB" pitchFamily="50" charset="-128"/>
              </a:rPr>
              <a:t>「心とからだの健康観察」をする前に③</a:t>
            </a:r>
          </a:p>
        </p:txBody>
      </p:sp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88" y="1700213"/>
            <a:ext cx="8529637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47698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図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192496"/>
            <a:ext cx="7428207" cy="28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endParaRPr lang="ja-JP" altLang="en-US"/>
          </a:p>
        </p:txBody>
      </p:sp>
      <p:sp>
        <p:nvSpPr>
          <p:cNvPr id="8197" name="Rectangle 12"/>
          <p:cNvSpPr>
            <a:spLocks noChangeArrowheads="1"/>
          </p:cNvSpPr>
          <p:nvPr/>
        </p:nvSpPr>
        <p:spPr bwMode="auto">
          <a:xfrm>
            <a:off x="0" y="-142964"/>
            <a:ext cx="36728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0" hangingPunct="0"/>
            <a:endParaRPr kumimoji="0" lang="ja-JP" altLang="ja-JP" sz="800" dirty="0">
              <a:latin typeface="Arial" charset="0"/>
            </a:endParaRPr>
          </a:p>
          <a:p>
            <a:pPr eaLnBrk="0" hangingPunct="0"/>
            <a:r>
              <a:rPr kumimoji="0" lang="ja-JP" altLang="ja-JP" dirty="0">
                <a:latin typeface="Arial" charset="0"/>
              </a:rPr>
              <a:t/>
            </a:r>
            <a:br>
              <a:rPr kumimoji="0" lang="ja-JP" altLang="ja-JP" dirty="0">
                <a:latin typeface="Arial" charset="0"/>
              </a:rPr>
            </a:br>
            <a:endParaRPr kumimoji="0" lang="ja-JP" altLang="ja-JP" dirty="0">
              <a:latin typeface="Arial" charset="0"/>
            </a:endParaRPr>
          </a:p>
          <a:p>
            <a:pPr eaLnBrk="0" hangingPunct="0"/>
            <a:r>
              <a:rPr kumimoji="0" lang="en-US" altLang="ja-JP" sz="1000" dirty="0">
                <a:latin typeface="ＭＳ ゴシック" pitchFamily="49" charset="-128"/>
                <a:ea typeface="ＭＳ ゴシック" pitchFamily="49" charset="-128"/>
                <a:cs typeface="Times New Roman" pitchFamily="18" charset="0"/>
              </a:rPr>
              <a:t>	【19</a:t>
            </a:r>
            <a:r>
              <a:rPr kumimoji="0" lang="ja-JP" altLang="en-US" sz="1000" dirty="0">
                <a:latin typeface="ＭＳ ゴシック" pitchFamily="49" charset="-128"/>
                <a:ea typeface="ＭＳ ゴシック" pitchFamily="49" charset="-128"/>
                <a:cs typeface="Times New Roman" pitchFamily="18" charset="0"/>
              </a:rPr>
              <a:t>項目版，</a:t>
            </a:r>
            <a:r>
              <a:rPr kumimoji="0" lang="en-US" altLang="ja-JP" sz="1000" dirty="0">
                <a:latin typeface="ＭＳ ゴシック" pitchFamily="49" charset="-128"/>
                <a:ea typeface="ＭＳ ゴシック" pitchFamily="49" charset="-128"/>
                <a:cs typeface="Times New Roman" pitchFamily="18" charset="0"/>
              </a:rPr>
              <a:t>31</a:t>
            </a:r>
            <a:r>
              <a:rPr kumimoji="0" lang="ja-JP" altLang="en-US" sz="1000" dirty="0">
                <a:latin typeface="ＭＳ ゴシック" pitchFamily="49" charset="-128"/>
                <a:ea typeface="ＭＳ ゴシック" pitchFamily="49" charset="-128"/>
                <a:cs typeface="Times New Roman" pitchFamily="18" charset="0"/>
              </a:rPr>
              <a:t>項目版</a:t>
            </a:r>
            <a:r>
              <a:rPr kumimoji="0" lang="en-US" altLang="ja-JP" sz="1000" dirty="0">
                <a:latin typeface="ＭＳ ゴシック" pitchFamily="49" charset="-128"/>
                <a:ea typeface="ＭＳ ゴシック" pitchFamily="49" charset="-128"/>
                <a:cs typeface="Times New Roman" pitchFamily="18" charset="0"/>
              </a:rPr>
              <a:t>】</a:t>
            </a:r>
            <a:r>
              <a:rPr kumimoji="0" lang="ja-JP" altLang="en-US" sz="1000" dirty="0">
                <a:latin typeface="ＭＳ ゴシック" pitchFamily="49" charset="-128"/>
                <a:ea typeface="ＭＳ ゴシック" pitchFamily="49" charset="-128"/>
                <a:cs typeface="Times New Roman" pitchFamily="18" charset="0"/>
              </a:rPr>
              <a:t>児童生徒情報記入欄</a:t>
            </a:r>
            <a:endParaRPr kumimoji="0" lang="ja-JP" altLang="en-US" sz="800" dirty="0">
              <a:latin typeface="Arial" charset="0"/>
            </a:endParaRPr>
          </a:p>
          <a:p>
            <a:pPr eaLnBrk="0" hangingPunct="0"/>
            <a:endParaRPr kumimoji="0" lang="ja-JP" altLang="en-US" dirty="0">
              <a:latin typeface="Arial" charset="0"/>
            </a:endParaRPr>
          </a:p>
        </p:txBody>
      </p:sp>
      <p:sp>
        <p:nvSpPr>
          <p:cNvPr id="8198" name="Rectangle 14"/>
          <p:cNvSpPr>
            <a:spLocks noChangeArrowheads="1"/>
          </p:cNvSpPr>
          <p:nvPr/>
        </p:nvSpPr>
        <p:spPr bwMode="auto">
          <a:xfrm>
            <a:off x="40640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endParaRPr lang="ja-JP" altLang="en-US"/>
          </a:p>
        </p:txBody>
      </p:sp>
      <p:sp>
        <p:nvSpPr>
          <p:cNvPr id="8199" name="Rectangle 19"/>
          <p:cNvSpPr>
            <a:spLocks noChangeArrowheads="1"/>
          </p:cNvSpPr>
          <p:nvPr/>
        </p:nvSpPr>
        <p:spPr bwMode="auto">
          <a:xfrm>
            <a:off x="406400" y="2362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endParaRPr lang="ja-JP" altLang="en-US"/>
          </a:p>
        </p:txBody>
      </p:sp>
      <p:sp>
        <p:nvSpPr>
          <p:cNvPr id="16" name="角丸四角形吹き出し 15"/>
          <p:cNvSpPr/>
          <p:nvPr/>
        </p:nvSpPr>
        <p:spPr>
          <a:xfrm>
            <a:off x="690225" y="5445224"/>
            <a:ext cx="2292350" cy="1166812"/>
          </a:xfrm>
          <a:prstGeom prst="wedgeRoundRectCallout">
            <a:avLst>
              <a:gd name="adj1" fmla="val 53638"/>
              <a:gd name="adj2" fmla="val -94800"/>
              <a:gd name="adj3" fmla="val 16667"/>
            </a:avLst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b="1" dirty="0">
                <a:solidFill>
                  <a:srgbClr val="FF0000"/>
                </a:solidFill>
              </a:rPr>
              <a:t>西暦で記入</a:t>
            </a:r>
            <a:endParaRPr lang="en-US" altLang="ja-JP" sz="2000" b="1" dirty="0">
              <a:solidFill>
                <a:srgbClr val="FF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b="1" dirty="0">
                <a:solidFill>
                  <a:srgbClr val="FF0000"/>
                </a:solidFill>
              </a:rPr>
              <a:t>月日</a:t>
            </a:r>
            <a:r>
              <a:rPr lang="ja-JP" altLang="en-US" sz="2000" b="1" dirty="0" smtClean="0">
                <a:solidFill>
                  <a:srgbClr val="FF0000"/>
                </a:solidFill>
              </a:rPr>
              <a:t>は</a:t>
            </a:r>
            <a:r>
              <a:rPr lang="ja-JP" altLang="en-US" sz="2000" b="1" dirty="0">
                <a:solidFill>
                  <a:srgbClr val="FF0000"/>
                </a:solidFill>
              </a:rPr>
              <a:t>１</a:t>
            </a:r>
            <a:r>
              <a:rPr lang="ja-JP" altLang="en-US" sz="2000" b="1" dirty="0" smtClean="0">
                <a:solidFill>
                  <a:srgbClr val="FF0000"/>
                </a:solidFill>
              </a:rPr>
              <a:t>月</a:t>
            </a:r>
            <a:r>
              <a:rPr lang="ja-JP" altLang="en-US" sz="2000" b="1" dirty="0">
                <a:solidFill>
                  <a:srgbClr val="FF0000"/>
                </a:solidFill>
              </a:rPr>
              <a:t>でれば「</a:t>
            </a:r>
            <a:r>
              <a:rPr lang="en-US" altLang="ja-JP" sz="2000" b="1" dirty="0" smtClean="0">
                <a:solidFill>
                  <a:srgbClr val="FF0000"/>
                </a:solidFill>
              </a:rPr>
              <a:t>01</a:t>
            </a:r>
            <a:r>
              <a:rPr lang="ja-JP" altLang="en-US" sz="2000" b="1" dirty="0" smtClean="0">
                <a:solidFill>
                  <a:srgbClr val="FF0000"/>
                </a:solidFill>
              </a:rPr>
              <a:t>」</a:t>
            </a:r>
            <a:r>
              <a:rPr lang="ja-JP" altLang="en-US" sz="2000" b="1" dirty="0">
                <a:solidFill>
                  <a:srgbClr val="FF0000"/>
                </a:solidFill>
              </a:rPr>
              <a:t>と記入（</a:t>
            </a:r>
            <a:r>
              <a:rPr lang="en-US" altLang="ja-JP" sz="2000" b="1" dirty="0">
                <a:solidFill>
                  <a:srgbClr val="FF0000"/>
                </a:solidFill>
              </a:rPr>
              <a:t>2</a:t>
            </a:r>
            <a:r>
              <a:rPr lang="ja-JP" altLang="en-US" sz="2000" b="1" dirty="0">
                <a:solidFill>
                  <a:srgbClr val="FF0000"/>
                </a:solidFill>
              </a:rPr>
              <a:t>桁）</a:t>
            </a:r>
          </a:p>
        </p:txBody>
      </p:sp>
      <p:sp>
        <p:nvSpPr>
          <p:cNvPr id="15" name="角丸四角形吹き出し 14"/>
          <p:cNvSpPr/>
          <p:nvPr/>
        </p:nvSpPr>
        <p:spPr>
          <a:xfrm>
            <a:off x="225425" y="1111250"/>
            <a:ext cx="2082800" cy="1058863"/>
          </a:xfrm>
          <a:prstGeom prst="wedgeRoundRectCallout">
            <a:avLst>
              <a:gd name="adj1" fmla="val 76525"/>
              <a:gd name="adj2" fmla="val 178538"/>
              <a:gd name="adj3" fmla="val 16667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b="1" dirty="0">
                <a:solidFill>
                  <a:srgbClr val="FF0000"/>
                </a:solidFill>
              </a:rPr>
              <a:t>・</a:t>
            </a:r>
            <a:r>
              <a:rPr lang="ja-JP" altLang="en-US" sz="2000" b="1" dirty="0" smtClean="0">
                <a:solidFill>
                  <a:srgbClr val="FF0000"/>
                </a:solidFill>
              </a:rPr>
              <a:t>カタカナで記入</a:t>
            </a:r>
            <a:endParaRPr lang="en-US" altLang="ja-JP" sz="2000" b="1" dirty="0">
              <a:solidFill>
                <a:srgbClr val="FF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b="1" dirty="0">
                <a:solidFill>
                  <a:srgbClr val="FF0000"/>
                </a:solidFill>
              </a:rPr>
              <a:t>・だく点は１ます</a:t>
            </a:r>
          </a:p>
        </p:txBody>
      </p:sp>
      <p:sp>
        <p:nvSpPr>
          <p:cNvPr id="19" name="正方形/長方形 18"/>
          <p:cNvSpPr/>
          <p:nvPr/>
        </p:nvSpPr>
        <p:spPr>
          <a:xfrm>
            <a:off x="1042988" y="323850"/>
            <a:ext cx="2479675" cy="58102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200" dirty="0"/>
              <a:t>記入例</a:t>
            </a:r>
          </a:p>
        </p:txBody>
      </p:sp>
      <p:sp>
        <p:nvSpPr>
          <p:cNvPr id="14" name="角丸四角形吹き出し 13"/>
          <p:cNvSpPr/>
          <p:nvPr/>
        </p:nvSpPr>
        <p:spPr>
          <a:xfrm>
            <a:off x="7092950" y="1193800"/>
            <a:ext cx="1292225" cy="658813"/>
          </a:xfrm>
          <a:prstGeom prst="wedgeRoundRectCallout">
            <a:avLst>
              <a:gd name="adj1" fmla="val -47850"/>
              <a:gd name="adj2" fmla="val 130158"/>
              <a:gd name="adj3" fmla="val 16667"/>
            </a:avLst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b="1" dirty="0">
                <a:solidFill>
                  <a:srgbClr val="FF0000"/>
                </a:solidFill>
              </a:rPr>
              <a:t>記入不要</a:t>
            </a:r>
          </a:p>
        </p:txBody>
      </p:sp>
    </p:spTree>
    <p:extLst>
      <p:ext uri="{BB962C8B-B14F-4D97-AF65-F5344CB8AC3E}">
        <p14:creationId xmlns:p14="http://schemas.microsoft.com/office/powerpoint/2010/main" val="24417744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1652</TotalTime>
  <Words>1972</Words>
  <Application>Microsoft Office PowerPoint</Application>
  <PresentationFormat>画面に合わせる (4:3)</PresentationFormat>
  <Paragraphs>393</Paragraphs>
  <Slides>55</Slides>
  <Notes>52</Notes>
  <HiddenSlides>0</HiddenSlides>
  <MMClips>0</MMClips>
  <ScaleCrop>false</ScaleCrop>
  <HeadingPairs>
    <vt:vector size="4" baseType="variant">
      <vt:variant>
        <vt:lpstr>テーマ</vt:lpstr>
      </vt:variant>
      <vt:variant>
        <vt:i4>2</vt:i4>
      </vt:variant>
      <vt:variant>
        <vt:lpstr>スライド タイトル</vt:lpstr>
      </vt:variant>
      <vt:variant>
        <vt:i4>55</vt:i4>
      </vt:variant>
    </vt:vector>
  </HeadingPairs>
  <TitlesOfParts>
    <vt:vector size="57" baseType="lpstr">
      <vt:lpstr>Office ​​テーマ</vt:lpstr>
      <vt:lpstr>1_Office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はじめに</vt:lpstr>
      <vt:lpstr>「心とからだの健康観察」をする前に①</vt:lpstr>
      <vt:lpstr>「心とからだの健康観察」をする前に②</vt:lpstr>
      <vt:lpstr>「心とからだの健康観察」をする前に③</vt:lpstr>
      <vt:lpstr>PowerPoint プレゼンテーション</vt:lpstr>
      <vt:lpstr>PowerPoint プレゼンテーション</vt:lpstr>
      <vt:lpstr>PowerPoint プレゼンテーション</vt:lpstr>
      <vt:lpstr>２，むしゃくしゃしたり，いらいらしたり， 　　かっとしたりする</vt:lpstr>
      <vt:lpstr>３，小さな音やちょっとしたことで， 　　どきっとする</vt:lpstr>
      <vt:lpstr>４，いやな夢や，こわい夢をみる</vt:lpstr>
      <vt:lpstr>５，ちょっとしたきっかけで， 　　思い出したくないのに，思い出してしまう</vt:lpstr>
      <vt:lpstr>６，つらかったこと（大震災や他の大変な 　　こと）を思い出して，どきどきしたり， 　　苦しくなったりする</vt:lpstr>
      <vt:lpstr>７，つらかったことは，現実のこと・ 　　本当のことと思えないことがある</vt:lpstr>
      <vt:lpstr>８，悲しいことがあったのに， 　　どうして涙がでないのかなと思う</vt:lpstr>
      <vt:lpstr>９，つらかったことについては， 　　話さないようにしている</vt:lpstr>
      <vt:lpstr>PowerPoint プレゼンテーション</vt:lpstr>
      <vt:lpstr>１０，自分が悪い（悪かった）と 　　　責めてしまうことがある</vt:lpstr>
      <vt:lpstr>１１，楽しかったことが 　　　楽しいと思えないことがある</vt:lpstr>
      <vt:lpstr>１２，自分の気持ちを， 　　　だれもわかってくれないと 　　　思うことがある</vt:lpstr>
      <vt:lpstr>１３，頭やお腹が痛かったり， 　　　からだの調子が悪い</vt:lpstr>
      <vt:lpstr>１４，ごはんがおいしくないし， 　　　食べたくないことがある</vt:lpstr>
      <vt:lpstr>１５，なにもやる気がしないことがある</vt:lpstr>
      <vt:lpstr>１６，勉強に集中できないことがある</vt:lpstr>
      <vt:lpstr>１７，学校を遅こくしたり 　　　休んだりすることがある</vt:lpstr>
      <vt:lpstr>１８，学校では楽しいことがいっぱいある</vt:lpstr>
      <vt:lpstr>１９，友だちと遊んだり 　　　話したりすることが楽しい</vt:lpstr>
      <vt:lpstr>「つらかったこと」（６，７，９）ときかれて，あなたは何を思いうかべましたか  　　　　　・大震災 　　　　　・他の大変なこと 　　　　　・両方 　　　　　・思いうかばない</vt:lpstr>
      <vt:lpstr>PowerPoint プレゼンテーション</vt:lpstr>
      <vt:lpstr>PowerPoint プレゼンテーション</vt:lpstr>
      <vt:lpstr>このアンケートをして ・気づいたこと ・今の気もち　　　　　　 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この授業のまとめ</vt:lpstr>
      <vt:lpstr>この授業のまとめ</vt:lpstr>
      <vt:lpstr>この授業のまとめ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yuki</dc:creator>
  <cp:lastModifiedBy>SS17081038</cp:lastModifiedBy>
  <cp:revision>170</cp:revision>
  <cp:lastPrinted>2015-07-29T01:55:48Z</cp:lastPrinted>
  <dcterms:created xsi:type="dcterms:W3CDTF">2014-06-29T08:21:52Z</dcterms:created>
  <dcterms:modified xsi:type="dcterms:W3CDTF">2019-07-30T00:37:50Z</dcterms:modified>
</cp:coreProperties>
</file>