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96" r:id="rId2"/>
    <p:sldId id="299" r:id="rId3"/>
    <p:sldId id="426" r:id="rId4"/>
    <p:sldId id="306" r:id="rId5"/>
    <p:sldId id="307" r:id="rId6"/>
    <p:sldId id="308" r:id="rId7"/>
    <p:sldId id="309" r:id="rId8"/>
    <p:sldId id="310" r:id="rId9"/>
    <p:sldId id="425"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42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30" r:id="rId42"/>
    <p:sldId id="428" r:id="rId43"/>
    <p:sldId id="331" r:id="rId44"/>
    <p:sldId id="429" r:id="rId45"/>
    <p:sldId id="430" r:id="rId46"/>
    <p:sldId id="431" r:id="rId47"/>
    <p:sldId id="432" r:id="rId48"/>
    <p:sldId id="395" r:id="rId49"/>
    <p:sldId id="375" r:id="rId50"/>
    <p:sldId id="368" r:id="rId51"/>
    <p:sldId id="411" r:id="rId52"/>
    <p:sldId id="433" r:id="rId53"/>
    <p:sldId id="434" r:id="rId54"/>
    <p:sldId id="414" r:id="rId55"/>
    <p:sldId id="415" r:id="rId56"/>
    <p:sldId id="435" r:id="rId57"/>
    <p:sldId id="436" r:id="rId58"/>
    <p:sldId id="437" r:id="rId59"/>
    <p:sldId id="438" r:id="rId60"/>
  </p:sldIdLst>
  <p:sldSz cx="9144000" cy="6858000" type="screen4x3"/>
  <p:notesSz cx="6832600" cy="99631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34" autoAdjust="0"/>
  </p:normalViewPr>
  <p:slideViewPr>
    <p:cSldViewPr>
      <p:cViewPr>
        <p:scale>
          <a:sx n="66" d="100"/>
          <a:sy n="66" d="100"/>
        </p:scale>
        <p:origin x="-1284" y="-600"/>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3138"/>
        <p:guide pos="215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70226" y="0"/>
            <a:ext cx="2960794" cy="498158"/>
          </a:xfrm>
          <a:prstGeom prst="rect">
            <a:avLst/>
          </a:prstGeom>
        </p:spPr>
        <p:txBody>
          <a:bodyPr vert="horz" lIns="95969" tIns="47984" rIns="95969" bIns="47984" rtlCol="0"/>
          <a:lstStyle>
            <a:lvl1pPr algn="r">
              <a:defRPr sz="1300"/>
            </a:lvl1pPr>
          </a:lstStyle>
          <a:p>
            <a:fld id="{D51BBBAF-F535-4156-A940-69A91B5815DC}" type="datetimeFigureOut">
              <a:rPr kumimoji="1" lang="ja-JP" altLang="en-US" smtClean="0"/>
              <a:t>2015/8/5</a:t>
            </a:fld>
            <a:endParaRPr kumimoji="1" lang="ja-JP" altLang="en-US"/>
          </a:p>
        </p:txBody>
      </p:sp>
      <p:sp>
        <p:nvSpPr>
          <p:cNvPr id="4" name="フッター プレースホルダー 3"/>
          <p:cNvSpPr>
            <a:spLocks noGrp="1"/>
          </p:cNvSpPr>
          <p:nvPr>
            <p:ph type="ftr" sz="quarter" idx="2"/>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70226" y="9463264"/>
            <a:ext cx="2960794" cy="498158"/>
          </a:xfrm>
          <a:prstGeom prst="rect">
            <a:avLst/>
          </a:prstGeom>
        </p:spPr>
        <p:txBody>
          <a:bodyPr vert="horz" lIns="95969" tIns="47984" rIns="95969" bIns="47984" rtlCol="0" anchor="b"/>
          <a:lstStyle>
            <a:lvl1pPr algn="r">
              <a:defRPr sz="1300"/>
            </a:lvl1pPr>
          </a:lstStyle>
          <a:p>
            <a:fld id="{4FE1A90E-7975-4178-9E5B-1E906600DF97}" type="slidenum">
              <a:rPr kumimoji="1" lang="ja-JP" altLang="en-US" smtClean="0"/>
              <a:t>‹#›</a:t>
            </a:fld>
            <a:endParaRPr kumimoji="1" lang="ja-JP" altLang="en-US"/>
          </a:p>
        </p:txBody>
      </p:sp>
    </p:spTree>
    <p:extLst>
      <p:ext uri="{BB962C8B-B14F-4D97-AF65-F5344CB8AC3E}">
        <p14:creationId xmlns:p14="http://schemas.microsoft.com/office/powerpoint/2010/main" val="29133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70226" y="0"/>
            <a:ext cx="2960794" cy="498158"/>
          </a:xfrm>
          <a:prstGeom prst="rect">
            <a:avLst/>
          </a:prstGeom>
        </p:spPr>
        <p:txBody>
          <a:bodyPr vert="horz" lIns="95969" tIns="47984" rIns="95969" bIns="47984" rtlCol="0"/>
          <a:lstStyle>
            <a:lvl1pPr algn="r">
              <a:defRPr sz="1300"/>
            </a:lvl1pPr>
          </a:lstStyle>
          <a:p>
            <a:fld id="{0B8C6E46-6677-4DD2-A1F3-D4E79DA614B7}" type="datetimeFigureOut">
              <a:rPr kumimoji="1" lang="ja-JP" altLang="en-US" smtClean="0"/>
              <a:t>2015/8/5</a:t>
            </a:fld>
            <a:endParaRPr kumimoji="1" lang="ja-JP" altLang="en-US"/>
          </a:p>
        </p:txBody>
      </p:sp>
      <p:sp>
        <p:nvSpPr>
          <p:cNvPr id="4" name="スライド イメージ プレースホルダー 3"/>
          <p:cNvSpPr>
            <a:spLocks noGrp="1" noRot="1" noChangeAspect="1"/>
          </p:cNvSpPr>
          <p:nvPr>
            <p:ph type="sldImg" idx="2"/>
          </p:nvPr>
        </p:nvSpPr>
        <p:spPr>
          <a:xfrm>
            <a:off x="925513" y="746125"/>
            <a:ext cx="4981575" cy="3736975"/>
          </a:xfrm>
          <a:prstGeom prst="rect">
            <a:avLst/>
          </a:prstGeom>
          <a:noFill/>
          <a:ln w="12700">
            <a:solidFill>
              <a:prstClr val="black"/>
            </a:solidFill>
          </a:ln>
        </p:spPr>
        <p:txBody>
          <a:bodyPr vert="horz" lIns="95969" tIns="47984" rIns="95969" bIns="47984" rtlCol="0" anchor="ctr"/>
          <a:lstStyle/>
          <a:p>
            <a:endParaRPr lang="ja-JP" altLang="en-US"/>
          </a:p>
        </p:txBody>
      </p:sp>
      <p:sp>
        <p:nvSpPr>
          <p:cNvPr id="5" name="ノート プレースホルダー 4"/>
          <p:cNvSpPr>
            <a:spLocks noGrp="1"/>
          </p:cNvSpPr>
          <p:nvPr>
            <p:ph type="body" sz="quarter" idx="3"/>
          </p:nvPr>
        </p:nvSpPr>
        <p:spPr>
          <a:xfrm>
            <a:off x="683260" y="4732497"/>
            <a:ext cx="5466080" cy="4483418"/>
          </a:xfrm>
          <a:prstGeom prst="rect">
            <a:avLst/>
          </a:prstGeom>
        </p:spPr>
        <p:txBody>
          <a:bodyPr vert="horz" lIns="95969" tIns="47984" rIns="95969" bIns="4798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70226" y="9463264"/>
            <a:ext cx="2960794" cy="498158"/>
          </a:xfrm>
          <a:prstGeom prst="rect">
            <a:avLst/>
          </a:prstGeom>
        </p:spPr>
        <p:txBody>
          <a:bodyPr vert="horz" lIns="95969" tIns="47984" rIns="95969" bIns="47984"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129014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195008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199297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144920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29771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59029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160405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216011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923760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205762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みんなは，こんな経験ありませんか。</a:t>
            </a:r>
            <a:endParaRPr kumimoji="1" lang="en-US" altLang="ja-JP" dirty="0" smtClean="0"/>
          </a:p>
          <a:p>
            <a:r>
              <a:rPr kumimoji="1" lang="ja-JP" altLang="en-US" dirty="0" smtClean="0"/>
              <a:t>例えば、試合に勝った時，どんな気持ちになりますか？</a:t>
            </a:r>
            <a:endParaRPr kumimoji="1" lang="en-US" altLang="ja-JP" dirty="0" smtClean="0"/>
          </a:p>
          <a:p>
            <a:r>
              <a:rPr kumimoji="1" lang="ja-JP" altLang="en-US" dirty="0" smtClean="0"/>
              <a:t>うれしい気持ちになりますよね。</a:t>
            </a:r>
          </a:p>
          <a:p>
            <a:r>
              <a:rPr kumimoji="1" lang="ja-JP" altLang="en-US" dirty="0" smtClean="0"/>
              <a:t>では，悪口を言われたり，大人に叱られたりしたときはどんな気持ちになりますか？</a:t>
            </a:r>
          </a:p>
          <a:p>
            <a:r>
              <a:rPr kumimoji="1" lang="ja-JP" altLang="en-US" dirty="0" smtClean="0"/>
              <a:t>イライラしたり，悲しい気持ちになったりしますね。</a:t>
            </a:r>
          </a:p>
          <a:p>
            <a:r>
              <a:rPr kumimoji="1" lang="ja-JP" altLang="en-US" dirty="0" smtClean="0"/>
              <a:t>そんなイライラや落ち込みが続くとつらいですよね。</a:t>
            </a:r>
            <a:endParaRPr kumimoji="1" lang="en-US" altLang="ja-JP" dirty="0" smtClean="0"/>
          </a:p>
          <a:p>
            <a:r>
              <a:rPr kumimoji="1" lang="ja-JP" altLang="en-US" dirty="0" smtClean="0"/>
              <a:t>今日は，イライラや落ち込みをやわらげる方法を一緒に勉強しましょう。</a:t>
            </a:r>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49364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61372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72646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5426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児童生徒の様子を見ながら，このスライドを活用してください</a:t>
            </a:r>
            <a:r>
              <a:rPr kumimoji="1" lang="en-US" altLang="ja-JP"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2105525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345344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2296207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3045033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167353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私たちは，何か不快な出来事があると「考え」と「気持ち」と「行動」と「身体」にストレス反応があらわれるんです。</a:t>
            </a:r>
          </a:p>
          <a:p>
            <a:r>
              <a:rPr kumimoji="1" lang="ja-JP" altLang="en-US" dirty="0" smtClean="0"/>
              <a:t>まずは，今の自分の心と身体の様子について「心とからだの健康観察」を使って，どのようなストレス反応があらわれているかチェックしてみましょう。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3930394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339143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00987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1724338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144716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35</a:t>
            </a:fld>
            <a:endParaRPr kumimoji="1" lang="ja-JP" altLang="en-US"/>
          </a:p>
        </p:txBody>
      </p:sp>
    </p:spTree>
    <p:extLst>
      <p:ext uri="{BB962C8B-B14F-4D97-AF65-F5344CB8AC3E}">
        <p14:creationId xmlns:p14="http://schemas.microsoft.com/office/powerpoint/2010/main" val="365864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36</a:t>
            </a:fld>
            <a:endParaRPr kumimoji="1" lang="ja-JP" altLang="en-US"/>
          </a:p>
        </p:txBody>
      </p:sp>
    </p:spTree>
    <p:extLst>
      <p:ext uri="{BB962C8B-B14F-4D97-AF65-F5344CB8AC3E}">
        <p14:creationId xmlns:p14="http://schemas.microsoft.com/office/powerpoint/2010/main" val="3680180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37</a:t>
            </a:fld>
            <a:endParaRPr kumimoji="1" lang="ja-JP" altLang="en-US"/>
          </a:p>
        </p:txBody>
      </p:sp>
    </p:spTree>
    <p:extLst>
      <p:ext uri="{BB962C8B-B14F-4D97-AF65-F5344CB8AC3E}">
        <p14:creationId xmlns:p14="http://schemas.microsoft.com/office/powerpoint/2010/main" val="3763640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1862229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167745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502829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3442279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79875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様子を見ながら，このスライドを活用してください</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それでは，合計点を出しましょう。</a:t>
            </a:r>
            <a:endParaRPr kumimoji="1" lang="en-US" altLang="ja-JP" dirty="0" smtClean="0"/>
          </a:p>
          <a:p>
            <a:r>
              <a:rPr kumimoji="1" lang="en-US" altLang="ja-JP" dirty="0" smtClean="0"/>
              <a:t>【</a:t>
            </a:r>
            <a:r>
              <a:rPr kumimoji="1" lang="ja-JP" altLang="en-US" dirty="0" smtClean="0"/>
              <a:t>計算の仕方をスライドを参照に説明</a:t>
            </a:r>
            <a:r>
              <a:rPr kumimoji="1" lang="en-US" altLang="ja-JP" dirty="0" smtClean="0"/>
              <a:t>】</a:t>
            </a:r>
          </a:p>
          <a:p>
            <a:r>
              <a:rPr kumimoji="1" lang="ja-JP" altLang="en-US" sz="1200" kern="1200" dirty="0" smtClean="0">
                <a:solidFill>
                  <a:schemeClr val="tx1"/>
                </a:solidFill>
                <a:effectLst/>
                <a:latin typeface="+mn-lt"/>
                <a:ea typeface="+mn-ea"/>
                <a:cs typeface="+mn-cs"/>
              </a:rPr>
              <a:t>この</a:t>
            </a:r>
            <a:r>
              <a:rPr kumimoji="1" lang="ja-JP" altLang="ja-JP" sz="1200" kern="1200" dirty="0" smtClean="0">
                <a:solidFill>
                  <a:schemeClr val="tx1"/>
                </a:solidFill>
                <a:effectLst/>
                <a:latin typeface="+mn-lt"/>
                <a:ea typeface="+mn-ea"/>
                <a:cs typeface="+mn-cs"/>
              </a:rPr>
              <a:t>得点は，</a:t>
            </a:r>
            <a:r>
              <a:rPr kumimoji="1" lang="ja-JP" altLang="en-US" sz="1200" kern="1200" dirty="0" smtClean="0">
                <a:solidFill>
                  <a:schemeClr val="tx1"/>
                </a:solidFill>
                <a:effectLst/>
                <a:latin typeface="+mn-lt"/>
                <a:ea typeface="+mn-ea"/>
                <a:cs typeface="+mn-cs"/>
              </a:rPr>
              <a:t>高くても，低くても今の自分の心や身体の状態を知る手がかりになります。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高くても，低くても心配しないで合計点を出してください。</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502785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アンケートをして，気づいたことや，今の気持ちを書きましょう。</a:t>
            </a:r>
          </a:p>
          <a:p>
            <a:r>
              <a:rPr kumimoji="1" lang="en-US" altLang="ja-JP" dirty="0" smtClean="0"/>
              <a:t>【</a:t>
            </a:r>
            <a:r>
              <a:rPr kumimoji="1" lang="ja-JP" altLang="en-US" dirty="0" smtClean="0"/>
              <a:t>記入後</a:t>
            </a:r>
            <a:r>
              <a:rPr kumimoji="1" lang="en-US" altLang="ja-JP" dirty="0" smtClean="0"/>
              <a:t>】</a:t>
            </a:r>
          </a:p>
          <a:p>
            <a:r>
              <a:rPr kumimoji="1" lang="ja-JP" altLang="en-US" dirty="0" smtClean="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さて，ここからは「自分の</a:t>
            </a:r>
            <a:r>
              <a:rPr kumimoji="1" lang="en-US" altLang="ja-JP" dirty="0" smtClean="0"/>
              <a:t>『</a:t>
            </a:r>
            <a:r>
              <a:rPr kumimoji="1" lang="ja-JP" altLang="en-US" dirty="0" smtClean="0"/>
              <a:t>考え</a:t>
            </a:r>
            <a:r>
              <a:rPr kumimoji="1" lang="en-US" altLang="ja-JP" dirty="0" smtClean="0"/>
              <a:t>』</a:t>
            </a:r>
            <a:r>
              <a:rPr kumimoji="1" lang="ja-JP" altLang="en-US" dirty="0" smtClean="0"/>
              <a:t>」に目を向けていきましょう。</a:t>
            </a:r>
            <a:endParaRPr kumimoji="1" lang="en-US" altLang="ja-JP" dirty="0" smtClean="0"/>
          </a:p>
          <a:p>
            <a:r>
              <a:rPr kumimoji="1" lang="ja-JP" altLang="en-US" dirty="0" smtClean="0"/>
              <a:t>その中に，さっきの合計点を</a:t>
            </a:r>
            <a:r>
              <a:rPr kumimoji="1" lang="en-US" altLang="ja-JP" dirty="0" smtClean="0"/>
              <a:t>1</a:t>
            </a:r>
            <a:r>
              <a:rPr kumimoji="1" lang="ja-JP" altLang="en-US" dirty="0" smtClean="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ここでワークシートを配布</a:t>
            </a:r>
            <a:r>
              <a:rPr kumimoji="1" lang="en-US" altLang="ja-JP" dirty="0" smtClean="0"/>
              <a:t>】</a:t>
            </a:r>
          </a:p>
          <a:p>
            <a:pPr algn="l"/>
            <a:r>
              <a:rPr lang="ja-JP" altLang="en-US" sz="1200" dirty="0" smtClean="0">
                <a:solidFill>
                  <a:schemeClr val="tx1"/>
                </a:solidFill>
                <a:latin typeface="+mj-ea"/>
                <a:ea typeface="+mj-ea"/>
              </a:rPr>
              <a:t>ワークシートに学年・組・番号・名前を書きましょう。</a:t>
            </a:r>
            <a:endParaRPr lang="en-US" altLang="ja-JP" sz="1200" dirty="0" smtClean="0">
              <a:solidFill>
                <a:schemeClr val="tx1"/>
              </a:solidFill>
              <a:latin typeface="+mj-ea"/>
              <a:ea typeface="+mj-ea"/>
            </a:endParaRPr>
          </a:p>
          <a:p>
            <a:pPr algn="l"/>
            <a:r>
              <a:rPr kumimoji="1" lang="ja-JP" altLang="en-US" sz="1200" dirty="0" smtClean="0">
                <a:solidFill>
                  <a:schemeClr val="tx1"/>
                </a:solidFill>
                <a:latin typeface="+mj-ea"/>
                <a:ea typeface="+mj-ea"/>
              </a:rPr>
              <a:t>真ん中の</a:t>
            </a:r>
            <a:r>
              <a:rPr kumimoji="1" lang="ja-JP" altLang="en-US" sz="1200" dirty="0" err="1" smtClean="0">
                <a:solidFill>
                  <a:schemeClr val="tx1"/>
                </a:solidFill>
                <a:latin typeface="+mj-ea"/>
                <a:ea typeface="+mj-ea"/>
              </a:rPr>
              <a:t>だ</a:t>
            </a:r>
            <a:r>
              <a:rPr kumimoji="1" lang="ja-JP" altLang="en-US" sz="1200" dirty="0" smtClean="0">
                <a:solidFill>
                  <a:schemeClr val="tx1"/>
                </a:solidFill>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j-ea"/>
                <a:ea typeface="+mj-ea"/>
              </a:rPr>
              <a:t>今日の授業の目標は，上手な「考え」を出せることです。</a:t>
            </a:r>
            <a:endParaRPr lang="en-US" altLang="ja-JP" sz="1200" dirty="0" smtClean="0">
              <a:solidFill>
                <a:schemeClr val="tx1"/>
              </a:solidFill>
              <a:latin typeface="+mj-ea"/>
              <a:ea typeface="+mj-ea"/>
            </a:endParaRPr>
          </a:p>
          <a:p>
            <a:pPr marL="0" indent="0">
              <a:buNone/>
            </a:pPr>
            <a:r>
              <a:rPr kumimoji="1" lang="ja-JP" altLang="en-US" sz="1200" dirty="0" smtClean="0">
                <a:solidFill>
                  <a:schemeClr val="tx1"/>
                </a:solidFill>
                <a:latin typeface="+mj-ea"/>
                <a:ea typeface="+mj-ea"/>
              </a:rPr>
              <a:t>「考え」</a:t>
            </a:r>
            <a:r>
              <a:rPr lang="ja-JP" altLang="en-US" sz="1200" dirty="0" smtClean="0">
                <a:solidFill>
                  <a:schemeClr val="tx1"/>
                </a:solidFill>
                <a:latin typeface="+mj-ea"/>
                <a:ea typeface="+mj-ea"/>
              </a:rPr>
              <a:t>が変わると</a:t>
            </a:r>
            <a:r>
              <a:rPr kumimoji="1" lang="ja-JP" altLang="en-US" sz="1200" dirty="0" smtClean="0">
                <a:solidFill>
                  <a:schemeClr val="tx1"/>
                </a:solidFill>
                <a:latin typeface="+mj-ea"/>
                <a:ea typeface="+mj-ea"/>
              </a:rPr>
              <a:t>，</a:t>
            </a:r>
            <a:r>
              <a:rPr lang="ja-JP" altLang="en-US" sz="1200" dirty="0" smtClean="0">
                <a:solidFill>
                  <a:schemeClr val="tx1"/>
                </a:solidFill>
                <a:latin typeface="+mj-ea"/>
                <a:ea typeface="+mj-ea"/>
              </a:rPr>
              <a:t>気持ちや</a:t>
            </a:r>
            <a:r>
              <a:rPr kumimoji="1" lang="ja-JP" altLang="en-US" sz="1200" dirty="0" smtClean="0">
                <a:solidFill>
                  <a:schemeClr val="tx1"/>
                </a:solidFill>
                <a:latin typeface="+mj-ea"/>
                <a:ea typeface="+mj-ea"/>
              </a:rPr>
              <a:t>行動が変わることを確かめましょう。</a:t>
            </a:r>
            <a:endParaRPr lang="en-US" altLang="ja-JP" sz="12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chemeClr val="tx1"/>
              </a:solidFill>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47</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例えば「成績が悪かった」という出来事が起こった時，「先生の問題の作り方が悪い」と考えるとどうでしょう？</a:t>
            </a:r>
            <a:endParaRPr kumimoji="1" lang="en-US" altLang="ja-JP" dirty="0" smtClean="0"/>
          </a:p>
          <a:p>
            <a:r>
              <a:rPr kumimoji="1" lang="ja-JP" altLang="en-US" dirty="0" smtClean="0"/>
              <a:t>そんな時は</a:t>
            </a:r>
            <a:r>
              <a:rPr kumimoji="1" lang="en-US" altLang="ja-JP" dirty="0" smtClean="0"/>
              <a:t>『</a:t>
            </a:r>
            <a:r>
              <a:rPr kumimoji="1" lang="ja-JP" altLang="en-US" dirty="0" smtClean="0"/>
              <a:t>イライラ</a:t>
            </a:r>
            <a:r>
              <a:rPr kumimoji="1" lang="en-US" altLang="ja-JP" dirty="0" smtClean="0"/>
              <a:t>』</a:t>
            </a:r>
            <a:r>
              <a:rPr kumimoji="1" lang="ja-JP" altLang="en-US" dirty="0" smtClean="0"/>
              <a:t>した気持ちになりますね。</a:t>
            </a:r>
            <a:endParaRPr kumimoji="1" lang="en-US" altLang="ja-JP" dirty="0" smtClean="0"/>
          </a:p>
          <a:p>
            <a:r>
              <a:rPr kumimoji="1" lang="ja-JP" altLang="en-US" dirty="0" smtClean="0"/>
              <a:t>「自分はダメだ」と考えると，</a:t>
            </a:r>
            <a:r>
              <a:rPr kumimoji="1" lang="en-US" altLang="ja-JP" dirty="0" smtClean="0"/>
              <a:t>『</a:t>
            </a:r>
            <a:r>
              <a:rPr kumimoji="1" lang="ja-JP" altLang="en-US" dirty="0" smtClean="0"/>
              <a:t>悲しい</a:t>
            </a:r>
            <a:r>
              <a:rPr kumimoji="1" lang="en-US" altLang="ja-JP" dirty="0" smtClean="0"/>
              <a:t>』</a:t>
            </a:r>
            <a:r>
              <a:rPr kumimoji="1" lang="ja-JP" altLang="en-US" dirty="0" smtClean="0"/>
              <a:t>気持ちになったり，「私を思ってくれている」と考えると，</a:t>
            </a:r>
            <a:r>
              <a:rPr kumimoji="1" lang="en-US" altLang="ja-JP" dirty="0" smtClean="0"/>
              <a:t>『</a:t>
            </a:r>
            <a:r>
              <a:rPr kumimoji="1" lang="ja-JP" altLang="en-US" dirty="0" smtClean="0"/>
              <a:t>落ちついた</a:t>
            </a:r>
            <a:r>
              <a:rPr kumimoji="1" lang="en-US" altLang="ja-JP" dirty="0" smtClean="0"/>
              <a:t>』</a:t>
            </a:r>
            <a:r>
              <a:rPr kumimoji="1" lang="ja-JP" altLang="en-US" dirty="0" smtClean="0"/>
              <a:t>気持ちでいられたりしますね。</a:t>
            </a:r>
          </a:p>
          <a:p>
            <a:r>
              <a:rPr kumimoji="1" lang="ja-JP" altLang="en-US" dirty="0" smtClean="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48</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smtClean="0"/>
              <a:t>では，こんな出来事があった時に，みなさんはどう考えて，どんな気持ちになるでしょうか。</a:t>
            </a:r>
            <a:endParaRPr lang="en-US" altLang="ja-JP" dirty="0" smtClean="0"/>
          </a:p>
          <a:p>
            <a:pPr eaLnBrk="1" hangingPunct="1">
              <a:spcBef>
                <a:spcPct val="0"/>
              </a:spcBef>
            </a:pPr>
            <a:r>
              <a:rPr lang="ja-JP" altLang="en-US" dirty="0" smtClean="0"/>
              <a:t>あなたから友だちに「おはよう」と声をかけたのに，返事が返ってこなかった時，どんなことを考えるでしょうか？　　</a:t>
            </a:r>
          </a:p>
        </p:txBody>
      </p:sp>
      <p:sp>
        <p:nvSpPr>
          <p:cNvPr id="68612" name="スライド番号プレースホルダー 3"/>
          <p:cNvSpPr txBox="1">
            <a:spLocks noGrp="1"/>
          </p:cNvSpPr>
          <p:nvPr/>
        </p:nvSpPr>
        <p:spPr bwMode="auto">
          <a:xfrm>
            <a:off x="3869607" y="9463150"/>
            <a:ext cx="2961383" cy="49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49</a:t>
            </a:fld>
            <a:endParaRPr lang="en-US" altLang="ja-JP" sz="1300">
              <a:latin typeface="Calibri" pitchFamily="34" charset="0"/>
            </a:endParaRPr>
          </a:p>
        </p:txBody>
      </p:sp>
      <p:sp>
        <p:nvSpPr>
          <p:cNvPr id="68613" name="日付プレースホルダー 4"/>
          <p:cNvSpPr txBox="1">
            <a:spLocks noGrp="1"/>
          </p:cNvSpPr>
          <p:nvPr/>
        </p:nvSpPr>
        <p:spPr bwMode="auto">
          <a:xfrm>
            <a:off x="3869607" y="3"/>
            <a:ext cx="2961383" cy="4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9741" indent="-299900">
              <a:defRPr kumimoji="1">
                <a:solidFill>
                  <a:schemeClr val="tx1"/>
                </a:solidFill>
                <a:latin typeface="Calibri" pitchFamily="34" charset="0"/>
                <a:ea typeface="ＭＳ Ｐゴシック" charset="-128"/>
              </a:defRPr>
            </a:lvl2pPr>
            <a:lvl3pPr marL="1199602" indent="-239921">
              <a:defRPr kumimoji="1">
                <a:solidFill>
                  <a:schemeClr val="tx1"/>
                </a:solidFill>
                <a:latin typeface="Calibri" pitchFamily="34" charset="0"/>
                <a:ea typeface="ＭＳ Ｐゴシック" charset="-128"/>
              </a:defRPr>
            </a:lvl3pPr>
            <a:lvl4pPr marL="1679443" indent="-239921">
              <a:defRPr kumimoji="1">
                <a:solidFill>
                  <a:schemeClr val="tx1"/>
                </a:solidFill>
                <a:latin typeface="Calibri" pitchFamily="34" charset="0"/>
                <a:ea typeface="ＭＳ Ｐゴシック" charset="-128"/>
              </a:defRPr>
            </a:lvl4pPr>
            <a:lvl5pPr marL="2159284" indent="-239921">
              <a:defRPr kumimoji="1">
                <a:solidFill>
                  <a:schemeClr val="tx1"/>
                </a:solidFill>
                <a:latin typeface="Calibri" pitchFamily="34" charset="0"/>
                <a:ea typeface="ＭＳ Ｐゴシック" charset="-128"/>
              </a:defRPr>
            </a:lvl5pPr>
            <a:lvl6pPr marL="2639125" indent="-239921" fontAlgn="base">
              <a:spcBef>
                <a:spcPct val="0"/>
              </a:spcBef>
              <a:spcAft>
                <a:spcPct val="0"/>
              </a:spcAft>
              <a:defRPr kumimoji="1">
                <a:solidFill>
                  <a:schemeClr val="tx1"/>
                </a:solidFill>
                <a:latin typeface="Calibri" pitchFamily="34" charset="0"/>
                <a:ea typeface="ＭＳ Ｐゴシック" charset="-128"/>
              </a:defRPr>
            </a:lvl6pPr>
            <a:lvl7pPr marL="3118966" indent="-239921" fontAlgn="base">
              <a:spcBef>
                <a:spcPct val="0"/>
              </a:spcBef>
              <a:spcAft>
                <a:spcPct val="0"/>
              </a:spcAft>
              <a:defRPr kumimoji="1">
                <a:solidFill>
                  <a:schemeClr val="tx1"/>
                </a:solidFill>
                <a:latin typeface="Calibri" pitchFamily="34" charset="0"/>
                <a:ea typeface="ＭＳ Ｐゴシック" charset="-128"/>
              </a:defRPr>
            </a:lvl7pPr>
            <a:lvl8pPr marL="3598806" indent="-239921" fontAlgn="base">
              <a:spcBef>
                <a:spcPct val="0"/>
              </a:spcBef>
              <a:spcAft>
                <a:spcPct val="0"/>
              </a:spcAft>
              <a:defRPr kumimoji="1">
                <a:solidFill>
                  <a:schemeClr val="tx1"/>
                </a:solidFill>
                <a:latin typeface="Calibri" pitchFamily="34" charset="0"/>
                <a:ea typeface="ＭＳ Ｐゴシック" charset="-128"/>
              </a:defRPr>
            </a:lvl8pPr>
            <a:lvl9pPr marL="4078648" indent="-239921"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では，ワークシートに，普段の自分ならどう「考え」るか，書いてみましょう。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50</a:t>
            </a:fld>
            <a:endParaRPr kumimoji="1" lang="ja-JP" altLang="en-US"/>
          </a:p>
        </p:txBody>
      </p:sp>
    </p:spTree>
    <p:extLst>
      <p:ext uri="{BB962C8B-B14F-4D97-AF65-F5344CB8AC3E}">
        <p14:creationId xmlns:p14="http://schemas.microsoft.com/office/powerpoint/2010/main" val="1367075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では次に，</a:t>
            </a:r>
            <a:r>
              <a:rPr kumimoji="1" lang="en-US" altLang="ja-JP" dirty="0" smtClean="0"/>
              <a:t>『</a:t>
            </a:r>
            <a:r>
              <a:rPr kumimoji="1" lang="ja-JP" altLang="en-US" dirty="0" smtClean="0"/>
              <a:t>イライラ</a:t>
            </a:r>
            <a:r>
              <a:rPr kumimoji="1" lang="en-US" altLang="ja-JP" dirty="0" smtClean="0"/>
              <a:t>』</a:t>
            </a:r>
            <a:r>
              <a:rPr kumimoji="1" lang="ja-JP" altLang="en-US" dirty="0" smtClean="0"/>
              <a:t>する気持ちになるときにはどんなふうに考えていたかを，ピンクの「考え」の欄に書きましょう。</a:t>
            </a:r>
            <a:endParaRPr kumimoji="1" lang="en-US" altLang="ja-JP" dirty="0" smtClean="0"/>
          </a:p>
          <a:p>
            <a:r>
              <a:rPr kumimoji="1" lang="ja-JP" altLang="en-US" dirty="0" smtClean="0"/>
              <a:t>そして</a:t>
            </a:r>
            <a:r>
              <a:rPr kumimoji="1" lang="en-US" altLang="ja-JP" dirty="0" smtClean="0"/>
              <a:t>『</a:t>
            </a:r>
            <a:r>
              <a:rPr kumimoji="1" lang="ja-JP" altLang="en-US" dirty="0" smtClean="0"/>
              <a:t>イライラ</a:t>
            </a:r>
            <a:r>
              <a:rPr kumimoji="1" lang="en-US" altLang="ja-JP" dirty="0" smtClean="0"/>
              <a:t>』</a:t>
            </a:r>
            <a:r>
              <a:rPr kumimoji="1" lang="ja-JP" altLang="en-US" dirty="0" smtClean="0"/>
              <a:t>したときには，どんな行動をとってしまうか，緑の「行動」の欄に書きましょう。</a:t>
            </a:r>
          </a:p>
          <a:p>
            <a:r>
              <a:rPr kumimoji="1" lang="ja-JP" altLang="en-US" dirty="0" smtClean="0"/>
              <a:t>同じように</a:t>
            </a:r>
            <a:r>
              <a:rPr kumimoji="1" lang="en-US" altLang="ja-JP" dirty="0" smtClean="0"/>
              <a:t>『</a:t>
            </a:r>
            <a:r>
              <a:rPr kumimoji="1" lang="ja-JP" altLang="en-US" dirty="0" smtClean="0"/>
              <a:t>悲しい</a:t>
            </a:r>
            <a:r>
              <a:rPr kumimoji="1" lang="en-US" altLang="ja-JP" dirty="0" smtClean="0"/>
              <a:t>』</a:t>
            </a:r>
            <a:r>
              <a:rPr kumimoji="1" lang="ja-JP" altLang="en-US" dirty="0" smtClean="0"/>
              <a:t>気持ちの時の「考え」と「行動」，</a:t>
            </a:r>
            <a:r>
              <a:rPr kumimoji="1" lang="en-US" altLang="ja-JP" dirty="0" smtClean="0"/>
              <a:t>『</a:t>
            </a:r>
            <a:r>
              <a:rPr kumimoji="1" lang="ja-JP" altLang="en-US" dirty="0" smtClean="0"/>
              <a:t>落ちついている</a:t>
            </a:r>
            <a:r>
              <a:rPr kumimoji="1" lang="en-US" altLang="ja-JP" dirty="0" smtClean="0"/>
              <a:t>』</a:t>
            </a:r>
            <a:r>
              <a:rPr kumimoji="1" lang="ja-JP" altLang="en-US" dirty="0" smtClean="0"/>
              <a:t>時の「考え」と「行動」についても書いてみましょう。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51</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では，班で，それぞれの「気持ち」の時の「考え」と「行動」について話し合いましょう。</a:t>
            </a:r>
            <a:endParaRPr kumimoji="1" lang="en-US" altLang="ja-JP" dirty="0" smtClean="0"/>
          </a:p>
          <a:p>
            <a:r>
              <a:rPr kumimoji="1" lang="ja-JP" altLang="en-US" dirty="0" smtClean="0"/>
              <a:t>友だちの「考え」や「「行動」を青ペンで書き足しましょう。</a:t>
            </a:r>
            <a:endParaRPr kumimoji="1" lang="en-US" altLang="ja-JP" dirty="0" smtClean="0"/>
          </a:p>
          <a:p>
            <a:r>
              <a:rPr kumimoji="1" lang="ja-JP" altLang="en-US" dirty="0" smtClean="0"/>
              <a:t>あとでグループごとに発表してもらいます。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52</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では全体で確認していきましょう。</a:t>
            </a:r>
            <a:endParaRPr kumimoji="1" lang="en-US" altLang="ja-JP" dirty="0" smtClean="0"/>
          </a:p>
          <a:p>
            <a:r>
              <a:rPr kumimoji="1" lang="ja-JP" altLang="en-US" dirty="0" smtClean="0"/>
              <a:t>発表するときは，「△班で話し合ったことを発表します。○○気持ちの時の「考え」は・・・です。その後の行動は・・・です。」とお話しましょう。</a:t>
            </a:r>
          </a:p>
          <a:p>
            <a:endParaRPr kumimoji="1" lang="ja-JP" altLang="en-US" dirty="0" smtClean="0"/>
          </a:p>
          <a:p>
            <a:r>
              <a:rPr kumimoji="1" lang="en-US" altLang="ja-JP" dirty="0" smtClean="0"/>
              <a:t>【</a:t>
            </a:r>
            <a:r>
              <a:rPr kumimoji="1" lang="ja-JP" altLang="en-US" dirty="0" smtClean="0"/>
              <a:t>パターン①：１班から順に</a:t>
            </a:r>
            <a:r>
              <a:rPr kumimoji="1" lang="en-US" altLang="ja-JP" dirty="0" smtClean="0"/>
              <a:t>『</a:t>
            </a:r>
            <a:r>
              <a:rPr kumimoji="1" lang="ja-JP" altLang="en-US" dirty="0" smtClean="0"/>
              <a:t>イライラ</a:t>
            </a:r>
            <a:r>
              <a:rPr kumimoji="1" lang="en-US" altLang="ja-JP" dirty="0" smtClean="0"/>
              <a:t>』『</a:t>
            </a:r>
            <a:r>
              <a:rPr kumimoji="1" lang="ja-JP" altLang="en-US" dirty="0" smtClean="0"/>
              <a:t>悲しい</a:t>
            </a:r>
            <a:r>
              <a:rPr kumimoji="1" lang="en-US" altLang="ja-JP" dirty="0" smtClean="0"/>
              <a:t>』『</a:t>
            </a:r>
            <a:r>
              <a:rPr kumimoji="1" lang="ja-JP" altLang="en-US" dirty="0" smtClean="0"/>
              <a:t>落ちついている</a:t>
            </a:r>
            <a:r>
              <a:rPr kumimoji="1" lang="en-US" altLang="ja-JP" dirty="0" smtClean="0"/>
              <a:t>』</a:t>
            </a:r>
            <a:r>
              <a:rPr kumimoji="1" lang="ja-JP" altLang="en-US" dirty="0" smtClean="0"/>
              <a:t>を全て発表する。</a:t>
            </a:r>
            <a:r>
              <a:rPr kumimoji="1" lang="en-US" altLang="ja-JP" dirty="0" smtClean="0"/>
              <a:t>】</a:t>
            </a:r>
            <a:endParaRPr kumimoji="1" lang="ja-JP" altLang="en-US" dirty="0" smtClean="0"/>
          </a:p>
          <a:p>
            <a:r>
              <a:rPr kumimoji="1" lang="en-US" altLang="ja-JP" dirty="0" smtClean="0"/>
              <a:t>【</a:t>
            </a:r>
            <a:r>
              <a:rPr kumimoji="1" lang="ja-JP" altLang="en-US" dirty="0" smtClean="0"/>
              <a:t>パターン②：まずは</a:t>
            </a:r>
            <a:r>
              <a:rPr kumimoji="1" lang="en-US" altLang="ja-JP" dirty="0" smtClean="0"/>
              <a:t>『</a:t>
            </a:r>
            <a:r>
              <a:rPr kumimoji="1" lang="ja-JP" altLang="en-US" dirty="0" smtClean="0"/>
              <a:t>イライラ</a:t>
            </a:r>
            <a:r>
              <a:rPr kumimoji="1" lang="en-US" altLang="ja-JP" dirty="0" smtClean="0"/>
              <a:t>』</a:t>
            </a:r>
            <a:r>
              <a:rPr kumimoji="1" lang="ja-JP" altLang="en-US" dirty="0" smtClean="0"/>
              <a:t>について班ごとに発表する。その後</a:t>
            </a:r>
            <a:r>
              <a:rPr kumimoji="1" lang="en-US" altLang="ja-JP" dirty="0" smtClean="0"/>
              <a:t>『</a:t>
            </a:r>
            <a:r>
              <a:rPr kumimoji="1" lang="ja-JP" altLang="en-US" dirty="0" smtClean="0"/>
              <a:t>悲しい</a:t>
            </a:r>
            <a:r>
              <a:rPr kumimoji="1" lang="en-US" altLang="ja-JP" dirty="0" smtClean="0"/>
              <a:t>』</a:t>
            </a:r>
            <a:r>
              <a:rPr kumimoji="1" lang="ja-JP" altLang="en-US" dirty="0" smtClean="0"/>
              <a:t>⇒</a:t>
            </a:r>
            <a:r>
              <a:rPr kumimoji="1" lang="en-US" altLang="ja-JP" dirty="0" smtClean="0"/>
              <a:t>『</a:t>
            </a:r>
            <a:r>
              <a:rPr kumimoji="1" lang="ja-JP" altLang="en-US" dirty="0" smtClean="0"/>
              <a:t>落ちついている</a:t>
            </a:r>
            <a:r>
              <a:rPr kumimoji="1" lang="en-US" altLang="ja-JP" dirty="0" smtClean="0"/>
              <a:t>』</a:t>
            </a:r>
            <a:r>
              <a:rPr kumimoji="1" lang="ja-JP" altLang="en-US" dirty="0" smtClean="0"/>
              <a:t>の順で発表する。</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53</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できるだけ子どもの発表を生かすために板書する，または，スライドに打ち込む</a:t>
            </a:r>
            <a:r>
              <a:rPr kumimoji="1" lang="en-US" altLang="ja-JP" dirty="0" smtClean="0"/>
              <a:t>】</a:t>
            </a:r>
            <a:endParaRPr kumimoji="1" lang="ja-JP" altLang="en-US" dirty="0" smtClean="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54</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板書やスライドへの打ち込みができなかった場合，子どもたちの意見を広げたい場合，発表の時間を取れない場合等，このスライドで説明する</a:t>
            </a:r>
            <a:r>
              <a:rPr kumimoji="1" lang="en-US" altLang="ja-JP" dirty="0" smtClean="0"/>
              <a:t>】</a:t>
            </a:r>
            <a:endParaRPr kumimoji="1" lang="ja-JP" altLang="en-US" dirty="0" smtClean="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55</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1200" b="0" dirty="0" smtClean="0">
                <a:solidFill>
                  <a:schemeClr val="tx1"/>
                </a:solidFill>
                <a:latin typeface="+mj-ea"/>
                <a:ea typeface="+mj-ea"/>
              </a:rPr>
              <a:t>嫌な気持ちのときはマイナスな「考え」をしていることが多いです。</a:t>
            </a:r>
            <a:endParaRPr lang="en-US" altLang="ja-JP" sz="1200" b="0" dirty="0" smtClean="0">
              <a:solidFill>
                <a:schemeClr val="tx1"/>
              </a:solidFill>
              <a:latin typeface="+mj-ea"/>
              <a:ea typeface="+mj-ea"/>
            </a:endParaRPr>
          </a:p>
          <a:p>
            <a:pPr>
              <a:buFont typeface="Arial" pitchFamily="34" charset="0"/>
              <a:buNone/>
            </a:pPr>
            <a:r>
              <a:rPr lang="ja-JP" altLang="en-US" sz="1200" b="0" dirty="0" smtClean="0">
                <a:solidFill>
                  <a:schemeClr val="tx1"/>
                </a:solidFill>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56</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上手な「考え」を出せると，授業の最初にやった</a:t>
            </a:r>
            <a:r>
              <a:rPr kumimoji="1" lang="en-US" altLang="ja-JP" dirty="0" smtClean="0"/>
              <a:t>『</a:t>
            </a:r>
            <a:r>
              <a:rPr kumimoji="1" lang="ja-JP" altLang="en-US" dirty="0" smtClean="0"/>
              <a:t>心とからだの健康観察</a:t>
            </a:r>
            <a:r>
              <a:rPr kumimoji="1" lang="en-US" altLang="ja-JP" dirty="0" smtClean="0"/>
              <a:t>』</a:t>
            </a:r>
            <a:r>
              <a:rPr kumimoji="1" lang="ja-JP" altLang="en-US" dirty="0" smtClean="0"/>
              <a:t>の合計点も</a:t>
            </a:r>
            <a:r>
              <a:rPr kumimoji="1" lang="en-US" altLang="ja-JP" dirty="0" smtClean="0"/>
              <a:t>1</a:t>
            </a:r>
            <a:r>
              <a:rPr kumimoji="1" lang="ja-JP" altLang="en-US" dirty="0" smtClean="0"/>
              <a:t>点下げることができるかもしれませんよ。</a:t>
            </a:r>
          </a:p>
          <a:p>
            <a:r>
              <a:rPr kumimoji="1" lang="ja-JP" altLang="en-US" dirty="0" smtClean="0"/>
              <a:t>上手な「考え」を出して，自分にとってよりよい行動をしていきましょうね。</a:t>
            </a:r>
          </a:p>
          <a:p>
            <a:pPr defTabSz="959548">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57</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アンケート用紙を一度，机の中から出しましょう。</a:t>
            </a:r>
          </a:p>
          <a:p>
            <a:r>
              <a:rPr kumimoji="1" lang="ja-JP" altLang="en-US" dirty="0" smtClean="0"/>
              <a:t>こころのサポート授業の感想を「心とからだの健康観察」の感想欄に書いてください。</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58</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「心とからだの健康観察」には，４つの反応の点数があります。</a:t>
            </a:r>
          </a:p>
          <a:p>
            <a:r>
              <a:rPr kumimoji="1" lang="ja-JP" altLang="en-US" dirty="0" smtClean="0"/>
              <a:t>これらには「考え」を変える方法だけでなく，リラックスしたり，気分を変えたりする方法も役に立ちます。</a:t>
            </a:r>
            <a:endParaRPr kumimoji="1" lang="en-US" altLang="ja-JP" dirty="0" smtClean="0"/>
          </a:p>
          <a:p>
            <a:r>
              <a:rPr kumimoji="1" lang="ja-JP" altLang="en-US" dirty="0" smtClean="0"/>
              <a:t>このリーフレットは自分でできる工夫が書かれています。</a:t>
            </a:r>
          </a:p>
          <a:p>
            <a:r>
              <a:rPr kumimoji="1" lang="ja-JP" altLang="en-US" dirty="0" smtClean="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59</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294482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344348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8</a:t>
            </a:fld>
            <a:endParaRPr kumimoji="1" lang="ja-JP" altLang="en-US"/>
          </a:p>
        </p:txBody>
      </p:sp>
    </p:spTree>
    <p:extLst>
      <p:ext uri="{BB962C8B-B14F-4D97-AF65-F5344CB8AC3E}">
        <p14:creationId xmlns:p14="http://schemas.microsoft.com/office/powerpoint/2010/main" val="236340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latin typeface="+mn-ea"/>
              </a:rPr>
              <a:t>目を閉じることができる人は，目を閉じて，１週間をふりかえってみましょう。</a:t>
            </a:r>
            <a:endParaRPr kumimoji="1" lang="en-US" altLang="ja-JP" sz="1200" dirty="0" smtClean="0">
              <a:latin typeface="+mn-ea"/>
            </a:endParaRPr>
          </a:p>
          <a:p>
            <a:r>
              <a:rPr kumimoji="1" lang="ja-JP" altLang="en-US" sz="1200" dirty="0" smtClean="0">
                <a:latin typeface="+mn-ea"/>
              </a:rPr>
              <a:t>イライラすることあったでしょうか，楽しいことあったでしょうか，眠れたでしょうか・・・・</a:t>
            </a:r>
            <a:endParaRPr kumimoji="1" lang="en-US" altLang="ja-JP" sz="1200" dirty="0" smtClean="0">
              <a:latin typeface="+mn-ea"/>
            </a:endParaRPr>
          </a:p>
          <a:p>
            <a:r>
              <a:rPr lang="ja-JP" altLang="en-US" sz="1200" dirty="0" smtClean="0">
                <a:latin typeface="+mn-ea"/>
              </a:rPr>
              <a:t>はい，目を開けて。</a:t>
            </a:r>
            <a:endParaRPr lang="en-US" altLang="ja-JP" sz="1200" dirty="0" smtClean="0">
              <a:latin typeface="+mn-ea"/>
            </a:endParaRPr>
          </a:p>
          <a:p>
            <a:r>
              <a:rPr kumimoji="1" lang="ja-JP" altLang="en-US" sz="1200" dirty="0" smtClean="0">
                <a:latin typeface="AR P丸ゴシック体E" panose="020B0600010101010101" pitchFamily="50" charset="-128"/>
                <a:ea typeface="AR P丸ゴシック体E" panose="020B0600010101010101" pitchFamily="50" charset="-128"/>
              </a:rPr>
              <a:t>１項目ずつ，読み上げます。</a:t>
            </a:r>
            <a:endParaRPr kumimoji="1" lang="en-US" altLang="ja-JP" sz="1200" dirty="0" smtClean="0">
              <a:latin typeface="AR P丸ゴシック体E" panose="020B0600010101010101" pitchFamily="50" charset="-128"/>
              <a:ea typeface="AR P丸ゴシック体E" panose="020B0600010101010101"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１　なかなか，眠れないことがある</a:t>
            </a:r>
            <a:endParaRPr lang="en-US" altLang="ja-JP" sz="1200" dirty="0" smtClean="0"/>
          </a:p>
          <a:p>
            <a:endParaRPr kumimoji="1" lang="en-US" altLang="ja-JP" sz="1200" dirty="0" smtClean="0">
              <a:latin typeface="AR P丸ゴシック体E" panose="020B0600010101010101" pitchFamily="50" charset="-128"/>
              <a:ea typeface="AR P丸ゴシック体E" panose="020B0600010101010101" pitchFamily="50" charset="-128"/>
            </a:endParaRPr>
          </a:p>
          <a:p>
            <a:r>
              <a:rPr kumimoji="1" lang="ja-JP" altLang="en-US" sz="1200" dirty="0" smtClean="0">
                <a:latin typeface="+mn-ea"/>
              </a:rPr>
              <a:t>毎日眠れたよという人は，ないの□に斜めに線を書いてください。</a:t>
            </a:r>
            <a:endParaRPr kumimoji="1" lang="en-US" altLang="ja-JP" sz="1200" dirty="0" smtClean="0">
              <a:latin typeface="+mn-ea"/>
            </a:endParaRPr>
          </a:p>
          <a:p>
            <a:r>
              <a:rPr lang="ja-JP" altLang="en-US" sz="1200" dirty="0" smtClean="0">
                <a:latin typeface="+mn-ea"/>
              </a:rPr>
              <a:t>１－２日，眠れないことがあったなという人は，１－２日あるの□に</a:t>
            </a:r>
            <a:r>
              <a:rPr kumimoji="1" lang="ja-JP" altLang="en-US" sz="1200" dirty="0" smtClean="0">
                <a:latin typeface="+mn-ea"/>
              </a:rPr>
              <a:t>斜めに線</a:t>
            </a:r>
            <a:r>
              <a:rPr lang="ja-JP" altLang="en-US" sz="1200" dirty="0" smtClean="0">
                <a:latin typeface="+mn-ea"/>
              </a:rPr>
              <a:t>を書いてください。</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３－５日</a:t>
            </a:r>
            <a:r>
              <a:rPr lang="ja-JP" altLang="en-US" sz="1200" dirty="0" smtClean="0">
                <a:latin typeface="+mn-ea"/>
              </a:rPr>
              <a:t>，眠れ</a:t>
            </a:r>
            <a:r>
              <a:rPr kumimoji="1" lang="ja-JP" altLang="en-US" sz="1200" dirty="0" smtClean="0">
                <a:latin typeface="+mn-ea"/>
              </a:rPr>
              <a:t>なかったなという人は，３－５日あるの□に斜めに線を書いてください。</a:t>
            </a:r>
            <a:endParaRPr kumimoji="1"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ほとんど毎日，眠れなかった人は，ほとんど毎日の□に</a:t>
            </a:r>
            <a:r>
              <a:rPr kumimoji="1" lang="ja-JP" altLang="en-US" sz="1200" dirty="0" smtClean="0">
                <a:latin typeface="+mn-ea"/>
              </a:rPr>
              <a:t>斜めに線</a:t>
            </a:r>
            <a:r>
              <a:rPr lang="ja-JP" altLang="en-US" sz="1200" dirty="0" smtClean="0">
                <a:latin typeface="+mn-ea"/>
              </a:rPr>
              <a:t>を書いてください。</a:t>
            </a:r>
            <a:endParaRPr kumimoji="1" lang="ja-JP" altLang="en-US" sz="1200" dirty="0" smtClean="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2015/8/5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032448" cy="576064"/>
          </a:xfrm>
        </p:spPr>
        <p:txBody>
          <a:bodyPr>
            <a:noAutofit/>
          </a:bodyPr>
          <a:lstStyle/>
          <a:p>
            <a:pPr algn="l"/>
            <a:r>
              <a:rPr lang="ja-JP" altLang="en-US" b="1" dirty="0">
                <a:solidFill>
                  <a:schemeClr val="tx1"/>
                </a:solidFill>
                <a:latin typeface="+mj-ea"/>
                <a:ea typeface="+mj-ea"/>
              </a:rPr>
              <a:t>こころのサポート</a:t>
            </a:r>
            <a:r>
              <a:rPr lang="ja-JP" altLang="en-US" b="1" dirty="0" smtClean="0">
                <a:solidFill>
                  <a:schemeClr val="tx1"/>
                </a:solidFill>
                <a:latin typeface="+mj-ea"/>
                <a:ea typeface="+mj-ea"/>
              </a:rPr>
              <a:t>授業</a:t>
            </a:r>
            <a:endParaRPr kumimoji="1" lang="ja-JP" altLang="en-US" sz="4800" dirty="0">
              <a:solidFill>
                <a:schemeClr val="tx1"/>
              </a:solidFill>
              <a:latin typeface="+mj-ea"/>
              <a:ea typeface="+mj-ea"/>
            </a:endParaRPr>
          </a:p>
        </p:txBody>
      </p:sp>
      <p:sp>
        <p:nvSpPr>
          <p:cNvPr id="4" name="サブタイトル 2"/>
          <p:cNvSpPr txBox="1">
            <a:spLocks/>
          </p:cNvSpPr>
          <p:nvPr/>
        </p:nvSpPr>
        <p:spPr>
          <a:xfrm>
            <a:off x="683568" y="2276872"/>
            <a:ext cx="7848872" cy="8280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認知（考え）編</a:t>
            </a:r>
            <a:endParaRPr lang="ja-JP" altLang="en-US" sz="80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5" name="テキスト ボックス 4"/>
          <p:cNvSpPr txBox="1"/>
          <p:nvPr/>
        </p:nvSpPr>
        <p:spPr>
          <a:xfrm>
            <a:off x="4061128" y="6211669"/>
            <a:ext cx="5112568" cy="646331"/>
          </a:xfrm>
          <a:prstGeom prst="rect">
            <a:avLst/>
          </a:prstGeom>
          <a:noFill/>
        </p:spPr>
        <p:txBody>
          <a:bodyPr wrap="square" rtlCol="0">
            <a:spAutoFit/>
          </a:bodyPr>
          <a:lstStyle/>
          <a:p>
            <a:r>
              <a:rPr kumimoji="1" lang="ja-JP" altLang="en-US" dirty="0" smtClean="0"/>
              <a:t>イラスト：かわいいフリーイラスト素材集いらすと</a:t>
            </a:r>
            <a:r>
              <a:rPr kumimoji="1" lang="ja-JP" altLang="en-US" dirty="0" err="1" smtClean="0"/>
              <a:t>や</a:t>
            </a:r>
            <a:endParaRPr kumimoji="1" lang="en-US" altLang="ja-JP" dirty="0" smtClean="0"/>
          </a:p>
          <a:p>
            <a:r>
              <a:rPr lang="ja-JP" altLang="en-US" dirty="0" smtClean="0"/>
              <a:t>　　　　　　</a:t>
            </a:r>
            <a:r>
              <a:rPr lang="en-US" altLang="ja-JP" dirty="0" smtClean="0"/>
              <a:t>http</a:t>
            </a:r>
            <a:r>
              <a:rPr lang="en-US" altLang="ja-JP" dirty="0"/>
              <a:t>://www.irasutoya.com/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00808"/>
            <a:ext cx="8064896" cy="1512168"/>
          </a:xfrm>
        </p:spPr>
        <p:txBody>
          <a:bodyPr>
            <a:normAutofit/>
          </a:bodyPr>
          <a:lstStyle/>
          <a:p>
            <a:pPr algn="l"/>
            <a:r>
              <a:rPr lang="ja-JP" altLang="en-US" dirty="0" smtClean="0"/>
              <a:t>２　なにかをしようとしても，</a:t>
            </a:r>
            <a:r>
              <a:rPr lang="en-US" altLang="ja-JP" dirty="0" smtClean="0"/>
              <a:t/>
            </a:r>
            <a:br>
              <a:rPr lang="en-US" altLang="ja-JP" dirty="0" smtClean="0"/>
            </a:br>
            <a:r>
              <a:rPr lang="ja-JP" altLang="en-US" dirty="0"/>
              <a:t>　</a:t>
            </a:r>
            <a:r>
              <a:rPr lang="ja-JP" altLang="en-US" dirty="0" smtClean="0"/>
              <a:t>　集中できないことがある</a:t>
            </a:r>
            <a:endParaRPr kumimoji="1" lang="ja-JP" altLang="en-US" dirty="0"/>
          </a:p>
        </p:txBody>
      </p:sp>
    </p:spTree>
    <p:extLst>
      <p:ext uri="{BB962C8B-B14F-4D97-AF65-F5344CB8AC3E}">
        <p14:creationId xmlns:p14="http://schemas.microsoft.com/office/powerpoint/2010/main" val="4098557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700808"/>
            <a:ext cx="7992888" cy="1512168"/>
          </a:xfrm>
        </p:spPr>
        <p:txBody>
          <a:bodyPr>
            <a:normAutofit/>
          </a:bodyPr>
          <a:lstStyle/>
          <a:p>
            <a:pPr algn="l"/>
            <a:r>
              <a:rPr lang="ja-JP" altLang="en-US" sz="4000" dirty="0" smtClean="0"/>
              <a:t>３　むしゃくしゃしたり，いらいらしたり，　　　</a:t>
            </a:r>
            <a:r>
              <a:rPr lang="en-US" altLang="ja-JP" sz="4000" dirty="0" smtClean="0"/>
              <a:t/>
            </a:r>
            <a:br>
              <a:rPr lang="en-US" altLang="ja-JP" sz="4000" dirty="0" smtClean="0"/>
            </a:br>
            <a:r>
              <a:rPr lang="ja-JP" altLang="en-US" sz="4000" dirty="0"/>
              <a:t>　</a:t>
            </a:r>
            <a:r>
              <a:rPr lang="ja-JP" altLang="en-US" sz="4000" dirty="0" smtClean="0"/>
              <a:t>　かっとしたりする</a:t>
            </a:r>
            <a:endParaRPr kumimoji="1" lang="ja-JP" altLang="en-US" sz="4000" dirty="0"/>
          </a:p>
        </p:txBody>
      </p:sp>
    </p:spTree>
    <p:extLst>
      <p:ext uri="{BB962C8B-B14F-4D97-AF65-F5344CB8AC3E}">
        <p14:creationId xmlns:p14="http://schemas.microsoft.com/office/powerpoint/2010/main" val="1198734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628800"/>
            <a:ext cx="7653536" cy="1872208"/>
          </a:xfrm>
        </p:spPr>
        <p:txBody>
          <a:bodyPr>
            <a:normAutofit/>
          </a:bodyPr>
          <a:lstStyle/>
          <a:p>
            <a:pPr algn="l"/>
            <a:r>
              <a:rPr kumimoji="1" lang="ja-JP" altLang="en-US" sz="4000" dirty="0" smtClean="0"/>
              <a:t>４　からだが緊張したり，</a:t>
            </a:r>
            <a:r>
              <a:rPr kumimoji="1" lang="en-US" altLang="ja-JP" sz="4000" dirty="0" smtClean="0"/>
              <a:t/>
            </a:r>
            <a:br>
              <a:rPr kumimoji="1" lang="en-US" altLang="ja-JP" sz="4000" dirty="0" smtClean="0"/>
            </a:br>
            <a:r>
              <a:rPr kumimoji="1" lang="ja-JP" altLang="en-US" sz="4000" dirty="0" smtClean="0"/>
              <a:t>　　感覚がびんかんになっている</a:t>
            </a:r>
            <a:endParaRPr kumimoji="1" lang="ja-JP" altLang="en-US" sz="4000" dirty="0"/>
          </a:p>
        </p:txBody>
      </p:sp>
    </p:spTree>
    <p:extLst>
      <p:ext uri="{BB962C8B-B14F-4D97-AF65-F5344CB8AC3E}">
        <p14:creationId xmlns:p14="http://schemas.microsoft.com/office/powerpoint/2010/main" val="171204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268760"/>
            <a:ext cx="7056784" cy="2160240"/>
          </a:xfrm>
        </p:spPr>
        <p:txBody>
          <a:bodyPr>
            <a:noAutofit/>
          </a:bodyPr>
          <a:lstStyle/>
          <a:p>
            <a:pPr algn="l"/>
            <a:r>
              <a:rPr lang="ja-JP" altLang="en-US" sz="4000" dirty="0" smtClean="0"/>
              <a:t>５　小さな音やちょっとしたことで，</a:t>
            </a:r>
            <a:r>
              <a:rPr lang="en-US" altLang="ja-JP" sz="4000" dirty="0" smtClean="0"/>
              <a:t/>
            </a:r>
            <a:br>
              <a:rPr lang="en-US" altLang="ja-JP" sz="4000" dirty="0" smtClean="0"/>
            </a:br>
            <a:r>
              <a:rPr lang="ja-JP" altLang="en-US" sz="4000" dirty="0"/>
              <a:t>　</a:t>
            </a:r>
            <a:r>
              <a:rPr lang="ja-JP" altLang="en-US" sz="4000" dirty="0" smtClean="0"/>
              <a:t>　どきっとする</a:t>
            </a:r>
            <a:endParaRPr kumimoji="1" lang="ja-JP" altLang="en-US" sz="4000" dirty="0"/>
          </a:p>
        </p:txBody>
      </p:sp>
    </p:spTree>
    <p:extLst>
      <p:ext uri="{BB962C8B-B14F-4D97-AF65-F5344CB8AC3E}">
        <p14:creationId xmlns:p14="http://schemas.microsoft.com/office/powerpoint/2010/main" val="2776057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024" y="1340768"/>
            <a:ext cx="8784976" cy="2304256"/>
          </a:xfrm>
        </p:spPr>
        <p:txBody>
          <a:bodyPr>
            <a:normAutofit/>
          </a:bodyPr>
          <a:lstStyle/>
          <a:p>
            <a:pPr algn="l"/>
            <a:r>
              <a:rPr kumimoji="1" lang="ja-JP" altLang="en-US" sz="3600" dirty="0" smtClean="0"/>
              <a:t>６　つらかったこと</a:t>
            </a:r>
            <a:r>
              <a:rPr kumimoji="1" lang="ja-JP" altLang="en-US" sz="3200" dirty="0" smtClean="0"/>
              <a:t>（大震災や</a:t>
            </a:r>
            <a:r>
              <a:rPr lang="ja-JP" altLang="en-US" sz="3200" dirty="0" smtClean="0"/>
              <a:t>他の大変なこと）</a:t>
            </a:r>
            <a:r>
              <a:rPr lang="ja-JP" altLang="en-US" sz="3600" dirty="0" smtClean="0"/>
              <a:t>が</a:t>
            </a:r>
            <a:r>
              <a:rPr lang="en-US" altLang="ja-JP" sz="3600" dirty="0" smtClean="0"/>
              <a:t/>
            </a:r>
            <a:br>
              <a:rPr lang="en-US" altLang="ja-JP" sz="3600" dirty="0" smtClean="0"/>
            </a:br>
            <a:r>
              <a:rPr lang="ja-JP" altLang="en-US" sz="3600" dirty="0"/>
              <a:t>　</a:t>
            </a:r>
            <a:r>
              <a:rPr lang="ja-JP" altLang="en-US" sz="3600" dirty="0" smtClean="0"/>
              <a:t>　頭から，離れないことがある</a:t>
            </a:r>
            <a:endParaRPr kumimoji="1" lang="ja-JP" altLang="en-US" sz="3600" dirty="0"/>
          </a:p>
        </p:txBody>
      </p:sp>
    </p:spTree>
    <p:extLst>
      <p:ext uri="{BB962C8B-B14F-4D97-AF65-F5344CB8AC3E}">
        <p14:creationId xmlns:p14="http://schemas.microsoft.com/office/powerpoint/2010/main" val="1212028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340768"/>
            <a:ext cx="7920880" cy="1872208"/>
          </a:xfrm>
        </p:spPr>
        <p:txBody>
          <a:bodyPr>
            <a:normAutofit/>
          </a:bodyPr>
          <a:lstStyle/>
          <a:p>
            <a:pPr algn="l"/>
            <a:r>
              <a:rPr kumimoji="1" lang="ja-JP" altLang="en-US" sz="4000" dirty="0" smtClean="0"/>
              <a:t>７　いやな夢や，こわい夢をみる</a:t>
            </a:r>
            <a:endParaRPr kumimoji="1" lang="ja-JP" altLang="en-US" sz="4000" dirty="0"/>
          </a:p>
        </p:txBody>
      </p:sp>
    </p:spTree>
    <p:extLst>
      <p:ext uri="{BB962C8B-B14F-4D97-AF65-F5344CB8AC3E}">
        <p14:creationId xmlns:p14="http://schemas.microsoft.com/office/powerpoint/2010/main" val="3962397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268760"/>
            <a:ext cx="8208912" cy="1512168"/>
          </a:xfrm>
        </p:spPr>
        <p:txBody>
          <a:bodyPr>
            <a:normAutofit/>
          </a:bodyPr>
          <a:lstStyle/>
          <a:p>
            <a:pPr algn="l"/>
            <a:r>
              <a:rPr kumimoji="1" lang="ja-JP" altLang="en-US" sz="4000" dirty="0" smtClean="0"/>
              <a:t>８　夜中に目がさめて</a:t>
            </a:r>
            <a:r>
              <a:rPr kumimoji="1" lang="en-US" altLang="ja-JP" sz="4000" dirty="0" smtClean="0"/>
              <a:t/>
            </a:r>
            <a:br>
              <a:rPr kumimoji="1" lang="en-US" altLang="ja-JP" sz="4000" dirty="0" smtClean="0"/>
            </a:br>
            <a:r>
              <a:rPr lang="ja-JP" altLang="en-US" sz="4000" dirty="0"/>
              <a:t>　</a:t>
            </a:r>
            <a:r>
              <a:rPr lang="ja-JP" altLang="en-US" sz="4000" dirty="0" smtClean="0"/>
              <a:t>　</a:t>
            </a:r>
            <a:r>
              <a:rPr kumimoji="1" lang="ja-JP" altLang="en-US" sz="4000" dirty="0" smtClean="0"/>
              <a:t>眠れないことがある</a:t>
            </a:r>
            <a:endParaRPr kumimoji="1" lang="ja-JP" altLang="en-US" sz="4000" dirty="0"/>
          </a:p>
        </p:txBody>
      </p:sp>
    </p:spTree>
    <p:extLst>
      <p:ext uri="{BB962C8B-B14F-4D97-AF65-F5344CB8AC3E}">
        <p14:creationId xmlns:p14="http://schemas.microsoft.com/office/powerpoint/2010/main" val="1547517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268760"/>
            <a:ext cx="8568952" cy="2592288"/>
          </a:xfrm>
        </p:spPr>
        <p:txBody>
          <a:bodyPr>
            <a:normAutofit/>
          </a:bodyPr>
          <a:lstStyle/>
          <a:p>
            <a:pPr algn="l"/>
            <a:r>
              <a:rPr kumimoji="1" lang="ja-JP" altLang="en-US" sz="3600" dirty="0" smtClean="0"/>
              <a:t>９　ちょっとした</a:t>
            </a:r>
            <a:r>
              <a:rPr lang="ja-JP" altLang="en-US" sz="3600" dirty="0" smtClean="0"/>
              <a:t>きっかけ</a:t>
            </a:r>
            <a:r>
              <a:rPr kumimoji="1" lang="ja-JP" altLang="en-US" sz="3600" dirty="0" smtClean="0"/>
              <a:t>で，</a:t>
            </a:r>
            <a:r>
              <a:rPr kumimoji="1" lang="en-US" altLang="ja-JP" sz="3600" dirty="0" smtClean="0"/>
              <a:t/>
            </a:r>
            <a:br>
              <a:rPr kumimoji="1" lang="en-US" altLang="ja-JP" sz="3600" dirty="0" smtClean="0"/>
            </a:br>
            <a:r>
              <a:rPr lang="ja-JP" altLang="en-US" sz="3600" dirty="0"/>
              <a:t>　</a:t>
            </a:r>
            <a:r>
              <a:rPr lang="ja-JP" altLang="en-US" sz="3600" dirty="0" smtClean="0"/>
              <a:t>　思い出したくないのに，思い出してしまう</a:t>
            </a:r>
            <a:endParaRPr kumimoji="1" lang="ja-JP" altLang="en-US" sz="3600" dirty="0"/>
          </a:p>
        </p:txBody>
      </p:sp>
    </p:spTree>
    <p:extLst>
      <p:ext uri="{BB962C8B-B14F-4D97-AF65-F5344CB8AC3E}">
        <p14:creationId xmlns:p14="http://schemas.microsoft.com/office/powerpoint/2010/main" val="2325422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24744"/>
            <a:ext cx="8712968" cy="3096344"/>
          </a:xfrm>
        </p:spPr>
        <p:txBody>
          <a:bodyPr>
            <a:normAutofit/>
          </a:bodyPr>
          <a:lstStyle/>
          <a:p>
            <a:pPr algn="l"/>
            <a:r>
              <a:rPr kumimoji="1" lang="ja-JP" altLang="en-US" sz="4000" dirty="0" smtClean="0"/>
              <a:t>１０　つらかったことを思い出して，</a:t>
            </a:r>
            <a:r>
              <a:rPr kumimoji="1" lang="en-US" altLang="ja-JP" sz="4000" dirty="0" smtClean="0"/>
              <a:t/>
            </a:r>
            <a:br>
              <a:rPr kumimoji="1" lang="en-US" altLang="ja-JP" sz="4000" dirty="0" smtClean="0"/>
            </a:br>
            <a:r>
              <a:rPr lang="ja-JP" altLang="en-US" sz="4000" dirty="0"/>
              <a:t>　</a:t>
            </a:r>
            <a:r>
              <a:rPr lang="ja-JP" altLang="en-US" sz="4000" dirty="0" smtClean="0"/>
              <a:t>　　どきどきしたり，苦しくなったりする</a:t>
            </a:r>
            <a:endParaRPr kumimoji="1" lang="ja-JP" altLang="en-US" sz="4000" dirty="0"/>
          </a:p>
        </p:txBody>
      </p:sp>
    </p:spTree>
    <p:extLst>
      <p:ext uri="{BB962C8B-B14F-4D97-AF65-F5344CB8AC3E}">
        <p14:creationId xmlns:p14="http://schemas.microsoft.com/office/powerpoint/2010/main" val="123147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052736"/>
            <a:ext cx="8712968" cy="2592288"/>
          </a:xfrm>
        </p:spPr>
        <p:txBody>
          <a:bodyPr>
            <a:normAutofit/>
          </a:bodyPr>
          <a:lstStyle/>
          <a:p>
            <a:pPr algn="l"/>
            <a:r>
              <a:rPr kumimoji="1" lang="ja-JP" altLang="en-US" sz="4000" dirty="0" smtClean="0"/>
              <a:t>１１　つらかったことは，現実のこと・</a:t>
            </a:r>
            <a:r>
              <a:rPr kumimoji="1" lang="en-US" altLang="ja-JP" sz="4000" dirty="0" smtClean="0"/>
              <a:t/>
            </a:r>
            <a:br>
              <a:rPr kumimoji="1" lang="en-US" altLang="ja-JP" sz="4000" dirty="0" smtClean="0"/>
            </a:br>
            <a:r>
              <a:rPr lang="ja-JP" altLang="en-US" sz="4000" dirty="0"/>
              <a:t>　</a:t>
            </a:r>
            <a:r>
              <a:rPr lang="ja-JP" altLang="en-US" sz="4000" dirty="0" smtClean="0"/>
              <a:t>　　本当のことと思えないことがある</a:t>
            </a:r>
            <a:endParaRPr kumimoji="1" lang="ja-JP" altLang="en-US" sz="4000" dirty="0"/>
          </a:p>
        </p:txBody>
      </p:sp>
    </p:spTree>
    <p:extLst>
      <p:ext uri="{BB962C8B-B14F-4D97-AF65-F5344CB8AC3E}">
        <p14:creationId xmlns:p14="http://schemas.microsoft.com/office/powerpoint/2010/main" val="667169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smtClean="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smtClean="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感情</a:t>
            </a:r>
            <a:endParaRPr lang="en-US" altLang="ja-JP" sz="3200" dirty="0" smtClean="0"/>
          </a:p>
          <a:p>
            <a:pPr algn="ctr"/>
            <a:r>
              <a:rPr lang="ja-JP" altLang="en-US" sz="3200" dirty="0" smtClean="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smtClean="0">
                <a:latin typeface="+mn-ea"/>
              </a:rPr>
              <a:t>試合に勝った　　　　　　　　うれしい</a:t>
            </a:r>
            <a:endParaRPr lang="en-US" altLang="ja-JP" sz="4000" dirty="0" smtClean="0">
              <a:latin typeface="+mn-ea"/>
            </a:endParaRPr>
          </a:p>
          <a:p>
            <a:pPr eaLnBrk="1" hangingPunct="1"/>
            <a:r>
              <a:rPr lang="ja-JP" altLang="en-US" sz="4000" dirty="0">
                <a:latin typeface="+mn-ea"/>
              </a:rPr>
              <a:t>返事が</a:t>
            </a:r>
            <a:r>
              <a:rPr lang="ja-JP" altLang="en-US" sz="4000" dirty="0" smtClean="0">
                <a:latin typeface="+mn-ea"/>
              </a:rPr>
              <a:t>ない　　　           　イライラ</a:t>
            </a:r>
            <a:endParaRPr lang="en-US" altLang="ja-JP" sz="4000" dirty="0" smtClean="0">
              <a:latin typeface="+mn-ea"/>
            </a:endParaRPr>
          </a:p>
          <a:p>
            <a:pPr eaLnBrk="1" hangingPunct="1"/>
            <a:r>
              <a:rPr lang="ja-JP" altLang="en-US" sz="4000" dirty="0" smtClean="0">
                <a:latin typeface="+mn-ea"/>
              </a:rPr>
              <a:t>成績が悪い　              　 落ち込む</a:t>
            </a:r>
            <a:endParaRPr lang="en-US" altLang="ja-JP" sz="4000" dirty="0" smtClean="0">
              <a:latin typeface="+mn-ea"/>
            </a:endParaRPr>
          </a:p>
        </p:txBody>
      </p:sp>
      <p:sp>
        <p:nvSpPr>
          <p:cNvPr id="8" name="右矢印 7"/>
          <p:cNvSpPr/>
          <p:nvPr/>
        </p:nvSpPr>
        <p:spPr>
          <a:xfrm>
            <a:off x="3977687" y="321297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3977687" y="393305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3977687" y="4725144"/>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smtClean="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FF00"/>
                </a:solidFill>
                <a:latin typeface="ＤＦ特太ゴシック体" panose="020B0509000000000000" pitchFamily="49" charset="-128"/>
                <a:ea typeface="ＤＦ特太ゴシック体" panose="020B0509000000000000" pitchFamily="49" charset="-128"/>
              </a:rPr>
              <a:t>落ち込み・イライラが続くとつらいよね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052736"/>
            <a:ext cx="8136904" cy="2088232"/>
          </a:xfrm>
        </p:spPr>
        <p:txBody>
          <a:bodyPr>
            <a:normAutofit/>
          </a:bodyPr>
          <a:lstStyle/>
          <a:p>
            <a:pPr algn="l"/>
            <a:r>
              <a:rPr kumimoji="1" lang="ja-JP" altLang="en-US" sz="4000" dirty="0" smtClean="0"/>
              <a:t>１２　悲しいことがあったのに，</a:t>
            </a:r>
            <a:r>
              <a:rPr kumimoji="1" lang="en-US" altLang="ja-JP" sz="4000" dirty="0" smtClean="0"/>
              <a:t/>
            </a:r>
            <a:br>
              <a:rPr kumimoji="1" lang="en-US" altLang="ja-JP" sz="4000" dirty="0" smtClean="0"/>
            </a:br>
            <a:r>
              <a:rPr lang="ja-JP" altLang="en-US" sz="4000" dirty="0"/>
              <a:t>　</a:t>
            </a:r>
            <a:r>
              <a:rPr lang="ja-JP" altLang="en-US" sz="4000" dirty="0" smtClean="0"/>
              <a:t>　　どうして涙がでないのかなと思う</a:t>
            </a:r>
            <a:endParaRPr kumimoji="1" lang="ja-JP" altLang="en-US" sz="4000" dirty="0"/>
          </a:p>
        </p:txBody>
      </p:sp>
    </p:spTree>
    <p:extLst>
      <p:ext uri="{BB962C8B-B14F-4D97-AF65-F5344CB8AC3E}">
        <p14:creationId xmlns:p14="http://schemas.microsoft.com/office/powerpoint/2010/main" val="738304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84784"/>
            <a:ext cx="8964488" cy="1728192"/>
          </a:xfrm>
        </p:spPr>
        <p:txBody>
          <a:bodyPr>
            <a:noAutofit/>
          </a:bodyPr>
          <a:lstStyle/>
          <a:p>
            <a:pPr algn="l"/>
            <a:r>
              <a:rPr kumimoji="1" lang="ja-JP" altLang="en-US" sz="4000" dirty="0" smtClean="0"/>
              <a:t>１３　つらかったことは，</a:t>
            </a:r>
            <a:r>
              <a:rPr kumimoji="1" lang="en-US" altLang="ja-JP" sz="4000" dirty="0" smtClean="0"/>
              <a:t/>
            </a:r>
            <a:br>
              <a:rPr kumimoji="1" lang="en-US" altLang="ja-JP" sz="4000" dirty="0" smtClean="0"/>
            </a:br>
            <a:r>
              <a:rPr lang="ja-JP" altLang="en-US" sz="4000" dirty="0"/>
              <a:t>　</a:t>
            </a:r>
            <a:r>
              <a:rPr lang="ja-JP" altLang="en-US" sz="4000" dirty="0" smtClean="0"/>
              <a:t>　　できるだけ「考え」ないようにしている</a:t>
            </a:r>
            <a:endParaRPr kumimoji="1" lang="ja-JP" altLang="en-US" sz="4000" dirty="0"/>
          </a:p>
        </p:txBody>
      </p:sp>
    </p:spTree>
    <p:extLst>
      <p:ext uri="{BB962C8B-B14F-4D97-AF65-F5344CB8AC3E}">
        <p14:creationId xmlns:p14="http://schemas.microsoft.com/office/powerpoint/2010/main" val="187847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08720"/>
            <a:ext cx="8280920" cy="2808312"/>
          </a:xfrm>
        </p:spPr>
        <p:txBody>
          <a:bodyPr>
            <a:normAutofit/>
          </a:bodyPr>
          <a:lstStyle/>
          <a:p>
            <a:pPr algn="l"/>
            <a:r>
              <a:rPr kumimoji="1" lang="ja-JP" altLang="en-US" sz="4000" dirty="0" smtClean="0"/>
              <a:t>１４　つらかったことを，思い出させる　　　　　</a:t>
            </a:r>
            <a:r>
              <a:rPr kumimoji="1" lang="en-US" altLang="ja-JP" sz="4000" dirty="0" smtClean="0"/>
              <a:t/>
            </a:r>
            <a:br>
              <a:rPr kumimoji="1" lang="en-US" altLang="ja-JP" sz="4000" dirty="0" smtClean="0"/>
            </a:br>
            <a:r>
              <a:rPr lang="ja-JP" altLang="en-US" sz="4000" dirty="0"/>
              <a:t>　</a:t>
            </a:r>
            <a:r>
              <a:rPr lang="ja-JP" altLang="en-US" sz="4000" dirty="0" smtClean="0"/>
              <a:t>　　</a:t>
            </a:r>
            <a:r>
              <a:rPr kumimoji="1" lang="ja-JP" altLang="en-US" sz="4000" dirty="0" smtClean="0"/>
              <a:t>場所や人や物には　　　　</a:t>
            </a:r>
            <a:r>
              <a:rPr kumimoji="1" lang="en-US" altLang="ja-JP" sz="4000" dirty="0" smtClean="0"/>
              <a:t/>
            </a:r>
            <a:br>
              <a:rPr kumimoji="1" lang="en-US" altLang="ja-JP" sz="4000" dirty="0" smtClean="0"/>
            </a:br>
            <a:r>
              <a:rPr lang="ja-JP" altLang="en-US" sz="4000" dirty="0" smtClean="0"/>
              <a:t>　　　</a:t>
            </a:r>
            <a:r>
              <a:rPr kumimoji="1" lang="ja-JP" altLang="en-US" sz="4000" dirty="0" smtClean="0"/>
              <a:t>近づかないようにしている</a:t>
            </a:r>
            <a:endParaRPr kumimoji="1" lang="ja-JP" altLang="en-US" sz="4000" dirty="0"/>
          </a:p>
        </p:txBody>
      </p:sp>
    </p:spTree>
    <p:extLst>
      <p:ext uri="{BB962C8B-B14F-4D97-AF65-F5344CB8AC3E}">
        <p14:creationId xmlns:p14="http://schemas.microsoft.com/office/powerpoint/2010/main" val="2646997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24744"/>
            <a:ext cx="7725544" cy="2304256"/>
          </a:xfrm>
        </p:spPr>
        <p:txBody>
          <a:bodyPr>
            <a:normAutofit/>
          </a:bodyPr>
          <a:lstStyle/>
          <a:p>
            <a:pPr algn="l"/>
            <a:r>
              <a:rPr kumimoji="1" lang="ja-JP" altLang="en-US" sz="4000" dirty="0" smtClean="0"/>
              <a:t>１５　つらかったことについては，</a:t>
            </a:r>
            <a:r>
              <a:rPr kumimoji="1" lang="en-US" altLang="ja-JP" sz="4000" dirty="0" smtClean="0"/>
              <a:t/>
            </a:r>
            <a:br>
              <a:rPr kumimoji="1" lang="en-US" altLang="ja-JP" sz="4000" dirty="0" smtClean="0"/>
            </a:br>
            <a:r>
              <a:rPr lang="ja-JP" altLang="en-US" sz="4000" dirty="0"/>
              <a:t>　</a:t>
            </a:r>
            <a:r>
              <a:rPr lang="ja-JP" altLang="en-US" sz="4000" dirty="0" smtClean="0"/>
              <a:t>　　話さないようにしている</a:t>
            </a:r>
            <a:endParaRPr kumimoji="1" lang="ja-JP" altLang="en-US" sz="4000" dirty="0"/>
          </a:p>
        </p:txBody>
      </p:sp>
    </p:spTree>
    <p:extLst>
      <p:ext uri="{BB962C8B-B14F-4D97-AF65-F5344CB8AC3E}">
        <p14:creationId xmlns:p14="http://schemas.microsoft.com/office/powerpoint/2010/main" val="1652221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smtClean="0">
                <a:latin typeface="+mn-ea"/>
              </a:rPr>
              <a:t>はい，半分おわりました。</a:t>
            </a:r>
            <a:endParaRPr kumimoji="1" lang="en-US" altLang="ja-JP" sz="4000" dirty="0" smtClean="0">
              <a:latin typeface="+mn-ea"/>
            </a:endParaRPr>
          </a:p>
          <a:p>
            <a:r>
              <a:rPr kumimoji="1" lang="ja-JP" altLang="en-US" sz="4000" dirty="0" smtClean="0">
                <a:latin typeface="+mn-ea"/>
              </a:rPr>
              <a:t>ちょっと緊張した人もいるかもしれません。</a:t>
            </a:r>
            <a:endParaRPr kumimoji="1" lang="en-US" altLang="ja-JP" sz="4000" dirty="0" smtClean="0">
              <a:latin typeface="+mn-ea"/>
            </a:endParaRPr>
          </a:p>
          <a:p>
            <a:endParaRPr lang="en-US" altLang="ja-JP" sz="4000" dirty="0">
              <a:latin typeface="+mn-ea"/>
            </a:endParaRPr>
          </a:p>
          <a:p>
            <a:r>
              <a:rPr kumimoji="1" lang="ja-JP" altLang="en-US" sz="4000" dirty="0" smtClean="0">
                <a:latin typeface="+mn-ea"/>
              </a:rPr>
              <a:t>背伸びをして，はい，左右に。</a:t>
            </a:r>
            <a:endParaRPr kumimoji="1" lang="en-US" altLang="ja-JP" sz="4000" dirty="0" smtClean="0">
              <a:latin typeface="+mn-ea"/>
            </a:endParaRPr>
          </a:p>
          <a:p>
            <a:endParaRPr lang="en-US" altLang="ja-JP" sz="4000" dirty="0">
              <a:latin typeface="+mn-ea"/>
            </a:endParaRPr>
          </a:p>
          <a:p>
            <a:r>
              <a:rPr kumimoji="1" lang="ja-JP" altLang="en-US" sz="4000" dirty="0" smtClean="0">
                <a:latin typeface="+mn-ea"/>
              </a:rPr>
              <a:t>あと，半分です！</a:t>
            </a:r>
            <a:endParaRPr kumimoji="1" lang="ja-JP" altLang="en-US" sz="4000" dirty="0">
              <a:latin typeface="+mn-ea"/>
            </a:endParaRPr>
          </a:p>
        </p:txBody>
      </p:sp>
    </p:spTree>
    <p:extLst>
      <p:ext uri="{BB962C8B-B14F-4D97-AF65-F5344CB8AC3E}">
        <p14:creationId xmlns:p14="http://schemas.microsoft.com/office/powerpoint/2010/main" val="349150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12776"/>
            <a:ext cx="6984776" cy="2232248"/>
          </a:xfrm>
        </p:spPr>
        <p:txBody>
          <a:bodyPr>
            <a:normAutofit/>
          </a:bodyPr>
          <a:lstStyle/>
          <a:p>
            <a:pPr algn="l"/>
            <a:r>
              <a:rPr kumimoji="1" lang="ja-JP" altLang="en-US" sz="4000" dirty="0" smtClean="0"/>
              <a:t>１６　自分が悪い（悪かった）と</a:t>
            </a:r>
            <a:r>
              <a:rPr kumimoji="1" lang="en-US" altLang="ja-JP" sz="4000" dirty="0" smtClean="0"/>
              <a:t/>
            </a:r>
            <a:br>
              <a:rPr kumimoji="1" lang="en-US" altLang="ja-JP" sz="4000" dirty="0" smtClean="0"/>
            </a:br>
            <a:r>
              <a:rPr lang="ja-JP" altLang="en-US" sz="4000" dirty="0"/>
              <a:t>　</a:t>
            </a:r>
            <a:r>
              <a:rPr lang="ja-JP" altLang="en-US" sz="4000" dirty="0" smtClean="0"/>
              <a:t>　　責めてしまうことがある</a:t>
            </a:r>
            <a:endParaRPr kumimoji="1" lang="ja-JP" altLang="en-US" sz="4000" dirty="0"/>
          </a:p>
        </p:txBody>
      </p:sp>
    </p:spTree>
    <p:extLst>
      <p:ext uri="{BB962C8B-B14F-4D97-AF65-F5344CB8AC3E}">
        <p14:creationId xmlns:p14="http://schemas.microsoft.com/office/powerpoint/2010/main" val="1717642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484784"/>
            <a:ext cx="6984776" cy="1944216"/>
          </a:xfrm>
        </p:spPr>
        <p:txBody>
          <a:bodyPr>
            <a:normAutofit/>
          </a:bodyPr>
          <a:lstStyle/>
          <a:p>
            <a:pPr algn="l"/>
            <a:r>
              <a:rPr kumimoji="1" lang="ja-JP" altLang="en-US" sz="4000" dirty="0" smtClean="0"/>
              <a:t>１７　だれも信用できないと</a:t>
            </a:r>
            <a:r>
              <a:rPr kumimoji="1" lang="en-US" altLang="ja-JP" sz="4000" dirty="0" smtClean="0"/>
              <a:t/>
            </a:r>
            <a:br>
              <a:rPr kumimoji="1" lang="en-US" altLang="ja-JP" sz="4000" dirty="0" smtClean="0"/>
            </a:br>
            <a:r>
              <a:rPr lang="ja-JP" altLang="en-US" sz="4000" dirty="0" smtClean="0"/>
              <a:t>　　　</a:t>
            </a:r>
            <a:r>
              <a:rPr kumimoji="1" lang="ja-JP" altLang="en-US" sz="4000" dirty="0" smtClean="0"/>
              <a:t>思うことがある</a:t>
            </a:r>
            <a:endParaRPr kumimoji="1" lang="ja-JP" altLang="en-US" sz="4000" dirty="0"/>
          </a:p>
        </p:txBody>
      </p:sp>
    </p:spTree>
    <p:extLst>
      <p:ext uri="{BB962C8B-B14F-4D97-AF65-F5344CB8AC3E}">
        <p14:creationId xmlns:p14="http://schemas.microsoft.com/office/powerpoint/2010/main" val="1458446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340768"/>
            <a:ext cx="7848872" cy="2016224"/>
          </a:xfrm>
        </p:spPr>
        <p:txBody>
          <a:bodyPr>
            <a:normAutofit/>
          </a:bodyPr>
          <a:lstStyle/>
          <a:p>
            <a:pPr algn="l"/>
            <a:r>
              <a:rPr kumimoji="1" lang="ja-JP" altLang="en-US" sz="4000" dirty="0" smtClean="0"/>
              <a:t>１８　どんなにがんばっても</a:t>
            </a:r>
            <a:r>
              <a:rPr kumimoji="1" lang="en-US" altLang="ja-JP" sz="4000" dirty="0" smtClean="0"/>
              <a:t/>
            </a:r>
            <a:br>
              <a:rPr kumimoji="1" lang="en-US" altLang="ja-JP" sz="4000" dirty="0" smtClean="0"/>
            </a:br>
            <a:r>
              <a:rPr lang="ja-JP" altLang="en-US" sz="4000" dirty="0"/>
              <a:t>　</a:t>
            </a:r>
            <a:r>
              <a:rPr lang="ja-JP" altLang="en-US" sz="4000" dirty="0" smtClean="0"/>
              <a:t>　　意味がないと思うことがある</a:t>
            </a:r>
            <a:endParaRPr kumimoji="1" lang="ja-JP" altLang="en-US" sz="4000" dirty="0"/>
          </a:p>
        </p:txBody>
      </p:sp>
    </p:spTree>
    <p:extLst>
      <p:ext uri="{BB962C8B-B14F-4D97-AF65-F5344CB8AC3E}">
        <p14:creationId xmlns:p14="http://schemas.microsoft.com/office/powerpoint/2010/main" val="591702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848872" cy="2376264"/>
          </a:xfrm>
        </p:spPr>
        <p:txBody>
          <a:bodyPr>
            <a:normAutofit/>
          </a:bodyPr>
          <a:lstStyle/>
          <a:p>
            <a:pPr algn="l"/>
            <a:r>
              <a:rPr kumimoji="1" lang="ja-JP" altLang="en-US" sz="4000" dirty="0" smtClean="0"/>
              <a:t>１９　楽しかったことが</a:t>
            </a:r>
            <a:r>
              <a:rPr kumimoji="1" lang="en-US" altLang="ja-JP" sz="4000" dirty="0" smtClean="0"/>
              <a:t/>
            </a:r>
            <a:br>
              <a:rPr kumimoji="1" lang="en-US" altLang="ja-JP" sz="4000" dirty="0" smtClean="0"/>
            </a:br>
            <a:r>
              <a:rPr lang="ja-JP" altLang="en-US" sz="4000" dirty="0"/>
              <a:t>　</a:t>
            </a:r>
            <a:r>
              <a:rPr lang="ja-JP" altLang="en-US" sz="4000" dirty="0" smtClean="0"/>
              <a:t>　　</a:t>
            </a:r>
            <a:r>
              <a:rPr kumimoji="1" lang="ja-JP" altLang="en-US" sz="4000" dirty="0" smtClean="0"/>
              <a:t>楽しいと思えないことがある</a:t>
            </a:r>
            <a:endParaRPr kumimoji="1" lang="ja-JP" altLang="en-US" sz="4000" dirty="0"/>
          </a:p>
        </p:txBody>
      </p:sp>
    </p:spTree>
    <p:extLst>
      <p:ext uri="{BB962C8B-B14F-4D97-AF65-F5344CB8AC3E}">
        <p14:creationId xmlns:p14="http://schemas.microsoft.com/office/powerpoint/2010/main" val="1657931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340768"/>
            <a:ext cx="8820472" cy="1944216"/>
          </a:xfrm>
        </p:spPr>
        <p:txBody>
          <a:bodyPr>
            <a:normAutofit/>
          </a:bodyPr>
          <a:lstStyle/>
          <a:p>
            <a:pPr algn="l"/>
            <a:r>
              <a:rPr lang="ja-JP" altLang="en-US" sz="3600" dirty="0" smtClean="0"/>
              <a:t>２０</a:t>
            </a:r>
            <a:r>
              <a:rPr lang="ja-JP" altLang="en-US" sz="3600" dirty="0"/>
              <a:t>　</a:t>
            </a:r>
            <a:r>
              <a:rPr lang="ja-JP" altLang="en-US" sz="3600" dirty="0" smtClean="0"/>
              <a:t>自分の気持ちを，</a:t>
            </a:r>
            <a:r>
              <a:rPr lang="en-US" altLang="ja-JP" sz="3600" dirty="0"/>
              <a:t/>
            </a:r>
            <a:br>
              <a:rPr lang="en-US" altLang="ja-JP" sz="3600" dirty="0"/>
            </a:br>
            <a:r>
              <a:rPr lang="ja-JP" altLang="en-US" sz="3600" dirty="0" smtClean="0"/>
              <a:t>　　　だれもわかってくれないと思うことがある</a:t>
            </a:r>
            <a:endParaRPr kumimoji="1" lang="ja-JP" altLang="en-US" sz="3600" dirty="0"/>
          </a:p>
        </p:txBody>
      </p:sp>
    </p:spTree>
    <p:extLst>
      <p:ext uri="{BB962C8B-B14F-4D97-AF65-F5344CB8AC3E}">
        <p14:creationId xmlns:p14="http://schemas.microsoft.com/office/powerpoint/2010/main" val="244505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smtClean="0">
                <a:solidFill>
                  <a:srgbClr val="C00000"/>
                </a:solidFill>
                <a:latin typeface="+mj-ea"/>
              </a:rPr>
              <a:t>◆</a:t>
            </a:r>
            <a:r>
              <a:rPr lang="ja-JP" altLang="en-US" sz="3600" b="1" dirty="0" smtClean="0">
                <a:solidFill>
                  <a:srgbClr val="0070C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smtClean="0"/>
              <a:t>私たち</a:t>
            </a:r>
            <a:r>
              <a:rPr lang="ja-JP" altLang="en-US" sz="4000" dirty="0"/>
              <a:t>は</a:t>
            </a:r>
            <a:r>
              <a:rPr lang="ja-JP" altLang="en-US" sz="4000" dirty="0" smtClean="0"/>
              <a:t>，何か出来事があると「考え」と「気持ち」と「行動」と「身体」が変わります。</a:t>
            </a:r>
            <a:endParaRPr lang="en-US" altLang="ja-JP" sz="4000" dirty="0" smtClean="0">
              <a:solidFill>
                <a:srgbClr val="FF0000"/>
              </a:solidFill>
            </a:endParaRPr>
          </a:p>
          <a:p>
            <a:r>
              <a:rPr lang="ja-JP" altLang="en-US" sz="4000" dirty="0" smtClean="0"/>
              <a:t>まず</a:t>
            </a:r>
            <a:r>
              <a:rPr lang="ja-JP" altLang="en-US" sz="4000" dirty="0"/>
              <a:t>，心とからだの健康観察を</a:t>
            </a:r>
            <a:r>
              <a:rPr lang="ja-JP" altLang="en-US" sz="4000" dirty="0" smtClean="0"/>
              <a:t>使ってどの</a:t>
            </a:r>
            <a:r>
              <a:rPr lang="ja-JP" altLang="en-US" sz="4000" dirty="0"/>
              <a:t>ようなストレス反応があらわれているのか，</a:t>
            </a:r>
            <a:r>
              <a:rPr lang="ja-JP" altLang="en-US" sz="4000" dirty="0" smtClean="0"/>
              <a:t>チェックしてみましょう。</a:t>
            </a:r>
            <a:endParaRPr lang="ja-JP" altLang="en-US" sz="4000" dirty="0"/>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smtClean="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0566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268760"/>
            <a:ext cx="7797552" cy="1944216"/>
          </a:xfrm>
        </p:spPr>
        <p:txBody>
          <a:bodyPr>
            <a:normAutofit/>
          </a:bodyPr>
          <a:lstStyle/>
          <a:p>
            <a:pPr algn="l"/>
            <a:r>
              <a:rPr lang="ja-JP" altLang="en-US" sz="4000" dirty="0" smtClean="0"/>
              <a:t>２１　頭やお腹が痛かったり，</a:t>
            </a:r>
            <a:r>
              <a:rPr lang="en-US" altLang="ja-JP" sz="4000" dirty="0" smtClean="0"/>
              <a:t/>
            </a:r>
            <a:br>
              <a:rPr lang="en-US" altLang="ja-JP" sz="4000" dirty="0" smtClean="0"/>
            </a:br>
            <a:r>
              <a:rPr lang="ja-JP" altLang="en-US" sz="4000" dirty="0"/>
              <a:t>　</a:t>
            </a:r>
            <a:r>
              <a:rPr lang="ja-JP" altLang="en-US" sz="4000" dirty="0" smtClean="0"/>
              <a:t>　　からだの調子が悪い</a:t>
            </a:r>
            <a:endParaRPr kumimoji="1" lang="ja-JP" altLang="en-US" sz="4000" dirty="0"/>
          </a:p>
        </p:txBody>
      </p:sp>
    </p:spTree>
    <p:extLst>
      <p:ext uri="{BB962C8B-B14F-4D97-AF65-F5344CB8AC3E}">
        <p14:creationId xmlns:p14="http://schemas.microsoft.com/office/powerpoint/2010/main" val="935350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smtClean="0"/>
              <a:t>２２　ご飯がおいしくないし，</a:t>
            </a:r>
            <a:r>
              <a:rPr lang="en-US" altLang="ja-JP" sz="4000" dirty="0" smtClean="0"/>
              <a:t/>
            </a:r>
            <a:br>
              <a:rPr lang="en-US" altLang="ja-JP" sz="4000" dirty="0" smtClean="0"/>
            </a:br>
            <a:r>
              <a:rPr lang="ja-JP" altLang="en-US" sz="4000" dirty="0"/>
              <a:t>　</a:t>
            </a:r>
            <a:r>
              <a:rPr lang="ja-JP" altLang="en-US" sz="4000" dirty="0" smtClean="0"/>
              <a:t>　　食べたくないことがある</a:t>
            </a:r>
            <a:endParaRPr kumimoji="1" lang="ja-JP" altLang="en-US" sz="4000" dirty="0"/>
          </a:p>
        </p:txBody>
      </p:sp>
    </p:spTree>
    <p:extLst>
      <p:ext uri="{BB962C8B-B14F-4D97-AF65-F5344CB8AC3E}">
        <p14:creationId xmlns:p14="http://schemas.microsoft.com/office/powerpoint/2010/main" val="4145337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268760"/>
            <a:ext cx="8085584" cy="1944216"/>
          </a:xfrm>
        </p:spPr>
        <p:txBody>
          <a:bodyPr>
            <a:normAutofit/>
          </a:bodyPr>
          <a:lstStyle/>
          <a:p>
            <a:pPr algn="l"/>
            <a:r>
              <a:rPr lang="ja-JP" altLang="en-US" sz="4000" dirty="0" smtClean="0"/>
              <a:t>２３　なにもやる気がしないことがある</a:t>
            </a:r>
            <a:endParaRPr kumimoji="1" lang="ja-JP" altLang="en-US" sz="4000" dirty="0"/>
          </a:p>
        </p:txBody>
      </p:sp>
    </p:spTree>
    <p:extLst>
      <p:ext uri="{BB962C8B-B14F-4D97-AF65-F5344CB8AC3E}">
        <p14:creationId xmlns:p14="http://schemas.microsoft.com/office/powerpoint/2010/main" val="2902739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smtClean="0"/>
              <a:t>２４　授業や学習に</a:t>
            </a:r>
            <a:r>
              <a:rPr lang="en-US" altLang="ja-JP" sz="4000" dirty="0" smtClean="0"/>
              <a:t/>
            </a:r>
            <a:br>
              <a:rPr lang="en-US" altLang="ja-JP" sz="4000" dirty="0" smtClean="0"/>
            </a:br>
            <a:r>
              <a:rPr lang="ja-JP" altLang="en-US" sz="4000" dirty="0" smtClean="0"/>
              <a:t>　　　集中できないことがある</a:t>
            </a:r>
            <a:endParaRPr kumimoji="1" lang="ja-JP" altLang="en-US" sz="4000" dirty="0"/>
          </a:p>
        </p:txBody>
      </p:sp>
    </p:spTree>
    <p:extLst>
      <p:ext uri="{BB962C8B-B14F-4D97-AF65-F5344CB8AC3E}">
        <p14:creationId xmlns:p14="http://schemas.microsoft.com/office/powerpoint/2010/main" val="3328502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088232"/>
          </a:xfrm>
        </p:spPr>
        <p:txBody>
          <a:bodyPr>
            <a:normAutofit/>
          </a:bodyPr>
          <a:lstStyle/>
          <a:p>
            <a:pPr algn="l"/>
            <a:r>
              <a:rPr lang="ja-JP" altLang="en-US" sz="4000" dirty="0" smtClean="0"/>
              <a:t>２５　カッとなってケンカしたり，</a:t>
            </a:r>
            <a:r>
              <a:rPr lang="en-US" altLang="ja-JP" sz="4000" dirty="0" smtClean="0"/>
              <a:t/>
            </a:r>
            <a:br>
              <a:rPr lang="en-US" altLang="ja-JP" sz="4000" dirty="0" smtClean="0"/>
            </a:br>
            <a:r>
              <a:rPr lang="ja-JP" altLang="en-US" sz="4000" dirty="0"/>
              <a:t>　</a:t>
            </a:r>
            <a:r>
              <a:rPr lang="ja-JP" altLang="en-US" sz="4000" dirty="0" smtClean="0"/>
              <a:t>　　乱暴になってしまうことがある</a:t>
            </a:r>
            <a:endParaRPr kumimoji="1" lang="ja-JP" altLang="en-US" sz="4000" dirty="0"/>
          </a:p>
        </p:txBody>
      </p:sp>
    </p:spTree>
    <p:extLst>
      <p:ext uri="{BB962C8B-B14F-4D97-AF65-F5344CB8AC3E}">
        <p14:creationId xmlns:p14="http://schemas.microsoft.com/office/powerpoint/2010/main" val="2210972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12776"/>
            <a:ext cx="7797552" cy="2304256"/>
          </a:xfrm>
        </p:spPr>
        <p:txBody>
          <a:bodyPr>
            <a:normAutofit/>
          </a:bodyPr>
          <a:lstStyle/>
          <a:p>
            <a:pPr algn="l"/>
            <a:r>
              <a:rPr lang="ja-JP" altLang="en-US" sz="4000" dirty="0" smtClean="0"/>
              <a:t>２６　学校を遅刻したり</a:t>
            </a:r>
            <a:r>
              <a:rPr lang="en-US" altLang="ja-JP" sz="4000" dirty="0" smtClean="0"/>
              <a:t/>
            </a:r>
            <a:br>
              <a:rPr lang="en-US" altLang="ja-JP" sz="4000" dirty="0" smtClean="0"/>
            </a:br>
            <a:r>
              <a:rPr lang="ja-JP" altLang="en-US" sz="4000" dirty="0"/>
              <a:t>　</a:t>
            </a:r>
            <a:r>
              <a:rPr lang="ja-JP" altLang="en-US" sz="4000" dirty="0" smtClean="0"/>
              <a:t>　　休んだりすることがある</a:t>
            </a:r>
            <a:endParaRPr kumimoji="1" lang="ja-JP" altLang="en-US" sz="4000" dirty="0"/>
          </a:p>
        </p:txBody>
      </p:sp>
    </p:spTree>
    <p:extLst>
      <p:ext uri="{BB962C8B-B14F-4D97-AF65-F5344CB8AC3E}">
        <p14:creationId xmlns:p14="http://schemas.microsoft.com/office/powerpoint/2010/main" val="2118814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84784"/>
            <a:ext cx="7797552" cy="2304256"/>
          </a:xfrm>
        </p:spPr>
        <p:txBody>
          <a:bodyPr>
            <a:normAutofit/>
          </a:bodyPr>
          <a:lstStyle/>
          <a:p>
            <a:pPr algn="l"/>
            <a:r>
              <a:rPr lang="ja-JP" altLang="en-US" sz="4000" dirty="0" smtClean="0"/>
              <a:t>２７　だれかに話をきいてもらいたい</a:t>
            </a:r>
            <a:endParaRPr kumimoji="1" lang="ja-JP" altLang="en-US" sz="4000" dirty="0"/>
          </a:p>
        </p:txBody>
      </p:sp>
    </p:spTree>
    <p:extLst>
      <p:ext uri="{BB962C8B-B14F-4D97-AF65-F5344CB8AC3E}">
        <p14:creationId xmlns:p14="http://schemas.microsoft.com/office/powerpoint/2010/main" val="442233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797552" cy="2304256"/>
          </a:xfrm>
        </p:spPr>
        <p:txBody>
          <a:bodyPr>
            <a:normAutofit/>
          </a:bodyPr>
          <a:lstStyle/>
          <a:p>
            <a:pPr algn="l"/>
            <a:r>
              <a:rPr lang="ja-JP" altLang="en-US" sz="4000" dirty="0" smtClean="0"/>
              <a:t>２８　学校では，楽しいことが</a:t>
            </a:r>
            <a:r>
              <a:rPr lang="en-US" altLang="ja-JP" sz="4000" dirty="0" smtClean="0"/>
              <a:t/>
            </a:r>
            <a:br>
              <a:rPr lang="en-US" altLang="ja-JP" sz="4000" dirty="0" smtClean="0"/>
            </a:br>
            <a:r>
              <a:rPr lang="ja-JP" altLang="en-US" sz="4000" dirty="0" smtClean="0"/>
              <a:t>　　　いっぱいある</a:t>
            </a:r>
            <a:endParaRPr kumimoji="1" lang="ja-JP" altLang="en-US" sz="4000" dirty="0"/>
          </a:p>
        </p:txBody>
      </p:sp>
    </p:spTree>
    <p:extLst>
      <p:ext uri="{BB962C8B-B14F-4D97-AF65-F5344CB8AC3E}">
        <p14:creationId xmlns:p14="http://schemas.microsoft.com/office/powerpoint/2010/main" val="2343274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68760"/>
            <a:ext cx="8640960" cy="2304256"/>
          </a:xfrm>
        </p:spPr>
        <p:txBody>
          <a:bodyPr>
            <a:normAutofit/>
          </a:bodyPr>
          <a:lstStyle/>
          <a:p>
            <a:pPr algn="l"/>
            <a:r>
              <a:rPr lang="ja-JP" altLang="en-US" sz="4000" dirty="0" smtClean="0"/>
              <a:t>２９　私には今，将来の夢や目標がある</a:t>
            </a:r>
            <a:endParaRPr kumimoji="1" lang="ja-JP" altLang="en-US" sz="4000" dirty="0"/>
          </a:p>
        </p:txBody>
      </p:sp>
    </p:spTree>
    <p:extLst>
      <p:ext uri="{BB962C8B-B14F-4D97-AF65-F5344CB8AC3E}">
        <p14:creationId xmlns:p14="http://schemas.microsoft.com/office/powerpoint/2010/main" val="430540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24744"/>
            <a:ext cx="8820472" cy="2736304"/>
          </a:xfrm>
        </p:spPr>
        <p:txBody>
          <a:bodyPr>
            <a:normAutofit/>
          </a:bodyPr>
          <a:lstStyle/>
          <a:p>
            <a:pPr algn="l"/>
            <a:r>
              <a:rPr lang="ja-JP" altLang="en-US" sz="4000" dirty="0" smtClean="0"/>
              <a:t>３０　ゲーム，携帯，インターネットなどは</a:t>
            </a:r>
            <a:r>
              <a:rPr lang="en-US" altLang="ja-JP" sz="4000" dirty="0" smtClean="0"/>
              <a:t/>
            </a:r>
            <a:br>
              <a:rPr lang="en-US" altLang="ja-JP" sz="4000" dirty="0" smtClean="0"/>
            </a:br>
            <a:r>
              <a:rPr lang="ja-JP" altLang="en-US" sz="4000" dirty="0" smtClean="0"/>
              <a:t>　　　やりすぎないように気をつけている</a:t>
            </a:r>
            <a:endParaRPr kumimoji="1" lang="ja-JP" altLang="en-US" sz="4000" dirty="0"/>
          </a:p>
        </p:txBody>
      </p:sp>
    </p:spTree>
    <p:extLst>
      <p:ext uri="{BB962C8B-B14F-4D97-AF65-F5344CB8AC3E}">
        <p14:creationId xmlns:p14="http://schemas.microsoft.com/office/powerpoint/2010/main" val="1263358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304256"/>
          </a:xfrm>
        </p:spPr>
        <p:txBody>
          <a:bodyPr>
            <a:normAutofit/>
          </a:bodyPr>
          <a:lstStyle/>
          <a:p>
            <a:pPr algn="l"/>
            <a:r>
              <a:rPr lang="ja-JP" altLang="en-US" sz="4000" dirty="0" smtClean="0"/>
              <a:t>３１　友だちと遊んだり</a:t>
            </a:r>
            <a:r>
              <a:rPr lang="en-US" altLang="ja-JP" sz="4000" dirty="0" smtClean="0"/>
              <a:t/>
            </a:r>
            <a:br>
              <a:rPr lang="en-US" altLang="ja-JP" sz="4000" dirty="0" smtClean="0"/>
            </a:br>
            <a:r>
              <a:rPr lang="ja-JP" altLang="en-US" sz="4000" dirty="0"/>
              <a:t>　</a:t>
            </a:r>
            <a:r>
              <a:rPr lang="ja-JP" altLang="en-US" sz="4000" dirty="0" smtClean="0"/>
              <a:t>　　話したりすることが楽しい</a:t>
            </a:r>
            <a:endParaRPr kumimoji="1" lang="ja-JP" altLang="en-US" sz="4000" dirty="0"/>
          </a:p>
        </p:txBody>
      </p:sp>
    </p:spTree>
    <p:extLst>
      <p:ext uri="{BB962C8B-B14F-4D97-AF65-F5344CB8AC3E}">
        <p14:creationId xmlns:p14="http://schemas.microsoft.com/office/powerpoint/2010/main" val="2452252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smtClean="0"/>
              <a:t>「つらかったこと」（６，７，９）ときかれて，あなたは何を思いうかべましたか</a:t>
            </a:r>
            <a:r>
              <a:rPr lang="en-US" altLang="ja-JP" sz="4000" dirty="0" smtClean="0"/>
              <a:t/>
            </a:r>
            <a:br>
              <a:rPr lang="en-US" altLang="ja-JP" sz="4000" dirty="0" smtClean="0"/>
            </a:br>
            <a:r>
              <a:rPr lang="en-US" altLang="ja-JP" sz="4000" dirty="0" smtClean="0"/>
              <a:t/>
            </a:r>
            <a:br>
              <a:rPr lang="en-US" altLang="ja-JP" sz="4000" dirty="0" smtClean="0"/>
            </a:br>
            <a:r>
              <a:rPr lang="ja-JP" altLang="en-US" sz="4000" dirty="0" smtClean="0"/>
              <a:t>　　　　　・大震災</a:t>
            </a:r>
            <a:r>
              <a:rPr lang="en-US" altLang="ja-JP" sz="4000" dirty="0" smtClean="0"/>
              <a:t/>
            </a:r>
            <a:br>
              <a:rPr lang="en-US" altLang="ja-JP" sz="4000" dirty="0" smtClean="0"/>
            </a:br>
            <a:r>
              <a:rPr lang="ja-JP" altLang="en-US" sz="4000" dirty="0" smtClean="0"/>
              <a:t>　　　　　・他の大変なこと</a:t>
            </a:r>
            <a:r>
              <a:rPr lang="en-US" altLang="ja-JP" sz="4000" dirty="0" smtClean="0"/>
              <a:t/>
            </a:r>
            <a:br>
              <a:rPr lang="en-US" altLang="ja-JP" sz="4000" dirty="0" smtClean="0"/>
            </a:br>
            <a:r>
              <a:rPr lang="ja-JP" altLang="en-US" sz="4000" dirty="0" smtClean="0"/>
              <a:t>　　　　　・両方</a:t>
            </a:r>
            <a:r>
              <a:rPr lang="en-US" altLang="ja-JP" sz="4000" dirty="0" smtClean="0"/>
              <a:t/>
            </a:r>
            <a:br>
              <a:rPr lang="en-US" altLang="ja-JP" sz="4000" dirty="0" smtClean="0"/>
            </a:br>
            <a:r>
              <a:rPr lang="ja-JP" altLang="en-US" sz="4000" dirty="0" smtClean="0"/>
              <a:t>　　　　　・思いうかばない</a:t>
            </a:r>
          </a:p>
        </p:txBody>
      </p:sp>
    </p:spTree>
    <p:extLst>
      <p:ext uri="{BB962C8B-B14F-4D97-AF65-F5344CB8AC3E}">
        <p14:creationId xmlns:p14="http://schemas.microsoft.com/office/powerpoint/2010/main" val="3482555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smtClean="0">
                <a:latin typeface="+mn-ea"/>
              </a:rPr>
              <a:t>はい，がんばってチェックしました。</a:t>
            </a:r>
            <a:endParaRPr kumimoji="1" lang="en-US" altLang="ja-JP" sz="4400" dirty="0" smtClean="0">
              <a:latin typeface="+mn-ea"/>
            </a:endParaRPr>
          </a:p>
          <a:p>
            <a:endParaRPr kumimoji="1" lang="en-US" altLang="ja-JP" sz="4400" dirty="0" smtClean="0">
              <a:latin typeface="+mn-ea"/>
            </a:endParaRPr>
          </a:p>
          <a:p>
            <a:r>
              <a:rPr kumimoji="1" lang="ja-JP" altLang="en-US" sz="4400" dirty="0" smtClean="0">
                <a:latin typeface="+mn-ea"/>
              </a:rPr>
              <a:t>もう一度，背伸びをしましょう！</a:t>
            </a:r>
            <a:endParaRPr kumimoji="1" lang="ja-JP" altLang="en-US" sz="4400" dirty="0">
              <a:latin typeface="+mn-ea"/>
            </a:endParaRPr>
          </a:p>
        </p:txBody>
      </p:sp>
    </p:spTree>
    <p:extLst>
      <p:ext uri="{BB962C8B-B14F-4D97-AF65-F5344CB8AC3E}">
        <p14:creationId xmlns:p14="http://schemas.microsoft.com/office/powerpoint/2010/main" val="3287576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7519" t="27629" r="24311" b="34184"/>
          <a:stretch/>
        </p:blipFill>
        <p:spPr>
          <a:xfrm>
            <a:off x="0" y="1135634"/>
            <a:ext cx="9143999" cy="3429599"/>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9591" y="4653136"/>
            <a:ext cx="7344816" cy="1403871"/>
          </a:xfrm>
          <a:prstGeom prst="wedgeRoundRectCallout">
            <a:avLst>
              <a:gd name="adj1" fmla="val 55550"/>
              <a:gd name="adj2" fmla="val -65934"/>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a:t>
            </a:r>
            <a:r>
              <a:rPr lang="ja-JP" altLang="en-US" sz="4000" u="sng" dirty="0" smtClean="0">
                <a:solidFill>
                  <a:srgbClr val="0070C0"/>
                </a:solidFill>
              </a:rPr>
              <a:t>は</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3</a:t>
            </a:r>
            <a:r>
              <a:rPr lang="ja-JP" altLang="en-US" sz="4000" b="1" u="sng" dirty="0">
                <a:solidFill>
                  <a:srgbClr val="0070C0"/>
                </a:solidFill>
              </a:rPr>
              <a:t>＝</a:t>
            </a:r>
            <a:r>
              <a:rPr lang="en-US" altLang="ja-JP" sz="4000" b="1" u="sng" dirty="0">
                <a:solidFill>
                  <a:srgbClr val="0070C0"/>
                </a:solidFill>
              </a:rPr>
              <a:t>7 </a:t>
            </a:r>
            <a:endParaRPr lang="ja-JP" altLang="en-US" sz="4400" b="1" u="sng" dirty="0">
              <a:solidFill>
                <a:srgbClr val="0070C0"/>
              </a:solidFill>
            </a:endParaRPr>
          </a:p>
        </p:txBody>
      </p:sp>
      <p:sp>
        <p:nvSpPr>
          <p:cNvPr id="9" name="角丸四角形 8"/>
          <p:cNvSpPr/>
          <p:nvPr/>
        </p:nvSpPr>
        <p:spPr>
          <a:xfrm>
            <a:off x="0" y="5941362"/>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423919" y="3969655"/>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smtClean="0"/>
              <a:t> このアンケートをして</a:t>
            </a:r>
            <a:br>
              <a:rPr lang="ja-JP" altLang="en-US" dirty="0" smtClean="0"/>
            </a:br>
            <a:r>
              <a:rPr lang="ja-JP" altLang="en-US" sz="4000" dirty="0" smtClean="0"/>
              <a:t>・</a:t>
            </a:r>
            <a:r>
              <a:rPr lang="ja-JP" altLang="en-US" dirty="0" smtClean="0"/>
              <a:t>気づいたこと</a:t>
            </a:r>
            <a:r>
              <a:rPr lang="en-US" altLang="ja-JP" dirty="0" smtClean="0"/>
              <a:t/>
            </a:r>
            <a:br>
              <a:rPr lang="en-US" altLang="ja-JP" dirty="0" smtClean="0"/>
            </a:br>
            <a:r>
              <a:rPr lang="ja-JP" altLang="en-US" dirty="0" smtClean="0"/>
              <a:t>・今の気もち</a:t>
            </a:r>
            <a:r>
              <a:rPr lang="ja-JP" altLang="en-US" sz="4000" dirty="0" smtClean="0"/>
              <a:t>　　　　　　</a:t>
            </a:r>
            <a:r>
              <a:rPr lang="en-US" altLang="ja-JP" sz="4000" dirty="0" smtClean="0"/>
              <a:t/>
            </a:r>
            <a:br>
              <a:rPr lang="en-US" altLang="ja-JP" sz="4000" dirty="0" smtClean="0"/>
            </a:br>
            <a:endParaRPr lang="ja-JP" altLang="en-US" sz="4000" dirty="0" smtClean="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smtClean="0"/>
              <a:t>・書ける人は書こう</a:t>
            </a:r>
          </a:p>
          <a:p>
            <a:r>
              <a:rPr lang="ja-JP" altLang="en-US" sz="4400" dirty="0" smtClean="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66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smtClean="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smtClean="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smtClean="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accent2"/>
                </a:solidFill>
                <a:ea typeface="ＤＨＰ特太ゴシック体" panose="02010601000101010101" pitchFamily="2" charset="-128"/>
              </a:rPr>
              <a:t>今日は</a:t>
            </a:r>
            <a:endParaRPr kumimoji="1" lang="en-US" altLang="ja-JP" sz="3600" dirty="0" smtClean="0">
              <a:solidFill>
                <a:schemeClr val="accent2"/>
              </a:solidFill>
              <a:ea typeface="ＤＨＰ特太ゴシック体" panose="02010601000101010101" pitchFamily="2" charset="-128"/>
            </a:endParaRPr>
          </a:p>
          <a:p>
            <a:pPr algn="ctr"/>
            <a:r>
              <a:rPr kumimoji="1" lang="ja-JP" altLang="en-US" sz="3600" dirty="0" smtClean="0">
                <a:solidFill>
                  <a:schemeClr val="accent2"/>
                </a:solidFill>
                <a:ea typeface="ＤＨＰ特太ゴシック体" panose="02010601000101010101" pitchFamily="2" charset="-128"/>
              </a:rPr>
              <a:t>「考え」に注目！</a:t>
            </a:r>
            <a:endParaRPr kumimoji="1" lang="ja-JP" altLang="en-US" sz="3600" dirty="0">
              <a:solidFill>
                <a:schemeClr val="accent2"/>
              </a:solidFill>
              <a:ea typeface="ＤＨＰ特太ゴシック体" panose="02010601000101010101" pitchFamily="2" charset="-128"/>
            </a:endParaRP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smtClean="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1292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smtClean="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smtClean="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smtClean="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208912"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ea typeface="ＤＨＰ特太ゴシック体" panose="02010601000101010101" pitchFamily="2" charset="-128"/>
              </a:rPr>
              <a:t>今日のテーマです。</a:t>
            </a:r>
            <a:endParaRPr kumimoji="1" lang="en-US" altLang="ja-JP" sz="4000" dirty="0" smtClean="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a:t>
            </a:r>
            <a:r>
              <a:rPr lang="ja-JP" altLang="en-US" sz="4000" dirty="0" smtClean="0">
                <a:solidFill>
                  <a:schemeClr val="tx1"/>
                </a:solidFill>
                <a:ea typeface="ＤＨＰ特太ゴシック体" panose="02010601000101010101" pitchFamily="2" charset="-128"/>
              </a:rPr>
              <a:t>に「</a:t>
            </a:r>
            <a:r>
              <a:rPr lang="ja-JP" altLang="en-US" sz="4000" dirty="0" smtClean="0">
                <a:solidFill>
                  <a:srgbClr val="FF0000"/>
                </a:solidFill>
                <a:ea typeface="ＤＨＰ特太ゴシック体" panose="02010601000101010101" pitchFamily="2" charset="-128"/>
              </a:rPr>
              <a:t>考え</a:t>
            </a:r>
            <a:r>
              <a:rPr lang="ja-JP" altLang="en-US" sz="4000" dirty="0" smtClean="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8848057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smtClean="0">
                <a:latin typeface="+mn-ea"/>
              </a:rPr>
              <a:t>「考え」</a:t>
            </a:r>
            <a:r>
              <a:rPr lang="ja-JP" altLang="en-US" sz="4400" dirty="0" smtClean="0">
                <a:latin typeface="+mn-ea"/>
              </a:rPr>
              <a:t>が変わると</a:t>
            </a:r>
            <a:r>
              <a:rPr kumimoji="1" lang="ja-JP" altLang="en-US" sz="4400" dirty="0" smtClean="0">
                <a:latin typeface="+mn-ea"/>
              </a:rPr>
              <a:t>，</a:t>
            </a:r>
          </a:p>
          <a:p>
            <a:pPr marL="0" indent="0">
              <a:buNone/>
            </a:pPr>
            <a:r>
              <a:rPr lang="ja-JP" altLang="en-US" sz="4400" dirty="0" smtClean="0">
                <a:latin typeface="+mn-ea"/>
              </a:rPr>
              <a:t>気持ちや</a:t>
            </a:r>
            <a:r>
              <a:rPr kumimoji="1" lang="ja-JP" altLang="en-US" sz="4400" dirty="0" smtClean="0">
                <a:latin typeface="+mn-ea"/>
              </a:rPr>
              <a:t>行動が変わることを</a:t>
            </a:r>
          </a:p>
          <a:p>
            <a:pPr marL="0" indent="0">
              <a:buNone/>
            </a:pPr>
            <a:r>
              <a:rPr kumimoji="1" lang="ja-JP" altLang="en-US" sz="4400" dirty="0" smtClean="0">
                <a:latin typeface="+mn-ea"/>
              </a:rPr>
              <a:t>確かめましょう。</a:t>
            </a:r>
            <a:endParaRPr lang="en-US" altLang="ja-JP" sz="4400" dirty="0" smtClean="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a:t>
            </a:r>
            <a:r>
              <a:rPr lang="ja-JP" altLang="en-US" sz="4800" dirty="0" smtClean="0">
                <a:solidFill>
                  <a:schemeClr val="accent2"/>
                </a:solidFill>
                <a:latin typeface="HGP創英角ｺﾞｼｯｸUB" panose="020B0900000000000000" pitchFamily="50" charset="-128"/>
                <a:ea typeface="HGP創英角ｺﾞｼｯｸUB" panose="020B0900000000000000" pitchFamily="50" charset="-128"/>
              </a:rPr>
              <a:t>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smtClean="0">
                <a:solidFill>
                  <a:srgbClr val="FFFF00"/>
                </a:solidFill>
                <a:latin typeface="ＤＦ特太ゴシック体" panose="020B0509000000000000" pitchFamily="49" charset="-128"/>
                <a:ea typeface="ＤＦ特太ゴシック体" panose="020B0509000000000000" pitchFamily="49" charset="-128"/>
              </a:rPr>
              <a:t>上手な「</a:t>
            </a:r>
            <a:r>
              <a:rPr lang="ja-JP" altLang="en-US" sz="4800" dirty="0">
                <a:solidFill>
                  <a:srgbClr val="FFFF00"/>
                </a:solidFill>
                <a:latin typeface="ＤＦ特太ゴシック体" panose="020B0509000000000000" pitchFamily="49" charset="-128"/>
                <a:ea typeface="ＤＦ特太ゴシック体" panose="020B0509000000000000" pitchFamily="49" charset="-128"/>
              </a:rPr>
              <a:t>考え」を</a:t>
            </a:r>
            <a:r>
              <a:rPr lang="ja-JP" altLang="en-US" sz="4800" dirty="0" smtClean="0">
                <a:solidFill>
                  <a:srgbClr val="FFFF00"/>
                </a:solidFill>
                <a:latin typeface="ＤＦ特太ゴシック体" panose="020B0509000000000000" pitchFamily="49" charset="-128"/>
                <a:ea typeface="ＤＦ特太ゴシック体" panose="020B0509000000000000" pitchFamily="49" charset="-128"/>
              </a:rPr>
              <a:t>出せる！</a:t>
            </a:r>
            <a:endParaRPr kumimoji="1" lang="ja-JP" altLang="en-US" sz="4800" dirty="0"/>
          </a:p>
        </p:txBody>
      </p:sp>
    </p:spTree>
    <p:extLst>
      <p:ext uri="{BB962C8B-B14F-4D97-AF65-F5344CB8AC3E}">
        <p14:creationId xmlns:p14="http://schemas.microsoft.com/office/powerpoint/2010/main" val="18019714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899592" y="30884"/>
            <a:ext cx="7848871" cy="830997"/>
          </a:xfrm>
          <a:prstGeom prst="rect">
            <a:avLst/>
          </a:prstGeom>
        </p:spPr>
        <p:txBody>
          <a:bodyPr wrap="square">
            <a:spAutoFit/>
          </a:bodyPr>
          <a:lstStyle/>
          <a:p>
            <a:pPr algn="ctr"/>
            <a:r>
              <a:rPr lang="ja-JP" altLang="en-US" sz="4800" dirty="0" smtClean="0">
                <a:solidFill>
                  <a:schemeClr val="accent2"/>
                </a:solidFill>
                <a:latin typeface="HGP創英角ﾎﾟｯﾌﾟ体" pitchFamily="50" charset="-128"/>
                <a:ea typeface="ＤＨＰ特太ゴシック体" panose="02010601000101010101" pitchFamily="2" charset="-128"/>
              </a:rPr>
              <a:t>実際は</a:t>
            </a:r>
            <a:r>
              <a:rPr lang="en-US" altLang="ja-JP" sz="4800" dirty="0" smtClean="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感情</a:t>
            </a:r>
            <a:endParaRPr lang="en-US" altLang="ja-JP" sz="3200" dirty="0" smtClean="0"/>
          </a:p>
          <a:p>
            <a:pPr algn="ctr"/>
            <a:r>
              <a:rPr lang="ja-JP" altLang="en-US" sz="3200" dirty="0" smtClean="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smtClean="0">
                <a:latin typeface="+mn-ea"/>
              </a:rPr>
              <a:t>　　　　　　　　           　　　　　　 　　　イライラ</a:t>
            </a:r>
            <a:endParaRPr lang="en-US" altLang="ja-JP" sz="3600" dirty="0">
              <a:latin typeface="+mn-ea"/>
            </a:endParaRPr>
          </a:p>
          <a:p>
            <a:pPr marL="0" indent="0" eaLnBrk="1" hangingPunct="1">
              <a:lnSpc>
                <a:spcPct val="200000"/>
              </a:lnSpc>
              <a:buNone/>
            </a:pPr>
            <a:r>
              <a:rPr lang="ja-JP" altLang="en-US" sz="3600" dirty="0" smtClean="0">
                <a:latin typeface="+mn-ea"/>
              </a:rPr>
              <a:t>成績が悪かった　             　　　　　</a:t>
            </a:r>
            <a:r>
              <a:rPr lang="ja-JP" altLang="en-US" sz="3600" dirty="0">
                <a:latin typeface="+mn-ea"/>
              </a:rPr>
              <a:t> </a:t>
            </a:r>
            <a:r>
              <a:rPr lang="ja-JP" altLang="en-US" sz="3600" dirty="0" smtClean="0">
                <a:latin typeface="+mn-ea"/>
              </a:rPr>
              <a:t>悲しい</a:t>
            </a:r>
            <a:endParaRPr lang="en-US" altLang="ja-JP" sz="3600" dirty="0" smtClean="0">
              <a:latin typeface="+mn-ea"/>
            </a:endParaRPr>
          </a:p>
          <a:p>
            <a:pPr marL="0" indent="0" eaLnBrk="1" hangingPunct="1">
              <a:lnSpc>
                <a:spcPct val="200000"/>
              </a:lnSpc>
              <a:buNone/>
            </a:pPr>
            <a:r>
              <a:rPr lang="ja-JP" altLang="en-US" sz="3600" dirty="0">
                <a:latin typeface="+mn-ea"/>
              </a:rPr>
              <a:t>　</a:t>
            </a:r>
            <a:r>
              <a:rPr lang="ja-JP" altLang="en-US" sz="3600" dirty="0" smtClean="0">
                <a:latin typeface="+mn-ea"/>
              </a:rPr>
              <a:t>　　　　　　　　　　　　　　　　　　　　　　</a:t>
            </a:r>
            <a:r>
              <a:rPr lang="ja-JP" altLang="en-US" sz="3600" dirty="0">
                <a:latin typeface="+mn-ea"/>
              </a:rPr>
              <a:t>落ち着き</a:t>
            </a:r>
            <a:endParaRPr lang="en-US" altLang="ja-JP" sz="3600" dirty="0" smtClean="0">
              <a:latin typeface="+mn-ea"/>
            </a:endParaRPr>
          </a:p>
        </p:txBody>
      </p:sp>
      <p:sp>
        <p:nvSpPr>
          <p:cNvPr id="13" name="角丸四角形 12"/>
          <p:cNvSpPr/>
          <p:nvPr/>
        </p:nvSpPr>
        <p:spPr>
          <a:xfrm>
            <a:off x="3419872" y="3202587"/>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AR丸ゴシック体E" panose="020F0909000000000000" pitchFamily="49" charset="-128"/>
                <a:ea typeface="AR丸ゴシック体E" panose="020F0909000000000000" pitchFamily="49" charset="-128"/>
              </a:rPr>
              <a:t>先生の問題の作り方が悪い</a:t>
            </a:r>
            <a:endParaRPr kumimoji="1" lang="ja-JP" altLang="en-US" sz="3200" b="1" dirty="0">
              <a:solidFill>
                <a:srgbClr val="FF0000"/>
              </a:solidFill>
              <a:latin typeface="AR丸ゴシック体E" panose="020F0909000000000000" pitchFamily="49" charset="-128"/>
              <a:ea typeface="AR丸ゴシック体E" panose="020F0909000000000000" pitchFamily="49" charset="-128"/>
            </a:endParaRPr>
          </a:p>
        </p:txBody>
      </p:sp>
      <p:sp>
        <p:nvSpPr>
          <p:cNvPr id="18" name="角丸四角形 17"/>
          <p:cNvSpPr/>
          <p:nvPr/>
        </p:nvSpPr>
        <p:spPr>
          <a:xfrm>
            <a:off x="3419872" y="4444599"/>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AR丸ゴシック体E" panose="020F0909000000000000" pitchFamily="49" charset="-128"/>
                <a:ea typeface="AR丸ゴシック体E" panose="020F0909000000000000" pitchFamily="49" charset="-128"/>
              </a:rPr>
              <a:t>自分はダメだ</a:t>
            </a:r>
            <a:endParaRPr kumimoji="1" lang="ja-JP" altLang="en-US" sz="3200" b="1" dirty="0">
              <a:solidFill>
                <a:srgbClr val="FF0000"/>
              </a:solidFill>
              <a:latin typeface="AR丸ゴシック体E" panose="020F0909000000000000" pitchFamily="49" charset="-128"/>
              <a:ea typeface="AR丸ゴシック体E" panose="020F0909000000000000" pitchFamily="49" charset="-128"/>
            </a:endParaRP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419872" y="5661248"/>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smtClean="0">
                <a:solidFill>
                  <a:srgbClr val="FF0000"/>
                </a:solidFill>
                <a:latin typeface="AR丸ゴシック体E" panose="020F0909000000000000" pitchFamily="49" charset="-128"/>
                <a:ea typeface="AR丸ゴシック体E" panose="020F0909000000000000" pitchFamily="49" charset="-128"/>
              </a:rPr>
              <a:t>この次がんばろう</a:t>
            </a:r>
            <a:endParaRPr kumimoji="1" lang="ja-JP" altLang="en-US" sz="3200" b="1" dirty="0">
              <a:solidFill>
                <a:srgbClr val="FF0000"/>
              </a:solidFill>
              <a:latin typeface="AR丸ゴシック体E" panose="020F0909000000000000" pitchFamily="49" charset="-128"/>
              <a:ea typeface="AR丸ゴシック体E" panose="020F0909000000000000" pitchFamily="49" charset="-128"/>
            </a:endParaRP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smtClean="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0" y="984656"/>
            <a:ext cx="9144000"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smtClean="0">
                <a:ea typeface="ＤＨＰ特太ゴシック体" panose="02010601000101010101" pitchFamily="2" charset="-128"/>
              </a:rPr>
              <a:t>友人に</a:t>
            </a:r>
            <a:r>
              <a:rPr lang="ja-JP" altLang="en-US" sz="4400" dirty="0">
                <a:ea typeface="ＤＨＰ特太ゴシック体" panose="02010601000101010101" pitchFamily="2" charset="-128"/>
              </a:rPr>
              <a:t>あいさつをしたけれど，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返事が返ってこない場面</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572000" y="2675261"/>
            <a:ext cx="3671887" cy="2108200"/>
          </a:xfrm>
          <a:prstGeom prst="cloudCallout">
            <a:avLst>
              <a:gd name="adj1" fmla="val 5469"/>
              <a:gd name="adj2" fmla="val 71663"/>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あれ？</a:t>
            </a:r>
            <a:endParaRPr lang="en-US" altLang="ja-JP" sz="28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返事が返ってこない・・・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365250"/>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864096"/>
          </a:xfrm>
        </p:spPr>
        <p:txBody>
          <a:bodyPr>
            <a:noAutofit/>
          </a:bodyPr>
          <a:lstStyle/>
          <a:p>
            <a:r>
              <a:rPr kumimoji="1" lang="ja-JP" altLang="en-US" sz="4000" dirty="0" smtClean="0">
                <a:solidFill>
                  <a:schemeClr val="accent2"/>
                </a:solidFill>
                <a:latin typeface="HGS創英角ｺﾞｼｯｸUB" pitchFamily="50" charset="-128"/>
                <a:ea typeface="HGS創英角ｺﾞｼｯｸUB" pitchFamily="50" charset="-128"/>
              </a:rPr>
              <a:t>ふだんの自分</a:t>
            </a:r>
            <a:r>
              <a:rPr lang="ja-JP" altLang="en-US" sz="4000" dirty="0" smtClean="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19221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200" b="1" dirty="0"/>
              <a:t>友だちにあいさつをしたけれど，</a:t>
            </a:r>
            <a:endParaRPr lang="en-US" altLang="ja-JP" sz="3200" b="1" dirty="0"/>
          </a:p>
          <a:p>
            <a:pPr algn="ctr" fontAlgn="auto">
              <a:spcBef>
                <a:spcPts val="0"/>
              </a:spcBef>
              <a:spcAft>
                <a:spcPts val="0"/>
              </a:spcAft>
              <a:defRPr/>
            </a:pPr>
            <a:r>
              <a:rPr lang="ja-JP" altLang="en-US" sz="3200" b="1" dirty="0"/>
              <a:t>返事が返ってこない場面</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smtClean="0"/>
          </a:p>
          <a:p>
            <a:pPr algn="ctr"/>
            <a:endParaRPr lang="en-US" altLang="ja-JP" sz="3600" dirty="0"/>
          </a:p>
          <a:p>
            <a:pPr algn="ctr"/>
            <a:endParaRPr kumimoji="1" lang="en-US" altLang="ja-JP" sz="3600" dirty="0" smtClean="0"/>
          </a:p>
          <a:p>
            <a:pPr algn="ctr"/>
            <a:endParaRPr lang="en-US" altLang="ja-JP" sz="3600" dirty="0"/>
          </a:p>
          <a:p>
            <a:pPr algn="ctr"/>
            <a:endParaRPr kumimoji="1" lang="en-US" altLang="ja-JP" sz="3600" dirty="0" smtClean="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どんな「考え」ができるかな？</a:t>
            </a:r>
            <a:endParaRPr lang="ja-JP" altLang="en-US" sz="4800" dirty="0">
              <a:solidFill>
                <a:srgbClr val="C00000"/>
              </a:solidFill>
              <a:latin typeface="HGP創英角ｺﾞｼｯｸUB" pitchFamily="50" charset="-128"/>
              <a:ea typeface="HGP創英角ｺﾞｼｯｸUB" pitchFamily="50" charset="-128"/>
            </a:endParaRP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そんな気持ちになるときどう「考え」</a:t>
            </a:r>
            <a:r>
              <a:rPr lang="ja-JP" altLang="en-US" sz="3200" dirty="0" err="1" smtClean="0"/>
              <a:t>て</a:t>
            </a:r>
            <a:r>
              <a:rPr lang="ja-JP" altLang="en-US" sz="3200" dirty="0" smtClean="0"/>
              <a:t>いたかな</a:t>
            </a:r>
            <a:r>
              <a:rPr lang="ja-JP" altLang="en-US" sz="3200" dirty="0"/>
              <a:t>？</a:t>
            </a:r>
            <a:endParaRPr lang="en-US" altLang="ja-JP" sz="3200" dirty="0" smtClean="0"/>
          </a:p>
          <a:p>
            <a:endParaRPr lang="en-US" altLang="ja-JP" sz="3200" dirty="0" smtClean="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そんな気持ちになったらどうするだろう？</a:t>
            </a:r>
            <a:endParaRPr kumimoji="1" lang="ja-JP" altLang="en-US" sz="3200" dirty="0"/>
          </a:p>
        </p:txBody>
      </p:sp>
    </p:spTree>
    <p:extLst>
      <p:ext uri="{BB962C8B-B14F-4D97-AF65-F5344CB8AC3E}">
        <p14:creationId xmlns:p14="http://schemas.microsoft.com/office/powerpoint/2010/main" val="26971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班で話し合いましょう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そんな気持ちになるときどう「考え」</a:t>
            </a:r>
            <a:r>
              <a:rPr lang="ja-JP" altLang="en-US" sz="3200" dirty="0" err="1" smtClean="0"/>
              <a:t>て</a:t>
            </a:r>
            <a:r>
              <a:rPr lang="ja-JP" altLang="en-US" sz="3200" dirty="0" smtClean="0"/>
              <a:t>いたかな</a:t>
            </a:r>
            <a:r>
              <a:rPr lang="ja-JP" altLang="en-US" sz="3200" dirty="0"/>
              <a:t>？</a:t>
            </a:r>
            <a:endParaRPr lang="en-US" altLang="ja-JP" sz="3200" dirty="0" smtClean="0"/>
          </a:p>
          <a:p>
            <a:endParaRPr lang="en-US" altLang="ja-JP" sz="3200" dirty="0" smtClean="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そんな気持ちになったらどうするだろう？</a:t>
            </a:r>
            <a:endParaRPr kumimoji="1" lang="ja-JP" altLang="en-US" sz="3200" dirty="0"/>
          </a:p>
        </p:txBody>
      </p:sp>
    </p:spTree>
    <p:extLst>
      <p:ext uri="{BB962C8B-B14F-4D97-AF65-F5344CB8AC3E}">
        <p14:creationId xmlns:p14="http://schemas.microsoft.com/office/powerpoint/2010/main" val="33951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smtClean="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イライラする気持ち</a:t>
            </a:r>
            <a:r>
              <a:rPr lang="ja-JP" altLang="en-US" sz="2800" dirty="0" smtClean="0"/>
              <a:t>」の時の「</a:t>
            </a:r>
            <a:r>
              <a:rPr lang="ja-JP" altLang="en-US" sz="2800" dirty="0" smtClean="0">
                <a:solidFill>
                  <a:srgbClr val="FF0000"/>
                </a:solidFill>
              </a:rPr>
              <a:t>考え</a:t>
            </a:r>
            <a:r>
              <a:rPr lang="ja-JP" altLang="en-US" sz="2800" dirty="0" smtClean="0"/>
              <a:t>」は・・・です。　</a:t>
            </a:r>
          </a:p>
          <a:p>
            <a:r>
              <a:rPr lang="ja-JP" altLang="en-US" sz="2800" dirty="0"/>
              <a:t>　</a:t>
            </a:r>
            <a:r>
              <a:rPr lang="ja-JP" altLang="en-US" sz="2800" dirty="0" smtClean="0"/>
              <a:t>その後の「</a:t>
            </a:r>
            <a:r>
              <a:rPr lang="ja-JP" altLang="en-US" sz="2800" dirty="0" smtClean="0">
                <a:solidFill>
                  <a:srgbClr val="00B050"/>
                </a:solidFill>
              </a:rPr>
              <a:t>行動</a:t>
            </a:r>
            <a:r>
              <a:rPr lang="ja-JP" altLang="en-US" sz="2800" dirty="0" smtClean="0"/>
              <a:t>」は・・</a:t>
            </a:r>
            <a:r>
              <a:rPr lang="ja-JP" altLang="en-US" sz="2800" dirty="0"/>
              <a:t>・・・です</a:t>
            </a:r>
            <a:r>
              <a:rPr lang="ja-JP" altLang="en-US" sz="2800" dirty="0" smtClean="0"/>
              <a:t>。</a:t>
            </a:r>
          </a:p>
          <a:p>
            <a:r>
              <a:rPr lang="ja-JP" altLang="en-US" sz="2800" dirty="0" smtClean="0"/>
              <a:t>・</a:t>
            </a:r>
            <a:r>
              <a:rPr lang="ja-JP" altLang="en-US" sz="2800" dirty="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悲しい気持ち</a:t>
            </a:r>
            <a:r>
              <a:rPr lang="ja-JP" altLang="en-US" sz="2800" dirty="0" smtClean="0"/>
              <a:t>」</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r>
              <a:rPr lang="ja-JP" altLang="en-US" sz="2800" dirty="0" smtClean="0"/>
              <a:t>。</a:t>
            </a:r>
          </a:p>
          <a:p>
            <a:r>
              <a:rPr lang="ja-JP" altLang="en-US" sz="2800" dirty="0" smtClean="0"/>
              <a:t>・</a:t>
            </a:r>
            <a:r>
              <a:rPr lang="ja-JP" altLang="en-US" sz="2800" dirty="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smtClean="0"/>
          </a:p>
          <a:p>
            <a:endParaRPr lang="en-US" altLang="ja-JP" sz="3200" dirty="0"/>
          </a:p>
          <a:p>
            <a:endParaRPr lang="en-US" altLang="ja-JP" sz="3200" dirty="0" smtClean="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発表の仕方</a:t>
            </a:r>
            <a:endParaRPr lang="ja-JP" altLang="en-US" sz="4800" dirty="0">
              <a:solidFill>
                <a:srgbClr val="C00000"/>
              </a:solidFill>
              <a:latin typeface="HGP創英角ｺﾞｼｯｸUB" pitchFamily="50" charset="-128"/>
              <a:ea typeface="HGP創英角ｺﾞｼｯｸUB" pitchFamily="50" charset="-128"/>
            </a:endParaRP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smtClean="0"/>
              <a:t>・△班で話し合ったことを発表します。　</a:t>
            </a:r>
          </a:p>
          <a:p>
            <a:r>
              <a:rPr lang="ja-JP" altLang="en-US" sz="4000" dirty="0"/>
              <a:t>　</a:t>
            </a:r>
            <a:r>
              <a:rPr lang="ja-JP" altLang="en-US" sz="4000" dirty="0" smtClean="0"/>
              <a:t>「</a:t>
            </a:r>
            <a:r>
              <a:rPr lang="ja-JP" altLang="en-US" sz="4000" dirty="0" smtClean="0">
                <a:solidFill>
                  <a:schemeClr val="accent1"/>
                </a:solidFill>
              </a:rPr>
              <a:t>○○気持ち</a:t>
            </a:r>
            <a:r>
              <a:rPr lang="ja-JP" altLang="en-US" sz="4000" dirty="0" smtClean="0"/>
              <a:t>」の時の「</a:t>
            </a:r>
            <a:r>
              <a:rPr lang="ja-JP" altLang="en-US" sz="4000" dirty="0" smtClean="0">
                <a:solidFill>
                  <a:srgbClr val="FF0000"/>
                </a:solidFill>
              </a:rPr>
              <a:t>考え</a:t>
            </a:r>
            <a:r>
              <a:rPr lang="ja-JP" altLang="en-US" sz="4000" dirty="0" smtClean="0"/>
              <a:t>」は・・・です。　</a:t>
            </a:r>
          </a:p>
          <a:p>
            <a:r>
              <a:rPr lang="ja-JP" altLang="en-US" sz="4000" dirty="0"/>
              <a:t>　</a:t>
            </a:r>
            <a:r>
              <a:rPr lang="ja-JP" altLang="en-US" sz="4000" dirty="0" smtClean="0"/>
              <a:t>その後の「</a:t>
            </a:r>
            <a:r>
              <a:rPr lang="ja-JP" altLang="en-US" sz="4000" dirty="0" smtClean="0">
                <a:solidFill>
                  <a:srgbClr val="00B050"/>
                </a:solidFill>
              </a:rPr>
              <a:t>行動</a:t>
            </a:r>
            <a:r>
              <a:rPr lang="ja-JP" altLang="en-US" sz="4000" dirty="0" smtClean="0"/>
              <a:t>」は</a:t>
            </a:r>
            <a:r>
              <a:rPr lang="ja-JP" altLang="en-US" sz="4000" dirty="0"/>
              <a:t>・・・・です</a:t>
            </a:r>
            <a:r>
              <a:rPr lang="ja-JP" altLang="en-US" sz="4000" dirty="0" smtClean="0"/>
              <a:t>。　</a:t>
            </a:r>
            <a:endParaRPr lang="en-US" altLang="ja-JP" sz="4000" dirty="0"/>
          </a:p>
        </p:txBody>
      </p:sp>
    </p:spTree>
    <p:extLst>
      <p:ext uri="{BB962C8B-B14F-4D97-AF65-F5344CB8AC3E}">
        <p14:creationId xmlns:p14="http://schemas.microsoft.com/office/powerpoint/2010/main" val="7628972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38100">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発表しましょう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38100">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38100">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0323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912501"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210231" y="1976438"/>
            <a:ext cx="2661865"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smtClean="0">
                <a:solidFill>
                  <a:srgbClr val="FF0000"/>
                </a:solidFill>
                <a:latin typeface="AR P丸ゴシック体E" panose="020B0600010101010101" pitchFamily="50" charset="-128"/>
                <a:ea typeface="AR P丸ゴシック体E" panose="020B0600010101010101" pitchFamily="50" charset="-128"/>
              </a:rPr>
              <a:t>・無視しやがって，許せない</a:t>
            </a:r>
            <a:endParaRPr lang="ja-JP" altLang="en-US" sz="28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84600"/>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dirty="0">
                <a:latin typeface="AR P丸ゴシック体E" panose="020B0600010101010101" pitchFamily="50" charset="-128"/>
                <a:ea typeface="AR P丸ゴシック体E" panose="020B0600010101010101" pitchFamily="50" charset="-128"/>
              </a:rPr>
              <a:t>・聞こえなかったの</a:t>
            </a:r>
            <a:r>
              <a:rPr lang="ja-JP" altLang="en-US" dirty="0" smtClean="0">
                <a:latin typeface="AR P丸ゴシック体E" panose="020B0600010101010101" pitchFamily="50" charset="-128"/>
                <a:ea typeface="AR P丸ゴシック体E" panose="020B0600010101010101" pitchFamily="50" charset="-128"/>
              </a:rPr>
              <a:t>か</a:t>
            </a:r>
          </a:p>
          <a:p>
            <a:r>
              <a:rPr lang="ja-JP" altLang="en-US" dirty="0">
                <a:latin typeface="AR P丸ゴシック体E" panose="020B0600010101010101" pitchFamily="50" charset="-128"/>
                <a:ea typeface="AR P丸ゴシック体E" panose="020B0600010101010101" pitchFamily="50" charset="-128"/>
              </a:rPr>
              <a:t>　</a:t>
            </a:r>
            <a:r>
              <a:rPr lang="ja-JP" altLang="en-US" dirty="0" smtClean="0">
                <a:latin typeface="AR P丸ゴシック体E" panose="020B0600010101010101" pitchFamily="50" charset="-128"/>
                <a:ea typeface="AR P丸ゴシック体E" panose="020B0600010101010101" pitchFamily="50" charset="-128"/>
              </a:rPr>
              <a:t>な</a:t>
            </a:r>
            <a:r>
              <a:rPr lang="ja-JP" altLang="en-US" dirty="0">
                <a:latin typeface="AR P丸ゴシック体E" panose="020B0600010101010101" pitchFamily="50" charset="-128"/>
                <a:ea typeface="AR P丸ゴシック体E" panose="020B0600010101010101" pitchFamily="50" charset="-128"/>
              </a:rPr>
              <a:t>？</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a:t>
            </a:r>
            <a:r>
              <a:rPr lang="ja-JP" altLang="en-US" dirty="0" smtClean="0">
                <a:latin typeface="AR P丸ゴシック体E" panose="020B0600010101010101" pitchFamily="50" charset="-128"/>
                <a:ea typeface="AR P丸ゴシック体E" panose="020B0600010101010101" pitchFamily="50" charset="-128"/>
              </a:rPr>
              <a:t>声が小さかった</a:t>
            </a:r>
            <a:r>
              <a:rPr lang="ja-JP" altLang="en-US" dirty="0">
                <a:latin typeface="AR P丸ゴシック体E" panose="020B0600010101010101" pitchFamily="50" charset="-128"/>
                <a:ea typeface="AR P丸ゴシック体E" panose="020B0600010101010101" pitchFamily="50" charset="-128"/>
              </a:rPr>
              <a:t>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発表しましょう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a:t>
            </a:r>
            <a:r>
              <a:rPr lang="ja-JP" altLang="en-US" sz="2400" dirty="0" smtClean="0">
                <a:solidFill>
                  <a:schemeClr val="accent1"/>
                </a:solidFill>
                <a:latin typeface="AR P丸ゴシック体E" panose="020B0600010101010101" pitchFamily="50" charset="-128"/>
                <a:ea typeface="AR P丸ゴシック体E" panose="020B0600010101010101" pitchFamily="50" charset="-128"/>
              </a:rPr>
              <a:t>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a:t>
            </a:r>
            <a:r>
              <a:rPr lang="ja-JP" altLang="en-US" sz="2000" dirty="0" smtClean="0">
                <a:latin typeface="AR P丸ゴシック体E" panose="020B0600010101010101" pitchFamily="50" charset="-128"/>
                <a:ea typeface="AR P丸ゴシック体E" panose="020B0600010101010101" pitchFamily="50" charset="-128"/>
              </a:rPr>
              <a:t>あいさつ</a:t>
            </a:r>
            <a:r>
              <a:rPr lang="ja-JP" altLang="en-US" sz="2000" dirty="0">
                <a:latin typeface="AR P丸ゴシック体E" panose="020B0600010101010101" pitchFamily="50" charset="-128"/>
                <a:ea typeface="AR P丸ゴシック体E" panose="020B0600010101010101" pitchFamily="50" charset="-128"/>
              </a:rPr>
              <a:t>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a:t>
            </a:r>
            <a:r>
              <a:rPr lang="ja-JP" altLang="en-US" sz="2000" dirty="0" smtClean="0">
                <a:latin typeface="AR P丸ゴシック体E" panose="020B0600010101010101" pitchFamily="50" charset="-128"/>
                <a:ea typeface="AR P丸ゴシック体E" panose="020B0600010101010101" pitchFamily="50" charset="-128"/>
              </a:rPr>
              <a:t>理由を</a:t>
            </a:r>
            <a:r>
              <a:rPr lang="ja-JP" altLang="en-US" sz="2000" dirty="0">
                <a:latin typeface="AR P丸ゴシック体E" panose="020B0600010101010101" pitchFamily="50" charset="-128"/>
                <a:ea typeface="AR P丸ゴシック体E" panose="020B0600010101010101" pitchFamily="50" charset="-128"/>
              </a:rPr>
              <a:t>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25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smtClean="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smtClean="0">
                <a:solidFill>
                  <a:schemeClr val="bg1"/>
                </a:solidFill>
              </a:rPr>
              <a:t>　嫌な気持ちのときは</a:t>
            </a:r>
            <a:r>
              <a:rPr lang="ja-JP" altLang="en-US" sz="4000" b="1" dirty="0" smtClean="0">
                <a:solidFill>
                  <a:srgbClr val="FFCCFF"/>
                </a:solidFill>
              </a:rPr>
              <a:t>マイナスな「考え」</a:t>
            </a:r>
            <a:r>
              <a:rPr lang="ja-JP" altLang="en-US" sz="4000" dirty="0" smtClean="0">
                <a:solidFill>
                  <a:schemeClr val="bg1"/>
                </a:solidFill>
              </a:rPr>
              <a:t>をしていることが多いです。</a:t>
            </a:r>
            <a:endParaRPr lang="en-US" altLang="ja-JP" sz="4000" dirty="0" smtClean="0">
              <a:solidFill>
                <a:schemeClr val="bg1"/>
              </a:solidFill>
            </a:endParaRPr>
          </a:p>
          <a:p>
            <a:pPr>
              <a:buFont typeface="Arial" pitchFamily="34" charset="0"/>
              <a:buNone/>
            </a:pPr>
            <a:r>
              <a:rPr lang="ja-JP" altLang="en-US" sz="4000" dirty="0" smtClean="0">
                <a:solidFill>
                  <a:schemeClr val="bg1"/>
                </a:solidFill>
              </a:rPr>
              <a:t>　　</a:t>
            </a:r>
            <a:r>
              <a:rPr lang="ja-JP" altLang="en-US" sz="4000" dirty="0" smtClean="0">
                <a:solidFill>
                  <a:srgbClr val="FFCCFF"/>
                </a:solidFill>
              </a:rPr>
              <a:t>上手な「考え」</a:t>
            </a:r>
            <a:r>
              <a:rPr lang="ja-JP" altLang="en-US" sz="4000" dirty="0" smtClean="0">
                <a:solidFill>
                  <a:schemeClr val="bg1"/>
                </a:solidFill>
              </a:rPr>
              <a:t>を探してみると，</a:t>
            </a:r>
          </a:p>
          <a:p>
            <a:pPr>
              <a:buFont typeface="Arial" pitchFamily="34" charset="0"/>
              <a:buNone/>
            </a:pPr>
            <a:r>
              <a:rPr lang="ja-JP" altLang="en-US" sz="4000" dirty="0">
                <a:solidFill>
                  <a:schemeClr val="bg1"/>
                </a:solidFill>
              </a:rPr>
              <a:t>　</a:t>
            </a:r>
            <a:r>
              <a:rPr lang="ja-JP" altLang="en-US" sz="4000" dirty="0" smtClean="0">
                <a:solidFill>
                  <a:schemeClr val="bg1"/>
                </a:solidFill>
              </a:rPr>
              <a:t>嫌な気分をやわらげたり，出来事を</a:t>
            </a:r>
          </a:p>
          <a:p>
            <a:pPr>
              <a:buFont typeface="Arial" pitchFamily="34" charset="0"/>
              <a:buNone/>
            </a:pPr>
            <a:r>
              <a:rPr lang="ja-JP" altLang="en-US" sz="4000" dirty="0">
                <a:solidFill>
                  <a:schemeClr val="bg1"/>
                </a:solidFill>
              </a:rPr>
              <a:t>　</a:t>
            </a:r>
            <a:r>
              <a:rPr lang="ja-JP" altLang="en-US" sz="4000" dirty="0" smtClean="0">
                <a:solidFill>
                  <a:schemeClr val="bg1"/>
                </a:solidFill>
              </a:rPr>
              <a:t>ありのままに見たりすることができる</a:t>
            </a:r>
          </a:p>
          <a:p>
            <a:pPr>
              <a:buFont typeface="Arial" pitchFamily="34" charset="0"/>
              <a:buNone/>
            </a:pPr>
            <a:r>
              <a:rPr lang="ja-JP" altLang="en-US" sz="4000" dirty="0">
                <a:solidFill>
                  <a:schemeClr val="bg1"/>
                </a:solidFill>
              </a:rPr>
              <a:t>　</a:t>
            </a:r>
            <a:r>
              <a:rPr lang="ja-JP" altLang="en-US" sz="4000" dirty="0" smtClean="0">
                <a:solidFill>
                  <a:schemeClr val="bg1"/>
                </a:solidFill>
              </a:rPr>
              <a:t>かもしれません。</a:t>
            </a:r>
          </a:p>
        </p:txBody>
      </p:sp>
    </p:spTree>
    <p:extLst>
      <p:ext uri="{BB962C8B-B14F-4D97-AF65-F5344CB8AC3E}">
        <p14:creationId xmlns:p14="http://schemas.microsoft.com/office/powerpoint/2010/main" val="5702653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a:t>
            </a:r>
            <a:r>
              <a:rPr lang="ja-JP" altLang="en-US" dirty="0" smtClean="0">
                <a:solidFill>
                  <a:srgbClr val="FFFF00"/>
                </a:solidFill>
                <a:ea typeface="ＤＨＰ特太ゴシック体" panose="02010601000101010101" pitchFamily="2" charset="-128"/>
              </a:rPr>
              <a:t>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smtClean="0"/>
              <a:t>　</a:t>
            </a:r>
            <a:r>
              <a:rPr lang="en-US" altLang="ja-JP" sz="4400" b="1" dirty="0" smtClean="0">
                <a:solidFill>
                  <a:schemeClr val="bg1"/>
                </a:solidFill>
              </a:rPr>
              <a:t>『</a:t>
            </a:r>
            <a:r>
              <a:rPr lang="ja-JP" altLang="en-US" sz="4400" b="1" dirty="0" smtClean="0">
                <a:solidFill>
                  <a:schemeClr val="bg1"/>
                </a:solidFill>
              </a:rPr>
              <a:t>心とからだの健康観察</a:t>
            </a:r>
            <a:r>
              <a:rPr lang="en-US" altLang="ja-JP" sz="4400" b="1" dirty="0" smtClean="0">
                <a:solidFill>
                  <a:schemeClr val="bg1"/>
                </a:solidFill>
              </a:rPr>
              <a:t>』</a:t>
            </a:r>
            <a:r>
              <a:rPr lang="ja-JP" altLang="en-US" sz="4400" b="1" dirty="0" smtClean="0">
                <a:solidFill>
                  <a:schemeClr val="bg1"/>
                </a:solidFill>
              </a:rPr>
              <a:t>の</a:t>
            </a:r>
          </a:p>
          <a:p>
            <a:pPr>
              <a:buFont typeface="Arial" panose="020B0604020202020204" pitchFamily="34" charset="0"/>
              <a:buNone/>
            </a:pPr>
            <a:r>
              <a:rPr lang="ja-JP" altLang="en-US" sz="4400" b="1" dirty="0" smtClean="0">
                <a:solidFill>
                  <a:schemeClr val="bg1"/>
                </a:solidFill>
              </a:rPr>
              <a:t>合計点を１点下げることが</a:t>
            </a:r>
          </a:p>
          <a:p>
            <a:pPr>
              <a:buFont typeface="Arial" panose="020B0604020202020204" pitchFamily="34" charset="0"/>
              <a:buNone/>
            </a:pPr>
            <a:r>
              <a:rPr lang="ja-JP" altLang="en-US" sz="4400" b="1" dirty="0" smtClean="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a:t>
            </a:r>
            <a:r>
              <a:rPr lang="ja-JP" altLang="en-US" sz="4000" dirty="0" smtClean="0"/>
              <a:t>に</a:t>
            </a:r>
          </a:p>
          <a:p>
            <a:pPr fontAlgn="auto">
              <a:spcBef>
                <a:spcPts val="0"/>
              </a:spcBef>
              <a:spcAft>
                <a:spcPts val="0"/>
              </a:spcAft>
              <a:defRPr/>
            </a:pPr>
            <a:r>
              <a:rPr lang="ja-JP" altLang="en-US" sz="4000" dirty="0" smtClean="0"/>
              <a:t>とって</a:t>
            </a:r>
            <a:r>
              <a:rPr lang="ja-JP" altLang="en-US" sz="4000" dirty="0"/>
              <a:t>よりよい行動をしていきましょう！</a:t>
            </a:r>
          </a:p>
        </p:txBody>
      </p:sp>
    </p:spTree>
    <p:extLst>
      <p:ext uri="{BB962C8B-B14F-4D97-AF65-F5344CB8AC3E}">
        <p14:creationId xmlns:p14="http://schemas.microsoft.com/office/powerpoint/2010/main" val="38637841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smtClean="0">
                <a:latin typeface="+mj-ea"/>
              </a:rPr>
              <a:t>　こころのサポート</a:t>
            </a:r>
            <a:r>
              <a:rPr lang="ja-JP" altLang="en-US" dirty="0">
                <a:latin typeface="+mj-ea"/>
              </a:rPr>
              <a:t>授業の</a:t>
            </a:r>
            <a:r>
              <a:rPr lang="ja-JP" altLang="en-US" dirty="0" smtClean="0">
                <a:latin typeface="+mj-ea"/>
              </a:rPr>
              <a:t>感想を</a:t>
            </a:r>
            <a:r>
              <a:rPr lang="en-US" altLang="ja-JP" dirty="0" smtClean="0">
                <a:latin typeface="+mj-ea"/>
              </a:rPr>
              <a:t/>
            </a:r>
            <a:br>
              <a:rPr lang="en-US" altLang="ja-JP" dirty="0" smtClean="0">
                <a:latin typeface="+mj-ea"/>
              </a:rPr>
            </a:br>
            <a:r>
              <a:rPr lang="ja-JP" altLang="en-US" dirty="0" smtClean="0">
                <a:latin typeface="+mj-ea"/>
              </a:rPr>
              <a:t>「心とからだの健康観察」の感想ら</a:t>
            </a:r>
            <a:r>
              <a:rPr lang="ja-JP" altLang="en-US" dirty="0" err="1" smtClean="0">
                <a:latin typeface="+mj-ea"/>
              </a:rPr>
              <a:t>ん</a:t>
            </a:r>
            <a:r>
              <a:rPr lang="ja-JP" altLang="en-US" dirty="0" smtClean="0">
                <a:latin typeface="+mj-ea"/>
              </a:rPr>
              <a:t/>
            </a:r>
            <a:br>
              <a:rPr lang="ja-JP" altLang="en-US" dirty="0" smtClean="0">
                <a:latin typeface="+mj-ea"/>
              </a:rPr>
            </a:br>
            <a:r>
              <a:rPr lang="ja-JP" altLang="en-US" dirty="0" smtClean="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097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smtClean="0">
                <a:solidFill>
                  <a:srgbClr val="0070C0"/>
                </a:solidFill>
                <a:latin typeface="+mj-ea"/>
                <a:ea typeface="+mj-ea"/>
              </a:rPr>
              <a:t>　</a:t>
            </a:r>
            <a:r>
              <a:rPr lang="ja-JP" altLang="en-US" sz="4000" dirty="0" smtClean="0">
                <a:solidFill>
                  <a:srgbClr val="0070C0"/>
                </a:solidFill>
                <a:latin typeface="+mj-ea"/>
                <a:ea typeface="+mj-ea"/>
              </a:rPr>
              <a:t>「心</a:t>
            </a:r>
            <a:r>
              <a:rPr lang="ja-JP" altLang="en-US" sz="4000" dirty="0">
                <a:solidFill>
                  <a:srgbClr val="0070C0"/>
                </a:solidFill>
                <a:latin typeface="+mj-ea"/>
                <a:ea typeface="+mj-ea"/>
              </a:rPr>
              <a:t>とからだの健康観察」</a:t>
            </a:r>
            <a:r>
              <a:rPr lang="ja-JP" altLang="en-US" sz="4000" dirty="0">
                <a:latin typeface="+mj-ea"/>
                <a:ea typeface="+mj-ea"/>
              </a:rPr>
              <a:t>に</a:t>
            </a:r>
            <a:r>
              <a:rPr lang="ja-JP" altLang="en-US" sz="4000" dirty="0" smtClean="0">
                <a:latin typeface="+mj-ea"/>
                <a:ea typeface="+mj-ea"/>
              </a:rPr>
              <a:t>は，</a:t>
            </a:r>
          </a:p>
          <a:p>
            <a:pPr marL="0" indent="0">
              <a:buNone/>
            </a:pPr>
            <a:r>
              <a:rPr lang="ja-JP" altLang="en-US" sz="4000" dirty="0" smtClean="0">
                <a:latin typeface="+mj-ea"/>
                <a:ea typeface="+mj-ea"/>
              </a:rPr>
              <a:t>４つの反応の点数があります。</a:t>
            </a:r>
            <a:endParaRPr lang="en-US" altLang="ja-JP" sz="4000" dirty="0" smtClean="0">
              <a:latin typeface="+mj-ea"/>
              <a:ea typeface="+mj-ea"/>
            </a:endParaRPr>
          </a:p>
          <a:p>
            <a:pPr marL="0" indent="0">
              <a:lnSpc>
                <a:spcPct val="110000"/>
              </a:lnSpc>
              <a:buNone/>
            </a:pPr>
            <a:r>
              <a:rPr lang="ja-JP" altLang="en-US" sz="4000" dirty="0" smtClean="0">
                <a:latin typeface="+mj-ea"/>
                <a:ea typeface="+mj-ea"/>
              </a:rPr>
              <a:t>　これらには「考え」を変える方法だけで</a:t>
            </a:r>
          </a:p>
          <a:p>
            <a:pPr marL="0" indent="0">
              <a:lnSpc>
                <a:spcPct val="110000"/>
              </a:lnSpc>
              <a:buNone/>
            </a:pPr>
            <a:r>
              <a:rPr lang="ja-JP" altLang="en-US" sz="4000" dirty="0" smtClean="0">
                <a:latin typeface="+mj-ea"/>
                <a:ea typeface="+mj-ea"/>
              </a:rPr>
              <a:t>なく，リラックスしたり，気分を変えたりする方法も役に立ちます。このリーフレットは</a:t>
            </a:r>
          </a:p>
          <a:p>
            <a:pPr marL="0" indent="0">
              <a:lnSpc>
                <a:spcPct val="110000"/>
              </a:lnSpc>
              <a:buNone/>
            </a:pPr>
            <a:r>
              <a:rPr lang="ja-JP" altLang="en-US" sz="4000" dirty="0" smtClean="0">
                <a:latin typeface="+mj-ea"/>
                <a:ea typeface="+mj-ea"/>
              </a:rPr>
              <a:t>自分でできる工夫が書かれています。</a:t>
            </a:r>
            <a:endParaRPr lang="en-US" altLang="ja-JP" sz="4000" dirty="0" smtClean="0">
              <a:latin typeface="+mj-ea"/>
              <a:ea typeface="+mj-ea"/>
            </a:endParaRPr>
          </a:p>
          <a:p>
            <a:pPr marL="0" indent="0">
              <a:buNone/>
            </a:pPr>
            <a:r>
              <a:rPr lang="ja-JP" altLang="en-US" sz="4000" dirty="0" smtClean="0">
                <a:latin typeface="+mj-ea"/>
                <a:ea typeface="+mj-ea"/>
              </a:rPr>
              <a:t>　また，先生</a:t>
            </a:r>
            <a:r>
              <a:rPr lang="ja-JP" altLang="en-US" sz="4000" dirty="0">
                <a:latin typeface="+mj-ea"/>
                <a:ea typeface="+mj-ea"/>
              </a:rPr>
              <a:t>やカウンセラー</a:t>
            </a:r>
            <a:r>
              <a:rPr lang="ja-JP" altLang="en-US" sz="4000" dirty="0" smtClean="0">
                <a:latin typeface="+mj-ea"/>
                <a:ea typeface="+mj-ea"/>
              </a:rPr>
              <a:t>と</a:t>
            </a:r>
          </a:p>
          <a:p>
            <a:pPr marL="0" indent="0">
              <a:buNone/>
            </a:pPr>
            <a:r>
              <a:rPr lang="ja-JP" altLang="en-US" sz="4000" dirty="0" smtClean="0">
                <a:latin typeface="+mj-ea"/>
                <a:ea typeface="+mj-ea"/>
              </a:rPr>
              <a:t>お話しする機会</a:t>
            </a:r>
            <a:r>
              <a:rPr lang="ja-JP" altLang="en-US" sz="4000" dirty="0">
                <a:latin typeface="+mj-ea"/>
                <a:ea typeface="+mj-ea"/>
              </a:rPr>
              <a:t>をつくりましょう</a:t>
            </a:r>
            <a:r>
              <a:rPr lang="ja-JP" altLang="en-US" sz="4000" dirty="0" smtClean="0">
                <a:latin typeface="+mj-ea"/>
                <a:ea typeface="+mj-ea"/>
              </a:rPr>
              <a:t>。</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65491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64" y="1988840"/>
            <a:ext cx="6897375" cy="30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smtClean="0">
                <a:latin typeface="ＭＳ ゴシック" pitchFamily="49" charset="-128"/>
                <a:ea typeface="ＭＳ ゴシック" pitchFamily="49" charset="-128"/>
                <a:cs typeface="Times New Roman" pitchFamily="18" charset="0"/>
              </a:rPr>
              <a:t>項目版，</a:t>
            </a:r>
            <a:r>
              <a:rPr kumimoji="0" lang="en-US" altLang="ja-JP" sz="1000" dirty="0" smtClean="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73100" y="5516563"/>
            <a:ext cx="7427292" cy="1166812"/>
          </a:xfrm>
          <a:prstGeom prst="wedgeRoundRectCallout">
            <a:avLst>
              <a:gd name="adj1" fmla="val -20870"/>
              <a:gd name="adj2" fmla="val -96786"/>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月日は</a:t>
            </a:r>
            <a:r>
              <a:rPr lang="en-US" altLang="ja-JP" sz="3600" b="1" dirty="0">
                <a:solidFill>
                  <a:srgbClr val="FF0000"/>
                </a:solidFill>
              </a:rPr>
              <a:t>6</a:t>
            </a:r>
            <a:r>
              <a:rPr lang="ja-JP" altLang="en-US" sz="3600" b="1" dirty="0">
                <a:solidFill>
                  <a:srgbClr val="FF0000"/>
                </a:solidFill>
              </a:rPr>
              <a:t>月でれば「</a:t>
            </a:r>
            <a:r>
              <a:rPr lang="en-US" altLang="ja-JP" sz="3600" b="1" dirty="0">
                <a:solidFill>
                  <a:srgbClr val="FF0000"/>
                </a:solidFill>
              </a:rPr>
              <a:t>06</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225424" y="1111250"/>
            <a:ext cx="3914528" cy="1058863"/>
          </a:xfrm>
          <a:prstGeom prst="wedgeRoundRectCallout">
            <a:avLst>
              <a:gd name="adj1" fmla="val 539"/>
              <a:gd name="adj2" fmla="val 146651"/>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smtClean="0">
                <a:solidFill>
                  <a:srgbClr val="FF0000"/>
                </a:solidFill>
              </a:rPr>
              <a:t>・カタカナ</a:t>
            </a:r>
            <a:endParaRPr lang="en-US" altLang="ja-JP" sz="3600" b="1" dirty="0">
              <a:solidFill>
                <a:srgbClr val="FF0000"/>
              </a:solidFill>
            </a:endParaRPr>
          </a:p>
          <a:p>
            <a:pPr fontAlgn="auto">
              <a:spcBef>
                <a:spcPts val="0"/>
              </a:spcBef>
              <a:spcAft>
                <a:spcPts val="0"/>
              </a:spcAft>
              <a:defRPr/>
            </a:pPr>
            <a:r>
              <a:rPr lang="ja-JP" altLang="en-US" sz="3600" b="1" dirty="0" smtClean="0">
                <a:solidFill>
                  <a:srgbClr val="FF0000"/>
                </a:solidFill>
              </a:rPr>
              <a:t>・だく</a:t>
            </a:r>
            <a:r>
              <a:rPr lang="ja-JP" altLang="en-US" sz="3600" b="1" dirty="0">
                <a:solidFill>
                  <a:srgbClr val="FF0000"/>
                </a:solidFill>
              </a:rPr>
              <a:t>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6444208" y="904875"/>
            <a:ext cx="2156991" cy="658813"/>
          </a:xfrm>
          <a:prstGeom prst="wedgeRoundRectCallout">
            <a:avLst>
              <a:gd name="adj1" fmla="val -41419"/>
              <a:gd name="adj2" fmla="val 135709"/>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図 3"/>
          <p:cNvPicPr>
            <a:picLocks noChangeAspect="1"/>
          </p:cNvPicPr>
          <p:nvPr/>
        </p:nvPicPr>
        <p:blipFill rotWithShape="1">
          <a:blip r:embed="rId3"/>
          <a:srcRect l="7717" t="18478" r="23916" b="43335"/>
          <a:stretch/>
        </p:blipFill>
        <p:spPr>
          <a:xfrm>
            <a:off x="1" y="1196752"/>
            <a:ext cx="9036496" cy="5256584"/>
          </a:xfrm>
          <a:prstGeom prst="rect">
            <a:avLst/>
          </a:prstGeom>
        </p:spPr>
      </p:pic>
    </p:spTree>
    <p:extLst>
      <p:ext uri="{BB962C8B-B14F-4D97-AF65-F5344CB8AC3E}">
        <p14:creationId xmlns:p14="http://schemas.microsoft.com/office/powerpoint/2010/main" val="817490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t>１　なかなか，眠れないことがある</a:t>
            </a:r>
            <a:endParaRPr lang="en-US" altLang="ja-JP" sz="4000" dirty="0" smtClean="0"/>
          </a:p>
          <a:p>
            <a:endParaRPr lang="en-US" altLang="ja-JP" sz="4000" dirty="0"/>
          </a:p>
          <a:p>
            <a:endParaRPr lang="en-US" altLang="ja-JP" sz="4000" dirty="0" smtClean="0"/>
          </a:p>
          <a:p>
            <a:endParaRPr lang="en-US" altLang="ja-JP" sz="4000" dirty="0"/>
          </a:p>
          <a:p>
            <a:endParaRPr lang="ja-JP" altLang="en-US" sz="4000" dirty="0"/>
          </a:p>
        </p:txBody>
      </p:sp>
    </p:spTree>
    <p:extLst>
      <p:ext uri="{BB962C8B-B14F-4D97-AF65-F5344CB8AC3E}">
        <p14:creationId xmlns:p14="http://schemas.microsoft.com/office/powerpoint/2010/main" val="29121649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6178</TotalTime>
  <Words>1863</Words>
  <Application>Microsoft Office PowerPoint</Application>
  <PresentationFormat>画面に合わせる (4:3)</PresentationFormat>
  <Paragraphs>344</Paragraphs>
  <Slides>59</Slides>
  <Notes>59</Notes>
  <HiddenSlides>0</HiddenSlides>
  <MMClips>0</MMClips>
  <ScaleCrop>false</ScaleCrop>
  <HeadingPairs>
    <vt:vector size="4" baseType="variant">
      <vt:variant>
        <vt:lpstr>テーマ</vt:lpstr>
      </vt:variant>
      <vt:variant>
        <vt:i4>1</vt:i4>
      </vt:variant>
      <vt:variant>
        <vt:lpstr>スライド タイトル</vt:lpstr>
      </vt:variant>
      <vt:variant>
        <vt:i4>59</vt:i4>
      </vt:variant>
    </vt:vector>
  </HeadingPairs>
  <TitlesOfParts>
    <vt:vector size="60" baseType="lpstr">
      <vt:lpstr>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　なにかをしようとしても， 　　集中できないことがある</vt:lpstr>
      <vt:lpstr>３　むしゃくしゃしたり，いらいらしたり，　　　 　　かっとしたりする</vt:lpstr>
      <vt:lpstr>４　からだが緊張したり， 　　感覚がびんかんになっている</vt:lpstr>
      <vt:lpstr>５　小さな音やちょっとしたことで， 　　どきっとする</vt:lpstr>
      <vt:lpstr>６　つらかったこと（大震災や他の大変なこと）が 　　頭から，離れないことがある</vt:lpstr>
      <vt:lpstr>７　いやな夢や，こわい夢をみる</vt:lpstr>
      <vt:lpstr>８　夜中に目がさめて 　　眠れないことがある</vt:lpstr>
      <vt:lpstr>９　ちょっとしたきっかけで， 　　思い出したくないのに，思い出してしまう</vt:lpstr>
      <vt:lpstr>１０　つらかったことを思い出して， 　　　どきどきしたり，苦しくなったりする</vt:lpstr>
      <vt:lpstr>１１　つらかったことは，現実のこと・ 　　　本当のことと思えないことがある</vt:lpstr>
      <vt:lpstr>１２　悲しいことがあったのに， 　　　どうして涙がでないのかなと思う</vt:lpstr>
      <vt:lpstr>１３　つらかったことは， 　　　できるだけ「考え」ないようにしている</vt:lpstr>
      <vt:lpstr>１４　つらかったことを，思い出させる　　　　　 　　　場所や人や物には　　　　 　　　近づかないようにしている</vt:lpstr>
      <vt:lpstr>１５　つらかったことについては， 　　　話さないようにしている</vt:lpstr>
      <vt:lpstr>PowerPoint プレゼンテーション</vt:lpstr>
      <vt:lpstr>１６　自分が悪い（悪かった）と 　　　責めてしまうことがある</vt:lpstr>
      <vt:lpstr>１７　だれも信用できないと 　　　思うことがある</vt:lpstr>
      <vt:lpstr>１８　どんなにがんばっても 　　　意味がないと思うことがある</vt:lpstr>
      <vt:lpstr>１９　楽しかったことが 　　　楽しいと思えないことがある</vt:lpstr>
      <vt:lpstr>２０　自分の気持ちを， 　　　だれもわかってくれないと思うことがある</vt:lpstr>
      <vt:lpstr>２１　頭やお腹が痛かったり， 　　　からだの調子が悪い</vt:lpstr>
      <vt:lpstr>２２　ご飯がおいしくないし， 　　　食べたくないことがある</vt:lpstr>
      <vt:lpstr>２３　なにもやる気がしないことがある</vt:lpstr>
      <vt:lpstr>２４　授業や学習に 　　　集中できないことがある</vt:lpstr>
      <vt:lpstr>２５　カッとなってケンカしたり， 　　　乱暴になってしまうことがある</vt:lpstr>
      <vt:lpstr>２６　学校を遅刻したり 　　　休んだりすることがある</vt:lpstr>
      <vt:lpstr>２７　だれかに話をきいてもらいたい</vt:lpstr>
      <vt:lpstr>２８　学校では，楽しいことが 　　　いっぱいある</vt:lpstr>
      <vt:lpstr>２９　私には今，将来の夢や目標がある</vt:lpstr>
      <vt:lpstr>３０　ゲーム，携帯，インターネットなどは 　　　やりすぎないように気をつけている</vt:lpstr>
      <vt:lpstr>３１　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伊藤　正則</cp:lastModifiedBy>
  <cp:revision>111</cp:revision>
  <cp:lastPrinted>2015-07-05T04:00:14Z</cp:lastPrinted>
  <dcterms:created xsi:type="dcterms:W3CDTF">2014-06-20T23:59:10Z</dcterms:created>
  <dcterms:modified xsi:type="dcterms:W3CDTF">2015-08-05T10:28:58Z</dcterms:modified>
</cp:coreProperties>
</file>