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6"/>
  </p:notesMasterIdLst>
  <p:handoutMasterIdLst>
    <p:handoutMasterId r:id="rId67"/>
  </p:handoutMasterIdLst>
  <p:sldIdLst>
    <p:sldId id="257" r:id="rId2"/>
    <p:sldId id="348" r:id="rId3"/>
    <p:sldId id="288" r:id="rId4"/>
    <p:sldId id="324" r:id="rId5"/>
    <p:sldId id="289" r:id="rId6"/>
    <p:sldId id="290" r:id="rId7"/>
    <p:sldId id="291" r:id="rId8"/>
    <p:sldId id="322" r:id="rId9"/>
    <p:sldId id="293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43" r:id="rId48"/>
    <p:sldId id="344" r:id="rId49"/>
    <p:sldId id="345" r:id="rId50"/>
    <p:sldId id="327" r:id="rId51"/>
    <p:sldId id="328" r:id="rId52"/>
    <p:sldId id="261" r:id="rId53"/>
    <p:sldId id="282" r:id="rId54"/>
    <p:sldId id="268" r:id="rId55"/>
    <p:sldId id="263" r:id="rId56"/>
    <p:sldId id="319" r:id="rId57"/>
    <p:sldId id="283" r:id="rId58"/>
    <p:sldId id="353" r:id="rId59"/>
    <p:sldId id="284" r:id="rId60"/>
    <p:sldId id="285" r:id="rId61"/>
    <p:sldId id="264" r:id="rId62"/>
    <p:sldId id="265" r:id="rId63"/>
    <p:sldId id="351" r:id="rId64"/>
    <p:sldId id="287" r:id="rId6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5FBEF"/>
    <a:srgbClr val="5DBAFF"/>
    <a:srgbClr val="FF66FF"/>
    <a:srgbClr val="FF781D"/>
    <a:srgbClr val="FF33CC"/>
    <a:srgbClr val="FF66CC"/>
    <a:srgbClr val="FFF3FF"/>
    <a:srgbClr val="F3FAFF"/>
    <a:srgbClr val="FF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1261" autoAdjust="0"/>
  </p:normalViewPr>
  <p:slideViewPr>
    <p:cSldViewPr>
      <p:cViewPr>
        <p:scale>
          <a:sx n="94" d="100"/>
          <a:sy n="94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F1635ED9-1948-4FE1-AD65-0C07A8B9F4F2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EF522115-A91A-44DB-BD08-5E732E0728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6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AF2F6A1F-F71C-4273-830D-3EA80CAD9964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5556" tIns="47778" rIns="95556" bIns="4777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7F6B8856-993F-43B2-84B1-303C6098E11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ストレスマネジメン（対処行動）ト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について学んでいきましよう。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404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n-ea"/>
              </a:rPr>
              <a:t>目を閉じることができる人は，目を閉じて，１週間をふりかえってみましょう。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イライラすることあったでしょうか，楽しいことあったでしょうか，眠れたでしょうか・・・・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はい，目を開けて。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AR P丸ゴシック体E" panose="020B0600010101010101" pitchFamily="50" charset="-128"/>
                <a:ea typeface="AR P丸ゴシック体E" panose="020B0600010101010101" pitchFamily="50" charset="-128"/>
              </a:rPr>
              <a:t>１項目ずつ，読み上げます。</a:t>
            </a:r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pPr defTabSz="910468">
              <a:defRPr/>
            </a:pPr>
            <a:endParaRPr lang="en-US" altLang="ja-JP" dirty="0"/>
          </a:p>
          <a:p>
            <a:pPr defTabSz="910468">
              <a:defRPr/>
            </a:pPr>
            <a:r>
              <a:rPr lang="ja-JP" altLang="en-US" dirty="0"/>
              <a:t>１　なかなか，眠れないことがある</a:t>
            </a:r>
            <a:endParaRPr lang="en-US" altLang="ja-JP" dirty="0"/>
          </a:p>
          <a:p>
            <a:endParaRPr lang="en-US" altLang="ja-JP" dirty="0">
              <a:latin typeface="AR P丸ゴシック体E" panose="020B0600010101010101" pitchFamily="50" charset="-128"/>
              <a:ea typeface="AR P丸ゴシック体E" panose="020B0600010101010101" pitchFamily="50" charset="-128"/>
            </a:endParaRPr>
          </a:p>
          <a:p>
            <a:r>
              <a:rPr lang="ja-JP" altLang="en-US" dirty="0">
                <a:latin typeface="+mn-ea"/>
              </a:rPr>
              <a:t>毎日眠れたよという人は，ないの□に斜めに線を書いてください。</a:t>
            </a:r>
            <a:endParaRPr lang="en-US" altLang="ja-JP" dirty="0">
              <a:latin typeface="+mn-ea"/>
            </a:endParaRPr>
          </a:p>
          <a:p>
            <a:r>
              <a:rPr lang="ja-JP" altLang="en-US" dirty="0">
                <a:latin typeface="+mn-ea"/>
              </a:rPr>
              <a:t>１－２日，眠れないことがあったなという人は，１－２日あるの□に斜めに線を書いてください。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３－５日，眠れなかったなという人は，３－５日あるの□に斜めに線を書いてください。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ja-JP" altLang="en-US" dirty="0">
                <a:latin typeface="+mn-ea"/>
              </a:rPr>
              <a:t>ほとんど毎日，眠れなかった人は，ほとんど毎日の□に斜めに線を書いてください。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5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08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977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202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71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0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59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9ABB4-C44F-4897-B56C-AA681978949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70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1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ところで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って，どんな時に感じますか？みなさんはその時，どうしていますか？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08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628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45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722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57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68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児童生徒の様子を見ながら，このスライドを活用してください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212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525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443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20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468">
              <a:defRPr/>
            </a:pPr>
            <a:r>
              <a:rPr lang="ja-JP" altLang="en-US" dirty="0">
                <a:latin typeface="+mn-ea"/>
              </a:rPr>
              <a:t>人は，「ストレスだ」と感じたとき，それを軽くしようとたくさんの</a:t>
            </a:r>
            <a:r>
              <a:rPr lang="ja-JP" altLang="en-US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dirty="0">
                <a:latin typeface="+mn-ea"/>
              </a:rPr>
              <a:t>をします。</a:t>
            </a:r>
            <a:endParaRPr lang="en-US" altLang="ja-JP" dirty="0">
              <a:latin typeface="+mn-ea"/>
            </a:endParaRPr>
          </a:p>
          <a:p>
            <a:pPr defTabSz="910468">
              <a:defRPr/>
            </a:pPr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latin typeface="+mn-ea"/>
              </a:rPr>
              <a:t>今日はその工夫を増やしましょうね。</a:t>
            </a:r>
            <a:endParaRPr lang="en-US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【</a:t>
            </a:r>
            <a:r>
              <a:rPr lang="ja-JP" altLang="en-US" dirty="0">
                <a:latin typeface="+mn-ea"/>
              </a:rPr>
              <a:t>クリック</a:t>
            </a:r>
            <a:r>
              <a:rPr lang="en-US" altLang="ja-JP" dirty="0">
                <a:latin typeface="+mn-ea"/>
              </a:rPr>
              <a:t>】</a:t>
            </a:r>
            <a:r>
              <a:rPr lang="ja-JP" altLang="en-US" dirty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ストレスマネジメントの達人になろう！</a:t>
            </a:r>
            <a:endParaRPr lang="en-US" altLang="ja-JP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47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0336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534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394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43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987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3387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168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646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180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6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今日は２つのことをやってみましょう。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まず１つ目は「心とからだの健康観察」，</a:t>
            </a:r>
            <a:endParaRPr kumimoji="1" lang="en-US" altLang="ja-JP" dirty="0" smtClean="0"/>
          </a:p>
          <a:p>
            <a:r>
              <a:rPr kumimoji="1" lang="ja-JP" altLang="en-US" dirty="0" smtClean="0"/>
              <a:t>２つ目は「ストレスを感じた時の工夫」です。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6424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29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4555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279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75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様子を見ながら，このスライドを活用してください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059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それでは，合計点を出しましょう。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計算の仕方をスライドを参照に説明</a:t>
            </a:r>
            <a:r>
              <a:rPr kumimoji="1" lang="en-US" altLang="ja-JP" dirty="0" smtClean="0"/>
              <a:t>】</a:t>
            </a:r>
          </a:p>
          <a:p>
            <a:r>
              <a:rPr lang="ja-JP" altLang="en-US" dirty="0"/>
              <a:t>この</a:t>
            </a:r>
            <a:r>
              <a:rPr lang="ja-JP" altLang="ja-JP" dirty="0"/>
              <a:t>得点は，</a:t>
            </a:r>
            <a:r>
              <a:rPr lang="ja-JP" altLang="en-US" dirty="0"/>
              <a:t>高くても，低くても今の自分の心や身体の状態を知る手がかりになります。</a:t>
            </a:r>
            <a:endParaRPr lang="en-US" altLang="ja-JP" dirty="0"/>
          </a:p>
          <a:p>
            <a:r>
              <a:rPr lang="ja-JP" altLang="en-US" dirty="0"/>
              <a:t>高くても，低くても心配しないで合計点を出してください。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7853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アンケートをして，気づいたことや，今の気持ちを書きましょう。</a:t>
            </a:r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記入後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アンケート用紙を一度，机の中にしまいましょう。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6CCF-F880-4780-9B4B-216682244C7A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7059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今日は，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つ目のストレスの合計点に注目してみましょう。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今，感じているストレスのもとになっている問題（課題）を一つだけ思い浮かべてみましょう。</a:t>
            </a:r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8036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今日の授業の目標は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ストレスの合計点を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点下げよう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です。点数が高かった人も低かった人も，まず，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点下げることを目標にしましょう。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5325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ストレスを感じた時の工夫を対処行動と言います。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対処行動は，大きく</a:t>
            </a:r>
            <a:r>
              <a:rPr lang="ja-JP" altLang="en-US" sz="1300" dirty="0">
                <a:solidFill>
                  <a:srgbClr val="FF0000"/>
                </a:solidFill>
                <a:latin typeface="+mn-ea"/>
              </a:rPr>
              <a:t>「気分を変える」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0070C0"/>
                </a:solidFill>
                <a:latin typeface="+mn-ea"/>
              </a:rPr>
              <a:t>「問題を解決する」</a:t>
            </a:r>
            <a:r>
              <a:rPr lang="ja-JP" altLang="en-US" sz="1300" dirty="0">
                <a:latin typeface="+mn-ea"/>
              </a:rPr>
              <a:t>の２つに分かれます。</a:t>
            </a:r>
          </a:p>
          <a:p>
            <a:pPr defTabSz="955555">
              <a:defRPr/>
            </a:pPr>
            <a:r>
              <a:rPr lang="ja-JP" altLang="en-US" sz="1300" dirty="0">
                <a:latin typeface="+mn-ea"/>
              </a:rPr>
              <a:t>そして　さらに，それぞれ</a:t>
            </a:r>
            <a:r>
              <a:rPr lang="ja-JP" altLang="en-US" sz="1300" dirty="0">
                <a:solidFill>
                  <a:srgbClr val="00B050"/>
                </a:solidFill>
                <a:latin typeface="+mn-ea"/>
              </a:rPr>
              <a:t>「行動」</a:t>
            </a:r>
            <a:r>
              <a:rPr lang="ja-JP" altLang="en-US" sz="1300" dirty="0">
                <a:latin typeface="+mn-ea"/>
              </a:rPr>
              <a:t>と</a:t>
            </a:r>
            <a:r>
              <a:rPr lang="ja-JP" altLang="en-US" sz="1300" dirty="0">
                <a:solidFill>
                  <a:srgbClr val="FF66CC"/>
                </a:solidFill>
                <a:latin typeface="+mn-ea"/>
              </a:rPr>
              <a:t>「イメージ」</a:t>
            </a:r>
            <a:r>
              <a:rPr lang="ja-JP" altLang="en-US" sz="1300" dirty="0">
                <a:latin typeface="+mn-ea"/>
              </a:rPr>
              <a:t>に分かれます。</a:t>
            </a:r>
            <a:endParaRPr lang="en-US" altLang="ja-JP" sz="1300" dirty="0">
              <a:latin typeface="+mn-ea"/>
            </a:endParaRPr>
          </a:p>
          <a:p>
            <a:pPr defTabSz="955555">
              <a:defRPr/>
            </a:pPr>
            <a:r>
              <a:rPr lang="en-US" altLang="ja-JP" sz="1300" dirty="0">
                <a:latin typeface="+mn-ea"/>
              </a:rPr>
              <a:t>【</a:t>
            </a:r>
            <a:r>
              <a:rPr lang="ja-JP" altLang="en-US" sz="1300" dirty="0">
                <a:latin typeface="+mn-ea"/>
              </a:rPr>
              <a:t>クリック</a:t>
            </a:r>
            <a:r>
              <a:rPr lang="en-US" altLang="ja-JP" sz="1300" dirty="0">
                <a:latin typeface="+mn-ea"/>
              </a:rPr>
              <a:t>】</a:t>
            </a:r>
            <a:r>
              <a:rPr lang="ja-JP" altLang="en-US" sz="1300" dirty="0">
                <a:latin typeface="+mn-ea"/>
              </a:rPr>
              <a:t>今から一つひとつ考えていきましょう。</a:t>
            </a:r>
          </a:p>
          <a:p>
            <a:pPr defTabSz="955555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00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つ目の「心とからだの健康観察」をしてみましょう。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1234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達人シートの左上に注目してください。犬のイラストがあります。</a:t>
            </a:r>
          </a:p>
          <a:p>
            <a:pPr defTabSz="910468">
              <a:defRPr/>
            </a:pP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r>
              <a:rPr kumimoji="1" lang="ja-JP" altLang="en-US" dirty="0" smtClean="0"/>
              <a:t>人と話す，熱中する，リラックスする，など自分にとって楽しいことがあります。</a:t>
            </a:r>
            <a:endParaRPr kumimoji="1" lang="en-US" altLang="ja-JP" dirty="0" smtClean="0"/>
          </a:p>
          <a:p>
            <a:pPr defTabSz="910468">
              <a:defRPr/>
            </a:pPr>
            <a:r>
              <a:rPr kumimoji="1" lang="ja-JP" altLang="en-US" dirty="0" smtClean="0"/>
              <a:t>左上の枠の中の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カッコに自分の考えを書きましょう。</a:t>
            </a:r>
            <a:endParaRPr kumimoji="1" lang="en-US" altLang="ja-JP" dirty="0" smtClean="0"/>
          </a:p>
          <a:p>
            <a:pPr defTabSz="910468">
              <a:defRPr/>
            </a:pPr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ストレスを軽くするために有効です。</a:t>
            </a:r>
          </a:p>
          <a:p>
            <a:pPr defTabSz="910468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8920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latin typeface="+mj-ea"/>
                <a:ea typeface="+mj-ea"/>
              </a:rPr>
              <a:t>でも，困ったときすぐにできないこともあるよね。</a:t>
            </a:r>
            <a:endParaRPr lang="en-US" altLang="ja-JP" dirty="0">
              <a:latin typeface="+mj-ea"/>
              <a:ea typeface="+mj-ea"/>
            </a:endParaRPr>
          </a:p>
          <a:p>
            <a:r>
              <a:rPr lang="ja-JP" altLang="en-US" dirty="0">
                <a:latin typeface="+mj-ea"/>
                <a:ea typeface="+mj-ea"/>
              </a:rPr>
              <a:t>こんなときは・・・</a:t>
            </a: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「あとで○○しよう」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と楽しみをためておくイメージをもつことは，ストレスマネジメントの達人になるためのコツです。</a:t>
            </a: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r>
              <a:rPr lang="en-US" altLang="ja-JP" dirty="0">
                <a:latin typeface="+mj-ea"/>
                <a:ea typeface="+mj-ea"/>
              </a:rPr>
              <a:t>【</a:t>
            </a:r>
            <a:r>
              <a:rPr lang="ja-JP" altLang="en-US" dirty="0">
                <a:latin typeface="+mj-ea"/>
                <a:ea typeface="+mj-ea"/>
              </a:rPr>
              <a:t>クリック</a:t>
            </a:r>
            <a:r>
              <a:rPr lang="en-US" altLang="ja-JP" dirty="0">
                <a:latin typeface="+mj-ea"/>
                <a:ea typeface="+mj-ea"/>
              </a:rPr>
              <a:t>】</a:t>
            </a:r>
            <a:r>
              <a:rPr lang="ja-JP" altLang="en-US" dirty="0">
                <a:latin typeface="+mj-ea"/>
                <a:ea typeface="+mj-ea"/>
              </a:rPr>
              <a:t>これは，「気分を変えるイメージ」です。</a:t>
            </a:r>
          </a:p>
          <a:p>
            <a:pPr defTabSz="955555">
              <a:defRPr/>
            </a:pPr>
            <a:r>
              <a:rPr lang="ja-JP" altLang="en-US" dirty="0">
                <a:latin typeface="+mj-ea"/>
                <a:ea typeface="+mj-ea"/>
              </a:rPr>
              <a:t>　</a:t>
            </a:r>
          </a:p>
          <a:p>
            <a:pPr defTabSz="955555">
              <a:defRPr/>
            </a:pPr>
            <a:endParaRPr lang="en-US" altLang="ja-JP" dirty="0">
              <a:latin typeface="+mj-ea"/>
              <a:ea typeface="+mj-ea"/>
            </a:endParaRPr>
          </a:p>
          <a:p>
            <a:pPr defTabSz="955555">
              <a:defRPr/>
            </a:pPr>
            <a:endParaRPr lang="ja-JP" altLang="en-US" sz="1300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1218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楽しみをためておくイメージはつかめましたか。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達人シートの右上に注目してください。うさぎのイラストがあります。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①「気分を変える行動」で記入したことを（　　）に書き写してみましょう。</a:t>
            </a:r>
          </a:p>
          <a:p>
            <a:r>
              <a:rPr kumimoji="1" lang="ja-JP" altLang="en-US" dirty="0" smtClean="0"/>
              <a:t>その上の傍線には，その行動をいつやってみようかを考え，に書きましょう。例えば，「</a:t>
            </a:r>
            <a:r>
              <a:rPr lang="ja-JP" altLang="en-US" sz="800" dirty="0">
                <a:solidFill>
                  <a:schemeClr val="accent5">
                    <a:lumMod val="75000"/>
                  </a:schemeClr>
                </a:solidFill>
                <a:latin typeface="+mj-ea"/>
              </a:rPr>
              <a:t>あとで」，「冬休みになったら」，「帰ったら」</a:t>
            </a:r>
            <a:r>
              <a:rPr lang="ja-JP" altLang="en-US" sz="800" dirty="0">
                <a:solidFill>
                  <a:schemeClr val="accent1"/>
                </a:solidFill>
                <a:latin typeface="+mj-ea"/>
              </a:rPr>
              <a:t>，</a:t>
            </a:r>
            <a:r>
              <a:rPr lang="ja-JP" altLang="en-US" sz="800" dirty="0">
                <a:latin typeface="+mj-ea"/>
              </a:rPr>
              <a:t>などがあります。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66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でも，気分を変えているだけでは，</a:t>
            </a:r>
            <a:r>
              <a:rPr kumimoji="1" lang="ja-JP" altLang="en-US" dirty="0" smtClean="0"/>
              <a:t>ストレスのもとにある問題を解決したことにはならないですよね。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そこで必要なのが，「解決する行動」という対処行動です。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249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達人シートの左下，ネコのイラストのある欄に注目してください。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解決する行動には，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課題を後回しにしないで，とりあえずはじめてみる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解決のための工夫や努力をする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よい結果を出す（試合に勝つ，合格）　などが，ありますね。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クリック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でも，解決しようと努力していても，なかなか簡単には進まないこともあります。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878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「解決する行動」につながらないとき</a:t>
            </a: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「解決するイメージ」をもてるといいね。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人は困難に出会っても，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解決への見通しがもてる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取組のよさ</a:t>
            </a:r>
            <a:r>
              <a:rPr lang="en-US" altLang="ja-JP" sz="1100" dirty="0">
                <a:latin typeface="+mj-ea"/>
                <a:ea typeface="+mj-ea"/>
              </a:rPr>
              <a:t>(</a:t>
            </a:r>
            <a:r>
              <a:rPr lang="ja-JP" altLang="en-US" sz="1100" dirty="0">
                <a:latin typeface="+mj-ea"/>
                <a:ea typeface="+mj-ea"/>
              </a:rPr>
              <a:t>意義</a:t>
            </a:r>
            <a:r>
              <a:rPr lang="en-US" altLang="ja-JP" sz="1100" dirty="0">
                <a:latin typeface="+mj-ea"/>
                <a:ea typeface="+mj-ea"/>
              </a:rPr>
              <a:t>)</a:t>
            </a:r>
            <a:r>
              <a:rPr lang="ja-JP" altLang="en-US" sz="1100" dirty="0">
                <a:latin typeface="+mj-ea"/>
                <a:ea typeface="+mj-ea"/>
              </a:rPr>
              <a:t>が分かる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今の成果が確認できる　　　　　　　　　　</a:t>
            </a:r>
          </a:p>
          <a:p>
            <a:r>
              <a:rPr lang="en-US" altLang="ja-JP" sz="1100" dirty="0">
                <a:latin typeface="+mj-ea"/>
                <a:ea typeface="+mj-ea"/>
              </a:rPr>
              <a:t>【</a:t>
            </a:r>
            <a:r>
              <a:rPr lang="ja-JP" altLang="en-US" sz="1100" dirty="0">
                <a:latin typeface="+mj-ea"/>
                <a:ea typeface="+mj-ea"/>
              </a:rPr>
              <a:t>クリック</a:t>
            </a:r>
            <a:r>
              <a:rPr lang="en-US" altLang="ja-JP" sz="1100" dirty="0">
                <a:latin typeface="+mj-ea"/>
                <a:ea typeface="+mj-ea"/>
              </a:rPr>
              <a:t>】</a:t>
            </a:r>
            <a:r>
              <a:rPr lang="ja-JP" altLang="en-US" sz="1100" dirty="0">
                <a:latin typeface="+mj-ea"/>
                <a:ea typeface="+mj-ea"/>
              </a:rPr>
              <a:t>と気持ちが楽に</a:t>
            </a:r>
            <a:r>
              <a:rPr lang="ja-JP" altLang="en-US" sz="1100" dirty="0" smtClean="0">
                <a:latin typeface="+mj-ea"/>
                <a:ea typeface="+mj-ea"/>
              </a:rPr>
              <a:t>なりますよね</a:t>
            </a:r>
            <a:r>
              <a:rPr lang="ja-JP" altLang="en-US" sz="1100" dirty="0">
                <a:latin typeface="+mj-ea"/>
                <a:ea typeface="+mj-ea"/>
              </a:rPr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147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もう一度，最初に思い浮かべた</a:t>
            </a:r>
          </a:p>
          <a:p>
            <a:r>
              <a:rPr kumimoji="1" lang="ja-JP" altLang="en-US" dirty="0" smtClean="0"/>
              <a:t>「ストレスのもとになっている問題や課題」を思い浮かべてみよう。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達人シートの右下に注目してください。ゾウのイラストがあるところです。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「解決するイメージ」の一つに「見通しがもてる」があります。</a:t>
            </a:r>
            <a:endParaRPr kumimoji="1" lang="en-US" altLang="ja-JP" dirty="0" smtClean="0"/>
          </a:p>
          <a:p>
            <a:r>
              <a:rPr lang="ja-JP" altLang="en-US" dirty="0">
                <a:latin typeface="+mj-ea"/>
              </a:rPr>
              <a:t>先ほど思い浮かべた「ストレスのもとになっている問題」に対して，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だれに聞けば，</a:t>
            </a:r>
            <a:r>
              <a:rPr lang="ja-JP" altLang="en-US" b="1" dirty="0">
                <a:solidFill>
                  <a:srgbClr val="FF0000"/>
                </a:solidFill>
                <a:latin typeface="+mj-ea"/>
              </a:rPr>
              <a:t>解決への見通し</a:t>
            </a:r>
            <a:r>
              <a:rPr lang="ja-JP" altLang="en-US" dirty="0">
                <a:latin typeface="+mj-ea"/>
              </a:rPr>
              <a:t>が楽に</a:t>
            </a:r>
            <a:r>
              <a:rPr lang="ja-JP" altLang="en-US" dirty="0" smtClean="0">
                <a:latin typeface="+mj-ea"/>
              </a:rPr>
              <a:t>もてますか。</a:t>
            </a:r>
            <a:r>
              <a:rPr lang="ja-JP" altLang="en-US" dirty="0">
                <a:latin typeface="+mj-ea"/>
              </a:rPr>
              <a:t>　</a:t>
            </a:r>
            <a:endParaRPr lang="en-US" altLang="ja-JP" dirty="0">
              <a:latin typeface="+mj-ea"/>
            </a:endParaRPr>
          </a:p>
          <a:p>
            <a:r>
              <a:rPr lang="ja-JP" altLang="en-US" dirty="0">
                <a:latin typeface="+mj-ea"/>
              </a:rPr>
              <a:t>　</a:t>
            </a:r>
            <a:r>
              <a:rPr lang="en-US" altLang="ja-JP" dirty="0">
                <a:latin typeface="+mj-ea"/>
              </a:rPr>
              <a:t>(</a:t>
            </a:r>
            <a:r>
              <a:rPr lang="ja-JP" altLang="en-US" dirty="0">
                <a:latin typeface="+mj-ea"/>
              </a:rPr>
              <a:t>　　　</a:t>
            </a:r>
            <a:r>
              <a:rPr lang="en-US" altLang="ja-JP" dirty="0">
                <a:latin typeface="+mj-ea"/>
              </a:rPr>
              <a:t>)</a:t>
            </a:r>
            <a:r>
              <a:rPr lang="ja-JP" altLang="en-US" dirty="0">
                <a:latin typeface="+mj-ea"/>
              </a:rPr>
              <a:t>に書きましょう。</a:t>
            </a:r>
            <a:endParaRPr lang="en-US" altLang="ja-JP" dirty="0">
              <a:latin typeface="+mj-ea"/>
            </a:endParaRPr>
          </a:p>
          <a:p>
            <a:r>
              <a:rPr lang="ja-JP" altLang="en-US" sz="1100" dirty="0">
                <a:latin typeface="+mj-ea"/>
              </a:rPr>
              <a:t>例えば，家族，先生，友だち　などがいると思います。</a:t>
            </a:r>
            <a:endParaRPr lang="en-US" altLang="ja-JP" sz="1100" dirty="0">
              <a:latin typeface="+mj-ea"/>
            </a:endParaRP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5087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今，「ストレスのもとになっている問題」に対して，取り組んでいることを思い浮かべてみよう。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0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次に「解決するイメージ」には，「取組のよさ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意義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が分かる」があります。</a:t>
            </a:r>
          </a:p>
          <a:p>
            <a:r>
              <a:rPr kumimoji="1" lang="ja-JP" altLang="en-US" dirty="0" smtClean="0"/>
              <a:t>先ほど思い浮かべた「ストレスのもとになっている問題」に対しての</a:t>
            </a:r>
            <a:endParaRPr kumimoji="1" lang="en-US" altLang="ja-JP" dirty="0" smtClean="0"/>
          </a:p>
          <a:p>
            <a:r>
              <a:rPr kumimoji="1" lang="ja-JP" altLang="en-US" dirty="0" smtClean="0"/>
              <a:t>取組が，どのような成果につながりそうですか。　（　　　　）に書いてみよう。</a:t>
            </a:r>
          </a:p>
          <a:p>
            <a:r>
              <a:rPr kumimoji="1" lang="ja-JP" altLang="en-US" dirty="0" smtClean="0"/>
              <a:t>例えば，・この宿題をやれば成績が上がりそう，・この練習を続ければ試合に勝てそうだなどです。</a:t>
            </a:r>
          </a:p>
          <a:p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15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24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最後に「解決するイメージ」には，「今の成果が確認できる」があります。</a:t>
            </a:r>
          </a:p>
          <a:p>
            <a:r>
              <a:rPr kumimoji="1" lang="ja-JP" altLang="en-US" dirty="0" smtClean="0"/>
              <a:t>大変な中でもすでに成果は表れています。今どこまでできているのか注意深く探して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に書きましょう。</a:t>
            </a:r>
          </a:p>
          <a:p>
            <a:r>
              <a:rPr kumimoji="1" lang="ja-JP" altLang="en-US" dirty="0" smtClean="0"/>
              <a:t>例えば，・今年の水泳学習の目標は</a:t>
            </a:r>
            <a:r>
              <a:rPr kumimoji="1" lang="en-US" altLang="ja-JP" dirty="0" smtClean="0"/>
              <a:t>25M</a:t>
            </a:r>
            <a:r>
              <a:rPr kumimoji="1" lang="ja-JP" altLang="en-US" dirty="0" smtClean="0"/>
              <a:t>泳ぐことだった。目標は達成出来なかったけれど，昨年よりは</a:t>
            </a:r>
            <a:r>
              <a:rPr kumimoji="1" lang="en-US" altLang="ja-JP" dirty="0" smtClean="0"/>
              <a:t>5M</a:t>
            </a:r>
            <a:r>
              <a:rPr kumimoji="1" lang="ja-JP" altLang="en-US" dirty="0" smtClean="0"/>
              <a:t>長く泳げるようになった。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458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さらにストレスマネジメント，レベルアップのコツがあります。まずはレベルアップの一つ目，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一人でがんばるのではなく，他の人に手伝ってもらうことと，友だちのアイディアをまねる</a:t>
            </a:r>
            <a:r>
              <a:rPr kumimoji="1" lang="en-US" altLang="ja-JP" dirty="0" smtClean="0"/>
              <a:t>』</a:t>
            </a:r>
            <a:r>
              <a:rPr kumimoji="1" lang="ja-JP" altLang="en-US" dirty="0" smtClean="0"/>
              <a:t>ことが大切です。では話し合ってみましょう。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880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新しい発見はありましたか。</a:t>
            </a:r>
          </a:p>
          <a:p>
            <a:r>
              <a:rPr kumimoji="1" lang="ja-JP" altLang="en-US" dirty="0" smtClean="0"/>
              <a:t>家族に聞いても楽になる，先生が力になる・・・などです。</a:t>
            </a:r>
          </a:p>
          <a:p>
            <a:r>
              <a:rPr kumimoji="1" lang="ja-JP" altLang="en-US" dirty="0" smtClean="0"/>
              <a:t>小さな発見をためていくことがストレスマネジメントのコツです。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2690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アンケート用紙を一度，机の中から出しましょう。</a:t>
            </a:r>
          </a:p>
          <a:p>
            <a:r>
              <a:rPr kumimoji="1" lang="ja-JP" altLang="en-US" dirty="0" smtClean="0"/>
              <a:t>こころのサポート授業の感想を「心とからだの健康観察」の感想欄に書いてください。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827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300" dirty="0">
                <a:latin typeface="+mj-ea"/>
              </a:rPr>
              <a:t>「心とからだの健康観察」には，今日やったストレスの点数のほかに，４つのトラウマ反応の点数があります。</a:t>
            </a:r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これらの項目の点数が高かった人はリーフレットを参考してやってみましょう。そして，先生やカウンセラーの先生とお話する機会を作りましょうね。</a:t>
            </a:r>
          </a:p>
          <a:p>
            <a:r>
              <a:rPr lang="ja-JP" altLang="en-US" sz="1300" dirty="0">
                <a:latin typeface="+mj-ea"/>
              </a:rPr>
              <a:t>もちろん，今日の点数は高くなかった人も，寝れないな，緊張するなということがあったときにリーフレットを参考にしたり，先生やスクールカウンセラーの先生たちとお話しましょうね。</a:t>
            </a:r>
          </a:p>
          <a:p>
            <a:endParaRPr lang="en-US" altLang="ja-JP" sz="1300" dirty="0">
              <a:latin typeface="+mj-ea"/>
            </a:endParaRPr>
          </a:p>
          <a:p>
            <a:r>
              <a:rPr lang="ja-JP" altLang="en-US" sz="1300" dirty="0">
                <a:latin typeface="+mj-ea"/>
              </a:rPr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5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91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76388" indent="-29861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94444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72221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149999" indent="-238889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627777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105554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583331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4061110" indent="-23888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C05F23-0BE6-423C-A616-7F630FD8F781}" type="slidenum">
              <a:rPr lang="ja-JP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6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B8856-993F-43B2-84B1-303C6098E11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2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8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7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4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08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90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5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85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24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7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07B1A-B3B5-474B-A732-E68A41806025}" type="datetimeFigureOut">
              <a:rPr kumimoji="1" lang="ja-JP" altLang="en-US" smtClean="0"/>
              <a:pPr/>
              <a:t>2016/8/9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1E9E-5B88-4E12-9D00-D5DF9470CA6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7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asutoya.com/2013/09/blog-post_4255.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irasutoya.com/2013/09/blog-post_7325.html" TargetMode="External"/><Relationship Id="rId4" Type="http://schemas.openxmlformats.org/officeDocument/2006/relationships/image" Target="../media/image1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 txBox="1">
            <a:spLocks/>
          </p:cNvSpPr>
          <p:nvPr/>
        </p:nvSpPr>
        <p:spPr>
          <a:xfrm>
            <a:off x="694450" y="260648"/>
            <a:ext cx="5573670" cy="1099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こころのサポート授業</a:t>
            </a:r>
            <a:endParaRPr lang="ja-JP" altLang="en-US" sz="4000" dirty="0">
              <a:latin typeface="+mj-ea"/>
              <a:ea typeface="+mj-ea"/>
            </a:endParaRPr>
          </a:p>
        </p:txBody>
      </p:sp>
      <p:pic>
        <p:nvPicPr>
          <p:cNvPr id="14" name="図 13" descr="ハイタッチをしている子供の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22" y="3230146"/>
            <a:ext cx="3672408" cy="29651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4061128" y="62116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イラスト：かわいいフリーイラスト素材集いらすと</a:t>
            </a:r>
            <a:r>
              <a:rPr kumimoji="1" lang="ja-JP" altLang="en-US" dirty="0" err="1" smtClean="0"/>
              <a:t>や</a:t>
            </a:r>
            <a:endParaRPr kumimoji="1" lang="en-US" altLang="ja-JP" dirty="0" smtClean="0"/>
          </a:p>
          <a:p>
            <a:r>
              <a:rPr lang="ja-JP" altLang="en-US" dirty="0" smtClean="0"/>
              <a:t>　　　　　　</a:t>
            </a:r>
            <a:r>
              <a:rPr lang="en-US" altLang="ja-JP" dirty="0" smtClean="0"/>
              <a:t>http</a:t>
            </a:r>
            <a:r>
              <a:rPr lang="en-US" altLang="ja-JP" dirty="0"/>
              <a:t>://www.irasutoya.com/</a:t>
            </a:r>
            <a:endParaRPr kumimoji="1" lang="ja-JP" altLang="en-US" dirty="0"/>
          </a:p>
        </p:txBody>
      </p:sp>
      <p:sp>
        <p:nvSpPr>
          <p:cNvPr id="9" name="横巻き 8"/>
          <p:cNvSpPr/>
          <p:nvPr/>
        </p:nvSpPr>
        <p:spPr>
          <a:xfrm>
            <a:off x="694450" y="692696"/>
            <a:ext cx="7991640" cy="3024336"/>
          </a:xfrm>
          <a:prstGeom prst="horizontalScroll">
            <a:avLst/>
          </a:prstGeom>
          <a:solidFill>
            <a:srgbClr val="F5FBEF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1115616" y="1052736"/>
            <a:ext cx="7416824" cy="2304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ストレスマネジメント</a:t>
            </a:r>
            <a:endParaRPr lang="en-US" altLang="ja-JP" sz="6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・対処行動編</a:t>
            </a:r>
            <a:endParaRPr lang="ja-JP" altLang="en-US" sz="6000" dirty="0">
              <a:solidFill>
                <a:schemeClr val="tx2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4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39750" y="333375"/>
            <a:ext cx="2478088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7717" t="18478" r="23916" b="43335"/>
          <a:stretch/>
        </p:blipFill>
        <p:spPr>
          <a:xfrm>
            <a:off x="1" y="1196752"/>
            <a:ext cx="90364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00236" y="2204864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/>
              <a:t>１　なかなか，眠れないことがある</a:t>
            </a:r>
            <a:endParaRPr lang="en-US" altLang="ja-JP" sz="4000" dirty="0" smtClean="0"/>
          </a:p>
          <a:p>
            <a:endParaRPr lang="en-US" altLang="ja-JP" sz="4000" dirty="0"/>
          </a:p>
          <a:p>
            <a:endParaRPr lang="en-US" altLang="ja-JP" sz="4000" dirty="0" smtClean="0"/>
          </a:p>
          <a:p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046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２　なにかをしようとしても，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集中できないことがある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992888" cy="1512168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　むしゃくしゃしたり，いらいらしたり，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かっとしたりする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774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653536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４　からだが緊張したり，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　　感覚がびんかんになっている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448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056784" cy="2160240"/>
          </a:xfrm>
        </p:spPr>
        <p:txBody>
          <a:bodyPr>
            <a:noAutofit/>
          </a:bodyPr>
          <a:lstStyle/>
          <a:p>
            <a:pPr algn="l"/>
            <a:r>
              <a:rPr lang="ja-JP" altLang="en-US" sz="4000" dirty="0" smtClean="0"/>
              <a:t>５　小さな音やちょっとしたことで，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どきっとする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251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9024" y="1340768"/>
            <a:ext cx="8784976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６　つらかったこと</a:t>
            </a:r>
            <a:r>
              <a:rPr kumimoji="1" lang="ja-JP" altLang="en-US" sz="3200" dirty="0" smtClean="0"/>
              <a:t>（大震災や</a:t>
            </a:r>
            <a:r>
              <a:rPr lang="ja-JP" altLang="en-US" sz="3200" dirty="0" smtClean="0"/>
              <a:t>他の大変なこと）</a:t>
            </a:r>
            <a:r>
              <a:rPr lang="ja-JP" altLang="en-US" sz="3600" dirty="0" smtClean="0"/>
              <a:t>が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　頭から，離れないことがある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920880" cy="187220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７　いやな夢や，こわい夢をみる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128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08912" cy="15121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８　夜中に目がさめて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</a:t>
            </a:r>
            <a:r>
              <a:rPr kumimoji="1" lang="ja-JP" altLang="en-US" sz="4000" dirty="0" smtClean="0"/>
              <a:t>眠れないことがある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3064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568952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９　ちょっとした</a:t>
            </a:r>
            <a:r>
              <a:rPr lang="ja-JP" altLang="en-US" sz="3600" dirty="0" smtClean="0"/>
              <a:t>きっかけ</a:t>
            </a:r>
            <a:r>
              <a:rPr kumimoji="1" lang="ja-JP" altLang="en-US" sz="3600" dirty="0" smtClean="0"/>
              <a:t>で，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/>
              <a:t>　</a:t>
            </a:r>
            <a:r>
              <a:rPr lang="ja-JP" altLang="en-US" sz="3600" dirty="0" smtClean="0"/>
              <a:t>　思い出したくないのに，思い出してしまう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11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99792" y="1700808"/>
            <a:ext cx="85901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+mn-ea"/>
              </a:rPr>
              <a:t>　</a:t>
            </a:r>
            <a:r>
              <a:rPr lang="ja-JP" altLang="en-US" sz="4000" dirty="0" smtClean="0">
                <a:latin typeface="+mn-ea"/>
              </a:rPr>
              <a:t>どんなときに</a:t>
            </a:r>
            <a:r>
              <a:rPr kumimoji="1" lang="ja-JP" altLang="en-US" sz="4000" dirty="0" smtClean="0">
                <a:latin typeface="+mn-ea"/>
              </a:rPr>
              <a:t>感じる？</a:t>
            </a:r>
            <a:endParaRPr kumimoji="1" lang="en-US" altLang="ja-JP" sz="40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n-ea"/>
              </a:rPr>
              <a:t>　　　　　　その時，どうする？</a:t>
            </a:r>
            <a:endParaRPr kumimoji="1" lang="ja-JP" altLang="en-US" sz="4000" dirty="0">
              <a:latin typeface="+mn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kumimoji="1"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ストレスだ！」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雲形吹き出し 4"/>
          <p:cNvSpPr/>
          <p:nvPr/>
        </p:nvSpPr>
        <p:spPr>
          <a:xfrm>
            <a:off x="1619672" y="3717032"/>
            <a:ext cx="6768752" cy="2579588"/>
          </a:xfrm>
          <a:prstGeom prst="cloudCallout">
            <a:avLst>
              <a:gd name="adj1" fmla="val -29217"/>
              <a:gd name="adj2" fmla="val -58384"/>
            </a:avLst>
          </a:prstGeom>
          <a:solidFill>
            <a:srgbClr val="F3F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http://3.bp.blogspot.com/-42EB7CfEAm8/VD3Sg3Xbg6I/AAAAAAAAoVo/JMYBdWuTxTE/s800/tsukare_bo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110508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6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12968" cy="309634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１０　つらかったことを思い出して，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どきどきしたり，苦しくなったりする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829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712968" cy="259228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１１　つらかったことは，現実のこと・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本当のことと思えないことがある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0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36904" cy="208823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１２　悲しいことがあったのに，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どうして涙がでないのかなと思う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336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84784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dirty="0" smtClean="0"/>
              <a:t>１３　つらかったことは，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できるだけ「考え」ないようにしている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00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80920" cy="280831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１４　つらかったことを，思い出させる　　　　　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</a:t>
            </a:r>
            <a:r>
              <a:rPr kumimoji="1" lang="ja-JP" altLang="en-US" sz="4000" dirty="0" smtClean="0"/>
              <a:t>場所や人や物には　　　　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　　　</a:t>
            </a:r>
            <a:r>
              <a:rPr kumimoji="1" lang="ja-JP" altLang="en-US" sz="4000" dirty="0" smtClean="0"/>
              <a:t>近づかないようにしている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990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725544" cy="230425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１５　つらかったことについては，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話さないようにしている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22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83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539552" y="332656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atin typeface="+mn-ea"/>
              </a:rPr>
              <a:t>はい，半分おわりました。</a:t>
            </a:r>
            <a:endParaRPr kumimoji="1" lang="en-US" altLang="ja-JP" sz="4000" dirty="0" smtClean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ちょっと緊張した人もいるかもしれません。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背伸びをして，はい，左右に。</a:t>
            </a:r>
            <a:endParaRPr kumimoji="1" lang="en-US" altLang="ja-JP" sz="4000" dirty="0" smtClean="0">
              <a:latin typeface="+mn-ea"/>
            </a:endParaRPr>
          </a:p>
          <a:p>
            <a:endParaRPr lang="en-US" altLang="ja-JP" sz="4000" dirty="0">
              <a:latin typeface="+mn-ea"/>
            </a:endParaRPr>
          </a:p>
          <a:p>
            <a:r>
              <a:rPr kumimoji="1" lang="ja-JP" altLang="en-US" sz="4000" dirty="0" smtClean="0">
                <a:latin typeface="+mn-ea"/>
              </a:rPr>
              <a:t>あと，半分です！</a:t>
            </a:r>
            <a:endParaRPr kumimoji="1" lang="ja-JP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9840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6984776" cy="223224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１６　自分が悪い（悪かった）と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責めてしまうことがある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1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484784"/>
            <a:ext cx="6984776" cy="194421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１７　だれも信用できないと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 smtClean="0"/>
              <a:t>　　　</a:t>
            </a:r>
            <a:r>
              <a:rPr kumimoji="1" lang="ja-JP" altLang="en-US" sz="4000" dirty="0" smtClean="0"/>
              <a:t>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330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848872" cy="201622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１８　どんなにがんばっても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意味がないと思うことがある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449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04800" y="332656"/>
            <a:ext cx="8787680" cy="1800200"/>
          </a:xfrm>
          <a:prstGeom prst="roundRect">
            <a:avLst/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人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は，「ストレスだ」と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感じた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とき，それ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を軽くしようとたくさんの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工夫</a:t>
            </a: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を</a:t>
            </a:r>
            <a:r>
              <a:rPr lang="ja-JP" altLang="en-US" sz="4000" dirty="0" smtClean="0">
                <a:solidFill>
                  <a:schemeClr val="tx1"/>
                </a:solidFill>
                <a:latin typeface="+mn-ea"/>
              </a:rPr>
              <a:t>します</a:t>
            </a:r>
            <a:endParaRPr lang="en-US" altLang="ja-JP" sz="4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1506" y="310546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増やそう</a:t>
            </a:r>
            <a:endParaRPr kumimoji="1" lang="ja-JP" altLang="en-US" sz="4000" dirty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793897" y="4808424"/>
            <a:ext cx="6436320" cy="15102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ストレスマネジメントの</a:t>
            </a:r>
            <a:endParaRPr lang="en-US" altLang="ja-JP" sz="4000" dirty="0" smtClean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dirty="0" smtClean="0">
                <a:solidFill>
                  <a:srgbClr val="FFFF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達人になろう！</a:t>
            </a:r>
            <a:endParaRPr lang="en-US" altLang="ja-JP" sz="4000" dirty="0">
              <a:solidFill>
                <a:srgbClr val="FFFF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411760" y="2852852"/>
            <a:ext cx="3240360" cy="1213103"/>
          </a:xfrm>
          <a:prstGeom prst="wedgeEllipseCallout">
            <a:avLst>
              <a:gd name="adj1" fmla="val 38699"/>
              <a:gd name="adj2" fmla="val -1364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3696320" y="4065955"/>
            <a:ext cx="631474" cy="6983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エイエイオーのポーズのイラスト（女性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24" y="2852852"/>
            <a:ext cx="244827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7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848872" cy="237626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１９　楽しかったことが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</a:t>
            </a:r>
            <a:r>
              <a:rPr kumimoji="1" lang="ja-JP" altLang="en-US" sz="4000" dirty="0" smtClean="0"/>
              <a:t>楽しいと思えないことがある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662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82047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 smtClean="0"/>
              <a:t>２０</a:t>
            </a:r>
            <a:r>
              <a:rPr lang="ja-JP" altLang="en-US" sz="3600" dirty="0"/>
              <a:t>　</a:t>
            </a:r>
            <a:r>
              <a:rPr lang="ja-JP" altLang="en-US" sz="3600" dirty="0" smtClean="0"/>
              <a:t>自分の気持ちを，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 smtClean="0"/>
              <a:t>　　　だれもわかってくれないと思うことがある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482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２１　頭やお腹が痛かったり，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からだの調子が悪い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92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２２　ご飯がおいしくないし，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食べたくないことがある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212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85584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２３　なにもやる気がしないことがある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055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797552" cy="194421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２４　授業や学習に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集中できないことがある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253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088232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２５　カッとなってケンカしたり，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乱暴になってしまうことがある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5128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２６　学校を遅刻したり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休んだりすることがある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61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２７　だれかに話をきいてもらいたい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582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２８　学校では，楽しいことが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いっぱいある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617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968" y="1340768"/>
            <a:ext cx="8712968" cy="2897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◆達人への道①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</a:t>
            </a:r>
            <a:r>
              <a:rPr lang="ja-JP" altLang="en-US" sz="3600" b="1" dirty="0">
                <a:solidFill>
                  <a:srgbClr val="0070C0"/>
                </a:solidFill>
                <a:latin typeface="+mj-ea"/>
              </a:rPr>
              <a:t>心とからだの健康観察」 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今の自分</a:t>
            </a:r>
            <a:r>
              <a:rPr lang="ja-JP" altLang="en-US" sz="4000" dirty="0">
                <a:latin typeface="+mj-ea"/>
                <a:ea typeface="+mj-ea"/>
              </a:rPr>
              <a:t>の心</a:t>
            </a:r>
            <a:r>
              <a:rPr lang="ja-JP" altLang="en-US" sz="4000" dirty="0" smtClean="0">
                <a:latin typeface="+mj-ea"/>
                <a:ea typeface="+mj-ea"/>
              </a:rPr>
              <a:t>や身体に</a:t>
            </a:r>
            <a:r>
              <a:rPr lang="ja-JP" altLang="en-US" sz="4000" dirty="0">
                <a:latin typeface="+mj-ea"/>
                <a:ea typeface="+mj-ea"/>
              </a:rPr>
              <a:t>目を向けて</a:t>
            </a:r>
            <a:r>
              <a:rPr lang="ja-JP" altLang="en-US" sz="4000" dirty="0" smtClean="0">
                <a:latin typeface="+mj-ea"/>
                <a:ea typeface="+mj-ea"/>
              </a:rPr>
              <a:t>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ストレス</a:t>
            </a:r>
            <a:r>
              <a:rPr lang="ja-JP" altLang="en-US" sz="4000" dirty="0">
                <a:latin typeface="+mj-ea"/>
                <a:ea typeface="+mj-ea"/>
              </a:rPr>
              <a:t>反応がどのように表れて</a:t>
            </a:r>
            <a:r>
              <a:rPr lang="ja-JP" altLang="en-US" sz="4000" dirty="0" smtClean="0">
                <a:latin typeface="+mj-ea"/>
                <a:ea typeface="+mj-ea"/>
              </a:rPr>
              <a:t>いる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のか確かめてみよう。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704" y="188640"/>
            <a:ext cx="9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自分の心と身体に目をむけよう！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2164" y="4437112"/>
            <a:ext cx="898954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solidFill>
                  <a:srgbClr val="C00000"/>
                </a:solidFill>
                <a:latin typeface="+mj-ea"/>
              </a:rPr>
              <a:t>◆達人への道②</a:t>
            </a:r>
            <a:r>
              <a:rPr lang="ja-JP" altLang="en-US" sz="3600" b="1" dirty="0" smtClean="0">
                <a:solidFill>
                  <a:srgbClr val="0070C0"/>
                </a:solidFill>
                <a:latin typeface="+mj-ea"/>
              </a:rPr>
              <a:t> 「達人シート」</a:t>
            </a:r>
            <a:endParaRPr lang="ja-JP" altLang="en-US" sz="3600" dirty="0">
              <a:solidFill>
                <a:srgbClr val="C00000"/>
              </a:solidFill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自分</a:t>
            </a:r>
            <a:r>
              <a:rPr lang="ja-JP" altLang="en-US" sz="4000" dirty="0">
                <a:latin typeface="+mj-ea"/>
                <a:ea typeface="+mj-ea"/>
              </a:rPr>
              <a:t>が使える工夫</a:t>
            </a:r>
            <a:r>
              <a:rPr lang="ja-JP" altLang="en-US" sz="4000" dirty="0" smtClean="0">
                <a:latin typeface="+mj-ea"/>
                <a:ea typeface="+mj-ea"/>
              </a:rPr>
              <a:t>を増やそう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　　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640960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２９　私には今，将来の夢や目標がある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7154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820472" cy="2736304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３０　ゲーム，携帯，インターネットなどは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やりすぎないように気をつけている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98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7797552" cy="2304256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 smtClean="0"/>
              <a:t>３１　友だちと遊んだり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/>
              <a:t>　</a:t>
            </a:r>
            <a:r>
              <a:rPr lang="ja-JP" altLang="en-US" sz="4000" dirty="0" smtClean="0"/>
              <a:t>　　話したりすることが楽しい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075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5832475"/>
          </a:xfrm>
        </p:spPr>
        <p:txBody>
          <a:bodyPr/>
          <a:lstStyle/>
          <a:p>
            <a:pPr algn="l"/>
            <a:r>
              <a:rPr lang="ja-JP" altLang="en-US" sz="4000" dirty="0" smtClean="0"/>
              <a:t>「つらかったこと」（６，７，９）ときかれて，あなたは何を思いうかべましたか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・大震災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・他の大変なこと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・両方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　　・思いうかばない</a:t>
            </a:r>
          </a:p>
        </p:txBody>
      </p:sp>
    </p:spTree>
    <p:extLst>
      <p:ext uri="{BB962C8B-B14F-4D97-AF65-F5344CB8AC3E}">
        <p14:creationId xmlns:p14="http://schemas.microsoft.com/office/powerpoint/2010/main" val="1223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830289" cy="3744416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23528" y="332656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+mn-ea"/>
              </a:rPr>
              <a:t>はい，がんばってチェックしました。</a:t>
            </a:r>
            <a:endParaRPr kumimoji="1" lang="en-US" altLang="ja-JP" sz="4400" dirty="0" smtClean="0">
              <a:latin typeface="+mn-ea"/>
            </a:endParaRPr>
          </a:p>
          <a:p>
            <a:endParaRPr kumimoji="1" lang="en-US" altLang="ja-JP" sz="4400" dirty="0" smtClean="0">
              <a:latin typeface="+mn-ea"/>
            </a:endParaRPr>
          </a:p>
          <a:p>
            <a:r>
              <a:rPr kumimoji="1" lang="ja-JP" altLang="en-US" sz="4400" dirty="0" smtClean="0">
                <a:latin typeface="+mn-ea"/>
              </a:rPr>
              <a:t>もう一度，背伸びをしましょう！</a:t>
            </a:r>
            <a:endParaRPr kumimoji="1" lang="ja-JP" altLang="en-US" sz="4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129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7519" t="27629" r="24311" b="34184"/>
          <a:stretch/>
        </p:blipFill>
        <p:spPr>
          <a:xfrm>
            <a:off x="0" y="1135634"/>
            <a:ext cx="9143999" cy="3429599"/>
          </a:xfrm>
          <a:prstGeom prst="rect">
            <a:avLst/>
          </a:prstGeom>
        </p:spPr>
      </p:pic>
      <p:sp>
        <p:nvSpPr>
          <p:cNvPr id="2" name="角丸四角形 1"/>
          <p:cNvSpPr/>
          <p:nvPr/>
        </p:nvSpPr>
        <p:spPr>
          <a:xfrm>
            <a:off x="1455400" y="221235"/>
            <a:ext cx="5940425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ＤＨＰ特太ゴシック体" panose="02010601000101010101" pitchFamily="2" charset="-128"/>
              </a:rPr>
              <a:t>合計点を出しましょう</a:t>
            </a:r>
          </a:p>
        </p:txBody>
      </p:sp>
      <p:sp>
        <p:nvSpPr>
          <p:cNvPr id="3" name="角丸四角形吹き出し 2"/>
          <p:cNvSpPr/>
          <p:nvPr/>
        </p:nvSpPr>
        <p:spPr>
          <a:xfrm>
            <a:off x="899591" y="4653136"/>
            <a:ext cx="7344816" cy="1403871"/>
          </a:xfrm>
          <a:prstGeom prst="wedgeRoundRectCallout">
            <a:avLst>
              <a:gd name="adj1" fmla="val 55550"/>
              <a:gd name="adj2" fmla="val -65934"/>
              <a:gd name="adj3" fmla="val 16667"/>
            </a:avLst>
          </a:prstGeom>
          <a:ln w="28575" cmpd="dbl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>
                <a:solidFill>
                  <a:schemeClr val="tx1"/>
                </a:solidFill>
              </a:rPr>
              <a:t>回答の</a:t>
            </a:r>
            <a:r>
              <a:rPr lang="ja-JP" altLang="en-US" sz="4000" dirty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数字の合計</a:t>
            </a:r>
            <a:r>
              <a:rPr lang="ja-JP" altLang="en-US" sz="4000" dirty="0">
                <a:solidFill>
                  <a:schemeClr val="tx1"/>
                </a:solidFill>
              </a:rPr>
              <a:t>を記入する</a:t>
            </a:r>
            <a:endParaRPr lang="en-US" altLang="ja-JP" sz="4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u="sng" dirty="0">
                <a:solidFill>
                  <a:srgbClr val="0070C0"/>
                </a:solidFill>
              </a:rPr>
              <a:t>記入例で</a:t>
            </a:r>
            <a:r>
              <a:rPr lang="ja-JP" altLang="en-US" sz="4000" u="sng" dirty="0" smtClean="0">
                <a:solidFill>
                  <a:srgbClr val="0070C0"/>
                </a:solidFill>
              </a:rPr>
              <a:t>は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2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0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1</a:t>
            </a:r>
            <a:r>
              <a:rPr lang="ja-JP" altLang="en-US" sz="4000" b="1" u="sng" dirty="0">
                <a:solidFill>
                  <a:srgbClr val="0070C0"/>
                </a:solidFill>
              </a:rPr>
              <a:t>＋</a:t>
            </a:r>
            <a:r>
              <a:rPr lang="en-US" altLang="ja-JP" sz="4000" b="1" u="sng" dirty="0">
                <a:solidFill>
                  <a:srgbClr val="0070C0"/>
                </a:solidFill>
              </a:rPr>
              <a:t>3</a:t>
            </a:r>
            <a:r>
              <a:rPr lang="ja-JP" altLang="en-US" sz="4000" b="1" u="sng" dirty="0">
                <a:solidFill>
                  <a:srgbClr val="0070C0"/>
                </a:solidFill>
              </a:rPr>
              <a:t>＝</a:t>
            </a:r>
            <a:r>
              <a:rPr lang="en-US" altLang="ja-JP" sz="4000" b="1" u="sng" dirty="0">
                <a:solidFill>
                  <a:srgbClr val="0070C0"/>
                </a:solidFill>
              </a:rPr>
              <a:t>7 </a:t>
            </a:r>
            <a:endParaRPr lang="ja-JP" altLang="en-US" sz="4400" b="1" u="sng" dirty="0">
              <a:solidFill>
                <a:srgbClr val="0070C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0" y="5941362"/>
            <a:ext cx="9143999" cy="9144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＊同じようにあと</a:t>
            </a:r>
            <a:r>
              <a:rPr lang="en-US" altLang="ja-JP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カ所の合計点も出しましょう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8423919" y="3969655"/>
            <a:ext cx="720080" cy="586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4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20996" y="3429000"/>
            <a:ext cx="9164995" cy="331236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46" name="タイトル 3"/>
          <p:cNvSpPr>
            <a:spLocks noGrp="1"/>
          </p:cNvSpPr>
          <p:nvPr>
            <p:ph type="title"/>
          </p:nvPr>
        </p:nvSpPr>
        <p:spPr>
          <a:xfrm>
            <a:off x="260779" y="379387"/>
            <a:ext cx="8569325" cy="354681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ja-JP" altLang="en-US" dirty="0" smtClean="0"/>
              <a:t> このアンケートをして</a:t>
            </a:r>
            <a:br>
              <a:rPr lang="ja-JP" altLang="en-US" dirty="0" smtClean="0"/>
            </a:br>
            <a:r>
              <a:rPr lang="ja-JP" altLang="en-US" sz="4000" dirty="0" smtClean="0"/>
              <a:t>・</a:t>
            </a:r>
            <a:r>
              <a:rPr lang="ja-JP" altLang="en-US" dirty="0" smtClean="0"/>
              <a:t>気づいたこと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・今の気もち</a:t>
            </a:r>
            <a:r>
              <a:rPr lang="ja-JP" altLang="en-US" sz="4000" dirty="0" smtClean="0"/>
              <a:t>　　　　　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endParaRPr lang="ja-JP" altLang="en-US" sz="4000" dirty="0" smtClean="0"/>
          </a:p>
        </p:txBody>
      </p:sp>
      <p:sp>
        <p:nvSpPr>
          <p:cNvPr id="2" name="右中かっこ 1"/>
          <p:cNvSpPr/>
          <p:nvPr/>
        </p:nvSpPr>
        <p:spPr>
          <a:xfrm>
            <a:off x="3459386" y="1412776"/>
            <a:ext cx="504056" cy="163500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36535" y="1412776"/>
            <a:ext cx="5209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・書ける人は書こう</a:t>
            </a:r>
          </a:p>
          <a:p>
            <a:r>
              <a:rPr lang="ja-JP" altLang="en-US" sz="4400" dirty="0" smtClean="0"/>
              <a:t>・絵をかいてもいいよ</a:t>
            </a:r>
            <a:endParaRPr kumimoji="1" lang="ja-JP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7" y="3861048"/>
            <a:ext cx="83715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632" y="1765942"/>
            <a:ext cx="8667848" cy="3820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今，感じて</a:t>
            </a:r>
            <a:r>
              <a:rPr lang="ja-JP" altLang="en-US" sz="4000" dirty="0">
                <a:latin typeface="+mj-ea"/>
                <a:ea typeface="+mj-ea"/>
              </a:rPr>
              <a:t>いる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ストレスのもと</a:t>
            </a:r>
            <a:r>
              <a:rPr lang="ja-JP" altLang="en-US" sz="4000" dirty="0" smtClean="0">
                <a:latin typeface="+mj-ea"/>
                <a:ea typeface="+mj-ea"/>
              </a:rPr>
              <a:t>になって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いることを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一つ</a:t>
            </a:r>
            <a:r>
              <a:rPr lang="ja-JP" altLang="en-US" sz="4000" dirty="0" smtClean="0">
                <a:latin typeface="+mj-ea"/>
                <a:ea typeface="+mj-ea"/>
              </a:rPr>
              <a:t>だけ思い浮かべてみよう。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1472" y="90872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ストレスの合計点に注目しよう！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6263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◆達人への道②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810278" y="3645024"/>
            <a:ext cx="6142756" cy="2957428"/>
          </a:xfrm>
          <a:prstGeom prst="cloudCallout">
            <a:avLst>
              <a:gd name="adj1" fmla="val 52185"/>
              <a:gd name="adj2" fmla="val 187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悩んでいる女の子の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60" y="4653136"/>
            <a:ext cx="2232248" cy="1943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4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852" y="4797152"/>
            <a:ext cx="8856984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点数が高かった人も低かった人も</a:t>
            </a:r>
            <a:r>
              <a:rPr lang="ja-JP" altLang="en-US" sz="4400" dirty="0" smtClean="0">
                <a:latin typeface="+mn-ea"/>
              </a:rPr>
              <a:t>，</a:t>
            </a:r>
            <a:endParaRPr lang="en-US" altLang="ja-JP" sz="4400" dirty="0" smtClean="0">
              <a:latin typeface="+mn-ea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+mn-ea"/>
              </a:rPr>
              <a:t>まず</a:t>
            </a:r>
            <a:r>
              <a:rPr lang="ja-JP" altLang="en-US" sz="4400" u="sng" dirty="0" smtClean="0">
                <a:solidFill>
                  <a:srgbClr val="FF0000"/>
                </a:solidFill>
                <a:latin typeface="+mn-ea"/>
              </a:rPr>
              <a:t>１点下げること</a:t>
            </a:r>
            <a:r>
              <a:rPr lang="ja-JP" altLang="en-US" sz="4400" dirty="0" smtClean="0">
                <a:latin typeface="+mn-ea"/>
              </a:rPr>
              <a:t>を目標にしよう！</a:t>
            </a:r>
            <a:endParaRPr lang="en-US" altLang="ja-JP" sz="4400" dirty="0" smtClean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80666"/>
            <a:ext cx="5365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</a:t>
            </a:r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の授業の目標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6" name="Picture 4" descr="ED00205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032" y="1052736"/>
            <a:ext cx="86756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899592" y="1268760"/>
            <a:ext cx="69479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FF00"/>
                </a:solidFill>
              </a:rPr>
              <a:t>　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ストレスの合計点を</a:t>
            </a:r>
          </a:p>
          <a:p>
            <a:r>
              <a:rPr kumimoji="1" lang="en-US" altLang="ja-JP" sz="6000" b="1" dirty="0" smtClean="0">
                <a:solidFill>
                  <a:srgbClr val="FFFF00"/>
                </a:solidFill>
              </a:rPr>
              <a:t>1</a:t>
            </a:r>
            <a:r>
              <a:rPr kumimoji="1" lang="ja-JP" altLang="en-US" sz="6000" b="1" dirty="0" smtClean="0">
                <a:solidFill>
                  <a:srgbClr val="FFFF00"/>
                </a:solidFill>
              </a:rPr>
              <a:t>点下げよう！</a:t>
            </a:r>
            <a:endParaRPr kumimoji="1" lang="ja-JP" alt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904223"/>
              </p:ext>
            </p:extLst>
          </p:nvPr>
        </p:nvGraphicFramePr>
        <p:xfrm>
          <a:off x="236712" y="1891594"/>
          <a:ext cx="8799784" cy="4129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904"/>
                <a:gridCol w="2736304"/>
                <a:gridCol w="5184576"/>
              </a:tblGrid>
              <a:tr h="1105358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対処行動</a:t>
                      </a:r>
                      <a:endParaRPr kumimoji="1" lang="ja-JP" altLang="en-US" sz="2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endParaRPr kumimoji="1" lang="ja-JP" altLang="en-US" sz="3600" dirty="0">
                        <a:solidFill>
                          <a:srgbClr val="FF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FF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気分を変える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問題を</a:t>
                      </a:r>
                      <a:endParaRPr kumimoji="1" lang="en-US" altLang="ja-JP" sz="3600" dirty="0" smtClean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3600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endParaRPr kumimoji="1" lang="ja-JP" altLang="en-US" sz="3600" dirty="0">
                        <a:solidFill>
                          <a:srgbClr val="0070C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00B05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行動</a:t>
                      </a:r>
                      <a:endParaRPr kumimoji="1" lang="ja-JP" altLang="en-US" sz="3600" b="1" dirty="0">
                        <a:solidFill>
                          <a:srgbClr val="00B05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  <a:tr h="100811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600" b="1" dirty="0" smtClean="0">
                          <a:solidFill>
                            <a:srgbClr val="0070C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解決する</a:t>
                      </a:r>
                      <a:r>
                        <a:rPr kumimoji="1" lang="ja-JP" altLang="en-US" sz="3600" b="1" dirty="0" smtClean="0">
                          <a:solidFill>
                            <a:srgbClr val="FF66CC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イメージ</a:t>
                      </a:r>
                      <a:endParaRPr kumimoji="1" lang="ja-JP" altLang="en-US" sz="3600" b="1" dirty="0">
                        <a:solidFill>
                          <a:srgbClr val="FF66CC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1520" y="7029400"/>
            <a:ext cx="8568952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　</a:t>
            </a:r>
            <a:endParaRPr lang="en-US" altLang="ja-JP" sz="3600" dirty="0" smtClean="0"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n-ea"/>
              </a:rPr>
              <a:t>　</a:t>
            </a:r>
            <a:endParaRPr lang="ja-JP" altLang="en-US" sz="3600" dirty="0">
              <a:latin typeface="+mn-ea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84980" y="0"/>
            <a:ext cx="9058794" cy="744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r>
              <a:rPr kumimoji="1" lang="ja-JP" altLang="en-US" sz="4400" dirty="0" smtClean="0">
                <a:solidFill>
                  <a:srgbClr val="C00000"/>
                </a:solidFill>
                <a:latin typeface="+mn-ea"/>
                <a:ea typeface="ＤＨＰ特太ゴシック体" panose="02010601000101010101" pitchFamily="2" charset="-128"/>
              </a:rPr>
              <a:t>ストレスを感じた時の工夫</a:t>
            </a:r>
            <a:r>
              <a:rPr kumimoji="1" lang="ja-JP" altLang="en-US" sz="4400" dirty="0" smtClean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endParaRPr kumimoji="1" lang="en-US" altLang="ja-JP" sz="4400" dirty="0" smtClean="0">
              <a:latin typeface="+mn-ea"/>
              <a:ea typeface="ＤＨＰ特太ゴシック体" panose="02010601000101010101" pitchFamily="2" charset="-128"/>
            </a:endParaRPr>
          </a:p>
          <a:p>
            <a:pPr marL="0" indent="0" algn="ctr">
              <a:buNone/>
            </a:pPr>
            <a:r>
              <a:rPr lang="ja-JP" altLang="en-US" sz="4400" dirty="0">
                <a:latin typeface="+mn-ea"/>
                <a:ea typeface="ＤＨＰ特太ゴシック体" panose="02010601000101010101" pitchFamily="2" charset="-128"/>
              </a:rPr>
              <a:t>　</a:t>
            </a:r>
            <a:endParaRPr kumimoji="1" lang="ja-JP" altLang="en-US" sz="4400" b="1" dirty="0">
              <a:latin typeface="+mn-ea"/>
              <a:ea typeface="ＤＨＰ特太ゴシック体" panose="02010601000101010101" pitchFamily="2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6165304"/>
            <a:ext cx="482736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+mj-ea"/>
                <a:ea typeface="+mj-ea"/>
              </a:rPr>
              <a:t>ひとつひとつ</a:t>
            </a:r>
            <a:r>
              <a:rPr kumimoji="1" lang="ja-JP" altLang="en-US" sz="3200" b="1" dirty="0" smtClean="0">
                <a:solidFill>
                  <a:srgbClr val="FFFF00"/>
                </a:solidFill>
                <a:latin typeface="+mj-ea"/>
                <a:ea typeface="+mj-ea"/>
              </a:rPr>
              <a:t>考えていこう</a:t>
            </a:r>
            <a:endParaRPr kumimoji="1" lang="ja-JP" altLang="en-US" sz="32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798151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４つの「対処行動（工夫）」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猫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4005064"/>
            <a:ext cx="1096070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図 12" descr="犬のアイコン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748" y="1916832"/>
            <a:ext cx="109607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ウサギのアイコン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3" y="3108126"/>
            <a:ext cx="1220252" cy="880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象のアイコン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744" y="5013176"/>
            <a:ext cx="1096070" cy="92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2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-10120" y="1124744"/>
            <a:ext cx="3240360" cy="598711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はじめに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" y="1772816"/>
            <a:ext cx="9003332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208738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smtClean="0">
                <a:solidFill>
                  <a:srgbClr val="C0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◆達人への道①</a:t>
            </a:r>
            <a:endParaRPr lang="ja-JP" altLang="en-US" sz="4000" dirty="0">
              <a:solidFill>
                <a:srgbClr val="C0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557214" y="210962"/>
            <a:ext cx="5586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+mj-ea"/>
              </a:rPr>
              <a:t>「心とからだの健康観察」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419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6190" y="1750169"/>
            <a:ext cx="8712968" cy="1894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　人と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話す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○　リラックス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熱中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</a:t>
            </a:r>
            <a:endParaRPr lang="en-US" altLang="ja-JP" sz="4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など，自分にとって楽しいことをする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48995" y="860624"/>
            <a:ext cx="6754944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r>
              <a:rPr lang="ja-JP" altLang="en-US" sz="3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には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206028" y="4040628"/>
            <a:ext cx="8570052" cy="1520722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ja-JP" altLang="en-US" sz="4000" dirty="0" smtClean="0">
              <a:latin typeface="+mj-ea"/>
            </a:endParaRPr>
          </a:p>
          <a:p>
            <a:r>
              <a:rPr lang="ja-JP" altLang="en-US" sz="4000" dirty="0" smtClean="0">
                <a:latin typeface="+mj-ea"/>
              </a:rPr>
              <a:t>・だれ</a:t>
            </a:r>
            <a:r>
              <a:rPr lang="ja-JP" altLang="en-US" sz="4000" dirty="0">
                <a:latin typeface="+mj-ea"/>
              </a:rPr>
              <a:t>と話すの</a:t>
            </a:r>
            <a:r>
              <a:rPr lang="ja-JP" altLang="en-US" sz="4000" dirty="0" smtClean="0">
                <a:latin typeface="+mj-ea"/>
              </a:rPr>
              <a:t>か</a:t>
            </a:r>
          </a:p>
          <a:p>
            <a:r>
              <a:rPr lang="ja-JP" altLang="en-US" sz="4000" dirty="0" smtClean="0">
                <a:latin typeface="+mj-ea"/>
              </a:rPr>
              <a:t>・何を</a:t>
            </a:r>
            <a:r>
              <a:rPr lang="ja-JP" altLang="en-US" sz="4000" dirty="0">
                <a:latin typeface="+mj-ea"/>
              </a:rPr>
              <a:t>するの</a:t>
            </a:r>
            <a:r>
              <a:rPr lang="ja-JP" altLang="en-US" sz="4000" dirty="0" smtClean="0">
                <a:latin typeface="+mj-ea"/>
              </a:rPr>
              <a:t>か</a:t>
            </a:r>
            <a:endParaRPr lang="en-US" altLang="ja-JP" sz="4000" dirty="0">
              <a:latin typeface="+mj-ea"/>
            </a:endParaRPr>
          </a:p>
          <a:p>
            <a:endParaRPr lang="ja-JP" altLang="en-US" sz="4000" dirty="0">
              <a:latin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94028" y="152002"/>
            <a:ext cx="607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☆達人シートの左上に注目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21820" y="5635241"/>
            <a:ext cx="8666468" cy="769441"/>
          </a:xfrm>
          <a:prstGeom prst="roundRect">
            <a:avLst/>
          </a:prstGeom>
          <a:solidFill>
            <a:srgbClr val="FF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/>
          <p:cNvSpPr/>
          <p:nvPr/>
        </p:nvSpPr>
        <p:spPr>
          <a:xfrm>
            <a:off x="4077286" y="4260929"/>
            <a:ext cx="432048" cy="10801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89850" y="444704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)</a:t>
            </a:r>
            <a:r>
              <a:rPr kumimoji="1" lang="ja-JP" altLang="en-US" sz="4000" dirty="0" smtClean="0"/>
              <a:t>に書こう</a:t>
            </a:r>
            <a:endParaRPr kumimoji="1" lang="ja-JP" altLang="en-US" sz="4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190" y="56352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気分を変える</a:t>
            </a:r>
            <a:r>
              <a:rPr lang="ja-JP" altLang="en-US" sz="44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行動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」は　有効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2" name="図 11" descr="犬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6" y="5258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0808" y="260649"/>
            <a:ext cx="8581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でも，困ったときすぐにできないこともあるよ。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こんなときは・・・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984844" y="2019151"/>
            <a:ext cx="5963419" cy="83686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「あとで○○しよう」</a:t>
            </a:r>
            <a:endParaRPr lang="en-US" altLang="ja-JP" sz="4400" dirty="0" smtClean="0"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7108" y="5845322"/>
            <a:ext cx="8407656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気分を変える</a:t>
            </a:r>
            <a:r>
              <a:rPr kumimoji="1" lang="ja-JP" altLang="en-US" sz="4400" b="1" dirty="0" smtClean="0">
                <a:solidFill>
                  <a:srgbClr val="CC0099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b="1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endParaRPr kumimoji="1" lang="ja-JP" altLang="en-US" sz="4400" b="1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962968" y="2885148"/>
            <a:ext cx="7002040" cy="21864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　楽しみをためておくイメージをもつ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ことは，ストレスマネジメントの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達人になるためのコツ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5" name="雲 4"/>
          <p:cNvSpPr/>
          <p:nvPr/>
        </p:nvSpPr>
        <p:spPr>
          <a:xfrm>
            <a:off x="179512" y="1412777"/>
            <a:ext cx="8568952" cy="4193440"/>
          </a:xfrm>
          <a:prstGeom prst="cloud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4355976" y="5071590"/>
            <a:ext cx="648072" cy="7716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ガッツポーズをしている女の子のイラスト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979188"/>
            <a:ext cx="210502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ガッツポーズをしている男の子のイラスト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79188"/>
            <a:ext cx="2016223" cy="190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9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2196" y="1520481"/>
            <a:ext cx="8928992" cy="5563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①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「気分を変える</a:t>
            </a: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で記入したことを（　　）に書き写そう。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+mj-ea"/>
                <a:ea typeface="+mj-ea"/>
              </a:rPr>
              <a:t>　</a:t>
            </a:r>
            <a:endParaRPr lang="en-US" altLang="ja-JP" dirty="0" smtClean="0">
              <a:latin typeface="+mj-ea"/>
              <a:ea typeface="+mj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②その行動を</a:t>
            </a:r>
            <a:r>
              <a:rPr lang="ja-JP" altLang="en-US" sz="4000" u="sng" dirty="0" smtClean="0">
                <a:solidFill>
                  <a:srgbClr val="FF0000"/>
                </a:solidFill>
                <a:latin typeface="+mj-ea"/>
                <a:ea typeface="+mj-ea"/>
              </a:rPr>
              <a:t>いつやってみようか</a:t>
            </a:r>
            <a:r>
              <a:rPr lang="ja-JP" altLang="en-US" sz="4000" dirty="0" smtClean="0">
                <a:latin typeface="+mj-ea"/>
                <a:ea typeface="+mj-ea"/>
              </a:rPr>
              <a:t>を考え，＿＿＿に書こう。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　＜例＞</a:t>
            </a: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あとで，冬休みになったら，帰ったら</a:t>
            </a:r>
            <a:r>
              <a:rPr lang="ja-JP" altLang="en-US" dirty="0" smtClean="0">
                <a:solidFill>
                  <a:schemeClr val="accent1"/>
                </a:solidFill>
                <a:latin typeface="+mj-ea"/>
                <a:ea typeface="+mj-ea"/>
              </a:rPr>
              <a:t>，</a:t>
            </a:r>
            <a:r>
              <a:rPr lang="ja-JP" altLang="en-US" dirty="0" smtClean="0">
                <a:latin typeface="+mj-ea"/>
                <a:ea typeface="+mj-ea"/>
              </a:rPr>
              <a:t>など　</a:t>
            </a:r>
            <a:endParaRPr kumimoji="1" lang="ja-JP" altLang="en-US" dirty="0">
              <a:latin typeface="+mj-ea"/>
              <a:ea typeface="+mj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60088"/>
              </p:ext>
            </p:extLst>
          </p:nvPr>
        </p:nvGraphicFramePr>
        <p:xfrm>
          <a:off x="179512" y="2842625"/>
          <a:ext cx="8856984" cy="176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8492"/>
                <a:gridCol w="4428492"/>
              </a:tblGrid>
              <a:tr h="6015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気分を変える行動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気分を変えるイメージ</a:t>
                      </a:r>
                      <a:endParaRPr kumimoji="1" lang="ja-JP" altLang="en-US" sz="2000" dirty="0"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</a:txBody>
                  <a:tcPr anchor="ctr"/>
                </a:tc>
              </a:tr>
              <a:tr h="1162683"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だれと話をする？（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  <a:endParaRPr kumimoji="1" lang="ja-JP" altLang="en-US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 smtClean="0">
                          <a:latin typeface="+mj-ea"/>
                          <a:ea typeface="+mj-ea"/>
                        </a:rPr>
                        <a:t>＿＿＿＿＿＿＿＿＿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，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  </a:t>
                      </a:r>
                      <a:r>
                        <a:rPr kumimoji="1" lang="ja-JP" altLang="en-US" sz="2000" b="1" dirty="0" smtClean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友だち</a:t>
                      </a:r>
                      <a:r>
                        <a:rPr kumimoji="1" lang="ja-JP" altLang="en-US" sz="2000" b="1" dirty="0" smtClean="0">
                          <a:solidFill>
                            <a:srgbClr val="00B05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  </a:t>
                      </a:r>
                      <a:r>
                        <a:rPr kumimoji="1" lang="ja-JP" altLang="en-US" sz="2000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）に話を聞いてもらおう。</a:t>
                      </a:r>
                      <a:endParaRPr kumimoji="1" lang="en-US" altLang="ja-JP" sz="2000" dirty="0" smtClean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直線矢印コネクタ 6"/>
          <p:cNvCxnSpPr/>
          <p:nvPr/>
        </p:nvCxnSpPr>
        <p:spPr>
          <a:xfrm>
            <a:off x="3915328" y="4005064"/>
            <a:ext cx="864096" cy="108012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339752" y="751040"/>
            <a:ext cx="6408712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気分を</a:t>
            </a:r>
            <a:r>
              <a:rPr lang="ja-JP" altLang="en-US" sz="40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変える</a:t>
            </a:r>
            <a:r>
              <a:rPr lang="ja-JP" altLang="en-US" sz="4400" dirty="0" smtClean="0">
                <a:solidFill>
                  <a:srgbClr val="CC00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イメージ</a:t>
            </a:r>
            <a:r>
              <a:rPr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39752" y="166265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☆達人シートの右上に注目</a:t>
            </a:r>
            <a:endParaRPr kumimoji="1" lang="ja-JP" altLang="en-US" sz="36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0" name="図 9" descr="ウサギ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6" y="0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8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3788" y="1340768"/>
            <a:ext cx="8424936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8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ストレスのもとになって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いる問題や課題を解決した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ことにはならない。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400" dirty="0">
                <a:latin typeface="+mj-ea"/>
                <a:ea typeface="+mj-ea"/>
              </a:rPr>
              <a:t>　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75" y="358294"/>
            <a:ext cx="8908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でも，気分を変えているだけでは・・・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3372" y="4421082"/>
            <a:ext cx="8424936" cy="752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そこで，必要なのが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403648" y="5435996"/>
            <a:ext cx="7632848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「解決する</a:t>
            </a:r>
            <a:r>
              <a:rPr lang="ja-JP" altLang="en-US" sz="4000" b="1" dirty="0" smtClean="0">
                <a:solidFill>
                  <a:srgbClr val="00B05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行動</a:t>
            </a:r>
            <a:r>
              <a:rPr lang="ja-JP" altLang="en-US" sz="4000" b="1" dirty="0" smtClean="0">
                <a:solidFill>
                  <a:srgbClr val="0070C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lang="ja-JP" altLang="en-US" sz="4000" dirty="0" smtClean="0">
                <a:latin typeface="+mj-ea"/>
                <a:ea typeface="+mj-ea"/>
              </a:rPr>
              <a:t>という対処行動</a:t>
            </a:r>
            <a:endParaRPr lang="en-US" altLang="ja-JP" sz="4000" dirty="0" smtClean="0">
              <a:latin typeface="+mj-ea"/>
              <a:ea typeface="+mj-ea"/>
            </a:endParaRPr>
          </a:p>
        </p:txBody>
      </p:sp>
      <p:pic>
        <p:nvPicPr>
          <p:cNvPr id="8" name="図 7" descr="猫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44" y="5019748"/>
            <a:ext cx="1616075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 descr="悩んでいる男の子のイラスト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6" y="1990083"/>
            <a:ext cx="2133840" cy="2247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4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153342"/>
            <a:ext cx="8667406" cy="3211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○課題を</a:t>
            </a:r>
            <a:r>
              <a:rPr lang="ja-JP" altLang="en-US" sz="4000" b="1" dirty="0">
                <a:latin typeface="+mj-ea"/>
                <a:ea typeface="+mj-ea"/>
              </a:rPr>
              <a:t>後回しに</a:t>
            </a:r>
            <a:r>
              <a:rPr lang="ja-JP" altLang="en-US" sz="4000" b="1" dirty="0" smtClean="0">
                <a:latin typeface="+mj-ea"/>
                <a:ea typeface="+mj-ea"/>
              </a:rPr>
              <a:t>しないで，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とりあえず</a:t>
            </a:r>
            <a:endParaRPr lang="en-US" altLang="ja-JP" sz="4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　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はじめて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みる</a:t>
            </a:r>
            <a:endParaRPr lang="en-US" altLang="ja-JP" sz="4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latin typeface="+mj-ea"/>
                <a:ea typeface="+mj-ea"/>
              </a:rPr>
              <a:t>の</a:t>
            </a:r>
            <a:r>
              <a:rPr lang="ja-JP" altLang="en-US" sz="4000" b="1" dirty="0" smtClean="0">
                <a:latin typeface="+mj-ea"/>
                <a:ea typeface="+mj-ea"/>
              </a:rPr>
              <a:t>ための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工夫</a:t>
            </a:r>
            <a:r>
              <a:rPr lang="ja-JP" altLang="en-US" sz="4000" b="1" dirty="0" smtClean="0">
                <a:latin typeface="+mj-ea"/>
                <a:ea typeface="+mj-ea"/>
              </a:rPr>
              <a:t>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努力</a:t>
            </a:r>
            <a:r>
              <a:rPr lang="ja-JP" altLang="en-US" sz="4000" b="1" dirty="0" smtClean="0">
                <a:latin typeface="+mj-ea"/>
                <a:ea typeface="+mj-ea"/>
              </a:rPr>
              <a:t>をする</a:t>
            </a:r>
            <a:endParaRPr lang="en-US" altLang="ja-JP" sz="4000" b="1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latin typeface="+mj-ea"/>
                <a:ea typeface="+mj-ea"/>
              </a:rPr>
              <a:t>○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よい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結果を出す</a:t>
            </a:r>
            <a:r>
              <a:rPr lang="ja-JP" altLang="en-US" sz="4000" b="1" dirty="0" smtClean="0">
                <a:latin typeface="+mj-ea"/>
                <a:ea typeface="+mj-ea"/>
              </a:rPr>
              <a:t>（試合に勝つ，合格）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　　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　　　など</a:t>
            </a:r>
            <a:r>
              <a:rPr lang="ja-JP" altLang="en-US" sz="3600" dirty="0">
                <a:latin typeface="+mj-ea"/>
                <a:ea typeface="+mj-ea"/>
              </a:rPr>
              <a:t>が</a:t>
            </a:r>
            <a:r>
              <a:rPr lang="ja-JP" altLang="en-US" sz="3600" dirty="0" smtClean="0">
                <a:latin typeface="+mj-ea"/>
                <a:ea typeface="+mj-ea"/>
              </a:rPr>
              <a:t>あるよ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555776" y="255719"/>
            <a:ext cx="5544616" cy="783580"/>
          </a:xfrm>
          <a:prstGeom prst="rect">
            <a:avLst/>
          </a:prstGeom>
          <a:solidFill>
            <a:srgbClr val="F3FA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「解決する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+mj-ea"/>
              </a:rPr>
              <a:t>行動</a:t>
            </a:r>
            <a:r>
              <a:rPr lang="ja-JP" altLang="en-US" sz="4400" b="1" dirty="0" smtClean="0">
                <a:solidFill>
                  <a:srgbClr val="0070C0"/>
                </a:solidFill>
                <a:latin typeface="+mj-ea"/>
                <a:ea typeface="+mj-ea"/>
              </a:rPr>
              <a:t>」</a:t>
            </a:r>
            <a:endParaRPr lang="en-US" altLang="ja-JP" sz="4400" dirty="0" smtClean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501682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でも，</a:t>
            </a:r>
            <a:r>
              <a:rPr lang="ja-JP" altLang="en-US" sz="3600" dirty="0" smtClean="0">
                <a:latin typeface="+mj-ea"/>
              </a:rPr>
              <a:t>解決</a:t>
            </a:r>
            <a:r>
              <a:rPr lang="ja-JP" altLang="en-US" sz="3600" dirty="0">
                <a:latin typeface="+mj-ea"/>
              </a:rPr>
              <a:t>しようと努力していても，</a:t>
            </a:r>
            <a:endParaRPr lang="en-US" altLang="ja-JP" sz="3600" dirty="0">
              <a:latin typeface="+mj-ea"/>
            </a:endParaRPr>
          </a:p>
          <a:p>
            <a:r>
              <a:rPr lang="ja-JP" altLang="en-US" sz="3600" dirty="0">
                <a:latin typeface="+mj-ea"/>
              </a:rPr>
              <a:t>なかなか簡単に</a:t>
            </a:r>
            <a:r>
              <a:rPr lang="ja-JP" altLang="en-US" sz="3600" dirty="0" smtClean="0">
                <a:latin typeface="+mj-ea"/>
              </a:rPr>
              <a:t>は進まないことも・・・</a:t>
            </a:r>
            <a:endParaRPr lang="ja-JP" altLang="en-US" sz="3600" dirty="0"/>
          </a:p>
          <a:p>
            <a:endParaRPr kumimoji="1" lang="ja-JP" altLang="en-US" sz="3600" dirty="0"/>
          </a:p>
        </p:txBody>
      </p:sp>
      <p:sp>
        <p:nvSpPr>
          <p:cNvPr id="4" name="雲形吹き出し 3"/>
          <p:cNvSpPr/>
          <p:nvPr/>
        </p:nvSpPr>
        <p:spPr>
          <a:xfrm>
            <a:off x="-108520" y="4581128"/>
            <a:ext cx="8064896" cy="2276872"/>
          </a:xfrm>
          <a:prstGeom prst="cloudCallout">
            <a:avLst>
              <a:gd name="adj1" fmla="val 50359"/>
              <a:gd name="adj2" fmla="val 291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 descr="猫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1" y="0"/>
            <a:ext cx="1616075" cy="12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 descr="悩んでいる男の子のイラスト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316" y="5057410"/>
            <a:ext cx="1732152" cy="167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9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39552" y="3429000"/>
            <a:ext cx="7992888" cy="223224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812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「解決する行動」につながらないとき</a:t>
            </a:r>
            <a:endParaRPr kumimoji="1" lang="ja-JP" altLang="en-US" sz="40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400" y="1505297"/>
            <a:ext cx="7508140" cy="769441"/>
          </a:xfrm>
          <a:prstGeom prst="rect">
            <a:avLst/>
          </a:prstGeom>
          <a:solidFill>
            <a:srgbClr val="F3FA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「</a:t>
            </a:r>
            <a:r>
              <a:rPr kumimoji="1" lang="ja-JP" altLang="en-US" sz="4400" dirty="0" smtClean="0">
                <a:solidFill>
                  <a:srgbClr val="00B0F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解決する</a:t>
            </a:r>
            <a:r>
              <a:rPr kumimoji="1" lang="ja-JP" altLang="en-US" sz="4400" dirty="0" smtClean="0">
                <a:solidFill>
                  <a:srgbClr val="CC00CC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イメージ</a:t>
            </a:r>
            <a:r>
              <a:rPr kumimoji="1" lang="ja-JP" altLang="en-US" sz="4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」</a:t>
            </a:r>
            <a:r>
              <a:rPr kumimoji="1"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をもつ</a:t>
            </a:r>
            <a:endParaRPr kumimoji="1" lang="ja-JP" altLang="en-US" sz="40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5320" y="2681536"/>
            <a:ext cx="838430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人は困難に出会っても，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00B050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○解決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への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見通しがもてる</a:t>
            </a: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　○取組のよさ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意義</a:t>
            </a:r>
            <a:r>
              <a:rPr lang="en-US" altLang="ja-JP" sz="40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が分かる</a:t>
            </a:r>
            <a:endParaRPr lang="en-US" altLang="ja-JP" sz="40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○今</a:t>
            </a:r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の成果が確認</a:t>
            </a:r>
            <a:r>
              <a:rPr lang="ja-JP" altLang="en-US" sz="4000" b="1" dirty="0" smtClean="0">
                <a:solidFill>
                  <a:schemeClr val="bg1"/>
                </a:solidFill>
                <a:latin typeface="+mj-ea"/>
                <a:ea typeface="+mj-ea"/>
              </a:rPr>
              <a:t>できる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　</a:t>
            </a:r>
          </a:p>
          <a:p>
            <a:pPr marL="0" indent="0">
              <a:buNone/>
            </a:pPr>
            <a:r>
              <a:rPr lang="ja-JP" altLang="en-US" sz="4000" b="1" dirty="0">
                <a:latin typeface="+mj-ea"/>
                <a:ea typeface="+mj-ea"/>
              </a:rPr>
              <a:t>　</a:t>
            </a:r>
            <a:r>
              <a:rPr lang="ja-JP" altLang="en-US" sz="4000" b="1" dirty="0" smtClean="0">
                <a:latin typeface="+mj-ea"/>
                <a:ea typeface="+mj-ea"/>
              </a:rPr>
              <a:t>　　　　　　　　</a:t>
            </a:r>
            <a:r>
              <a:rPr lang="ja-JP" altLang="en-US" sz="4000" dirty="0" smtClean="0">
                <a:latin typeface="+mj-ea"/>
                <a:ea typeface="+mj-ea"/>
              </a:rPr>
              <a:t>と気持ち</a:t>
            </a:r>
            <a:r>
              <a:rPr lang="ja-JP" altLang="en-US" sz="4000" dirty="0">
                <a:latin typeface="+mj-ea"/>
                <a:ea typeface="+mj-ea"/>
              </a:rPr>
              <a:t>が楽に</a:t>
            </a:r>
            <a:r>
              <a:rPr lang="ja-JP" altLang="en-US" sz="4000" dirty="0" smtClean="0">
                <a:latin typeface="+mj-ea"/>
                <a:ea typeface="+mj-ea"/>
              </a:rPr>
              <a:t>なるよ。</a:t>
            </a:r>
            <a:r>
              <a:rPr lang="ja-JP" altLang="en-US" sz="3600" dirty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>
              <a:latin typeface="+mj-ea"/>
              <a:ea typeface="+mj-ea"/>
            </a:endParaRPr>
          </a:p>
        </p:txBody>
      </p:sp>
      <p:pic>
        <p:nvPicPr>
          <p:cNvPr id="9" name="図 8" descr="象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8534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34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9512" y="260648"/>
            <a:ext cx="885698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もう一度，最初に思い浮かべた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「ストレスのもとになっている</a:t>
            </a:r>
            <a:endParaRPr lang="en-US" altLang="ja-JP" sz="4400" b="1" dirty="0" smtClean="0">
              <a:solidFill>
                <a:srgbClr val="00B050"/>
              </a:solidFill>
              <a:latin typeface="+mj-ea"/>
              <a:ea typeface="ＤＨＰ特太ゴシック体" panose="02010601000101010101" pitchFamily="2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132856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766545" y="1699816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5516" y="1672432"/>
            <a:ext cx="885698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　　　　</a:t>
            </a:r>
            <a:r>
              <a:rPr lang="ja-JP" altLang="en-US" sz="4000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見通しがもてる</a:t>
            </a:r>
            <a:endParaRPr lang="en-US" altLang="ja-JP" sz="4000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（　　　　）に聞けばやり方がわかりそうだ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⇒だれに聞けば，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解決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への見通し</a:t>
            </a:r>
            <a:r>
              <a:rPr lang="ja-JP" altLang="en-US" sz="4000" dirty="0" smtClean="0">
                <a:latin typeface="+mj-ea"/>
                <a:ea typeface="+mj-ea"/>
              </a:rPr>
              <a:t>が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楽にもてるかな。　　</a:t>
            </a:r>
            <a:r>
              <a:rPr lang="en-US" altLang="ja-JP" sz="4000" dirty="0" smtClean="0">
                <a:latin typeface="+mj-ea"/>
                <a:ea typeface="+mj-ea"/>
              </a:rPr>
              <a:t>(</a:t>
            </a:r>
            <a:r>
              <a:rPr lang="ja-JP" altLang="en-US" sz="4000" dirty="0" smtClean="0">
                <a:latin typeface="+mj-ea"/>
                <a:ea typeface="+mj-ea"/>
              </a:rPr>
              <a:t>　　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en-US" altLang="ja-JP" sz="4000" dirty="0" smtClean="0">
                <a:latin typeface="+mj-ea"/>
                <a:ea typeface="+mj-ea"/>
              </a:rPr>
              <a:t>)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＜例＞　家族，先生，友だち　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　　　　　　　</a:t>
            </a:r>
            <a:endParaRPr lang="en-US" altLang="ja-JP" sz="3600" dirty="0">
              <a:latin typeface="+mj-ea"/>
              <a:ea typeface="+mj-ea"/>
            </a:endParaRPr>
          </a:p>
          <a:p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83768" y="864828"/>
            <a:ext cx="499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「解決するイメージ①」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7910" y="268746"/>
            <a:ext cx="5589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☆</a:t>
            </a:r>
            <a:r>
              <a:rPr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達人シート</a:t>
            </a:r>
            <a:r>
              <a:rPr kumimoji="1" lang="ja-JP" altLang="en-US" sz="3200" b="1" dirty="0" smtClean="0">
                <a:solidFill>
                  <a:srgbClr val="FF99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の右下に注目</a:t>
            </a:r>
            <a:endParaRPr kumimoji="1" lang="ja-JP" altLang="en-US" sz="3200" b="1" dirty="0">
              <a:solidFill>
                <a:srgbClr val="FF9900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9" name="図 8" descr="象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" y="188640"/>
            <a:ext cx="1616075" cy="1743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8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7016" y="404664"/>
            <a:ext cx="8533456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400" dirty="0" smtClean="0">
                <a:latin typeface="+mj-ea"/>
                <a:ea typeface="+mj-ea"/>
              </a:rPr>
              <a:t>今，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「</a:t>
            </a:r>
            <a:r>
              <a:rPr lang="ja-JP" altLang="en-US" sz="4400" b="1" dirty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ストレスのもとになっている</a:t>
            </a:r>
            <a:r>
              <a:rPr lang="ja-JP" altLang="en-US" sz="4400" b="1" dirty="0" smtClean="0">
                <a:solidFill>
                  <a:srgbClr val="00B050"/>
                </a:solidFill>
                <a:latin typeface="+mj-ea"/>
                <a:ea typeface="ＤＨＰ特太ゴシック体" panose="02010601000101010101" pitchFamily="2" charset="-128"/>
              </a:rPr>
              <a:t>問題や課題」</a:t>
            </a:r>
            <a:r>
              <a:rPr lang="ja-JP" altLang="en-US" sz="4400" dirty="0" smtClean="0">
                <a:latin typeface="+mj-ea"/>
                <a:ea typeface="+mj-ea"/>
              </a:rPr>
              <a:t>に対して，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取り組んで</a:t>
            </a:r>
            <a:r>
              <a:rPr lang="ja-JP" altLang="en-US" sz="4400" b="1" dirty="0">
                <a:solidFill>
                  <a:srgbClr val="FF0000"/>
                </a:solidFill>
                <a:latin typeface="+mj-ea"/>
                <a:ea typeface="+mj-ea"/>
              </a:rPr>
              <a:t>いる</a:t>
            </a:r>
            <a:r>
              <a:rPr lang="ja-JP" altLang="en-US" sz="4400" b="1" dirty="0" smtClean="0">
                <a:solidFill>
                  <a:srgbClr val="FF0000"/>
                </a:solidFill>
                <a:latin typeface="+mj-ea"/>
                <a:ea typeface="+mj-ea"/>
              </a:rPr>
              <a:t>こと</a:t>
            </a:r>
            <a:r>
              <a:rPr lang="ja-JP" altLang="en-US" sz="4400" dirty="0" smtClean="0">
                <a:latin typeface="+mj-ea"/>
                <a:ea typeface="+mj-ea"/>
              </a:rPr>
              <a:t>を思い浮かべてみよう。</a:t>
            </a:r>
            <a:endParaRPr lang="en-US" altLang="ja-JP" sz="44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2" name="雲 1"/>
          <p:cNvSpPr/>
          <p:nvPr/>
        </p:nvSpPr>
        <p:spPr>
          <a:xfrm>
            <a:off x="544480" y="2924944"/>
            <a:ext cx="8136904" cy="3641767"/>
          </a:xfrm>
          <a:prstGeom prst="cloud">
            <a:avLst/>
          </a:prstGeom>
          <a:solidFill>
            <a:srgbClr val="FFF3FF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226012" y="1511907"/>
            <a:ext cx="8640960" cy="1189609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49469" y="1204725"/>
            <a:ext cx="7104384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574" y="1169453"/>
            <a:ext cx="9448978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取組のよさ（意義）が分かる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今の取組が（　　　　　　）につながる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⇒取組が，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  <a:ea typeface="+mj-ea"/>
              </a:rPr>
              <a:t>どのような成果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つながりそう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かな。</a:t>
            </a: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（　　</a:t>
            </a:r>
            <a:r>
              <a:rPr lang="ja-JP" altLang="en-US" sz="4000" dirty="0">
                <a:latin typeface="+mj-ea"/>
                <a:ea typeface="+mj-ea"/>
              </a:rPr>
              <a:t>　　）に</a:t>
            </a:r>
            <a:r>
              <a:rPr lang="ja-JP" altLang="en-US" sz="4000" dirty="0" smtClean="0">
                <a:latin typeface="+mj-ea"/>
                <a:ea typeface="+mj-ea"/>
              </a:rPr>
              <a:t>書こう。</a:t>
            </a:r>
            <a:endParaRPr lang="en-US" altLang="ja-JP" sz="4000" dirty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dirty="0" smtClean="0">
                <a:latin typeface="+mj-ea"/>
                <a:ea typeface="+mj-ea"/>
              </a:rPr>
              <a:t>＜</a:t>
            </a:r>
            <a:r>
              <a:rPr lang="ja-JP" altLang="en-US" dirty="0">
                <a:latin typeface="+mj-ea"/>
                <a:ea typeface="+mj-ea"/>
              </a:rPr>
              <a:t>例</a:t>
            </a:r>
            <a:r>
              <a:rPr lang="ja-JP" altLang="en-US" dirty="0" smtClean="0">
                <a:latin typeface="+mj-ea"/>
                <a:ea typeface="+mj-ea"/>
              </a:rPr>
              <a:t>＞</a:t>
            </a:r>
            <a:r>
              <a:rPr lang="ja-JP" altLang="en-US" sz="3600" dirty="0" smtClean="0">
                <a:latin typeface="+mj-ea"/>
                <a:ea typeface="+mj-ea"/>
              </a:rPr>
              <a:t>・</a:t>
            </a:r>
            <a:r>
              <a:rPr lang="ja-JP" altLang="en-US" sz="3600" dirty="0">
                <a:latin typeface="+mj-ea"/>
                <a:ea typeface="+mj-ea"/>
              </a:rPr>
              <a:t>この宿題をやれば成績が</a:t>
            </a:r>
            <a:r>
              <a:rPr lang="ja-JP" altLang="en-US" sz="3600" dirty="0" smtClean="0">
                <a:latin typeface="+mj-ea"/>
                <a:ea typeface="+mj-ea"/>
              </a:rPr>
              <a:t>上がりそう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・</a:t>
            </a:r>
            <a:r>
              <a:rPr lang="ja-JP" altLang="en-US" sz="3600" dirty="0">
                <a:latin typeface="+mj-ea"/>
                <a:ea typeface="+mj-ea"/>
              </a:rPr>
              <a:t>この練習を続ければ試合に勝てそう</a:t>
            </a:r>
            <a:r>
              <a:rPr lang="ja-JP" altLang="en-US" sz="3600" dirty="0" smtClean="0">
                <a:latin typeface="+mj-ea"/>
                <a:ea typeface="+mj-ea"/>
              </a:rPr>
              <a:t>だ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「解決するイメージ②」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97" y="32296"/>
            <a:ext cx="1616075" cy="161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8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74063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「心とからだの健康観察」をする前に①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133600"/>
            <a:ext cx="8151813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1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99809" y="1258265"/>
            <a:ext cx="8640960" cy="1018607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683568" y="842069"/>
            <a:ext cx="5832648" cy="645118"/>
          </a:xfrm>
          <a:prstGeom prst="roundRect">
            <a:avLst/>
          </a:prstGeom>
          <a:solidFill>
            <a:srgbClr val="FF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020" y="16626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「解決するイメージ③」</a:t>
            </a:r>
            <a:endParaRPr kumimoji="1" lang="ja-JP" altLang="en-US" sz="36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" name="図 9" descr="象のアイコン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94" y="34032"/>
            <a:ext cx="1616075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004" y="812594"/>
            <a:ext cx="8856984" cy="604540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 smtClean="0">
                <a:solidFill>
                  <a:schemeClr val="bg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今の成果が確認できる</a:t>
            </a:r>
            <a:endParaRPr lang="en-US" altLang="ja-JP" sz="4000" b="1" dirty="0" smtClean="0">
              <a:solidFill>
                <a:schemeClr val="bg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r>
              <a:rPr lang="ja-JP" altLang="en-US" sz="4000" dirty="0" smtClean="0">
                <a:latin typeface="+mj-ea"/>
                <a:ea typeface="+mj-ea"/>
              </a:rPr>
              <a:t>今できていることは（　　　　　　）だ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⇒</a:t>
            </a:r>
            <a:r>
              <a:rPr lang="ja-JP" altLang="en-US" sz="4000" dirty="0">
                <a:latin typeface="+mj-ea"/>
              </a:rPr>
              <a:t>大変な中でも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すでに成果は表れて</a:t>
            </a:r>
            <a:r>
              <a:rPr lang="ja-JP" altLang="en-US" sz="4000" b="1" dirty="0" err="1" smtClean="0">
                <a:solidFill>
                  <a:srgbClr val="FF0000"/>
                </a:solidFill>
                <a:latin typeface="+mj-ea"/>
              </a:rPr>
              <a:t>い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j-ea"/>
              </a:rPr>
              <a:t>る</a:t>
            </a:r>
            <a:r>
              <a:rPr lang="ja-JP" altLang="en-US" sz="4000" dirty="0" smtClean="0">
                <a:latin typeface="+mj-ea"/>
              </a:rPr>
              <a:t>よ。</a:t>
            </a:r>
            <a:r>
              <a:rPr lang="ja-JP" altLang="en-US" sz="4000" dirty="0" smtClean="0">
                <a:solidFill>
                  <a:srgbClr val="FF0000"/>
                </a:solidFill>
                <a:latin typeface="+mj-ea"/>
              </a:rPr>
              <a:t>今</a:t>
            </a:r>
            <a:r>
              <a:rPr lang="ja-JP" altLang="en-US" sz="4000" b="1" dirty="0">
                <a:solidFill>
                  <a:srgbClr val="FF0000"/>
                </a:solidFill>
                <a:latin typeface="+mj-ea"/>
              </a:rPr>
              <a:t>どこまでできているのか</a:t>
            </a:r>
            <a:r>
              <a:rPr lang="ja-JP" altLang="en-US" sz="4000" dirty="0">
                <a:latin typeface="+mj-ea"/>
              </a:rPr>
              <a:t>注意</a:t>
            </a:r>
            <a:r>
              <a:rPr lang="ja-JP" altLang="en-US" sz="4000" dirty="0" smtClean="0">
                <a:latin typeface="+mj-ea"/>
              </a:rPr>
              <a:t>深　</a:t>
            </a:r>
          </a:p>
          <a:p>
            <a:pPr marL="0" indent="0">
              <a:buNone/>
            </a:pPr>
            <a:r>
              <a:rPr lang="ja-JP" altLang="en-US" sz="4000" dirty="0">
                <a:latin typeface="+mj-ea"/>
              </a:rPr>
              <a:t>　</a:t>
            </a:r>
            <a:r>
              <a:rPr lang="ja-JP" altLang="en-US" sz="4000" dirty="0" err="1" smtClean="0">
                <a:latin typeface="+mj-ea"/>
              </a:rPr>
              <a:t>く</a:t>
            </a:r>
            <a:r>
              <a:rPr lang="ja-JP" altLang="en-US" sz="4000" dirty="0" smtClean="0">
                <a:latin typeface="+mj-ea"/>
              </a:rPr>
              <a:t>探して</a:t>
            </a:r>
            <a:r>
              <a:rPr lang="en-US" altLang="ja-JP" sz="4000" dirty="0" smtClean="0">
                <a:latin typeface="+mj-ea"/>
              </a:rPr>
              <a:t>(</a:t>
            </a:r>
            <a:r>
              <a:rPr lang="ja-JP" altLang="en-US" sz="4000" dirty="0" smtClean="0">
                <a:latin typeface="+mj-ea"/>
              </a:rPr>
              <a:t>　　</a:t>
            </a:r>
            <a:r>
              <a:rPr lang="ja-JP" altLang="en-US" sz="4000" dirty="0">
                <a:latin typeface="+mj-ea"/>
              </a:rPr>
              <a:t>　</a:t>
            </a:r>
            <a:r>
              <a:rPr lang="en-US" altLang="ja-JP" sz="4000" dirty="0">
                <a:latin typeface="+mj-ea"/>
              </a:rPr>
              <a:t>)</a:t>
            </a:r>
            <a:r>
              <a:rPr lang="ja-JP" altLang="en-US" sz="4000" dirty="0">
                <a:latin typeface="+mj-ea"/>
              </a:rPr>
              <a:t>に</a:t>
            </a:r>
            <a:r>
              <a:rPr lang="ja-JP" altLang="en-US" sz="4000" dirty="0" smtClean="0">
                <a:latin typeface="+mj-ea"/>
              </a:rPr>
              <a:t>書こう。</a:t>
            </a:r>
            <a:endParaRPr lang="en-US" altLang="ja-JP" sz="4000" dirty="0">
              <a:latin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</a:rPr>
              <a:t>　＜例</a:t>
            </a:r>
            <a:r>
              <a:rPr lang="ja-JP" altLang="en-US" sz="3600" dirty="0" smtClean="0">
                <a:latin typeface="+mj-ea"/>
              </a:rPr>
              <a:t>＞　</a:t>
            </a:r>
            <a:r>
              <a:rPr lang="ja-JP" altLang="en-US" dirty="0" smtClean="0">
                <a:latin typeface="+mj-ea"/>
              </a:rPr>
              <a:t>・今年の水泳学習の目標は</a:t>
            </a:r>
            <a:r>
              <a:rPr lang="en-US" altLang="ja-JP" dirty="0" smtClean="0">
                <a:latin typeface="+mj-ea"/>
              </a:rPr>
              <a:t>25m</a:t>
            </a:r>
            <a:r>
              <a:rPr lang="ja-JP" altLang="en-US" dirty="0" smtClean="0">
                <a:latin typeface="+mj-ea"/>
              </a:rPr>
              <a:t>泳ぐ</a:t>
            </a:r>
            <a:r>
              <a:rPr lang="ja-JP" altLang="en-US" dirty="0" err="1" smtClean="0">
                <a:latin typeface="+mj-ea"/>
              </a:rPr>
              <a:t>こ　　</a:t>
            </a:r>
            <a:endParaRPr lang="ja-JP" altLang="en-US" dirty="0" smtClean="0">
              <a:latin typeface="+mj-ea"/>
            </a:endParaRP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とだった。目標は達成出来なかった</a:t>
            </a:r>
            <a:r>
              <a:rPr lang="ja-JP" altLang="en-US" dirty="0" err="1" smtClean="0">
                <a:latin typeface="+mj-ea"/>
              </a:rPr>
              <a:t>け</a:t>
            </a:r>
            <a:r>
              <a:rPr lang="ja-JP" altLang="en-US" dirty="0" smtClean="0">
                <a:latin typeface="+mj-ea"/>
              </a:rPr>
              <a:t>　　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れど，昨年よりは</a:t>
            </a:r>
            <a:r>
              <a:rPr lang="en-US" altLang="ja-JP" dirty="0" smtClean="0">
                <a:latin typeface="+mj-ea"/>
              </a:rPr>
              <a:t>5m</a:t>
            </a:r>
            <a:r>
              <a:rPr lang="ja-JP" altLang="en-US" dirty="0" smtClean="0">
                <a:latin typeface="+mj-ea"/>
              </a:rPr>
              <a:t>長く泳げるように　</a:t>
            </a:r>
          </a:p>
          <a:p>
            <a:pPr marL="0" indent="0">
              <a:buNone/>
            </a:pPr>
            <a:r>
              <a:rPr lang="ja-JP" altLang="en-US" dirty="0">
                <a:latin typeface="+mj-ea"/>
              </a:rPr>
              <a:t>　</a:t>
            </a:r>
            <a:r>
              <a:rPr lang="ja-JP" altLang="en-US" dirty="0" smtClean="0">
                <a:latin typeface="+mj-ea"/>
              </a:rPr>
              <a:t>　　　　　　　なった。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9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34334" y="4117032"/>
            <a:ext cx="8909570" cy="240831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98020" y="3829000"/>
            <a:ext cx="2401772" cy="5760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4334" y="1418604"/>
            <a:ext cx="8808202" cy="2347515"/>
          </a:xfrm>
          <a:solidFill>
            <a:srgbClr val="FFEB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>
                <a:latin typeface="+mj-ea"/>
                <a:ea typeface="+mj-ea"/>
              </a:rPr>
              <a:t>　　　</a:t>
            </a:r>
            <a:r>
              <a:rPr kumimoji="1" lang="ja-JP" altLang="en-US" sz="4000" dirty="0" smtClean="0">
                <a:latin typeface="+mj-ea"/>
                <a:ea typeface="+mj-ea"/>
              </a:rPr>
              <a:t>一人でがんばるのではなく，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4000" dirty="0" smtClean="0"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・他の人に</a:t>
            </a:r>
            <a:r>
              <a:rPr kumimoji="1"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手伝ってもらう</a:t>
            </a:r>
            <a:r>
              <a:rPr lang="ja-JP" altLang="en-US" sz="4000" dirty="0" smtClean="0">
                <a:latin typeface="+mj-ea"/>
                <a:ea typeface="+mj-ea"/>
              </a:rPr>
              <a:t>　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・友だちの</a:t>
            </a:r>
            <a:r>
              <a:rPr lang="ja-JP" altLang="en-US" sz="4000" dirty="0" smtClean="0">
                <a:solidFill>
                  <a:srgbClr val="FF0000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アイディアをまねる</a:t>
            </a:r>
            <a:endParaRPr lang="en-US" altLang="ja-JP" sz="4000" dirty="0" smtClean="0">
              <a:solidFill>
                <a:srgbClr val="FF0000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+mj-ea"/>
                <a:ea typeface="+mj-ea"/>
              </a:rPr>
              <a:t>　</a:t>
            </a:r>
            <a:endParaRPr kumimoji="1"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kumimoji="1"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1986" y="311794"/>
            <a:ext cx="759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レベルアップ①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4334" y="3766120"/>
            <a:ext cx="9297636" cy="3091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solidFill>
                  <a:schemeClr val="bg1"/>
                </a:solidFill>
                <a:latin typeface="+mj-ea"/>
                <a:ea typeface="+mj-ea"/>
              </a:rPr>
              <a:t>話し合おう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・達人シートを見せ合い，アイディアを交流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・まねできることを見つけ，アイディアを増やす　　　</a:t>
            </a: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　　　　　　　　　　　　　　</a:t>
            </a:r>
            <a:r>
              <a:rPr lang="en-US" altLang="ja-JP" sz="3600" dirty="0" smtClean="0">
                <a:latin typeface="+mj-ea"/>
                <a:ea typeface="+mj-ea"/>
              </a:rPr>
              <a:t>(</a:t>
            </a:r>
            <a:r>
              <a:rPr lang="ja-JP" altLang="en-US" sz="3600" dirty="0" smtClean="0">
                <a:latin typeface="+mj-ea"/>
                <a:ea typeface="+mj-ea"/>
              </a:rPr>
              <a:t>達人シートに追加</a:t>
            </a:r>
            <a:r>
              <a:rPr lang="en-US" altLang="ja-JP" sz="3600" dirty="0" smtClean="0">
                <a:latin typeface="+mj-ea"/>
                <a:ea typeface="+mj-ea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2400" y="3989784"/>
            <a:ext cx="8521504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</a:t>
            </a: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　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 smtClean="0">
                <a:solidFill>
                  <a:srgbClr val="00B050"/>
                </a:solidFill>
                <a:latin typeface="+mj-ea"/>
                <a:ea typeface="+mj-ea"/>
              </a:rPr>
              <a:t>　　　　</a:t>
            </a:r>
            <a:endParaRPr lang="ja-JP" altLang="en-US" sz="3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12" name="図 11" descr="ひらめいた人のイラスト（男性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96" y="144196"/>
            <a:ext cx="1814984" cy="184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3000" y="1250928"/>
            <a:ext cx="8563972" cy="239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 smtClean="0">
                <a:latin typeface="+mj-ea"/>
                <a:ea typeface="+mj-ea"/>
              </a:rPr>
              <a:t>新しい発見はあったかな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latin typeface="+mj-ea"/>
                <a:ea typeface="+mj-ea"/>
              </a:rPr>
              <a:t>○家族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聞いて，楽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なる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○先生</a:t>
            </a:r>
            <a:r>
              <a:rPr lang="ja-JP" altLang="en-US" sz="4000" dirty="0">
                <a:latin typeface="+mj-ea"/>
                <a:ea typeface="+mj-ea"/>
              </a:rPr>
              <a:t>が力</a:t>
            </a:r>
            <a:r>
              <a:rPr lang="ja-JP" altLang="en-US" sz="4000" dirty="0" smtClean="0">
                <a:latin typeface="+mj-ea"/>
                <a:ea typeface="+mj-ea"/>
              </a:rPr>
              <a:t>になる　　　　　</a:t>
            </a:r>
            <a:r>
              <a:rPr lang="ja-JP" altLang="en-US" sz="3600" dirty="0" smtClean="0">
                <a:latin typeface="+mj-ea"/>
                <a:ea typeface="+mj-ea"/>
              </a:rPr>
              <a:t>　　</a:t>
            </a:r>
          </a:p>
          <a:p>
            <a:pPr marL="0" indent="0"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・・・など</a:t>
            </a: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3600" dirty="0">
                <a:latin typeface="+mj-ea"/>
                <a:ea typeface="+mj-ea"/>
              </a:rPr>
              <a:t>　</a:t>
            </a:r>
            <a:endParaRPr kumimoji="1" lang="ja-JP" altLang="en-US" sz="36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020" y="16626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レベルアップ②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49292" y="4566126"/>
            <a:ext cx="7592524" cy="1671186"/>
          </a:xfrm>
          <a:prstGeom prst="rect">
            <a:avLst/>
          </a:prstGeom>
          <a:solidFill>
            <a:srgbClr val="FFEBFF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solidFill>
                  <a:srgbClr val="FF0000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　　小さな発見をためていく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7544" y="5301208"/>
            <a:ext cx="8856984" cy="1038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ことが，ストレスマネジメントのコツ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600" dirty="0" smtClean="0">
              <a:latin typeface="+mj-ea"/>
              <a:ea typeface="+mj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 smtClean="0">
                <a:latin typeface="+mj-ea"/>
                <a:ea typeface="+mj-ea"/>
              </a:rPr>
              <a:t>　</a:t>
            </a:r>
            <a:endParaRPr lang="ja-JP" altLang="en-US" sz="3600" dirty="0">
              <a:latin typeface="+mj-ea"/>
              <a:ea typeface="+mj-ea"/>
            </a:endParaRPr>
          </a:p>
        </p:txBody>
      </p:sp>
      <p:pic>
        <p:nvPicPr>
          <p:cNvPr id="9" name="図 8" descr="ひらめいた人のイラスト（女性）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22849"/>
            <a:ext cx="2566780" cy="2344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210" y="3401615"/>
            <a:ext cx="9164995" cy="345638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84501" y="332656"/>
            <a:ext cx="8748464" cy="29523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dirty="0" smtClean="0">
                <a:latin typeface="+mj-ea"/>
              </a:rPr>
              <a:t>　こころのサポート授業の感想を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「心とからだの健康観察」の感想ら</a:t>
            </a:r>
            <a:r>
              <a:rPr lang="ja-JP" altLang="en-US" dirty="0" err="1" smtClean="0">
                <a:latin typeface="+mj-ea"/>
              </a:rPr>
              <a:t>ん</a:t>
            </a:r>
            <a:r>
              <a:rPr lang="ja-JP" altLang="en-US" dirty="0" smtClean="0">
                <a:latin typeface="+mj-ea"/>
              </a:rPr>
              <a:t/>
            </a:r>
            <a:br>
              <a:rPr lang="ja-JP" altLang="en-US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に書いてください。</a:t>
            </a:r>
            <a:endParaRPr lang="ja-JP" altLang="en-US" dirty="0">
              <a:latin typeface="+mj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7" y="3545633"/>
            <a:ext cx="8748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35705"/>
            <a:ext cx="8568952" cy="543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solidFill>
                  <a:srgbClr val="0070C0"/>
                </a:solidFill>
                <a:latin typeface="+mj-ea"/>
                <a:ea typeface="+mj-ea"/>
              </a:rPr>
              <a:t>　</a:t>
            </a:r>
            <a:r>
              <a:rPr lang="ja-JP" altLang="en-US" sz="4000" dirty="0" smtClean="0">
                <a:solidFill>
                  <a:srgbClr val="0070C0"/>
                </a:solidFill>
                <a:latin typeface="+mj-ea"/>
                <a:ea typeface="+mj-ea"/>
              </a:rPr>
              <a:t>「心</a:t>
            </a:r>
            <a:r>
              <a:rPr lang="ja-JP" altLang="en-US" sz="4000" dirty="0">
                <a:solidFill>
                  <a:srgbClr val="0070C0"/>
                </a:solidFill>
                <a:latin typeface="+mj-ea"/>
                <a:ea typeface="+mj-ea"/>
              </a:rPr>
              <a:t>とからだの健康観察」</a:t>
            </a:r>
            <a:r>
              <a:rPr lang="ja-JP" altLang="en-US" sz="4000" dirty="0">
                <a:latin typeface="+mj-ea"/>
                <a:ea typeface="+mj-ea"/>
              </a:rPr>
              <a:t>に</a:t>
            </a:r>
            <a:r>
              <a:rPr lang="ja-JP" altLang="en-US" sz="4000" dirty="0" smtClean="0">
                <a:latin typeface="+mj-ea"/>
                <a:ea typeface="+mj-ea"/>
              </a:rPr>
              <a:t>は，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今日やったストレスの点数のほかに，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４つ</a:t>
            </a:r>
            <a:r>
              <a:rPr lang="ja-JP" altLang="en-US" sz="4000" dirty="0">
                <a:latin typeface="+mj-ea"/>
                <a:ea typeface="+mj-ea"/>
              </a:rPr>
              <a:t>のトラウマ</a:t>
            </a:r>
            <a:r>
              <a:rPr lang="ja-JP" altLang="en-US" sz="4000" dirty="0" smtClean="0">
                <a:latin typeface="+mj-ea"/>
                <a:ea typeface="+mj-ea"/>
              </a:rPr>
              <a:t>反応の点数があります。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これらの項目の点数</a:t>
            </a:r>
            <a:r>
              <a:rPr lang="ja-JP" altLang="en-US" sz="4000" dirty="0">
                <a:latin typeface="+mj-ea"/>
                <a:ea typeface="+mj-ea"/>
              </a:rPr>
              <a:t>が高かった</a:t>
            </a:r>
            <a:r>
              <a:rPr lang="ja-JP" altLang="en-US" sz="4000" dirty="0" smtClean="0">
                <a:latin typeface="+mj-ea"/>
                <a:ea typeface="+mj-ea"/>
              </a:rPr>
              <a:t>人はリーフレットを参考にしてみよう。</a:t>
            </a:r>
            <a:endParaRPr lang="en-US" altLang="ja-JP" sz="4000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　また，先生</a:t>
            </a:r>
            <a:r>
              <a:rPr lang="ja-JP" altLang="en-US" sz="4000" dirty="0">
                <a:latin typeface="+mj-ea"/>
                <a:ea typeface="+mj-ea"/>
              </a:rPr>
              <a:t>やカウンセラー</a:t>
            </a:r>
            <a:r>
              <a:rPr lang="ja-JP" altLang="en-US" sz="4000" dirty="0" smtClean="0">
                <a:latin typeface="+mj-ea"/>
                <a:ea typeface="+mj-ea"/>
              </a:rPr>
              <a:t>と</a:t>
            </a:r>
          </a:p>
          <a:p>
            <a:pPr marL="0" indent="0">
              <a:buNone/>
            </a:pPr>
            <a:r>
              <a:rPr lang="ja-JP" altLang="en-US" sz="4000" dirty="0" smtClean="0">
                <a:latin typeface="+mj-ea"/>
                <a:ea typeface="+mj-ea"/>
              </a:rPr>
              <a:t>お話しする機会</a:t>
            </a:r>
            <a:r>
              <a:rPr lang="ja-JP" altLang="en-US" sz="4000" dirty="0">
                <a:latin typeface="+mj-ea"/>
                <a:ea typeface="+mj-ea"/>
              </a:rPr>
              <a:t>をつくりましょう</a:t>
            </a:r>
            <a:r>
              <a:rPr lang="ja-JP" altLang="en-US" sz="4000" dirty="0" smtClean="0">
                <a:latin typeface="+mj-ea"/>
                <a:ea typeface="+mj-ea"/>
              </a:rPr>
              <a:t>。</a:t>
            </a:r>
            <a:endParaRPr kumimoji="1" lang="ja-JP" altLang="en-US" sz="4000" dirty="0"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66264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さいごに</a:t>
            </a:r>
            <a:endParaRPr kumimoji="1" lang="ja-JP" altLang="en-US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" name="図 4" descr="男性の先生と生徒のイラスト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93096"/>
            <a:ext cx="1907704" cy="2288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2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254000" y="125413"/>
            <a:ext cx="8574088" cy="1143000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「心とからだの健康観察」をする前に②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365250"/>
            <a:ext cx="8291512" cy="549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362950" cy="1157288"/>
          </a:xfrm>
        </p:spPr>
        <p:txBody>
          <a:bodyPr/>
          <a:lstStyle/>
          <a:p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「心とからだの健康観察」をする前に③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00213"/>
            <a:ext cx="8529637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" y="1881188"/>
            <a:ext cx="7682458" cy="339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-142964"/>
            <a:ext cx="367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0" hangingPunct="0"/>
            <a:endParaRPr kumimoji="0" lang="ja-JP" altLang="ja-JP" sz="800" dirty="0">
              <a:latin typeface="Arial" charset="0"/>
            </a:endParaRPr>
          </a:p>
          <a:p>
            <a:pPr eaLnBrk="0" hangingPunct="0"/>
            <a:r>
              <a:rPr kumimoji="0" lang="ja-JP" altLang="ja-JP" dirty="0">
                <a:latin typeface="Arial" charset="0"/>
              </a:rPr>
              <a:t/>
            </a:r>
            <a:br>
              <a:rPr kumimoji="0" lang="ja-JP" altLang="ja-JP" dirty="0">
                <a:latin typeface="Arial" charset="0"/>
              </a:rPr>
            </a:br>
            <a:endParaRPr kumimoji="0" lang="ja-JP" altLang="ja-JP" dirty="0">
              <a:latin typeface="Arial" charset="0"/>
            </a:endParaRPr>
          </a:p>
          <a:p>
            <a:pPr eaLnBrk="0" hangingPunct="0"/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	【19</a:t>
            </a:r>
            <a:r>
              <a:rPr kumimoji="0" lang="ja-JP" altLang="en-US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項目版，</a:t>
            </a:r>
            <a:r>
              <a:rPr kumimoji="0" lang="en-US" altLang="ja-JP" sz="1000" dirty="0" smtClean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31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項目版</a:t>
            </a:r>
            <a:r>
              <a:rPr kumimoji="0" lang="en-US" altLang="ja-JP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】</a:t>
            </a:r>
            <a:r>
              <a:rPr kumimoji="0" lang="ja-JP" altLang="en-US" sz="1000" dirty="0">
                <a:latin typeface="ＭＳ ゴシック" pitchFamily="49" charset="-128"/>
                <a:ea typeface="ＭＳ ゴシック" pitchFamily="49" charset="-128"/>
                <a:cs typeface="Times New Roman" pitchFamily="18" charset="0"/>
              </a:rPr>
              <a:t>児童生徒情報記入欄</a:t>
            </a:r>
            <a:endParaRPr kumimoji="0" lang="ja-JP" altLang="en-US" sz="800" dirty="0">
              <a:latin typeface="Arial" charset="0"/>
            </a:endParaRPr>
          </a:p>
          <a:p>
            <a:pPr eaLnBrk="0" hangingPunct="0"/>
            <a:endParaRPr kumimoji="0" lang="ja-JP" altLang="en-US" dirty="0">
              <a:latin typeface="Arial" charset="0"/>
            </a:endParaRPr>
          </a:p>
        </p:txBody>
      </p:sp>
      <p:sp>
        <p:nvSpPr>
          <p:cNvPr id="8198" name="Rectangle 14"/>
          <p:cNvSpPr>
            <a:spLocks noChangeArrowheads="1"/>
          </p:cNvSpPr>
          <p:nvPr/>
        </p:nvSpPr>
        <p:spPr bwMode="auto">
          <a:xfrm>
            <a:off x="406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40640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endParaRPr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673100" y="5516563"/>
            <a:ext cx="2292350" cy="1166812"/>
          </a:xfrm>
          <a:prstGeom prst="wedgeRoundRectCallout">
            <a:avLst>
              <a:gd name="adj1" fmla="val 54081"/>
              <a:gd name="adj2" fmla="val -79997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西暦で記入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月日は</a:t>
            </a:r>
            <a:r>
              <a:rPr lang="en-US" altLang="ja-JP" sz="2000" b="1" dirty="0">
                <a:solidFill>
                  <a:srgbClr val="FF0000"/>
                </a:solidFill>
              </a:rPr>
              <a:t>6</a:t>
            </a:r>
            <a:r>
              <a:rPr lang="ja-JP" altLang="en-US" sz="2000" b="1" dirty="0">
                <a:solidFill>
                  <a:srgbClr val="FF0000"/>
                </a:solidFill>
              </a:rPr>
              <a:t>月でれば「</a:t>
            </a:r>
            <a:r>
              <a:rPr lang="en-US" altLang="ja-JP" sz="2000" b="1" dirty="0">
                <a:solidFill>
                  <a:srgbClr val="FF0000"/>
                </a:solidFill>
              </a:rPr>
              <a:t>06</a:t>
            </a:r>
            <a:r>
              <a:rPr lang="ja-JP" altLang="en-US" sz="2000" b="1" dirty="0">
                <a:solidFill>
                  <a:srgbClr val="FF0000"/>
                </a:solidFill>
              </a:rPr>
              <a:t>」と記入（</a:t>
            </a: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桁）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25425" y="1111250"/>
            <a:ext cx="2082800" cy="1058863"/>
          </a:xfrm>
          <a:prstGeom prst="wedgeRoundRectCallout">
            <a:avLst>
              <a:gd name="adj1" fmla="val 81403"/>
              <a:gd name="adj2" fmla="val 197728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・カタカナ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・だく</a:t>
            </a:r>
            <a:r>
              <a:rPr lang="ja-JP" altLang="en-US" sz="2000" b="1" dirty="0">
                <a:solidFill>
                  <a:srgbClr val="FF0000"/>
                </a:solidFill>
              </a:rPr>
              <a:t>点は１ます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042988" y="323850"/>
            <a:ext cx="2479675" cy="5810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記入例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7120086" y="981868"/>
            <a:ext cx="1292225" cy="658813"/>
          </a:xfrm>
          <a:prstGeom prst="wedgeRoundRectCallout">
            <a:avLst>
              <a:gd name="adj1" fmla="val -38498"/>
              <a:gd name="adj2" fmla="val 12756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記入不要</a:t>
            </a:r>
          </a:p>
        </p:txBody>
      </p:sp>
    </p:spTree>
    <p:extLst>
      <p:ext uri="{BB962C8B-B14F-4D97-AF65-F5344CB8AC3E}">
        <p14:creationId xmlns:p14="http://schemas.microsoft.com/office/powerpoint/2010/main" val="24417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1731</Words>
  <Application>Microsoft Office PowerPoint</Application>
  <PresentationFormat>画面に合わせる (4:3)</PresentationFormat>
  <Paragraphs>408</Paragraphs>
  <Slides>64</Slides>
  <Notes>64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6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はじめに</vt:lpstr>
      <vt:lpstr>「心とからだの健康観察」をする前に①</vt:lpstr>
      <vt:lpstr>「心とからだの健康観察」をする前に②</vt:lpstr>
      <vt:lpstr>「心とからだの健康観察」をする前に③</vt:lpstr>
      <vt:lpstr>PowerPoint プレゼンテーション</vt:lpstr>
      <vt:lpstr>PowerPoint プレゼンテーション</vt:lpstr>
      <vt:lpstr>PowerPoint プレゼンテーション</vt:lpstr>
      <vt:lpstr>２　なにかをしようとしても， 　　集中できないことがある</vt:lpstr>
      <vt:lpstr>３　むしゃくしゃしたり，いらいらしたり，　　　 　　かっとしたりする</vt:lpstr>
      <vt:lpstr>４　からだが緊張したり， 　　感覚がびんかんになっている</vt:lpstr>
      <vt:lpstr>５　小さな音やちょっとしたことで， 　　どきっとする</vt:lpstr>
      <vt:lpstr>６　つらかったこと（大震災や他の大変なこと）が 　　頭から，離れないことがある</vt:lpstr>
      <vt:lpstr>７　いやな夢や，こわい夢をみる</vt:lpstr>
      <vt:lpstr>８　夜中に目がさめて 　　眠れないことがある</vt:lpstr>
      <vt:lpstr>９　ちょっとしたきっかけで， 　　思い出したくないのに，思い出してしまう</vt:lpstr>
      <vt:lpstr>１０　つらかったことを思い出して， 　　　どきどきしたり，苦しくなったりする</vt:lpstr>
      <vt:lpstr>１１　つらかったことは，現実のこと・ 　　　本当のことと思えないことがある</vt:lpstr>
      <vt:lpstr>１２　悲しいことがあったのに， 　　　どうして涙がでないのかなと思う</vt:lpstr>
      <vt:lpstr>１３　つらかったことは， 　　　できるだけ「考え」ないようにしている</vt:lpstr>
      <vt:lpstr>１４　つらかったことを，思い出させる　　　　　 　　　場所や人や物には　　　　 　　　近づかないようにしている</vt:lpstr>
      <vt:lpstr>１５　つらかったことについては， 　　　話さないようにしている</vt:lpstr>
      <vt:lpstr>PowerPoint プレゼンテーション</vt:lpstr>
      <vt:lpstr>１６　自分が悪い（悪かった）と 　　　責めてしまうことがある</vt:lpstr>
      <vt:lpstr>１７　だれも信用できないと 　　　思うことがある</vt:lpstr>
      <vt:lpstr>１８　どんなにがんばっても 　　　意味がないと思うことがある</vt:lpstr>
      <vt:lpstr>１９　楽しかったことが 　　　楽しいと思えないことがある</vt:lpstr>
      <vt:lpstr>２０　自分の気持ちを， 　　　だれもわかってくれないと思うことがある</vt:lpstr>
      <vt:lpstr>２１　頭やお腹が痛かったり， 　　　からだの調子が悪い</vt:lpstr>
      <vt:lpstr>２２　ご飯がおいしくないし， 　　　食べたくないことがある</vt:lpstr>
      <vt:lpstr>２３　なにもやる気がしないことがある</vt:lpstr>
      <vt:lpstr>２４　授業や学習に 　　　集中できないことがある</vt:lpstr>
      <vt:lpstr>２５　カッとなってケンカしたり， 　　　乱暴になってしまうことがある</vt:lpstr>
      <vt:lpstr>２６　学校を遅刻したり 　　　休んだりすることがある</vt:lpstr>
      <vt:lpstr>２７　だれかに話をきいてもらいたい</vt:lpstr>
      <vt:lpstr>２８　学校では，楽しいことが 　　　いっぱいある</vt:lpstr>
      <vt:lpstr>２９　私には今，将来の夢や目標がある</vt:lpstr>
      <vt:lpstr>３０　ゲーム，携帯，インターネットなどは 　　　やりすぎないように気をつけている</vt:lpstr>
      <vt:lpstr>３１　友だちと遊んだり 　　　話したりすることが楽しい</vt:lpstr>
      <vt:lpstr>「つらかったこと」（６，７，９）ときかれて，あなたは何を思いうかべましたか  　　　　　・大震災 　　　　　・他の大変なこと 　　　　　・両方 　　　　　・思いうかばない</vt:lpstr>
      <vt:lpstr>PowerPoint プレゼンテーション</vt:lpstr>
      <vt:lpstr>PowerPoint プレゼンテーション</vt:lpstr>
      <vt:lpstr> このアンケートをして ・気づいたこと ・今の気もち　　　　　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shien1</cp:lastModifiedBy>
  <cp:revision>166</cp:revision>
  <cp:lastPrinted>2015-07-05T00:53:18Z</cp:lastPrinted>
  <dcterms:created xsi:type="dcterms:W3CDTF">2014-06-29T08:21:52Z</dcterms:created>
  <dcterms:modified xsi:type="dcterms:W3CDTF">2016-08-09T06:50:38Z</dcterms:modified>
</cp:coreProperties>
</file>