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79" r:id="rId3"/>
    <p:sldId id="258" r:id="rId4"/>
    <p:sldId id="259" r:id="rId5"/>
    <p:sldId id="262" r:id="rId6"/>
    <p:sldId id="263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264" r:id="rId42"/>
    <p:sldId id="265" r:id="rId43"/>
    <p:sldId id="256" r:id="rId44"/>
    <p:sldId id="266" r:id="rId45"/>
    <p:sldId id="267" r:id="rId46"/>
    <p:sldId id="268" r:id="rId47"/>
    <p:sldId id="269" r:id="rId48"/>
    <p:sldId id="270" r:id="rId49"/>
    <p:sldId id="271" r:id="rId50"/>
    <p:sldId id="273" r:id="rId51"/>
    <p:sldId id="274" r:id="rId52"/>
    <p:sldId id="272" r:id="rId53"/>
    <p:sldId id="275" r:id="rId54"/>
    <p:sldId id="276" r:id="rId55"/>
    <p:sldId id="277" r:id="rId56"/>
    <p:sldId id="278" r:id="rId57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>
      <p:cViewPr varScale="1">
        <p:scale>
          <a:sx n="116" d="100"/>
          <a:sy n="116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児童生徒の様子を見ながら，このスライドを活用してください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24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DB59F-DEA8-4372-82BA-4D46BF84949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60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</a:t>
            </a:r>
            <a:r>
              <a:rPr lang="ja-JP" altLang="en-US" sz="2800" b="1" dirty="0" smtClean="0">
                <a:solidFill>
                  <a:srgbClr val="002060"/>
                </a:solidFill>
                <a:latin typeface="+mj-ea"/>
                <a:ea typeface="+mj-ea"/>
              </a:rPr>
              <a:t>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対処</a:t>
            </a: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行動編２</a:t>
            </a:r>
            <a:endParaRPr lang="en-US" altLang="ja-JP" sz="5700" b="1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（</a:t>
            </a:r>
            <a:r>
              <a:rPr lang="en-US" altLang="ja-JP" sz="44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44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４　からだが緊張したり，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　　感覚がびんかんになっている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556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 smtClean="0"/>
              <a:t>５　小さな音やちょっとしたことで，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51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６　つらかったこと</a:t>
            </a:r>
            <a:r>
              <a:rPr kumimoji="1" lang="ja-JP" altLang="en-US" sz="3200" dirty="0" smtClean="0"/>
              <a:t>（大震災や</a:t>
            </a:r>
            <a:r>
              <a:rPr lang="ja-JP" altLang="en-US" sz="3200" dirty="0" smtClean="0"/>
              <a:t>他の大変なこと）</a:t>
            </a:r>
            <a:r>
              <a:rPr lang="ja-JP" altLang="en-US" sz="3600" dirty="0" smtClean="0"/>
              <a:t>が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　</a:t>
            </a:r>
            <a:r>
              <a:rPr lang="ja-JP" altLang="en-US" sz="3600" dirty="0" smtClean="0"/>
              <a:t>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42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７　いやな夢や，こわい夢をみる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213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８　夜中に目がさめて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</a:t>
            </a:r>
            <a:r>
              <a:rPr kumimoji="1" lang="ja-JP" altLang="en-US" sz="4000" dirty="0" smtClean="0"/>
              <a:t>眠れないことがある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735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９　ちょっとした</a:t>
            </a:r>
            <a:r>
              <a:rPr lang="ja-JP" altLang="en-US" sz="3600" dirty="0" smtClean="0"/>
              <a:t>きっかけ</a:t>
            </a:r>
            <a:r>
              <a:rPr kumimoji="1" lang="ja-JP" altLang="en-US" sz="3600" dirty="0" smtClean="0"/>
              <a:t>で，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/>
              <a:t>　</a:t>
            </a:r>
            <a:r>
              <a:rPr lang="ja-JP" altLang="en-US" sz="3600" dirty="0" smtClean="0"/>
              <a:t>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68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１０　つらかったことを思い出して，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40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１１　つらかったことは，現実のこと・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7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１２　悲しいことがあったのに，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20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 smtClean="0"/>
              <a:t>１３　つらかったことは，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10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 smtClean="0">
                <a:latin typeface="+mn-ea"/>
              </a:rPr>
              <a:t>１．はじめに</a:t>
            </a:r>
            <a:endParaRPr kumimoji="1" lang="en-US" altLang="ja-JP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</a:t>
            </a:r>
            <a:r>
              <a:rPr lang="ja-JP" altLang="en-US" sz="3600" dirty="0" smtClean="0">
                <a:latin typeface="+mn-ea"/>
              </a:rPr>
              <a:t>．心とからだの健康観察</a:t>
            </a:r>
            <a:endParaRPr lang="en-US" altLang="ja-JP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</a:t>
            </a:r>
            <a:r>
              <a:rPr kumimoji="1" lang="ja-JP" altLang="en-US" sz="3600" dirty="0" smtClean="0">
                <a:latin typeface="+mn-ea"/>
              </a:rPr>
              <a:t>．「</a:t>
            </a:r>
            <a:r>
              <a:rPr lang="ja-JP" altLang="en-US" sz="3600" dirty="0">
                <a:latin typeface="+mn-ea"/>
              </a:rPr>
              <a:t>荷物</a:t>
            </a:r>
            <a:r>
              <a:rPr lang="ja-JP" altLang="en-US" sz="3600" dirty="0" smtClean="0">
                <a:latin typeface="+mn-ea"/>
              </a:rPr>
              <a:t>の運び方</a:t>
            </a:r>
            <a:r>
              <a:rPr kumimoji="1" lang="ja-JP" altLang="en-US" sz="3600" dirty="0" smtClean="0">
                <a:latin typeface="+mn-ea"/>
              </a:rPr>
              <a:t>」のワーク</a:t>
            </a:r>
            <a:endParaRPr kumimoji="1" lang="en-US" altLang="ja-JP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</a:t>
            </a:r>
            <a:r>
              <a:rPr lang="ja-JP" altLang="en-US" sz="3600" dirty="0" smtClean="0">
                <a:latin typeface="+mn-ea"/>
              </a:rPr>
              <a:t>．まとめ</a:t>
            </a:r>
            <a:endParaRPr lang="en-US" altLang="ja-JP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</a:t>
            </a:r>
            <a:r>
              <a:rPr kumimoji="1" lang="ja-JP" altLang="en-US" sz="3600" dirty="0" smtClean="0">
                <a:latin typeface="+mn-ea"/>
              </a:rPr>
              <a:t>．感想記入</a:t>
            </a:r>
            <a:endParaRPr kumimoji="1" lang="en-US" altLang="ja-JP" sz="3600" dirty="0" smtClean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１４　つらかったことを，思い出させる　　　　　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</a:t>
            </a:r>
            <a:r>
              <a:rPr kumimoji="1" lang="ja-JP" altLang="en-US" sz="4000" dirty="0" smtClean="0"/>
              <a:t>場所や人や物には　　　　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　　　</a:t>
            </a:r>
            <a:r>
              <a:rPr kumimoji="1" lang="ja-JP" altLang="en-US" sz="4000" dirty="0" smtClean="0"/>
              <a:t>近づかないようにしている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343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１５　つらかったことについては，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はい，半分おわりました。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ちょっと緊張した人もいるかもしれません。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背伸びをして，はい，左右に。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あと，半分です！</a:t>
            </a:r>
            <a:endParaRPr kumimoji="1" lang="ja-JP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770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１６　自分が悪い（悪かった）と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95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１７　だれも信用できないと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　　　</a:t>
            </a:r>
            <a:r>
              <a:rPr kumimoji="1" lang="ja-JP" altLang="en-US" sz="4000" dirty="0" smtClean="0"/>
              <a:t>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315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１８　どんなにがんばっても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29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１９　楽しかったことが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</a:t>
            </a:r>
            <a:r>
              <a:rPr kumimoji="1" lang="ja-JP" altLang="en-US" sz="4000" dirty="0" smtClean="0"/>
              <a:t>楽しいと思えないことがある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99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 smtClean="0"/>
              <a:t>２０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 smtClean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89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２１　頭やお腹が痛かったり，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00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２２　ご飯がおいしくないし，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72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+mn-ea"/>
              </a:rPr>
              <a:t>☑わたしたちは，普段の生活において，さまざまな</a:t>
            </a:r>
            <a:endParaRPr kumimoji="1"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</a:t>
            </a:r>
            <a:r>
              <a:rPr lang="ja-JP" altLang="en-US" sz="2800" dirty="0" smtClean="0">
                <a:latin typeface="+mn-ea"/>
              </a:rPr>
              <a:t>を経験しています。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+mn-ea"/>
              </a:rPr>
              <a:t>☑ストレスを受けるとわたしたちの心とからだに</a:t>
            </a:r>
            <a:endParaRPr kumimoji="1"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</a:t>
            </a:r>
            <a:r>
              <a:rPr lang="ja-JP" altLang="en-US" sz="2800" dirty="0" smtClean="0">
                <a:latin typeface="+mn-ea"/>
              </a:rPr>
              <a:t>変化があらわれます。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+mn-ea"/>
              </a:rPr>
              <a:t>☑今日の授業</a:t>
            </a:r>
            <a:r>
              <a:rPr lang="ja-JP" altLang="en-US" sz="2800" dirty="0" smtClean="0">
                <a:latin typeface="+mn-ea"/>
              </a:rPr>
              <a:t>は，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</a:t>
            </a:r>
            <a:r>
              <a:rPr lang="ja-JP" altLang="en-US" sz="2800" dirty="0" smtClean="0">
                <a:latin typeface="+mn-ea"/>
              </a:rPr>
              <a:t>  ○「心とからだの健康観察」を使って，心とからだ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</a:t>
            </a:r>
            <a:r>
              <a:rPr lang="en-US" altLang="ja-JP" sz="2800" dirty="0" smtClean="0">
                <a:latin typeface="+mn-ea"/>
              </a:rPr>
              <a:t>        </a:t>
            </a:r>
            <a:r>
              <a:rPr lang="ja-JP" altLang="en-US" sz="2800" dirty="0" smtClean="0">
                <a:latin typeface="+mn-ea"/>
              </a:rPr>
              <a:t>についてチェックすること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 smtClean="0">
                <a:latin typeface="+mn-ea"/>
              </a:rPr>
              <a:t>  </a:t>
            </a:r>
            <a:r>
              <a:rPr lang="ja-JP" altLang="en-US" sz="2800" dirty="0" smtClean="0">
                <a:latin typeface="+mn-ea"/>
              </a:rPr>
              <a:t> ○ストレスについて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 smtClean="0">
                <a:latin typeface="+mn-ea"/>
              </a:rPr>
              <a:t>  </a:t>
            </a:r>
            <a:r>
              <a:rPr lang="ja-JP" altLang="en-US" sz="2800" dirty="0" smtClean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63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２４　授業や学習に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25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２５　カッとなってケンカしたり，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95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２６　学校を遅刻したり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97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54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２８　学校では，楽しいことが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10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991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３０　ゲーム，携帯，インターネットなどは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929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３１　友だちと遊んだり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44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 smtClean="0"/>
              <a:t>「つらかったこと」（６，７，９）ときかれて，あなたは何を思いうかべましたか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・大震災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・他の大変なこと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・両方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927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132856"/>
            <a:ext cx="7441461" cy="2962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 smtClean="0"/>
              <a:t>このアンケートは，心とからだの健康を</a:t>
            </a:r>
            <a:endParaRPr kumimoji="1" lang="en-US" altLang="ja-JP" sz="3200" dirty="0" smtClean="0"/>
          </a:p>
          <a:p>
            <a:pPr>
              <a:lnSpc>
                <a:spcPct val="150000"/>
              </a:lnSpc>
            </a:pPr>
            <a:r>
              <a:rPr kumimoji="1" lang="ja-JP" altLang="en-US" sz="3200" dirty="0" smtClean="0"/>
              <a:t>ふりかえるものです。眠り，イライラ，勉強</a:t>
            </a:r>
            <a:endParaRPr kumimoji="1" lang="en-US" altLang="ja-JP" sz="3200" dirty="0" smtClean="0"/>
          </a:p>
          <a:p>
            <a:pPr>
              <a:lnSpc>
                <a:spcPct val="150000"/>
              </a:lnSpc>
            </a:pPr>
            <a:r>
              <a:rPr lang="ja-JP" altLang="en-US" sz="3200" dirty="0" err="1"/>
              <a:t>へ</a:t>
            </a:r>
            <a:r>
              <a:rPr lang="ja-JP" altLang="en-US" sz="3200" dirty="0" err="1" smtClean="0"/>
              <a:t>の</a:t>
            </a:r>
            <a:r>
              <a:rPr lang="ja-JP" altLang="en-US" sz="3200" dirty="0" smtClean="0"/>
              <a:t>集中など，自分の心とからだについて</a:t>
            </a:r>
            <a:endParaRPr lang="en-US" altLang="ja-JP" sz="3200" dirty="0" smtClean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ふりかえって</a:t>
            </a:r>
            <a:r>
              <a:rPr kumimoji="1" lang="ja-JP" altLang="en-US" sz="3200" dirty="0" smtClean="0"/>
              <a:t>みましょう。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140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+mn-ea"/>
              </a:rPr>
              <a:t>はい，がんばってチェックしました。</a:t>
            </a:r>
            <a:endParaRPr kumimoji="1" lang="en-US" altLang="ja-JP" sz="4400" dirty="0" smtClean="0">
              <a:latin typeface="+mn-ea"/>
            </a:endParaRPr>
          </a:p>
          <a:p>
            <a:endParaRPr kumimoji="1" lang="en-US" altLang="ja-JP" sz="4400" dirty="0" smtClean="0">
              <a:latin typeface="+mn-ea"/>
            </a:endParaRPr>
          </a:p>
          <a:p>
            <a:r>
              <a:rPr kumimoji="1" lang="ja-JP" altLang="en-US" sz="4400" dirty="0" smtClean="0">
                <a:latin typeface="+mn-ea"/>
              </a:rPr>
              <a:t>もう一度，背伸びをしましょう！</a:t>
            </a:r>
            <a:endParaRPr kumimoji="1" lang="ja-JP" alt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645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01788" y="1889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43011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7629" r="24310" b="34184"/>
          <a:stretch>
            <a:fillRect/>
          </a:stretch>
        </p:blipFill>
        <p:spPr bwMode="auto">
          <a:xfrm>
            <a:off x="138113" y="1412875"/>
            <a:ext cx="88677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059113" y="4508500"/>
            <a:ext cx="5257800" cy="1203325"/>
          </a:xfrm>
          <a:prstGeom prst="wedgeRoundRectCallout">
            <a:avLst>
              <a:gd name="adj1" fmla="val 54574"/>
              <a:gd name="adj2" fmla="val -85865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</a:t>
            </a:r>
            <a:r>
              <a:rPr lang="ja-JP" altLang="en-US" sz="2800" b="1" u="sng" dirty="0">
                <a:solidFill>
                  <a:srgbClr val="0070C0"/>
                </a:solidFill>
              </a:rPr>
              <a:t>　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2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0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3</a:t>
            </a:r>
            <a:r>
              <a:rPr lang="ja-JP" altLang="en-US" sz="2800" b="1" u="sng" dirty="0">
                <a:solidFill>
                  <a:srgbClr val="0070C0"/>
                </a:solidFill>
              </a:rPr>
              <a:t>＝</a:t>
            </a:r>
            <a:r>
              <a:rPr lang="en-US" altLang="ja-JP" sz="2800" b="1" u="sng" dirty="0">
                <a:solidFill>
                  <a:srgbClr val="0070C0"/>
                </a:solidFill>
              </a:rPr>
              <a:t>7</a:t>
            </a:r>
            <a:endParaRPr lang="ja-JP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4811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0" y="342900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34" name="タイトル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5349" cy="31543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ja-JP" altLang="en-US" sz="4000" dirty="0" smtClean="0"/>
              <a:t>このアンケートをして気づいたことや、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今の気持ちを書ける人は書いてください。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6" y="3717032"/>
            <a:ext cx="8391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「荷物の運び方」</a:t>
            </a:r>
            <a:r>
              <a:rPr lang="ja-JP" altLang="en-US" dirty="0" smtClean="0"/>
              <a:t>のワーク</a:t>
            </a:r>
            <a:endParaRPr kumimoji="1" lang="ja-JP" altLang="en-US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困ったな</a:t>
            </a:r>
            <a:r>
              <a:rPr lang="ja-JP" altLang="en-US" dirty="0" smtClean="0"/>
              <a:t>～</a:t>
            </a:r>
            <a:endParaRPr lang="en-US" altLang="ja-JP" dirty="0"/>
          </a:p>
          <a:p>
            <a:pPr algn="ctr"/>
            <a:endParaRPr lang="en-US" altLang="ja-JP" dirty="0" smtClean="0"/>
          </a:p>
          <a:p>
            <a:pPr algn="ctr"/>
            <a:r>
              <a:rPr kumimoji="1" lang="ja-JP" altLang="en-US" dirty="0"/>
              <a:t>どう</a:t>
            </a:r>
            <a:r>
              <a:rPr kumimoji="1" lang="ja-JP" altLang="en-US" dirty="0" smtClean="0"/>
              <a:t>したら</a:t>
            </a:r>
            <a:r>
              <a:rPr lang="ja-JP" altLang="en-US" dirty="0"/>
              <a:t>いいん</a:t>
            </a:r>
            <a:r>
              <a:rPr lang="ja-JP" altLang="en-US" dirty="0" smtClean="0"/>
              <a:t>だろう</a:t>
            </a:r>
            <a:r>
              <a:rPr lang="ja-JP" altLang="en-US" dirty="0"/>
              <a:t>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がんばるぞ！</a:t>
            </a:r>
            <a:endParaRPr kumimoji="1" lang="en-US" altLang="ja-JP" dirty="0" smtClean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340918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勉強や友人関係で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88918" y="431403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家庭や学校で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</a:t>
            </a:r>
            <a:r>
              <a:rPr lang="ja-JP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とき</a:t>
            </a:r>
            <a:r>
              <a:rPr lang="ja-JP" altLang="en-US" dirty="0" smtClean="0"/>
              <a:t>，</a:t>
            </a:r>
            <a:r>
              <a:rPr lang="ja-JP" altLang="ja-JP" dirty="0" smtClean="0"/>
              <a:t>何</a:t>
            </a:r>
            <a:r>
              <a:rPr lang="ja-JP" altLang="ja-JP" dirty="0"/>
              <a:t>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</a:t>
            </a:r>
            <a:r>
              <a:rPr lang="ja-JP" altLang="ja-JP" dirty="0" smtClean="0"/>
              <a:t>いる</a:t>
            </a:r>
            <a:r>
              <a:rPr lang="ja-JP" altLang="en-US" dirty="0" smtClean="0"/>
              <a:t>とき，どちら</a:t>
            </a:r>
            <a:r>
              <a:rPr lang="ja-JP" altLang="en-US" dirty="0"/>
              <a:t>の時</a:t>
            </a:r>
            <a:r>
              <a:rPr lang="ja-JP" altLang="en-US" dirty="0" smtClean="0"/>
              <a:t>も，わたしたちは，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 smtClean="0"/>
              <a:t>といった気持ちに</a:t>
            </a:r>
            <a:endParaRPr lang="en-US" altLang="ja-JP" dirty="0" smtClean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 smtClean="0"/>
              <a:t>なることがあります。</a:t>
            </a:r>
            <a:endParaRPr lang="en-US" altLang="ja-JP" dirty="0" smtClean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今日の授業の目標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</a:t>
            </a:r>
            <a:r>
              <a:rPr lang="ja-JP" altLang="ja-JP" sz="3600" dirty="0" smtClean="0"/>
              <a:t>いるとき</a:t>
            </a:r>
            <a:r>
              <a:rPr lang="ja-JP" altLang="ja-JP" sz="3600" dirty="0"/>
              <a:t>にどうしたらいいか、みん</a:t>
            </a:r>
            <a:r>
              <a:rPr lang="ja-JP" altLang="ja-JP" sz="3600" dirty="0" smtClean="0"/>
              <a:t>なで</a:t>
            </a:r>
            <a:r>
              <a:rPr lang="ja-JP" altLang="en-US" sz="3600" dirty="0" smtClean="0"/>
              <a:t>考えてみましょう</a:t>
            </a:r>
            <a:endParaRPr kumimoji="1" lang="en-US" altLang="ja-JP" sz="3600" dirty="0" smtClean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 smtClean="0"/>
              <a:t>あなたは</a:t>
            </a:r>
            <a:r>
              <a:rPr lang="ja-JP" altLang="en-US" dirty="0"/>
              <a:t>、</a:t>
            </a:r>
            <a:r>
              <a:rPr lang="ja-JP" altLang="ja-JP" dirty="0" smtClean="0"/>
              <a:t>背中</a:t>
            </a:r>
            <a:r>
              <a:rPr lang="ja-JP" altLang="ja-JP" dirty="0"/>
              <a:t>に何か「荷物」を背負って</a:t>
            </a:r>
            <a:r>
              <a:rPr lang="ja-JP" altLang="ja-JP" dirty="0" smtClean="0"/>
              <a:t>，</a:t>
            </a:r>
            <a:endParaRPr lang="en-US" altLang="ja-JP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 smtClean="0"/>
              <a:t>よっ</a:t>
            </a:r>
            <a:r>
              <a:rPr lang="ja-JP" altLang="ja-JP" dirty="0"/>
              <a:t>こらしょ～，よっこらしょ～と山の</a:t>
            </a:r>
            <a:r>
              <a:rPr lang="ja-JP" altLang="ja-JP" dirty="0" smtClean="0"/>
              <a:t>頂上</a:t>
            </a:r>
            <a:r>
              <a:rPr lang="ja-JP" altLang="en-US" dirty="0" smtClean="0"/>
              <a:t>まで</a:t>
            </a:r>
            <a:endParaRPr lang="en-US" altLang="ja-JP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 smtClean="0"/>
              <a:t>運ぼうとしています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smtClean="0"/>
              <a:t>頑張って</a:t>
            </a:r>
            <a:r>
              <a:rPr lang="ja-JP" altLang="ja-JP" dirty="0"/>
              <a:t>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 smtClean="0"/>
              <a:t>今，思い浮かべた「荷物」は，</a:t>
            </a:r>
            <a:r>
              <a:rPr lang="ja-JP" altLang="en-US" sz="3600" dirty="0" smtClean="0">
                <a:solidFill>
                  <a:srgbClr val="00B050"/>
                </a:solidFill>
              </a:rPr>
              <a:t>どれ</a:t>
            </a:r>
            <a:r>
              <a:rPr lang="ja-JP" altLang="en-US" sz="3600" dirty="0">
                <a:solidFill>
                  <a:srgbClr val="00B050"/>
                </a:solidFill>
              </a:rPr>
              <a:t>くらい</a:t>
            </a:r>
            <a:r>
              <a:rPr lang="ja-JP" altLang="en-US" sz="3600" dirty="0" smtClean="0">
                <a:solidFill>
                  <a:srgbClr val="00B050"/>
                </a:solidFill>
              </a:rPr>
              <a:t>の大きさ</a:t>
            </a:r>
            <a:r>
              <a:rPr lang="ja-JP" altLang="en-US" sz="3600" dirty="0" smtClean="0"/>
              <a:t>で，</a:t>
            </a:r>
            <a:r>
              <a:rPr lang="ja-JP" altLang="en-US" sz="3600" dirty="0" smtClean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 smtClean="0"/>
              <a:t>でしょうか？</a:t>
            </a:r>
            <a:endParaRPr lang="en-US" altLang="ja-JP" sz="3600" dirty="0" smtClean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※</a:t>
            </a:r>
            <a:r>
              <a:rPr lang="ja-JP" altLang="en-US" sz="2400" dirty="0"/>
              <a:t>困っている</a:t>
            </a:r>
            <a:r>
              <a:rPr lang="ja-JP" altLang="en-US" sz="2400" dirty="0" smtClean="0"/>
              <a:t>こと</a:t>
            </a:r>
            <a:r>
              <a:rPr lang="ja-JP" altLang="en-US" sz="2400" dirty="0"/>
              <a:t>が</a:t>
            </a:r>
            <a:r>
              <a:rPr lang="ja-JP" altLang="en-US" sz="2400" dirty="0" smtClean="0"/>
              <a:t>無いと思う人は，</a:t>
            </a:r>
            <a:r>
              <a:rPr lang="ja-JP" altLang="en-US" sz="2400" dirty="0" smtClean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 smtClean="0">
              <a:solidFill>
                <a:srgbClr val="C00000"/>
              </a:solidFill>
            </a:endParaRPr>
          </a:p>
          <a:p>
            <a:r>
              <a:rPr lang="ja-JP" altLang="en-US" sz="2400" dirty="0" smtClean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 smtClean="0"/>
              <a:t>について思い浮かべて下さい。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12875"/>
            <a:ext cx="876458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5" name="AutoShape 1"/>
          <p:cNvCxnSpPr>
            <a:cxnSpLocks noChangeShapeType="1"/>
          </p:cNvCxnSpPr>
          <p:nvPr/>
        </p:nvCxnSpPr>
        <p:spPr bwMode="auto">
          <a:xfrm>
            <a:off x="4432300" y="2374900"/>
            <a:ext cx="180975" cy="133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>
              <a:latin typeface="Arial" charset="0"/>
            </a:endParaRPr>
          </a:p>
          <a:p>
            <a:pPr eaLnBrk="0" hangingPunct="0"/>
            <a:r>
              <a:rPr kumimoji="0" lang="ja-JP" altLang="ja-JP">
                <a:latin typeface="Arial" charset="0"/>
              </a:rPr>
              <a:t/>
            </a:r>
            <a:br>
              <a:rPr kumimoji="0" lang="ja-JP" altLang="ja-JP">
                <a:latin typeface="Arial" charset="0"/>
              </a:rPr>
            </a:br>
            <a:endParaRPr kumimoji="0" lang="ja-JP" altLang="ja-JP">
              <a:latin typeface="Arial" charset="0"/>
            </a:endParaRPr>
          </a:p>
          <a:p>
            <a:pPr eaLnBrk="0" hangingPunct="0"/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 eaLnBrk="0" hangingPunct="0"/>
            <a:endParaRPr kumimoji="0" lang="ja-JP" altLang="en-US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924300" y="5359400"/>
            <a:ext cx="4824413" cy="138271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76200" y="1204913"/>
            <a:ext cx="2082800" cy="1157287"/>
          </a:xfrm>
          <a:prstGeom prst="wedgeRoundRectCallout">
            <a:avLst>
              <a:gd name="adj1" fmla="val 60466"/>
              <a:gd name="adj2" fmla="val 10791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94550" y="525463"/>
            <a:ext cx="1292225" cy="658812"/>
          </a:xfrm>
          <a:prstGeom prst="wedgeRoundRectCallout">
            <a:avLst>
              <a:gd name="adj1" fmla="val -32208"/>
              <a:gd name="adj2" fmla="val 9363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2675" y="330200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611188" y="5575300"/>
            <a:ext cx="2293937" cy="1166813"/>
          </a:xfrm>
          <a:prstGeom prst="wedgeRoundRectCallout">
            <a:avLst>
              <a:gd name="adj1" fmla="val 43333"/>
              <a:gd name="adj2" fmla="val -760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月日は６月でれば「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」と記入（２桁）</a:t>
            </a:r>
          </a:p>
        </p:txBody>
      </p:sp>
    </p:spTree>
    <p:extLst>
      <p:ext uri="{BB962C8B-B14F-4D97-AF65-F5344CB8AC3E}">
        <p14:creationId xmlns:p14="http://schemas.microsoft.com/office/powerpoint/2010/main" val="20484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描いた「荷物」をどうしたいですか？</a:t>
            </a:r>
            <a:endParaRPr kumimoji="1" lang="en-US" altLang="ja-JP" sz="2800" dirty="0" smtClean="0"/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 smtClean="0"/>
              <a:t>を</a:t>
            </a:r>
            <a:endParaRPr lang="en-US" altLang="ja-JP" sz="2800" dirty="0" smtClean="0"/>
          </a:p>
          <a:p>
            <a:r>
              <a:rPr lang="ja-JP" altLang="en-US" sz="2800" dirty="0" smtClean="0"/>
              <a:t>ワークシートの選択肢から選んで</a:t>
            </a:r>
            <a:endParaRPr lang="en-US" altLang="ja-JP" sz="2800" dirty="0" smtClean="0"/>
          </a:p>
          <a:p>
            <a:r>
              <a:rPr lang="ja-JP" altLang="en-US" sz="2800" dirty="0" smtClean="0"/>
              <a:t>みよう。</a:t>
            </a:r>
            <a:endParaRPr lang="en-US" altLang="ja-JP" sz="2800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/>
                <a:gridCol w="357567"/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 smtClean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 smtClean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 smtClean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 smtClean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　もし，その荷物をはこぶのを，手伝ってくれたり，</a:t>
            </a:r>
            <a:endParaRPr lang="en-US" altLang="ja-JP" sz="2800" dirty="0" smtClean="0"/>
          </a:p>
          <a:p>
            <a:r>
              <a:rPr lang="ja-JP" altLang="en-US" sz="2800" dirty="0" smtClean="0"/>
              <a:t>応援してくれる人がいるとします。あなたなら，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 smtClean="0"/>
              <a:t>にしてほしいですか？</a:t>
            </a:r>
            <a:endParaRPr lang="en-US" altLang="ja-JP" sz="28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絵で描いても，しるしを描いても，セリフや吹き出しで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描いてもかまいません。描き方は自由です。</a:t>
            </a:r>
            <a:endParaRPr kumimoji="1" lang="ja-JP" altLang="en-US" sz="24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 smtClean="0"/>
              <a:t>では</a:t>
            </a:r>
            <a:r>
              <a:rPr lang="ja-JP" altLang="ja-JP" sz="2400" dirty="0"/>
              <a:t>、もう一度描いた絵をじっくりみてください</a:t>
            </a:r>
            <a:r>
              <a:rPr lang="ja-JP" altLang="ja-JP" sz="2400" dirty="0" smtClean="0"/>
              <a:t>。</a:t>
            </a:r>
            <a:r>
              <a:rPr lang="ja-JP" altLang="en-US" sz="2400" dirty="0" smtClean="0"/>
              <a:t>見守る人，</a:t>
            </a:r>
            <a:endParaRPr lang="en-US" altLang="ja-JP" sz="2400" dirty="0" smtClean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</a:t>
            </a:r>
            <a:r>
              <a:rPr lang="ja-JP" altLang="en-US" sz="2400" dirty="0" smtClean="0"/>
              <a:t>人を描いてみて，</a:t>
            </a:r>
            <a:r>
              <a:rPr lang="ja-JP" altLang="ja-JP" sz="2400" dirty="0" smtClean="0"/>
              <a:t>荷物</a:t>
            </a:r>
            <a:r>
              <a:rPr lang="ja-JP" altLang="ja-JP" sz="2400" dirty="0"/>
              <a:t>を背負っている</a:t>
            </a:r>
            <a:r>
              <a:rPr lang="ja-JP" altLang="ja-JP" sz="2400" dirty="0" smtClean="0"/>
              <a:t>人</a:t>
            </a:r>
            <a:endParaRPr lang="en-US" altLang="ja-JP" sz="2400" dirty="0" smtClean="0"/>
          </a:p>
          <a:p>
            <a:pPr>
              <a:lnSpc>
                <a:spcPct val="200000"/>
              </a:lnSpc>
            </a:pPr>
            <a:r>
              <a:rPr lang="ja-JP" altLang="ja-JP" sz="2400" dirty="0" smtClean="0"/>
              <a:t>（</a:t>
            </a:r>
            <a:r>
              <a:rPr lang="ja-JP" altLang="ja-JP" sz="2400" dirty="0"/>
              <a:t>あなた）は、今どんな気持ちですか</a:t>
            </a:r>
            <a:r>
              <a:rPr lang="ja-JP" altLang="ja-JP" sz="2400" dirty="0" smtClean="0"/>
              <a:t>。その</a:t>
            </a:r>
            <a:r>
              <a:rPr lang="ja-JP" altLang="ja-JP" sz="2400" dirty="0"/>
              <a:t>感じていることを</a:t>
            </a:r>
            <a:r>
              <a:rPr lang="ja-JP" altLang="ja-JP" sz="2400" dirty="0" smtClean="0"/>
              <a:t>、</a:t>
            </a:r>
            <a:endParaRPr lang="en-US" altLang="ja-JP" sz="2400" dirty="0" smtClean="0"/>
          </a:p>
          <a:p>
            <a:pPr>
              <a:lnSpc>
                <a:spcPct val="200000"/>
              </a:lnSpc>
            </a:pPr>
            <a:r>
              <a:rPr lang="ja-JP" altLang="ja-JP" sz="2400" dirty="0" smtClean="0"/>
              <a:t>ワークシート</a:t>
            </a:r>
            <a:r>
              <a:rPr lang="ja-JP" altLang="ja-JP" sz="2400" dirty="0"/>
              <a:t>に</a:t>
            </a:r>
            <a:r>
              <a:rPr lang="ja-JP" altLang="ja-JP" sz="2400" dirty="0" smtClean="0"/>
              <a:t>書いてみましょう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solidFill>
                  <a:srgbClr val="FF0000"/>
                </a:solidFill>
              </a:rPr>
              <a:t>どんなふう</a:t>
            </a:r>
            <a:r>
              <a:rPr lang="ja-JP" altLang="en-US" sz="2400" dirty="0">
                <a:solidFill>
                  <a:srgbClr val="FF0000"/>
                </a:solidFill>
              </a:rPr>
              <a:t>に手伝ってもらったり、応援</a:t>
            </a:r>
            <a:r>
              <a:rPr lang="ja-JP" altLang="en-US" sz="2400" dirty="0" smtClean="0">
                <a:solidFill>
                  <a:srgbClr val="FF0000"/>
                </a:solidFill>
              </a:rPr>
              <a:t>して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solidFill>
                  <a:srgbClr val="FF0000"/>
                </a:solidFill>
              </a:rPr>
              <a:t>もらいたい</a:t>
            </a:r>
            <a:r>
              <a:rPr lang="ja-JP" altLang="en-US" sz="2400" dirty="0">
                <a:solidFill>
                  <a:srgbClr val="FF0000"/>
                </a:solidFill>
              </a:rPr>
              <a:t>か／それによって、どんなふう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に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solidFill>
                  <a:srgbClr val="FF0000"/>
                </a:solidFill>
              </a:rPr>
              <a:t>自分</a:t>
            </a:r>
            <a:r>
              <a:rPr lang="ja-JP" altLang="en-US" sz="2400" dirty="0">
                <a:solidFill>
                  <a:srgbClr val="FF0000"/>
                </a:solidFill>
              </a:rPr>
              <a:t>の気持ちが変わることがあるか、をグループで</a:t>
            </a:r>
            <a:r>
              <a:rPr lang="ja-JP" altLang="en-US" sz="2400" dirty="0" smtClean="0">
                <a:solidFill>
                  <a:srgbClr val="FF0000"/>
                </a:solidFill>
              </a:rPr>
              <a:t>話し合って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solidFill>
                  <a:srgbClr val="FF0000"/>
                </a:solidFill>
              </a:rPr>
              <a:t>ください。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　と　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 smtClean="0"/>
              <a:t>☑</a:t>
            </a:r>
            <a:r>
              <a:rPr lang="ja-JP" altLang="ja-JP" dirty="0" smtClean="0"/>
              <a:t>今日</a:t>
            </a:r>
            <a:r>
              <a:rPr lang="ja-JP" altLang="ja-JP" dirty="0"/>
              <a:t>は、自分の困っていること、</a:t>
            </a:r>
            <a:r>
              <a:rPr lang="ja-JP" altLang="ja-JP" dirty="0" smtClean="0"/>
              <a:t>がんばって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いる</a:t>
            </a:r>
            <a:r>
              <a:rPr lang="ja-JP" altLang="ja-JP" dirty="0"/>
              <a:t>ことを、どのくらいの荷物なのかなぁ</a:t>
            </a:r>
            <a:r>
              <a:rPr lang="ja-JP" altLang="ja-JP" dirty="0" smtClean="0"/>
              <a:t>と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思い浮かべて</a:t>
            </a:r>
            <a:r>
              <a:rPr lang="ja-JP" altLang="ja-JP" dirty="0"/>
              <a:t>絵にしてみました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 smtClean="0"/>
              <a:t>☑わたしたちは「荷物」を背負っているとき，誰　</a:t>
            </a:r>
            <a:endParaRPr kumimoji="1"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かがそばにいたり，みていてくれることで，自分</a:t>
            </a:r>
            <a:endParaRPr kumimoji="1"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の気持ちが楽になるときがあります。</a:t>
            </a:r>
            <a:endParaRPr kumimoji="1" lang="ja-JP" altLang="en-US" dirty="0"/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　と　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 smtClean="0"/>
              <a:t>☑時には自分</a:t>
            </a:r>
            <a:r>
              <a:rPr lang="ja-JP" altLang="en-US" dirty="0" smtClean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 smtClean="0"/>
              <a:t>だってある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かもしれません。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 smtClean="0"/>
              <a:t>☑その時は，一緒に</a:t>
            </a:r>
            <a:r>
              <a:rPr lang="ja-JP" altLang="en-US" dirty="0" smtClean="0"/>
              <a:t>「</a:t>
            </a:r>
            <a:r>
              <a:rPr kumimoji="1" lang="ja-JP" altLang="en-US" dirty="0" smtClean="0"/>
              <a:t>荷物」をはこんでもらえるように　　</a:t>
            </a:r>
            <a:endParaRPr kumimoji="1"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 smtClean="0"/>
              <a:t>もあります。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 smtClean="0"/>
              <a:t>☑時には，いったん</a:t>
            </a:r>
            <a:r>
              <a:rPr lang="ja-JP" altLang="en-US" dirty="0" smtClean="0"/>
              <a:t>「荷</a:t>
            </a:r>
            <a:r>
              <a:rPr kumimoji="1" lang="ja-JP" altLang="en-US" dirty="0" smtClean="0"/>
              <a:t>物」を下ろして，周りの人に</a:t>
            </a:r>
            <a:endParaRPr kumimoji="1"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 smtClean="0">
                <a:solidFill>
                  <a:srgbClr val="FF0000"/>
                </a:solidFill>
              </a:rPr>
              <a:t>預ける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 smtClean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0" y="306896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315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95105"/>
            <a:ext cx="1251564" cy="12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67544" y="3645024"/>
            <a:ext cx="1800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</a:t>
            </a:r>
            <a:r>
              <a:rPr lang="ja-JP" altLang="en-US" sz="3600" dirty="0" smtClean="0">
                <a:solidFill>
                  <a:srgbClr val="0070C0"/>
                </a:solidFill>
                <a:latin typeface="+mj-ea"/>
              </a:rPr>
              <a:t>」</a:t>
            </a:r>
            <a:r>
              <a:rPr lang="ja-JP" altLang="en-US" sz="3600" dirty="0" smtClean="0">
                <a:latin typeface="+mj-ea"/>
              </a:rPr>
              <a:t>をやってみて，もっと話してみたい人は，先生</a:t>
            </a:r>
            <a:r>
              <a:rPr lang="ja-JP" altLang="en-US" sz="3600" dirty="0">
                <a:latin typeface="+mj-ea"/>
              </a:rPr>
              <a:t>やカウンセラー</a:t>
            </a:r>
            <a:r>
              <a:rPr lang="ja-JP" altLang="en-US" sz="3600" dirty="0" smtClean="0">
                <a:latin typeface="+mj-ea"/>
              </a:rPr>
              <a:t>とお話し</a:t>
            </a:r>
            <a:r>
              <a:rPr lang="ja-JP" altLang="en-US" sz="3600" dirty="0">
                <a:latin typeface="+mj-ea"/>
              </a:rPr>
              <a:t>する機会をつくりましょう</a:t>
            </a:r>
            <a:r>
              <a:rPr lang="ja-JP" altLang="en-US" sz="3600" dirty="0" smtClean="0">
                <a:latin typeface="+mj-ea"/>
              </a:rPr>
              <a:t>。</a:t>
            </a:r>
            <a:endParaRPr lang="ja-JP" altLang="en-US" sz="3600" dirty="0">
              <a:latin typeface="+mj-ea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478" r="23917" b="43335"/>
          <a:stretch>
            <a:fillRect/>
          </a:stretch>
        </p:blipFill>
        <p:spPr bwMode="auto">
          <a:xfrm>
            <a:off x="9856" y="1196752"/>
            <a:ext cx="90360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2229" y="4322540"/>
            <a:ext cx="757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に，すべての項目について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最近１週間の自分をふりかえりながら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回答していきましょう。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落ち着いて回答するようにしましょう。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/>
              <a:t>１　なかなか，眠れないことがある</a:t>
            </a:r>
            <a:endParaRPr lang="en-US" altLang="ja-JP" sz="4000" dirty="0" smtClean="0"/>
          </a:p>
          <a:p>
            <a:endParaRPr lang="en-US" altLang="ja-JP" sz="4000" dirty="0"/>
          </a:p>
          <a:p>
            <a:endParaRPr lang="en-US" altLang="ja-JP" sz="4000" dirty="0" smtClean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31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２　なにかをしようとしても，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　むしゃくしゃしたり，いらいらしたり，　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44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774</Words>
  <Application>Microsoft Office PowerPoint</Application>
  <PresentationFormat>画面に合わせる (4:3)</PresentationFormat>
  <Paragraphs>210</Paragraphs>
  <Slides>56</Slides>
  <Notes>36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57" baseType="lpstr">
      <vt:lpstr>Office テーマ</vt:lpstr>
      <vt:lpstr>PowerPoint プレゼンテーション</vt:lpstr>
      <vt:lpstr>今日のメニュー</vt:lpstr>
      <vt:lpstr>はじめに</vt:lpstr>
      <vt:lpstr>「心とからだの健康観察」をする前に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このアンケートをして気づいたことや、 今の気持ちを書ける人は書いてください。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SS17081033</cp:lastModifiedBy>
  <cp:revision>52</cp:revision>
  <cp:lastPrinted>2016-08-09T01:05:05Z</cp:lastPrinted>
  <dcterms:created xsi:type="dcterms:W3CDTF">2016-08-05T06:15:06Z</dcterms:created>
  <dcterms:modified xsi:type="dcterms:W3CDTF">2017-08-10T07:48:35Z</dcterms:modified>
</cp:coreProperties>
</file>