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96" r:id="rId2"/>
    <p:sldId id="299" r:id="rId3"/>
    <p:sldId id="303" r:id="rId4"/>
    <p:sldId id="306" r:id="rId5"/>
    <p:sldId id="307" r:id="rId6"/>
    <p:sldId id="308" r:id="rId7"/>
    <p:sldId id="309" r:id="rId8"/>
    <p:sldId id="436" r:id="rId9"/>
    <p:sldId id="407" r:id="rId10"/>
    <p:sldId id="408" r:id="rId11"/>
    <p:sldId id="409" r:id="rId12"/>
    <p:sldId id="410" r:id="rId13"/>
    <p:sldId id="411" r:id="rId14"/>
    <p:sldId id="412" r:id="rId15"/>
    <p:sldId id="413" r:id="rId16"/>
    <p:sldId id="414" r:id="rId17"/>
    <p:sldId id="415" r:id="rId18"/>
    <p:sldId id="426" r:id="rId19"/>
    <p:sldId id="416" r:id="rId20"/>
    <p:sldId id="417" r:id="rId21"/>
    <p:sldId id="418" r:id="rId22"/>
    <p:sldId id="419" r:id="rId23"/>
    <p:sldId id="420" r:id="rId24"/>
    <p:sldId id="421" r:id="rId25"/>
    <p:sldId id="422" r:id="rId26"/>
    <p:sldId id="423" r:id="rId27"/>
    <p:sldId id="424" r:id="rId28"/>
    <p:sldId id="425" r:id="rId29"/>
    <p:sldId id="330" r:id="rId30"/>
    <p:sldId id="427" r:id="rId31"/>
    <p:sldId id="331" r:id="rId32"/>
    <p:sldId id="428" r:id="rId33"/>
    <p:sldId id="396" r:id="rId34"/>
    <p:sldId id="430" r:id="rId35"/>
    <p:sldId id="402" r:id="rId36"/>
    <p:sldId id="395" r:id="rId37"/>
    <p:sldId id="375" r:id="rId38"/>
    <p:sldId id="368" r:id="rId39"/>
    <p:sldId id="369" r:id="rId40"/>
    <p:sldId id="399" r:id="rId41"/>
    <p:sldId id="405" r:id="rId42"/>
    <p:sldId id="400" r:id="rId43"/>
    <p:sldId id="431" r:id="rId44"/>
    <p:sldId id="432" r:id="rId45"/>
    <p:sldId id="434" r:id="rId46"/>
    <p:sldId id="429" r:id="rId47"/>
    <p:sldId id="384" r:id="rId4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9FF"/>
    <a:srgbClr val="CDFFCD"/>
    <a:srgbClr val="FFA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76" autoAdjust="0"/>
  </p:normalViewPr>
  <p:slideViewPr>
    <p:cSldViewPr>
      <p:cViewPr>
        <p:scale>
          <a:sx n="63" d="100"/>
          <a:sy n="63" d="100"/>
        </p:scale>
        <p:origin x="-1374" y="-624"/>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4" y="0"/>
            <a:ext cx="2918831" cy="493316"/>
          </a:xfrm>
          <a:prstGeom prst="rect">
            <a:avLst/>
          </a:prstGeom>
        </p:spPr>
        <p:txBody>
          <a:bodyPr vert="horz" lIns="94856" tIns="47427" rIns="94856" bIns="47427" rtlCol="0"/>
          <a:lstStyle>
            <a:lvl1pPr algn="r">
              <a:defRPr sz="1300"/>
            </a:lvl1pPr>
          </a:lstStyle>
          <a:p>
            <a:fld id="{44580EF4-99FC-4D9C-B66B-ACFB68EC28DC}" type="datetimeFigureOut">
              <a:rPr kumimoji="1" lang="ja-JP" altLang="en-US" smtClean="0"/>
              <a:t>2016/8/3</a:t>
            </a:fld>
            <a:endParaRPr kumimoji="1" lang="ja-JP" altLang="en-US"/>
          </a:p>
        </p:txBody>
      </p:sp>
      <p:sp>
        <p:nvSpPr>
          <p:cNvPr id="4" name="フッター プレースホルダー 3"/>
          <p:cNvSpPr>
            <a:spLocks noGrp="1"/>
          </p:cNvSpPr>
          <p:nvPr>
            <p:ph type="ftr" sz="quarter" idx="2"/>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3316"/>
          </a:xfrm>
          <a:prstGeom prst="rect">
            <a:avLst/>
          </a:prstGeom>
        </p:spPr>
        <p:txBody>
          <a:bodyPr vert="horz" lIns="94856" tIns="47427" rIns="94856" bIns="47427" rtlCol="0" anchor="b"/>
          <a:lstStyle>
            <a:lvl1pPr algn="r">
              <a:defRPr sz="1300"/>
            </a:lvl1pPr>
          </a:lstStyle>
          <a:p>
            <a:fld id="{B279E931-92E7-40B1-BA51-BFC94971676E}" type="slidenum">
              <a:rPr kumimoji="1" lang="ja-JP" altLang="en-US" smtClean="0"/>
              <a:t>‹#›</a:t>
            </a:fld>
            <a:endParaRPr kumimoji="1" lang="ja-JP" altLang="en-US"/>
          </a:p>
        </p:txBody>
      </p:sp>
    </p:spTree>
    <p:extLst>
      <p:ext uri="{BB962C8B-B14F-4D97-AF65-F5344CB8AC3E}">
        <p14:creationId xmlns:p14="http://schemas.microsoft.com/office/powerpoint/2010/main" val="396410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4856" tIns="47427" rIns="94856" bIns="47427" rtlCol="0"/>
          <a:lstStyle>
            <a:lvl1pPr algn="r">
              <a:defRPr sz="1300"/>
            </a:lvl1pPr>
          </a:lstStyle>
          <a:p>
            <a:fld id="{0B8C6E46-6677-4DD2-A1F3-D4E79DA614B7}" type="datetimeFigureOut">
              <a:rPr kumimoji="1" lang="ja-JP" altLang="en-US" smtClean="0"/>
              <a:t>2016/8/3</a:t>
            </a:fld>
            <a:endParaRPr kumimoji="1" lang="ja-JP" altLang="en-US"/>
          </a:p>
        </p:txBody>
      </p:sp>
      <p:sp>
        <p:nvSpPr>
          <p:cNvPr id="4" name="スライド イメージ プレースホルダー 3"/>
          <p:cNvSpPr>
            <a:spLocks noGrp="1" noRot="1" noChangeAspect="1"/>
          </p:cNvSpPr>
          <p:nvPr>
            <p:ph type="sldImg" idx="2"/>
          </p:nvPr>
        </p:nvSpPr>
        <p:spPr>
          <a:xfrm>
            <a:off x="900113" y="738188"/>
            <a:ext cx="4935537" cy="3702050"/>
          </a:xfrm>
          <a:prstGeom prst="rect">
            <a:avLst/>
          </a:prstGeom>
          <a:noFill/>
          <a:ln w="12700">
            <a:solidFill>
              <a:prstClr val="black"/>
            </a:solidFill>
          </a:ln>
        </p:spPr>
        <p:txBody>
          <a:bodyPr vert="horz" lIns="94856" tIns="47427" rIns="94856" bIns="4742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4856" tIns="47427" rIns="94856" bIns="4742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3316"/>
          </a:xfrm>
          <a:prstGeom prst="rect">
            <a:avLst/>
          </a:prstGeom>
        </p:spPr>
        <p:txBody>
          <a:bodyPr vert="horz" lIns="94856" tIns="47427" rIns="94856" bIns="47427"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360693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226396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36576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76805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97680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71052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299093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67168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kumimoji="1" lang="en-US" altLang="ja-JP" dirty="0" smtClean="0"/>
              <a:t>【</a:t>
            </a:r>
            <a:r>
              <a:rPr kumimoji="1" lang="ja-JP" altLang="en-US" dirty="0" smtClean="0"/>
              <a:t>児童生徒の様子を見ながら，このスライドを活用してください</a:t>
            </a:r>
            <a:r>
              <a:rPr kumimoji="1" lang="en-US" altLang="ja-JP"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12696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みんなは，こんな経験ありませんか。</a:t>
            </a:r>
            <a:endParaRPr kumimoji="1" lang="en-US" altLang="ja-JP" dirty="0" smtClean="0"/>
          </a:p>
          <a:p>
            <a:r>
              <a:rPr kumimoji="1" lang="ja-JP" altLang="en-US" dirty="0" smtClean="0"/>
              <a:t>例えば、試合に勝った時，どんな気持ちになりますか？</a:t>
            </a:r>
            <a:endParaRPr kumimoji="1" lang="en-US" altLang="ja-JP" dirty="0" smtClean="0"/>
          </a:p>
          <a:p>
            <a:r>
              <a:rPr kumimoji="1" lang="ja-JP" altLang="en-US" dirty="0" smtClean="0"/>
              <a:t>うれしい気持ちになりますよね。</a:t>
            </a:r>
          </a:p>
          <a:p>
            <a:r>
              <a:rPr kumimoji="1" lang="ja-JP" altLang="en-US" dirty="0" smtClean="0"/>
              <a:t>では，悪口を言われたり，大人に叱られたりしたときはどんな気持ちになりますか？</a:t>
            </a:r>
          </a:p>
          <a:p>
            <a:r>
              <a:rPr kumimoji="1" lang="ja-JP" altLang="en-US" dirty="0" smtClean="0"/>
              <a:t>イライラしたり，悲しい気持ちになったりしますね。</a:t>
            </a:r>
          </a:p>
          <a:p>
            <a:r>
              <a:rPr kumimoji="1" lang="ja-JP" altLang="en-US" dirty="0" smtClean="0"/>
              <a:t>そんなイライラや落ち込みが続くとつらいですよね。</a:t>
            </a:r>
            <a:endParaRPr kumimoji="1" lang="en-US" altLang="ja-JP" dirty="0" smtClean="0"/>
          </a:p>
          <a:p>
            <a:r>
              <a:rPr kumimoji="1" lang="ja-JP" altLang="en-US" dirty="0" smtClean="0"/>
              <a:t>今日は，イライラや落ち込みをやわらげる方法を一緒に勉強しましょう。</a:t>
            </a:r>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257884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23650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4111203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134047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1527460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195392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14707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38567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228846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429244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私たちは，何か不快な出来事があると「考え」と「気持ち」と「行動」と「身体」にストレス反応があらわれるんです。</a:t>
            </a:r>
          </a:p>
          <a:p>
            <a:r>
              <a:rPr kumimoji="1" lang="ja-JP" altLang="en-US" dirty="0" smtClean="0"/>
              <a:t>まずは，今の自分の心と身体の様子について「心とからだの健康観察」を使って，どのようなストレス反応があらわれているかチェックしてみましょう。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様子を見ながら，このスライドを活用してください</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それでは，合計点を出しましょう。</a:t>
            </a:r>
            <a:endParaRPr kumimoji="1" lang="en-US" altLang="ja-JP" dirty="0" smtClean="0"/>
          </a:p>
          <a:p>
            <a:r>
              <a:rPr kumimoji="1" lang="en-US" altLang="ja-JP" dirty="0" smtClean="0"/>
              <a:t>【</a:t>
            </a:r>
            <a:r>
              <a:rPr kumimoji="1" lang="ja-JP" altLang="en-US" dirty="0" smtClean="0"/>
              <a:t>計算の仕方をスライドを参照に説明</a:t>
            </a:r>
            <a:r>
              <a:rPr kumimoji="1" lang="en-US" altLang="ja-JP" dirty="0" smtClean="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451555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アンケートをして，気づいたことや，今の気持ちを書きましょう。</a:t>
            </a:r>
          </a:p>
          <a:p>
            <a:r>
              <a:rPr kumimoji="1" lang="en-US" altLang="ja-JP" dirty="0" smtClean="0"/>
              <a:t>【</a:t>
            </a:r>
            <a:r>
              <a:rPr kumimoji="1" lang="ja-JP" altLang="en-US" dirty="0" smtClean="0"/>
              <a:t>記入後</a:t>
            </a:r>
            <a:r>
              <a:rPr kumimoji="1" lang="en-US" altLang="ja-JP" dirty="0" smtClean="0"/>
              <a:t>】</a:t>
            </a:r>
          </a:p>
          <a:p>
            <a:r>
              <a:rPr kumimoji="1" lang="ja-JP" altLang="en-US" dirty="0" smtClean="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さて，ここからは「自分の</a:t>
            </a:r>
            <a:r>
              <a:rPr kumimoji="1" lang="en-US" altLang="ja-JP" dirty="0" smtClean="0"/>
              <a:t>『</a:t>
            </a:r>
            <a:r>
              <a:rPr kumimoji="1" lang="ja-JP" altLang="en-US" dirty="0" smtClean="0"/>
              <a:t>考え</a:t>
            </a:r>
            <a:r>
              <a:rPr kumimoji="1" lang="en-US" altLang="ja-JP" dirty="0" smtClean="0"/>
              <a:t>』</a:t>
            </a:r>
            <a:r>
              <a:rPr kumimoji="1" lang="ja-JP" altLang="en-US" dirty="0" smtClean="0"/>
              <a:t>」に目を向けていきましょう。</a:t>
            </a:r>
            <a:endParaRPr kumimoji="1" lang="en-US" altLang="ja-JP" dirty="0" smtClean="0"/>
          </a:p>
          <a:p>
            <a:r>
              <a:rPr kumimoji="1" lang="ja-JP" altLang="en-US" dirty="0" smtClean="0"/>
              <a:t>その中に，さっきの合計点を</a:t>
            </a:r>
            <a:r>
              <a:rPr kumimoji="1" lang="en-US" altLang="ja-JP" dirty="0" smtClean="0"/>
              <a:t>1</a:t>
            </a:r>
            <a:r>
              <a:rPr kumimoji="1" lang="ja-JP" altLang="en-US" dirty="0" smtClean="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ここでワークシートを配布</a:t>
            </a:r>
            <a:r>
              <a:rPr kumimoji="1" lang="en-US" altLang="ja-JP" dirty="0" smtClean="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03793">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35</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例えば「大人に叱られた」という出来事が起こった時，「大人は勝手だ」と考えたことはありませんか。</a:t>
            </a:r>
            <a:endParaRPr kumimoji="1" lang="en-US" altLang="ja-JP" dirty="0" smtClean="0"/>
          </a:p>
          <a:p>
            <a:r>
              <a:rPr kumimoji="1" lang="ja-JP" altLang="en-US" dirty="0" smtClean="0"/>
              <a:t>そんな時は</a:t>
            </a:r>
            <a:r>
              <a:rPr kumimoji="1" lang="en-US" altLang="ja-JP" dirty="0" smtClean="0"/>
              <a:t>『</a:t>
            </a:r>
            <a:r>
              <a:rPr kumimoji="1" lang="ja-JP" altLang="en-US" dirty="0" smtClean="0"/>
              <a:t>イライラ</a:t>
            </a:r>
            <a:r>
              <a:rPr kumimoji="1" lang="en-US" altLang="ja-JP" dirty="0" smtClean="0"/>
              <a:t>』</a:t>
            </a:r>
            <a:r>
              <a:rPr kumimoji="1" lang="ja-JP" altLang="en-US" dirty="0" smtClean="0"/>
              <a:t>した気持ちになりますね。</a:t>
            </a:r>
            <a:endParaRPr kumimoji="1" lang="en-US" altLang="ja-JP" dirty="0" smtClean="0"/>
          </a:p>
          <a:p>
            <a:r>
              <a:rPr kumimoji="1" lang="ja-JP" altLang="en-US" dirty="0" smtClean="0"/>
              <a:t>「自分はダメだ」と考えると，</a:t>
            </a:r>
            <a:r>
              <a:rPr kumimoji="1" lang="en-US" altLang="ja-JP" dirty="0" smtClean="0"/>
              <a:t>『</a:t>
            </a:r>
            <a:r>
              <a:rPr kumimoji="1" lang="ja-JP" altLang="en-US" dirty="0" smtClean="0"/>
              <a:t>悲しい</a:t>
            </a:r>
            <a:r>
              <a:rPr kumimoji="1" lang="en-US" altLang="ja-JP" dirty="0" smtClean="0"/>
              <a:t>』</a:t>
            </a:r>
            <a:r>
              <a:rPr kumimoji="1" lang="ja-JP" altLang="en-US" dirty="0" smtClean="0"/>
              <a:t>気持ちになったり，「私を思ってくれている」と考えると，</a:t>
            </a:r>
            <a:r>
              <a:rPr kumimoji="1" lang="en-US" altLang="ja-JP" dirty="0" smtClean="0"/>
              <a:t>『</a:t>
            </a:r>
            <a:r>
              <a:rPr kumimoji="1" lang="ja-JP" altLang="en-US" dirty="0" smtClean="0"/>
              <a:t>落ちついた</a:t>
            </a:r>
            <a:r>
              <a:rPr kumimoji="1" lang="en-US" altLang="ja-JP" dirty="0" smtClean="0"/>
              <a:t>』</a:t>
            </a:r>
            <a:r>
              <a:rPr kumimoji="1" lang="ja-JP" altLang="en-US" dirty="0" smtClean="0"/>
              <a:t>気持ちでいられたりしますね。</a:t>
            </a:r>
          </a:p>
          <a:p>
            <a:r>
              <a:rPr kumimoji="1" lang="ja-JP" altLang="en-US" dirty="0" smtClean="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36</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smtClean="0"/>
              <a:t>では，こんな出来事があった時に，みなさんはどう考えて，どんな気持ちになるでしょうか。</a:t>
            </a:r>
            <a:endParaRPr lang="en-US" altLang="ja-JP" dirty="0" smtClean="0"/>
          </a:p>
          <a:p>
            <a:pPr eaLnBrk="1" hangingPunct="1">
              <a:spcBef>
                <a:spcPct val="0"/>
              </a:spcBef>
            </a:pPr>
            <a:r>
              <a:rPr lang="ja-JP" altLang="en-US" dirty="0" smtClean="0"/>
              <a:t>あなたから友だちに「おはよう」と声をかけたのに，返事が無かったとき，どんなことを考えるでしょうか？</a:t>
            </a: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68612" name="スライド番号プレースホルダー 3"/>
          <p:cNvSpPr txBox="1">
            <a:spLocks noGrp="1"/>
          </p:cNvSpPr>
          <p:nvPr/>
        </p:nvSpPr>
        <p:spPr bwMode="auto">
          <a:xfrm>
            <a:off x="3814764" y="9371173"/>
            <a:ext cx="2919412"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37</a:t>
            </a:fld>
            <a:endParaRPr lang="en-US" altLang="ja-JP" sz="1300">
              <a:latin typeface="Calibri" pitchFamily="34" charset="0"/>
            </a:endParaRPr>
          </a:p>
        </p:txBody>
      </p:sp>
      <p:sp>
        <p:nvSpPr>
          <p:cNvPr id="68613" name="日付プレースホルダー 4"/>
          <p:cNvSpPr txBox="1">
            <a:spLocks noGrp="1"/>
          </p:cNvSpPr>
          <p:nvPr/>
        </p:nvSpPr>
        <p:spPr bwMode="auto">
          <a:xfrm>
            <a:off x="3814764" y="3"/>
            <a:ext cx="2919412" cy="4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では，ワークシートに，普段の自分ならどう「考え」るか，書いてみましょう。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3689520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では次に，</a:t>
            </a:r>
            <a:r>
              <a:rPr kumimoji="1" lang="en-US" altLang="ja-JP" dirty="0" smtClean="0"/>
              <a:t>『</a:t>
            </a:r>
            <a:r>
              <a:rPr kumimoji="1" lang="ja-JP" altLang="en-US" dirty="0" smtClean="0"/>
              <a:t>イライラ</a:t>
            </a:r>
            <a:r>
              <a:rPr kumimoji="1" lang="en-US" altLang="ja-JP" dirty="0" smtClean="0"/>
              <a:t>』</a:t>
            </a:r>
            <a:r>
              <a:rPr kumimoji="1" lang="ja-JP" altLang="en-US" dirty="0" smtClean="0"/>
              <a:t>する気持ちになるときにはどんなふうに考えていたかを，ピンクの「考え」の欄に書きましょう。</a:t>
            </a:r>
            <a:endParaRPr kumimoji="1" lang="en-US" altLang="ja-JP" dirty="0" smtClean="0"/>
          </a:p>
          <a:p>
            <a:r>
              <a:rPr kumimoji="1" lang="ja-JP" altLang="en-US" dirty="0" smtClean="0"/>
              <a:t>そして</a:t>
            </a:r>
            <a:r>
              <a:rPr kumimoji="1" lang="en-US" altLang="ja-JP" dirty="0" smtClean="0"/>
              <a:t>『</a:t>
            </a:r>
            <a:r>
              <a:rPr kumimoji="1" lang="ja-JP" altLang="en-US" dirty="0" smtClean="0"/>
              <a:t>イライラ</a:t>
            </a:r>
            <a:r>
              <a:rPr kumimoji="1" lang="en-US" altLang="ja-JP" dirty="0" smtClean="0"/>
              <a:t>』</a:t>
            </a:r>
            <a:r>
              <a:rPr kumimoji="1" lang="ja-JP" altLang="en-US" dirty="0" smtClean="0"/>
              <a:t>したときには，どんな行動をとってしまうか，緑の「行動」の欄に書きましょう。</a:t>
            </a:r>
          </a:p>
          <a:p>
            <a:r>
              <a:rPr kumimoji="1" lang="ja-JP" altLang="en-US" dirty="0" smtClean="0"/>
              <a:t>同じように</a:t>
            </a:r>
            <a:r>
              <a:rPr kumimoji="1" lang="en-US" altLang="ja-JP" dirty="0" smtClean="0"/>
              <a:t>『</a:t>
            </a:r>
            <a:r>
              <a:rPr kumimoji="1" lang="ja-JP" altLang="en-US" dirty="0" smtClean="0"/>
              <a:t>悲しい</a:t>
            </a:r>
            <a:r>
              <a:rPr kumimoji="1" lang="en-US" altLang="ja-JP" dirty="0" smtClean="0"/>
              <a:t>』</a:t>
            </a:r>
            <a:r>
              <a:rPr kumimoji="1" lang="ja-JP" altLang="en-US" dirty="0" smtClean="0"/>
              <a:t>気持ちの時の「考え」と「行動」，</a:t>
            </a:r>
            <a:r>
              <a:rPr kumimoji="1" lang="en-US" altLang="ja-JP" dirty="0" smtClean="0"/>
              <a:t>『</a:t>
            </a:r>
            <a:r>
              <a:rPr kumimoji="1" lang="ja-JP" altLang="en-US" dirty="0" smtClean="0"/>
              <a:t>落ちついている</a:t>
            </a:r>
            <a:r>
              <a:rPr kumimoji="1" lang="en-US" altLang="ja-JP" dirty="0" smtClean="0"/>
              <a:t>』</a:t>
            </a:r>
            <a:r>
              <a:rPr kumimoji="1" lang="ja-JP" altLang="en-US" dirty="0" smtClean="0"/>
              <a:t>時の「考え」と「行動」についても書いてみましょう。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2644839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では，班で，それぞれの「気持ち」の時の「考え」と「行動」について話し合いましょう。</a:t>
            </a:r>
            <a:endParaRPr kumimoji="1" lang="en-US" altLang="ja-JP" dirty="0" smtClean="0"/>
          </a:p>
          <a:p>
            <a:r>
              <a:rPr kumimoji="1" lang="ja-JP" altLang="en-US" dirty="0" smtClean="0"/>
              <a:t>友だちの「考え」や「「行動」を青ペンで書き足しましょう。</a:t>
            </a:r>
            <a:endParaRPr kumimoji="1" lang="en-US" altLang="ja-JP" dirty="0" smtClean="0"/>
          </a:p>
          <a:p>
            <a:r>
              <a:rPr kumimoji="1" lang="ja-JP" altLang="en-US" dirty="0" smtClean="0"/>
              <a:t>あとでグループごとに発表してもらいます。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では全体で確認していきましょう。</a:t>
            </a:r>
            <a:endParaRPr kumimoji="1" lang="en-US" altLang="ja-JP" dirty="0" smtClean="0"/>
          </a:p>
          <a:p>
            <a:r>
              <a:rPr kumimoji="1" lang="ja-JP" altLang="en-US" dirty="0" smtClean="0"/>
              <a:t>発表するときは，「△班で話し合ったことを発表します。○○気持ちの時の「考え」は・・・です。その後の行動は・・・です。」とお話しましょう。</a:t>
            </a:r>
          </a:p>
          <a:p>
            <a:endParaRPr kumimoji="1" lang="ja-JP" altLang="en-US" dirty="0" smtClean="0"/>
          </a:p>
          <a:p>
            <a:r>
              <a:rPr kumimoji="1" lang="en-US" altLang="ja-JP" dirty="0" smtClean="0"/>
              <a:t>【</a:t>
            </a:r>
            <a:r>
              <a:rPr kumimoji="1" lang="ja-JP" altLang="en-US" dirty="0" smtClean="0"/>
              <a:t>パターン①：１班から順に</a:t>
            </a:r>
            <a:r>
              <a:rPr kumimoji="1" lang="en-US" altLang="ja-JP" dirty="0" smtClean="0"/>
              <a:t>『</a:t>
            </a:r>
            <a:r>
              <a:rPr kumimoji="1" lang="ja-JP" altLang="en-US" dirty="0" smtClean="0"/>
              <a:t>イライラ</a:t>
            </a:r>
            <a:r>
              <a:rPr kumimoji="1" lang="en-US" altLang="ja-JP" dirty="0" smtClean="0"/>
              <a:t>』『</a:t>
            </a:r>
            <a:r>
              <a:rPr kumimoji="1" lang="ja-JP" altLang="en-US" dirty="0" smtClean="0"/>
              <a:t>悲しい</a:t>
            </a:r>
            <a:r>
              <a:rPr kumimoji="1" lang="en-US" altLang="ja-JP" dirty="0" smtClean="0"/>
              <a:t>』『</a:t>
            </a:r>
            <a:r>
              <a:rPr kumimoji="1" lang="ja-JP" altLang="en-US" dirty="0" smtClean="0"/>
              <a:t>落ちついている</a:t>
            </a:r>
            <a:r>
              <a:rPr kumimoji="1" lang="en-US" altLang="ja-JP" dirty="0" smtClean="0"/>
              <a:t>』</a:t>
            </a:r>
            <a:r>
              <a:rPr kumimoji="1" lang="ja-JP" altLang="en-US" dirty="0" smtClean="0"/>
              <a:t>を全て発表する。</a:t>
            </a:r>
            <a:r>
              <a:rPr kumimoji="1" lang="en-US" altLang="ja-JP" dirty="0" smtClean="0"/>
              <a:t>】</a:t>
            </a:r>
            <a:endParaRPr kumimoji="1" lang="ja-JP" altLang="en-US" dirty="0" smtClean="0"/>
          </a:p>
          <a:p>
            <a:r>
              <a:rPr kumimoji="1" lang="en-US" altLang="ja-JP" dirty="0" smtClean="0"/>
              <a:t>【</a:t>
            </a:r>
            <a:r>
              <a:rPr kumimoji="1" lang="ja-JP" altLang="en-US" dirty="0" smtClean="0"/>
              <a:t>パターン②：まずは</a:t>
            </a:r>
            <a:r>
              <a:rPr kumimoji="1" lang="en-US" altLang="ja-JP" dirty="0" smtClean="0"/>
              <a:t>『</a:t>
            </a:r>
            <a:r>
              <a:rPr kumimoji="1" lang="ja-JP" altLang="en-US" dirty="0" smtClean="0"/>
              <a:t>イライラ</a:t>
            </a:r>
            <a:r>
              <a:rPr kumimoji="1" lang="en-US" altLang="ja-JP" dirty="0" smtClean="0"/>
              <a:t>』</a:t>
            </a:r>
            <a:r>
              <a:rPr kumimoji="1" lang="ja-JP" altLang="en-US" dirty="0" smtClean="0"/>
              <a:t>について班ごとに発表する。その後</a:t>
            </a:r>
            <a:r>
              <a:rPr kumimoji="1" lang="en-US" altLang="ja-JP" dirty="0" smtClean="0"/>
              <a:t>『</a:t>
            </a:r>
            <a:r>
              <a:rPr kumimoji="1" lang="ja-JP" altLang="en-US" dirty="0" smtClean="0"/>
              <a:t>悲しい</a:t>
            </a:r>
            <a:r>
              <a:rPr kumimoji="1" lang="en-US" altLang="ja-JP" dirty="0" smtClean="0"/>
              <a:t>』</a:t>
            </a:r>
            <a:r>
              <a:rPr kumimoji="1" lang="ja-JP" altLang="en-US" dirty="0" smtClean="0"/>
              <a:t>⇒</a:t>
            </a:r>
            <a:r>
              <a:rPr kumimoji="1" lang="en-US" altLang="ja-JP" dirty="0" smtClean="0"/>
              <a:t>『</a:t>
            </a:r>
            <a:r>
              <a:rPr kumimoji="1" lang="ja-JP" altLang="en-US" dirty="0" smtClean="0"/>
              <a:t>落ちついている</a:t>
            </a:r>
            <a:r>
              <a:rPr kumimoji="1" lang="en-US" altLang="ja-JP" dirty="0" smtClean="0"/>
              <a:t>』</a:t>
            </a:r>
            <a:r>
              <a:rPr kumimoji="1" lang="ja-JP" altLang="en-US" dirty="0" smtClean="0"/>
              <a:t>の順で発表する。</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50">
              <a:defRPr/>
            </a:pPr>
            <a:r>
              <a:rPr kumimoji="1" lang="en-US" altLang="ja-JP" dirty="0" smtClean="0"/>
              <a:t>【</a:t>
            </a:r>
            <a:r>
              <a:rPr kumimoji="1" lang="ja-JP" altLang="en-US" dirty="0" smtClean="0"/>
              <a:t>できるだけ子どもの発表を生かすために板書する，または，スライドに打ち込む</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417">
              <a:defRPr/>
            </a:pPr>
            <a:r>
              <a:rPr kumimoji="1" lang="en-US" altLang="ja-JP" dirty="0" smtClean="0"/>
              <a:t>【</a:t>
            </a:r>
            <a:r>
              <a:rPr kumimoji="1" lang="ja-JP" altLang="en-US" dirty="0" smtClean="0"/>
              <a:t>板書やスライドへの打ち込みができなかった場合，子どもたちの意見を広げたい場合，発表の時間を取れない場合等，このスライドで説明する</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上手な「考え」を出せると，授業の最初にやった</a:t>
            </a:r>
            <a:r>
              <a:rPr kumimoji="1" lang="en-US" altLang="ja-JP" dirty="0" smtClean="0"/>
              <a:t>『</a:t>
            </a:r>
            <a:r>
              <a:rPr kumimoji="1" lang="ja-JP" altLang="en-US" dirty="0" smtClean="0"/>
              <a:t>心とからだの健康観察</a:t>
            </a:r>
            <a:r>
              <a:rPr kumimoji="1" lang="en-US" altLang="ja-JP" dirty="0" smtClean="0"/>
              <a:t>』</a:t>
            </a:r>
            <a:r>
              <a:rPr kumimoji="1" lang="ja-JP" altLang="en-US" dirty="0" smtClean="0"/>
              <a:t>の合計点も</a:t>
            </a:r>
            <a:r>
              <a:rPr kumimoji="1" lang="en-US" altLang="ja-JP" dirty="0" smtClean="0"/>
              <a:t>1</a:t>
            </a:r>
            <a:r>
              <a:rPr kumimoji="1" lang="ja-JP" altLang="en-US" dirty="0" smtClean="0"/>
              <a:t>点下げることができるかもしれませんよ。</a:t>
            </a:r>
          </a:p>
          <a:p>
            <a:r>
              <a:rPr kumimoji="1" lang="ja-JP" altLang="en-US" dirty="0" smtClean="0"/>
              <a:t>上手な「考え」を出して，自分にとってよりよい行動をしていきましょうね。</a:t>
            </a:r>
          </a:p>
          <a:p>
            <a:pPr defTabSz="948417">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アンケート用紙を一度，机の中から出しましょう。</a:t>
            </a:r>
          </a:p>
          <a:p>
            <a:r>
              <a:rPr kumimoji="1" lang="ja-JP" altLang="en-US" dirty="0" smtClean="0"/>
              <a:t>こころのサポート授業の感想を「心とからだの健康観察」の感想欄に書いてください。</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「心とからだの健康観察」には，４つの反応の点数があります。</a:t>
            </a:r>
          </a:p>
          <a:p>
            <a:r>
              <a:rPr kumimoji="1" lang="ja-JP" altLang="en-US" dirty="0" smtClean="0"/>
              <a:t>これらには「考え」を変える方法だけでなく，リラックスしたり，気分を変えたりする方法も役に立ちます。</a:t>
            </a:r>
            <a:endParaRPr kumimoji="1" lang="en-US" altLang="ja-JP" dirty="0" smtClean="0"/>
          </a:p>
          <a:p>
            <a:r>
              <a:rPr kumimoji="1" lang="ja-JP" altLang="en-US" dirty="0" smtClean="0"/>
              <a:t>このリーフレットは自分でできる工夫が書かれています。</a:t>
            </a:r>
          </a:p>
          <a:p>
            <a:r>
              <a:rPr kumimoji="1" lang="ja-JP" altLang="en-US" dirty="0" smtClean="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47</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0696" indent="-296421">
              <a:defRPr kumimoji="1">
                <a:solidFill>
                  <a:schemeClr val="tx1"/>
                </a:solidFill>
                <a:latin typeface="Calibri" pitchFamily="34" charset="0"/>
                <a:ea typeface="ＭＳ Ｐゴシック" charset="-128"/>
              </a:defRPr>
            </a:lvl2pPr>
            <a:lvl3pPr marL="1185687" indent="-237138">
              <a:defRPr kumimoji="1">
                <a:solidFill>
                  <a:schemeClr val="tx1"/>
                </a:solidFill>
                <a:latin typeface="Calibri" pitchFamily="34" charset="0"/>
                <a:ea typeface="ＭＳ Ｐゴシック" charset="-128"/>
              </a:defRPr>
            </a:lvl3pPr>
            <a:lvl4pPr marL="1659961" indent="-237138">
              <a:defRPr kumimoji="1">
                <a:solidFill>
                  <a:schemeClr val="tx1"/>
                </a:solidFill>
                <a:latin typeface="Calibri" pitchFamily="34" charset="0"/>
                <a:ea typeface="ＭＳ Ｐゴシック" charset="-128"/>
              </a:defRPr>
            </a:lvl4pPr>
            <a:lvl5pPr marL="2134236" indent="-237138">
              <a:defRPr kumimoji="1">
                <a:solidFill>
                  <a:schemeClr val="tx1"/>
                </a:solidFill>
                <a:latin typeface="Calibri" pitchFamily="34" charset="0"/>
                <a:ea typeface="ＭＳ Ｐゴシック" charset="-128"/>
              </a:defRPr>
            </a:lvl5pPr>
            <a:lvl6pPr marL="2608511" indent="-237138" fontAlgn="base">
              <a:spcBef>
                <a:spcPct val="0"/>
              </a:spcBef>
              <a:spcAft>
                <a:spcPct val="0"/>
              </a:spcAft>
              <a:defRPr kumimoji="1">
                <a:solidFill>
                  <a:schemeClr val="tx1"/>
                </a:solidFill>
                <a:latin typeface="Calibri" pitchFamily="34" charset="0"/>
                <a:ea typeface="ＭＳ Ｐゴシック" charset="-128"/>
              </a:defRPr>
            </a:lvl6pPr>
            <a:lvl7pPr marL="3082786" indent="-237138" fontAlgn="base">
              <a:spcBef>
                <a:spcPct val="0"/>
              </a:spcBef>
              <a:spcAft>
                <a:spcPct val="0"/>
              </a:spcAft>
              <a:defRPr kumimoji="1">
                <a:solidFill>
                  <a:schemeClr val="tx1"/>
                </a:solidFill>
                <a:latin typeface="Calibri" pitchFamily="34" charset="0"/>
                <a:ea typeface="ＭＳ Ｐゴシック" charset="-128"/>
              </a:defRPr>
            </a:lvl7pPr>
            <a:lvl8pPr marL="3557060" indent="-237138" fontAlgn="base">
              <a:spcBef>
                <a:spcPct val="0"/>
              </a:spcBef>
              <a:spcAft>
                <a:spcPct val="0"/>
              </a:spcAft>
              <a:defRPr kumimoji="1">
                <a:solidFill>
                  <a:schemeClr val="tx1"/>
                </a:solidFill>
                <a:latin typeface="Calibri" pitchFamily="34" charset="0"/>
                <a:ea typeface="ＭＳ Ｐゴシック" charset="-128"/>
              </a:defRPr>
            </a:lvl8pPr>
            <a:lvl9pPr marL="4031336" indent="-237138"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30757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188958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pPr/>
              <a:t>8</a:t>
            </a:fld>
            <a:endParaRPr kumimoji="1" lang="ja-JP" altLang="en-US"/>
          </a:p>
        </p:txBody>
      </p:sp>
    </p:spTree>
    <p:extLst>
      <p:ext uri="{BB962C8B-B14F-4D97-AF65-F5344CB8AC3E}">
        <p14:creationId xmlns:p14="http://schemas.microsoft.com/office/powerpoint/2010/main" val="226672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03793">
              <a:defRPr/>
            </a:pPr>
            <a:endParaRPr lang="en-US" altLang="ja-JP" dirty="0"/>
          </a:p>
          <a:p>
            <a:pPr defTabSz="903793">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毎日眠れたよという人は，ないの□に○を書いてください。</a:t>
            </a:r>
            <a:endParaRPr lang="en-US" altLang="ja-JP" dirty="0">
              <a:latin typeface="+mn-ea"/>
            </a:endParaRPr>
          </a:p>
          <a:p>
            <a:r>
              <a:rPr lang="ja-JP" altLang="en-US" dirty="0">
                <a:latin typeface="+mn-ea"/>
              </a:rPr>
              <a:t>１－２日，眠れないことがあったなという人は，１－２日あるの□に○を書いてください。</a:t>
            </a:r>
            <a:endParaRPr lang="en-US" altLang="ja-JP" dirty="0">
              <a:latin typeface="+mn-ea"/>
            </a:endParaRPr>
          </a:p>
          <a:p>
            <a:pPr defTabSz="903793">
              <a:defRPr/>
            </a:pPr>
            <a:r>
              <a:rPr lang="ja-JP" altLang="en-US" dirty="0">
                <a:latin typeface="+mn-ea"/>
              </a:rPr>
              <a:t>３－５日，眠れなかったなという人は，３－５日あるの□に○を書いてください。</a:t>
            </a:r>
            <a:endParaRPr lang="en-US" altLang="ja-JP" dirty="0">
              <a:latin typeface="+mn-ea"/>
            </a:endParaRPr>
          </a:p>
          <a:p>
            <a:pPr defTabSz="903793">
              <a:defRPr/>
            </a:pPr>
            <a:r>
              <a:rPr lang="ja-JP" altLang="en-US" dirty="0">
                <a:latin typeface="+mn-ea"/>
              </a:rPr>
              <a:t>ほとんど毎日，眠れなかった人は，ほとんど毎日の□に○を書いてください。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2016/8/3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2016/8/3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896544" cy="576064"/>
          </a:xfrm>
        </p:spPr>
        <p:txBody>
          <a:bodyPr>
            <a:noAutofit/>
          </a:bodyPr>
          <a:lstStyle/>
          <a:p>
            <a:pPr algn="l"/>
            <a:r>
              <a:rPr lang="ja-JP" altLang="en-US" sz="3600" b="1" dirty="0">
                <a:solidFill>
                  <a:schemeClr val="tx1"/>
                </a:solidFill>
                <a:latin typeface="+mj-ea"/>
                <a:ea typeface="+mj-ea"/>
              </a:rPr>
              <a:t>こころのサポート</a:t>
            </a:r>
            <a:r>
              <a:rPr lang="ja-JP" altLang="en-US" sz="3600" b="1" dirty="0" smtClean="0">
                <a:solidFill>
                  <a:schemeClr val="tx1"/>
                </a:solidFill>
                <a:latin typeface="+mj-ea"/>
                <a:ea typeface="+mj-ea"/>
              </a:rPr>
              <a:t>授業</a:t>
            </a:r>
            <a:endParaRPr kumimoji="1" lang="ja-JP" altLang="en-US" sz="5400" dirty="0">
              <a:solidFill>
                <a:schemeClr val="tx1"/>
              </a:solidFill>
              <a:latin typeface="+mj-ea"/>
              <a:ea typeface="+mj-ea"/>
            </a:endParaRPr>
          </a:p>
        </p:txBody>
      </p:sp>
      <p:sp>
        <p:nvSpPr>
          <p:cNvPr id="4" name="サブタイトル 2"/>
          <p:cNvSpPr txBox="1">
            <a:spLocks/>
          </p:cNvSpPr>
          <p:nvPr/>
        </p:nvSpPr>
        <p:spPr>
          <a:xfrm>
            <a:off x="683568" y="2276872"/>
            <a:ext cx="7848872" cy="18722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ストレスマネジメント</a:t>
            </a:r>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認知（考え）編</a:t>
            </a:r>
            <a:endParaRPr lang="ja-JP" altLang="en-US" sz="80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2" name="テキスト ボックス 1"/>
          <p:cNvSpPr txBox="1"/>
          <p:nvPr/>
        </p:nvSpPr>
        <p:spPr>
          <a:xfrm>
            <a:off x="4061128" y="6211669"/>
            <a:ext cx="5112568" cy="646331"/>
          </a:xfrm>
          <a:prstGeom prst="rect">
            <a:avLst/>
          </a:prstGeom>
          <a:noFill/>
        </p:spPr>
        <p:txBody>
          <a:bodyPr wrap="square" rtlCol="0">
            <a:spAutoFit/>
          </a:bodyPr>
          <a:lstStyle/>
          <a:p>
            <a:r>
              <a:rPr kumimoji="1" lang="ja-JP" altLang="en-US" dirty="0" smtClean="0"/>
              <a:t>イラスト：かわいいフリーイラスト素材集いらすと</a:t>
            </a:r>
            <a:r>
              <a:rPr kumimoji="1" lang="ja-JP" altLang="en-US" dirty="0" err="1" smtClean="0"/>
              <a:t>や</a:t>
            </a:r>
            <a:endParaRPr kumimoji="1" lang="en-US" altLang="ja-JP" dirty="0" smtClean="0"/>
          </a:p>
          <a:p>
            <a:r>
              <a:rPr lang="ja-JP" altLang="en-US" dirty="0" smtClean="0"/>
              <a:t>　　　　　　</a:t>
            </a:r>
            <a:r>
              <a:rPr lang="en-US" altLang="ja-JP" dirty="0" smtClean="0"/>
              <a:t>http</a:t>
            </a:r>
            <a:r>
              <a:rPr lang="en-US" altLang="ja-JP" dirty="0"/>
              <a:t>://www.irasutoya.com/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512168"/>
          </a:xfrm>
        </p:spPr>
        <p:txBody>
          <a:bodyPr>
            <a:normAutofit fontScale="90000"/>
          </a:bodyPr>
          <a:lstStyle/>
          <a:p>
            <a:pPr algn="l"/>
            <a:r>
              <a:rPr lang="ja-JP" altLang="en-US" dirty="0" smtClean="0"/>
              <a:t>２，むしゃくしゃしたり，いらいらしたり，</a:t>
            </a:r>
            <a:r>
              <a:rPr lang="en-US" altLang="ja-JP" dirty="0" smtClean="0"/>
              <a:t/>
            </a:r>
            <a:br>
              <a:rPr lang="en-US" altLang="ja-JP" dirty="0" smtClean="0"/>
            </a:br>
            <a:r>
              <a:rPr lang="ja-JP" altLang="en-US" dirty="0" smtClean="0"/>
              <a:t>　　かっとしたりする</a:t>
            </a:r>
            <a:endParaRPr kumimoji="1" lang="ja-JP" altLang="en-US" dirty="0"/>
          </a:p>
        </p:txBody>
      </p:sp>
    </p:spTree>
    <p:extLst>
      <p:ext uri="{BB962C8B-B14F-4D97-AF65-F5344CB8AC3E}">
        <p14:creationId xmlns:p14="http://schemas.microsoft.com/office/powerpoint/2010/main" val="866175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776864" cy="1512168"/>
          </a:xfrm>
        </p:spPr>
        <p:txBody>
          <a:bodyPr>
            <a:normAutofit/>
          </a:bodyPr>
          <a:lstStyle/>
          <a:p>
            <a:pPr algn="l"/>
            <a:r>
              <a:rPr lang="ja-JP" altLang="en-US" sz="4000" dirty="0" smtClean="0"/>
              <a:t>３，小さな音やちょっとしたことで，</a:t>
            </a:r>
            <a:r>
              <a:rPr lang="en-US" altLang="ja-JP" sz="4000" dirty="0" smtClean="0"/>
              <a:t/>
            </a:r>
            <a:br>
              <a:rPr lang="en-US" altLang="ja-JP" sz="4000" dirty="0" smtClean="0"/>
            </a:br>
            <a:r>
              <a:rPr lang="ja-JP" altLang="en-US" sz="4000" dirty="0"/>
              <a:t>　</a:t>
            </a:r>
            <a:r>
              <a:rPr lang="ja-JP" altLang="en-US" sz="4000" dirty="0" smtClean="0"/>
              <a:t>　どきっとする</a:t>
            </a:r>
            <a:endParaRPr kumimoji="1" lang="ja-JP" altLang="en-US" sz="4000" dirty="0"/>
          </a:p>
        </p:txBody>
      </p:sp>
    </p:spTree>
    <p:extLst>
      <p:ext uri="{BB962C8B-B14F-4D97-AF65-F5344CB8AC3E}">
        <p14:creationId xmlns:p14="http://schemas.microsoft.com/office/powerpoint/2010/main" val="4018851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r>
              <a:rPr kumimoji="1" lang="ja-JP" altLang="en-US" sz="4000" dirty="0" smtClean="0"/>
              <a:t>４，いやな夢や，こわい夢をみる</a:t>
            </a:r>
            <a:endParaRPr kumimoji="1" lang="ja-JP" altLang="en-US" sz="4000" dirty="0"/>
          </a:p>
        </p:txBody>
      </p:sp>
    </p:spTree>
    <p:extLst>
      <p:ext uri="{BB962C8B-B14F-4D97-AF65-F5344CB8AC3E}">
        <p14:creationId xmlns:p14="http://schemas.microsoft.com/office/powerpoint/2010/main" val="84228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496944" cy="2160240"/>
          </a:xfrm>
        </p:spPr>
        <p:txBody>
          <a:bodyPr>
            <a:noAutofit/>
          </a:bodyPr>
          <a:lstStyle/>
          <a:p>
            <a:pPr algn="l"/>
            <a:r>
              <a:rPr lang="ja-JP" altLang="en-US" sz="3600" dirty="0" smtClean="0"/>
              <a:t>５，ちょっとしたきかっけで，</a:t>
            </a:r>
            <a:r>
              <a:rPr lang="en-US" altLang="ja-JP" sz="3600" dirty="0" smtClean="0"/>
              <a:t/>
            </a:r>
            <a:br>
              <a:rPr lang="en-US" altLang="ja-JP" sz="3600" dirty="0" smtClean="0"/>
            </a:br>
            <a:r>
              <a:rPr lang="ja-JP" altLang="en-US" sz="3600" dirty="0"/>
              <a:t>　</a:t>
            </a:r>
            <a:r>
              <a:rPr lang="ja-JP" altLang="en-US" sz="3600" dirty="0" smtClean="0"/>
              <a:t>　思い出したくないのに，思い出してしまう</a:t>
            </a:r>
            <a:endParaRPr kumimoji="1" lang="ja-JP" altLang="en-US" sz="3600" dirty="0"/>
          </a:p>
        </p:txBody>
      </p:sp>
    </p:spTree>
    <p:extLst>
      <p:ext uri="{BB962C8B-B14F-4D97-AF65-F5344CB8AC3E}">
        <p14:creationId xmlns:p14="http://schemas.microsoft.com/office/powerpoint/2010/main" val="1763547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772816"/>
            <a:ext cx="8820472" cy="2952328"/>
          </a:xfrm>
        </p:spPr>
        <p:txBody>
          <a:bodyPr>
            <a:normAutofit/>
          </a:bodyPr>
          <a:lstStyle/>
          <a:p>
            <a:pPr algn="l"/>
            <a:r>
              <a:rPr kumimoji="1" lang="ja-JP" altLang="en-US" sz="3600" dirty="0" smtClean="0"/>
              <a:t>６，つらかったこと</a:t>
            </a:r>
            <a:r>
              <a:rPr kumimoji="1" lang="ja-JP" altLang="en-US" sz="3200" dirty="0" smtClean="0"/>
              <a:t>（大震災や</a:t>
            </a:r>
            <a:r>
              <a:rPr lang="ja-JP" altLang="en-US" sz="3200" dirty="0" smtClean="0"/>
              <a:t>他の大変なこと）</a:t>
            </a:r>
            <a:r>
              <a:rPr lang="ja-JP" altLang="en-US" sz="3600" dirty="0" smtClean="0"/>
              <a:t>を</a:t>
            </a:r>
            <a:r>
              <a:rPr lang="en-US" altLang="ja-JP" sz="3600" dirty="0" smtClean="0"/>
              <a:t/>
            </a:r>
            <a:br>
              <a:rPr lang="en-US" altLang="ja-JP" sz="3600" dirty="0" smtClean="0"/>
            </a:br>
            <a:r>
              <a:rPr lang="ja-JP" altLang="en-US" sz="3600" dirty="0"/>
              <a:t>　</a:t>
            </a:r>
            <a:r>
              <a:rPr lang="ja-JP" altLang="en-US" sz="3600" dirty="0" smtClean="0"/>
              <a:t>　思い出して，どきどきしたり，</a:t>
            </a:r>
            <a:r>
              <a:rPr lang="en-US" altLang="ja-JP" sz="3600" dirty="0" smtClean="0"/>
              <a:t/>
            </a:r>
            <a:br>
              <a:rPr lang="en-US" altLang="ja-JP" sz="3600" dirty="0" smtClean="0"/>
            </a:br>
            <a:r>
              <a:rPr lang="ja-JP" altLang="en-US" sz="3600" dirty="0" smtClean="0"/>
              <a:t>　　苦しくなったりする</a:t>
            </a:r>
            <a:endParaRPr kumimoji="1" lang="ja-JP" altLang="en-US" sz="3600" dirty="0"/>
          </a:p>
        </p:txBody>
      </p:sp>
    </p:spTree>
    <p:extLst>
      <p:ext uri="{BB962C8B-B14F-4D97-AF65-F5344CB8AC3E}">
        <p14:creationId xmlns:p14="http://schemas.microsoft.com/office/powerpoint/2010/main" val="3680666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872208"/>
          </a:xfrm>
        </p:spPr>
        <p:txBody>
          <a:bodyPr>
            <a:normAutofit/>
          </a:bodyPr>
          <a:lstStyle/>
          <a:p>
            <a:pPr algn="l"/>
            <a:r>
              <a:rPr kumimoji="1" lang="ja-JP" altLang="en-US" sz="4000" dirty="0" smtClean="0"/>
              <a:t>７，つらかったことは，現実のこと・</a:t>
            </a:r>
            <a:r>
              <a:rPr kumimoji="1" lang="en-US" altLang="ja-JP" sz="4000" dirty="0" smtClean="0"/>
              <a:t/>
            </a:r>
            <a:br>
              <a:rPr kumimoji="1" lang="en-US" altLang="ja-JP" sz="4000" dirty="0" smtClean="0"/>
            </a:br>
            <a:r>
              <a:rPr lang="ja-JP" altLang="en-US" sz="4000" dirty="0" smtClean="0"/>
              <a:t>　　</a:t>
            </a:r>
            <a:r>
              <a:rPr kumimoji="1" lang="ja-JP" altLang="en-US" sz="4000" dirty="0" smtClean="0"/>
              <a:t>本当のことと思えないことがある</a:t>
            </a:r>
            <a:endParaRPr kumimoji="1" lang="ja-JP" altLang="en-US" sz="4000" dirty="0"/>
          </a:p>
        </p:txBody>
      </p:sp>
    </p:spTree>
    <p:extLst>
      <p:ext uri="{BB962C8B-B14F-4D97-AF65-F5344CB8AC3E}">
        <p14:creationId xmlns:p14="http://schemas.microsoft.com/office/powerpoint/2010/main" val="3994664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92896"/>
            <a:ext cx="8229600" cy="1512168"/>
          </a:xfrm>
        </p:spPr>
        <p:txBody>
          <a:bodyPr>
            <a:normAutofit/>
          </a:bodyPr>
          <a:lstStyle/>
          <a:p>
            <a:pPr algn="l"/>
            <a:r>
              <a:rPr kumimoji="1" lang="ja-JP" altLang="en-US" sz="4000" dirty="0" smtClean="0"/>
              <a:t>８，悲しいことがあったのに，</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どうして</a:t>
            </a:r>
            <a:r>
              <a:rPr lang="ja-JP" altLang="en-US" sz="4000" dirty="0"/>
              <a:t>涙</a:t>
            </a:r>
            <a:r>
              <a:rPr lang="ja-JP" altLang="en-US" sz="4000" dirty="0" smtClean="0"/>
              <a:t>がでないのかなと思う</a:t>
            </a:r>
            <a:endParaRPr kumimoji="1" lang="ja-JP" altLang="en-US" sz="4000" dirty="0"/>
          </a:p>
        </p:txBody>
      </p:sp>
    </p:spTree>
    <p:extLst>
      <p:ext uri="{BB962C8B-B14F-4D97-AF65-F5344CB8AC3E}">
        <p14:creationId xmlns:p14="http://schemas.microsoft.com/office/powerpoint/2010/main" val="255312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848872" cy="1800200"/>
          </a:xfrm>
        </p:spPr>
        <p:txBody>
          <a:bodyPr>
            <a:normAutofit/>
          </a:bodyPr>
          <a:lstStyle/>
          <a:p>
            <a:pPr algn="l"/>
            <a:r>
              <a:rPr kumimoji="1" lang="ja-JP" altLang="en-US" sz="4000" dirty="0" smtClean="0"/>
              <a:t>９，つらかったことについては，</a:t>
            </a:r>
            <a:r>
              <a:rPr kumimoji="1" lang="en-US" altLang="ja-JP" sz="4000" dirty="0" smtClean="0"/>
              <a:t/>
            </a:r>
            <a:br>
              <a:rPr kumimoji="1" lang="en-US" altLang="ja-JP" sz="4000" dirty="0" smtClean="0"/>
            </a:br>
            <a:r>
              <a:rPr kumimoji="1" lang="ja-JP" altLang="en-US" sz="4000" dirty="0" smtClean="0"/>
              <a:t>　　</a:t>
            </a:r>
            <a:r>
              <a:rPr lang="ja-JP" altLang="en-US" sz="4000" dirty="0" smtClean="0"/>
              <a:t>話さないようにしている</a:t>
            </a:r>
            <a:endParaRPr kumimoji="1" lang="ja-JP" altLang="en-US" sz="4000" dirty="0"/>
          </a:p>
        </p:txBody>
      </p:sp>
    </p:spTree>
    <p:extLst>
      <p:ext uri="{BB962C8B-B14F-4D97-AF65-F5344CB8AC3E}">
        <p14:creationId xmlns:p14="http://schemas.microsoft.com/office/powerpoint/2010/main" val="1676512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smtClean="0">
                <a:latin typeface="+mn-ea"/>
              </a:rPr>
              <a:t>はい，半分おわりました。</a:t>
            </a:r>
            <a:endParaRPr kumimoji="1" lang="en-US" altLang="ja-JP" sz="4000" dirty="0" smtClean="0">
              <a:latin typeface="+mn-ea"/>
            </a:endParaRPr>
          </a:p>
          <a:p>
            <a:r>
              <a:rPr kumimoji="1" lang="ja-JP" altLang="en-US" sz="4000" dirty="0" smtClean="0">
                <a:latin typeface="+mn-ea"/>
              </a:rPr>
              <a:t>ちょっと緊張した人もいるかもしれません。</a:t>
            </a:r>
            <a:endParaRPr kumimoji="1" lang="en-US" altLang="ja-JP" sz="4000" dirty="0" smtClean="0">
              <a:latin typeface="+mn-ea"/>
            </a:endParaRPr>
          </a:p>
          <a:p>
            <a:endParaRPr lang="en-US" altLang="ja-JP" sz="4000" dirty="0">
              <a:latin typeface="+mn-ea"/>
            </a:endParaRPr>
          </a:p>
          <a:p>
            <a:r>
              <a:rPr kumimoji="1" lang="ja-JP" altLang="en-US" sz="4000" dirty="0" smtClean="0">
                <a:latin typeface="+mn-ea"/>
              </a:rPr>
              <a:t>背伸びをして，はい，左右に。</a:t>
            </a:r>
            <a:endParaRPr kumimoji="1" lang="en-US" altLang="ja-JP" sz="4000" dirty="0" smtClean="0">
              <a:latin typeface="+mn-ea"/>
            </a:endParaRPr>
          </a:p>
          <a:p>
            <a:endParaRPr lang="en-US" altLang="ja-JP" sz="4000" dirty="0">
              <a:latin typeface="+mn-ea"/>
            </a:endParaRPr>
          </a:p>
          <a:p>
            <a:r>
              <a:rPr kumimoji="1" lang="ja-JP" altLang="en-US" sz="4000" dirty="0" smtClean="0">
                <a:latin typeface="+mn-ea"/>
              </a:rPr>
              <a:t>あと，半分です！</a:t>
            </a:r>
            <a:endParaRPr kumimoji="1" lang="ja-JP" altLang="en-US" sz="4000" dirty="0">
              <a:latin typeface="+mn-ea"/>
            </a:endParaRPr>
          </a:p>
        </p:txBody>
      </p:sp>
    </p:spTree>
    <p:extLst>
      <p:ext uri="{BB962C8B-B14F-4D97-AF65-F5344CB8AC3E}">
        <p14:creationId xmlns:p14="http://schemas.microsoft.com/office/powerpoint/2010/main" val="30916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560840" cy="1656184"/>
          </a:xfrm>
        </p:spPr>
        <p:txBody>
          <a:bodyPr>
            <a:normAutofit/>
          </a:bodyPr>
          <a:lstStyle/>
          <a:p>
            <a:pPr algn="l"/>
            <a:r>
              <a:rPr kumimoji="1" lang="ja-JP" altLang="en-US" sz="4000" dirty="0" smtClean="0"/>
              <a:t>１０，自分が悪い（悪かった）と</a:t>
            </a:r>
            <a:r>
              <a:rPr lang="en-US" altLang="ja-JP" sz="4000" dirty="0"/>
              <a:t/>
            </a:r>
            <a:br>
              <a:rPr lang="en-US" altLang="ja-JP" sz="4000" dirty="0"/>
            </a:br>
            <a:r>
              <a:rPr lang="ja-JP" altLang="en-US" sz="4000" dirty="0" smtClean="0"/>
              <a:t>　　　責めてしまうことがある</a:t>
            </a:r>
            <a:endParaRPr kumimoji="1" lang="ja-JP" altLang="en-US" sz="4000" dirty="0"/>
          </a:p>
        </p:txBody>
      </p:sp>
    </p:spTree>
    <p:extLst>
      <p:ext uri="{BB962C8B-B14F-4D97-AF65-F5344CB8AC3E}">
        <p14:creationId xmlns:p14="http://schemas.microsoft.com/office/powerpoint/2010/main" val="1875720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smtClean="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smtClean="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smtClean="0">
                <a:latin typeface="+mn-ea"/>
              </a:rPr>
              <a:t>試合に勝った　　　　　　　　うれしい</a:t>
            </a:r>
            <a:endParaRPr lang="en-US" altLang="ja-JP" sz="4000" dirty="0" smtClean="0">
              <a:latin typeface="+mn-ea"/>
            </a:endParaRPr>
          </a:p>
          <a:p>
            <a:pPr eaLnBrk="1" hangingPunct="1"/>
            <a:r>
              <a:rPr lang="ja-JP" altLang="en-US" sz="4000" dirty="0" smtClean="0">
                <a:latin typeface="+mn-ea"/>
              </a:rPr>
              <a:t>悪口を言われた 　        　イライラ</a:t>
            </a:r>
            <a:endParaRPr lang="en-US" altLang="ja-JP" sz="4000" dirty="0" smtClean="0">
              <a:latin typeface="+mn-ea"/>
            </a:endParaRPr>
          </a:p>
          <a:p>
            <a:pPr eaLnBrk="1" hangingPunct="1"/>
            <a:r>
              <a:rPr lang="ja-JP" altLang="en-US" sz="4000" dirty="0" smtClean="0">
                <a:latin typeface="+mn-ea"/>
              </a:rPr>
              <a:t>大人にしかられた         　悲しい</a:t>
            </a:r>
            <a:endParaRPr lang="en-US" altLang="ja-JP" sz="4000" dirty="0" smtClean="0">
              <a:latin typeface="+mn-ea"/>
            </a:endParaRPr>
          </a:p>
        </p:txBody>
      </p:sp>
      <p:sp>
        <p:nvSpPr>
          <p:cNvPr id="8" name="右矢印 7"/>
          <p:cNvSpPr/>
          <p:nvPr/>
        </p:nvSpPr>
        <p:spPr>
          <a:xfrm>
            <a:off x="4842519" y="3212976"/>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4842519" y="3933056"/>
            <a:ext cx="1116368"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4842519" y="4725144"/>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smtClean="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FF00"/>
                </a:solidFill>
                <a:latin typeface="ＤＦ特太ゴシック体" panose="020B0509000000000000" pitchFamily="49" charset="-128"/>
                <a:ea typeface="ＤＦ特太ゴシック体" panose="020B0509000000000000" pitchFamily="49" charset="-128"/>
              </a:rPr>
              <a:t>イライラ・悲しさが続くとつらいよね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632848" cy="1656184"/>
          </a:xfrm>
        </p:spPr>
        <p:txBody>
          <a:bodyPr>
            <a:normAutofit/>
          </a:bodyPr>
          <a:lstStyle/>
          <a:p>
            <a:pPr algn="l"/>
            <a:r>
              <a:rPr kumimoji="1" lang="ja-JP" altLang="en-US" sz="4000" dirty="0" smtClean="0"/>
              <a:t>１１，楽しかったことが</a:t>
            </a:r>
            <a:r>
              <a:rPr kumimoji="1" lang="en-US" altLang="ja-JP" sz="4000" dirty="0" smtClean="0"/>
              <a:t/>
            </a:r>
            <a:br>
              <a:rPr kumimoji="1" lang="en-US" altLang="ja-JP" sz="4000" dirty="0" smtClean="0"/>
            </a:br>
            <a:r>
              <a:rPr kumimoji="1" lang="ja-JP" altLang="en-US" sz="4000" dirty="0" smtClean="0"/>
              <a:t>　　　楽しいと思えないことがある</a:t>
            </a:r>
            <a:endParaRPr kumimoji="1" lang="ja-JP" altLang="en-US" sz="4000" dirty="0"/>
          </a:p>
        </p:txBody>
      </p:sp>
    </p:spTree>
    <p:extLst>
      <p:ext uri="{BB962C8B-B14F-4D97-AF65-F5344CB8AC3E}">
        <p14:creationId xmlns:p14="http://schemas.microsoft.com/office/powerpoint/2010/main" val="1354380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276872"/>
            <a:ext cx="7560840" cy="2088232"/>
          </a:xfrm>
        </p:spPr>
        <p:txBody>
          <a:bodyPr>
            <a:normAutofit/>
          </a:bodyPr>
          <a:lstStyle/>
          <a:p>
            <a:pPr algn="l"/>
            <a:r>
              <a:rPr kumimoji="1" lang="ja-JP" altLang="en-US" sz="4000" dirty="0" smtClean="0"/>
              <a:t>１２，自分の気持ちを，</a:t>
            </a:r>
            <a:r>
              <a:rPr kumimoji="1" lang="en-US" altLang="ja-JP" sz="4000" dirty="0" smtClean="0"/>
              <a:t/>
            </a:r>
            <a:br>
              <a:rPr kumimoji="1" lang="en-US" altLang="ja-JP" sz="4000" dirty="0" smtClean="0"/>
            </a:br>
            <a:r>
              <a:rPr kumimoji="1" lang="ja-JP" altLang="en-US" sz="4000" dirty="0" smtClean="0"/>
              <a:t>　　　だれもわかってくれないと</a:t>
            </a:r>
            <a:r>
              <a:rPr kumimoji="1" lang="en-US" altLang="ja-JP" sz="4000" dirty="0" smtClean="0"/>
              <a:t/>
            </a:r>
            <a:br>
              <a:rPr kumimoji="1" lang="en-US" altLang="ja-JP" sz="4000" dirty="0" smtClean="0"/>
            </a:br>
            <a:r>
              <a:rPr kumimoji="1" lang="ja-JP" altLang="en-US" sz="4000" dirty="0" smtClean="0"/>
              <a:t>　　　思うことがある</a:t>
            </a:r>
            <a:endParaRPr kumimoji="1" lang="ja-JP" altLang="en-US" sz="4000" dirty="0"/>
          </a:p>
        </p:txBody>
      </p:sp>
    </p:spTree>
    <p:extLst>
      <p:ext uri="{BB962C8B-B14F-4D97-AF65-F5344CB8AC3E}">
        <p14:creationId xmlns:p14="http://schemas.microsoft.com/office/powerpoint/2010/main" val="4173129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564904"/>
            <a:ext cx="6480720" cy="1728192"/>
          </a:xfrm>
        </p:spPr>
        <p:txBody>
          <a:bodyPr>
            <a:normAutofit/>
          </a:bodyPr>
          <a:lstStyle/>
          <a:p>
            <a:pPr algn="l"/>
            <a:r>
              <a:rPr kumimoji="1" lang="ja-JP" altLang="en-US" sz="4000" dirty="0" smtClean="0"/>
              <a:t>１３，頭やお腹が痛かったり，</a:t>
            </a:r>
            <a:r>
              <a:rPr kumimoji="1" lang="en-US" altLang="ja-JP" sz="4000" dirty="0" smtClean="0"/>
              <a:t/>
            </a:r>
            <a:br>
              <a:rPr kumimoji="1" lang="en-US" altLang="ja-JP" sz="4000" dirty="0" smtClean="0"/>
            </a:br>
            <a:r>
              <a:rPr lang="ja-JP" altLang="en-US" sz="4000" dirty="0"/>
              <a:t>　</a:t>
            </a:r>
            <a:r>
              <a:rPr lang="ja-JP" altLang="en-US" sz="4000" dirty="0" smtClean="0"/>
              <a:t>　　からだの調子が悪い</a:t>
            </a:r>
            <a:endParaRPr kumimoji="1" lang="ja-JP" altLang="en-US" sz="4000" dirty="0"/>
          </a:p>
        </p:txBody>
      </p:sp>
    </p:spTree>
    <p:extLst>
      <p:ext uri="{BB962C8B-B14F-4D97-AF65-F5344CB8AC3E}">
        <p14:creationId xmlns:p14="http://schemas.microsoft.com/office/powerpoint/2010/main" val="3647385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420888"/>
            <a:ext cx="6912768" cy="1728192"/>
          </a:xfrm>
        </p:spPr>
        <p:txBody>
          <a:bodyPr>
            <a:normAutofit/>
          </a:bodyPr>
          <a:lstStyle/>
          <a:p>
            <a:pPr algn="l"/>
            <a:r>
              <a:rPr kumimoji="1" lang="ja-JP" altLang="en-US" sz="4000" dirty="0" smtClean="0"/>
              <a:t>１４，ごはんがおいしくないし，</a:t>
            </a:r>
            <a:r>
              <a:rPr kumimoji="1" lang="en-US" altLang="ja-JP" sz="4000" dirty="0" smtClean="0"/>
              <a:t/>
            </a:r>
            <a:br>
              <a:rPr kumimoji="1" lang="en-US" altLang="ja-JP" sz="4000" dirty="0" smtClean="0"/>
            </a:br>
            <a:r>
              <a:rPr lang="ja-JP" altLang="en-US" sz="4000" dirty="0"/>
              <a:t>　</a:t>
            </a:r>
            <a:r>
              <a:rPr lang="ja-JP" altLang="en-US" sz="4000" dirty="0" smtClean="0"/>
              <a:t>　　食べたくないとことがある</a:t>
            </a:r>
            <a:endParaRPr kumimoji="1" lang="ja-JP" altLang="en-US" sz="4000" dirty="0"/>
          </a:p>
        </p:txBody>
      </p:sp>
    </p:spTree>
    <p:extLst>
      <p:ext uri="{BB962C8B-B14F-4D97-AF65-F5344CB8AC3E}">
        <p14:creationId xmlns:p14="http://schemas.microsoft.com/office/powerpoint/2010/main" val="1589816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smtClean="0"/>
              <a:t>１５，なにもやる気がしないことがある</a:t>
            </a:r>
            <a:endParaRPr kumimoji="1" lang="ja-JP" altLang="en-US" sz="4000" dirty="0"/>
          </a:p>
        </p:txBody>
      </p:sp>
    </p:spTree>
    <p:extLst>
      <p:ext uri="{BB962C8B-B14F-4D97-AF65-F5344CB8AC3E}">
        <p14:creationId xmlns:p14="http://schemas.microsoft.com/office/powerpoint/2010/main" val="1384855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smtClean="0"/>
              <a:t>１６，勉強に集中できないことがある</a:t>
            </a:r>
            <a:endParaRPr kumimoji="1" lang="ja-JP" altLang="en-US" sz="4000" dirty="0"/>
          </a:p>
        </p:txBody>
      </p:sp>
    </p:spTree>
    <p:extLst>
      <p:ext uri="{BB962C8B-B14F-4D97-AF65-F5344CB8AC3E}">
        <p14:creationId xmlns:p14="http://schemas.microsoft.com/office/powerpoint/2010/main" val="1487911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348880"/>
            <a:ext cx="6984776" cy="1944216"/>
          </a:xfrm>
        </p:spPr>
        <p:txBody>
          <a:bodyPr>
            <a:normAutofit/>
          </a:bodyPr>
          <a:lstStyle/>
          <a:p>
            <a:pPr algn="l"/>
            <a:r>
              <a:rPr kumimoji="1" lang="ja-JP" altLang="en-US" sz="4000" dirty="0" smtClean="0"/>
              <a:t>１７，学校を遅こくしたり</a:t>
            </a:r>
            <a:r>
              <a:rPr kumimoji="1" lang="en-US" altLang="ja-JP" sz="4000" dirty="0" smtClean="0"/>
              <a:t/>
            </a:r>
            <a:br>
              <a:rPr kumimoji="1" lang="en-US" altLang="ja-JP" sz="4000" dirty="0" smtClean="0"/>
            </a:br>
            <a:r>
              <a:rPr lang="ja-JP" altLang="en-US" sz="4000" dirty="0"/>
              <a:t>　</a:t>
            </a:r>
            <a:r>
              <a:rPr lang="ja-JP" altLang="en-US" sz="4000" dirty="0" smtClean="0"/>
              <a:t>　　休んだりすることがある</a:t>
            </a:r>
            <a:endParaRPr kumimoji="1" lang="ja-JP" altLang="en-US" sz="4000" dirty="0"/>
          </a:p>
        </p:txBody>
      </p:sp>
    </p:spTree>
    <p:extLst>
      <p:ext uri="{BB962C8B-B14F-4D97-AF65-F5344CB8AC3E}">
        <p14:creationId xmlns:p14="http://schemas.microsoft.com/office/powerpoint/2010/main" val="4081033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492896"/>
            <a:ext cx="8712968" cy="1143000"/>
          </a:xfrm>
        </p:spPr>
        <p:txBody>
          <a:bodyPr>
            <a:normAutofit/>
          </a:bodyPr>
          <a:lstStyle/>
          <a:p>
            <a:pPr algn="l"/>
            <a:r>
              <a:rPr kumimoji="1" lang="ja-JP" altLang="en-US" sz="4000" dirty="0" smtClean="0"/>
              <a:t>１８，学校では楽しいことがいっぱいある</a:t>
            </a:r>
            <a:endParaRPr kumimoji="1" lang="ja-JP" altLang="en-US" sz="4000" dirty="0"/>
          </a:p>
        </p:txBody>
      </p:sp>
    </p:spTree>
    <p:extLst>
      <p:ext uri="{BB962C8B-B14F-4D97-AF65-F5344CB8AC3E}">
        <p14:creationId xmlns:p14="http://schemas.microsoft.com/office/powerpoint/2010/main" val="2734271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797552" cy="1728192"/>
          </a:xfrm>
        </p:spPr>
        <p:txBody>
          <a:bodyPr>
            <a:normAutofit/>
          </a:bodyPr>
          <a:lstStyle/>
          <a:p>
            <a:pPr algn="l"/>
            <a:r>
              <a:rPr kumimoji="1" lang="ja-JP" altLang="en-US" sz="4000" dirty="0" smtClean="0"/>
              <a:t>１９，友だちと遊んだり</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話したりすることが楽しい</a:t>
            </a:r>
            <a:endParaRPr kumimoji="1" lang="ja-JP" altLang="en-US" sz="4000" dirty="0"/>
          </a:p>
        </p:txBody>
      </p:sp>
    </p:spTree>
    <p:extLst>
      <p:ext uri="{BB962C8B-B14F-4D97-AF65-F5344CB8AC3E}">
        <p14:creationId xmlns:p14="http://schemas.microsoft.com/office/powerpoint/2010/main" val="1882062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smtClean="0"/>
              <a:t>「つらかったこと」（６，７，９）ときかれて，あなたは何を思いうかべましたか</a:t>
            </a:r>
            <a:r>
              <a:rPr lang="en-US" altLang="ja-JP" sz="4000" dirty="0" smtClean="0"/>
              <a:t/>
            </a:r>
            <a:br>
              <a:rPr lang="en-US" altLang="ja-JP" sz="4000" dirty="0" smtClean="0"/>
            </a:br>
            <a:r>
              <a:rPr lang="en-US" altLang="ja-JP" sz="4000" dirty="0" smtClean="0"/>
              <a:t/>
            </a:r>
            <a:br>
              <a:rPr lang="en-US" altLang="ja-JP" sz="4000" dirty="0" smtClean="0"/>
            </a:br>
            <a:r>
              <a:rPr lang="ja-JP" altLang="en-US" sz="4000" dirty="0" smtClean="0"/>
              <a:t>　　　　　・大震災</a:t>
            </a:r>
            <a:r>
              <a:rPr lang="en-US" altLang="ja-JP" sz="4000" dirty="0" smtClean="0"/>
              <a:t/>
            </a:r>
            <a:br>
              <a:rPr lang="en-US" altLang="ja-JP" sz="4000" dirty="0" smtClean="0"/>
            </a:br>
            <a:r>
              <a:rPr lang="ja-JP" altLang="en-US" sz="4000" dirty="0" smtClean="0"/>
              <a:t>　　　　　・他の大変なこと</a:t>
            </a:r>
            <a:r>
              <a:rPr lang="en-US" altLang="ja-JP" sz="4000" dirty="0" smtClean="0"/>
              <a:t/>
            </a:r>
            <a:br>
              <a:rPr lang="en-US" altLang="ja-JP" sz="4000" dirty="0" smtClean="0"/>
            </a:br>
            <a:r>
              <a:rPr lang="ja-JP" altLang="en-US" sz="4000" dirty="0" smtClean="0"/>
              <a:t>　　　　　・両方</a:t>
            </a:r>
            <a:r>
              <a:rPr lang="en-US" altLang="ja-JP" sz="4000" dirty="0" smtClean="0"/>
              <a:t/>
            </a:r>
            <a:br>
              <a:rPr lang="en-US" altLang="ja-JP" sz="4000" dirty="0" smtClean="0"/>
            </a:br>
            <a:r>
              <a:rPr lang="ja-JP" altLang="en-US" sz="4000" dirty="0" smtClean="0"/>
              <a:t>　　　　　・思いうかばない</a:t>
            </a:r>
          </a:p>
        </p:txBody>
      </p:sp>
    </p:spTree>
    <p:extLst>
      <p:ext uri="{BB962C8B-B14F-4D97-AF65-F5344CB8AC3E}">
        <p14:creationId xmlns:p14="http://schemas.microsoft.com/office/powerpoint/2010/main" val="3482555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smtClean="0">
                <a:solidFill>
                  <a:srgbClr val="C00000"/>
                </a:solidFill>
                <a:latin typeface="+mj-ea"/>
              </a:rPr>
              <a:t>◆</a:t>
            </a:r>
            <a:r>
              <a:rPr lang="ja-JP" altLang="en-US" sz="3600" b="1" dirty="0" smtClean="0">
                <a:solidFill>
                  <a:srgbClr val="0070C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smtClean="0"/>
              <a:t>私たち</a:t>
            </a:r>
            <a:r>
              <a:rPr lang="ja-JP" altLang="en-US" sz="4000" dirty="0"/>
              <a:t>は</a:t>
            </a:r>
            <a:r>
              <a:rPr lang="ja-JP" altLang="en-US" sz="4000" dirty="0" smtClean="0"/>
              <a:t>，何か出来事があると「考え」と「気持ち」と「行動」と「身体」が変わります。</a:t>
            </a:r>
            <a:endParaRPr lang="en-US" altLang="ja-JP" sz="4000" dirty="0" smtClean="0">
              <a:solidFill>
                <a:srgbClr val="FF0000"/>
              </a:solidFill>
            </a:endParaRPr>
          </a:p>
          <a:p>
            <a:r>
              <a:rPr lang="ja-JP" altLang="en-US" sz="4000" dirty="0" smtClean="0"/>
              <a:t>まず</a:t>
            </a:r>
            <a:r>
              <a:rPr lang="ja-JP" altLang="en-US" sz="4000" dirty="0"/>
              <a:t>，心とからだの健康観察を</a:t>
            </a:r>
            <a:r>
              <a:rPr lang="ja-JP" altLang="en-US" sz="4000" dirty="0" smtClean="0"/>
              <a:t>使ってどの</a:t>
            </a:r>
            <a:r>
              <a:rPr lang="ja-JP" altLang="en-US" sz="4000" dirty="0"/>
              <a:t>ようなストレス反応があらわれているのか，</a:t>
            </a:r>
            <a:r>
              <a:rPr lang="ja-JP" altLang="en-US" sz="4000" dirty="0" smtClean="0"/>
              <a:t>チェックしてみましょう。</a:t>
            </a:r>
            <a:endParaRPr lang="ja-JP" altLang="en-US" sz="4000" dirty="0"/>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smtClean="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5703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smtClean="0">
                <a:latin typeface="+mn-ea"/>
              </a:rPr>
              <a:t>はい，がんばってチェックしました。</a:t>
            </a:r>
            <a:endParaRPr kumimoji="1" lang="en-US" altLang="ja-JP" sz="4400" dirty="0" smtClean="0">
              <a:latin typeface="+mn-ea"/>
            </a:endParaRPr>
          </a:p>
          <a:p>
            <a:endParaRPr kumimoji="1" lang="en-US" altLang="ja-JP" sz="4400" dirty="0" smtClean="0">
              <a:latin typeface="+mn-ea"/>
            </a:endParaRPr>
          </a:p>
          <a:p>
            <a:r>
              <a:rPr kumimoji="1" lang="ja-JP" altLang="en-US" sz="4400" dirty="0" smtClean="0">
                <a:latin typeface="+mn-ea"/>
              </a:rPr>
              <a:t>もう一度，背伸びをしましょう！</a:t>
            </a:r>
            <a:endParaRPr kumimoji="1" lang="ja-JP" altLang="en-US" sz="4400" dirty="0">
              <a:latin typeface="+mn-ea"/>
            </a:endParaRPr>
          </a:p>
        </p:txBody>
      </p:sp>
    </p:spTree>
    <p:extLst>
      <p:ext uri="{BB962C8B-B14F-4D97-AF65-F5344CB8AC3E}">
        <p14:creationId xmlns:p14="http://schemas.microsoft.com/office/powerpoint/2010/main" val="15112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8312" t="51034" r="23717" b="21689"/>
          <a:stretch/>
        </p:blipFill>
        <p:spPr>
          <a:xfrm>
            <a:off x="219158" y="1453722"/>
            <a:ext cx="8842804" cy="1995101"/>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3479" y="4149080"/>
            <a:ext cx="7344816" cy="1403871"/>
          </a:xfrm>
          <a:prstGeom prst="wedgeRoundRectCallout">
            <a:avLst>
              <a:gd name="adj1" fmla="val 55965"/>
              <a:gd name="adj2" fmla="val -99587"/>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a:t>
            </a:r>
            <a:r>
              <a:rPr lang="ja-JP" altLang="en-US" sz="4000" u="sng" dirty="0" smtClean="0">
                <a:solidFill>
                  <a:srgbClr val="0070C0"/>
                </a:solidFill>
              </a:rPr>
              <a:t>は</a:t>
            </a:r>
            <a:r>
              <a:rPr lang="en-US" altLang="ja-JP" sz="4000" b="1" u="sng" dirty="0" smtClean="0">
                <a:solidFill>
                  <a:srgbClr val="0070C0"/>
                </a:solidFill>
              </a:rPr>
              <a:t> </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＝３ </a:t>
            </a:r>
            <a:r>
              <a:rPr lang="en-US" altLang="ja-JP" sz="4000" b="1" u="sng" dirty="0" smtClean="0">
                <a:solidFill>
                  <a:srgbClr val="0070C0"/>
                </a:solidFill>
              </a:rPr>
              <a:t> </a:t>
            </a:r>
            <a:endParaRPr lang="ja-JP" altLang="en-US" sz="4400" b="1" u="sng" dirty="0">
              <a:solidFill>
                <a:srgbClr val="0070C0"/>
              </a:solidFill>
            </a:endParaRPr>
          </a:p>
        </p:txBody>
      </p:sp>
      <p:sp>
        <p:nvSpPr>
          <p:cNvPr id="9" name="角丸四角形 8"/>
          <p:cNvSpPr/>
          <p:nvPr/>
        </p:nvSpPr>
        <p:spPr>
          <a:xfrm>
            <a:off x="0" y="5550713"/>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253495" y="2808163"/>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smtClean="0"/>
              <a:t> このアンケートをして</a:t>
            </a:r>
            <a:br>
              <a:rPr lang="ja-JP" altLang="en-US" dirty="0" smtClean="0"/>
            </a:br>
            <a:r>
              <a:rPr lang="ja-JP" altLang="en-US" sz="4000" dirty="0" smtClean="0"/>
              <a:t>・</a:t>
            </a:r>
            <a:r>
              <a:rPr lang="ja-JP" altLang="en-US" dirty="0" smtClean="0"/>
              <a:t>気づいたこと</a:t>
            </a:r>
            <a:r>
              <a:rPr lang="en-US" altLang="ja-JP" dirty="0" smtClean="0"/>
              <a:t/>
            </a:r>
            <a:br>
              <a:rPr lang="en-US" altLang="ja-JP" dirty="0" smtClean="0"/>
            </a:br>
            <a:r>
              <a:rPr lang="ja-JP" altLang="en-US" dirty="0" smtClean="0"/>
              <a:t>・今の気もち</a:t>
            </a:r>
            <a:r>
              <a:rPr lang="ja-JP" altLang="en-US" sz="4000" dirty="0" smtClean="0"/>
              <a:t>　　　　　　</a:t>
            </a:r>
            <a:r>
              <a:rPr lang="en-US" altLang="ja-JP" sz="4000" dirty="0" smtClean="0"/>
              <a:t/>
            </a:r>
            <a:br>
              <a:rPr lang="en-US" altLang="ja-JP" sz="4000" dirty="0" smtClean="0"/>
            </a:br>
            <a:endParaRPr lang="ja-JP" altLang="en-US" sz="4000" dirty="0" smtClean="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smtClean="0"/>
              <a:t>・書ける人は書こう</a:t>
            </a:r>
          </a:p>
          <a:p>
            <a:r>
              <a:rPr lang="ja-JP" altLang="en-US" sz="4400" dirty="0" smtClean="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870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smtClean="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smtClean="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smtClean="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accent2"/>
                </a:solidFill>
                <a:ea typeface="ＤＨＰ特太ゴシック体" panose="02010601000101010101" pitchFamily="2" charset="-128"/>
              </a:rPr>
              <a:t>今日は</a:t>
            </a:r>
            <a:endParaRPr kumimoji="1" lang="en-US" altLang="ja-JP" sz="3600" dirty="0" smtClean="0">
              <a:solidFill>
                <a:schemeClr val="accent2"/>
              </a:solidFill>
              <a:ea typeface="ＤＨＰ特太ゴシック体" panose="02010601000101010101" pitchFamily="2" charset="-128"/>
            </a:endParaRPr>
          </a:p>
          <a:p>
            <a:pPr algn="ctr"/>
            <a:r>
              <a:rPr kumimoji="1" lang="ja-JP" altLang="en-US" sz="3600" dirty="0" smtClean="0">
                <a:solidFill>
                  <a:schemeClr val="accent2"/>
                </a:solidFill>
                <a:ea typeface="ＤＨＰ特太ゴシック体" panose="02010601000101010101" pitchFamily="2" charset="-128"/>
              </a:rPr>
              <a:t>「考え」に注目！</a:t>
            </a:r>
            <a:endParaRPr kumimoji="1" lang="ja-JP" altLang="en-US" sz="3600" dirty="0">
              <a:solidFill>
                <a:schemeClr val="accent2"/>
              </a:solidFill>
              <a:ea typeface="ＤＨＰ特太ゴシック体" panose="02010601000101010101" pitchFamily="2" charset="-128"/>
            </a:endParaRP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smtClean="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675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smtClean="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smtClean="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smtClean="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4478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ea typeface="ＤＨＰ特太ゴシック体" panose="02010601000101010101" pitchFamily="2" charset="-128"/>
              </a:rPr>
              <a:t>今日のテーマです。</a:t>
            </a:r>
            <a:endParaRPr kumimoji="1" lang="en-US" altLang="ja-JP" sz="4000" dirty="0" smtClean="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a:t>
            </a:r>
            <a:r>
              <a:rPr lang="ja-JP" altLang="en-US" sz="4000" dirty="0" smtClean="0">
                <a:solidFill>
                  <a:schemeClr val="tx1"/>
                </a:solidFill>
                <a:ea typeface="ＤＨＰ特太ゴシック体" panose="02010601000101010101" pitchFamily="2" charset="-128"/>
              </a:rPr>
              <a:t>に「</a:t>
            </a:r>
            <a:r>
              <a:rPr lang="ja-JP" altLang="en-US" sz="4000" dirty="0" smtClean="0">
                <a:solidFill>
                  <a:srgbClr val="FF0000"/>
                </a:solidFill>
                <a:ea typeface="ＤＨＰ特太ゴシック体" panose="02010601000101010101" pitchFamily="2" charset="-128"/>
              </a:rPr>
              <a:t>考え</a:t>
            </a:r>
            <a:r>
              <a:rPr lang="ja-JP" altLang="en-US" sz="4000" dirty="0" smtClean="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958624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smtClean="0">
                <a:latin typeface="+mn-ea"/>
              </a:rPr>
              <a:t>「考え」</a:t>
            </a:r>
            <a:r>
              <a:rPr lang="ja-JP" altLang="en-US" sz="4400" dirty="0" smtClean="0">
                <a:latin typeface="+mn-ea"/>
              </a:rPr>
              <a:t>が変わると</a:t>
            </a:r>
            <a:r>
              <a:rPr kumimoji="1" lang="ja-JP" altLang="en-US" sz="4400" dirty="0" smtClean="0">
                <a:latin typeface="+mn-ea"/>
              </a:rPr>
              <a:t>，</a:t>
            </a:r>
          </a:p>
          <a:p>
            <a:pPr marL="0" indent="0">
              <a:buNone/>
            </a:pPr>
            <a:r>
              <a:rPr lang="ja-JP" altLang="en-US" sz="4400" dirty="0" smtClean="0">
                <a:latin typeface="+mn-ea"/>
              </a:rPr>
              <a:t>気持ちや</a:t>
            </a:r>
            <a:r>
              <a:rPr kumimoji="1" lang="ja-JP" altLang="en-US" sz="4400" dirty="0" smtClean="0">
                <a:latin typeface="+mn-ea"/>
              </a:rPr>
              <a:t>行動が変わることを</a:t>
            </a:r>
          </a:p>
          <a:p>
            <a:pPr marL="0" indent="0">
              <a:buNone/>
            </a:pPr>
            <a:r>
              <a:rPr kumimoji="1" lang="ja-JP" altLang="en-US" sz="4400" dirty="0" smtClean="0">
                <a:latin typeface="+mn-ea"/>
              </a:rPr>
              <a:t>確かめましょう。</a:t>
            </a:r>
            <a:endParaRPr lang="en-US" altLang="ja-JP" sz="4400" dirty="0" smtClean="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a:t>
            </a:r>
            <a:r>
              <a:rPr lang="ja-JP" altLang="en-US" sz="4800" dirty="0" smtClean="0">
                <a:solidFill>
                  <a:schemeClr val="accent2"/>
                </a:solidFill>
                <a:latin typeface="HGP創英角ｺﾞｼｯｸUB" panose="020B0900000000000000" pitchFamily="50" charset="-128"/>
                <a:ea typeface="HGP創英角ｺﾞｼｯｸUB" panose="020B0900000000000000" pitchFamily="50" charset="-128"/>
              </a:rPr>
              <a:t>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smtClean="0">
                <a:solidFill>
                  <a:srgbClr val="FFFF00"/>
                </a:solidFill>
                <a:latin typeface="ＤＦ特太ゴシック体" panose="020B0509000000000000" pitchFamily="49" charset="-128"/>
                <a:ea typeface="ＤＦ特太ゴシック体" panose="020B0509000000000000" pitchFamily="49" charset="-128"/>
              </a:rPr>
              <a:t>上手な「</a:t>
            </a:r>
            <a:r>
              <a:rPr lang="ja-JP" altLang="en-US" sz="4800" dirty="0">
                <a:solidFill>
                  <a:srgbClr val="FFFF00"/>
                </a:solidFill>
                <a:latin typeface="ＤＦ特太ゴシック体" panose="020B0509000000000000" pitchFamily="49" charset="-128"/>
                <a:ea typeface="ＤＦ特太ゴシック体" panose="020B0509000000000000" pitchFamily="49" charset="-128"/>
              </a:rPr>
              <a:t>考え」を</a:t>
            </a:r>
            <a:r>
              <a:rPr lang="ja-JP" altLang="en-US" sz="4800" dirty="0" smtClean="0">
                <a:solidFill>
                  <a:srgbClr val="FFFF00"/>
                </a:solidFill>
                <a:latin typeface="ＤＦ特太ゴシック体" panose="020B0509000000000000" pitchFamily="49" charset="-128"/>
                <a:ea typeface="ＤＦ特太ゴシック体" panose="020B0509000000000000" pitchFamily="49" charset="-128"/>
              </a:rPr>
              <a:t>出せる！</a:t>
            </a:r>
            <a:endParaRPr kumimoji="1" lang="ja-JP" altLang="en-US" sz="4800" dirty="0"/>
          </a:p>
        </p:txBody>
      </p:sp>
    </p:spTree>
    <p:extLst>
      <p:ext uri="{BB962C8B-B14F-4D97-AF65-F5344CB8AC3E}">
        <p14:creationId xmlns:p14="http://schemas.microsoft.com/office/powerpoint/2010/main" val="2454502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169919" y="30884"/>
            <a:ext cx="8839199"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a:t>
            </a:r>
            <a:r>
              <a:rPr lang="ja-JP" altLang="en-US" sz="4800" dirty="0" smtClean="0">
                <a:solidFill>
                  <a:schemeClr val="accent2"/>
                </a:solidFill>
                <a:latin typeface="HGP創英角ﾎﾟｯﾌﾟ体" pitchFamily="50" charset="-128"/>
                <a:ea typeface="ＤＨＰ特太ゴシック体" panose="02010601000101010101" pitchFamily="2" charset="-128"/>
              </a:rPr>
              <a:t>考え」が変わると</a:t>
            </a:r>
            <a:r>
              <a:rPr lang="en-US" altLang="ja-JP" sz="4800" dirty="0" smtClean="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smtClean="0">
                <a:latin typeface="+mn-ea"/>
              </a:rPr>
              <a:t>　　　　　　　　           　　　　　　 　　　イライラ</a:t>
            </a:r>
            <a:endParaRPr lang="en-US" altLang="ja-JP" sz="3600" dirty="0">
              <a:latin typeface="+mn-ea"/>
            </a:endParaRPr>
          </a:p>
          <a:p>
            <a:pPr marL="0" indent="0" eaLnBrk="1" hangingPunct="1">
              <a:lnSpc>
                <a:spcPct val="200000"/>
              </a:lnSpc>
              <a:buNone/>
            </a:pPr>
            <a:r>
              <a:rPr lang="ja-JP" altLang="en-US" sz="3600" dirty="0" smtClean="0">
                <a:latin typeface="+mn-ea"/>
              </a:rPr>
              <a:t>大人にしかられた             　　　　　</a:t>
            </a:r>
            <a:r>
              <a:rPr lang="ja-JP" altLang="en-US" sz="3600" dirty="0">
                <a:latin typeface="+mn-ea"/>
              </a:rPr>
              <a:t> </a:t>
            </a:r>
            <a:r>
              <a:rPr lang="ja-JP" altLang="en-US" sz="3600" dirty="0" smtClean="0">
                <a:latin typeface="+mn-ea"/>
              </a:rPr>
              <a:t>悲しい</a:t>
            </a:r>
            <a:endParaRPr lang="en-US" altLang="ja-JP" sz="3600" dirty="0" smtClean="0">
              <a:latin typeface="+mn-ea"/>
            </a:endParaRPr>
          </a:p>
          <a:p>
            <a:pPr marL="0" indent="0" eaLnBrk="1" hangingPunct="1">
              <a:lnSpc>
                <a:spcPct val="200000"/>
              </a:lnSpc>
              <a:buNone/>
            </a:pPr>
            <a:r>
              <a:rPr lang="ja-JP" altLang="en-US" sz="3600" dirty="0">
                <a:latin typeface="+mn-ea"/>
              </a:rPr>
              <a:t>　</a:t>
            </a:r>
            <a:r>
              <a:rPr lang="ja-JP" altLang="en-US" sz="3600" dirty="0" smtClean="0">
                <a:latin typeface="+mn-ea"/>
              </a:rPr>
              <a:t>　　　　　　　　　　　　　　　　　　　　　　</a:t>
            </a:r>
            <a:r>
              <a:rPr lang="ja-JP" altLang="en-US" sz="3600" dirty="0">
                <a:latin typeface="+mn-ea"/>
              </a:rPr>
              <a:t>落ち着き</a:t>
            </a:r>
            <a:endParaRPr lang="en-US" altLang="ja-JP" sz="3600" dirty="0" smtClean="0">
              <a:latin typeface="+mn-ea"/>
            </a:endParaRPr>
          </a:p>
        </p:txBody>
      </p:sp>
      <p:sp>
        <p:nvSpPr>
          <p:cNvPr id="13" name="角丸四角形 12"/>
          <p:cNvSpPr/>
          <p:nvPr/>
        </p:nvSpPr>
        <p:spPr>
          <a:xfrm>
            <a:off x="3597404" y="3202587"/>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mj-ea"/>
                <a:ea typeface="+mj-ea"/>
              </a:rPr>
              <a:t>大人は勝手だ</a:t>
            </a:r>
            <a:endParaRPr kumimoji="1" lang="ja-JP" altLang="en-US" sz="3200" b="1" dirty="0">
              <a:solidFill>
                <a:srgbClr val="FF0000"/>
              </a:solidFill>
              <a:latin typeface="+mj-ea"/>
              <a:ea typeface="+mj-ea"/>
            </a:endParaRPr>
          </a:p>
        </p:txBody>
      </p:sp>
      <p:sp>
        <p:nvSpPr>
          <p:cNvPr id="18" name="角丸四角形 17"/>
          <p:cNvSpPr/>
          <p:nvPr/>
        </p:nvSpPr>
        <p:spPr>
          <a:xfrm>
            <a:off x="3597404" y="4444599"/>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mj-ea"/>
                <a:ea typeface="+mj-ea"/>
              </a:rPr>
              <a:t>自分はダメだ</a:t>
            </a:r>
            <a:endParaRPr kumimoji="1" lang="ja-JP" altLang="en-US" sz="3200" b="1" dirty="0">
              <a:solidFill>
                <a:srgbClr val="FF0000"/>
              </a:solidFill>
              <a:latin typeface="+mj-ea"/>
              <a:ea typeface="+mj-ea"/>
            </a:endParaRP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597404" y="5661248"/>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rgbClr val="FF0000"/>
                </a:solidFill>
                <a:latin typeface="+mj-ea"/>
                <a:ea typeface="+mj-ea"/>
              </a:rPr>
              <a:t>私を思ってくれている</a:t>
            </a:r>
            <a:endParaRPr kumimoji="1" lang="ja-JP" altLang="en-US" sz="2800" b="1" dirty="0">
              <a:solidFill>
                <a:srgbClr val="FF0000"/>
              </a:solidFill>
              <a:latin typeface="+mj-ea"/>
              <a:ea typeface="+mj-ea"/>
            </a:endParaRP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smtClean="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214896" y="984656"/>
            <a:ext cx="8749592"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smtClean="0">
                <a:ea typeface="ＤＨＰ特太ゴシック体" panose="02010601000101010101" pitchFamily="2" charset="-128"/>
              </a:rPr>
              <a:t>友だちに</a:t>
            </a:r>
            <a:r>
              <a:rPr lang="ja-JP" altLang="en-US" sz="4400" dirty="0">
                <a:ea typeface="ＤＨＰ特太ゴシック体" panose="02010601000101010101" pitchFamily="2" charset="-128"/>
              </a:rPr>
              <a:t>あいさつをした</a:t>
            </a:r>
            <a:r>
              <a:rPr lang="ja-JP" altLang="en-US" sz="4400" dirty="0" smtClean="0">
                <a:ea typeface="ＤＨＰ特太ゴシック体" panose="02010601000101010101" pitchFamily="2" charset="-128"/>
              </a:rPr>
              <a:t>けど</a:t>
            </a:r>
            <a:r>
              <a:rPr lang="ja-JP" altLang="en-US" sz="4400" dirty="0">
                <a:ea typeface="ＤＨＰ特太ゴシック体" panose="02010601000101010101" pitchFamily="2" charset="-128"/>
              </a:rPr>
              <a:t>，</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a:t>
            </a:r>
            <a:r>
              <a:rPr lang="ja-JP" altLang="en-US" sz="4400" dirty="0" smtClean="0">
                <a:ea typeface="ＤＨＰ特太ゴシック体" panose="02010601000101010101" pitchFamily="2" charset="-128"/>
              </a:rPr>
              <a:t>がなかった</a:t>
            </a:r>
            <a:endParaRPr lang="ja-JP" altLang="en-US" sz="4400" dirty="0">
              <a:ea typeface="ＤＨＰ特太ゴシック体" panose="02010601000101010101" pitchFamily="2" charset="-128"/>
            </a:endParaRP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211960" y="2675261"/>
            <a:ext cx="4372475" cy="1639788"/>
          </a:xfrm>
          <a:prstGeom prst="cloudCallout">
            <a:avLst>
              <a:gd name="adj1" fmla="val 5469"/>
              <a:gd name="adj2" fmla="val 71663"/>
            </a:avLst>
          </a:prstGeom>
          <a:solidFill>
            <a:schemeClr val="accent6">
              <a:lumMod val="20000"/>
              <a:lumOff val="80000"/>
            </a:schemeClr>
          </a:solidFill>
          <a:ln>
            <a:solidFill>
              <a:schemeClr val="tx1"/>
            </a:solidFill>
          </a:ln>
        </p:spPr>
        <p:txBody>
          <a:bodyPr wrap="square">
            <a:spAutoFit/>
          </a:bodyPr>
          <a:lstStyle/>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あれ？</a:t>
            </a:r>
            <a:endParaRPr lang="en-US" altLang="ja-JP" sz="32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返事がない</a:t>
            </a:r>
            <a:endParaRPr lang="ja-JP" altLang="en-US" sz="3200" dirty="0">
              <a:latin typeface="HGP創英角ﾎﾟｯﾌﾟ体" pitchFamily="50" charset="-128"/>
              <a:ea typeface="HGP創英角ﾎﾟｯﾌﾟ体" pitchFamily="50" charset="-128"/>
            </a:endParaRP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normAutofit fontScale="90000"/>
          </a:bodyPr>
          <a:lstStyle/>
          <a:p>
            <a:r>
              <a:rPr kumimoji="1" lang="ja-JP" altLang="en-US" sz="4000" dirty="0" smtClean="0">
                <a:solidFill>
                  <a:schemeClr val="accent2"/>
                </a:solidFill>
                <a:latin typeface="HGS創英角ｺﾞｼｯｸUB" pitchFamily="50" charset="-128"/>
                <a:ea typeface="HGS創英角ｺﾞｼｯｸUB" pitchFamily="50" charset="-128"/>
              </a:rPr>
              <a:t>ふだんの自分</a:t>
            </a:r>
            <a:r>
              <a:rPr lang="ja-JP" altLang="en-US" sz="4000" dirty="0" smtClean="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32802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600" b="1" dirty="0"/>
              <a:t>友だちにあいさつをした</a:t>
            </a:r>
            <a:r>
              <a:rPr lang="ja-JP" altLang="en-US" sz="3600" b="1" dirty="0" smtClean="0"/>
              <a:t>けど</a:t>
            </a:r>
            <a:r>
              <a:rPr lang="ja-JP" altLang="en-US" sz="3600" b="1" dirty="0"/>
              <a:t>，</a:t>
            </a:r>
            <a:endParaRPr lang="en-US" altLang="ja-JP" sz="3600" b="1" dirty="0"/>
          </a:p>
          <a:p>
            <a:pPr algn="ctr" fontAlgn="auto">
              <a:spcBef>
                <a:spcPts val="0"/>
              </a:spcBef>
              <a:spcAft>
                <a:spcPts val="0"/>
              </a:spcAft>
              <a:defRPr/>
            </a:pPr>
            <a:r>
              <a:rPr lang="ja-JP" altLang="en-US" sz="3600" b="1" dirty="0" smtClean="0"/>
              <a:t>返事がない・・・</a:t>
            </a:r>
            <a:endParaRPr lang="ja-JP" altLang="en-US" sz="3600" b="1" dirty="0"/>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smtClean="0"/>
          </a:p>
          <a:p>
            <a:pPr algn="ctr"/>
            <a:endParaRPr lang="en-US" altLang="ja-JP" sz="3600" dirty="0"/>
          </a:p>
          <a:p>
            <a:pPr algn="ctr"/>
            <a:endParaRPr kumimoji="1" lang="en-US" altLang="ja-JP" sz="3600" dirty="0" smtClean="0"/>
          </a:p>
          <a:p>
            <a:pPr algn="ctr"/>
            <a:endParaRPr lang="en-US" altLang="ja-JP" sz="3600" dirty="0"/>
          </a:p>
          <a:p>
            <a:pPr algn="ctr"/>
            <a:endParaRPr kumimoji="1" lang="en-US" altLang="ja-JP" sz="3600" dirty="0" smtClean="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どんな「考え」ができるかな？</a:t>
            </a:r>
            <a:endParaRPr lang="ja-JP" altLang="en-US" sz="4800" dirty="0">
              <a:solidFill>
                <a:srgbClr val="C00000"/>
              </a:solidFill>
              <a:latin typeface="HGP創英角ｺﾞｼｯｸUB" pitchFamily="50" charset="-128"/>
              <a:ea typeface="HGP創英角ｺﾞｼｯｸUB" pitchFamily="50" charset="-128"/>
            </a:endParaRP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そんな気持ちになるときどう「考え」</a:t>
            </a:r>
            <a:r>
              <a:rPr lang="ja-JP" altLang="en-US" sz="3200" dirty="0" err="1" smtClean="0"/>
              <a:t>て</a:t>
            </a:r>
            <a:r>
              <a:rPr lang="ja-JP" altLang="en-US" sz="3200" dirty="0" smtClean="0"/>
              <a:t>いたかな</a:t>
            </a:r>
            <a:r>
              <a:rPr lang="ja-JP" altLang="en-US" sz="3200" dirty="0"/>
              <a:t>？</a:t>
            </a:r>
            <a:endParaRPr lang="en-US" altLang="ja-JP" sz="3200" dirty="0" smtClean="0"/>
          </a:p>
          <a:p>
            <a:endParaRPr lang="en-US" altLang="ja-JP" sz="3200" dirty="0" smtClean="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そんな気持ちになったらどうするだろう？</a:t>
            </a:r>
            <a:endParaRPr kumimoji="1" lang="ja-JP" altLang="en-US" sz="3200" dirty="0"/>
          </a:p>
        </p:txBody>
      </p:sp>
    </p:spTree>
    <p:extLst>
      <p:ext uri="{BB962C8B-B14F-4D97-AF65-F5344CB8AC3E}">
        <p14:creationId xmlns:p14="http://schemas.microsoft.com/office/powerpoint/2010/main" val="14238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班で話し合いましょう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そんな気持ちになるときどう「考え」</a:t>
            </a:r>
            <a:r>
              <a:rPr lang="ja-JP" altLang="en-US" sz="3200" dirty="0" err="1" smtClean="0"/>
              <a:t>て</a:t>
            </a:r>
            <a:r>
              <a:rPr lang="ja-JP" altLang="en-US" sz="3200" dirty="0" smtClean="0"/>
              <a:t>いたかな</a:t>
            </a:r>
            <a:r>
              <a:rPr lang="ja-JP" altLang="en-US" sz="3200" dirty="0"/>
              <a:t>？</a:t>
            </a:r>
            <a:endParaRPr lang="en-US" altLang="ja-JP" sz="3200" dirty="0" smtClean="0"/>
          </a:p>
          <a:p>
            <a:endParaRPr lang="en-US" altLang="ja-JP" sz="3200" dirty="0" smtClean="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そんな気持ちになったらどうするだろう？</a:t>
            </a:r>
            <a:endParaRPr kumimoji="1" lang="ja-JP" altLang="en-US" sz="3200" dirty="0"/>
          </a:p>
        </p:txBody>
      </p:sp>
    </p:spTree>
    <p:extLst>
      <p:ext uri="{BB962C8B-B14F-4D97-AF65-F5344CB8AC3E}">
        <p14:creationId xmlns:p14="http://schemas.microsoft.com/office/powerpoint/2010/main" val="33843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smtClean="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イライラする気持ち</a:t>
            </a:r>
            <a:r>
              <a:rPr lang="ja-JP" altLang="en-US" sz="2800" dirty="0" smtClean="0"/>
              <a:t>」の時の「</a:t>
            </a:r>
            <a:r>
              <a:rPr lang="ja-JP" altLang="en-US" sz="2800" dirty="0" smtClean="0">
                <a:solidFill>
                  <a:srgbClr val="FF0000"/>
                </a:solidFill>
              </a:rPr>
              <a:t>考え</a:t>
            </a:r>
            <a:r>
              <a:rPr lang="ja-JP" altLang="en-US" sz="2800" dirty="0" smtClean="0"/>
              <a:t>」は・・・です。　</a:t>
            </a:r>
          </a:p>
          <a:p>
            <a:r>
              <a:rPr lang="ja-JP" altLang="en-US" sz="2800" dirty="0"/>
              <a:t>　</a:t>
            </a:r>
            <a:r>
              <a:rPr lang="ja-JP" altLang="en-US" sz="2800" dirty="0" smtClean="0"/>
              <a:t>その後の「</a:t>
            </a:r>
            <a:r>
              <a:rPr lang="ja-JP" altLang="en-US" sz="2800" dirty="0" smtClean="0">
                <a:solidFill>
                  <a:srgbClr val="00B050"/>
                </a:solidFill>
              </a:rPr>
              <a:t>行動</a:t>
            </a:r>
            <a:r>
              <a:rPr lang="ja-JP" altLang="en-US" sz="2800" dirty="0" smtClean="0"/>
              <a:t>」は・・</a:t>
            </a:r>
            <a:r>
              <a:rPr lang="ja-JP" altLang="en-US" sz="2800" dirty="0"/>
              <a:t>・・・です</a:t>
            </a:r>
            <a:r>
              <a:rPr lang="ja-JP" altLang="en-US" sz="2800" dirty="0" smtClean="0"/>
              <a:t>。</a:t>
            </a:r>
          </a:p>
          <a:p>
            <a:r>
              <a:rPr lang="ja-JP" altLang="en-US" sz="2800" dirty="0" smtClean="0"/>
              <a:t>・</a:t>
            </a:r>
            <a:r>
              <a:rPr lang="ja-JP" altLang="en-US" sz="2800" dirty="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悲しい気持ち</a:t>
            </a:r>
            <a:r>
              <a:rPr lang="ja-JP" altLang="en-US" sz="2800" dirty="0" smtClean="0"/>
              <a:t>」</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r>
              <a:rPr lang="ja-JP" altLang="en-US" sz="2800" dirty="0" smtClean="0"/>
              <a:t>。</a:t>
            </a:r>
          </a:p>
          <a:p>
            <a:r>
              <a:rPr lang="ja-JP" altLang="en-US" sz="2800" dirty="0" smtClean="0"/>
              <a:t>・</a:t>
            </a:r>
            <a:r>
              <a:rPr lang="ja-JP" altLang="en-US" sz="2800" dirty="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smtClean="0"/>
          </a:p>
          <a:p>
            <a:endParaRPr lang="en-US" altLang="ja-JP" sz="3200" dirty="0"/>
          </a:p>
          <a:p>
            <a:endParaRPr lang="en-US" altLang="ja-JP" sz="3200" dirty="0" smtClean="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発表の仕方</a:t>
            </a:r>
            <a:endParaRPr lang="ja-JP" altLang="en-US" sz="4800" dirty="0">
              <a:solidFill>
                <a:srgbClr val="C00000"/>
              </a:solidFill>
              <a:latin typeface="HGP創英角ｺﾞｼｯｸUB" pitchFamily="50" charset="-128"/>
              <a:ea typeface="HGP創英角ｺﾞｼｯｸUB" pitchFamily="50" charset="-128"/>
            </a:endParaRP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smtClean="0"/>
              <a:t>・△班で話し合ったことを発表します。　</a:t>
            </a:r>
          </a:p>
          <a:p>
            <a:r>
              <a:rPr lang="ja-JP" altLang="en-US" sz="4000" dirty="0"/>
              <a:t>　</a:t>
            </a:r>
            <a:r>
              <a:rPr lang="ja-JP" altLang="en-US" sz="4000" dirty="0" smtClean="0"/>
              <a:t>「</a:t>
            </a:r>
            <a:r>
              <a:rPr lang="ja-JP" altLang="en-US" sz="4000" dirty="0" smtClean="0">
                <a:solidFill>
                  <a:schemeClr val="accent1"/>
                </a:solidFill>
              </a:rPr>
              <a:t>○○気持ち</a:t>
            </a:r>
            <a:r>
              <a:rPr lang="ja-JP" altLang="en-US" sz="4000" dirty="0" smtClean="0"/>
              <a:t>」の時の「</a:t>
            </a:r>
            <a:r>
              <a:rPr lang="ja-JP" altLang="en-US" sz="4000" dirty="0" smtClean="0">
                <a:solidFill>
                  <a:srgbClr val="FF0000"/>
                </a:solidFill>
              </a:rPr>
              <a:t>考え</a:t>
            </a:r>
            <a:r>
              <a:rPr lang="ja-JP" altLang="en-US" sz="4000" dirty="0" smtClean="0"/>
              <a:t>」は・・・です。　</a:t>
            </a:r>
          </a:p>
          <a:p>
            <a:r>
              <a:rPr lang="ja-JP" altLang="en-US" sz="4000" dirty="0"/>
              <a:t>　</a:t>
            </a:r>
            <a:r>
              <a:rPr lang="ja-JP" altLang="en-US" sz="4000" dirty="0" smtClean="0"/>
              <a:t>その後の「</a:t>
            </a:r>
            <a:r>
              <a:rPr lang="ja-JP" altLang="en-US" sz="4000" dirty="0" smtClean="0">
                <a:solidFill>
                  <a:srgbClr val="00B050"/>
                </a:solidFill>
              </a:rPr>
              <a:t>行動</a:t>
            </a:r>
            <a:r>
              <a:rPr lang="ja-JP" altLang="en-US" sz="4000" dirty="0" smtClean="0"/>
              <a:t>」は</a:t>
            </a:r>
            <a:r>
              <a:rPr lang="ja-JP" altLang="en-US" sz="4000" dirty="0"/>
              <a:t>・・・・です</a:t>
            </a:r>
            <a:r>
              <a:rPr lang="ja-JP" altLang="en-US" sz="4000" dirty="0" smtClean="0"/>
              <a:t>。　</a:t>
            </a:r>
            <a:endParaRPr lang="en-US" altLang="ja-JP" sz="4000" dirty="0"/>
          </a:p>
        </p:txBody>
      </p:sp>
    </p:spTree>
    <p:extLst>
      <p:ext uri="{BB962C8B-B14F-4D97-AF65-F5344CB8AC3E}">
        <p14:creationId xmlns:p14="http://schemas.microsoft.com/office/powerpoint/2010/main" val="41864452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9525">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発表しましょう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9525">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9525">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9525">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59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右矢印 26"/>
          <p:cNvSpPr/>
          <p:nvPr/>
        </p:nvSpPr>
        <p:spPr>
          <a:xfrm>
            <a:off x="3906672"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210232" y="1976438"/>
            <a:ext cx="2740874"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smtClean="0">
                <a:solidFill>
                  <a:srgbClr val="FF0000"/>
                </a:solidFill>
                <a:latin typeface="AR P丸ゴシック体E" panose="020B0600010101010101" pitchFamily="50" charset="-128"/>
                <a:ea typeface="AR P丸ゴシック体E" panose="020B0600010101010101" pitchFamily="50" charset="-128"/>
              </a:rPr>
              <a:t>・</a:t>
            </a:r>
            <a:r>
              <a:rPr lang="ja-JP" altLang="en-US" sz="2400" dirty="0" smtClean="0">
                <a:solidFill>
                  <a:srgbClr val="FF0000"/>
                </a:solidFill>
                <a:latin typeface="AR P丸ゴシック体E" panose="020B0600010101010101" pitchFamily="50" charset="-128"/>
                <a:ea typeface="AR P丸ゴシック体E" panose="020B0600010101010101" pitchFamily="50" charset="-128"/>
              </a:rPr>
              <a:t>無視しやがって，許せない</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8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800" dirty="0">
                <a:solidFill>
                  <a:schemeClr val="accent1"/>
                </a:solidFill>
                <a:latin typeface="AR P丸ゴシック体E" panose="020B0600010101010101" pitchFamily="50" charset="-128"/>
                <a:ea typeface="AR P丸ゴシック体E" panose="020B0600010101010101" pitchFamily="50" charset="-128"/>
              </a:rPr>
              <a:t>・</a:t>
            </a:r>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78528"/>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sz="1600" dirty="0">
                <a:latin typeface="AR P丸ゴシック体E" panose="020B0600010101010101" pitchFamily="50" charset="-128"/>
                <a:ea typeface="AR P丸ゴシック体E" panose="020B0600010101010101" pitchFamily="50" charset="-128"/>
              </a:rPr>
              <a:t>・聞こえなかったの</a:t>
            </a:r>
            <a:r>
              <a:rPr lang="ja-JP" altLang="en-US" sz="1600" dirty="0" smtClean="0">
                <a:latin typeface="AR P丸ゴシック体E" panose="020B0600010101010101" pitchFamily="50" charset="-128"/>
                <a:ea typeface="AR P丸ゴシック体E" panose="020B0600010101010101" pitchFamily="50" charset="-128"/>
              </a:rPr>
              <a:t>かな</a:t>
            </a:r>
            <a:r>
              <a:rPr lang="ja-JP" altLang="en-US" sz="1600" dirty="0">
                <a:latin typeface="AR P丸ゴシック体E" panose="020B0600010101010101" pitchFamily="50" charset="-128"/>
                <a:ea typeface="AR P丸ゴシック体E" panose="020B0600010101010101" pitchFamily="50" charset="-128"/>
              </a:rPr>
              <a:t>？</a:t>
            </a:r>
            <a:endParaRPr lang="en-US" altLang="ja-JP" sz="1600" dirty="0">
              <a:latin typeface="AR P丸ゴシック体E" panose="020B0600010101010101" pitchFamily="50" charset="-128"/>
              <a:ea typeface="AR P丸ゴシック体E" panose="020B0600010101010101" pitchFamily="50" charset="-128"/>
            </a:endParaRPr>
          </a:p>
          <a:p>
            <a:r>
              <a:rPr lang="ja-JP" altLang="en-US" sz="1600" dirty="0">
                <a:latin typeface="AR P丸ゴシック体E" panose="020B0600010101010101" pitchFamily="50" charset="-128"/>
                <a:ea typeface="AR P丸ゴシック体E" panose="020B0600010101010101" pitchFamily="50" charset="-128"/>
              </a:rPr>
              <a:t>・</a:t>
            </a:r>
            <a:r>
              <a:rPr lang="ja-JP" altLang="en-US" sz="1600" dirty="0" smtClean="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発表しましょう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89949"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a:t>
            </a:r>
            <a:r>
              <a:rPr lang="ja-JP" altLang="en-US" sz="2400" dirty="0" smtClean="0">
                <a:solidFill>
                  <a:schemeClr val="accent1"/>
                </a:solidFill>
                <a:latin typeface="AR P丸ゴシック体E" panose="020B0600010101010101" pitchFamily="50" charset="-128"/>
                <a:ea typeface="AR P丸ゴシック体E" panose="020B0600010101010101" pitchFamily="50" charset="-128"/>
              </a:rPr>
              <a:t>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a:t>
            </a:r>
            <a:r>
              <a:rPr lang="ja-JP" altLang="en-US" sz="2000" dirty="0" smtClean="0">
                <a:latin typeface="AR P丸ゴシック体E" panose="020B0600010101010101" pitchFamily="50" charset="-128"/>
                <a:ea typeface="AR P丸ゴシック体E" panose="020B0600010101010101" pitchFamily="50" charset="-128"/>
              </a:rPr>
              <a:t>あいさつ</a:t>
            </a:r>
            <a:r>
              <a:rPr lang="ja-JP" altLang="en-US" sz="2000" dirty="0">
                <a:latin typeface="AR P丸ゴシック体E" panose="020B0600010101010101" pitchFamily="50" charset="-128"/>
                <a:ea typeface="AR P丸ゴシック体E" panose="020B0600010101010101" pitchFamily="50" charset="-128"/>
              </a:rPr>
              <a:t>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a:t>
            </a:r>
            <a:r>
              <a:rPr lang="ja-JP" altLang="en-US" sz="2000" dirty="0" smtClean="0">
                <a:latin typeface="AR P丸ゴシック体E" panose="020B0600010101010101" pitchFamily="50" charset="-128"/>
                <a:ea typeface="AR P丸ゴシック体E" panose="020B0600010101010101" pitchFamily="50" charset="-128"/>
              </a:rPr>
              <a:t>理由を</a:t>
            </a:r>
            <a:r>
              <a:rPr lang="ja-JP" altLang="en-US" sz="2000" dirty="0">
                <a:latin typeface="AR P丸ゴシック体E" panose="020B0600010101010101" pitchFamily="50" charset="-128"/>
                <a:ea typeface="AR P丸ゴシック体E" panose="020B0600010101010101" pitchFamily="50" charset="-128"/>
              </a:rPr>
              <a:t>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右矢印 29"/>
          <p:cNvSpPr/>
          <p:nvPr/>
        </p:nvSpPr>
        <p:spPr>
          <a:xfrm>
            <a:off x="3906672" y="4152826"/>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右矢印 31"/>
          <p:cNvSpPr/>
          <p:nvPr/>
        </p:nvSpPr>
        <p:spPr>
          <a:xfrm>
            <a:off x="3929587" y="5741713"/>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1129397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smtClean="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smtClean="0">
                <a:solidFill>
                  <a:schemeClr val="bg1"/>
                </a:solidFill>
              </a:rPr>
              <a:t>　嫌な気持ちのときは</a:t>
            </a:r>
            <a:r>
              <a:rPr lang="ja-JP" altLang="en-US" sz="4000" b="1" dirty="0" smtClean="0">
                <a:solidFill>
                  <a:srgbClr val="FFCCFF"/>
                </a:solidFill>
              </a:rPr>
              <a:t>マイナスな「考え」</a:t>
            </a:r>
            <a:r>
              <a:rPr lang="ja-JP" altLang="en-US" sz="4000" dirty="0" smtClean="0">
                <a:solidFill>
                  <a:schemeClr val="bg1"/>
                </a:solidFill>
              </a:rPr>
              <a:t>をしていることが多いです。</a:t>
            </a:r>
            <a:endParaRPr lang="en-US" altLang="ja-JP" sz="4000" dirty="0" smtClean="0">
              <a:solidFill>
                <a:schemeClr val="bg1"/>
              </a:solidFill>
            </a:endParaRPr>
          </a:p>
          <a:p>
            <a:pPr>
              <a:buFont typeface="Arial" pitchFamily="34" charset="0"/>
              <a:buNone/>
            </a:pPr>
            <a:r>
              <a:rPr lang="ja-JP" altLang="en-US" sz="4000" dirty="0" smtClean="0">
                <a:solidFill>
                  <a:schemeClr val="bg1"/>
                </a:solidFill>
              </a:rPr>
              <a:t>　　</a:t>
            </a:r>
            <a:r>
              <a:rPr lang="ja-JP" altLang="en-US" sz="4000" dirty="0" smtClean="0">
                <a:solidFill>
                  <a:srgbClr val="FFCCFF"/>
                </a:solidFill>
              </a:rPr>
              <a:t>上手な「考え」</a:t>
            </a:r>
            <a:r>
              <a:rPr lang="ja-JP" altLang="en-US" sz="4000" dirty="0" smtClean="0">
                <a:solidFill>
                  <a:schemeClr val="bg1"/>
                </a:solidFill>
              </a:rPr>
              <a:t>を探してみると，</a:t>
            </a:r>
          </a:p>
          <a:p>
            <a:pPr>
              <a:buFont typeface="Arial" pitchFamily="34" charset="0"/>
              <a:buNone/>
            </a:pPr>
            <a:r>
              <a:rPr lang="ja-JP" altLang="en-US" sz="4000" dirty="0">
                <a:solidFill>
                  <a:schemeClr val="bg1"/>
                </a:solidFill>
              </a:rPr>
              <a:t>　</a:t>
            </a:r>
            <a:r>
              <a:rPr lang="ja-JP" altLang="en-US" sz="4000" dirty="0" smtClean="0">
                <a:solidFill>
                  <a:schemeClr val="bg1"/>
                </a:solidFill>
              </a:rPr>
              <a:t>嫌な気分をやわらげたり，出来事を</a:t>
            </a:r>
          </a:p>
          <a:p>
            <a:pPr>
              <a:buFont typeface="Arial" pitchFamily="34" charset="0"/>
              <a:buNone/>
            </a:pPr>
            <a:r>
              <a:rPr lang="ja-JP" altLang="en-US" sz="4000" dirty="0">
                <a:solidFill>
                  <a:schemeClr val="bg1"/>
                </a:solidFill>
              </a:rPr>
              <a:t>　</a:t>
            </a:r>
            <a:r>
              <a:rPr lang="ja-JP" altLang="en-US" sz="4000" dirty="0" smtClean="0">
                <a:solidFill>
                  <a:schemeClr val="bg1"/>
                </a:solidFill>
              </a:rPr>
              <a:t>ありのままに見たりすることができる</a:t>
            </a:r>
          </a:p>
          <a:p>
            <a:pPr>
              <a:buFont typeface="Arial" pitchFamily="34" charset="0"/>
              <a:buNone/>
            </a:pPr>
            <a:r>
              <a:rPr lang="ja-JP" altLang="en-US" sz="4000" dirty="0">
                <a:solidFill>
                  <a:schemeClr val="bg1"/>
                </a:solidFill>
              </a:rPr>
              <a:t>　</a:t>
            </a:r>
            <a:r>
              <a:rPr lang="ja-JP" altLang="en-US" sz="4000" dirty="0" smtClean="0">
                <a:solidFill>
                  <a:schemeClr val="bg1"/>
                </a:solidFill>
              </a:rPr>
              <a:t>かもしれません。</a:t>
            </a:r>
          </a:p>
        </p:txBody>
      </p:sp>
    </p:spTree>
    <p:extLst>
      <p:ext uri="{BB962C8B-B14F-4D97-AF65-F5344CB8AC3E}">
        <p14:creationId xmlns:p14="http://schemas.microsoft.com/office/powerpoint/2010/main" val="4086393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a:t>
            </a:r>
            <a:r>
              <a:rPr lang="ja-JP" altLang="en-US" dirty="0" smtClean="0">
                <a:solidFill>
                  <a:srgbClr val="FFFF00"/>
                </a:solidFill>
                <a:ea typeface="ＤＨＰ特太ゴシック体" panose="02010601000101010101" pitchFamily="2" charset="-128"/>
              </a:rPr>
              <a:t>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smtClean="0"/>
              <a:t>　</a:t>
            </a:r>
            <a:r>
              <a:rPr lang="en-US" altLang="ja-JP" sz="4400" b="1" dirty="0" smtClean="0">
                <a:solidFill>
                  <a:schemeClr val="bg1"/>
                </a:solidFill>
              </a:rPr>
              <a:t>『</a:t>
            </a:r>
            <a:r>
              <a:rPr lang="ja-JP" altLang="en-US" sz="4400" b="1" dirty="0" smtClean="0">
                <a:solidFill>
                  <a:schemeClr val="bg1"/>
                </a:solidFill>
              </a:rPr>
              <a:t>心とからだの健康観察</a:t>
            </a:r>
            <a:r>
              <a:rPr lang="en-US" altLang="ja-JP" sz="4400" b="1" dirty="0" smtClean="0">
                <a:solidFill>
                  <a:schemeClr val="bg1"/>
                </a:solidFill>
              </a:rPr>
              <a:t>』</a:t>
            </a:r>
            <a:r>
              <a:rPr lang="ja-JP" altLang="en-US" sz="4400" b="1" dirty="0" smtClean="0">
                <a:solidFill>
                  <a:schemeClr val="bg1"/>
                </a:solidFill>
              </a:rPr>
              <a:t>の</a:t>
            </a:r>
          </a:p>
          <a:p>
            <a:pPr>
              <a:buFont typeface="Arial" panose="020B0604020202020204" pitchFamily="34" charset="0"/>
              <a:buNone/>
            </a:pPr>
            <a:r>
              <a:rPr lang="ja-JP" altLang="en-US" sz="4400" b="1" dirty="0" smtClean="0">
                <a:solidFill>
                  <a:schemeClr val="bg1"/>
                </a:solidFill>
              </a:rPr>
              <a:t>合計点を１点下げることが</a:t>
            </a:r>
          </a:p>
          <a:p>
            <a:pPr>
              <a:buFont typeface="Arial" panose="020B0604020202020204" pitchFamily="34" charset="0"/>
              <a:buNone/>
            </a:pPr>
            <a:r>
              <a:rPr lang="ja-JP" altLang="en-US" sz="4400" b="1" dirty="0" smtClean="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a:t>
            </a:r>
            <a:r>
              <a:rPr lang="ja-JP" altLang="en-US" sz="4000" dirty="0" smtClean="0"/>
              <a:t>に</a:t>
            </a:r>
          </a:p>
          <a:p>
            <a:pPr fontAlgn="auto">
              <a:spcBef>
                <a:spcPts val="0"/>
              </a:spcBef>
              <a:spcAft>
                <a:spcPts val="0"/>
              </a:spcAft>
              <a:defRPr/>
            </a:pPr>
            <a:r>
              <a:rPr lang="ja-JP" altLang="en-US" sz="4000" dirty="0" smtClean="0"/>
              <a:t>とって</a:t>
            </a:r>
            <a:r>
              <a:rPr lang="ja-JP" altLang="en-US" sz="4000" dirty="0"/>
              <a:t>よりよい行動をしていきましょう！</a:t>
            </a:r>
          </a:p>
        </p:txBody>
      </p:sp>
    </p:spTree>
    <p:extLst>
      <p:ext uri="{BB962C8B-B14F-4D97-AF65-F5344CB8AC3E}">
        <p14:creationId xmlns:p14="http://schemas.microsoft.com/office/powerpoint/2010/main" val="3687969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smtClean="0">
                <a:latin typeface="+mj-ea"/>
              </a:rPr>
              <a:t>　こころのサポート</a:t>
            </a:r>
            <a:r>
              <a:rPr lang="ja-JP" altLang="en-US" dirty="0">
                <a:latin typeface="+mj-ea"/>
              </a:rPr>
              <a:t>授業の</a:t>
            </a:r>
            <a:r>
              <a:rPr lang="ja-JP" altLang="en-US" dirty="0" smtClean="0">
                <a:latin typeface="+mj-ea"/>
              </a:rPr>
              <a:t>感想を</a:t>
            </a:r>
            <a:r>
              <a:rPr lang="en-US" altLang="ja-JP" dirty="0" smtClean="0">
                <a:latin typeface="+mj-ea"/>
              </a:rPr>
              <a:t/>
            </a:r>
            <a:br>
              <a:rPr lang="en-US" altLang="ja-JP" dirty="0" smtClean="0">
                <a:latin typeface="+mj-ea"/>
              </a:rPr>
            </a:br>
            <a:r>
              <a:rPr lang="ja-JP" altLang="en-US" dirty="0" smtClean="0">
                <a:latin typeface="+mj-ea"/>
              </a:rPr>
              <a:t>「心とからだの健康観察」の感想ら</a:t>
            </a:r>
            <a:r>
              <a:rPr lang="ja-JP" altLang="en-US" dirty="0" err="1" smtClean="0">
                <a:latin typeface="+mj-ea"/>
              </a:rPr>
              <a:t>ん</a:t>
            </a:r>
            <a:r>
              <a:rPr lang="ja-JP" altLang="en-US" dirty="0" smtClean="0">
                <a:latin typeface="+mj-ea"/>
              </a:rPr>
              <a:t/>
            </a:r>
            <a:br>
              <a:rPr lang="ja-JP" altLang="en-US" dirty="0" smtClean="0">
                <a:latin typeface="+mj-ea"/>
              </a:rPr>
            </a:br>
            <a:r>
              <a:rPr lang="ja-JP" altLang="en-US" dirty="0" smtClean="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29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smtClean="0">
                <a:solidFill>
                  <a:srgbClr val="0070C0"/>
                </a:solidFill>
                <a:latin typeface="+mj-ea"/>
                <a:ea typeface="+mj-ea"/>
              </a:rPr>
              <a:t>　</a:t>
            </a:r>
            <a:r>
              <a:rPr lang="ja-JP" altLang="en-US" sz="4000" dirty="0" smtClean="0">
                <a:solidFill>
                  <a:srgbClr val="0070C0"/>
                </a:solidFill>
                <a:latin typeface="+mj-ea"/>
                <a:ea typeface="+mj-ea"/>
              </a:rPr>
              <a:t>「心</a:t>
            </a:r>
            <a:r>
              <a:rPr lang="ja-JP" altLang="en-US" sz="4000" dirty="0">
                <a:solidFill>
                  <a:srgbClr val="0070C0"/>
                </a:solidFill>
                <a:latin typeface="+mj-ea"/>
                <a:ea typeface="+mj-ea"/>
              </a:rPr>
              <a:t>とからだの健康観察」</a:t>
            </a:r>
            <a:r>
              <a:rPr lang="ja-JP" altLang="en-US" sz="4000" dirty="0">
                <a:latin typeface="+mj-ea"/>
                <a:ea typeface="+mj-ea"/>
              </a:rPr>
              <a:t>に</a:t>
            </a:r>
            <a:r>
              <a:rPr lang="ja-JP" altLang="en-US" sz="4000" dirty="0" smtClean="0">
                <a:latin typeface="+mj-ea"/>
                <a:ea typeface="+mj-ea"/>
              </a:rPr>
              <a:t>は，</a:t>
            </a:r>
          </a:p>
          <a:p>
            <a:pPr marL="0" indent="0">
              <a:buNone/>
            </a:pPr>
            <a:r>
              <a:rPr lang="ja-JP" altLang="en-US" sz="4000" dirty="0" smtClean="0">
                <a:latin typeface="+mj-ea"/>
                <a:ea typeface="+mj-ea"/>
              </a:rPr>
              <a:t>４つの反応の点数があります。</a:t>
            </a:r>
            <a:endParaRPr lang="en-US" altLang="ja-JP" sz="4000" dirty="0" smtClean="0">
              <a:latin typeface="+mj-ea"/>
              <a:ea typeface="+mj-ea"/>
            </a:endParaRPr>
          </a:p>
          <a:p>
            <a:pPr marL="0" indent="0">
              <a:lnSpc>
                <a:spcPct val="110000"/>
              </a:lnSpc>
              <a:buNone/>
            </a:pPr>
            <a:r>
              <a:rPr lang="ja-JP" altLang="en-US" sz="4000" dirty="0" smtClean="0">
                <a:latin typeface="+mj-ea"/>
                <a:ea typeface="+mj-ea"/>
              </a:rPr>
              <a:t>　これらには「考え」を変える方法だけで</a:t>
            </a:r>
          </a:p>
          <a:p>
            <a:pPr marL="0" indent="0">
              <a:lnSpc>
                <a:spcPct val="110000"/>
              </a:lnSpc>
              <a:buNone/>
            </a:pPr>
            <a:r>
              <a:rPr lang="ja-JP" altLang="en-US" sz="4000" dirty="0" smtClean="0">
                <a:latin typeface="+mj-ea"/>
                <a:ea typeface="+mj-ea"/>
              </a:rPr>
              <a:t>なく，リラックスしたり，気分を変えたりする方法も役に立ちます。このリーフレットは</a:t>
            </a:r>
          </a:p>
          <a:p>
            <a:pPr marL="0" indent="0">
              <a:lnSpc>
                <a:spcPct val="110000"/>
              </a:lnSpc>
              <a:buNone/>
            </a:pPr>
            <a:r>
              <a:rPr lang="ja-JP" altLang="en-US" sz="4000" dirty="0" smtClean="0">
                <a:latin typeface="+mj-ea"/>
                <a:ea typeface="+mj-ea"/>
              </a:rPr>
              <a:t>自分でできる工夫が書かれています。</a:t>
            </a:r>
            <a:endParaRPr lang="en-US" altLang="ja-JP" sz="4000" dirty="0" smtClean="0">
              <a:latin typeface="+mj-ea"/>
              <a:ea typeface="+mj-ea"/>
            </a:endParaRPr>
          </a:p>
          <a:p>
            <a:pPr marL="0" indent="0">
              <a:buNone/>
            </a:pPr>
            <a:r>
              <a:rPr lang="ja-JP" altLang="en-US" sz="4000" dirty="0" smtClean="0">
                <a:latin typeface="+mj-ea"/>
                <a:ea typeface="+mj-ea"/>
              </a:rPr>
              <a:t>　また，先生</a:t>
            </a:r>
            <a:r>
              <a:rPr lang="ja-JP" altLang="en-US" sz="4000" dirty="0">
                <a:latin typeface="+mj-ea"/>
                <a:ea typeface="+mj-ea"/>
              </a:rPr>
              <a:t>やカウンセラー</a:t>
            </a:r>
            <a:r>
              <a:rPr lang="ja-JP" altLang="en-US" sz="4000" dirty="0" smtClean="0">
                <a:latin typeface="+mj-ea"/>
                <a:ea typeface="+mj-ea"/>
              </a:rPr>
              <a:t>と</a:t>
            </a:r>
          </a:p>
          <a:p>
            <a:pPr marL="0" indent="0">
              <a:buNone/>
            </a:pPr>
            <a:r>
              <a:rPr lang="ja-JP" altLang="en-US" sz="4000" dirty="0" smtClean="0">
                <a:latin typeface="+mj-ea"/>
                <a:ea typeface="+mj-ea"/>
              </a:rPr>
              <a:t>お話しする機会</a:t>
            </a:r>
            <a:r>
              <a:rPr lang="ja-JP" altLang="en-US" sz="4000" dirty="0">
                <a:latin typeface="+mj-ea"/>
                <a:ea typeface="+mj-ea"/>
              </a:rPr>
              <a:t>をつくりましょう</a:t>
            </a:r>
            <a:r>
              <a:rPr lang="ja-JP" altLang="en-US" sz="4000" dirty="0" smtClean="0">
                <a:latin typeface="+mj-ea"/>
                <a:ea typeface="+mj-ea"/>
              </a:rPr>
              <a:t>。</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94957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96752"/>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18" y="1880580"/>
            <a:ext cx="8019364" cy="309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smtClean="0">
                <a:latin typeface="ＭＳ ゴシック" pitchFamily="49" charset="-128"/>
                <a:ea typeface="ＭＳ ゴシック" pitchFamily="49" charset="-128"/>
                <a:cs typeface="Times New Roman" pitchFamily="18" charset="0"/>
              </a:rPr>
              <a:t>項目版，</a:t>
            </a:r>
            <a:r>
              <a:rPr kumimoji="0" lang="en-US" altLang="ja-JP" sz="1000" dirty="0" smtClean="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73100" y="5516563"/>
            <a:ext cx="7427292" cy="1166812"/>
          </a:xfrm>
          <a:prstGeom prst="wedgeRoundRectCallout">
            <a:avLst>
              <a:gd name="adj1" fmla="val -20685"/>
              <a:gd name="adj2" fmla="val -109474"/>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月日は</a:t>
            </a:r>
            <a:r>
              <a:rPr lang="en-US" altLang="ja-JP" sz="3600" b="1" dirty="0">
                <a:solidFill>
                  <a:srgbClr val="FF0000"/>
                </a:solidFill>
              </a:rPr>
              <a:t>6</a:t>
            </a:r>
            <a:r>
              <a:rPr lang="ja-JP" altLang="en-US" sz="3600" b="1" dirty="0">
                <a:solidFill>
                  <a:srgbClr val="FF0000"/>
                </a:solidFill>
              </a:rPr>
              <a:t>月でれば「</a:t>
            </a:r>
            <a:r>
              <a:rPr lang="en-US" altLang="ja-JP" sz="3600" b="1" dirty="0">
                <a:solidFill>
                  <a:srgbClr val="FF0000"/>
                </a:solidFill>
              </a:rPr>
              <a:t>06</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225424" y="1111250"/>
            <a:ext cx="3914528" cy="1058863"/>
          </a:xfrm>
          <a:prstGeom prst="wedgeRoundRectCallout">
            <a:avLst>
              <a:gd name="adj1" fmla="val 12293"/>
              <a:gd name="adj2" fmla="val 171050"/>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smtClean="0">
                <a:solidFill>
                  <a:srgbClr val="FF0000"/>
                </a:solidFill>
              </a:rPr>
              <a:t>・カタカナ</a:t>
            </a:r>
            <a:endParaRPr lang="en-US" altLang="ja-JP" sz="3600" b="1" dirty="0">
              <a:solidFill>
                <a:srgbClr val="FF0000"/>
              </a:solidFill>
            </a:endParaRPr>
          </a:p>
          <a:p>
            <a:pPr fontAlgn="auto">
              <a:spcBef>
                <a:spcPts val="0"/>
              </a:spcBef>
              <a:spcAft>
                <a:spcPts val="0"/>
              </a:spcAft>
              <a:defRPr/>
            </a:pPr>
            <a:r>
              <a:rPr lang="ja-JP" altLang="en-US" sz="3600" b="1" dirty="0" smtClean="0">
                <a:solidFill>
                  <a:srgbClr val="FF0000"/>
                </a:solidFill>
              </a:rPr>
              <a:t>・だく</a:t>
            </a:r>
            <a:r>
              <a:rPr lang="ja-JP" altLang="en-US" sz="3600" b="1" dirty="0">
                <a:solidFill>
                  <a:srgbClr val="FF0000"/>
                </a:solidFill>
              </a:rPr>
              <a:t>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444208" y="904875"/>
            <a:ext cx="2156991" cy="658813"/>
          </a:xfrm>
          <a:prstGeom prst="wedgeRoundRectCallout">
            <a:avLst>
              <a:gd name="adj1" fmla="val -12182"/>
              <a:gd name="adj2" fmla="val 12590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8" y="2132856"/>
            <a:ext cx="851992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85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t>１　なかなか，眠れないことがある</a:t>
            </a:r>
            <a:endParaRPr lang="en-US" altLang="ja-JP" sz="4000" dirty="0" smtClean="0"/>
          </a:p>
          <a:p>
            <a:endParaRPr lang="en-US" altLang="ja-JP" sz="4000" dirty="0"/>
          </a:p>
          <a:p>
            <a:endParaRPr lang="en-US" altLang="ja-JP" sz="4000" dirty="0" smtClean="0"/>
          </a:p>
          <a:p>
            <a:endParaRPr lang="en-US" altLang="ja-JP" sz="4000" dirty="0"/>
          </a:p>
          <a:p>
            <a:endParaRPr lang="ja-JP" altLang="en-US" sz="4000" dirty="0"/>
          </a:p>
        </p:txBody>
      </p:sp>
    </p:spTree>
    <p:extLst>
      <p:ext uri="{BB962C8B-B14F-4D97-AF65-F5344CB8AC3E}">
        <p14:creationId xmlns:p14="http://schemas.microsoft.com/office/powerpoint/2010/main" val="6578640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6793</TotalTime>
  <Words>1974</Words>
  <Application>Microsoft Office PowerPoint</Application>
  <PresentationFormat>画面に合わせる (4:3)</PresentationFormat>
  <Paragraphs>317</Paragraphs>
  <Slides>47</Slides>
  <Notes>47</Notes>
  <HiddenSlides>0</HiddenSlides>
  <MMClips>0</MMClips>
  <ScaleCrop>false</ScaleCrop>
  <HeadingPairs>
    <vt:vector size="4" baseType="variant">
      <vt:variant>
        <vt:lpstr>テーマ</vt:lpstr>
      </vt:variant>
      <vt:variant>
        <vt:i4>1</vt:i4>
      </vt:variant>
      <vt:variant>
        <vt:lpstr>スライド タイトル</vt:lpstr>
      </vt:variant>
      <vt:variant>
        <vt:i4>47</vt:i4>
      </vt:variant>
    </vt:vector>
  </HeadingPairs>
  <TitlesOfParts>
    <vt:vector size="48" baseType="lpstr">
      <vt:lpstr>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２，むしゃくしゃしたり，いらいらしたり， 　　かっとしたりする</vt:lpstr>
      <vt:lpstr>３，小さな音やちょっとしたことで， 　　どきっとする</vt:lpstr>
      <vt:lpstr>４，いやな夢や，こわい夢をみる</vt:lpstr>
      <vt:lpstr>５，ちょっとしたきかっけで， 　　思い出したくないのに，思い出してしまう</vt:lpstr>
      <vt:lpstr>６，つらかったこと（大震災や他の大変なこと）を 　　思い出して，どきどきしたり， 　　苦しくなったりする</vt:lpstr>
      <vt:lpstr>７，つらかったことは，現実のこと・ 　　本当のことと思えないことがある</vt:lpstr>
      <vt:lpstr>８，悲しいことがあったのに， 　　どうして涙がでないのかなと思う</vt:lpstr>
      <vt:lpstr>９，つらかったことについては， 　　話さないようにしている</vt:lpstr>
      <vt:lpstr>PowerPoint プレゼンテーション</vt:lpstr>
      <vt:lpstr>１０，自分が悪い（悪かった）と 　　　責めてしまうことがある</vt:lpstr>
      <vt:lpstr>１１，楽しかったことが 　　　楽しいと思えないことがある</vt:lpstr>
      <vt:lpstr>１２，自分の気持ちを， 　　　だれもわかってくれないと 　　　思うことがある</vt:lpstr>
      <vt:lpstr>１３，頭やお腹が痛かったり， 　　　からだの調子が悪い</vt:lpstr>
      <vt:lpstr>１４，ごはんがおいしくないし， 　　　食べたくないとことがある</vt:lpstr>
      <vt:lpstr>１５，なにもやる気がしないことがある</vt:lpstr>
      <vt:lpstr>１６，勉強に集中できないことがある</vt:lpstr>
      <vt:lpstr>１７，学校を遅こくしたり 　　　休んだりすることがある</vt:lpstr>
      <vt:lpstr>１８，学校では楽しいことがいっぱいある</vt:lpstr>
      <vt:lpstr>１９，友だちと遊んだり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伊藤　正則</cp:lastModifiedBy>
  <cp:revision>160</cp:revision>
  <cp:lastPrinted>2015-07-05T02:50:27Z</cp:lastPrinted>
  <dcterms:created xsi:type="dcterms:W3CDTF">2014-06-20T23:59:10Z</dcterms:created>
  <dcterms:modified xsi:type="dcterms:W3CDTF">2016-08-03T08:59:53Z</dcterms:modified>
</cp:coreProperties>
</file>