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96" r:id="rId3"/>
    <p:sldId id="299" r:id="rId4"/>
    <p:sldId id="426" r:id="rId5"/>
    <p:sldId id="306" r:id="rId6"/>
    <p:sldId id="307" r:id="rId7"/>
    <p:sldId id="308" r:id="rId8"/>
    <p:sldId id="309" r:id="rId9"/>
    <p:sldId id="310" r:id="rId10"/>
    <p:sldId id="425"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42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30" r:id="rId43"/>
    <p:sldId id="428" r:id="rId44"/>
    <p:sldId id="331" r:id="rId45"/>
    <p:sldId id="429" r:id="rId46"/>
    <p:sldId id="430" r:id="rId47"/>
    <p:sldId id="431" r:id="rId48"/>
    <p:sldId id="432" r:id="rId49"/>
    <p:sldId id="395" r:id="rId50"/>
    <p:sldId id="375" r:id="rId51"/>
    <p:sldId id="368" r:id="rId52"/>
    <p:sldId id="411" r:id="rId53"/>
    <p:sldId id="433" r:id="rId54"/>
    <p:sldId id="434" r:id="rId55"/>
    <p:sldId id="414" r:id="rId56"/>
    <p:sldId id="415" r:id="rId57"/>
    <p:sldId id="435" r:id="rId58"/>
    <p:sldId id="436" r:id="rId59"/>
    <p:sldId id="437" r:id="rId60"/>
    <p:sldId id="438" r:id="rId61"/>
    <p:sldId id="439" r:id="rId62"/>
    <p:sldId id="440" r:id="rId63"/>
    <p:sldId id="319" r:id="rId64"/>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38">
          <p15:clr>
            <a:srgbClr val="A4A3A4"/>
          </p15:clr>
        </p15:guide>
        <p15:guide id="4"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p:cViewPr>
        <p:scale>
          <a:sx n="100" d="100"/>
          <a:sy n="100" d="100"/>
        </p:scale>
        <p:origin x="-1944" y="72"/>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orient="horz" pos="3138"/>
        <p:guide pos="2160"/>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2020/7/13</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2020/7/13</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kumimoji="1" lang="ja-JP" altLang="en-US" sz="1200" kern="1200" dirty="0">
                <a:solidFill>
                  <a:schemeClr val="tx1"/>
                </a:solidFill>
                <a:effectLst/>
                <a:latin typeface="+mn-lt"/>
                <a:ea typeface="+mn-ea"/>
                <a:cs typeface="+mn-cs"/>
              </a:rPr>
              <a:t>この</a:t>
            </a:r>
            <a:r>
              <a:rPr kumimoji="1" lang="ja-JP" altLang="ja-JP" sz="1200" kern="1200" dirty="0">
                <a:solidFill>
                  <a:schemeClr val="tx1"/>
                </a:solidFill>
                <a:effectLst/>
                <a:latin typeface="+mn-lt"/>
                <a:ea typeface="+mn-ea"/>
                <a:cs typeface="+mn-cs"/>
              </a:rPr>
              <a:t>得点は，</a:t>
            </a:r>
            <a:r>
              <a:rPr kumimoji="1" lang="ja-JP" altLang="en-US" sz="1200" kern="1200" dirty="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高くても，低くても心配しないで合計点を出してください。</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sz="1200" dirty="0">
                <a:solidFill>
                  <a:schemeClr val="tx1"/>
                </a:solidFill>
                <a:latin typeface="+mj-ea"/>
                <a:ea typeface="+mj-ea"/>
              </a:rPr>
              <a:t>ワークシートに学年・組・番号・名前を書きましょう。</a:t>
            </a:r>
            <a:endParaRPr lang="en-US" altLang="ja-JP" sz="1200" dirty="0">
              <a:solidFill>
                <a:schemeClr val="tx1"/>
              </a:solidFill>
              <a:latin typeface="+mj-ea"/>
              <a:ea typeface="+mj-ea"/>
            </a:endParaRPr>
          </a:p>
          <a:p>
            <a:pPr algn="l"/>
            <a:r>
              <a:rPr kumimoji="1" lang="ja-JP" altLang="en-US" sz="1200" dirty="0">
                <a:solidFill>
                  <a:schemeClr val="tx1"/>
                </a:solidFill>
                <a:latin typeface="+mj-ea"/>
                <a:ea typeface="+mj-ea"/>
              </a:rPr>
              <a:t>真ん中の</a:t>
            </a:r>
            <a:r>
              <a:rPr kumimoji="1" lang="ja-JP" altLang="en-US" sz="1200" dirty="0" err="1">
                <a:solidFill>
                  <a:schemeClr val="tx1"/>
                </a:solidFill>
                <a:latin typeface="+mj-ea"/>
                <a:ea typeface="+mj-ea"/>
              </a:rPr>
              <a:t>だ</a:t>
            </a:r>
            <a:r>
              <a:rPr kumimoji="1" lang="ja-JP" altLang="en-US" sz="1200" dirty="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j-ea"/>
                <a:ea typeface="+mj-ea"/>
              </a:rPr>
              <a:t>今日の授業の目標は，上手な「考え」を出せることです。</a:t>
            </a:r>
            <a:endParaRPr lang="en-US" altLang="ja-JP" sz="1200" dirty="0">
              <a:solidFill>
                <a:schemeClr val="tx1"/>
              </a:solidFill>
              <a:latin typeface="+mj-ea"/>
              <a:ea typeface="+mj-ea"/>
            </a:endParaRPr>
          </a:p>
          <a:p>
            <a:pPr marL="0" indent="0">
              <a:buNone/>
            </a:pPr>
            <a:r>
              <a:rPr kumimoji="1" lang="ja-JP" altLang="en-US" sz="1200" dirty="0">
                <a:solidFill>
                  <a:schemeClr val="tx1"/>
                </a:solidFill>
                <a:latin typeface="+mj-ea"/>
                <a:ea typeface="+mj-ea"/>
              </a:rPr>
              <a:t>「考え」</a:t>
            </a:r>
            <a:r>
              <a:rPr lang="ja-JP" altLang="en-US" sz="1200" dirty="0">
                <a:solidFill>
                  <a:schemeClr val="tx1"/>
                </a:solidFill>
                <a:latin typeface="+mj-ea"/>
                <a:ea typeface="+mj-ea"/>
              </a:rPr>
              <a:t>が変わると</a:t>
            </a:r>
            <a:r>
              <a:rPr kumimoji="1" lang="ja-JP" altLang="en-US" sz="1200" dirty="0">
                <a:solidFill>
                  <a:schemeClr val="tx1"/>
                </a:solidFill>
                <a:latin typeface="+mj-ea"/>
                <a:ea typeface="+mj-ea"/>
              </a:rPr>
              <a:t>，</a:t>
            </a:r>
            <a:r>
              <a:rPr lang="ja-JP" altLang="en-US" sz="1200" dirty="0">
                <a:solidFill>
                  <a:schemeClr val="tx1"/>
                </a:solidFill>
                <a:latin typeface="+mj-ea"/>
                <a:ea typeface="+mj-ea"/>
              </a:rPr>
              <a:t>気持ちや</a:t>
            </a:r>
            <a:r>
              <a:rPr kumimoji="1" lang="ja-JP" altLang="en-US" sz="1200" dirty="0">
                <a:solidFill>
                  <a:schemeClr val="tx1"/>
                </a:solidFill>
                <a:latin typeface="+mj-ea"/>
                <a:ea typeface="+mj-ea"/>
              </a:rPr>
              <a:t>行動が変わることを確かめましょう。</a:t>
            </a:r>
            <a:endParaRPr lang="en-US" altLang="ja-JP" sz="1200" dirty="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a:solidFill>
                  <a:schemeClr val="tx1"/>
                </a:solidFill>
                <a:latin typeface="+mj-ea"/>
                <a:ea typeface="+mj-ea"/>
              </a:rPr>
              <a:t>嫌な気持ちのときはマイナスな「考え」をしていることが多いです。</a:t>
            </a:r>
            <a:endParaRPr lang="en-US" altLang="ja-JP" sz="1200" b="0" dirty="0">
              <a:solidFill>
                <a:schemeClr val="tx1"/>
              </a:solidFill>
              <a:latin typeface="+mj-ea"/>
              <a:ea typeface="+mj-ea"/>
            </a:endParaRPr>
          </a:p>
          <a:p>
            <a:pPr>
              <a:buFont typeface="Arial" pitchFamily="34" charset="0"/>
              <a:buNone/>
            </a:pPr>
            <a:r>
              <a:rPr lang="ja-JP" altLang="en-US" sz="1200" b="0" dirty="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9548">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rPr>
              <a:t>目を閉じることができる人は，目を閉じて，１週間をふりかえってみましょう。</a:t>
            </a:r>
            <a:endParaRPr kumimoji="1" lang="en-US" altLang="ja-JP" sz="1200" dirty="0">
              <a:latin typeface="+mn-ea"/>
            </a:endParaRPr>
          </a:p>
          <a:p>
            <a:r>
              <a:rPr kumimoji="1" lang="ja-JP" altLang="en-US" sz="1200" dirty="0">
                <a:latin typeface="+mn-ea"/>
              </a:rPr>
              <a:t>イライラすることあったでしょうか，楽しいことあったでしょうか，眠れたでしょうか・・・・</a:t>
            </a:r>
            <a:endParaRPr kumimoji="1" lang="en-US" altLang="ja-JP" sz="1200" dirty="0">
              <a:latin typeface="+mn-ea"/>
            </a:endParaRPr>
          </a:p>
          <a:p>
            <a:r>
              <a:rPr lang="ja-JP" altLang="en-US" sz="1200" dirty="0">
                <a:latin typeface="+mn-ea"/>
              </a:rPr>
              <a:t>はい，目を開けて。</a:t>
            </a:r>
            <a:endParaRPr lang="en-US" altLang="ja-JP" sz="1200" dirty="0">
              <a:latin typeface="+mn-ea"/>
            </a:endParaRPr>
          </a:p>
          <a:p>
            <a:r>
              <a:rPr kumimoji="1" lang="ja-JP" altLang="en-US" sz="1200" dirty="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１　なかなか，眠れないことがある</a:t>
            </a:r>
            <a:endParaRPr lang="en-US" altLang="ja-JP" sz="1200" dirty="0"/>
          </a:p>
          <a:p>
            <a:endParaRPr kumimoji="1" lang="en-US" altLang="ja-JP" sz="1200" dirty="0">
              <a:latin typeface="AR P丸ゴシック体E" panose="020B0600010101010101" pitchFamily="50" charset="-128"/>
              <a:ea typeface="AR P丸ゴシック体E" panose="020B0600010101010101" pitchFamily="50" charset="-128"/>
            </a:endParaRPr>
          </a:p>
          <a:p>
            <a:r>
              <a:rPr kumimoji="1" lang="ja-JP" altLang="en-US" sz="1200" dirty="0">
                <a:latin typeface="+mn-ea"/>
              </a:rPr>
              <a:t>毎日眠れたよという人は，ないの□に斜めに線を書いてください。</a:t>
            </a:r>
            <a:endParaRPr kumimoji="1" lang="en-US" altLang="ja-JP" sz="1200" dirty="0">
              <a:latin typeface="+mn-ea"/>
            </a:endParaRPr>
          </a:p>
          <a:p>
            <a:r>
              <a:rPr lang="ja-JP" altLang="en-US" sz="1200" dirty="0">
                <a:latin typeface="+mn-ea"/>
              </a:rPr>
              <a:t>１－２日，眠れないことがあったなという人は，１－２日あるの□に</a:t>
            </a:r>
            <a:r>
              <a:rPr kumimoji="1" lang="ja-JP" altLang="en-US" sz="1200" dirty="0">
                <a:latin typeface="+mn-ea"/>
              </a:rPr>
              <a:t>斜めに線</a:t>
            </a:r>
            <a:r>
              <a:rPr lang="ja-JP" altLang="en-US" sz="1200" dirty="0">
                <a:latin typeface="+mn-ea"/>
              </a:rPr>
              <a:t>を書いてください。</a:t>
            </a:r>
            <a:endParaRPr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３－５日</a:t>
            </a:r>
            <a:r>
              <a:rPr lang="ja-JP" altLang="en-US" sz="1200" dirty="0">
                <a:latin typeface="+mn-ea"/>
              </a:rPr>
              <a:t>，眠れ</a:t>
            </a:r>
            <a:r>
              <a:rPr kumimoji="1" lang="ja-JP" altLang="en-US" sz="1200" dirty="0">
                <a:latin typeface="+mn-ea"/>
              </a:rPr>
              <a:t>なかったなという人は，３－５日あるの□に斜めに線を書いてください。</a:t>
            </a:r>
            <a:endParaRPr kumimoji="1"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ほとんど毎日，眠れなかった人は，ほとんど毎日の□に</a:t>
            </a:r>
            <a:r>
              <a:rPr kumimoji="1" lang="ja-JP" altLang="en-US" sz="1200" dirty="0">
                <a:latin typeface="+mn-ea"/>
              </a:rPr>
              <a:t>斜めに線</a:t>
            </a:r>
            <a:r>
              <a:rPr lang="ja-JP" altLang="en-US" sz="1200" dirty="0">
                <a:latin typeface="+mn-ea"/>
              </a:rPr>
              <a:t>を書いてください。</a:t>
            </a: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42020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184785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23611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2020/7/13</a:t>
            </a:fld>
            <a:endParaRPr lang="ja-JP" altLang="en-US"/>
          </a:p>
        </p:txBody>
      </p:sp>
      <p:sp>
        <p:nvSpPr>
          <p:cNvPr id="6" name="フッター プレースホルダー 4">
            <a:extLst>
              <a:ext uri="{FF2B5EF4-FFF2-40B4-BE49-F238E27FC236}">
                <a16:creationId xmlns=""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62266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2020/7/13</a:t>
            </a:fld>
            <a:endParaRPr lang="ja-JP" altLang="en-US"/>
          </a:p>
        </p:txBody>
      </p:sp>
      <p:sp>
        <p:nvSpPr>
          <p:cNvPr id="8" name="フッター プレースホルダー 4">
            <a:extLst>
              <a:ext uri="{FF2B5EF4-FFF2-40B4-BE49-F238E27FC236}">
                <a16:creationId xmlns=""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31017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2020/7/13</a:t>
            </a:fld>
            <a:endParaRPr lang="ja-JP" altLang="en-US"/>
          </a:p>
        </p:txBody>
      </p:sp>
      <p:sp>
        <p:nvSpPr>
          <p:cNvPr id="4" name="フッター プレースホルダー 4">
            <a:extLst>
              <a:ext uri="{FF2B5EF4-FFF2-40B4-BE49-F238E27FC236}">
                <a16:creationId xmlns=""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914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2020/7/13</a:t>
            </a:fld>
            <a:endParaRPr lang="ja-JP" altLang="en-US"/>
          </a:p>
        </p:txBody>
      </p:sp>
      <p:sp>
        <p:nvSpPr>
          <p:cNvPr id="3" name="フッター プレースホルダー 4">
            <a:extLst>
              <a:ext uri="{FF2B5EF4-FFF2-40B4-BE49-F238E27FC236}">
                <a16:creationId xmlns=""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2027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2020/7/13</a:t>
            </a:fld>
            <a:endParaRPr lang="ja-JP" altLang="en-US"/>
          </a:p>
        </p:txBody>
      </p:sp>
      <p:sp>
        <p:nvSpPr>
          <p:cNvPr id="6" name="フッター プレースホルダー 4">
            <a:extLst>
              <a:ext uri="{FF2B5EF4-FFF2-40B4-BE49-F238E27FC236}">
                <a16:creationId xmlns=""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6196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2020/7/13</a:t>
            </a:fld>
            <a:endParaRPr lang="ja-JP" altLang="en-US"/>
          </a:p>
        </p:txBody>
      </p:sp>
      <p:sp>
        <p:nvSpPr>
          <p:cNvPr id="6" name="フッター プレースホルダー 4">
            <a:extLst>
              <a:ext uri="{FF2B5EF4-FFF2-40B4-BE49-F238E27FC236}">
                <a16:creationId xmlns=""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2761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82243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229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24007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31</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r>
              <a:rPr lang="en-US" altLang="ja-JP" dirty="0"/>
              <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r>
              <a:rPr lang="en-US" altLang="ja-JP" sz="4000" dirty="0"/>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r>
              <a:rPr kumimoji="1" lang="en-US" altLang="ja-JP" sz="4000" dirty="0"/>
              <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r>
              <a:rPr lang="en-US" altLang="ja-JP" sz="3600" dirty="0"/>
              <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r>
              <a:rPr kumimoji="1" lang="en-US" altLang="ja-JP" sz="4000" dirty="0"/>
              <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r>
              <a:rPr kumimoji="1" lang="en-US" altLang="ja-JP" sz="3600" dirty="0"/>
              <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r>
              <a:rPr kumimoji="1" lang="en-US" altLang="ja-JP" sz="4000" dirty="0"/>
              <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r>
              <a:rPr kumimoji="1" lang="en-US" altLang="ja-JP" sz="4000" dirty="0"/>
              <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r>
              <a:rPr kumimoji="1" lang="en-US" altLang="ja-JP" sz="4000" dirty="0"/>
              <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r>
              <a:rPr kumimoji="1" lang="en-US" altLang="ja-JP" sz="4000" dirty="0"/>
              <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r>
              <a:rPr kumimoji="1" lang="en-US" altLang="ja-JP" sz="4000" dirty="0"/>
              <a:t/>
            </a:r>
            <a:br>
              <a:rPr kumimoji="1" lang="en-US" altLang="ja-JP" sz="4000" dirty="0"/>
            </a:br>
            <a:r>
              <a:rPr lang="ja-JP" altLang="en-US" sz="4000" dirty="0"/>
              <a:t>　　　</a:t>
            </a:r>
            <a:r>
              <a:rPr kumimoji="1" lang="ja-JP" altLang="en-US" sz="4000" dirty="0"/>
              <a:t>場所や人や物には　　　　</a:t>
            </a:r>
            <a:r>
              <a:rPr kumimoji="1" lang="en-US" altLang="ja-JP" sz="4000" dirty="0"/>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r>
              <a:rPr kumimoji="1" lang="en-US" altLang="ja-JP" sz="4000" dirty="0"/>
              <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r>
              <a:rPr kumimoji="1" lang="en-US" altLang="ja-JP" sz="4000" dirty="0"/>
              <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r>
              <a:rPr kumimoji="1" lang="en-US" altLang="ja-JP" sz="4000" dirty="0"/>
              <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r>
              <a:rPr kumimoji="1" lang="en-US" altLang="ja-JP" sz="4000" dirty="0"/>
              <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r>
              <a:rPr kumimoji="1" lang="en-US" altLang="ja-JP" sz="4000" dirty="0"/>
              <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r>
              <a:rPr lang="en-US" altLang="ja-JP" sz="3600" dirty="0"/>
              <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r>
              <a:rPr lang="en-US" altLang="ja-JP" sz="4000" dirty="0"/>
              <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r>
              <a:rPr lang="en-US" altLang="ja-JP" sz="4000" dirty="0"/>
              <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r>
              <a:rPr lang="en-US" altLang="ja-JP" sz="4000" dirty="0"/>
              <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r>
              <a:rPr lang="en-US" altLang="ja-JP" sz="4000" dirty="0"/>
              <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r>
              <a:rPr lang="en-US" altLang="ja-JP" sz="4000" dirty="0"/>
              <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r>
              <a:rPr lang="en-US" altLang="ja-JP" sz="4000" dirty="0"/>
              <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r>
              <a:rPr lang="en-US" altLang="ja-JP" sz="4000" dirty="0"/>
              <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r>
              <a:rPr lang="en-US" altLang="ja-JP" sz="4000" dirty="0"/>
              <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に話しやすい大人に相談する」こと。それが、その友だちとあなたのための正しい工夫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76871"/>
            <a:ext cx="6909519" cy="289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467544" y="5445224"/>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４</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04</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21673"/>
              <a:gd name="adj2" fmla="val 205593"/>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012159" y="1196752"/>
            <a:ext cx="2156991" cy="658813"/>
          </a:xfrm>
          <a:prstGeom prst="wedgeRoundRectCallout">
            <a:avLst>
              <a:gd name="adj1" fmla="val -5756"/>
              <a:gd name="adj2" fmla="val 12910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6182</TotalTime>
  <Words>2007</Words>
  <Application>Microsoft Office PowerPoint</Application>
  <PresentationFormat>画面に合わせる (4:3)</PresentationFormat>
  <Paragraphs>354</Paragraphs>
  <Slides>62</Slides>
  <Notes>59</Notes>
  <HiddenSlides>0</HiddenSlides>
  <MMClips>0</MMClips>
  <ScaleCrop>false</ScaleCrop>
  <HeadingPairs>
    <vt:vector size="4" baseType="variant">
      <vt:variant>
        <vt:lpstr>テーマ</vt:lpstr>
      </vt:variant>
      <vt:variant>
        <vt:i4>2</vt:i4>
      </vt:variant>
      <vt:variant>
        <vt:lpstr>スライド タイトル</vt:lpstr>
      </vt:variant>
      <vt:variant>
        <vt:i4>62</vt:i4>
      </vt:variant>
    </vt:vector>
  </HeadingPairs>
  <TitlesOfParts>
    <vt:vector size="64" baseType="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SS17081038</cp:lastModifiedBy>
  <cp:revision>119</cp:revision>
  <cp:lastPrinted>2015-07-05T04:00:14Z</cp:lastPrinted>
  <dcterms:created xsi:type="dcterms:W3CDTF">2014-06-20T23:59:10Z</dcterms:created>
  <dcterms:modified xsi:type="dcterms:W3CDTF">2020-07-13T07:16:20Z</dcterms:modified>
</cp:coreProperties>
</file>