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69"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02" r:id="rId43"/>
    <p:sldId id="257" r:id="rId44"/>
    <p:sldId id="258" r:id="rId45"/>
    <p:sldId id="262" r:id="rId46"/>
    <p:sldId id="259" r:id="rId47"/>
    <p:sldId id="268" r:id="rId48"/>
    <p:sldId id="266" r:id="rId49"/>
    <p:sldId id="261" r:id="rId50"/>
    <p:sldId id="267" r:id="rId51"/>
    <p:sldId id="265" r:id="rId52"/>
    <p:sldId id="300" r:id="rId53"/>
    <p:sldId id="298" r:id="rId54"/>
    <p:sldId id="299" r:id="rId55"/>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33" autoAdjust="0"/>
  </p:normalViewPr>
  <p:slideViewPr>
    <p:cSldViewPr snapToGrid="0" snapToObjects="1">
      <p:cViewPr varScale="1">
        <p:scale>
          <a:sx n="115" d="100"/>
          <a:sy n="115" d="100"/>
        </p:scale>
        <p:origin x="14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2022/7/12</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2022/7/12</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47</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48</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49</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50</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51</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C5ADF154-6BC4-440F-B652-811E3BB0FE9D}" type="slidenum">
              <a:rPr lang="ja-JP" altLang="en-US" smtClean="0">
                <a:solidFill>
                  <a:srgbClr val="000000"/>
                </a:solidFill>
              </a:rPr>
              <a:pPr>
                <a:spcBef>
                  <a:spcPct val="0"/>
                </a:spcBef>
              </a:pPr>
              <a:t>4</a:t>
            </a:fld>
            <a:endParaRPr lang="ja-JP"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11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76C27DD5-65DC-4E8B-8460-AB5D3923F567}" type="slidenum">
              <a:rPr lang="ja-JP" altLang="en-US" smtClean="0"/>
              <a:pPr>
                <a:spcBef>
                  <a:spcPct val="0"/>
                </a:spcBef>
              </a:pPr>
              <a:t>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BB80C73C-A714-45C9-88E2-B2DDD1F2993B}" type="slidenum">
              <a:rPr lang="ja-JP" altLang="en-US" smtClean="0"/>
              <a:pPr>
                <a:spcBef>
                  <a:spcPct val="0"/>
                </a:spcBef>
              </a:pPr>
              <a:t>15</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42</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43</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44</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45</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46</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2022/7/12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2022/7/12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a:t>31</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68313" y="2349500"/>
            <a:ext cx="7991475" cy="1511300"/>
          </a:xfrm>
        </p:spPr>
        <p:txBody>
          <a:bodyPr/>
          <a:lstStyle/>
          <a:p>
            <a:pPr algn="l" eaLnBrk="1" hangingPunct="1"/>
            <a:r>
              <a:rPr lang="ja-JP" altLang="en-US" sz="4000" smtClean="0"/>
              <a:t>３、むしゃくしゃしたり、いらいらしたり、　　　</a:t>
            </a:r>
            <a:r>
              <a:rPr lang="en-US" altLang="ja-JP" sz="4000" smtClean="0"/>
              <a:t/>
            </a:r>
            <a:br>
              <a:rPr lang="en-US" altLang="ja-JP" sz="4000" smtClean="0"/>
            </a:br>
            <a:r>
              <a:rPr lang="ja-JP" altLang="en-US" sz="4000" smtClean="0"/>
              <a:t>　　かっとしたりする</a:t>
            </a:r>
          </a:p>
        </p:txBody>
      </p:sp>
    </p:spTree>
    <p:extLst>
      <p:ext uri="{BB962C8B-B14F-4D97-AF65-F5344CB8AC3E}">
        <p14:creationId xmlns:p14="http://schemas.microsoft.com/office/powerpoint/2010/main" val="1448559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971550" y="2492375"/>
            <a:ext cx="7653338" cy="1873250"/>
          </a:xfrm>
        </p:spPr>
        <p:txBody>
          <a:bodyPr/>
          <a:lstStyle/>
          <a:p>
            <a:pPr algn="l" eaLnBrk="1" hangingPunct="1"/>
            <a:r>
              <a:rPr lang="ja-JP" altLang="en-US" sz="4000" smtClean="0"/>
              <a:t>４、からだが緊張したり、</a:t>
            </a:r>
            <a:r>
              <a:rPr lang="en-US" altLang="ja-JP" sz="4000" smtClean="0"/>
              <a:t/>
            </a:r>
            <a:br>
              <a:rPr lang="en-US" altLang="ja-JP" sz="4000" smtClean="0"/>
            </a:br>
            <a:r>
              <a:rPr lang="ja-JP" altLang="en-US" sz="4000" smtClean="0"/>
              <a:t>　　感覚がびんかんになっている</a:t>
            </a:r>
          </a:p>
        </p:txBody>
      </p:sp>
    </p:spTree>
    <p:extLst>
      <p:ext uri="{BB962C8B-B14F-4D97-AF65-F5344CB8AC3E}">
        <p14:creationId xmlns:p14="http://schemas.microsoft.com/office/powerpoint/2010/main" val="656037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971550" y="2276475"/>
            <a:ext cx="7056438" cy="2160588"/>
          </a:xfrm>
        </p:spPr>
        <p:txBody>
          <a:bodyPr/>
          <a:lstStyle/>
          <a:p>
            <a:pPr algn="l" eaLnBrk="1" hangingPunct="1"/>
            <a:r>
              <a:rPr lang="ja-JP" altLang="en-US" sz="4000" smtClean="0"/>
              <a:t>５、小さな音やちょっとしたことで、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120049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250825" y="1773238"/>
            <a:ext cx="8785225"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が</a:t>
            </a:r>
            <a:r>
              <a:rPr lang="en-US" altLang="ja-JP" sz="3600" smtClean="0"/>
              <a:t/>
            </a:r>
            <a:br>
              <a:rPr lang="en-US" altLang="ja-JP" sz="3600" smtClean="0"/>
            </a:br>
            <a:r>
              <a:rPr lang="ja-JP" altLang="en-US" sz="3600" smtClean="0"/>
              <a:t>　　頭から、離れないことがある</a:t>
            </a:r>
          </a:p>
        </p:txBody>
      </p:sp>
    </p:spTree>
    <p:extLst>
      <p:ext uri="{BB962C8B-B14F-4D97-AF65-F5344CB8AC3E}">
        <p14:creationId xmlns:p14="http://schemas.microsoft.com/office/powerpoint/2010/main" val="565932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920037" cy="1871663"/>
          </a:xfrm>
        </p:spPr>
        <p:txBody>
          <a:bodyPr/>
          <a:lstStyle/>
          <a:p>
            <a:pPr algn="l" eaLnBrk="1" hangingPunct="1"/>
            <a:r>
              <a:rPr lang="ja-JP" altLang="en-US" sz="4000" smtClean="0"/>
              <a:t>７、いやな夢や、こわい夢をみる</a:t>
            </a:r>
          </a:p>
        </p:txBody>
      </p:sp>
    </p:spTree>
    <p:extLst>
      <p:ext uri="{BB962C8B-B14F-4D97-AF65-F5344CB8AC3E}">
        <p14:creationId xmlns:p14="http://schemas.microsoft.com/office/powerpoint/2010/main" val="428227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1258888" y="2565400"/>
            <a:ext cx="5834062" cy="1511300"/>
          </a:xfrm>
        </p:spPr>
        <p:txBody>
          <a:bodyPr/>
          <a:lstStyle/>
          <a:p>
            <a:pPr algn="l" eaLnBrk="1" hangingPunct="1"/>
            <a:r>
              <a:rPr lang="ja-JP" altLang="en-US" sz="4000" smtClean="0"/>
              <a:t>８、夜中に目がさめて</a:t>
            </a:r>
            <a:r>
              <a:rPr lang="en-US" altLang="ja-JP" sz="4000" smtClean="0"/>
              <a:t/>
            </a:r>
            <a:br>
              <a:rPr lang="en-US" altLang="ja-JP" sz="4000" smtClean="0"/>
            </a:br>
            <a:r>
              <a:rPr lang="ja-JP" altLang="en-US" sz="4000" smtClean="0"/>
              <a:t>　　眠れないことがある</a:t>
            </a:r>
          </a:p>
        </p:txBody>
      </p:sp>
    </p:spTree>
    <p:extLst>
      <p:ext uri="{BB962C8B-B14F-4D97-AF65-F5344CB8AC3E}">
        <p14:creationId xmlns:p14="http://schemas.microsoft.com/office/powerpoint/2010/main" val="4020401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323850" y="2133600"/>
            <a:ext cx="8569325" cy="2590800"/>
          </a:xfrm>
        </p:spPr>
        <p:txBody>
          <a:bodyPr/>
          <a:lstStyle/>
          <a:p>
            <a:pPr algn="l" eaLnBrk="1" hangingPunct="1"/>
            <a:r>
              <a:rPr lang="ja-JP" altLang="en-US" sz="3600" smtClean="0"/>
              <a:t>９、ちょっとしたきっかけで、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777759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179388" y="1989138"/>
            <a:ext cx="8713787" cy="3095625"/>
          </a:xfrm>
        </p:spPr>
        <p:txBody>
          <a:bodyPr/>
          <a:lstStyle/>
          <a:p>
            <a:pPr algn="l" eaLnBrk="1" hangingPunct="1"/>
            <a:r>
              <a:rPr lang="ja-JP" altLang="en-US" sz="4000" smtClean="0"/>
              <a:t>１０、つらかったことを思い出して、</a:t>
            </a:r>
            <a:r>
              <a:rPr lang="en-US" altLang="ja-JP" sz="4000" smtClean="0"/>
              <a:t/>
            </a:r>
            <a:br>
              <a:rPr lang="en-US" altLang="ja-JP" sz="4000" smtClean="0"/>
            </a:br>
            <a:r>
              <a:rPr lang="ja-JP" altLang="en-US" sz="4000" smtClean="0"/>
              <a:t>　　　どきどきしたり、苦しくなったりする</a:t>
            </a:r>
          </a:p>
        </p:txBody>
      </p:sp>
    </p:spTree>
    <p:extLst>
      <p:ext uri="{BB962C8B-B14F-4D97-AF65-F5344CB8AC3E}">
        <p14:creationId xmlns:p14="http://schemas.microsoft.com/office/powerpoint/2010/main" val="3603673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23850" y="2060575"/>
            <a:ext cx="8712200" cy="2592388"/>
          </a:xfrm>
        </p:spPr>
        <p:txBody>
          <a:bodyPr/>
          <a:lstStyle/>
          <a:p>
            <a:pPr algn="l" eaLnBrk="1" hangingPunct="1"/>
            <a:r>
              <a:rPr lang="ja-JP" altLang="en-US" sz="4000" smtClean="0"/>
              <a:t>１１、つらかったことは、現実のこと・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112999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468313" y="2276475"/>
            <a:ext cx="8135937" cy="2089150"/>
          </a:xfrm>
        </p:spPr>
        <p:txBody>
          <a:bodyPr/>
          <a:lstStyle/>
          <a:p>
            <a:pPr algn="l" eaLnBrk="1" hangingPunct="1"/>
            <a:r>
              <a:rPr lang="ja-JP" altLang="en-US" sz="4000" smtClean="0"/>
              <a:t>１２、悲しいことがあったのに、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2329293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250825" y="2565400"/>
            <a:ext cx="8569325" cy="1727200"/>
          </a:xfrm>
        </p:spPr>
        <p:txBody>
          <a:bodyPr/>
          <a:lstStyle/>
          <a:p>
            <a:pPr algn="l" eaLnBrk="1" hangingPunct="1"/>
            <a:r>
              <a:rPr lang="ja-JP" altLang="en-US" sz="4000" smtClean="0"/>
              <a:t>１３、つらかったことは、</a:t>
            </a:r>
            <a:r>
              <a:rPr lang="en-US" altLang="ja-JP" sz="4000" smtClean="0"/>
              <a:t/>
            </a:r>
            <a:br>
              <a:rPr lang="en-US" altLang="ja-JP" sz="4000" smtClean="0"/>
            </a:br>
            <a:r>
              <a:rPr lang="ja-JP" altLang="en-US" sz="4000" smtClean="0"/>
              <a:t>　　　できるだけ考えないようにしている</a:t>
            </a:r>
          </a:p>
        </p:txBody>
      </p:sp>
    </p:spTree>
    <p:extLst>
      <p:ext uri="{BB962C8B-B14F-4D97-AF65-F5344CB8AC3E}">
        <p14:creationId xmlns:p14="http://schemas.microsoft.com/office/powerpoint/2010/main" val="297032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323850" y="2060575"/>
            <a:ext cx="8280400" cy="2808288"/>
          </a:xfrm>
        </p:spPr>
        <p:txBody>
          <a:bodyPr/>
          <a:lstStyle/>
          <a:p>
            <a:pPr algn="l" eaLnBrk="1" hangingPunct="1"/>
            <a:r>
              <a:rPr lang="ja-JP" altLang="en-US" sz="4000" smtClean="0"/>
              <a:t>１４、つらかったことを、思い出させる　　　　　</a:t>
            </a:r>
            <a:r>
              <a:rPr lang="en-US" altLang="ja-JP" sz="4000" smtClean="0"/>
              <a:t/>
            </a:r>
            <a:br>
              <a:rPr lang="en-US" altLang="ja-JP" sz="4000" smtClean="0"/>
            </a:br>
            <a:r>
              <a:rPr lang="ja-JP" altLang="en-US" sz="4000" smtClean="0"/>
              <a:t>　　　場所や人や物には　　　　</a:t>
            </a:r>
            <a:r>
              <a:rPr lang="en-US" altLang="ja-JP" sz="4000" smtClean="0"/>
              <a:t/>
            </a:r>
            <a:br>
              <a:rPr lang="en-US" altLang="ja-JP" sz="4000" smtClean="0"/>
            </a:br>
            <a:r>
              <a:rPr lang="ja-JP" altLang="en-US" sz="4000" smtClean="0"/>
              <a:t>　　　近づかないようにしている</a:t>
            </a:r>
          </a:p>
        </p:txBody>
      </p:sp>
    </p:spTree>
    <p:extLst>
      <p:ext uri="{BB962C8B-B14F-4D97-AF65-F5344CB8AC3E}">
        <p14:creationId xmlns:p14="http://schemas.microsoft.com/office/powerpoint/2010/main" val="290591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827088" y="2133600"/>
            <a:ext cx="7726362" cy="2303463"/>
          </a:xfrm>
        </p:spPr>
        <p:txBody>
          <a:bodyPr/>
          <a:lstStyle/>
          <a:p>
            <a:pPr algn="l" eaLnBrk="1" hangingPunct="1"/>
            <a:r>
              <a:rPr lang="ja-JP" altLang="en-US" sz="4000" smtClean="0"/>
              <a:t>１５、つらかったことについては、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106941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349500"/>
            <a:ext cx="6985000" cy="2232025"/>
          </a:xfrm>
        </p:spPr>
        <p:txBody>
          <a:bodyPr/>
          <a:lstStyle/>
          <a:p>
            <a:pPr algn="l" eaLnBrk="1" hangingPunct="1"/>
            <a:r>
              <a:rPr lang="ja-JP" altLang="en-US" sz="4000" smtClean="0"/>
              <a:t>１６、自分が悪い（悪かった）と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1887588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042988" y="2349500"/>
            <a:ext cx="6985000" cy="1943100"/>
          </a:xfrm>
        </p:spPr>
        <p:txBody>
          <a:bodyPr/>
          <a:lstStyle/>
          <a:p>
            <a:pPr algn="l" eaLnBrk="1" hangingPunct="1"/>
            <a:r>
              <a:rPr lang="ja-JP" altLang="en-US" sz="4000" smtClean="0"/>
              <a:t>１７、だれも信用できないと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3039000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827088" y="2420938"/>
            <a:ext cx="7848600" cy="2016125"/>
          </a:xfrm>
        </p:spPr>
        <p:txBody>
          <a:bodyPr/>
          <a:lstStyle/>
          <a:p>
            <a:pPr algn="l" eaLnBrk="1" hangingPunct="1"/>
            <a:r>
              <a:rPr lang="ja-JP" altLang="en-US" sz="4000" smtClean="0"/>
              <a:t>１８、どんなにがんばっても</a:t>
            </a:r>
            <a:r>
              <a:rPr lang="en-US" altLang="ja-JP" sz="4000" smtClean="0"/>
              <a:t/>
            </a:r>
            <a:br>
              <a:rPr lang="en-US" altLang="ja-JP" sz="4000" smtClean="0"/>
            </a:br>
            <a:r>
              <a:rPr lang="ja-JP" altLang="en-US" sz="4000" smtClean="0"/>
              <a:t>　　　意味がないと思うことがある</a:t>
            </a:r>
          </a:p>
        </p:txBody>
      </p:sp>
    </p:spTree>
    <p:extLst>
      <p:ext uri="{BB962C8B-B14F-4D97-AF65-F5344CB8AC3E}">
        <p14:creationId xmlns:p14="http://schemas.microsoft.com/office/powerpoint/2010/main" val="140934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827088" y="2420938"/>
            <a:ext cx="7848600" cy="2016125"/>
          </a:xfrm>
        </p:spPr>
        <p:txBody>
          <a:bodyPr/>
          <a:lstStyle/>
          <a:p>
            <a:pPr algn="l" eaLnBrk="1" hangingPunct="1"/>
            <a:r>
              <a:rPr lang="ja-JP" altLang="en-US" sz="4000" smtClean="0"/>
              <a:t>１９、楽しかったことが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67827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179388" y="2133600"/>
            <a:ext cx="8820150" cy="2663825"/>
          </a:xfrm>
        </p:spPr>
        <p:txBody>
          <a:bodyPr/>
          <a:lstStyle/>
          <a:p>
            <a:pPr algn="l" eaLnBrk="1" hangingPunct="1"/>
            <a:r>
              <a:rPr lang="ja-JP" altLang="en-US" sz="3600" smtClean="0"/>
              <a:t>２０、自分の気持ちを、</a:t>
            </a:r>
            <a:r>
              <a:rPr lang="en-US" altLang="ja-JP" sz="3600" smtClean="0"/>
              <a:t/>
            </a:r>
            <a:br>
              <a:rPr lang="en-US" altLang="ja-JP" sz="3600" smtClean="0"/>
            </a:br>
            <a:r>
              <a:rPr lang="ja-JP" altLang="en-US" sz="3600" smtClean="0"/>
              <a:t>　　　だれもわかってくれないと思うことがある</a:t>
            </a:r>
          </a:p>
        </p:txBody>
      </p:sp>
    </p:spTree>
    <p:extLst>
      <p:ext uri="{BB962C8B-B14F-4D97-AF65-F5344CB8AC3E}">
        <p14:creationId xmlns:p14="http://schemas.microsoft.com/office/powerpoint/2010/main" val="1682419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827088" y="2349500"/>
            <a:ext cx="7797800" cy="1943100"/>
          </a:xfrm>
        </p:spPr>
        <p:txBody>
          <a:bodyPr/>
          <a:lstStyle/>
          <a:p>
            <a:pPr algn="l" eaLnBrk="1" hangingPunct="1"/>
            <a:r>
              <a:rPr lang="ja-JP" altLang="en-US" sz="4000" smtClean="0"/>
              <a:t>２１、頭やお腹が痛かったり、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562090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827088" y="2349500"/>
            <a:ext cx="7797800" cy="1943100"/>
          </a:xfrm>
        </p:spPr>
        <p:txBody>
          <a:bodyPr/>
          <a:lstStyle/>
          <a:p>
            <a:pPr algn="l" eaLnBrk="1" hangingPunct="1"/>
            <a:r>
              <a:rPr lang="ja-JP" altLang="en-US" sz="4000" smtClean="0"/>
              <a:t>２２、ご飯がおいしくないし、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031308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815181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539750" y="2349500"/>
            <a:ext cx="8085138" cy="1943100"/>
          </a:xfrm>
        </p:spPr>
        <p:txBody>
          <a:bodyPr/>
          <a:lstStyle/>
          <a:p>
            <a:pPr algn="l" eaLnBrk="1" hangingPunct="1"/>
            <a:r>
              <a:rPr lang="ja-JP" altLang="en-US" sz="4000" smtClean="0"/>
              <a:t>２３、なにもやる気がしないことがある</a:t>
            </a:r>
          </a:p>
        </p:txBody>
      </p:sp>
    </p:spTree>
    <p:extLst>
      <p:ext uri="{BB962C8B-B14F-4D97-AF65-F5344CB8AC3E}">
        <p14:creationId xmlns:p14="http://schemas.microsoft.com/office/powerpoint/2010/main" val="664887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827088" y="2349500"/>
            <a:ext cx="7797800" cy="1943100"/>
          </a:xfrm>
        </p:spPr>
        <p:txBody>
          <a:bodyPr/>
          <a:lstStyle/>
          <a:p>
            <a:pPr algn="l" eaLnBrk="1" hangingPunct="1"/>
            <a:r>
              <a:rPr lang="ja-JP" altLang="en-US" sz="4000" smtClean="0"/>
              <a:t>２４、授業や学習に</a:t>
            </a:r>
            <a:r>
              <a:rPr lang="en-US" altLang="ja-JP" sz="4000" smtClean="0"/>
              <a:t/>
            </a:r>
            <a:br>
              <a:rPr lang="en-US" altLang="ja-JP" sz="4000" smtClean="0"/>
            </a:br>
            <a:r>
              <a:rPr lang="ja-JP" altLang="en-US" sz="4000" smtClean="0"/>
              <a:t>　　　集中できないことがある</a:t>
            </a:r>
          </a:p>
        </p:txBody>
      </p:sp>
    </p:spTree>
    <p:extLst>
      <p:ext uri="{BB962C8B-B14F-4D97-AF65-F5344CB8AC3E}">
        <p14:creationId xmlns:p14="http://schemas.microsoft.com/office/powerpoint/2010/main" val="16873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827088" y="2349500"/>
            <a:ext cx="7797800" cy="2087563"/>
          </a:xfrm>
        </p:spPr>
        <p:txBody>
          <a:bodyPr/>
          <a:lstStyle/>
          <a:p>
            <a:pPr algn="l" eaLnBrk="1" hangingPunct="1"/>
            <a:r>
              <a:rPr lang="ja-JP" altLang="en-US" sz="4000" smtClean="0"/>
              <a:t>２５、カッとなってケンカしたり、</a:t>
            </a:r>
            <a:r>
              <a:rPr lang="en-US" altLang="ja-JP" sz="4000" smtClean="0"/>
              <a:t/>
            </a:r>
            <a:br>
              <a:rPr lang="en-US" altLang="ja-JP" sz="4000" smtClean="0"/>
            </a:br>
            <a:r>
              <a:rPr lang="ja-JP" altLang="en-US" sz="4000" smtClean="0"/>
              <a:t>　　　乱暴になってしまうことがある</a:t>
            </a:r>
          </a:p>
        </p:txBody>
      </p:sp>
    </p:spTree>
    <p:extLst>
      <p:ext uri="{BB962C8B-B14F-4D97-AF65-F5344CB8AC3E}">
        <p14:creationId xmlns:p14="http://schemas.microsoft.com/office/powerpoint/2010/main" val="327472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a:xfrm>
            <a:off x="827088" y="2349500"/>
            <a:ext cx="7797800" cy="2303463"/>
          </a:xfrm>
        </p:spPr>
        <p:txBody>
          <a:bodyPr/>
          <a:lstStyle/>
          <a:p>
            <a:pPr algn="l" eaLnBrk="1" hangingPunct="1"/>
            <a:r>
              <a:rPr lang="ja-JP" altLang="en-US" sz="4000" smtClean="0"/>
              <a:t>２６、学校を遅刻したり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3229299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827088" y="2349500"/>
            <a:ext cx="7797800" cy="2303463"/>
          </a:xfrm>
        </p:spPr>
        <p:txBody>
          <a:bodyPr/>
          <a:lstStyle/>
          <a:p>
            <a:pPr algn="l" eaLnBrk="1" hangingPunct="1"/>
            <a:r>
              <a:rPr lang="ja-JP" altLang="en-US" sz="4000" smtClean="0"/>
              <a:t>２７、だれかに話をきいてもらいたい</a:t>
            </a:r>
          </a:p>
        </p:txBody>
      </p:sp>
    </p:spTree>
    <p:extLst>
      <p:ext uri="{BB962C8B-B14F-4D97-AF65-F5344CB8AC3E}">
        <p14:creationId xmlns:p14="http://schemas.microsoft.com/office/powerpoint/2010/main" val="2362960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827088" y="2349500"/>
            <a:ext cx="7797800" cy="2303463"/>
          </a:xfrm>
        </p:spPr>
        <p:txBody>
          <a:bodyPr/>
          <a:lstStyle/>
          <a:p>
            <a:pPr algn="l" eaLnBrk="1" hangingPunct="1"/>
            <a:r>
              <a:rPr lang="ja-JP" altLang="en-US" sz="4000" smtClean="0"/>
              <a:t>２８、学校では、楽しいことが</a:t>
            </a:r>
            <a:r>
              <a:rPr lang="en-US" altLang="ja-JP" sz="4000" smtClean="0"/>
              <a:t/>
            </a:r>
            <a:br>
              <a:rPr lang="en-US" altLang="ja-JP" sz="4000" smtClean="0"/>
            </a:br>
            <a:r>
              <a:rPr lang="ja-JP" altLang="en-US" sz="4000" smtClean="0"/>
              <a:t>　　　いっぱいある</a:t>
            </a:r>
          </a:p>
        </p:txBody>
      </p:sp>
    </p:spTree>
    <p:extLst>
      <p:ext uri="{BB962C8B-B14F-4D97-AF65-F5344CB8AC3E}">
        <p14:creationId xmlns:p14="http://schemas.microsoft.com/office/powerpoint/2010/main" val="3468609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a:xfrm>
            <a:off x="250825" y="2133600"/>
            <a:ext cx="8642350" cy="2303463"/>
          </a:xfrm>
        </p:spPr>
        <p:txBody>
          <a:bodyPr/>
          <a:lstStyle/>
          <a:p>
            <a:pPr algn="l" eaLnBrk="1" hangingPunct="1"/>
            <a:r>
              <a:rPr lang="ja-JP" altLang="en-US" sz="4000" smtClean="0"/>
              <a:t>２９、私には今、将来の夢や目標がある</a:t>
            </a:r>
          </a:p>
        </p:txBody>
      </p:sp>
    </p:spTree>
    <p:extLst>
      <p:ext uri="{BB962C8B-B14F-4D97-AF65-F5344CB8AC3E}">
        <p14:creationId xmlns:p14="http://schemas.microsoft.com/office/powerpoint/2010/main" val="274307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a:xfrm>
            <a:off x="179388" y="1989138"/>
            <a:ext cx="8820150" cy="2735262"/>
          </a:xfrm>
        </p:spPr>
        <p:txBody>
          <a:bodyPr/>
          <a:lstStyle/>
          <a:p>
            <a:pPr algn="l" eaLnBrk="1" hangingPunct="1"/>
            <a:r>
              <a:rPr lang="ja-JP" altLang="en-US" sz="4000" smtClean="0"/>
              <a:t>３０、ゲーム、携帯、インターネットなどは</a:t>
            </a:r>
            <a:r>
              <a:rPr lang="en-US" altLang="ja-JP" sz="4000" smtClean="0"/>
              <a:t/>
            </a:r>
            <a:br>
              <a:rPr lang="en-US" altLang="ja-JP" sz="4000" smtClean="0"/>
            </a:br>
            <a:r>
              <a:rPr lang="ja-JP" altLang="en-US" sz="4000" smtClean="0"/>
              <a:t>　　　やりすぎないように気をつけている</a:t>
            </a:r>
          </a:p>
        </p:txBody>
      </p:sp>
    </p:spTree>
    <p:extLst>
      <p:ext uri="{BB962C8B-B14F-4D97-AF65-F5344CB8AC3E}">
        <p14:creationId xmlns:p14="http://schemas.microsoft.com/office/powerpoint/2010/main" val="101185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a:xfrm>
            <a:off x="827088" y="2349500"/>
            <a:ext cx="7797800" cy="2303463"/>
          </a:xfrm>
        </p:spPr>
        <p:txBody>
          <a:bodyPr/>
          <a:lstStyle/>
          <a:p>
            <a:pPr algn="l" eaLnBrk="1" hangingPunct="1"/>
            <a:r>
              <a:rPr lang="ja-JP" altLang="en-US" sz="4000" smtClean="0"/>
              <a:t>３１、友だちと遊んだり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138285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a:t>
            </a:r>
            <a:r>
              <a:rPr lang="en-US" altLang="ja-JP" sz="4000" smtClean="0"/>
              <a:t>6</a:t>
            </a:r>
            <a:r>
              <a:rPr lang="ja-JP" altLang="en-US" sz="2800" smtClean="0"/>
              <a:t>，</a:t>
            </a:r>
            <a:r>
              <a:rPr lang="en-US" altLang="ja-JP" sz="4000" smtClean="0"/>
              <a:t>10</a:t>
            </a:r>
            <a:r>
              <a:rPr lang="ja-JP" altLang="en-US" sz="2800" smtClean="0"/>
              <a:t>，</a:t>
            </a:r>
            <a:r>
              <a:rPr lang="en-US" altLang="ja-JP" sz="4000" smtClean="0"/>
              <a:t>11</a:t>
            </a:r>
            <a:r>
              <a:rPr lang="ja-JP" altLang="en-US" sz="2800" smtClean="0"/>
              <a:t>，</a:t>
            </a:r>
            <a:r>
              <a:rPr lang="en-US" altLang="ja-JP" sz="4000" smtClean="0"/>
              <a:t>13</a:t>
            </a:r>
            <a:r>
              <a:rPr lang="ja-JP" altLang="en-US" sz="2800" smtClean="0">
                <a:solidFill>
                  <a:srgbClr val="000000"/>
                </a:solidFill>
              </a:rPr>
              <a:t>，</a:t>
            </a:r>
            <a:r>
              <a:rPr lang="en-US" altLang="ja-JP" sz="4000" smtClean="0"/>
              <a:t>14</a:t>
            </a:r>
            <a:r>
              <a:rPr lang="ja-JP" altLang="en-US" sz="2800" smtClean="0"/>
              <a:t>，</a:t>
            </a:r>
            <a:r>
              <a:rPr lang="en-US" altLang="ja-JP" sz="4000" smtClean="0"/>
              <a:t>15</a:t>
            </a:r>
            <a:r>
              <a:rPr lang="ja-JP" altLang="en-US" sz="4000" smtClean="0"/>
              <a:t>）</a:t>
            </a:r>
            <a:r>
              <a:rPr lang="en-US" altLang="ja-JP" sz="4000" smtClean="0"/>
              <a:t/>
            </a:r>
            <a:br>
              <a:rPr lang="en-US" altLang="ja-JP" sz="4000" smtClean="0"/>
            </a:br>
            <a:r>
              <a:rPr lang="ja-JP" altLang="en-US" sz="4000" smtClean="0"/>
              <a:t>ときかれて、あなたは何を思い浮かべ</a:t>
            </a:r>
            <a:r>
              <a:rPr lang="en-US" altLang="ja-JP" sz="4000" smtClean="0"/>
              <a:t/>
            </a:r>
            <a:br>
              <a:rPr lang="en-US" altLang="ja-JP" sz="4000" smtClean="0"/>
            </a:br>
            <a:r>
              <a:rPr lang="ja-JP" altLang="en-US" sz="4000" smtClean="0"/>
              <a:t>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223896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113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601788" y="1889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71683" name="図 6"/>
          <p:cNvPicPr>
            <a:picLocks noChangeAspect="1"/>
          </p:cNvPicPr>
          <p:nvPr/>
        </p:nvPicPr>
        <p:blipFill>
          <a:blip r:embed="rId2">
            <a:extLst>
              <a:ext uri="{28A0092B-C50C-407E-A947-70E740481C1C}">
                <a14:useLocalDpi xmlns:a14="http://schemas.microsoft.com/office/drawing/2010/main" val="0"/>
              </a:ext>
            </a:extLst>
          </a:blip>
          <a:srcRect l="7520" t="27629" r="24310" b="34184"/>
          <a:stretch>
            <a:fillRect/>
          </a:stretch>
        </p:blipFill>
        <p:spPr bwMode="auto">
          <a:xfrm>
            <a:off x="138113" y="1103313"/>
            <a:ext cx="88677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348038" y="4292600"/>
            <a:ext cx="5256212" cy="1203325"/>
          </a:xfrm>
          <a:prstGeom prst="wedgeRoundRectCallout">
            <a:avLst>
              <a:gd name="adj1" fmla="val 49122"/>
              <a:gd name="adj2" fmla="val -96073"/>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a:t>
            </a:r>
            <a:r>
              <a:rPr lang="ja-JP" altLang="en-US" sz="2800" b="1" u="sng" dirty="0">
                <a:solidFill>
                  <a:srgbClr val="0070C0"/>
                </a:solidFill>
              </a:rPr>
              <a:t>　</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2</a:t>
            </a:r>
            <a:r>
              <a:rPr lang="ja-JP" altLang="en-US" sz="2800" b="1" u="sng" dirty="0">
                <a:solidFill>
                  <a:srgbClr val="0070C0"/>
                </a:solidFill>
              </a:rPr>
              <a:t>＋</a:t>
            </a:r>
            <a:r>
              <a:rPr lang="en-US" altLang="ja-JP" sz="2800" b="1" u="sng" dirty="0">
                <a:solidFill>
                  <a:srgbClr val="0070C0"/>
                </a:solidFill>
              </a:rPr>
              <a:t>0</a:t>
            </a:r>
            <a:r>
              <a:rPr lang="ja-JP" altLang="en-US" sz="2800" b="1" u="sng" dirty="0">
                <a:solidFill>
                  <a:srgbClr val="0070C0"/>
                </a:solidFill>
              </a:rPr>
              <a:t>＋</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3</a:t>
            </a:r>
            <a:r>
              <a:rPr lang="ja-JP" altLang="en-US" sz="2800" b="1" u="sng" dirty="0">
                <a:solidFill>
                  <a:srgbClr val="0070C0"/>
                </a:solidFill>
              </a:rPr>
              <a:t>＝</a:t>
            </a:r>
            <a:r>
              <a:rPr lang="en-US" altLang="ja-JP" sz="2800" b="1" u="sng" dirty="0">
                <a:solidFill>
                  <a:srgbClr val="0070C0"/>
                </a:solidFill>
              </a:rPr>
              <a:t>7</a:t>
            </a:r>
            <a:endParaRPr lang="ja-JP" altLang="en-US" sz="2800" b="1" u="sng" dirty="0">
              <a:solidFill>
                <a:srgbClr val="0070C0"/>
              </a:solidFill>
            </a:endParaRPr>
          </a:p>
        </p:txBody>
      </p:sp>
      <p:sp>
        <p:nvSpPr>
          <p:cNvPr id="5" name="角丸四角形 4">
            <a:extLst/>
          </p:cNvPr>
          <p:cNvSpPr/>
          <p:nvPr/>
        </p:nvSpPr>
        <p:spPr>
          <a:xfrm>
            <a:off x="379413" y="566102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auto">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3115976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2133600"/>
            <a:ext cx="8642350" cy="2649538"/>
          </a:xfrm>
        </p:spPr>
        <p:txBody>
          <a:bodyPr rtlCol="0">
            <a:normAutofit fontScale="90000"/>
          </a:bodyPr>
          <a:lstStyle/>
          <a:p>
            <a:pPr algn="l" eaLnBrk="1" fontAlgn="auto" hangingPunct="1">
              <a:lnSpc>
                <a:spcPct val="150000"/>
              </a:lnSpc>
              <a:spcAft>
                <a:spcPts val="0"/>
              </a:spcAft>
              <a:defRPr/>
            </a:pPr>
            <a:r>
              <a:rPr lang="ja-JP" altLang="en-US" dirty="0"/>
              <a:t>このアンケートをして気づいたことや、</a:t>
            </a:r>
            <a:r>
              <a:rPr lang="en-US" altLang="ja-JP" dirty="0"/>
              <a:t/>
            </a:r>
            <a:br>
              <a:rPr lang="en-US" altLang="ja-JP" dirty="0"/>
            </a:br>
            <a:r>
              <a:rPr lang="ja-JP" altLang="en-US" dirty="0"/>
              <a:t>今の気持ちを書ける人は書いてください。</a:t>
            </a:r>
            <a:r>
              <a:rPr lang="en-US" altLang="ja-JP" sz="4000" dirty="0"/>
              <a:t/>
            </a:r>
            <a:br>
              <a:rPr lang="en-US" altLang="ja-JP" sz="4000" dirty="0"/>
            </a:br>
            <a:endParaRPr lang="ja-JP" altLang="en-US" sz="4000" dirty="0"/>
          </a:p>
        </p:txBody>
      </p:sp>
    </p:spTree>
    <p:extLst>
      <p:ext uri="{BB962C8B-B14F-4D97-AF65-F5344CB8AC3E}">
        <p14:creationId xmlns:p14="http://schemas.microsoft.com/office/powerpoint/2010/main" val="2992902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628775"/>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449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5388" y="2235995"/>
            <a:ext cx="6661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69"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70"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7" name="角丸四角形 16">
            <a:extLst/>
          </p:cNvPr>
          <p:cNvSpPr/>
          <p:nvPr/>
        </p:nvSpPr>
        <p:spPr>
          <a:xfrm>
            <a:off x="3924300" y="5249863"/>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p:cNvPr>
          <p:cNvSpPr/>
          <p:nvPr/>
        </p:nvSpPr>
        <p:spPr>
          <a:xfrm>
            <a:off x="238125" y="1041400"/>
            <a:ext cx="2082800" cy="1157288"/>
          </a:xfrm>
          <a:prstGeom prst="wedgeRoundRectCallout">
            <a:avLst>
              <a:gd name="adj1" fmla="val 77178"/>
              <a:gd name="adj2" fmla="val 14923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4" name="角丸四角形吹き出し 13">
            <a:extLst/>
          </p:cNvPr>
          <p:cNvSpPr/>
          <p:nvPr/>
        </p:nvSpPr>
        <p:spPr>
          <a:xfrm>
            <a:off x="6564313" y="1228725"/>
            <a:ext cx="1292225" cy="658813"/>
          </a:xfrm>
          <a:prstGeom prst="wedgeRoundRectCallout">
            <a:avLst>
              <a:gd name="adj1" fmla="val -37984"/>
              <a:gd name="adj2" fmla="val 130456"/>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
        <p:nvSpPr>
          <p:cNvPr id="3" name="正方形/長方形 2">
            <a:extLst/>
          </p:cNvPr>
          <p:cNvSpPr/>
          <p:nvPr/>
        </p:nvSpPr>
        <p:spPr>
          <a:xfrm>
            <a:off x="1082675" y="330200"/>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6" name="角丸四角形吹き出し 15">
            <a:extLst/>
          </p:cNvPr>
          <p:cNvSpPr/>
          <p:nvPr/>
        </p:nvSpPr>
        <p:spPr>
          <a:xfrm>
            <a:off x="611188" y="5441950"/>
            <a:ext cx="2293937" cy="1165225"/>
          </a:xfrm>
          <a:prstGeom prst="wedgeRoundRectCallout">
            <a:avLst>
              <a:gd name="adj1" fmla="val 46691"/>
              <a:gd name="adj2" fmla="val -8495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月日は４月でれば「</a:t>
            </a:r>
            <a:r>
              <a:rPr lang="en-US" altLang="ja-JP" sz="2000" b="1" dirty="0">
                <a:solidFill>
                  <a:srgbClr val="FF0000"/>
                </a:solidFill>
              </a:rPr>
              <a:t>04</a:t>
            </a:r>
            <a:r>
              <a:rPr lang="ja-JP" altLang="en-US" sz="2000" b="1" dirty="0">
                <a:solidFill>
                  <a:srgbClr val="FF0000"/>
                </a:solidFill>
              </a:rPr>
              <a:t>」と記入（２桁）</a:t>
            </a:r>
          </a:p>
        </p:txBody>
      </p:sp>
    </p:spTree>
    <p:extLst>
      <p:ext uri="{BB962C8B-B14F-4D97-AF65-F5344CB8AC3E}">
        <p14:creationId xmlns:p14="http://schemas.microsoft.com/office/powerpoint/2010/main" val="414289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図 3"/>
          <p:cNvPicPr>
            <a:picLocks noChangeAspect="1"/>
          </p:cNvPicPr>
          <p:nvPr/>
        </p:nvPicPr>
        <p:blipFill>
          <a:blip r:embed="rId2">
            <a:extLst>
              <a:ext uri="{28A0092B-C50C-407E-A947-70E740481C1C}">
                <a14:useLocalDpi xmlns:a14="http://schemas.microsoft.com/office/drawing/2010/main" val="0"/>
              </a:ext>
            </a:extLst>
          </a:blip>
          <a:srcRect l="7716" t="18478" r="23917" b="43335"/>
          <a:stretch>
            <a:fillRect/>
          </a:stretch>
        </p:blipFill>
        <p:spPr bwMode="auto">
          <a:xfrm>
            <a:off x="0" y="2032000"/>
            <a:ext cx="903605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Tree>
    <p:extLst>
      <p:ext uri="{BB962C8B-B14F-4D97-AF65-F5344CB8AC3E}">
        <p14:creationId xmlns:p14="http://schemas.microsoft.com/office/powerpoint/2010/main" val="415999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7684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755650" y="2276475"/>
            <a:ext cx="7561263" cy="1512888"/>
          </a:xfrm>
        </p:spPr>
        <p:txBody>
          <a:bodyPr/>
          <a:lstStyle/>
          <a:p>
            <a:pPr algn="l" eaLnBrk="1" hangingPunct="1"/>
            <a:r>
              <a:rPr lang="ja-JP" altLang="en-US" smtClean="0"/>
              <a:t>２、なにかをしようとしても、</a:t>
            </a:r>
            <a:r>
              <a:rPr lang="en-US" altLang="ja-JP" smtClean="0"/>
              <a:t/>
            </a:r>
            <a:br>
              <a:rPr lang="en-US" altLang="ja-JP" smtClean="0"/>
            </a:br>
            <a:r>
              <a:rPr lang="ja-JP" altLang="en-US" smtClean="0"/>
              <a:t>　　集中できないことがある</a:t>
            </a:r>
          </a:p>
        </p:txBody>
      </p:sp>
    </p:spTree>
    <p:extLst>
      <p:ext uri="{BB962C8B-B14F-4D97-AF65-F5344CB8AC3E}">
        <p14:creationId xmlns:p14="http://schemas.microsoft.com/office/powerpoint/2010/main" val="280585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4567</TotalTime>
  <Words>2493</Words>
  <Application>Microsoft Office PowerPoint</Application>
  <PresentationFormat>画面に合わせる (4:3)</PresentationFormat>
  <Paragraphs>152</Paragraphs>
  <Slides>54</Slides>
  <Notes>14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54</vt:i4>
      </vt:variant>
    </vt:vector>
  </HeadingPairs>
  <TitlesOfParts>
    <vt:vector size="59" baseType="lpstr">
      <vt:lpstr>HGP創英角ｺﾞｼｯｸUB</vt:lpstr>
      <vt:lpstr>ＭＳ Ｐゴシック</vt:lpstr>
      <vt:lpstr>Arial</vt:lpstr>
      <vt:lpstr>Calibri</vt:lpstr>
      <vt:lpstr>ホワイト</vt:lpstr>
      <vt:lpstr>こころのサポート授業 自己有用感編（31項目版）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２、なにかをしようとしても、 　　集中できないことがある</vt:lpstr>
      <vt:lpstr>３、むしゃくしゃしたり、いらいらしたり、　　　 　　かっとしたりする</vt:lpstr>
      <vt:lpstr>４、からだが緊張したり、 　　感覚がびんかんになっている</vt:lpstr>
      <vt:lpstr>５、小さな音やちょっとしたことで、 　　どきっとする</vt:lpstr>
      <vt:lpstr>６、つらかったこと（大震災や他の大変なこと）が 　　頭から、離れないことがある</vt:lpstr>
      <vt:lpstr>７、いやな夢や、こわい夢をみる</vt:lpstr>
      <vt:lpstr>８、夜中に目がさめて 　　眠れないことがある</vt:lpstr>
      <vt:lpstr>９、ちょっとしたきっかけで、 　　思い出したくないのに、思い出してしまう</vt:lpstr>
      <vt:lpstr>１０、つらかったことを思い出して、 　　　どきどきしたり、苦しくなったりする</vt:lpstr>
      <vt:lpstr>１１、つらかったことは、現実のこと・ 　　　本当のことと思えないことがある</vt:lpstr>
      <vt:lpstr>１２、悲しいことがあったのに、 　　　どうして涙がでないのかなと思う</vt:lpstr>
      <vt:lpstr>１３、つらかったことは、 　　　できるだけ考えないようにしている</vt:lpstr>
      <vt:lpstr>１４、つらかったことを、思い出させる　　　　　 　　　場所や人や物には　　　　 　　　近づかないようにしている</vt:lpstr>
      <vt:lpstr>１５、つらかったことについては、 　　　話さないようにしている</vt:lpstr>
      <vt:lpstr>１６、自分が悪い（悪かった）と 　　　責めてしまうことがある</vt:lpstr>
      <vt:lpstr>１７、だれも信用できないと 　　　思うことがある</vt:lpstr>
      <vt:lpstr>１８、どんなにがんばっても 　　　意味がないと思うことがある</vt:lpstr>
      <vt:lpstr>１９、楽しかったことが 　　　楽しいと思えないことがある</vt:lpstr>
      <vt:lpstr>２０、自分の気持ちを、 　　　だれもわかってくれないと思うことがある</vt:lpstr>
      <vt:lpstr>２１、頭やお腹が痛かったり、 　　　からだの調子が悪い</vt:lpstr>
      <vt:lpstr>２２、ご飯がおいしくないし、 　　　食べたくないことがある</vt:lpstr>
      <vt:lpstr>２３、なにもやる気がしないことがある</vt:lpstr>
      <vt:lpstr>２４、授業や学習に 　　　集中できないことがある</vt:lpstr>
      <vt:lpstr>２５、カッとなってケンカしたり、 　　　乱暴になってしまうことがある</vt:lpstr>
      <vt:lpstr>２６、学校を遅刻したり 　　　休んだりすることがある</vt:lpstr>
      <vt:lpstr>２７、だれかに話をきいてもらいたい</vt:lpstr>
      <vt:lpstr>２８、学校では、楽しいことが 　　　いっぱいある</vt:lpstr>
      <vt:lpstr>２９、私には今、将来の夢や目標がある</vt:lpstr>
      <vt:lpstr>３０、ゲーム、携帯、インターネットなどは 　　　やりすぎないように気をつけている</vt:lpstr>
      <vt:lpstr>３１、友だちと遊んだり 　　　話したりすることが楽しい</vt:lpstr>
      <vt:lpstr>「つらかったこと」（6，10，11，13，14，15） ときかれて、あなたは何を思い浮かべ ましたか  　　　　　・大震災 　　　　　・他の大変なこと 　　　　　・両方 　　　　　・おもいうかばない</vt:lpstr>
      <vt:lpstr>PowerPoint プレゼンテーション</vt:lpstr>
      <vt:lpstr>このアンケートをして気づいたことや、 今の気持ちを書ける人は書いてください。 </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中塚良久</cp:lastModifiedBy>
  <cp:revision>65</cp:revision>
  <cp:lastPrinted>2019-08-09T03:34:51Z</cp:lastPrinted>
  <dcterms:created xsi:type="dcterms:W3CDTF">2019-05-30T02:03:06Z</dcterms:created>
  <dcterms:modified xsi:type="dcterms:W3CDTF">2022-07-11T23:44:55Z</dcterms:modified>
</cp:coreProperties>
</file>