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39.xml" ContentType="application/vnd.openxmlformats-officedocument.presentationml.slide+xml"/>
  <Override PartName="/ppt/slides/slide28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33.xml" ContentType="application/vnd.openxmlformats-officedocument.presentationml.slide+xml"/>
  <Override PartName="/ppt/slides/slide29.xml" ContentType="application/vnd.openxmlformats-officedocument.presentationml.slide+xml"/>
  <Override PartName="/ppt/slides/slide35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34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4.xml" ContentType="application/vnd.openxmlformats-officedocument.presentationml.slide+xml"/>
  <Override PartName="/ppt/slides/slide50.xml" ContentType="application/vnd.openxmlformats-officedocument.presentationml.slide+xml"/>
  <Override PartName="/ppt/slides/slide56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38.xml" ContentType="application/vnd.openxmlformats-officedocument.presentationml.slide+xml"/>
  <Override PartName="/ppt/slides/slide55.xml" ContentType="application/vnd.openxmlformats-officedocument.presentationml.slide+xml"/>
  <Override PartName="/ppt/slides/slide67.xml" ContentType="application/vnd.openxmlformats-officedocument.presentationml.slide+xml"/>
  <Override PartName="/ppt/slides/slide36.xml" ContentType="application/vnd.openxmlformats-officedocument.presentationml.slide+xml"/>
  <Override PartName="/ppt/slides/slide64.xml" ContentType="application/vnd.openxmlformats-officedocument.presentationml.slide+xml"/>
  <Override PartName="/ppt/slides/slide37.xml" ContentType="application/vnd.openxmlformats-officedocument.presentationml.slide+xml"/>
  <Override PartName="/ppt/slides/slide62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63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61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31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70"/>
  </p:notesMasterIdLst>
  <p:handoutMasterIdLst>
    <p:handoutMasterId r:id="rId71"/>
  </p:handoutMasterIdLst>
  <p:sldIdLst>
    <p:sldId id="257" r:id="rId3"/>
    <p:sldId id="348" r:id="rId4"/>
    <p:sldId id="288" r:id="rId5"/>
    <p:sldId id="324" r:id="rId6"/>
    <p:sldId id="289" r:id="rId7"/>
    <p:sldId id="290" r:id="rId8"/>
    <p:sldId id="291" r:id="rId9"/>
    <p:sldId id="322" r:id="rId10"/>
    <p:sldId id="293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74" r:id="rId29"/>
    <p:sldId id="375" r:id="rId30"/>
    <p:sldId id="376" r:id="rId31"/>
    <p:sldId id="377" r:id="rId32"/>
    <p:sldId id="378" r:id="rId33"/>
    <p:sldId id="379" r:id="rId34"/>
    <p:sldId id="380" r:id="rId35"/>
    <p:sldId id="381" r:id="rId36"/>
    <p:sldId id="382" r:id="rId37"/>
    <p:sldId id="383" r:id="rId38"/>
    <p:sldId id="384" r:id="rId39"/>
    <p:sldId id="385" r:id="rId40"/>
    <p:sldId id="386" r:id="rId41"/>
    <p:sldId id="387" r:id="rId42"/>
    <p:sldId id="388" r:id="rId43"/>
    <p:sldId id="389" r:id="rId44"/>
    <p:sldId id="390" r:id="rId45"/>
    <p:sldId id="391" r:id="rId46"/>
    <p:sldId id="392" r:id="rId47"/>
    <p:sldId id="393" r:id="rId48"/>
    <p:sldId id="343" r:id="rId49"/>
    <p:sldId id="344" r:id="rId50"/>
    <p:sldId id="345" r:id="rId51"/>
    <p:sldId id="327" r:id="rId52"/>
    <p:sldId id="328" r:id="rId53"/>
    <p:sldId id="261" r:id="rId54"/>
    <p:sldId id="282" r:id="rId55"/>
    <p:sldId id="268" r:id="rId56"/>
    <p:sldId id="263" r:id="rId57"/>
    <p:sldId id="319" r:id="rId58"/>
    <p:sldId id="283" r:id="rId59"/>
    <p:sldId id="353" r:id="rId60"/>
    <p:sldId id="284" r:id="rId61"/>
    <p:sldId id="285" r:id="rId62"/>
    <p:sldId id="264" r:id="rId63"/>
    <p:sldId id="265" r:id="rId64"/>
    <p:sldId id="351" r:id="rId65"/>
    <p:sldId id="287" r:id="rId66"/>
    <p:sldId id="394" r:id="rId67"/>
    <p:sldId id="395" r:id="rId68"/>
    <p:sldId id="397" r:id="rId69"/>
  </p:sldIdLst>
  <p:sldSz cx="9144000" cy="6858000" type="screen4x3"/>
  <p:notesSz cx="9926638" cy="67976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5FBEF"/>
    <a:srgbClr val="5DBAFF"/>
    <a:srgbClr val="FF66FF"/>
    <a:srgbClr val="FF781D"/>
    <a:srgbClr val="FF33CC"/>
    <a:srgbClr val="FF66CC"/>
    <a:srgbClr val="FFF3FF"/>
    <a:srgbClr val="F3FAFF"/>
    <a:srgbClr val="FF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81261" autoAdjust="0"/>
  </p:normalViewPr>
  <p:slideViewPr>
    <p:cSldViewPr>
      <p:cViewPr varScale="1">
        <p:scale>
          <a:sx n="90" d="100"/>
          <a:sy n="90" d="100"/>
        </p:scale>
        <p:origin x="217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44" y="-90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customXml" Target="../customXml/item2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customXml" Target="../customXml/item1.xml"/><Relationship Id="rId7" Type="http://schemas.openxmlformats.org/officeDocument/2006/relationships/slide" Target="slides/slide5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4" cy="339884"/>
          </a:xfrm>
          <a:prstGeom prst="rect">
            <a:avLst/>
          </a:prstGeom>
        </p:spPr>
        <p:txBody>
          <a:bodyPr vert="horz" lIns="95546" tIns="47773" rIns="95546" bIns="4777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2800" y="0"/>
            <a:ext cx="4301544" cy="339884"/>
          </a:xfrm>
          <a:prstGeom prst="rect">
            <a:avLst/>
          </a:prstGeom>
        </p:spPr>
        <p:txBody>
          <a:bodyPr vert="horz" lIns="95546" tIns="47773" rIns="95546" bIns="47773" rtlCol="0"/>
          <a:lstStyle>
            <a:lvl1pPr algn="r">
              <a:defRPr sz="1300"/>
            </a:lvl1pPr>
          </a:lstStyle>
          <a:p>
            <a:fld id="{F1635ED9-1948-4FE1-AD65-0C07A8B9F4F2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6456612"/>
            <a:ext cx="4301544" cy="339884"/>
          </a:xfrm>
          <a:prstGeom prst="rect">
            <a:avLst/>
          </a:prstGeom>
        </p:spPr>
        <p:txBody>
          <a:bodyPr vert="horz" lIns="95546" tIns="47773" rIns="95546" bIns="4777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2800" y="6456612"/>
            <a:ext cx="4301544" cy="339884"/>
          </a:xfrm>
          <a:prstGeom prst="rect">
            <a:avLst/>
          </a:prstGeom>
        </p:spPr>
        <p:txBody>
          <a:bodyPr vert="horz" lIns="95546" tIns="47773" rIns="95546" bIns="47773" rtlCol="0" anchor="b"/>
          <a:lstStyle>
            <a:lvl1pPr algn="r">
              <a:defRPr sz="1300"/>
            </a:lvl1pPr>
          </a:lstStyle>
          <a:p>
            <a:fld id="{EF522115-A91A-44DB-BD08-5E732E07282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5612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4" cy="339884"/>
          </a:xfrm>
          <a:prstGeom prst="rect">
            <a:avLst/>
          </a:prstGeom>
        </p:spPr>
        <p:txBody>
          <a:bodyPr vert="horz" lIns="95546" tIns="47773" rIns="95546" bIns="4777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4" cy="339884"/>
          </a:xfrm>
          <a:prstGeom prst="rect">
            <a:avLst/>
          </a:prstGeom>
        </p:spPr>
        <p:txBody>
          <a:bodyPr vert="horz" lIns="95546" tIns="47773" rIns="95546" bIns="47773" rtlCol="0"/>
          <a:lstStyle>
            <a:lvl1pPr algn="r">
              <a:defRPr sz="1300"/>
            </a:lvl1pPr>
          </a:lstStyle>
          <a:p>
            <a:fld id="{AF2F6A1F-F71C-4273-830D-3EA80CAD9964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8000"/>
            <a:ext cx="3402012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6" tIns="47773" rIns="95546" bIns="4777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2666" y="3228896"/>
            <a:ext cx="7941309" cy="3058955"/>
          </a:xfrm>
          <a:prstGeom prst="rect">
            <a:avLst/>
          </a:prstGeom>
        </p:spPr>
        <p:txBody>
          <a:bodyPr vert="horz" lIns="95546" tIns="47773" rIns="95546" bIns="4777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4" cy="339884"/>
          </a:xfrm>
          <a:prstGeom prst="rect">
            <a:avLst/>
          </a:prstGeom>
        </p:spPr>
        <p:txBody>
          <a:bodyPr vert="horz" lIns="95546" tIns="47773" rIns="95546" bIns="4777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2800" y="6456612"/>
            <a:ext cx="4301544" cy="339884"/>
          </a:xfrm>
          <a:prstGeom prst="rect">
            <a:avLst/>
          </a:prstGeom>
        </p:spPr>
        <p:txBody>
          <a:bodyPr vert="horz" lIns="95546" tIns="47773" rIns="95546" bIns="47773" rtlCol="0" anchor="b"/>
          <a:lstStyle>
            <a:lvl1pPr algn="r">
              <a:defRPr sz="1300"/>
            </a:lvl1pPr>
          </a:lstStyle>
          <a:p>
            <a:fld id="{7F6B8856-993F-43B2-84B1-303C6098E11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1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今日は，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ストレスマネジメン（対処行動）ト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について学んでいきましよう。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508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3404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+mn-ea"/>
              </a:rPr>
              <a:t>目を閉じることができる人は，目を閉じて，１週間をふりかえってみましょう。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イライラすることあったでしょうか，楽しいことあったでしょうか，眠れたでしょうか・・・・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はい，目を開けて。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１項目ずつ，読み上げます。</a:t>
            </a:r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pPr defTabSz="910372">
              <a:defRPr/>
            </a:pPr>
            <a:endParaRPr lang="en-US" altLang="ja-JP" dirty="0"/>
          </a:p>
          <a:p>
            <a:pPr defTabSz="910372">
              <a:defRPr/>
            </a:pPr>
            <a:r>
              <a:rPr lang="ja-JP" altLang="en-US" dirty="0"/>
              <a:t>１　なかなか，眠れないことがある</a:t>
            </a:r>
            <a:endParaRPr lang="en-US" altLang="ja-JP" dirty="0"/>
          </a:p>
          <a:p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r>
              <a:rPr lang="ja-JP" altLang="en-US" dirty="0">
                <a:latin typeface="+mn-ea"/>
              </a:rPr>
              <a:t>毎日眠れたよという人は，ないの□に斜めに線を書いてください。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１－２日，眠れないことがあったなという人は，１－２日あるの□に斜めに線を書いてください。</a:t>
            </a:r>
            <a:endParaRPr lang="en-US" altLang="ja-JP" dirty="0">
              <a:latin typeface="+mn-ea"/>
            </a:endParaRPr>
          </a:p>
          <a:p>
            <a:pPr defTabSz="910372">
              <a:defRPr/>
            </a:pPr>
            <a:r>
              <a:rPr lang="ja-JP" altLang="en-US" dirty="0">
                <a:latin typeface="+mn-ea"/>
              </a:rPr>
              <a:t>３－５日，眠れなかったなという人は，３－５日あるの□に斜めに線を書いてください。</a:t>
            </a:r>
            <a:endParaRPr lang="en-US" altLang="ja-JP" dirty="0">
              <a:latin typeface="+mn-ea"/>
            </a:endParaRPr>
          </a:p>
          <a:p>
            <a:pPr defTabSz="910372">
              <a:defRPr/>
            </a:pPr>
            <a:r>
              <a:rPr lang="ja-JP" altLang="en-US" dirty="0">
                <a:latin typeface="+mn-ea"/>
              </a:rPr>
              <a:t>ほとんど毎日，眠れなかった人は，ほとんど毎日の□に斜めに線を書いてください。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950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081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977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9202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7716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290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059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9ABB4-C44F-4897-B56C-AA681978949B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7704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115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ところで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ストレス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って，どんな時に感じますか？みなさんはその時，どうしていますか？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5085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7601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76284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6457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7226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64657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688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372"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児童生徒の様子を見ながら，このスライドを活用してください</a:t>
            </a:r>
            <a:r>
              <a:rPr kumimoji="1" lang="en-US" altLang="ja-JP" dirty="0"/>
              <a:t>】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2129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5255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4436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6207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372">
              <a:defRPr/>
            </a:pPr>
            <a:r>
              <a:rPr lang="ja-JP" altLang="en-US" dirty="0">
                <a:latin typeface="+mn-ea"/>
              </a:rPr>
              <a:t>人は，「ストレスだ」と感じたとき，それを軽くしようとたくさんの</a:t>
            </a:r>
            <a:r>
              <a:rPr lang="ja-JP" altLang="en-US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工夫</a:t>
            </a:r>
            <a:r>
              <a:rPr lang="ja-JP" altLang="en-US" dirty="0">
                <a:latin typeface="+mn-ea"/>
              </a:rPr>
              <a:t>をします。</a:t>
            </a:r>
            <a:endParaRPr lang="en-US" altLang="ja-JP" dirty="0">
              <a:latin typeface="+mn-ea"/>
            </a:endParaRPr>
          </a:p>
          <a:p>
            <a:pPr defTabSz="910372">
              <a:defRPr/>
            </a:pPr>
            <a:r>
              <a:rPr lang="en-US" altLang="ja-JP" dirty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クリック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 dirty="0">
                <a:latin typeface="+mn-ea"/>
              </a:rPr>
              <a:t>今日はその工夫を増やしましょうね。</a:t>
            </a:r>
            <a:endParaRPr lang="en-US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クリック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ストレスマネジメントの達人になろう！</a:t>
            </a:r>
            <a:endParaRPr lang="en-US" altLang="ja-JP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3478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50336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35342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3945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1439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9874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43387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71686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86465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1805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3640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今日は２つのことをやってみましょう。</a:t>
            </a:r>
            <a:endParaRPr kumimoji="1" lang="en-US" altLang="ja-JP" dirty="0"/>
          </a:p>
          <a:p>
            <a:r>
              <a:rPr kumimoji="1" lang="ja-JP" altLang="en-US" dirty="0"/>
              <a:t>まず１つ目は「心とからだの健康観察」，</a:t>
            </a:r>
            <a:endParaRPr kumimoji="1" lang="en-US" altLang="ja-JP" dirty="0"/>
          </a:p>
          <a:p>
            <a:r>
              <a:rPr kumimoji="1" lang="ja-JP" altLang="en-US" dirty="0"/>
              <a:t>２つ目は「ストレスを感じた時の工夫」です。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6424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2299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74555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2794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8755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様子を見ながら，このスライドを活用してください</a:t>
            </a:r>
            <a:r>
              <a:rPr kumimoji="1" lang="en-US" altLang="ja-JP" dirty="0"/>
              <a:t>】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0591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それでは，合計点を出しましょう。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計算の仕方をスライドを参照に説明</a:t>
            </a:r>
            <a:r>
              <a:rPr kumimoji="1" lang="en-US" altLang="ja-JP" dirty="0"/>
              <a:t>】</a:t>
            </a:r>
          </a:p>
          <a:p>
            <a:r>
              <a:rPr lang="ja-JP" altLang="en-US" dirty="0"/>
              <a:t>この</a:t>
            </a:r>
            <a:r>
              <a:rPr lang="ja-JP" altLang="ja-JP" dirty="0"/>
              <a:t>得点は，</a:t>
            </a:r>
            <a:r>
              <a:rPr lang="ja-JP" altLang="en-US" dirty="0"/>
              <a:t>高くても，低くても今の自分の心や身体の状態を知る手がかりになります。</a:t>
            </a:r>
            <a:endParaRPr lang="en-US" altLang="ja-JP" dirty="0"/>
          </a:p>
          <a:p>
            <a:r>
              <a:rPr lang="ja-JP" altLang="en-US" dirty="0"/>
              <a:t>高くても，低くても心配しないで合計点を出してください。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27853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アンケートをして，気づいたことや，今の気持ちを書きましょう。</a:t>
            </a:r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記入後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アンケート用紙を一度，机の中にしまいましょう。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97059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今日は，</a:t>
            </a:r>
            <a:r>
              <a:rPr kumimoji="1" lang="en-US" altLang="ja-JP" dirty="0"/>
              <a:t>5</a:t>
            </a:r>
            <a:r>
              <a:rPr kumimoji="1" lang="ja-JP" altLang="en-US" dirty="0"/>
              <a:t>つ目のストレスの合計点に注目してみましょう。</a:t>
            </a:r>
            <a:endParaRPr kumimoji="1" lang="en-US" altLang="ja-JP" dirty="0"/>
          </a:p>
          <a:p>
            <a:r>
              <a:rPr kumimoji="1" lang="ja-JP" altLang="en-US" dirty="0"/>
              <a:t>今，感じているストレスのもとになっている問題（課題）を一つだけ思い浮かべてみましょう。</a:t>
            </a:r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8036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今日の授業の目標は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ストレスの合計点を</a:t>
            </a:r>
            <a:r>
              <a:rPr kumimoji="1" lang="en-US" altLang="ja-JP" dirty="0"/>
              <a:t>1</a:t>
            </a:r>
            <a:r>
              <a:rPr kumimoji="1" lang="ja-JP" altLang="en-US" dirty="0"/>
              <a:t>点下げよう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です。点数が高かった人も低かった人も，まず，</a:t>
            </a:r>
            <a:r>
              <a:rPr kumimoji="1" lang="en-US" altLang="ja-JP" dirty="0"/>
              <a:t>1</a:t>
            </a:r>
            <a:r>
              <a:rPr kumimoji="1" lang="ja-JP" altLang="en-US" dirty="0"/>
              <a:t>点下げることを目標にしましょう。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55325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454">
              <a:defRPr/>
            </a:pPr>
            <a:r>
              <a:rPr lang="ja-JP" altLang="en-US" sz="1300" dirty="0">
                <a:latin typeface="+mn-ea"/>
              </a:rPr>
              <a:t>ストレスを感じた時の工夫を対処行動と言います。</a:t>
            </a:r>
          </a:p>
          <a:p>
            <a:pPr defTabSz="955454">
              <a:defRPr/>
            </a:pPr>
            <a:r>
              <a:rPr lang="ja-JP" altLang="en-US" sz="1300" dirty="0">
                <a:latin typeface="+mn-ea"/>
              </a:rPr>
              <a:t>対処行動は，大きく</a:t>
            </a:r>
            <a:r>
              <a:rPr lang="ja-JP" altLang="en-US" sz="1300" dirty="0">
                <a:solidFill>
                  <a:srgbClr val="FF0000"/>
                </a:solidFill>
                <a:latin typeface="+mn-ea"/>
              </a:rPr>
              <a:t>「気分を変える」</a:t>
            </a:r>
            <a:r>
              <a:rPr lang="ja-JP" altLang="en-US" sz="1300" dirty="0">
                <a:latin typeface="+mn-ea"/>
              </a:rPr>
              <a:t>と</a:t>
            </a:r>
            <a:r>
              <a:rPr lang="ja-JP" altLang="en-US" sz="1300" dirty="0">
                <a:solidFill>
                  <a:srgbClr val="0070C0"/>
                </a:solidFill>
                <a:latin typeface="+mn-ea"/>
              </a:rPr>
              <a:t>「問題を解決する」</a:t>
            </a:r>
            <a:r>
              <a:rPr lang="ja-JP" altLang="en-US" sz="1300" dirty="0">
                <a:latin typeface="+mn-ea"/>
              </a:rPr>
              <a:t>の２つに分かれます。</a:t>
            </a:r>
          </a:p>
          <a:p>
            <a:pPr defTabSz="955454">
              <a:defRPr/>
            </a:pPr>
            <a:r>
              <a:rPr lang="ja-JP" altLang="en-US" sz="1300" dirty="0">
                <a:latin typeface="+mn-ea"/>
              </a:rPr>
              <a:t>そして　さらに，それぞれ</a:t>
            </a:r>
            <a:r>
              <a:rPr lang="ja-JP" altLang="en-US" sz="1300" dirty="0">
                <a:solidFill>
                  <a:srgbClr val="00B050"/>
                </a:solidFill>
                <a:latin typeface="+mn-ea"/>
              </a:rPr>
              <a:t>「行動」</a:t>
            </a:r>
            <a:r>
              <a:rPr lang="ja-JP" altLang="en-US" sz="1300" dirty="0">
                <a:latin typeface="+mn-ea"/>
              </a:rPr>
              <a:t>と</a:t>
            </a:r>
            <a:r>
              <a:rPr lang="ja-JP" altLang="en-US" sz="1300" dirty="0">
                <a:solidFill>
                  <a:srgbClr val="FF66CC"/>
                </a:solidFill>
                <a:latin typeface="+mn-ea"/>
              </a:rPr>
              <a:t>「イメージ」</a:t>
            </a:r>
            <a:r>
              <a:rPr lang="ja-JP" altLang="en-US" sz="1300" dirty="0">
                <a:latin typeface="+mn-ea"/>
              </a:rPr>
              <a:t>に分かれます。</a:t>
            </a:r>
            <a:endParaRPr lang="en-US" altLang="ja-JP" sz="1300" dirty="0">
              <a:latin typeface="+mn-ea"/>
            </a:endParaRPr>
          </a:p>
          <a:p>
            <a:pPr defTabSz="955454">
              <a:defRPr/>
            </a:pPr>
            <a:r>
              <a:rPr lang="en-US" altLang="ja-JP" sz="1300" dirty="0">
                <a:latin typeface="+mn-ea"/>
              </a:rPr>
              <a:t>【</a:t>
            </a:r>
            <a:r>
              <a:rPr lang="ja-JP" altLang="en-US" sz="1300" dirty="0">
                <a:latin typeface="+mn-ea"/>
              </a:rPr>
              <a:t>クリック</a:t>
            </a:r>
            <a:r>
              <a:rPr lang="en-US" altLang="ja-JP" sz="1300" dirty="0">
                <a:latin typeface="+mn-ea"/>
              </a:rPr>
              <a:t>】</a:t>
            </a:r>
            <a:r>
              <a:rPr lang="ja-JP" altLang="en-US" sz="1300" dirty="0">
                <a:latin typeface="+mn-ea"/>
              </a:rPr>
              <a:t>今から一つひとつ考えていきましょう。</a:t>
            </a:r>
          </a:p>
          <a:p>
            <a:pPr defTabSz="955454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008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r>
              <a:rPr kumimoji="1" lang="ja-JP" altLang="en-US" dirty="0"/>
              <a:t>つ目の「心とからだの健康観察」をしてみましょう。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1234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達人シートの左上に注目してください。犬のイラストがあります。</a:t>
            </a:r>
          </a:p>
          <a:p>
            <a:pPr defTabSz="910372">
              <a:defRPr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r>
              <a:rPr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には</a:t>
            </a:r>
            <a:r>
              <a:rPr kumimoji="1" lang="ja-JP" altLang="en-US" dirty="0"/>
              <a:t>人と話す，熱中する，リラックスする，など自分にとって楽しいことがあります。</a:t>
            </a:r>
            <a:endParaRPr kumimoji="1" lang="en-US" altLang="ja-JP" dirty="0"/>
          </a:p>
          <a:p>
            <a:pPr defTabSz="910372">
              <a:defRPr/>
            </a:pPr>
            <a:r>
              <a:rPr kumimoji="1" lang="ja-JP" altLang="en-US" dirty="0"/>
              <a:t>左上の枠の中の</a:t>
            </a:r>
            <a:r>
              <a:rPr kumimoji="1" lang="en-US" altLang="ja-JP" dirty="0"/>
              <a:t>3</a:t>
            </a:r>
            <a:r>
              <a:rPr kumimoji="1" lang="ja-JP" altLang="en-US" dirty="0" err="1"/>
              <a:t>つの</a:t>
            </a:r>
            <a:r>
              <a:rPr kumimoji="1" lang="ja-JP" altLang="en-US" dirty="0"/>
              <a:t>カッコに自分の考えを書きましょう。</a:t>
            </a:r>
            <a:endParaRPr kumimoji="1" lang="en-US" altLang="ja-JP" dirty="0"/>
          </a:p>
          <a:p>
            <a:pPr defTabSz="910372"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」は　ストレスを軽くするために有効です。</a:t>
            </a:r>
          </a:p>
          <a:p>
            <a:pPr defTabSz="910372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8920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+mj-ea"/>
                <a:ea typeface="+mj-ea"/>
              </a:rPr>
              <a:t>でも，困ったときすぐにできないこともあるよね。</a:t>
            </a:r>
            <a:endParaRPr lang="en-US" altLang="ja-JP" dirty="0">
              <a:latin typeface="+mj-ea"/>
              <a:ea typeface="+mj-ea"/>
            </a:endParaRPr>
          </a:p>
          <a:p>
            <a:r>
              <a:rPr lang="ja-JP" altLang="en-US" dirty="0">
                <a:latin typeface="+mj-ea"/>
                <a:ea typeface="+mj-ea"/>
              </a:rPr>
              <a:t>こんなときは・・・</a:t>
            </a:r>
          </a:p>
          <a:p>
            <a:pPr defTabSz="955454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「あとで○○しよう」</a:t>
            </a:r>
            <a:endParaRPr lang="en-US" altLang="ja-JP" dirty="0">
              <a:latin typeface="+mj-ea"/>
              <a:ea typeface="+mj-ea"/>
            </a:endParaRPr>
          </a:p>
          <a:p>
            <a:pPr defTabSz="955454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と楽しみをためておくイメージをもつことは，ストレスマネジメントの達人になるためのコツです。</a:t>
            </a:r>
            <a:endParaRPr lang="en-US" altLang="ja-JP" dirty="0">
              <a:latin typeface="+mj-ea"/>
              <a:ea typeface="+mj-ea"/>
            </a:endParaRPr>
          </a:p>
          <a:p>
            <a:pPr defTabSz="955454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これは，「気分を変えるイメージ」です。</a:t>
            </a:r>
          </a:p>
          <a:p>
            <a:pPr defTabSz="955454">
              <a:defRPr/>
            </a:pPr>
            <a:r>
              <a:rPr lang="ja-JP" altLang="en-US" dirty="0">
                <a:latin typeface="+mj-ea"/>
                <a:ea typeface="+mj-ea"/>
              </a:rPr>
              <a:t>　</a:t>
            </a:r>
          </a:p>
          <a:p>
            <a:pPr defTabSz="955454">
              <a:defRPr/>
            </a:pPr>
            <a:endParaRPr lang="en-US" altLang="ja-JP" dirty="0">
              <a:latin typeface="+mj-ea"/>
              <a:ea typeface="+mj-ea"/>
            </a:endParaRPr>
          </a:p>
          <a:p>
            <a:pPr defTabSz="955454">
              <a:defRPr/>
            </a:pPr>
            <a:endParaRPr lang="ja-JP" altLang="en-US" sz="1300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312186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楽しみをためておくイメージはつかめましたか。</a:t>
            </a:r>
            <a:endParaRPr kumimoji="1" lang="en-US" altLang="ja-JP" dirty="0"/>
          </a:p>
          <a:p>
            <a:r>
              <a:rPr kumimoji="1" lang="ja-JP" altLang="en-US" dirty="0"/>
              <a:t>達人シートの右上に注目してください。うさぎのイラストがあります。</a:t>
            </a:r>
            <a:endParaRPr kumimoji="1" lang="en-US" altLang="ja-JP" dirty="0"/>
          </a:p>
          <a:p>
            <a:r>
              <a:rPr kumimoji="1" lang="ja-JP" altLang="en-US" dirty="0"/>
              <a:t>①「気分を変える行動」で記入したことを（　　）に書き写してみましょう。</a:t>
            </a:r>
          </a:p>
          <a:p>
            <a:r>
              <a:rPr kumimoji="1" lang="ja-JP" altLang="en-US" dirty="0"/>
              <a:t>その上の傍線には，その行動をいつやってみようかを考え，に書きましょう。例えば，「</a:t>
            </a:r>
            <a:r>
              <a:rPr lang="ja-JP" altLang="en-US" sz="800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あとで」，「冬休みになったら」，「帰ったら」</a:t>
            </a:r>
            <a:r>
              <a:rPr lang="ja-JP" altLang="en-US" sz="800" dirty="0">
                <a:solidFill>
                  <a:schemeClr val="accent1"/>
                </a:solidFill>
                <a:latin typeface="+mj-ea"/>
              </a:rPr>
              <a:t>，</a:t>
            </a:r>
            <a:r>
              <a:rPr lang="ja-JP" altLang="en-US" sz="800" dirty="0">
                <a:latin typeface="+mj-ea"/>
              </a:rPr>
              <a:t>などがあります。</a:t>
            </a:r>
            <a:endParaRPr kumimoji="1" lang="ja-JP" altLang="en-US" dirty="0"/>
          </a:p>
          <a:p>
            <a:endParaRPr kumimoji="1" lang="ja-JP" altLang="en-US" dirty="0"/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36673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でも，気分を変えているだけでは，</a:t>
            </a:r>
            <a:r>
              <a:rPr kumimoji="1" lang="ja-JP" altLang="en-US" dirty="0"/>
              <a:t>ストレスのもとにある問題を解決したことにはならないですよね。</a:t>
            </a:r>
            <a:endParaRPr kumimoji="1" lang="en-US" altLang="ja-JP" dirty="0"/>
          </a:p>
          <a:p>
            <a:r>
              <a:rPr kumimoji="1" lang="ja-JP" altLang="en-US" dirty="0"/>
              <a:t>そこで必要なのが，「解決する行動」という対処行動です。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24911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達人シートの左下，ネコのイラストのある欄に注目してください。</a:t>
            </a:r>
            <a:endParaRPr kumimoji="1" lang="en-US" altLang="ja-JP" dirty="0"/>
          </a:p>
          <a:p>
            <a:r>
              <a:rPr kumimoji="1" lang="ja-JP" altLang="en-US" dirty="0"/>
              <a:t>解決する行動には，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課題を後回しにしないで，とりあえずはじめてみる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解決のための工夫や努力をする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よい結果を出す（試合に勝つ，合格）　などが，ありますね。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でも，解決しようと努力していても，なかなか簡単には進まないこともあります。</a:t>
            </a:r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358784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「解決する行動」につながらないとき</a:t>
            </a:r>
          </a:p>
          <a:p>
            <a:r>
              <a:rPr kumimoji="1" lang="ja-JP" altLang="en-US" dirty="0">
                <a:solidFill>
                  <a:schemeClr val="tx1"/>
                </a:solidFill>
              </a:rPr>
              <a:t>「解決するイメージ」をもてるといいね。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人は困難に出会っても，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解決への見通しがもてる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取組のよさ</a:t>
            </a:r>
            <a:r>
              <a:rPr lang="en-US" altLang="ja-JP" sz="1100" dirty="0">
                <a:latin typeface="+mj-ea"/>
                <a:ea typeface="+mj-ea"/>
              </a:rPr>
              <a:t>(</a:t>
            </a:r>
            <a:r>
              <a:rPr lang="ja-JP" altLang="en-US" sz="1100" dirty="0">
                <a:latin typeface="+mj-ea"/>
                <a:ea typeface="+mj-ea"/>
              </a:rPr>
              <a:t>意義</a:t>
            </a:r>
            <a:r>
              <a:rPr lang="en-US" altLang="ja-JP" sz="1100" dirty="0">
                <a:latin typeface="+mj-ea"/>
                <a:ea typeface="+mj-ea"/>
              </a:rPr>
              <a:t>)</a:t>
            </a:r>
            <a:r>
              <a:rPr lang="ja-JP" altLang="en-US" sz="1100" dirty="0">
                <a:latin typeface="+mj-ea"/>
                <a:ea typeface="+mj-ea"/>
              </a:rPr>
              <a:t>が分かる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今の成果が確認できる　　　　　　　　　　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と気持ちが楽になりますよね。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114719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もう一度，最初に思い浮かべた</a:t>
            </a:r>
          </a:p>
          <a:p>
            <a:r>
              <a:rPr kumimoji="1" lang="ja-JP" altLang="en-US" dirty="0"/>
              <a:t>「ストレスのもとになっている問題や課題」を思い浮かべてみよう。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7013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達人シートの右下に注目してください。ゾウのイラストがあるところです。</a:t>
            </a:r>
            <a:endParaRPr kumimoji="1" lang="en-US" altLang="ja-JP" dirty="0"/>
          </a:p>
          <a:p>
            <a:r>
              <a:rPr kumimoji="1" lang="ja-JP" altLang="en-US" dirty="0"/>
              <a:t>「解決するイメージ」の一つに「見通しがもてる」があります。</a:t>
            </a:r>
            <a:endParaRPr kumimoji="1" lang="en-US" altLang="ja-JP" dirty="0"/>
          </a:p>
          <a:p>
            <a:r>
              <a:rPr lang="ja-JP" altLang="en-US" dirty="0">
                <a:latin typeface="+mj-ea"/>
              </a:rPr>
              <a:t>先ほど思い浮かべた「ストレスのもとになっている問題」に対して，</a:t>
            </a:r>
            <a:endParaRPr lang="en-US" altLang="ja-JP" dirty="0">
              <a:latin typeface="+mj-ea"/>
            </a:endParaRPr>
          </a:p>
          <a:p>
            <a:r>
              <a:rPr lang="ja-JP" altLang="en-US" dirty="0">
                <a:latin typeface="+mj-ea"/>
              </a:rPr>
              <a:t>だれに聞けば，</a:t>
            </a:r>
            <a:r>
              <a:rPr lang="ja-JP" altLang="en-US" b="1" dirty="0">
                <a:solidFill>
                  <a:srgbClr val="FF0000"/>
                </a:solidFill>
                <a:latin typeface="+mj-ea"/>
              </a:rPr>
              <a:t>解決への見通し</a:t>
            </a:r>
            <a:r>
              <a:rPr lang="ja-JP" altLang="en-US" dirty="0">
                <a:latin typeface="+mj-ea"/>
              </a:rPr>
              <a:t>が楽にもてますか。　</a:t>
            </a:r>
            <a:endParaRPr lang="en-US" altLang="ja-JP" dirty="0">
              <a:latin typeface="+mj-ea"/>
            </a:endParaRPr>
          </a:p>
          <a:p>
            <a:r>
              <a:rPr lang="ja-JP" altLang="en-US" dirty="0">
                <a:latin typeface="+mj-ea"/>
              </a:rPr>
              <a:t>　</a:t>
            </a:r>
            <a:r>
              <a:rPr lang="en-US" altLang="ja-JP" dirty="0">
                <a:latin typeface="+mj-ea"/>
              </a:rPr>
              <a:t>(</a:t>
            </a:r>
            <a:r>
              <a:rPr lang="ja-JP" altLang="en-US" dirty="0">
                <a:latin typeface="+mj-ea"/>
              </a:rPr>
              <a:t>　　　</a:t>
            </a:r>
            <a:r>
              <a:rPr lang="en-US" altLang="ja-JP" dirty="0">
                <a:latin typeface="+mj-ea"/>
              </a:rPr>
              <a:t>)</a:t>
            </a:r>
            <a:r>
              <a:rPr lang="ja-JP" altLang="en-US" dirty="0">
                <a:latin typeface="+mj-ea"/>
              </a:rPr>
              <a:t>に書きましょう。</a:t>
            </a:r>
            <a:endParaRPr lang="en-US" altLang="ja-JP" dirty="0">
              <a:latin typeface="+mj-ea"/>
            </a:endParaRPr>
          </a:p>
          <a:p>
            <a:r>
              <a:rPr lang="ja-JP" altLang="en-US" sz="1100" dirty="0">
                <a:latin typeface="+mj-ea"/>
              </a:rPr>
              <a:t>例えば，家族，先生，友だち　などがいると思います。</a:t>
            </a:r>
            <a:endParaRPr lang="en-US" altLang="ja-JP" sz="1100" dirty="0">
              <a:latin typeface="+mj-ea"/>
            </a:endParaRPr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50875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今，「ストレスのもとになっている問題」に対して，取り組んでいることを思い浮かべてみよう。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7013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次に「解決するイメージ」には，「取組のよさ</a:t>
            </a:r>
            <a:r>
              <a:rPr kumimoji="1" lang="en-US" altLang="ja-JP" dirty="0"/>
              <a:t>(</a:t>
            </a:r>
            <a:r>
              <a:rPr kumimoji="1" lang="ja-JP" altLang="en-US" dirty="0"/>
              <a:t>意義</a:t>
            </a:r>
            <a:r>
              <a:rPr kumimoji="1" lang="en-US" altLang="ja-JP" dirty="0"/>
              <a:t>)</a:t>
            </a:r>
            <a:r>
              <a:rPr kumimoji="1" lang="ja-JP" altLang="en-US" dirty="0"/>
              <a:t>が分かる」があります。</a:t>
            </a:r>
          </a:p>
          <a:p>
            <a:r>
              <a:rPr kumimoji="1" lang="ja-JP" altLang="en-US" dirty="0"/>
              <a:t>先ほど思い浮かべた「ストレスのもとになっている問題」に対しての</a:t>
            </a:r>
            <a:endParaRPr kumimoji="1" lang="en-US" altLang="ja-JP" dirty="0"/>
          </a:p>
          <a:p>
            <a:r>
              <a:rPr kumimoji="1" lang="ja-JP" altLang="en-US" dirty="0"/>
              <a:t>取組が，どのような成果につながりそうですか。　（　　　　）に書いてみよう。</a:t>
            </a:r>
          </a:p>
          <a:p>
            <a:r>
              <a:rPr kumimoji="1" lang="ja-JP" altLang="en-US" dirty="0"/>
              <a:t>例えば，・この宿題をやれば成績が上がりそう，・この練習を続ければ試合に勝てそうだなどです。</a:t>
            </a:r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15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03243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最後に「解決するイメージ」には，「今の成果が確認できる」があります。</a:t>
            </a:r>
          </a:p>
          <a:p>
            <a:r>
              <a:rPr kumimoji="1" lang="ja-JP" altLang="en-US" dirty="0"/>
              <a:t>大変な中でもすでに成果は表れています。今どこまでできているのか注意深く探して</a:t>
            </a:r>
            <a:r>
              <a:rPr kumimoji="1" lang="en-US" altLang="ja-JP" dirty="0"/>
              <a:t>(</a:t>
            </a:r>
            <a:r>
              <a:rPr kumimoji="1" lang="ja-JP" altLang="en-US" dirty="0"/>
              <a:t>　　　</a:t>
            </a:r>
            <a:r>
              <a:rPr kumimoji="1" lang="en-US" altLang="ja-JP" dirty="0"/>
              <a:t>)</a:t>
            </a:r>
            <a:r>
              <a:rPr kumimoji="1" lang="ja-JP" altLang="en-US" dirty="0"/>
              <a:t>に書きましょう。</a:t>
            </a:r>
          </a:p>
          <a:p>
            <a:r>
              <a:rPr kumimoji="1" lang="ja-JP" altLang="en-US" dirty="0"/>
              <a:t>例えば，・今年の水泳学習の目標は</a:t>
            </a:r>
            <a:r>
              <a:rPr kumimoji="1" lang="en-US" altLang="ja-JP" dirty="0"/>
              <a:t>25M</a:t>
            </a:r>
            <a:r>
              <a:rPr kumimoji="1" lang="ja-JP" altLang="en-US" dirty="0"/>
              <a:t>泳ぐことだった。目標は達成出来なかったけれど，昨年よりは</a:t>
            </a:r>
            <a:r>
              <a:rPr kumimoji="1" lang="en-US" altLang="ja-JP" dirty="0"/>
              <a:t>5M</a:t>
            </a:r>
            <a:r>
              <a:rPr kumimoji="1" lang="ja-JP" altLang="en-US" dirty="0"/>
              <a:t>長く泳げるようになった。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914587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さらにストレスマネジメント，レベルアップのコツがあります。まずはレベルアップの一つ目，</a:t>
            </a:r>
            <a:r>
              <a:rPr kumimoji="1" lang="en-US" altLang="ja-JP" dirty="0"/>
              <a:t>『</a:t>
            </a:r>
            <a:r>
              <a:rPr kumimoji="1" lang="ja-JP" altLang="en-US" dirty="0"/>
              <a:t>一人でがんばるのではなく，他の人に手伝ってもらうことと，友だちのアイディアをまねる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ことが大切です。では話し合ってみましょう。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578804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新しい発見はありましたか。</a:t>
            </a:r>
          </a:p>
          <a:p>
            <a:r>
              <a:rPr kumimoji="1" lang="ja-JP" altLang="en-US" dirty="0"/>
              <a:t>家族に聞いても楽になる，先生が力になる・・・などです。</a:t>
            </a:r>
          </a:p>
          <a:p>
            <a:r>
              <a:rPr kumimoji="1" lang="ja-JP" altLang="en-US" dirty="0"/>
              <a:t>小さな発見をためていくことがストレスマネジメントのコツです。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226904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アンケート用紙を一度，机の中から出しましょう。</a:t>
            </a:r>
          </a:p>
          <a:p>
            <a:r>
              <a:rPr kumimoji="1" lang="ja-JP" altLang="en-US" dirty="0"/>
              <a:t>こころのサポート授業の感想を「心とからだの健康観察」の感想欄に書いてください。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18276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300" dirty="0">
                <a:latin typeface="+mj-ea"/>
              </a:rPr>
              <a:t>「心とからだの健康観察」には，今日やったストレスの点数のほかに，４つのトラウマ反応の点数があります。</a:t>
            </a:r>
            <a:endParaRPr lang="en-US" altLang="ja-JP" sz="1300" dirty="0">
              <a:latin typeface="+mj-ea"/>
            </a:endParaRPr>
          </a:p>
          <a:p>
            <a:r>
              <a:rPr lang="ja-JP" altLang="en-US" sz="1300" dirty="0">
                <a:latin typeface="+mj-ea"/>
              </a:rPr>
              <a:t>　これらの項目の点数が高かった人はリーフレットを参考してやってみましょう。そして，先生やカウンセラーの先生とお話する機会を作りましょうね。</a:t>
            </a:r>
          </a:p>
          <a:p>
            <a:r>
              <a:rPr lang="ja-JP" altLang="en-US" sz="1300" dirty="0">
                <a:latin typeface="+mj-ea"/>
              </a:rPr>
              <a:t>もちろん，今日の点数は高くなかった人も，寝れないな，緊張するなということがあったときにリーフレットを参考にしたり，先生やスクールカウンセラーの先生たちとお話しましょうね。</a:t>
            </a:r>
          </a:p>
          <a:p>
            <a:endParaRPr lang="en-US" altLang="ja-JP" sz="1300" dirty="0">
              <a:latin typeface="+mj-ea"/>
            </a:endParaRPr>
          </a:p>
          <a:p>
            <a:r>
              <a:rPr lang="ja-JP" altLang="en-US" sz="1300" dirty="0">
                <a:latin typeface="+mj-ea"/>
              </a:rPr>
              <a:t>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1457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4915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76306" indent="-298579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94319" indent="-238864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72045" indent="-238864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149773" indent="-238864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627501" indent="-238864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105228" indent="-238864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582954" indent="-238864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4060683" indent="-238864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C05F23-0BE6-423C-A616-7F630FD8F781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667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855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027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784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379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451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2BA797-E12C-4B85-835F-4F87B72D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876A9-F564-46D6-8F24-13BAFBA7CFBC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DA8034-BD63-4DB9-A8EE-F0817D42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D1AEB9-EE61-4D2C-A1EC-2FCAF8D0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9EC82-AA16-4968-9F5D-6DE5D36A8A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74704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99965F-9346-40F8-97BB-B14825A9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6B7D2-3157-4108-88D4-2F36A117A802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6672A3-FE23-4803-BC44-2F8AE0924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0BA671-35B9-4383-942B-E12A9C79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302FB-1DE5-4C9A-8B98-A4516368E0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97560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04F756-27FE-458E-B572-89F38FD7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28C02-281C-43B6-9D99-8908A3489DCA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85D00D-CE0A-438B-9549-795EBB4DA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379360-464E-4F04-9282-B3924021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F98DC-C151-4AB1-BC3F-989954EB847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48641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89A307A1-9FE4-42B1-9322-A3EF33025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096FA-02D0-4349-8A02-4B13B26B053E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002F2102-BECA-4BD6-A1C1-6E531EBF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86B875A5-813B-4E35-B81F-1D02A31A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404EB-4B85-47C4-9784-56DAEA0DBFA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22137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F0CE4AC4-C9CF-4DCA-89E1-2D042FE5C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9B185-4C87-4C65-97D4-2C3C0EF30DF8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49CA7443-C2C6-4E4C-80E9-6070AC09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CDD2080E-25D7-4FC1-B180-6FAB54AA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577A-6C4A-4FBF-9505-A838DB2FAB4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28233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29590042-170E-487C-8164-BBA8A1C36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7B1C7-0368-4A15-A4C6-73366AD10539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2CC7FEEF-8865-41FB-9FE8-C54B01D61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D626023D-D5C4-494C-8CDF-C0A5B22D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D6918-05D3-4A90-A912-6DFDC84B09B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42721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EB8DA821-0320-4E2A-86E7-B61AF0F84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96223-B940-4759-94E4-E24E66F1663C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C43CA2E8-1922-48B8-89FC-A49F9F33D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B4CF6DB9-7BBE-4333-8A62-B5149789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B9973-1B0A-441C-939D-BD032A9429F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41336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2F5480BA-41FA-4ABA-B9E2-42A12F0E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B5664-1C47-4C68-9318-C56271F7FE74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5817DD0E-9560-497B-B6FE-7B477A551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08B32708-7E33-4465-A96F-5D98E683E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8ADD-D4B0-4458-A00B-C72C8B556C7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41022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088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F041DA5D-5958-4074-8EBA-789E3DEA6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8BE4B-D2FE-4F7F-AE20-8C0F59B61FD0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7F98F0A2-1DB6-4343-9ECD-0CCD9589F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DB941CE3-84F6-44E7-A513-FD434A43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248FF-786C-465D-A698-A99E67AD0F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01966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EE8A48-9945-480E-9BAD-4F5D20109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81933-B9EE-4FE7-957E-681D12EF3831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CC1D58-EDEC-4614-8AAC-69527DF12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186C08-0089-4BF4-92D8-EF149505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590D4-7AD1-4564-A582-14A41CBD72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6549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A80164-E252-4883-8DD4-6F63B4FFC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4E6CA-7BA2-406F-9ED1-0691271ED2E7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7D4992-D8BE-45BF-B339-2F2068387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D7A1C7-8D69-41FC-8CAE-27F39E41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09B16-939C-4A73-9354-6E530C0BE71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4187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90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361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55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155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85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324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876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07B1A-B3B5-474B-A732-E68A41806025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71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3DBE24FC-1DA8-4627-A748-2E25D76ED4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9CE78840-F42C-460A-9DB4-A7BAE8394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350C0A-6490-4CA5-A858-0BEA70C5A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C504F30-58FF-44D5-81E4-2B520319AB78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53DE06-F950-4EE1-97F3-FCDA5FA51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EDF381-8297-4800-8D4A-BB115BB81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B17905-671F-4586-B7D7-CDE658C6E13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193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fFdDszDVo6s/U0pTP4IQ2VI/AAAAAAAAfGw/srBl6D51Mms/s800/high_touch_boys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MHEoZ-jXs1Q/VPLqpp_J9QI/AAAAAAAAr64/RBzxAZBJ8TQ/s800/eieiou_woman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6/blog-post_8870.html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1.bp.blogspot.com/-LFh4mfdjPSQ/VCIiwe10YhI/AAAAAAAAme0/J5m8xVexqqM/s800/animal_neko.png" TargetMode="External"/><Relationship Id="rId7" Type="http://schemas.openxmlformats.org/officeDocument/2006/relationships/hyperlink" Target="http://2.bp.blogspot.com/-uLsKgsN9njE/VCIix1WrktI/AAAAAAAAmfU/SloY2fZacmo/s800/animal_usagi.png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1.bp.blogspot.com/-FfjY4DibSI4/VCIiuxKtLRI/AAAAAAAAmes/40lCg_r9U2g/s800/animal_inu.png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hyperlink" Target="http://2.bp.blogspot.com/-81gQBAcgSEc/VCIi95CkyYI/AAAAAAAAmhw/z9DvwU2vvmM/s800/icon_others_08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FfjY4DibSI4/VCIiuxKtLRI/AAAAAAAAmes/40lCg_r9U2g/s800/animal_inu.png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9/blog-post_4255.html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://www.irasutoya.com/2013/09/blog-post_7325.html" TargetMode="External"/><Relationship Id="rId4" Type="http://schemas.openxmlformats.org/officeDocument/2006/relationships/image" Target="../media/image1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uLsKgsN9njE/VCIix1WrktI/AAAAAAAAmfU/SloY2fZacmo/s800/animal_usagi.png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LFh4mfdjPSQ/VCIiwe10YhI/AAAAAAAAme0/J5m8xVexqqM/s800/animal_neko.png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://www.irasutoya.com/2013/06/blog-post_5721.html" TargetMode="External"/><Relationship Id="rId4" Type="http://schemas.openxmlformats.org/officeDocument/2006/relationships/image" Target="../media/image1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LFh4mfdjPSQ/VCIiwe10YhI/AAAAAAAAme0/J5m8xVexqqM/s800/animal_neko.png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://www.irasutoya.com/2013/06/blog-post_5721.html" TargetMode="External"/><Relationship Id="rId4" Type="http://schemas.openxmlformats.org/officeDocument/2006/relationships/image" Target="../media/image1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4/10/blog-post_46.html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4/10/blog-post_28.html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3/blog-post_7349.html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サブタイトル 2"/>
          <p:cNvSpPr txBox="1">
            <a:spLocks/>
          </p:cNvSpPr>
          <p:nvPr/>
        </p:nvSpPr>
        <p:spPr>
          <a:xfrm>
            <a:off x="694450" y="260648"/>
            <a:ext cx="5573670" cy="1099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こころのサポート授業</a:t>
            </a:r>
            <a:endParaRPr lang="ja-JP" altLang="en-US" sz="4000" dirty="0">
              <a:latin typeface="+mj-ea"/>
              <a:ea typeface="+mj-ea"/>
            </a:endParaRPr>
          </a:p>
        </p:txBody>
      </p:sp>
      <p:pic>
        <p:nvPicPr>
          <p:cNvPr id="14" name="図 13" descr="ハイタッチをしている子供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122" y="3230146"/>
            <a:ext cx="3672408" cy="296512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4061128" y="6211669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イラスト：かわいいフリーイラスト素材集いらすと</a:t>
            </a:r>
            <a:r>
              <a:rPr kumimoji="1" lang="ja-JP" altLang="en-US" dirty="0" err="1"/>
              <a:t>や</a:t>
            </a:r>
            <a:endParaRPr kumimoji="1" lang="en-US" altLang="ja-JP" dirty="0"/>
          </a:p>
          <a:p>
            <a:r>
              <a:rPr lang="ja-JP" altLang="en-US" dirty="0"/>
              <a:t>　　　　　　</a:t>
            </a:r>
            <a:r>
              <a:rPr lang="en-US" altLang="ja-JP" dirty="0"/>
              <a:t>http://www.irasutoya.com/</a:t>
            </a:r>
            <a:endParaRPr kumimoji="1" lang="ja-JP" altLang="en-US" dirty="0"/>
          </a:p>
        </p:txBody>
      </p:sp>
      <p:sp>
        <p:nvSpPr>
          <p:cNvPr id="9" name="横巻き 8"/>
          <p:cNvSpPr/>
          <p:nvPr/>
        </p:nvSpPr>
        <p:spPr>
          <a:xfrm>
            <a:off x="694450" y="692696"/>
            <a:ext cx="7991640" cy="3024336"/>
          </a:xfrm>
          <a:prstGeom prst="horizontalScroll">
            <a:avLst/>
          </a:prstGeom>
          <a:solidFill>
            <a:srgbClr val="F5FBEF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1115616" y="1052736"/>
            <a:ext cx="7416824" cy="23042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ストレスマネジメント</a:t>
            </a:r>
            <a:endParaRPr lang="en-US" altLang="ja-JP" sz="6000" b="1" dirty="0">
              <a:solidFill>
                <a:schemeClr val="tx2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・対処</a:t>
            </a:r>
            <a:r>
              <a:rPr lang="ja-JP" alt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行動編</a:t>
            </a:r>
            <a:endParaRPr lang="ja-JP" altLang="en-US" sz="6000" dirty="0">
              <a:solidFill>
                <a:schemeClr val="tx2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2432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539750" y="333375"/>
            <a:ext cx="2478088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7717" t="18478" r="23916" b="43335"/>
          <a:stretch/>
        </p:blipFill>
        <p:spPr>
          <a:xfrm>
            <a:off x="1" y="1196752"/>
            <a:ext cx="903649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05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400236" y="2204864"/>
            <a:ext cx="822960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/>
              <a:t>１　なかなか，眠れないことがある</a:t>
            </a:r>
            <a:endParaRPr lang="en-US" altLang="ja-JP" sz="4000" dirty="0"/>
          </a:p>
          <a:p>
            <a:endParaRPr lang="en-US" altLang="ja-JP" sz="4000" dirty="0"/>
          </a:p>
          <a:p>
            <a:endParaRPr lang="en-US" altLang="ja-JP" sz="4000" dirty="0"/>
          </a:p>
          <a:p>
            <a:endParaRPr lang="en-US" altLang="ja-JP" sz="4000" dirty="0"/>
          </a:p>
          <a:p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04660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8064896" cy="1512168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/>
              <a:t>２　なにかをしようとしても，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　　集中できないことがある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5504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7992888" cy="1512168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３　むしゃくしゃしたり，いらいらしたり，　　　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かっとしたりする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77484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628800"/>
            <a:ext cx="7653536" cy="187220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４　からだが緊張したり，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kumimoji="1" lang="ja-JP" altLang="en-US" sz="4000" dirty="0"/>
              <a:t>　　感覚がびんかんになっている</a:t>
            </a:r>
          </a:p>
        </p:txBody>
      </p:sp>
    </p:spTree>
    <p:extLst>
      <p:ext uri="{BB962C8B-B14F-4D97-AF65-F5344CB8AC3E}">
        <p14:creationId xmlns:p14="http://schemas.microsoft.com/office/powerpoint/2010/main" val="444815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9592" y="1268760"/>
            <a:ext cx="7056784" cy="2160240"/>
          </a:xfrm>
        </p:spPr>
        <p:txBody>
          <a:bodyPr>
            <a:noAutofit/>
          </a:bodyPr>
          <a:lstStyle/>
          <a:p>
            <a:pPr algn="l"/>
            <a:r>
              <a:rPr lang="ja-JP" altLang="en-US" sz="4000" dirty="0"/>
              <a:t>５　小さな音やちょっとしたことで，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どきっとする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425106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9024" y="1340768"/>
            <a:ext cx="8784976" cy="230425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/>
              <a:t>６　つらかったこと</a:t>
            </a:r>
            <a:r>
              <a:rPr kumimoji="1" lang="ja-JP" altLang="en-US" sz="3200" dirty="0"/>
              <a:t>（大震災や</a:t>
            </a:r>
            <a:r>
              <a:rPr lang="ja-JP" altLang="en-US" sz="3200" dirty="0"/>
              <a:t>他の大変なこと）</a:t>
            </a:r>
            <a:r>
              <a:rPr lang="ja-JP" altLang="en-US" sz="3600" dirty="0"/>
              <a:t>が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3600" dirty="0"/>
              <a:t>　　頭から，離れないことがある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26735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920880" cy="187220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７　いやな夢や，こわい夢をみる</a:t>
            </a:r>
          </a:p>
        </p:txBody>
      </p:sp>
    </p:spTree>
    <p:extLst>
      <p:ext uri="{BB962C8B-B14F-4D97-AF65-F5344CB8AC3E}">
        <p14:creationId xmlns:p14="http://schemas.microsoft.com/office/powerpoint/2010/main" val="3012863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208912" cy="151216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８　夜中に目がさめて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</a:t>
            </a:r>
            <a:r>
              <a:rPr kumimoji="1" lang="ja-JP" altLang="en-US" sz="4000" dirty="0"/>
              <a:t>眠れないことがある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2530642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568952" cy="259228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/>
              <a:t>９　ちょっとした</a:t>
            </a:r>
            <a:r>
              <a:rPr lang="ja-JP" altLang="en-US" sz="3600" dirty="0"/>
              <a:t>きっかけ</a:t>
            </a:r>
            <a:r>
              <a:rPr kumimoji="1" lang="ja-JP" altLang="en-US" sz="3600" dirty="0"/>
              <a:t>で，</a:t>
            </a:r>
            <a:r>
              <a:rPr kumimoji="1" lang="en-US" altLang="ja-JP" sz="3600" dirty="0"/>
              <a:t/>
            </a:r>
            <a:br>
              <a:rPr kumimoji="1" lang="en-US" altLang="ja-JP" sz="3600" dirty="0"/>
            </a:br>
            <a:r>
              <a:rPr lang="ja-JP" altLang="en-US" sz="3600" dirty="0"/>
              <a:t>　　思い出したくないのに，思い出してしまう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991121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99792" y="1700808"/>
            <a:ext cx="8590108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+mn-ea"/>
              </a:rPr>
              <a:t>　</a:t>
            </a:r>
            <a:r>
              <a:rPr lang="ja-JP" altLang="en-US" sz="4000" dirty="0">
                <a:latin typeface="+mn-ea"/>
              </a:rPr>
              <a:t>どんなときに</a:t>
            </a:r>
            <a:r>
              <a:rPr kumimoji="1" lang="ja-JP" altLang="en-US" sz="4000" dirty="0">
                <a:latin typeface="+mn-ea"/>
              </a:rPr>
              <a:t>感じる？</a:t>
            </a:r>
            <a:endParaRPr kumimoji="1" lang="en-US" altLang="ja-JP" sz="4000" dirty="0">
              <a:latin typeface="+mn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n-ea"/>
              </a:rPr>
              <a:t>　　　　　　その時，どうする？</a:t>
            </a:r>
            <a:endParaRPr kumimoji="1" lang="ja-JP" altLang="en-US" sz="4000" dirty="0">
              <a:latin typeface="+mn-ea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27584" y="548680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kumimoji="1"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ストレスだ！」</a:t>
            </a:r>
          </a:p>
        </p:txBody>
      </p:sp>
      <p:sp>
        <p:nvSpPr>
          <p:cNvPr id="5" name="雲形吹き出し 4"/>
          <p:cNvSpPr/>
          <p:nvPr/>
        </p:nvSpPr>
        <p:spPr>
          <a:xfrm>
            <a:off x="1619672" y="3717032"/>
            <a:ext cx="6768752" cy="2579588"/>
          </a:xfrm>
          <a:prstGeom prst="cloudCallout">
            <a:avLst>
              <a:gd name="adj1" fmla="val -29217"/>
              <a:gd name="adj2" fmla="val -58384"/>
            </a:avLst>
          </a:prstGeom>
          <a:solidFill>
            <a:srgbClr val="F3F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http://3.bp.blogspot.com/-42EB7CfEAm8/VD3Sg3Xbg6I/AAAAAAAAoVo/JMYBdWuTxTE/s800/tsukare_boy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110508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361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1124744"/>
            <a:ext cx="8712968" cy="309634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１０　つらかったことを思い出して，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どきどきしたり，苦しくなったりする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582923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712968" cy="259228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１１　つらかったことは，現実のこと・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本当のことと思えないことがある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09021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136904" cy="208823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１２　悲しいことがあったのに，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どうして涙がでないのかなと思う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33604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484784"/>
            <a:ext cx="8964488" cy="1728192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000" dirty="0"/>
              <a:t>１３　つらかったことは，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できるだけ「考え」ないようにしている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900064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80920" cy="280831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１４　つらかったことを，思い出させる　　　　　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場所や人や物には　　　　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近づかないようにしている</a:t>
            </a:r>
          </a:p>
        </p:txBody>
      </p:sp>
    </p:spTree>
    <p:extLst>
      <p:ext uri="{BB962C8B-B14F-4D97-AF65-F5344CB8AC3E}">
        <p14:creationId xmlns:p14="http://schemas.microsoft.com/office/powerpoint/2010/main" val="2999057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7725544" cy="230425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１５　つらかったことについては，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話さないようにしている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02248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83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539552" y="332656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+mn-ea"/>
              </a:rPr>
              <a:t>はい，半分おわりました。</a:t>
            </a:r>
            <a:endParaRPr kumimoji="1"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ちょっと緊張した人もいるかもしれません。</a:t>
            </a:r>
            <a:endParaRPr kumimoji="1" lang="en-US" altLang="ja-JP" sz="4000" dirty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背伸びをして，はい，左右に。</a:t>
            </a:r>
            <a:endParaRPr kumimoji="1" lang="en-US" altLang="ja-JP" sz="4000" dirty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あと，半分です！</a:t>
            </a:r>
          </a:p>
        </p:txBody>
      </p:sp>
    </p:spTree>
    <p:extLst>
      <p:ext uri="{BB962C8B-B14F-4D97-AF65-F5344CB8AC3E}">
        <p14:creationId xmlns:p14="http://schemas.microsoft.com/office/powerpoint/2010/main" val="3059840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12776"/>
            <a:ext cx="6984776" cy="223224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１６　自分が悪い（悪かった）と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責めてしまうことがある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96178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1600" y="1484784"/>
            <a:ext cx="6984776" cy="194421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１７　だれも信用できないと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思うことがある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933014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7848872" cy="201622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１８　どんなにがんばっても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意味がないと思うことがある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744980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104800" y="332656"/>
            <a:ext cx="8787680" cy="1800200"/>
          </a:xfrm>
          <a:prstGeom prst="roundRect">
            <a:avLst/>
          </a:prstGeom>
          <a:solidFill>
            <a:srgbClr val="FFF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人は，「ストレスだ」と感じたとき，それを軽くしようとたくさんの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工夫</a:t>
            </a:r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をします</a:t>
            </a:r>
            <a:endParaRPr lang="en-US" altLang="ja-JP" sz="4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41506" y="3105460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増やそう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793897" y="4808424"/>
            <a:ext cx="6436320" cy="151027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ストレスマネジメントの</a:t>
            </a:r>
            <a:endParaRPr lang="en-US" altLang="ja-JP" sz="4000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r>
              <a:rPr lang="ja-JP" altLang="en-US" sz="40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達人になろう！</a:t>
            </a:r>
            <a:endParaRPr lang="en-US" altLang="ja-JP" sz="4000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8" name="円形吹き出し 7"/>
          <p:cNvSpPr/>
          <p:nvPr/>
        </p:nvSpPr>
        <p:spPr>
          <a:xfrm>
            <a:off x="2411760" y="2852852"/>
            <a:ext cx="3240360" cy="1213103"/>
          </a:xfrm>
          <a:prstGeom prst="wedgeEllipseCallout">
            <a:avLst>
              <a:gd name="adj1" fmla="val 38699"/>
              <a:gd name="adj2" fmla="val -13641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3696320" y="4065955"/>
            <a:ext cx="631474" cy="6983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エイエイオーのポーズのイラスト（女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124" y="2852852"/>
            <a:ext cx="2448272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771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848872" cy="237626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１９　楽しかったことが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楽しいと思えないことがある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166204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82047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3600" dirty="0"/>
              <a:t>２０　自分の気持ちを，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3600" dirty="0"/>
              <a:t>　　　だれもわかってくれないと思うことがある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848212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２１　頭やお腹が痛かったり，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からだの調子が悪い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5192372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２２　ご飯がおいしくないし，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食べたくないことがある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212816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085584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２３　なにもやる気がしないことがある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9055101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２４　授業や学習に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集中できないことがある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0253474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97552" cy="2088232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２５　カッとなってケンカしたり，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乱暴になってしまうことがある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051287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２６　学校を遅刻したり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休んだりすることがある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66169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484784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２７　だれかに話をきいてもらいたい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8582702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２８　学校では，楽しいことが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いっぱいある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61735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968" y="1340768"/>
            <a:ext cx="8712968" cy="28974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C00000"/>
                </a:solidFill>
                <a:latin typeface="+mj-ea"/>
              </a:rPr>
              <a:t>◆達人への道①</a:t>
            </a:r>
            <a:r>
              <a:rPr lang="ja-JP" altLang="en-US" sz="3600" b="1" dirty="0">
                <a:solidFill>
                  <a:srgbClr val="0070C0"/>
                </a:solidFill>
                <a:latin typeface="+mj-ea"/>
              </a:rPr>
              <a:t> 「心とからだの健康観察」 </a:t>
            </a:r>
            <a:endParaRPr lang="ja-JP" altLang="en-US" sz="3600" dirty="0">
              <a:solidFill>
                <a:srgbClr val="C00000"/>
              </a:solidFill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+mj-ea"/>
                <a:ea typeface="+mj-ea"/>
              </a:rPr>
              <a:t>今の自分の心や身体に目を向けて，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ストレス反応がどのように表れている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のか確かめてみよう。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0704" y="188640"/>
            <a:ext cx="9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自分の心と身体に目をむけよう！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22164" y="4437112"/>
            <a:ext cx="8989540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>
                <a:solidFill>
                  <a:srgbClr val="C00000"/>
                </a:solidFill>
                <a:latin typeface="+mj-ea"/>
              </a:rPr>
              <a:t>◆達人への道②</a:t>
            </a:r>
            <a:r>
              <a:rPr lang="ja-JP" altLang="en-US" sz="3600" b="1" dirty="0">
                <a:solidFill>
                  <a:srgbClr val="0070C0"/>
                </a:solidFill>
                <a:latin typeface="+mj-ea"/>
              </a:rPr>
              <a:t> 「達人シート」</a:t>
            </a:r>
            <a:endParaRPr lang="ja-JP" altLang="en-US" sz="3600" dirty="0">
              <a:solidFill>
                <a:srgbClr val="C00000"/>
              </a:solidFill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+mj-ea"/>
                <a:ea typeface="+mj-ea"/>
              </a:rPr>
              <a:t>自分が使える工夫を増やそう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　　　　　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251520" y="188640"/>
            <a:ext cx="8568952" cy="769441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2337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640960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２９　私には今，将来の夢や目標がある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715461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820472" cy="2736304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３０　ゲーム，携帯，インターネットなどは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やりすぎないように気をつけている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298813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３１　友だちと遊んだり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話したりすることが楽しい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4075965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5832475"/>
          </a:xfrm>
        </p:spPr>
        <p:txBody>
          <a:bodyPr/>
          <a:lstStyle/>
          <a:p>
            <a:pPr algn="l"/>
            <a:r>
              <a:rPr lang="ja-JP" altLang="en-US" sz="4000" dirty="0"/>
              <a:t>「つらかったこと」（６，７，９）ときかれて，あなたは何を思いうかべましたか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・大震災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・他の大変なこと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・両方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・思いうかばない</a:t>
            </a:r>
          </a:p>
        </p:txBody>
      </p:sp>
    </p:spTree>
    <p:extLst>
      <p:ext uri="{BB962C8B-B14F-4D97-AF65-F5344CB8AC3E}">
        <p14:creationId xmlns:p14="http://schemas.microsoft.com/office/powerpoint/2010/main" val="1223321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323528" y="332656"/>
            <a:ext cx="864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+mn-ea"/>
              </a:rPr>
              <a:t>はい，がんばってチェックしました。</a:t>
            </a:r>
            <a:endParaRPr kumimoji="1" lang="en-US" altLang="ja-JP" sz="4400" dirty="0">
              <a:latin typeface="+mn-ea"/>
            </a:endParaRPr>
          </a:p>
          <a:p>
            <a:endParaRPr kumimoji="1" lang="en-US" altLang="ja-JP" sz="4400" dirty="0">
              <a:latin typeface="+mn-ea"/>
            </a:endParaRPr>
          </a:p>
          <a:p>
            <a:r>
              <a:rPr kumimoji="1" lang="ja-JP" altLang="en-US" sz="4400" dirty="0">
                <a:latin typeface="+mn-ea"/>
              </a:rPr>
              <a:t>もう一度，背伸びをしましょう！</a:t>
            </a:r>
          </a:p>
        </p:txBody>
      </p:sp>
    </p:spTree>
    <p:extLst>
      <p:ext uri="{BB962C8B-B14F-4D97-AF65-F5344CB8AC3E}">
        <p14:creationId xmlns:p14="http://schemas.microsoft.com/office/powerpoint/2010/main" val="23521296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/>
          <a:srcRect l="7519" t="27629" r="24311" b="34184"/>
          <a:stretch/>
        </p:blipFill>
        <p:spPr>
          <a:xfrm>
            <a:off x="0" y="1135634"/>
            <a:ext cx="9143999" cy="3429599"/>
          </a:xfrm>
          <a:prstGeom prst="rect">
            <a:avLst/>
          </a:prstGeom>
        </p:spPr>
      </p:pic>
      <p:sp>
        <p:nvSpPr>
          <p:cNvPr id="2" name="角丸四角形 1"/>
          <p:cNvSpPr/>
          <p:nvPr/>
        </p:nvSpPr>
        <p:spPr>
          <a:xfrm>
            <a:off x="1455400" y="221235"/>
            <a:ext cx="594042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ＤＨＰ特太ゴシック体" panose="02010601000101010101" pitchFamily="2" charset="-128"/>
              </a:rPr>
              <a:t>合計点を出しましょう</a:t>
            </a:r>
          </a:p>
        </p:txBody>
      </p:sp>
      <p:sp>
        <p:nvSpPr>
          <p:cNvPr id="3" name="角丸四角形吹き出し 2"/>
          <p:cNvSpPr/>
          <p:nvPr/>
        </p:nvSpPr>
        <p:spPr>
          <a:xfrm>
            <a:off x="899591" y="4653136"/>
            <a:ext cx="7344816" cy="1403871"/>
          </a:xfrm>
          <a:prstGeom prst="wedgeRoundRectCallout">
            <a:avLst>
              <a:gd name="adj1" fmla="val 55550"/>
              <a:gd name="adj2" fmla="val -65934"/>
              <a:gd name="adj3" fmla="val 16667"/>
            </a:avLst>
          </a:prstGeom>
          <a:ln w="28575" cmpd="dbl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solidFill>
                  <a:schemeClr val="tx1"/>
                </a:solidFill>
              </a:rPr>
              <a:t>回答の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数字の合計</a:t>
            </a:r>
            <a:r>
              <a:rPr lang="ja-JP" altLang="en-US" sz="4000" dirty="0">
                <a:solidFill>
                  <a:schemeClr val="tx1"/>
                </a:solidFill>
              </a:rPr>
              <a:t>を記入する</a:t>
            </a:r>
            <a:endParaRPr lang="en-US" altLang="ja-JP" sz="40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u="sng" dirty="0">
                <a:solidFill>
                  <a:srgbClr val="0070C0"/>
                </a:solidFill>
              </a:rPr>
              <a:t>記入例では</a:t>
            </a:r>
            <a:r>
              <a:rPr lang="en-US" altLang="ja-JP" sz="4000" b="1" u="sng" dirty="0">
                <a:solidFill>
                  <a:srgbClr val="0070C0"/>
                </a:solidFill>
              </a:rPr>
              <a:t>1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2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0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1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3</a:t>
            </a:r>
            <a:r>
              <a:rPr lang="ja-JP" altLang="en-US" sz="4000" b="1" u="sng" dirty="0">
                <a:solidFill>
                  <a:srgbClr val="0070C0"/>
                </a:solidFill>
              </a:rPr>
              <a:t>＝</a:t>
            </a:r>
            <a:r>
              <a:rPr lang="en-US" altLang="ja-JP" sz="4000" b="1" u="sng" dirty="0">
                <a:solidFill>
                  <a:srgbClr val="0070C0"/>
                </a:solidFill>
              </a:rPr>
              <a:t>7 </a:t>
            </a:r>
            <a:endParaRPr lang="ja-JP" altLang="en-US" sz="4400" b="1" u="sng" dirty="0">
              <a:solidFill>
                <a:srgbClr val="0070C0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0" y="5941362"/>
            <a:ext cx="9143999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＊同じようにあと</a:t>
            </a:r>
            <a:r>
              <a:rPr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カ所の合計点も出しましょう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8423919" y="3969655"/>
            <a:ext cx="720080" cy="586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24878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-20996" y="3429000"/>
            <a:ext cx="9164995" cy="331236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46" name="タイトル 3"/>
          <p:cNvSpPr>
            <a:spLocks noGrp="1"/>
          </p:cNvSpPr>
          <p:nvPr>
            <p:ph type="title"/>
          </p:nvPr>
        </p:nvSpPr>
        <p:spPr>
          <a:xfrm>
            <a:off x="260779" y="379387"/>
            <a:ext cx="8569325" cy="354681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ja-JP" altLang="en-US" dirty="0"/>
              <a:t> このアンケートをして</a:t>
            </a:r>
            <a:br>
              <a:rPr lang="ja-JP" altLang="en-US" dirty="0"/>
            </a:br>
            <a:r>
              <a:rPr lang="ja-JP" altLang="en-US" sz="4000" dirty="0"/>
              <a:t>・</a:t>
            </a:r>
            <a:r>
              <a:rPr lang="ja-JP" altLang="en-US" dirty="0"/>
              <a:t>気づいたこと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・今の気もち</a:t>
            </a:r>
            <a:r>
              <a:rPr lang="ja-JP" altLang="en-US" sz="4000" dirty="0"/>
              <a:t>　　　　　　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endParaRPr lang="ja-JP" altLang="en-US" sz="4000" dirty="0"/>
          </a:p>
        </p:txBody>
      </p:sp>
      <p:sp>
        <p:nvSpPr>
          <p:cNvPr id="2" name="右中かっこ 1"/>
          <p:cNvSpPr/>
          <p:nvPr/>
        </p:nvSpPr>
        <p:spPr>
          <a:xfrm>
            <a:off x="3459386" y="1412776"/>
            <a:ext cx="504056" cy="163500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36535" y="1412776"/>
            <a:ext cx="52099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/>
              <a:t>・書ける人は書こう</a:t>
            </a:r>
          </a:p>
          <a:p>
            <a:r>
              <a:rPr lang="ja-JP" altLang="en-US" sz="4400" dirty="0"/>
              <a:t>・絵をかいてもいいよ</a:t>
            </a:r>
            <a:endParaRPr kumimoji="1" lang="ja-JP" altLang="en-US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7" y="3861048"/>
            <a:ext cx="837155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3072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4632" y="1765942"/>
            <a:ext cx="8667848" cy="3820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>
                <a:latin typeface="+mj-ea"/>
                <a:ea typeface="+mj-ea"/>
              </a:rPr>
              <a:t>　</a:t>
            </a:r>
            <a:r>
              <a:rPr lang="ja-JP" altLang="en-US" sz="4000" dirty="0">
                <a:latin typeface="+mj-ea"/>
                <a:ea typeface="+mj-ea"/>
              </a:rPr>
              <a:t>今，感じている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ストレスのもと</a:t>
            </a:r>
            <a:r>
              <a:rPr lang="ja-JP" altLang="en-US" sz="4000" dirty="0">
                <a:latin typeface="+mj-ea"/>
                <a:ea typeface="+mj-ea"/>
              </a:rPr>
              <a:t>になって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いることを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一つ</a:t>
            </a:r>
            <a:r>
              <a:rPr lang="ja-JP" altLang="en-US" sz="4000" dirty="0">
                <a:latin typeface="+mj-ea"/>
                <a:ea typeface="+mj-ea"/>
              </a:rPr>
              <a:t>だけ思い浮かべてみよう。</a:t>
            </a:r>
            <a:endParaRPr lang="en-US" altLang="ja-JP" sz="40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1472" y="908720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ストレスの合計点に注目しよう！</a:t>
            </a:r>
            <a:endParaRPr kumimoji="1" lang="ja-JP" altLang="en-US" sz="40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06263" y="208738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C0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◆達人への道②</a:t>
            </a:r>
          </a:p>
        </p:txBody>
      </p:sp>
      <p:sp>
        <p:nvSpPr>
          <p:cNvPr id="4" name="雲形吹き出し 3"/>
          <p:cNvSpPr/>
          <p:nvPr/>
        </p:nvSpPr>
        <p:spPr>
          <a:xfrm>
            <a:off x="810278" y="3645024"/>
            <a:ext cx="6142756" cy="2957428"/>
          </a:xfrm>
          <a:prstGeom prst="cloudCallout">
            <a:avLst>
              <a:gd name="adj1" fmla="val 52185"/>
              <a:gd name="adj2" fmla="val 187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悩んでいる女の子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260" y="4653136"/>
            <a:ext cx="2232248" cy="1943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74796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3852" y="4797152"/>
            <a:ext cx="8856984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400" dirty="0">
                <a:latin typeface="+mn-ea"/>
              </a:rPr>
              <a:t>点数が高かった人も低かった人も</a:t>
            </a:r>
            <a:r>
              <a:rPr lang="ja-JP" altLang="en-US" sz="4400" dirty="0">
                <a:latin typeface="+mn-ea"/>
              </a:rPr>
              <a:t>，</a:t>
            </a:r>
            <a:endParaRPr lang="en-US" altLang="ja-JP" sz="4400" dirty="0">
              <a:latin typeface="+mn-ea"/>
            </a:endParaRPr>
          </a:p>
          <a:p>
            <a:pPr marL="0" indent="0">
              <a:buNone/>
            </a:pPr>
            <a:r>
              <a:rPr kumimoji="1" lang="ja-JP" altLang="en-US" sz="4400" dirty="0">
                <a:latin typeface="+mn-ea"/>
              </a:rPr>
              <a:t>まず</a:t>
            </a:r>
            <a:r>
              <a:rPr lang="ja-JP" altLang="en-US" sz="4400" u="sng" dirty="0">
                <a:solidFill>
                  <a:srgbClr val="FF0000"/>
                </a:solidFill>
                <a:latin typeface="+mn-ea"/>
              </a:rPr>
              <a:t>１点下げること</a:t>
            </a:r>
            <a:r>
              <a:rPr lang="ja-JP" altLang="en-US" sz="4400" dirty="0">
                <a:latin typeface="+mn-ea"/>
              </a:rPr>
              <a:t>を目標にしよう！</a:t>
            </a:r>
            <a:endParaRPr lang="en-US" altLang="ja-JP" sz="4400" dirty="0"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180666"/>
            <a:ext cx="5365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今日の授業の目標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6" name="Picture 4" descr="ED00205_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032" y="1052736"/>
            <a:ext cx="867568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899592" y="1268760"/>
            <a:ext cx="694791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rgbClr val="FFFF00"/>
                </a:solidFill>
              </a:rPr>
              <a:t>　</a:t>
            </a:r>
            <a:r>
              <a:rPr kumimoji="1" lang="ja-JP" altLang="en-US" sz="6000" b="1" dirty="0">
                <a:solidFill>
                  <a:srgbClr val="FFFF00"/>
                </a:solidFill>
              </a:rPr>
              <a:t>ストレスの合計点を</a:t>
            </a:r>
          </a:p>
          <a:p>
            <a:r>
              <a:rPr kumimoji="1" lang="en-US" altLang="ja-JP" sz="6000" b="1" dirty="0">
                <a:solidFill>
                  <a:srgbClr val="FFFF00"/>
                </a:solidFill>
              </a:rPr>
              <a:t>1</a:t>
            </a:r>
            <a:r>
              <a:rPr kumimoji="1" lang="ja-JP" altLang="en-US" sz="6000" b="1" dirty="0">
                <a:solidFill>
                  <a:srgbClr val="FFFF00"/>
                </a:solidFill>
              </a:rPr>
              <a:t>点下げよう！</a:t>
            </a:r>
          </a:p>
        </p:txBody>
      </p:sp>
    </p:spTree>
    <p:extLst>
      <p:ext uri="{BB962C8B-B14F-4D97-AF65-F5344CB8AC3E}">
        <p14:creationId xmlns:p14="http://schemas.microsoft.com/office/powerpoint/2010/main" val="18196610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904223"/>
              </p:ext>
            </p:extLst>
          </p:nvPr>
        </p:nvGraphicFramePr>
        <p:xfrm>
          <a:off x="236712" y="1891594"/>
          <a:ext cx="8799784" cy="4129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4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05358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対処行動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  <a:r>
                        <a:rPr kumimoji="1" lang="ja-JP" altLang="en-US" sz="3600" b="1" dirty="0">
                          <a:solidFill>
                            <a:srgbClr val="00B05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行動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  <a:r>
                        <a:rPr kumimoji="1" lang="ja-JP" altLang="en-US" sz="3600" b="1" dirty="0">
                          <a:solidFill>
                            <a:srgbClr val="FF66CC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イメージ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問題を</a:t>
                      </a:r>
                      <a:endParaRPr kumimoji="1" lang="en-US" altLang="ja-JP" sz="3600" dirty="0">
                        <a:solidFill>
                          <a:srgbClr val="0070C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3600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  <a:r>
                        <a:rPr kumimoji="1" lang="ja-JP" altLang="en-US" sz="3600" b="1" dirty="0">
                          <a:solidFill>
                            <a:srgbClr val="00B05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行動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600" b="1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  <a:r>
                        <a:rPr kumimoji="1" lang="ja-JP" altLang="en-US" sz="3600" b="1" dirty="0">
                          <a:solidFill>
                            <a:srgbClr val="FF66CC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イメージ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51520" y="7029400"/>
            <a:ext cx="8568952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n-ea"/>
              </a:rPr>
              <a:t>　　</a:t>
            </a:r>
            <a:endParaRPr lang="en-US" altLang="ja-JP" sz="3600" dirty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n-ea"/>
              </a:rPr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84980" y="0"/>
            <a:ext cx="9058794" cy="7447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r>
              <a:rPr kumimoji="1" lang="ja-JP" altLang="en-US" sz="4400" dirty="0">
                <a:solidFill>
                  <a:srgbClr val="C00000"/>
                </a:solidFill>
                <a:latin typeface="+mn-ea"/>
                <a:ea typeface="ＤＨＰ特太ゴシック体" panose="02010601000101010101" pitchFamily="2" charset="-128"/>
              </a:rPr>
              <a:t>ストレスを感じた時の工夫</a:t>
            </a:r>
            <a:r>
              <a:rPr kumimoji="1"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endParaRPr kumimoji="1" lang="en-US" altLang="ja-JP" sz="4400" dirty="0">
              <a:latin typeface="+mn-ea"/>
              <a:ea typeface="ＤＨＰ特太ゴシック体" panose="02010601000101010101" pitchFamily="2" charset="-128"/>
            </a:endParaRPr>
          </a:p>
          <a:p>
            <a:pPr marL="0" indent="0" algn="ctr">
              <a:buNone/>
            </a:pPr>
            <a:endParaRPr kumimoji="1" lang="en-US" altLang="ja-JP" sz="4400" dirty="0">
              <a:latin typeface="+mn-ea"/>
              <a:ea typeface="ＤＨＰ特太ゴシック体" panose="02010601000101010101" pitchFamily="2" charset="-128"/>
            </a:endParaRPr>
          </a:p>
          <a:p>
            <a:pPr marL="0" indent="0" algn="ctr">
              <a:buNone/>
            </a:pPr>
            <a:r>
              <a:rPr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endParaRPr kumimoji="1" lang="ja-JP" altLang="en-US" sz="4400" b="1" dirty="0">
              <a:latin typeface="+mn-ea"/>
              <a:ea typeface="ＤＨＰ特太ゴシック体" panose="02010601000101010101" pitchFamily="2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51920" y="6165304"/>
            <a:ext cx="4827364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FF00"/>
                </a:solidFill>
                <a:latin typeface="+mj-ea"/>
                <a:ea typeface="+mj-ea"/>
              </a:rPr>
              <a:t>ひとつひとつ</a:t>
            </a:r>
            <a:r>
              <a:rPr kumimoji="1" lang="ja-JP" altLang="en-US" sz="3200" b="1" dirty="0">
                <a:solidFill>
                  <a:srgbClr val="FFFF00"/>
                </a:solidFill>
                <a:latin typeface="+mj-ea"/>
                <a:ea typeface="+mj-ea"/>
              </a:rPr>
              <a:t>考えていこう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43608" y="798151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４つの「対処行動（工夫）」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2" name="図 11" descr="猫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48" y="4005064"/>
            <a:ext cx="1096070" cy="80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図 12" descr="犬のアイコン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48" y="1916832"/>
            <a:ext cx="1096070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 descr="ウサギのアイコン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653" y="3108126"/>
            <a:ext cx="1220252" cy="880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図 14" descr="象のアイコン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744" y="5013176"/>
            <a:ext cx="1096070" cy="927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21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-10120" y="1124744"/>
            <a:ext cx="3240360" cy="598711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はじめに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2" y="1772816"/>
            <a:ext cx="9003332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0" y="208738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C0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◆達人への道①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557214" y="210962"/>
            <a:ext cx="55867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>
                <a:solidFill>
                  <a:srgbClr val="0070C0"/>
                </a:solidFill>
                <a:latin typeface="+mj-ea"/>
              </a:rPr>
              <a:t>「心とからだの健康観察」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3419868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6190" y="1750169"/>
            <a:ext cx="8712968" cy="18948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　人と話す　　○　リラックスする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○　熱中する　　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など，自分にとって楽しいことをする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48995" y="860624"/>
            <a:ext cx="6754944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sz="44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には</a:t>
            </a:r>
            <a:endParaRPr kumimoji="1"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206028" y="4040628"/>
            <a:ext cx="8570052" cy="152072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ja-JP" altLang="en-US" sz="4000" dirty="0">
              <a:latin typeface="+mj-ea"/>
            </a:endParaRPr>
          </a:p>
          <a:p>
            <a:r>
              <a:rPr lang="ja-JP" altLang="en-US" sz="4000" dirty="0">
                <a:latin typeface="+mj-ea"/>
              </a:rPr>
              <a:t>・だれと話すのか</a:t>
            </a:r>
          </a:p>
          <a:p>
            <a:r>
              <a:rPr lang="ja-JP" altLang="en-US" sz="4000" dirty="0">
                <a:latin typeface="+mj-ea"/>
              </a:rPr>
              <a:t>・何をするのか</a:t>
            </a:r>
            <a:endParaRPr lang="en-US" altLang="ja-JP" sz="4000" dirty="0">
              <a:latin typeface="+mj-ea"/>
            </a:endParaRPr>
          </a:p>
          <a:p>
            <a:endParaRPr lang="ja-JP" altLang="en-US" sz="4000" dirty="0">
              <a:latin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94028" y="152002"/>
            <a:ext cx="607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☆達人シートの左上に注目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221820" y="5635241"/>
            <a:ext cx="8666468" cy="769441"/>
          </a:xfrm>
          <a:prstGeom prst="roundRect">
            <a:avLst/>
          </a:prstGeom>
          <a:solidFill>
            <a:srgbClr val="FF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中かっこ 8"/>
          <p:cNvSpPr/>
          <p:nvPr/>
        </p:nvSpPr>
        <p:spPr>
          <a:xfrm>
            <a:off x="4077286" y="4260929"/>
            <a:ext cx="432048" cy="108012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89850" y="444704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/>
              <a:t>(</a:t>
            </a:r>
            <a:r>
              <a:rPr kumimoji="1" lang="ja-JP" altLang="en-US" sz="4000" dirty="0"/>
              <a:t>　</a:t>
            </a:r>
            <a:r>
              <a:rPr kumimoji="1" lang="en-US" altLang="ja-JP" sz="4000" dirty="0"/>
              <a:t>)</a:t>
            </a:r>
            <a:r>
              <a:rPr kumimoji="1" lang="ja-JP" altLang="en-US" sz="4000" dirty="0"/>
              <a:t>に書こう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6190" y="5635240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sz="44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」は　有効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2" name="図 11" descr="犬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6" y="52586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90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0808" y="260649"/>
            <a:ext cx="8581280" cy="1296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でも，困ったときすぐにできないこともあるよ。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sz="3600" dirty="0">
                <a:latin typeface="+mj-ea"/>
                <a:ea typeface="+mj-ea"/>
              </a:rPr>
              <a:t>こんなときは・・・</a:t>
            </a: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984844" y="2019151"/>
            <a:ext cx="5963419" cy="83686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「あとで○○しよう」</a:t>
            </a:r>
            <a:endParaRPr lang="en-US" altLang="ja-JP" sz="44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　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7108" y="5845322"/>
            <a:ext cx="8407656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</a:t>
            </a:r>
            <a:r>
              <a:rPr kumimoji="1" lang="ja-JP" altLang="en-US" sz="4400" b="1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気分を変える</a:t>
            </a:r>
            <a:r>
              <a:rPr kumimoji="1" lang="ja-JP" altLang="en-US" sz="4400" b="1" dirty="0">
                <a:solidFill>
                  <a:srgbClr val="CC0099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イメージ</a:t>
            </a:r>
            <a:r>
              <a:rPr kumimoji="1" lang="ja-JP" altLang="en-US" sz="4400" b="1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962968" y="2885148"/>
            <a:ext cx="7002040" cy="21864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>
                <a:solidFill>
                  <a:srgbClr val="FF0000"/>
                </a:solidFill>
                <a:latin typeface="+mj-ea"/>
                <a:ea typeface="+mj-ea"/>
              </a:rPr>
              <a:t>　楽しみをためておくイメージをもつ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ことは，ストレスマネジメントの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　達人になるためのコツ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　</a:t>
            </a:r>
          </a:p>
        </p:txBody>
      </p:sp>
      <p:sp>
        <p:nvSpPr>
          <p:cNvPr id="5" name="雲 4"/>
          <p:cNvSpPr/>
          <p:nvPr/>
        </p:nvSpPr>
        <p:spPr>
          <a:xfrm>
            <a:off x="179512" y="1412777"/>
            <a:ext cx="8568952" cy="4193440"/>
          </a:xfrm>
          <a:prstGeom prst="cloud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>
            <a:off x="4355976" y="5071590"/>
            <a:ext cx="648072" cy="7716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 descr="ガッツポーズをしている女の子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979188"/>
            <a:ext cx="2105025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 descr="ガッツポーズをして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79188"/>
            <a:ext cx="2016223" cy="1905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294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2196" y="1520481"/>
            <a:ext cx="8928992" cy="55634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①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「気分を変える</a:t>
            </a:r>
            <a:r>
              <a:rPr lang="ja-JP" altLang="en-US" sz="4000" b="1" dirty="0">
                <a:solidFill>
                  <a:srgbClr val="00B050"/>
                </a:solidFill>
                <a:latin typeface="+mj-ea"/>
                <a:ea typeface="+mj-ea"/>
              </a:rPr>
              <a:t>行動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」</a:t>
            </a:r>
            <a:r>
              <a:rPr lang="ja-JP" altLang="en-US" sz="4000" dirty="0">
                <a:latin typeface="+mj-ea"/>
                <a:ea typeface="+mj-ea"/>
              </a:rPr>
              <a:t>で記入したことを（　　）に書き写そう。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endParaRPr lang="en-US" altLang="ja-JP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endParaRPr lang="en-US" altLang="ja-JP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4000" dirty="0">
                <a:latin typeface="+mj-ea"/>
                <a:ea typeface="+mj-ea"/>
              </a:rPr>
              <a:t>②その行動を</a:t>
            </a:r>
            <a:r>
              <a:rPr lang="ja-JP" altLang="en-US" sz="4000" u="sng" dirty="0">
                <a:solidFill>
                  <a:srgbClr val="FF0000"/>
                </a:solidFill>
                <a:latin typeface="+mj-ea"/>
                <a:ea typeface="+mj-ea"/>
              </a:rPr>
              <a:t>いつやってみようか</a:t>
            </a:r>
            <a:r>
              <a:rPr lang="ja-JP" altLang="en-US" sz="4000" dirty="0">
                <a:latin typeface="+mj-ea"/>
                <a:ea typeface="+mj-ea"/>
              </a:rPr>
              <a:t>を考え，＿＿＿に書こう。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  <a:ea typeface="+mj-ea"/>
              </a:rPr>
              <a:t>　＜例＞</a:t>
            </a: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あとで，冬休みになったら，帰ったら</a:t>
            </a:r>
            <a:r>
              <a:rPr lang="ja-JP" altLang="en-US" dirty="0">
                <a:solidFill>
                  <a:schemeClr val="accent1"/>
                </a:solidFill>
                <a:latin typeface="+mj-ea"/>
                <a:ea typeface="+mj-ea"/>
              </a:rPr>
              <a:t>，</a:t>
            </a:r>
            <a:r>
              <a:rPr lang="ja-JP" altLang="en-US" dirty="0">
                <a:latin typeface="+mj-ea"/>
                <a:ea typeface="+mj-ea"/>
              </a:rPr>
              <a:t>など　</a:t>
            </a:r>
            <a:endParaRPr kumimoji="1" lang="ja-JP" altLang="en-US" dirty="0">
              <a:latin typeface="+mj-ea"/>
              <a:ea typeface="+mj-ea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260088"/>
              </p:ext>
            </p:extLst>
          </p:nvPr>
        </p:nvGraphicFramePr>
        <p:xfrm>
          <a:off x="179512" y="2842625"/>
          <a:ext cx="8856984" cy="1764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8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8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151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気分を変える行動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気分を変えるイメージ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2683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だれと話をする？（  </a:t>
                      </a:r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友だち</a:t>
                      </a:r>
                      <a:r>
                        <a:rPr kumimoji="1" lang="ja-JP" altLang="en-US" sz="2000" b="1" dirty="0">
                          <a:solidFill>
                            <a:srgbClr val="00B05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</a:t>
                      </a:r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+mj-ea"/>
                          <a:ea typeface="+mj-ea"/>
                        </a:rPr>
                        <a:t>＿＿＿＿＿＿＿＿＿</a:t>
                      </a:r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，</a:t>
                      </a:r>
                      <a:endParaRPr kumimoji="1"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  </a:t>
                      </a:r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友だち</a:t>
                      </a:r>
                      <a:r>
                        <a:rPr kumimoji="1" lang="ja-JP" altLang="en-US" sz="2000" b="1" dirty="0">
                          <a:solidFill>
                            <a:srgbClr val="00B05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</a:t>
                      </a:r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）に話を聞いてもらおう。</a:t>
                      </a:r>
                      <a:endParaRPr kumimoji="1"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7" name="直線矢印コネクタ 6"/>
          <p:cNvCxnSpPr/>
          <p:nvPr/>
        </p:nvCxnSpPr>
        <p:spPr>
          <a:xfrm>
            <a:off x="3915328" y="4005064"/>
            <a:ext cx="864096" cy="108012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2339752" y="751040"/>
            <a:ext cx="6408712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</a:t>
            </a:r>
            <a:r>
              <a:rPr lang="ja-JP" altLang="en-US" sz="4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変える</a:t>
            </a:r>
            <a:r>
              <a:rPr lang="ja-JP" altLang="en-US" sz="4400" dirty="0">
                <a:solidFill>
                  <a:srgbClr val="CC00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イメージ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39752" y="166265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☆達人シートの右上に注目</a:t>
            </a:r>
          </a:p>
        </p:txBody>
      </p:sp>
      <p:pic>
        <p:nvPicPr>
          <p:cNvPr id="10" name="図 9" descr="ウサギ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66" y="0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8225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3788" y="1340768"/>
            <a:ext cx="8424936" cy="2592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800" dirty="0">
                <a:latin typeface="+mj-ea"/>
                <a:ea typeface="+mj-ea"/>
              </a:rPr>
              <a:t>　</a:t>
            </a:r>
            <a:r>
              <a:rPr lang="ja-JP" altLang="en-US" sz="4400" dirty="0">
                <a:latin typeface="+mj-ea"/>
                <a:ea typeface="+mj-ea"/>
              </a:rPr>
              <a:t>ストレスのもとになって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j-ea"/>
                <a:ea typeface="+mj-ea"/>
              </a:rPr>
              <a:t>いる問題や課題を解決した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j-ea"/>
                <a:ea typeface="+mj-ea"/>
              </a:rPr>
              <a:t>ことにはならない。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j-ea"/>
                <a:ea typeface="+mj-ea"/>
              </a:rPr>
              <a:t>　</a:t>
            </a:r>
            <a:endParaRPr lang="en-US" altLang="ja-JP" sz="44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5775" y="358294"/>
            <a:ext cx="8908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でも，気分を変えているだけでは・・・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3372" y="4421082"/>
            <a:ext cx="8424936" cy="752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>
                <a:latin typeface="+mj-ea"/>
                <a:ea typeface="+mj-ea"/>
              </a:rPr>
              <a:t>　</a:t>
            </a:r>
            <a:r>
              <a:rPr lang="ja-JP" altLang="en-US" sz="4000" dirty="0">
                <a:latin typeface="+mj-ea"/>
                <a:ea typeface="+mj-ea"/>
              </a:rPr>
              <a:t>そこで，必要なのが</a:t>
            </a:r>
            <a:endParaRPr lang="en-US" altLang="ja-JP" sz="4000" dirty="0">
              <a:latin typeface="+mj-ea"/>
              <a:ea typeface="+mj-ea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403648" y="5435996"/>
            <a:ext cx="7632848" cy="783580"/>
          </a:xfrm>
          <a:prstGeom prst="rect">
            <a:avLst/>
          </a:prstGeom>
          <a:solidFill>
            <a:srgbClr val="F3FA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b="1" dirty="0">
                <a:solidFill>
                  <a:srgbClr val="0070C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「解決する</a:t>
            </a:r>
            <a:r>
              <a:rPr lang="ja-JP" altLang="en-US" sz="4000" b="1" dirty="0">
                <a:solidFill>
                  <a:srgbClr val="00B05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行動</a:t>
            </a:r>
            <a:r>
              <a:rPr lang="ja-JP" altLang="en-US" sz="4000" b="1" dirty="0">
                <a:solidFill>
                  <a:srgbClr val="0070C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  <a:r>
              <a:rPr lang="ja-JP" altLang="en-US" sz="4000" dirty="0">
                <a:latin typeface="+mj-ea"/>
                <a:ea typeface="+mj-ea"/>
              </a:rPr>
              <a:t>という対処行動</a:t>
            </a:r>
            <a:endParaRPr lang="en-US" altLang="ja-JP" sz="4000" dirty="0">
              <a:latin typeface="+mj-ea"/>
              <a:ea typeface="+mj-ea"/>
            </a:endParaRPr>
          </a:p>
        </p:txBody>
      </p:sp>
      <p:pic>
        <p:nvPicPr>
          <p:cNvPr id="8" name="図 7" descr="猫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4" y="5019748"/>
            <a:ext cx="1616075" cy="16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 descr="悩んで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576" y="1990083"/>
            <a:ext cx="2133840" cy="2247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64544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153342"/>
            <a:ext cx="8667406" cy="3211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○課題を後回しにしないで，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とりあえず</a:t>
            </a:r>
            <a:endParaRPr lang="en-US" altLang="ja-JP" sz="40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　　はじめてみる</a:t>
            </a:r>
            <a:endParaRPr lang="en-US" altLang="ja-JP" sz="40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○解決のための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工夫</a:t>
            </a:r>
            <a:r>
              <a:rPr lang="ja-JP" altLang="en-US" sz="4000" b="1" dirty="0">
                <a:latin typeface="+mj-ea"/>
                <a:ea typeface="+mj-ea"/>
              </a:rPr>
              <a:t>や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努力</a:t>
            </a:r>
            <a:r>
              <a:rPr lang="ja-JP" altLang="en-US" sz="4000" b="1" dirty="0">
                <a:latin typeface="+mj-ea"/>
                <a:ea typeface="+mj-ea"/>
              </a:rPr>
              <a:t>をする</a:t>
            </a:r>
            <a:endParaRPr lang="en-US" altLang="ja-JP" sz="4000" b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○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よい結果を出す</a:t>
            </a:r>
            <a:r>
              <a:rPr lang="ja-JP" altLang="en-US" sz="4000" b="1" dirty="0">
                <a:latin typeface="+mj-ea"/>
                <a:ea typeface="+mj-ea"/>
              </a:rPr>
              <a:t>（試合に勝つ，合格）</a:t>
            </a:r>
            <a:r>
              <a:rPr lang="ja-JP" altLang="en-US" sz="3600" dirty="0">
                <a:latin typeface="+mj-ea"/>
                <a:ea typeface="+mj-ea"/>
              </a:rPr>
              <a:t>　　　　　　　　　　　　　　　　　　　　　　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　　　　　　　　　　などがあるよ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55776" y="255719"/>
            <a:ext cx="5544616" cy="783580"/>
          </a:xfrm>
          <a:prstGeom prst="rect">
            <a:avLst/>
          </a:prstGeom>
          <a:solidFill>
            <a:srgbClr val="F3FA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4400" b="1" dirty="0">
                <a:solidFill>
                  <a:srgbClr val="0070C0"/>
                </a:solidFill>
                <a:latin typeface="+mj-ea"/>
                <a:ea typeface="+mj-ea"/>
              </a:rPr>
              <a:t>「解決する</a:t>
            </a: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+mj-ea"/>
              </a:rPr>
              <a:t>行動</a:t>
            </a:r>
            <a:r>
              <a:rPr lang="ja-JP" altLang="en-US" sz="4400" b="1" dirty="0">
                <a:solidFill>
                  <a:srgbClr val="0070C0"/>
                </a:solidFill>
                <a:latin typeface="+mj-ea"/>
                <a:ea typeface="+mj-ea"/>
              </a:rPr>
              <a:t>」</a:t>
            </a:r>
            <a:endParaRPr lang="en-US" altLang="ja-JP" sz="44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1560" y="5016822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でも，</a:t>
            </a:r>
            <a:r>
              <a:rPr lang="ja-JP" altLang="en-US" sz="3600" dirty="0">
                <a:latin typeface="+mj-ea"/>
              </a:rPr>
              <a:t>解決しようと努力していても，</a:t>
            </a:r>
            <a:endParaRPr lang="en-US" altLang="ja-JP" sz="3600" dirty="0">
              <a:latin typeface="+mj-ea"/>
            </a:endParaRPr>
          </a:p>
          <a:p>
            <a:r>
              <a:rPr lang="ja-JP" altLang="en-US" sz="3600" dirty="0">
                <a:latin typeface="+mj-ea"/>
              </a:rPr>
              <a:t>なかなか簡単には進まないことも・・・</a:t>
            </a:r>
            <a:endParaRPr lang="ja-JP" altLang="en-US" sz="3600" dirty="0"/>
          </a:p>
          <a:p>
            <a:endParaRPr kumimoji="1" lang="ja-JP" altLang="en-US" sz="3600" dirty="0"/>
          </a:p>
        </p:txBody>
      </p:sp>
      <p:sp>
        <p:nvSpPr>
          <p:cNvPr id="4" name="雲形吹き出し 3"/>
          <p:cNvSpPr/>
          <p:nvPr/>
        </p:nvSpPr>
        <p:spPr>
          <a:xfrm>
            <a:off x="-108520" y="4581128"/>
            <a:ext cx="8064896" cy="2276872"/>
          </a:xfrm>
          <a:prstGeom prst="cloudCallout">
            <a:avLst>
              <a:gd name="adj1" fmla="val 50359"/>
              <a:gd name="adj2" fmla="val 291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1" name="図 10" descr="猫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01" y="0"/>
            <a:ext cx="1616075" cy="122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図 11" descr="悩んで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316" y="5057410"/>
            <a:ext cx="1732152" cy="1673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594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539552" y="3429000"/>
            <a:ext cx="7992888" cy="223224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6812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「解決する行動」につながらないとき</a:t>
            </a:r>
            <a:endParaRPr kumimoji="1" lang="ja-JP" altLang="en-US" sz="40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03400" y="1505297"/>
            <a:ext cx="7508140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</a:t>
            </a:r>
            <a:r>
              <a:rPr kumimoji="1" lang="ja-JP" altLang="en-US" sz="4400" dirty="0">
                <a:solidFill>
                  <a:srgbClr val="00B0F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解決する</a:t>
            </a:r>
            <a:r>
              <a:rPr kumimoji="1" lang="ja-JP" altLang="en-US" sz="4400" dirty="0">
                <a:solidFill>
                  <a:srgbClr val="CC00CC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イメージ</a:t>
            </a:r>
            <a:r>
              <a:rPr kumimoji="1" lang="ja-JP" altLang="en-US" sz="4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  <a:r>
              <a:rPr kumimoji="1" lang="ja-JP" altLang="en-US" sz="40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をもつ</a:t>
            </a:r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65320" y="2681536"/>
            <a:ext cx="838430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人は困難に出会っても，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00B050"/>
                </a:solidFill>
                <a:latin typeface="+mj-ea"/>
                <a:ea typeface="+mj-ea"/>
              </a:rPr>
              <a:t>　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○解決への見通しがもてる</a:t>
            </a:r>
          </a:p>
          <a:p>
            <a:pPr marL="0" indent="0">
              <a:buNone/>
            </a:pP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　○取組のよさ</a:t>
            </a:r>
            <a:r>
              <a:rPr lang="en-US" altLang="ja-JP" sz="40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意義</a:t>
            </a:r>
            <a:r>
              <a:rPr lang="en-US" altLang="ja-JP" sz="40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が分かる</a:t>
            </a:r>
            <a:endParaRPr lang="en-US" altLang="ja-JP" sz="40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　○今の成果が確認できる　</a:t>
            </a:r>
            <a:r>
              <a:rPr lang="ja-JP" altLang="en-US" sz="4000" b="1" dirty="0">
                <a:latin typeface="+mj-ea"/>
                <a:ea typeface="+mj-ea"/>
              </a:rPr>
              <a:t>　　　　　　　　　</a:t>
            </a:r>
          </a:p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　　　　　　　　　</a:t>
            </a:r>
            <a:r>
              <a:rPr lang="ja-JP" altLang="en-US" sz="4000" dirty="0">
                <a:latin typeface="+mj-ea"/>
                <a:ea typeface="+mj-ea"/>
              </a:rPr>
              <a:t>と気持ちが楽になるよ。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</p:txBody>
      </p:sp>
      <p:pic>
        <p:nvPicPr>
          <p:cNvPr id="9" name="図 8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68534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434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79512" y="260648"/>
            <a:ext cx="8856984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400" dirty="0">
                <a:latin typeface="+mj-ea"/>
                <a:ea typeface="+mj-ea"/>
              </a:rPr>
              <a:t>もう一度，最初に思い浮かべた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「ストレスのもとになっている</a:t>
            </a:r>
            <a:endParaRPr lang="en-US" altLang="ja-JP" sz="4400" b="1" dirty="0">
              <a:solidFill>
                <a:srgbClr val="00B050"/>
              </a:solidFill>
              <a:latin typeface="+mj-ea"/>
              <a:ea typeface="ＤＨＰ特太ゴシック体" panose="02010601000101010101" pitchFamily="2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問題や課題」</a:t>
            </a:r>
            <a:r>
              <a:rPr lang="ja-JP" altLang="en-US" sz="4400" dirty="0">
                <a:latin typeface="+mj-ea"/>
                <a:ea typeface="+mj-ea"/>
              </a:rPr>
              <a:t>を思い浮かべてみよう。</a:t>
            </a:r>
            <a:endParaRPr lang="en-US" altLang="ja-JP" sz="4400" dirty="0">
              <a:latin typeface="+mj-ea"/>
              <a:ea typeface="+mj-ea"/>
            </a:endParaRPr>
          </a:p>
        </p:txBody>
      </p:sp>
      <p:sp>
        <p:nvSpPr>
          <p:cNvPr id="2" name="雲 1"/>
          <p:cNvSpPr/>
          <p:nvPr/>
        </p:nvSpPr>
        <p:spPr>
          <a:xfrm>
            <a:off x="544480" y="2924944"/>
            <a:ext cx="8136904" cy="3641767"/>
          </a:xfrm>
          <a:prstGeom prst="cloud">
            <a:avLst/>
          </a:prstGeom>
          <a:solidFill>
            <a:srgbClr val="FFF3FF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01554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23528" y="2132856"/>
            <a:ext cx="8640960" cy="1189609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766545" y="1699816"/>
            <a:ext cx="5832648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5516" y="1672432"/>
            <a:ext cx="8856984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　　　　</a:t>
            </a:r>
            <a:r>
              <a:rPr lang="ja-JP" altLang="en-US" sz="40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見通しがもてる</a:t>
            </a:r>
            <a:endParaRPr lang="en-US" altLang="ja-JP" sz="4000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（　　　　）に聞けばやり方がわかりそうだ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⇒だれに聞けば，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解決への見通し</a:t>
            </a:r>
            <a:r>
              <a:rPr lang="ja-JP" altLang="en-US" sz="4000" dirty="0">
                <a:latin typeface="+mj-ea"/>
                <a:ea typeface="+mj-ea"/>
              </a:rPr>
              <a:t>が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楽にもてるかな。　　</a:t>
            </a:r>
            <a:r>
              <a:rPr lang="en-US" altLang="ja-JP" sz="4000" dirty="0">
                <a:latin typeface="+mj-ea"/>
                <a:ea typeface="+mj-ea"/>
              </a:rPr>
              <a:t>(</a:t>
            </a:r>
            <a:r>
              <a:rPr lang="ja-JP" altLang="en-US" sz="4000" dirty="0">
                <a:latin typeface="+mj-ea"/>
                <a:ea typeface="+mj-ea"/>
              </a:rPr>
              <a:t>　　　</a:t>
            </a:r>
            <a:r>
              <a:rPr lang="en-US" altLang="ja-JP" sz="4000" dirty="0">
                <a:latin typeface="+mj-ea"/>
                <a:ea typeface="+mj-ea"/>
              </a:rPr>
              <a:t>)</a:t>
            </a:r>
            <a:r>
              <a:rPr lang="ja-JP" altLang="en-US" sz="4000" dirty="0">
                <a:latin typeface="+mj-ea"/>
                <a:ea typeface="+mj-ea"/>
              </a:rPr>
              <a:t>に書こう。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＜例＞　家族，先生，友だち　など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</a:t>
            </a:r>
            <a:endParaRPr lang="en-US" altLang="ja-JP" sz="3600" dirty="0">
              <a:latin typeface="+mj-ea"/>
              <a:ea typeface="+mj-ea"/>
            </a:endParaRPr>
          </a:p>
          <a:p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83768" y="864828"/>
            <a:ext cx="4994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「解決するイメージ①」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87910" y="268746"/>
            <a:ext cx="5589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</a:t>
            </a:r>
            <a:r>
              <a:rPr lang="ja-JP" altLang="en-US" sz="32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達人シート</a:t>
            </a:r>
            <a:r>
              <a:rPr kumimoji="1" lang="ja-JP" altLang="en-US" sz="32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の右下に注目</a:t>
            </a:r>
          </a:p>
        </p:txBody>
      </p:sp>
      <p:pic>
        <p:nvPicPr>
          <p:cNvPr id="9" name="図 8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1" y="188640"/>
            <a:ext cx="1616075" cy="1743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38963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7016" y="404664"/>
            <a:ext cx="8533456" cy="3384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400" dirty="0">
                <a:latin typeface="+mj-ea"/>
                <a:ea typeface="+mj-ea"/>
              </a:rPr>
              <a:t>今，</a:t>
            </a: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「ストレスのもとになっている問題や課題」</a:t>
            </a:r>
            <a:r>
              <a:rPr lang="ja-JP" altLang="en-US" sz="4400" dirty="0">
                <a:latin typeface="+mj-ea"/>
                <a:ea typeface="+mj-ea"/>
              </a:rPr>
              <a:t>に対して，</a:t>
            </a:r>
            <a:r>
              <a:rPr lang="ja-JP" altLang="en-US" sz="4400" b="1" dirty="0">
                <a:solidFill>
                  <a:srgbClr val="FF0000"/>
                </a:solidFill>
                <a:latin typeface="+mj-ea"/>
                <a:ea typeface="+mj-ea"/>
              </a:rPr>
              <a:t>取り組んでいること</a:t>
            </a:r>
            <a:r>
              <a:rPr lang="ja-JP" altLang="en-US" sz="4400" dirty="0">
                <a:latin typeface="+mj-ea"/>
                <a:ea typeface="+mj-ea"/>
              </a:rPr>
              <a:t>を思い浮かべてみよう。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2" name="雲 1"/>
          <p:cNvSpPr/>
          <p:nvPr/>
        </p:nvSpPr>
        <p:spPr>
          <a:xfrm>
            <a:off x="544480" y="2924944"/>
            <a:ext cx="8136904" cy="3641767"/>
          </a:xfrm>
          <a:prstGeom prst="cloud">
            <a:avLst/>
          </a:prstGeom>
          <a:solidFill>
            <a:srgbClr val="FFF3FF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3361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226012" y="1511907"/>
            <a:ext cx="8640960" cy="1189609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349469" y="1204725"/>
            <a:ext cx="7104384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574" y="1169453"/>
            <a:ext cx="9448978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  <a:r>
              <a:rPr lang="ja-JP" altLang="en-US" sz="40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取組のよさ（意義）が分かる</a:t>
            </a:r>
            <a:endParaRPr lang="en-US" altLang="ja-JP" sz="4000" b="1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4000" dirty="0">
                <a:latin typeface="+mj-ea"/>
                <a:ea typeface="+mj-ea"/>
              </a:rPr>
              <a:t>今の取組が（　　　　　　）につながる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⇒取組が，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どのような成果</a:t>
            </a:r>
            <a:r>
              <a:rPr lang="ja-JP" altLang="en-US" sz="4000" dirty="0">
                <a:latin typeface="+mj-ea"/>
                <a:ea typeface="+mj-ea"/>
              </a:rPr>
              <a:t>につながりそう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かな。　（　　　　）に書こう。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  <a:ea typeface="+mj-ea"/>
              </a:rPr>
              <a:t>＜例＞</a:t>
            </a:r>
            <a:r>
              <a:rPr lang="ja-JP" altLang="en-US" sz="3600" dirty="0">
                <a:latin typeface="+mj-ea"/>
                <a:ea typeface="+mj-ea"/>
              </a:rPr>
              <a:t>・この宿題をやれば成績が上がりそう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・この練習を続ければ試合に勝てそうだ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8020" y="166265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「解決するイメージ②」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" name="図 9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897" y="0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891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374063" cy="1143000"/>
          </a:xfrm>
        </p:spPr>
        <p:txBody>
          <a:bodyPr/>
          <a:lstStyle/>
          <a:p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「心とからだの健康観察」をする前に①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2133600"/>
            <a:ext cx="815181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5117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99809" y="1258265"/>
            <a:ext cx="8640960" cy="1018607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683568" y="842069"/>
            <a:ext cx="5832648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8020" y="16626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「解決するイメージ③」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" name="図 9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694" y="34032"/>
            <a:ext cx="1616075" cy="16160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4004" y="812594"/>
            <a:ext cx="8856984" cy="6045405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</a:t>
            </a:r>
            <a:r>
              <a:rPr lang="ja-JP" altLang="en-US" sz="40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今の成果が確認できる</a:t>
            </a:r>
            <a:endParaRPr lang="en-US" altLang="ja-JP" sz="4000" b="1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+mj-ea"/>
                <a:ea typeface="+mj-ea"/>
              </a:rPr>
              <a:t>今できていることは（　　　　　　）だ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⇒</a:t>
            </a:r>
            <a:r>
              <a:rPr lang="ja-JP" altLang="en-US" sz="4000" dirty="0">
                <a:latin typeface="+mj-ea"/>
              </a:rPr>
              <a:t>大変な中でも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すでに成果は表れて</a:t>
            </a:r>
            <a:r>
              <a:rPr lang="ja-JP" altLang="en-US" sz="4000" b="1" dirty="0" err="1">
                <a:solidFill>
                  <a:srgbClr val="FF0000"/>
                </a:solidFill>
                <a:latin typeface="+mj-ea"/>
              </a:rPr>
              <a:t>い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　</a:t>
            </a: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　る</a:t>
            </a:r>
            <a:r>
              <a:rPr lang="ja-JP" altLang="en-US" sz="4000" dirty="0">
                <a:latin typeface="+mj-ea"/>
              </a:rPr>
              <a:t>よ。</a:t>
            </a:r>
            <a:r>
              <a:rPr lang="ja-JP" altLang="en-US" sz="4000" dirty="0">
                <a:solidFill>
                  <a:srgbClr val="FF0000"/>
                </a:solidFill>
                <a:latin typeface="+mj-ea"/>
              </a:rPr>
              <a:t>今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どこまでできているのか</a:t>
            </a:r>
            <a:r>
              <a:rPr lang="ja-JP" altLang="en-US" sz="4000" dirty="0">
                <a:latin typeface="+mj-ea"/>
              </a:rPr>
              <a:t>注意深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</a:rPr>
              <a:t>　</a:t>
            </a:r>
            <a:r>
              <a:rPr lang="ja-JP" altLang="en-US" sz="4000" dirty="0" err="1">
                <a:latin typeface="+mj-ea"/>
              </a:rPr>
              <a:t>く</a:t>
            </a:r>
            <a:r>
              <a:rPr lang="ja-JP" altLang="en-US" sz="4000" dirty="0">
                <a:latin typeface="+mj-ea"/>
              </a:rPr>
              <a:t>探して</a:t>
            </a:r>
            <a:r>
              <a:rPr lang="en-US" altLang="ja-JP" sz="4000" dirty="0">
                <a:latin typeface="+mj-ea"/>
              </a:rPr>
              <a:t>(</a:t>
            </a:r>
            <a:r>
              <a:rPr lang="ja-JP" altLang="en-US" sz="4000" dirty="0">
                <a:latin typeface="+mj-ea"/>
              </a:rPr>
              <a:t>　　　</a:t>
            </a:r>
            <a:r>
              <a:rPr lang="en-US" altLang="ja-JP" sz="4000" dirty="0">
                <a:latin typeface="+mj-ea"/>
              </a:rPr>
              <a:t>)</a:t>
            </a:r>
            <a:r>
              <a:rPr lang="ja-JP" altLang="en-US" sz="4000" dirty="0">
                <a:latin typeface="+mj-ea"/>
              </a:rPr>
              <a:t>に書こう。</a:t>
            </a:r>
            <a:endParaRPr lang="en-US" altLang="ja-JP" sz="4000" dirty="0"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</a:rPr>
              <a:t>　＜例＞　</a:t>
            </a:r>
            <a:r>
              <a:rPr lang="ja-JP" altLang="en-US" dirty="0">
                <a:latin typeface="+mj-ea"/>
              </a:rPr>
              <a:t>・今年の水泳学習の目標は</a:t>
            </a:r>
            <a:r>
              <a:rPr lang="en-US" altLang="ja-JP" dirty="0">
                <a:latin typeface="+mj-ea"/>
              </a:rPr>
              <a:t>25m</a:t>
            </a:r>
            <a:r>
              <a:rPr lang="ja-JP" altLang="en-US" dirty="0">
                <a:latin typeface="+mj-ea"/>
              </a:rPr>
              <a:t>泳ぐ</a:t>
            </a:r>
            <a:r>
              <a:rPr lang="ja-JP" altLang="en-US" dirty="0" err="1">
                <a:latin typeface="+mj-ea"/>
              </a:rPr>
              <a:t>こ　　</a:t>
            </a:r>
            <a:endParaRPr lang="ja-JP" altLang="en-US" dirty="0">
              <a:latin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　　　　　　　とだった。目標は達成出来なかった</a:t>
            </a:r>
            <a:r>
              <a:rPr lang="ja-JP" altLang="en-US" dirty="0" err="1">
                <a:latin typeface="+mj-ea"/>
              </a:rPr>
              <a:t>け</a:t>
            </a:r>
            <a:r>
              <a:rPr lang="ja-JP" altLang="en-US" dirty="0">
                <a:latin typeface="+mj-ea"/>
              </a:rPr>
              <a:t>　　　</a:t>
            </a: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　　　　　　　れど，昨年よりは</a:t>
            </a:r>
            <a:r>
              <a:rPr lang="en-US" altLang="ja-JP" dirty="0">
                <a:latin typeface="+mj-ea"/>
              </a:rPr>
              <a:t>5m</a:t>
            </a:r>
            <a:r>
              <a:rPr lang="ja-JP" altLang="en-US" dirty="0">
                <a:latin typeface="+mj-ea"/>
              </a:rPr>
              <a:t>長く泳げるように　</a:t>
            </a: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　　　　　　　なった。</a:t>
            </a:r>
            <a:endParaRPr kumimoji="1" lang="ja-JP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09968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34334" y="4117032"/>
            <a:ext cx="8909570" cy="240831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298020" y="3829000"/>
            <a:ext cx="2401772" cy="5760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4334" y="1418604"/>
            <a:ext cx="8808202" cy="2347515"/>
          </a:xfrm>
          <a:solidFill>
            <a:srgbClr val="FFEBFF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600" dirty="0">
                <a:latin typeface="+mj-ea"/>
                <a:ea typeface="+mj-ea"/>
              </a:rPr>
              <a:t>　　　</a:t>
            </a:r>
            <a:r>
              <a:rPr kumimoji="1" lang="ja-JP" altLang="en-US" sz="4000" dirty="0">
                <a:latin typeface="+mj-ea"/>
                <a:ea typeface="+mj-ea"/>
              </a:rPr>
              <a:t>一人でがんばるのではなく，</a:t>
            </a:r>
            <a:endParaRPr kumimoji="1"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sz="40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・他の人に</a:t>
            </a:r>
            <a:r>
              <a:rPr kumimoji="1" lang="ja-JP" altLang="en-US" sz="40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手伝ってもらう</a:t>
            </a:r>
            <a:r>
              <a:rPr lang="ja-JP" altLang="en-US" sz="4000" dirty="0">
                <a:latin typeface="+mj-ea"/>
                <a:ea typeface="+mj-ea"/>
              </a:rPr>
              <a:t>　</a:t>
            </a:r>
          </a:p>
          <a:p>
            <a:pPr marL="0" indent="0">
              <a:buNone/>
            </a:pPr>
            <a:r>
              <a:rPr lang="ja-JP" altLang="en-US" sz="40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・友だちの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アイディアをまねる</a:t>
            </a:r>
            <a:endParaRPr lang="en-US" altLang="ja-JP" sz="4000" dirty="0">
              <a:solidFill>
                <a:srgbClr val="FF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kumimoji="1" lang="ja-JP" altLang="en-US" sz="3600" dirty="0">
                <a:latin typeface="+mj-ea"/>
                <a:ea typeface="+mj-ea"/>
              </a:rPr>
              <a:t>　</a:t>
            </a:r>
            <a:endParaRPr kumimoji="1"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b="1" dirty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  <a:endParaRPr kumimoji="1" lang="ja-JP" altLang="en-US" sz="36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1986" y="311794"/>
            <a:ext cx="7596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レベルアップ①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34334" y="3766120"/>
            <a:ext cx="9297636" cy="3091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3600" dirty="0">
                <a:solidFill>
                  <a:schemeClr val="bg1"/>
                </a:solidFill>
                <a:latin typeface="+mj-ea"/>
                <a:ea typeface="+mj-ea"/>
              </a:rPr>
              <a:t>話し合おう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・達人シートを見せ合い，アイディアを交流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・まねできることを見つけ，アイディアを増やす　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　　　　　　　</a:t>
            </a:r>
            <a:r>
              <a:rPr lang="en-US" altLang="ja-JP" sz="3600" dirty="0">
                <a:latin typeface="+mj-ea"/>
                <a:ea typeface="+mj-ea"/>
              </a:rPr>
              <a:t>(</a:t>
            </a:r>
            <a:r>
              <a:rPr lang="ja-JP" altLang="en-US" sz="3600" dirty="0">
                <a:latin typeface="+mj-ea"/>
                <a:ea typeface="+mj-ea"/>
              </a:rPr>
              <a:t>達人シートに追加</a:t>
            </a:r>
            <a:r>
              <a:rPr lang="en-US" altLang="ja-JP" sz="3600" dirty="0">
                <a:latin typeface="+mj-ea"/>
                <a:ea typeface="+mj-ea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522400" y="3989784"/>
            <a:ext cx="8521504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</a:p>
        </p:txBody>
      </p:sp>
      <p:pic>
        <p:nvPicPr>
          <p:cNvPr id="12" name="図 11" descr="ひらめいた人のイラスト（男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96" y="144196"/>
            <a:ext cx="1814984" cy="1844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259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3000" y="1250928"/>
            <a:ext cx="8563972" cy="239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000" dirty="0">
                <a:latin typeface="+mj-ea"/>
                <a:ea typeface="+mj-ea"/>
              </a:rPr>
              <a:t>新しい発見はあったかな</a:t>
            </a:r>
            <a:r>
              <a:rPr lang="ja-JP" altLang="en-US" sz="4000" dirty="0">
                <a:latin typeface="+mj-ea"/>
                <a:ea typeface="+mj-ea"/>
              </a:rPr>
              <a:t>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○家族に聞いて，楽になる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○先生が力になる　　　　　</a:t>
            </a:r>
            <a:r>
              <a:rPr lang="ja-JP" altLang="en-US" sz="3600" dirty="0">
                <a:latin typeface="+mj-ea"/>
                <a:ea typeface="+mj-ea"/>
              </a:rPr>
              <a:t>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・・・など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8020" y="166265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レベルアップ②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49292" y="4566126"/>
            <a:ext cx="7592524" cy="1671186"/>
          </a:xfrm>
          <a:prstGeom prst="rect">
            <a:avLst/>
          </a:prstGeom>
          <a:solidFill>
            <a:srgbClr val="FFEB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小さな発見をためていく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67544" y="5301208"/>
            <a:ext cx="8856984" cy="1038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>
                <a:latin typeface="+mj-ea"/>
                <a:ea typeface="+mj-ea"/>
              </a:rPr>
              <a:t>ことが，ストレスマネジメントのコツ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</a:p>
        </p:txBody>
      </p:sp>
      <p:pic>
        <p:nvPicPr>
          <p:cNvPr id="9" name="図 8" descr="ひらめいた人のイラスト（女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22849"/>
            <a:ext cx="2566780" cy="2344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8982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29210" y="3401615"/>
            <a:ext cx="9164995" cy="345638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184501" y="332656"/>
            <a:ext cx="8748464" cy="29523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dirty="0">
                <a:latin typeface="+mj-ea"/>
              </a:rPr>
              <a:t>　こころのサポート授業の感想を</a:t>
            </a:r>
            <a:r>
              <a:rPr lang="en-US" altLang="ja-JP" dirty="0">
                <a:latin typeface="+mj-ea"/>
              </a:rPr>
              <a:t/>
            </a:r>
            <a:br>
              <a:rPr lang="en-US" altLang="ja-JP" dirty="0">
                <a:latin typeface="+mj-ea"/>
              </a:rPr>
            </a:br>
            <a:r>
              <a:rPr lang="ja-JP" altLang="en-US" dirty="0">
                <a:latin typeface="+mj-ea"/>
              </a:rPr>
              <a:t>「心とからだの健康観察」の感想ら</a:t>
            </a:r>
            <a:r>
              <a:rPr lang="ja-JP" altLang="en-US" dirty="0" err="1">
                <a:latin typeface="+mj-ea"/>
              </a:rPr>
              <a:t>ん</a:t>
            </a:r>
            <a:r>
              <a:rPr lang="ja-JP" altLang="en-US" dirty="0">
                <a:latin typeface="+mj-ea"/>
              </a:rPr>
              <a:t/>
            </a:r>
            <a:br>
              <a:rPr lang="ja-JP" altLang="en-US" dirty="0">
                <a:latin typeface="+mj-ea"/>
              </a:rPr>
            </a:br>
            <a:r>
              <a:rPr lang="ja-JP" altLang="en-US" dirty="0">
                <a:latin typeface="+mj-ea"/>
              </a:rPr>
              <a:t>に書いてください。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87" y="3545633"/>
            <a:ext cx="874846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2308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35705"/>
            <a:ext cx="8568952" cy="543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0070C0"/>
                </a:solidFill>
                <a:latin typeface="+mj-ea"/>
                <a:ea typeface="+mj-ea"/>
              </a:rPr>
              <a:t>　</a:t>
            </a:r>
            <a:r>
              <a:rPr lang="ja-JP" altLang="en-US" sz="4000" dirty="0">
                <a:solidFill>
                  <a:srgbClr val="0070C0"/>
                </a:solidFill>
                <a:latin typeface="+mj-ea"/>
                <a:ea typeface="+mj-ea"/>
              </a:rPr>
              <a:t>「心とからだの健康観察」</a:t>
            </a:r>
            <a:r>
              <a:rPr lang="ja-JP" altLang="en-US" sz="4000" dirty="0">
                <a:latin typeface="+mj-ea"/>
                <a:ea typeface="+mj-ea"/>
              </a:rPr>
              <a:t>には，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今日やったストレスの点数のほかに，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４つのトラウマ反応の点数があります。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これらの項目の点数が高かった人はリーフレットを参考にしてみよう。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また，先生やカウンセラーと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お話しする機会をつくりましょう。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16626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さいごに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" name="図 4" descr="男性の先生と生徒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293096"/>
            <a:ext cx="1907704" cy="2288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92689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5370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この授業では、はじめにアンケートを使って心とからだの健康をふりかえりました。次に、楽しくなかったり安心できないときには「こうすればよい」という方法を学びました。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ja-JP" alt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最後に、もう一つ知っておいて欲しいことがあります。それは「だれかに相談してもよいのだ」ということです。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相談する相手は、あなたがよく知っている信頼できる人がいいですか？　たとえば、学校の先生やスクールカウンセラー、家族や友だちのことです。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もしかしたら、あなたのことを知らない人の方が話しやすいですか？　そんなときのために「２４時間子供ＳＯＳダイヤル」や「チャイルドライン」、「ふれあい電話」などがあります。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「だれかに相談する」こと。それは、心とからだを健康にするための、上手な工夫のひとつです。</a:t>
            </a:r>
            <a:endParaRPr lang="en-US" altLang="ja-JP" sz="3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そして、あなたが「友だちに相談された」とき、それが友だちのいのちに関わるものであったなら、心配している気持ちを伝えた上で「直ぐ</a:t>
            </a:r>
            <a:r>
              <a:rPr lang="ja-JP" altLang="en-US" sz="3600" dirty="0" smtClean="0">
                <a:solidFill>
                  <a:schemeClr val="tx2">
                    <a:lumMod val="75000"/>
                  </a:schemeClr>
                </a:solidFill>
              </a:rPr>
              <a:t>に</a:t>
            </a: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信頼できる</a:t>
            </a:r>
            <a:r>
              <a:rPr lang="ja-JP" altLang="en-US" sz="3600" dirty="0" smtClean="0">
                <a:solidFill>
                  <a:schemeClr val="tx2">
                    <a:lumMod val="75000"/>
                  </a:schemeClr>
                </a:solidFill>
              </a:rPr>
              <a:t>大人</a:t>
            </a: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に相談する」こと。それが、その友だちとあなたのための正しい工夫です。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>
          <a:xfrm>
            <a:off x="254000" y="125413"/>
            <a:ext cx="8574088" cy="1143000"/>
          </a:xfrm>
        </p:spPr>
        <p:txBody>
          <a:bodyPr/>
          <a:lstStyle/>
          <a:p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「心とからだの健康観察」をする前に②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365250"/>
            <a:ext cx="8291512" cy="549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588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362950" cy="1157288"/>
          </a:xfrm>
        </p:spPr>
        <p:txBody>
          <a:bodyPr/>
          <a:lstStyle/>
          <a:p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「心とからだの健康観察」をする前に③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700213"/>
            <a:ext cx="8529637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769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図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188" y="1988840"/>
            <a:ext cx="6455936" cy="306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7" name="Rectangle 12"/>
          <p:cNvSpPr>
            <a:spLocks noChangeArrowheads="1"/>
          </p:cNvSpPr>
          <p:nvPr/>
        </p:nvSpPr>
        <p:spPr bwMode="auto">
          <a:xfrm>
            <a:off x="0" y="-142964"/>
            <a:ext cx="3672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0" hangingPunct="0"/>
            <a:endParaRPr kumimoji="0" lang="ja-JP" altLang="ja-JP" sz="800" dirty="0">
              <a:latin typeface="Arial" charset="0"/>
            </a:endParaRPr>
          </a:p>
          <a:p>
            <a:pPr eaLnBrk="0" hangingPunct="0"/>
            <a:r>
              <a:rPr kumimoji="0" lang="ja-JP" altLang="ja-JP" dirty="0">
                <a:latin typeface="Arial" charset="0"/>
              </a:rPr>
              <a:t/>
            </a:r>
            <a:br>
              <a:rPr kumimoji="0" lang="ja-JP" altLang="ja-JP" dirty="0">
                <a:latin typeface="Arial" charset="0"/>
              </a:rPr>
            </a:br>
            <a:endParaRPr kumimoji="0" lang="ja-JP" altLang="ja-JP" dirty="0">
              <a:latin typeface="Arial" charset="0"/>
            </a:endParaRPr>
          </a:p>
          <a:p>
            <a:pPr eaLnBrk="0" hangingPunct="0"/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	【19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項目版，</a:t>
            </a:r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31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</a:t>
            </a:r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】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児童生徒情報記入欄</a:t>
            </a:r>
            <a:endParaRPr kumimoji="0" lang="ja-JP" altLang="en-US" sz="800" dirty="0">
              <a:latin typeface="Arial" charset="0"/>
            </a:endParaRPr>
          </a:p>
          <a:p>
            <a:pPr eaLnBrk="0" hangingPunct="0"/>
            <a:endParaRPr kumimoji="0" lang="ja-JP" altLang="en-US" dirty="0">
              <a:latin typeface="Arial" charset="0"/>
            </a:endParaRPr>
          </a:p>
        </p:txBody>
      </p:sp>
      <p:sp>
        <p:nvSpPr>
          <p:cNvPr id="8198" name="Rectangle 14"/>
          <p:cNvSpPr>
            <a:spLocks noChangeArrowheads="1"/>
          </p:cNvSpPr>
          <p:nvPr/>
        </p:nvSpPr>
        <p:spPr bwMode="auto">
          <a:xfrm>
            <a:off x="406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9" name="Rectangle 19"/>
          <p:cNvSpPr>
            <a:spLocks noChangeArrowheads="1"/>
          </p:cNvSpPr>
          <p:nvPr/>
        </p:nvSpPr>
        <p:spPr bwMode="auto">
          <a:xfrm>
            <a:off x="40640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16" name="角丸四角形吹き出し 15"/>
          <p:cNvSpPr/>
          <p:nvPr/>
        </p:nvSpPr>
        <p:spPr>
          <a:xfrm>
            <a:off x="690225" y="5372691"/>
            <a:ext cx="2292350" cy="1166812"/>
          </a:xfrm>
          <a:prstGeom prst="wedgeRoundRectCallout">
            <a:avLst>
              <a:gd name="adj1" fmla="val 54081"/>
              <a:gd name="adj2" fmla="val -79997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西暦で記入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月日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は</a:t>
            </a:r>
            <a:r>
              <a:rPr lang="ja-JP" altLang="en-US" sz="2000" b="1" dirty="0">
                <a:solidFill>
                  <a:srgbClr val="FF0000"/>
                </a:solidFill>
              </a:rPr>
              <a:t>４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月</a:t>
            </a:r>
            <a:r>
              <a:rPr lang="ja-JP" altLang="en-US" sz="2000" b="1" dirty="0">
                <a:solidFill>
                  <a:srgbClr val="FF0000"/>
                </a:solidFill>
              </a:rPr>
              <a:t>でれば「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04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」</a:t>
            </a:r>
            <a:r>
              <a:rPr lang="ja-JP" altLang="en-US" sz="2000" b="1" dirty="0">
                <a:solidFill>
                  <a:srgbClr val="FF0000"/>
                </a:solidFill>
              </a:rPr>
              <a:t>と記入（</a:t>
            </a:r>
            <a:r>
              <a:rPr lang="en-US" altLang="ja-JP" sz="2000" b="1" dirty="0">
                <a:solidFill>
                  <a:srgbClr val="FF0000"/>
                </a:solidFill>
              </a:rPr>
              <a:t>2</a:t>
            </a:r>
            <a:r>
              <a:rPr lang="ja-JP" altLang="en-US" sz="2000" b="1" dirty="0">
                <a:solidFill>
                  <a:srgbClr val="FF0000"/>
                </a:solidFill>
              </a:rPr>
              <a:t>桁）</a:t>
            </a:r>
          </a:p>
        </p:txBody>
      </p:sp>
      <p:sp>
        <p:nvSpPr>
          <p:cNvPr id="15" name="角丸四角形吹き出し 14"/>
          <p:cNvSpPr/>
          <p:nvPr/>
        </p:nvSpPr>
        <p:spPr>
          <a:xfrm>
            <a:off x="225425" y="1111250"/>
            <a:ext cx="2082800" cy="1058863"/>
          </a:xfrm>
          <a:prstGeom prst="wedgeRoundRectCallout">
            <a:avLst>
              <a:gd name="adj1" fmla="val 80910"/>
              <a:gd name="adj2" fmla="val 160857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・カタカナ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・だく点は１ます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042988" y="323850"/>
            <a:ext cx="2479675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sp>
        <p:nvSpPr>
          <p:cNvPr id="14" name="角丸四角形吹き出し 13"/>
          <p:cNvSpPr/>
          <p:nvPr/>
        </p:nvSpPr>
        <p:spPr>
          <a:xfrm>
            <a:off x="7120086" y="981868"/>
            <a:ext cx="1292225" cy="658813"/>
          </a:xfrm>
          <a:prstGeom prst="wedgeRoundRectCallout">
            <a:avLst>
              <a:gd name="adj1" fmla="val -41678"/>
              <a:gd name="adj2" fmla="val 141596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記入不要</a:t>
            </a:r>
          </a:p>
        </p:txBody>
      </p:sp>
    </p:spTree>
    <p:extLst>
      <p:ext uri="{BB962C8B-B14F-4D97-AF65-F5344CB8AC3E}">
        <p14:creationId xmlns:p14="http://schemas.microsoft.com/office/powerpoint/2010/main" val="2441774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3AEAF6D7EADDCC46B7F1658E00A3F8A6" ma:contentTypeVersion="14" ma:contentTypeDescription="新しいドキュメントを作成します。" ma:contentTypeScope="" ma:versionID="974792108cc6d5dc52257e9de48540e7">
  <xsd:schema xmlns:xsd="http://www.w3.org/2001/XMLSchema" xmlns:xs="http://www.w3.org/2001/XMLSchema" xmlns:p="http://schemas.microsoft.com/office/2006/metadata/properties" xmlns:ns2="83390223-ac78-471d-8b94-490f93f3d6a2" xmlns:ns3="1c19836c-4d06-4b18-b425-cf54d4379231" targetNamespace="http://schemas.microsoft.com/office/2006/metadata/properties" ma:root="true" ma:fieldsID="de4f5ed3ae174f83e3b7432da11157af" ns2:_="" ns3:_="">
    <xsd:import namespace="83390223-ac78-471d-8b94-490f93f3d6a2"/>
    <xsd:import namespace="1c19836c-4d06-4b18-b425-cf54d437923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90223-ac78-471d-8b94-490f93f3d6a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d985537-120d-4a01-ab56-b8dba2d4c8f5}" ma:internalName="TaxCatchAll" ma:showField="CatchAllData" ma:web="83390223-ac78-471d-8b94-490f93f3d6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19836c-4d06-4b18-b425-cf54d43792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画像タグ" ma:readOnly="false" ma:fieldId="{5cf76f15-5ced-4ddc-b409-7134ff3c332f}" ma:taxonomyMulti="true" ma:sspId="2fa0fa3f-70e1-4769-a1b2-7e42ce7680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ECC650-83DD-4BFD-B0A7-F5693293D862}"/>
</file>

<file path=customXml/itemProps2.xml><?xml version="1.0" encoding="utf-8"?>
<ds:datastoreItem xmlns:ds="http://schemas.openxmlformats.org/officeDocument/2006/customXml" ds:itemID="{B97831B5-9F48-4524-8763-24D69AC832F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1643</TotalTime>
  <Words>3865</Words>
  <Application>Microsoft Office PowerPoint</Application>
  <PresentationFormat>画面に合わせる (4:3)</PresentationFormat>
  <Paragraphs>417</Paragraphs>
  <Slides>67</Slides>
  <Notes>64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67</vt:i4>
      </vt:variant>
    </vt:vector>
  </HeadingPairs>
  <TitlesOfParts>
    <vt:vector size="81" baseType="lpstr">
      <vt:lpstr>AR P丸ゴシック体E</vt:lpstr>
      <vt:lpstr>AR P丸ゴシック体M</vt:lpstr>
      <vt:lpstr>ＤＦ特太ゴシック体</vt:lpstr>
      <vt:lpstr>ＤＨＰ特太ゴシック体</vt:lpstr>
      <vt:lpstr>HGP創英角ｺﾞｼｯｸUB</vt:lpstr>
      <vt:lpstr>HGｺﾞｼｯｸM</vt:lpstr>
      <vt:lpstr>HG丸ｺﾞｼｯｸM-PRO</vt:lpstr>
      <vt:lpstr>ＭＳ Ｐゴシック</vt:lpstr>
      <vt:lpstr>ＭＳ ゴシック</vt:lpstr>
      <vt:lpstr>Arial</vt:lpstr>
      <vt:lpstr>Calibri</vt:lpstr>
      <vt:lpstr>Times New Roman</vt:lpstr>
      <vt:lpstr>Office ​​テーマ</vt:lpstr>
      <vt:lpstr>1_Office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はじめに</vt:lpstr>
      <vt:lpstr>「心とからだの健康観察」をする前に①</vt:lpstr>
      <vt:lpstr>「心とからだの健康観察」をする前に②</vt:lpstr>
      <vt:lpstr>「心とからだの健康観察」をする前に③</vt:lpstr>
      <vt:lpstr>PowerPoint プレゼンテーション</vt:lpstr>
      <vt:lpstr>PowerPoint プレゼンテーション</vt:lpstr>
      <vt:lpstr>PowerPoint プレゼンテーション</vt:lpstr>
      <vt:lpstr>２　なにかをしようとしても， 　　集中できないことがある</vt:lpstr>
      <vt:lpstr>３　むしゃくしゃしたり，いらいらしたり，　　　 　　かっとしたりする</vt:lpstr>
      <vt:lpstr>４　からだが緊張したり， 　　感覚がびんかんになっている</vt:lpstr>
      <vt:lpstr>５　小さな音やちょっとしたことで， 　　どきっとする</vt:lpstr>
      <vt:lpstr>６　つらかったこと（大震災や他の大変なこと）が 　　頭から，離れないことがある</vt:lpstr>
      <vt:lpstr>７　いやな夢や，こわい夢をみる</vt:lpstr>
      <vt:lpstr>８　夜中に目がさめて 　　眠れないことがある</vt:lpstr>
      <vt:lpstr>９　ちょっとしたきっかけで， 　　思い出したくないのに，思い出してしまう</vt:lpstr>
      <vt:lpstr>１０　つらかったことを思い出して， 　　　どきどきしたり，苦しくなったりする</vt:lpstr>
      <vt:lpstr>１１　つらかったことは，現実のこと・ 　　　本当のことと思えないことがある</vt:lpstr>
      <vt:lpstr>１２　悲しいことがあったのに， 　　　どうして涙がでないのかなと思う</vt:lpstr>
      <vt:lpstr>１３　つらかったことは， 　　　できるだけ「考え」ないようにしている</vt:lpstr>
      <vt:lpstr>１４　つらかったことを，思い出させる　　　　　 　　　場所や人や物には　　　　 　　　近づかないようにしている</vt:lpstr>
      <vt:lpstr>１５　つらかったことについては， 　　　話さないようにしている</vt:lpstr>
      <vt:lpstr>PowerPoint プレゼンテーション</vt:lpstr>
      <vt:lpstr>１６　自分が悪い（悪かった）と 　　　責めてしまうことがある</vt:lpstr>
      <vt:lpstr>１７　だれも信用できないと 　　　思うことがある</vt:lpstr>
      <vt:lpstr>１８　どんなにがんばっても 　　　意味がないと思うことがある</vt:lpstr>
      <vt:lpstr>１９　楽しかったことが 　　　楽しいと思えないことがある</vt:lpstr>
      <vt:lpstr>２０　自分の気持ちを， 　　　だれもわかってくれないと思うことがある</vt:lpstr>
      <vt:lpstr>２１　頭やお腹が痛かったり， 　　　からだの調子が悪い</vt:lpstr>
      <vt:lpstr>２２　ご飯がおいしくないし， 　　　食べたくないことがある</vt:lpstr>
      <vt:lpstr>２３　なにもやる気がしないことがある</vt:lpstr>
      <vt:lpstr>２４　授業や学習に 　　　集中できないことがある</vt:lpstr>
      <vt:lpstr>２５　カッとなってケンカしたり， 　　　乱暴になってしまうことがある</vt:lpstr>
      <vt:lpstr>２６　学校を遅刻したり 　　　休んだりすることがある</vt:lpstr>
      <vt:lpstr>２７　だれかに話をきいてもらいたい</vt:lpstr>
      <vt:lpstr>２８　学校では，楽しいことが 　　　いっぱいある</vt:lpstr>
      <vt:lpstr>２９　私には今，将来の夢や目標がある</vt:lpstr>
      <vt:lpstr>３０　ゲーム，携帯，インターネットなどは 　　　やりすぎないように気をつけている</vt:lpstr>
      <vt:lpstr>３１　友だちと遊んだり 　　　話したりすることが楽しい</vt:lpstr>
      <vt:lpstr>「つらかったこと」（６，７，９）ときかれて，あなたは何を思いうかべましたか  　　　　　・大震災 　　　　　・他の大変なこと 　　　　　・両方 　　　　　・思いうかばない</vt:lpstr>
      <vt:lpstr>PowerPoint プレゼンテーション</vt:lpstr>
      <vt:lpstr>PowerPoint プレゼンテーション</vt:lpstr>
      <vt:lpstr> このアンケートをして ・気づいたこと ・今の気もち　　　　　　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この授業のまとめ</vt:lpstr>
      <vt:lpstr>この授業のまとめ</vt:lpstr>
      <vt:lpstr>この授業のまとめ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yuki</dc:creator>
  <cp:lastModifiedBy>中塚良久</cp:lastModifiedBy>
  <cp:revision>178</cp:revision>
  <cp:lastPrinted>2023-07-24T08:31:35Z</cp:lastPrinted>
  <dcterms:created xsi:type="dcterms:W3CDTF">2014-06-29T08:21:52Z</dcterms:created>
  <dcterms:modified xsi:type="dcterms:W3CDTF">2023-07-24T08:31:40Z</dcterms:modified>
</cp:coreProperties>
</file>