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42.xml" ContentType="application/vnd.openxmlformats-officedocument.presentationml.slide+xml"/>
  <Override PartName="/ppt/slides/slide38.xml" ContentType="application/vnd.openxmlformats-officedocument.presentationml.slide+xml"/>
  <Override PartName="/ppt/slides/slide44.xml" ContentType="application/vnd.openxmlformats-officedocument.presentationml.slide+xml"/>
  <Override PartName="/ppt/slides/slide28.xml" ContentType="application/vnd.openxmlformats-officedocument.presentationml.slide+xml"/>
  <Override PartName="/ppt/slides/slide50.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43.xml" ContentType="application/vnd.openxmlformats-officedocument.presentationml.slide+xml"/>
  <Override PartName="/ppt/slides/slide48.xml" ContentType="application/vnd.openxmlformats-officedocument.presentationml.slide+xml"/>
  <Override PartName="/ppt/slides/slide45.xml" ContentType="application/vnd.openxmlformats-officedocument.presentationml.slide+xml"/>
  <Override PartName="/ppt/slides/slide49.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21.xml" ContentType="application/vnd.openxmlformats-officedocument.presentationml.notesSlide+xml"/>
  <Override PartName="/ppt/notesSlides/notesSlide16.xml" ContentType="application/vnd.openxmlformats-officedocument.presentationml.notesSlide+xml"/>
  <Override PartName="/ppt/notesSlides/notesSlide23.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33.xml" ContentType="application/vnd.openxmlformats-officedocument.presentationml.notesSlide+xml"/>
  <Override PartName="/ppt/notesSlides/notesSlide22.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4.xml" ContentType="application/vnd.openxmlformats-officedocument.presentationml.notesSlide+xml"/>
  <Override PartName="/ppt/notesSlides/notesSlide32.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25.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3"/>
  </p:notesMasterIdLst>
  <p:handoutMasterIdLst>
    <p:handoutMasterId r:id="rId54"/>
  </p:handoutMasterIdLst>
  <p:sldIdLst>
    <p:sldId id="296" r:id="rId3"/>
    <p:sldId id="299" r:id="rId4"/>
    <p:sldId id="303" r:id="rId5"/>
    <p:sldId id="306" r:id="rId6"/>
    <p:sldId id="307" r:id="rId7"/>
    <p:sldId id="308" r:id="rId8"/>
    <p:sldId id="309" r:id="rId9"/>
    <p:sldId id="436" r:id="rId10"/>
    <p:sldId id="407" r:id="rId11"/>
    <p:sldId id="408" r:id="rId12"/>
    <p:sldId id="409" r:id="rId13"/>
    <p:sldId id="410" r:id="rId14"/>
    <p:sldId id="411" r:id="rId15"/>
    <p:sldId id="412" r:id="rId16"/>
    <p:sldId id="413" r:id="rId17"/>
    <p:sldId id="414" r:id="rId18"/>
    <p:sldId id="415" r:id="rId19"/>
    <p:sldId id="426" r:id="rId20"/>
    <p:sldId id="416" r:id="rId21"/>
    <p:sldId id="417" r:id="rId22"/>
    <p:sldId id="418" r:id="rId23"/>
    <p:sldId id="419" r:id="rId24"/>
    <p:sldId id="420" r:id="rId25"/>
    <p:sldId id="421" r:id="rId26"/>
    <p:sldId id="422" r:id="rId27"/>
    <p:sldId id="423" r:id="rId28"/>
    <p:sldId id="424" r:id="rId29"/>
    <p:sldId id="425" r:id="rId30"/>
    <p:sldId id="330" r:id="rId31"/>
    <p:sldId id="427" r:id="rId32"/>
    <p:sldId id="331" r:id="rId33"/>
    <p:sldId id="428" r:id="rId34"/>
    <p:sldId id="396" r:id="rId35"/>
    <p:sldId id="430" r:id="rId36"/>
    <p:sldId id="402" r:id="rId37"/>
    <p:sldId id="395" r:id="rId38"/>
    <p:sldId id="375" r:id="rId39"/>
    <p:sldId id="368" r:id="rId40"/>
    <p:sldId id="369" r:id="rId41"/>
    <p:sldId id="399" r:id="rId42"/>
    <p:sldId id="405" r:id="rId43"/>
    <p:sldId id="400" r:id="rId44"/>
    <p:sldId id="431" r:id="rId45"/>
    <p:sldId id="432" r:id="rId46"/>
    <p:sldId id="434" r:id="rId47"/>
    <p:sldId id="429" r:id="rId48"/>
    <p:sldId id="384" r:id="rId49"/>
    <p:sldId id="357" r:id="rId50"/>
    <p:sldId id="358" r:id="rId51"/>
    <p:sldId id="319" r:id="rId52"/>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98" userDrawn="1">
          <p15:clr>
            <a:srgbClr val="A4A3A4"/>
          </p15:clr>
        </p15:guide>
        <p15:guide id="2" pos="2180" userDrawn="1">
          <p15:clr>
            <a:srgbClr val="A4A3A4"/>
          </p15:clr>
        </p15:guide>
        <p15:guide id="3" orient="horz" pos="3127" userDrawn="1">
          <p15:clr>
            <a:srgbClr val="A4A3A4"/>
          </p15:clr>
        </p15:guide>
        <p15:guide id="4"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C9FF"/>
    <a:srgbClr val="CDFFCD"/>
    <a:srgbClr val="FFAFFF"/>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176" autoAdjust="0"/>
  </p:normalViewPr>
  <p:slideViewPr>
    <p:cSldViewPr>
      <p:cViewPr varScale="1">
        <p:scale>
          <a:sx n="90" d="100"/>
          <a:sy n="90" d="100"/>
        </p:scale>
        <p:origin x="2136" y="78"/>
      </p:cViewPr>
      <p:guideLst>
        <p:guide orient="horz" pos="2160"/>
        <p:guide pos="2880"/>
      </p:guideLst>
    </p:cSldViewPr>
  </p:slideViewPr>
  <p:notesTextViewPr>
    <p:cViewPr>
      <p:scale>
        <a:sx n="1" d="1"/>
        <a:sy n="1" d="1"/>
      </p:scale>
      <p:origin x="0" y="0"/>
    </p:cViewPr>
  </p:notesTextViewPr>
  <p:sorterViewPr>
    <p:cViewPr>
      <p:scale>
        <a:sx n="100" d="100"/>
        <a:sy n="100" d="100"/>
      </p:scale>
      <p:origin x="0" y="16926"/>
    </p:cViewPr>
  </p:sorterViewPr>
  <p:notesViewPr>
    <p:cSldViewPr>
      <p:cViewPr>
        <p:scale>
          <a:sx n="129" d="100"/>
          <a:sy n="129" d="100"/>
        </p:scale>
        <p:origin x="-1260" y="1128"/>
      </p:cViewPr>
      <p:guideLst>
        <p:guide orient="horz" pos="2898"/>
        <p:guide pos="2180"/>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customXml" Target="../customXml/item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6332"/>
          </a:xfrm>
          <a:prstGeom prst="rect">
            <a:avLst/>
          </a:prstGeom>
        </p:spPr>
        <p:txBody>
          <a:bodyPr vert="horz" lIns="95548" tIns="47773" rIns="95548" bIns="47773" rtlCol="0"/>
          <a:lstStyle>
            <a:lvl1pPr algn="l">
              <a:defRPr sz="1300"/>
            </a:lvl1pPr>
          </a:lstStyle>
          <a:p>
            <a:endParaRPr kumimoji="1" lang="ja-JP" altLang="en-US"/>
          </a:p>
        </p:txBody>
      </p:sp>
      <p:sp>
        <p:nvSpPr>
          <p:cNvPr id="3" name="日付プレースホルダー 2"/>
          <p:cNvSpPr>
            <a:spLocks noGrp="1"/>
          </p:cNvSpPr>
          <p:nvPr>
            <p:ph type="dt" sz="quarter" idx="1"/>
          </p:nvPr>
        </p:nvSpPr>
        <p:spPr>
          <a:xfrm>
            <a:off x="3850443" y="0"/>
            <a:ext cx="2945660" cy="496332"/>
          </a:xfrm>
          <a:prstGeom prst="rect">
            <a:avLst/>
          </a:prstGeom>
        </p:spPr>
        <p:txBody>
          <a:bodyPr vert="horz" lIns="95548" tIns="47773" rIns="95548" bIns="47773" rtlCol="0"/>
          <a:lstStyle>
            <a:lvl1pPr algn="r">
              <a:defRPr sz="1300"/>
            </a:lvl1pPr>
          </a:lstStyle>
          <a:p>
            <a:fld id="{44580EF4-99FC-4D9C-B66B-ACFB68EC28DC}" type="datetimeFigureOut">
              <a:rPr kumimoji="1" lang="ja-JP" altLang="en-US" smtClean="0"/>
              <a:t>2023/7/24</a:t>
            </a:fld>
            <a:endParaRPr kumimoji="1" lang="ja-JP" altLang="en-US"/>
          </a:p>
        </p:txBody>
      </p:sp>
      <p:sp>
        <p:nvSpPr>
          <p:cNvPr id="4" name="フッター プレースホルダー 3"/>
          <p:cNvSpPr>
            <a:spLocks noGrp="1"/>
          </p:cNvSpPr>
          <p:nvPr>
            <p:ph type="ftr" sz="quarter" idx="2"/>
          </p:nvPr>
        </p:nvSpPr>
        <p:spPr>
          <a:xfrm>
            <a:off x="0" y="9428584"/>
            <a:ext cx="2945660" cy="496332"/>
          </a:xfrm>
          <a:prstGeom prst="rect">
            <a:avLst/>
          </a:prstGeom>
        </p:spPr>
        <p:txBody>
          <a:bodyPr vert="horz" lIns="95548" tIns="47773" rIns="95548" bIns="47773" rtlCol="0" anchor="b"/>
          <a:lstStyle>
            <a:lvl1pPr algn="l">
              <a:defRPr sz="13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60" cy="496332"/>
          </a:xfrm>
          <a:prstGeom prst="rect">
            <a:avLst/>
          </a:prstGeom>
        </p:spPr>
        <p:txBody>
          <a:bodyPr vert="horz" lIns="95548" tIns="47773" rIns="95548" bIns="47773" rtlCol="0" anchor="b"/>
          <a:lstStyle>
            <a:lvl1pPr algn="r">
              <a:defRPr sz="1300"/>
            </a:lvl1pPr>
          </a:lstStyle>
          <a:p>
            <a:fld id="{B279E931-92E7-40B1-BA51-BFC94971676E}" type="slidenum">
              <a:rPr kumimoji="1" lang="ja-JP" altLang="en-US" smtClean="0"/>
              <a:t>‹#›</a:t>
            </a:fld>
            <a:endParaRPr kumimoji="1" lang="ja-JP" altLang="en-US"/>
          </a:p>
        </p:txBody>
      </p:sp>
    </p:spTree>
    <p:extLst>
      <p:ext uri="{BB962C8B-B14F-4D97-AF65-F5344CB8AC3E}">
        <p14:creationId xmlns:p14="http://schemas.microsoft.com/office/powerpoint/2010/main" val="396410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60" cy="496332"/>
          </a:xfrm>
          <a:prstGeom prst="rect">
            <a:avLst/>
          </a:prstGeom>
        </p:spPr>
        <p:txBody>
          <a:bodyPr vert="horz" lIns="95548" tIns="47773" rIns="95548" bIns="47773" rtlCol="0"/>
          <a:lstStyle>
            <a:lvl1pPr algn="l">
              <a:defRPr sz="1300"/>
            </a:lvl1pPr>
          </a:lstStyle>
          <a:p>
            <a:endParaRPr kumimoji="1" lang="ja-JP" altLang="en-US"/>
          </a:p>
        </p:txBody>
      </p:sp>
      <p:sp>
        <p:nvSpPr>
          <p:cNvPr id="3" name="日付プレースホルダー 2"/>
          <p:cNvSpPr>
            <a:spLocks noGrp="1"/>
          </p:cNvSpPr>
          <p:nvPr>
            <p:ph type="dt" idx="1"/>
          </p:nvPr>
        </p:nvSpPr>
        <p:spPr>
          <a:xfrm>
            <a:off x="3850443" y="0"/>
            <a:ext cx="2945660" cy="496332"/>
          </a:xfrm>
          <a:prstGeom prst="rect">
            <a:avLst/>
          </a:prstGeom>
        </p:spPr>
        <p:txBody>
          <a:bodyPr vert="horz" lIns="95548" tIns="47773" rIns="95548" bIns="47773" rtlCol="0"/>
          <a:lstStyle>
            <a:lvl1pPr algn="r">
              <a:defRPr sz="1300"/>
            </a:lvl1pPr>
          </a:lstStyle>
          <a:p>
            <a:fld id="{0B8C6E46-6677-4DD2-A1F3-D4E79DA614B7}" type="datetimeFigureOut">
              <a:rPr kumimoji="1" lang="ja-JP" altLang="en-US" smtClean="0"/>
              <a:t>2023/7/24</a:t>
            </a:fld>
            <a:endParaRPr kumimoji="1" lang="ja-JP" altLang="en-US"/>
          </a:p>
        </p:txBody>
      </p:sp>
      <p:sp>
        <p:nvSpPr>
          <p:cNvPr id="4" name="スライド イメージ プレースホルダー 3"/>
          <p:cNvSpPr>
            <a:spLocks noGrp="1" noRot="1" noChangeAspect="1"/>
          </p:cNvSpPr>
          <p:nvPr>
            <p:ph type="sldImg" idx="2"/>
          </p:nvPr>
        </p:nvSpPr>
        <p:spPr>
          <a:xfrm>
            <a:off x="915988" y="742950"/>
            <a:ext cx="4965700" cy="3724275"/>
          </a:xfrm>
          <a:prstGeom prst="rect">
            <a:avLst/>
          </a:prstGeom>
          <a:noFill/>
          <a:ln w="12700">
            <a:solidFill>
              <a:prstClr val="black"/>
            </a:solidFill>
          </a:ln>
        </p:spPr>
        <p:txBody>
          <a:bodyPr vert="horz" lIns="95548" tIns="47773" rIns="95548" bIns="47773" rtlCol="0" anchor="ctr"/>
          <a:lstStyle/>
          <a:p>
            <a:endParaRPr lang="ja-JP" altLang="en-US"/>
          </a:p>
        </p:txBody>
      </p:sp>
      <p:sp>
        <p:nvSpPr>
          <p:cNvPr id="5" name="ノート プレースホルダー 4"/>
          <p:cNvSpPr>
            <a:spLocks noGrp="1"/>
          </p:cNvSpPr>
          <p:nvPr>
            <p:ph type="body" sz="quarter" idx="3"/>
          </p:nvPr>
        </p:nvSpPr>
        <p:spPr>
          <a:xfrm>
            <a:off x="679768" y="4715155"/>
            <a:ext cx="5438140" cy="4466987"/>
          </a:xfrm>
          <a:prstGeom prst="rect">
            <a:avLst/>
          </a:prstGeom>
        </p:spPr>
        <p:txBody>
          <a:bodyPr vert="horz" lIns="95548" tIns="47773" rIns="95548" bIns="4777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60" cy="496332"/>
          </a:xfrm>
          <a:prstGeom prst="rect">
            <a:avLst/>
          </a:prstGeom>
        </p:spPr>
        <p:txBody>
          <a:bodyPr vert="horz" lIns="95548" tIns="47773" rIns="95548" bIns="4777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60" cy="496332"/>
          </a:xfrm>
          <a:prstGeom prst="rect">
            <a:avLst/>
          </a:prstGeom>
        </p:spPr>
        <p:txBody>
          <a:bodyPr vert="horz" lIns="95548" tIns="47773" rIns="95548" bIns="47773" rtlCol="0" anchor="b"/>
          <a:lstStyle>
            <a:lvl1pPr algn="r">
              <a:defRPr sz="1300"/>
            </a:lvl1pPr>
          </a:lstStyle>
          <a:p>
            <a:fld id="{F8966CCF-F880-4780-9B4B-216682244C7A}" type="slidenum">
              <a:rPr kumimoji="1" lang="ja-JP" altLang="en-US" smtClean="0"/>
              <a:t>‹#›</a:t>
            </a:fld>
            <a:endParaRPr kumimoji="1" lang="ja-JP" altLang="en-US"/>
          </a:p>
        </p:txBody>
      </p:sp>
    </p:spTree>
    <p:extLst>
      <p:ext uri="{BB962C8B-B14F-4D97-AF65-F5344CB8AC3E}">
        <p14:creationId xmlns:p14="http://schemas.microsoft.com/office/powerpoint/2010/main" val="1098935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a:t>
            </a:fld>
            <a:endParaRPr kumimoji="1" lang="ja-JP" altLang="en-US"/>
          </a:p>
        </p:txBody>
      </p:sp>
    </p:spTree>
    <p:extLst>
      <p:ext uri="{BB962C8B-B14F-4D97-AF65-F5344CB8AC3E}">
        <p14:creationId xmlns:p14="http://schemas.microsoft.com/office/powerpoint/2010/main" val="3606933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10</a:t>
            </a:fld>
            <a:endParaRPr kumimoji="1" lang="ja-JP" altLang="en-US"/>
          </a:p>
        </p:txBody>
      </p:sp>
    </p:spTree>
    <p:extLst>
      <p:ext uri="{BB962C8B-B14F-4D97-AF65-F5344CB8AC3E}">
        <p14:creationId xmlns:p14="http://schemas.microsoft.com/office/powerpoint/2010/main" val="2263962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11</a:t>
            </a:fld>
            <a:endParaRPr kumimoji="1" lang="ja-JP" altLang="en-US"/>
          </a:p>
        </p:txBody>
      </p:sp>
    </p:spTree>
    <p:extLst>
      <p:ext uri="{BB962C8B-B14F-4D97-AF65-F5344CB8AC3E}">
        <p14:creationId xmlns:p14="http://schemas.microsoft.com/office/powerpoint/2010/main" val="365768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12</a:t>
            </a:fld>
            <a:endParaRPr kumimoji="1" lang="ja-JP" altLang="en-US"/>
          </a:p>
        </p:txBody>
      </p:sp>
    </p:spTree>
    <p:extLst>
      <p:ext uri="{BB962C8B-B14F-4D97-AF65-F5344CB8AC3E}">
        <p14:creationId xmlns:p14="http://schemas.microsoft.com/office/powerpoint/2010/main" val="768057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13</a:t>
            </a:fld>
            <a:endParaRPr kumimoji="1" lang="ja-JP" altLang="en-US"/>
          </a:p>
        </p:txBody>
      </p:sp>
    </p:spTree>
    <p:extLst>
      <p:ext uri="{BB962C8B-B14F-4D97-AF65-F5344CB8AC3E}">
        <p14:creationId xmlns:p14="http://schemas.microsoft.com/office/powerpoint/2010/main" val="3976807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14</a:t>
            </a:fld>
            <a:endParaRPr kumimoji="1" lang="ja-JP" altLang="en-US"/>
          </a:p>
        </p:txBody>
      </p:sp>
    </p:spTree>
    <p:extLst>
      <p:ext uri="{BB962C8B-B14F-4D97-AF65-F5344CB8AC3E}">
        <p14:creationId xmlns:p14="http://schemas.microsoft.com/office/powerpoint/2010/main" val="17105249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15</a:t>
            </a:fld>
            <a:endParaRPr kumimoji="1" lang="ja-JP" altLang="en-US"/>
          </a:p>
        </p:txBody>
      </p:sp>
    </p:spTree>
    <p:extLst>
      <p:ext uri="{BB962C8B-B14F-4D97-AF65-F5344CB8AC3E}">
        <p14:creationId xmlns:p14="http://schemas.microsoft.com/office/powerpoint/2010/main" val="29909361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BE9ABB4-C44F-4897-B56C-AA681978949B}" type="slidenum">
              <a:rPr kumimoji="1" lang="ja-JP" altLang="en-US" smtClean="0"/>
              <a:t>16</a:t>
            </a:fld>
            <a:endParaRPr kumimoji="1" lang="ja-JP" altLang="en-US"/>
          </a:p>
        </p:txBody>
      </p:sp>
    </p:spTree>
    <p:extLst>
      <p:ext uri="{BB962C8B-B14F-4D97-AF65-F5344CB8AC3E}">
        <p14:creationId xmlns:p14="http://schemas.microsoft.com/office/powerpoint/2010/main" val="3288770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17</a:t>
            </a:fld>
            <a:endParaRPr kumimoji="1" lang="ja-JP" altLang="en-US"/>
          </a:p>
        </p:txBody>
      </p:sp>
    </p:spTree>
    <p:extLst>
      <p:ext uri="{BB962C8B-B14F-4D97-AF65-F5344CB8AC3E}">
        <p14:creationId xmlns:p14="http://schemas.microsoft.com/office/powerpoint/2010/main" val="6716846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391">
              <a:defRPr/>
            </a:pPr>
            <a:r>
              <a:rPr kumimoji="1" lang="en-US" altLang="ja-JP" dirty="0"/>
              <a:t>【</a:t>
            </a:r>
            <a:r>
              <a:rPr kumimoji="1" lang="ja-JP" altLang="en-US" dirty="0"/>
              <a:t>児童生徒の様子を見ながら，このスライドを活用してください</a:t>
            </a:r>
            <a:r>
              <a:rPr kumimoji="1" lang="en-US" altLang="ja-JP" dirty="0"/>
              <a:t>】</a:t>
            </a: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18</a:t>
            </a:fld>
            <a:endParaRPr kumimoji="1" lang="ja-JP" altLang="en-US"/>
          </a:p>
        </p:txBody>
      </p:sp>
    </p:spTree>
    <p:extLst>
      <p:ext uri="{BB962C8B-B14F-4D97-AF65-F5344CB8AC3E}">
        <p14:creationId xmlns:p14="http://schemas.microsoft.com/office/powerpoint/2010/main" val="33852129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19</a:t>
            </a:fld>
            <a:endParaRPr kumimoji="1" lang="ja-JP" altLang="en-US"/>
          </a:p>
        </p:txBody>
      </p:sp>
    </p:spTree>
    <p:extLst>
      <p:ext uri="{BB962C8B-B14F-4D97-AF65-F5344CB8AC3E}">
        <p14:creationId xmlns:p14="http://schemas.microsoft.com/office/powerpoint/2010/main" val="1269686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みんなは，こんな経験ありませんか。</a:t>
            </a:r>
            <a:endParaRPr kumimoji="1" lang="en-US" altLang="ja-JP" dirty="0"/>
          </a:p>
          <a:p>
            <a:r>
              <a:rPr kumimoji="1" lang="ja-JP" altLang="en-US" dirty="0"/>
              <a:t>例えば、試合に勝った時，どんな気持ちになりますか？</a:t>
            </a:r>
            <a:endParaRPr kumimoji="1" lang="en-US" altLang="ja-JP" dirty="0"/>
          </a:p>
          <a:p>
            <a:r>
              <a:rPr kumimoji="1" lang="ja-JP" altLang="en-US" dirty="0"/>
              <a:t>うれしい気持ちになりますよね。</a:t>
            </a:r>
          </a:p>
          <a:p>
            <a:r>
              <a:rPr kumimoji="1" lang="ja-JP" altLang="en-US" dirty="0"/>
              <a:t>では，悪口を言われたり，大人に叱られたりしたときはどんな気持ちになりますか？</a:t>
            </a:r>
          </a:p>
          <a:p>
            <a:r>
              <a:rPr kumimoji="1" lang="ja-JP" altLang="en-US" dirty="0"/>
              <a:t>イライラしたり，悲しい気持ちになったりしますね。</a:t>
            </a:r>
          </a:p>
          <a:p>
            <a:r>
              <a:rPr kumimoji="1" lang="ja-JP" altLang="en-US" dirty="0"/>
              <a:t>そんなイライラや落ち込みが続くとつらいですよね。</a:t>
            </a:r>
            <a:endParaRPr kumimoji="1" lang="en-US" altLang="ja-JP" dirty="0"/>
          </a:p>
          <a:p>
            <a:r>
              <a:rPr kumimoji="1" lang="ja-JP" altLang="en-US" dirty="0"/>
              <a:t>今日は，イライラや落ち込みをやわらげる方法を一緒に勉強しましょう。</a:t>
            </a:r>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2</a:t>
            </a:fld>
            <a:endParaRPr kumimoji="1" lang="ja-JP" altLang="en-US"/>
          </a:p>
        </p:txBody>
      </p:sp>
    </p:spTree>
    <p:extLst>
      <p:ext uri="{BB962C8B-B14F-4D97-AF65-F5344CB8AC3E}">
        <p14:creationId xmlns:p14="http://schemas.microsoft.com/office/powerpoint/2010/main" val="54913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20</a:t>
            </a:fld>
            <a:endParaRPr kumimoji="1" lang="ja-JP" altLang="en-US"/>
          </a:p>
        </p:txBody>
      </p:sp>
    </p:spTree>
    <p:extLst>
      <p:ext uri="{BB962C8B-B14F-4D97-AF65-F5344CB8AC3E}">
        <p14:creationId xmlns:p14="http://schemas.microsoft.com/office/powerpoint/2010/main" val="25788464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21</a:t>
            </a:fld>
            <a:endParaRPr kumimoji="1" lang="ja-JP" altLang="en-US"/>
          </a:p>
        </p:txBody>
      </p:sp>
    </p:spTree>
    <p:extLst>
      <p:ext uri="{BB962C8B-B14F-4D97-AF65-F5344CB8AC3E}">
        <p14:creationId xmlns:p14="http://schemas.microsoft.com/office/powerpoint/2010/main" val="12365026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22</a:t>
            </a:fld>
            <a:endParaRPr kumimoji="1" lang="ja-JP" altLang="en-US"/>
          </a:p>
        </p:txBody>
      </p:sp>
    </p:spTree>
    <p:extLst>
      <p:ext uri="{BB962C8B-B14F-4D97-AF65-F5344CB8AC3E}">
        <p14:creationId xmlns:p14="http://schemas.microsoft.com/office/powerpoint/2010/main" val="4111203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23</a:t>
            </a:fld>
            <a:endParaRPr kumimoji="1" lang="ja-JP" altLang="en-US"/>
          </a:p>
        </p:txBody>
      </p:sp>
    </p:spTree>
    <p:extLst>
      <p:ext uri="{BB962C8B-B14F-4D97-AF65-F5344CB8AC3E}">
        <p14:creationId xmlns:p14="http://schemas.microsoft.com/office/powerpoint/2010/main" val="13404728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24</a:t>
            </a:fld>
            <a:endParaRPr kumimoji="1" lang="ja-JP" altLang="en-US"/>
          </a:p>
        </p:txBody>
      </p:sp>
    </p:spTree>
    <p:extLst>
      <p:ext uri="{BB962C8B-B14F-4D97-AF65-F5344CB8AC3E}">
        <p14:creationId xmlns:p14="http://schemas.microsoft.com/office/powerpoint/2010/main" val="15274600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25</a:t>
            </a:fld>
            <a:endParaRPr kumimoji="1" lang="ja-JP" altLang="en-US"/>
          </a:p>
        </p:txBody>
      </p:sp>
    </p:spTree>
    <p:extLst>
      <p:ext uri="{BB962C8B-B14F-4D97-AF65-F5344CB8AC3E}">
        <p14:creationId xmlns:p14="http://schemas.microsoft.com/office/powerpoint/2010/main" val="19539254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26</a:t>
            </a:fld>
            <a:endParaRPr kumimoji="1" lang="ja-JP" altLang="en-US"/>
          </a:p>
        </p:txBody>
      </p:sp>
    </p:spTree>
    <p:extLst>
      <p:ext uri="{BB962C8B-B14F-4D97-AF65-F5344CB8AC3E}">
        <p14:creationId xmlns:p14="http://schemas.microsoft.com/office/powerpoint/2010/main" val="1470743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27</a:t>
            </a:fld>
            <a:endParaRPr kumimoji="1" lang="ja-JP" altLang="en-US"/>
          </a:p>
        </p:txBody>
      </p:sp>
    </p:spTree>
    <p:extLst>
      <p:ext uri="{BB962C8B-B14F-4D97-AF65-F5344CB8AC3E}">
        <p14:creationId xmlns:p14="http://schemas.microsoft.com/office/powerpoint/2010/main" val="3856763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28</a:t>
            </a:fld>
            <a:endParaRPr kumimoji="1" lang="ja-JP" altLang="en-US"/>
          </a:p>
        </p:txBody>
      </p:sp>
    </p:spTree>
    <p:extLst>
      <p:ext uri="{BB962C8B-B14F-4D97-AF65-F5344CB8AC3E}">
        <p14:creationId xmlns:p14="http://schemas.microsoft.com/office/powerpoint/2010/main" val="22884654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29</a:t>
            </a:fld>
            <a:endParaRPr kumimoji="1" lang="ja-JP" altLang="en-US"/>
          </a:p>
        </p:txBody>
      </p:sp>
    </p:spTree>
    <p:extLst>
      <p:ext uri="{BB962C8B-B14F-4D97-AF65-F5344CB8AC3E}">
        <p14:creationId xmlns:p14="http://schemas.microsoft.com/office/powerpoint/2010/main" val="4292448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私たちは，何か不快な出来事があると「考え」と「気持ち」と「行動」と「身体」にストレス反応があらわれるんです。</a:t>
            </a:r>
          </a:p>
          <a:p>
            <a:r>
              <a:rPr kumimoji="1" lang="ja-JP" altLang="en-US" dirty="0"/>
              <a:t>まずは，今の自分の心と身体の様子について「心とからだの健康観察」を使って，どのようなストレス反応があらわれているかチェックしてみましょう。</a:t>
            </a:r>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3</a:t>
            </a:fld>
            <a:endParaRPr kumimoji="1" lang="ja-JP" altLang="en-US"/>
          </a:p>
        </p:txBody>
      </p:sp>
    </p:spTree>
    <p:extLst>
      <p:ext uri="{BB962C8B-B14F-4D97-AF65-F5344CB8AC3E}">
        <p14:creationId xmlns:p14="http://schemas.microsoft.com/office/powerpoint/2010/main" val="3380642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様子を見ながら，このスライドを活用してください</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30</a:t>
            </a:fld>
            <a:endParaRPr kumimoji="1" lang="ja-JP" altLang="en-US"/>
          </a:p>
        </p:txBody>
      </p:sp>
    </p:spTree>
    <p:extLst>
      <p:ext uri="{BB962C8B-B14F-4D97-AF65-F5344CB8AC3E}">
        <p14:creationId xmlns:p14="http://schemas.microsoft.com/office/powerpoint/2010/main" val="22430591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それでは，合計点を出しましょう。</a:t>
            </a:r>
            <a:endParaRPr kumimoji="1" lang="en-US" altLang="ja-JP" dirty="0"/>
          </a:p>
          <a:p>
            <a:r>
              <a:rPr kumimoji="1" lang="en-US" altLang="ja-JP" dirty="0"/>
              <a:t>【</a:t>
            </a:r>
            <a:r>
              <a:rPr kumimoji="1" lang="ja-JP" altLang="en-US" dirty="0"/>
              <a:t>計算の仕方をスライドを参照に説明</a:t>
            </a:r>
            <a:r>
              <a:rPr kumimoji="1" lang="en-US" altLang="ja-JP" dirty="0"/>
              <a:t>】</a:t>
            </a:r>
          </a:p>
          <a:p>
            <a:r>
              <a:rPr lang="ja-JP" altLang="en-US" dirty="0"/>
              <a:t>この</a:t>
            </a:r>
            <a:r>
              <a:rPr lang="ja-JP" altLang="ja-JP" dirty="0"/>
              <a:t>得点は，</a:t>
            </a:r>
            <a:r>
              <a:rPr lang="ja-JP" altLang="en-US" dirty="0"/>
              <a:t>高くても，低くても今の自分の心や身体の状態を知る手がかりになります。</a:t>
            </a:r>
            <a:endParaRPr lang="en-US" altLang="ja-JP" dirty="0"/>
          </a:p>
          <a:p>
            <a:r>
              <a:rPr lang="ja-JP" altLang="en-US" dirty="0"/>
              <a:t>高くても，低くても心配しないで合計点を出してください。</a:t>
            </a:r>
            <a:endParaRPr lang="en-US" altLang="ja-JP"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31</a:t>
            </a:fld>
            <a:endParaRPr kumimoji="1" lang="ja-JP" altLang="en-US"/>
          </a:p>
        </p:txBody>
      </p:sp>
    </p:spTree>
    <p:extLst>
      <p:ext uri="{BB962C8B-B14F-4D97-AF65-F5344CB8AC3E}">
        <p14:creationId xmlns:p14="http://schemas.microsoft.com/office/powerpoint/2010/main" val="2451555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アンケートをして，気づいたことや，今の気持ちを書きましょう。</a:t>
            </a:r>
          </a:p>
          <a:p>
            <a:r>
              <a:rPr kumimoji="1" lang="en-US" altLang="ja-JP" dirty="0"/>
              <a:t>【</a:t>
            </a:r>
            <a:r>
              <a:rPr kumimoji="1" lang="ja-JP" altLang="en-US" dirty="0"/>
              <a:t>記入後</a:t>
            </a:r>
            <a:r>
              <a:rPr kumimoji="1" lang="en-US" altLang="ja-JP" dirty="0"/>
              <a:t>】</a:t>
            </a:r>
          </a:p>
          <a:p>
            <a:r>
              <a:rPr kumimoji="1" lang="ja-JP" altLang="en-US" dirty="0"/>
              <a:t>アンケート用紙を一度，机の中にしまいましょう。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32</a:t>
            </a:fld>
            <a:endParaRPr kumimoji="1" lang="ja-JP" altLang="en-US"/>
          </a:p>
        </p:txBody>
      </p:sp>
    </p:spTree>
    <p:extLst>
      <p:ext uri="{BB962C8B-B14F-4D97-AF65-F5344CB8AC3E}">
        <p14:creationId xmlns:p14="http://schemas.microsoft.com/office/powerpoint/2010/main" val="9197059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さて，ここからは「自分の</a:t>
            </a:r>
            <a:r>
              <a:rPr kumimoji="1" lang="en-US" altLang="ja-JP" dirty="0"/>
              <a:t>『</a:t>
            </a:r>
            <a:r>
              <a:rPr kumimoji="1" lang="ja-JP" altLang="en-US" dirty="0"/>
              <a:t>考え</a:t>
            </a:r>
            <a:r>
              <a:rPr kumimoji="1" lang="en-US" altLang="ja-JP" dirty="0"/>
              <a:t>』</a:t>
            </a:r>
            <a:r>
              <a:rPr kumimoji="1" lang="ja-JP" altLang="en-US" dirty="0"/>
              <a:t>」に目を向けていきましょう。</a:t>
            </a:r>
            <a:endParaRPr kumimoji="1" lang="en-US" altLang="ja-JP" dirty="0"/>
          </a:p>
          <a:p>
            <a:r>
              <a:rPr kumimoji="1" lang="ja-JP" altLang="en-US" dirty="0"/>
              <a:t>その中に，さっきの合計点を</a:t>
            </a:r>
            <a:r>
              <a:rPr kumimoji="1" lang="en-US" altLang="ja-JP" dirty="0"/>
              <a:t>1</a:t>
            </a:r>
            <a:r>
              <a:rPr kumimoji="1" lang="ja-JP" altLang="en-US" dirty="0"/>
              <a:t>点下げるための工夫があるかもしれませんね。</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33</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a:t>
            </a:r>
            <a:r>
              <a:rPr kumimoji="1" lang="ja-JP" altLang="en-US" dirty="0"/>
              <a:t>ここでワークシートを配布</a:t>
            </a:r>
            <a:r>
              <a:rPr kumimoji="1" lang="en-US" altLang="ja-JP" dirty="0"/>
              <a:t>】</a:t>
            </a:r>
          </a:p>
          <a:p>
            <a:pPr algn="l"/>
            <a:r>
              <a:rPr lang="ja-JP" altLang="en-US" dirty="0">
                <a:latin typeface="+mj-ea"/>
                <a:ea typeface="+mj-ea"/>
              </a:rPr>
              <a:t>ワークシートに学年・組・番号・名前を書きましょう。</a:t>
            </a:r>
            <a:endParaRPr lang="en-US" altLang="ja-JP" dirty="0">
              <a:latin typeface="+mj-ea"/>
              <a:ea typeface="+mj-ea"/>
            </a:endParaRPr>
          </a:p>
          <a:p>
            <a:pPr algn="l"/>
            <a:r>
              <a:rPr lang="ja-JP" altLang="en-US" dirty="0">
                <a:latin typeface="+mj-ea"/>
                <a:ea typeface="+mj-ea"/>
              </a:rPr>
              <a:t>真ん中の</a:t>
            </a:r>
            <a:r>
              <a:rPr lang="ja-JP" altLang="en-US" dirty="0" err="1">
                <a:latin typeface="+mj-ea"/>
                <a:ea typeface="+mj-ea"/>
              </a:rPr>
              <a:t>だ</a:t>
            </a:r>
            <a:r>
              <a:rPr lang="ja-JP" altLang="en-US" dirty="0">
                <a:latin typeface="+mj-ea"/>
                <a:ea typeface="+mj-ea"/>
              </a:rPr>
              <a:t>円の中に，今日のテーマである「考え」と書きましょう。</a:t>
            </a:r>
          </a:p>
          <a:p>
            <a:endParaRPr kumimoji="1" lang="ja-JP" altLang="en-US" dirty="0">
              <a:solidFill>
                <a:schemeClr val="tx1"/>
              </a:solidFill>
              <a:latin typeface="+mj-ea"/>
              <a:ea typeface="+mj-ea"/>
            </a:endParaRP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34</a:t>
            </a:fld>
            <a:endParaRPr kumimoji="1" lang="ja-JP" altLang="en-US"/>
          </a:p>
        </p:txBody>
      </p:sp>
    </p:spTree>
    <p:extLst>
      <p:ext uri="{BB962C8B-B14F-4D97-AF65-F5344CB8AC3E}">
        <p14:creationId xmlns:p14="http://schemas.microsoft.com/office/powerpoint/2010/main" val="6416616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391">
              <a:defRPr/>
            </a:pPr>
            <a:r>
              <a:rPr lang="ja-JP" altLang="en-US" dirty="0">
                <a:latin typeface="+mj-ea"/>
                <a:ea typeface="+mj-ea"/>
              </a:rPr>
              <a:t>今日の授業の目標は，上手な「考え」を出せることです。</a:t>
            </a:r>
            <a:endParaRPr lang="en-US" altLang="ja-JP" dirty="0">
              <a:latin typeface="+mj-ea"/>
              <a:ea typeface="+mj-ea"/>
            </a:endParaRPr>
          </a:p>
          <a:p>
            <a:r>
              <a:rPr lang="ja-JP" altLang="en-US" dirty="0">
                <a:latin typeface="+mj-ea"/>
                <a:ea typeface="+mj-ea"/>
              </a:rPr>
              <a:t>「考え」が変わると，気持ちや行動が変わることを確かめましょう。</a:t>
            </a:r>
            <a:endParaRPr lang="en-US" altLang="ja-JP" dirty="0">
              <a:latin typeface="+mj-ea"/>
              <a:ea typeface="+mj-ea"/>
            </a:endParaRPr>
          </a:p>
          <a:p>
            <a:pPr defTabSz="910391">
              <a:defRPr/>
            </a:pPr>
            <a:endParaRPr lang="ja-JP" altLang="en-US" dirty="0">
              <a:latin typeface="+mj-ea"/>
              <a:ea typeface="+mj-ea"/>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t>35</a:t>
            </a:fld>
            <a:endParaRPr kumimoji="1" lang="ja-JP" altLang="en-US"/>
          </a:p>
        </p:txBody>
      </p:sp>
    </p:spTree>
    <p:extLst>
      <p:ext uri="{BB962C8B-B14F-4D97-AF65-F5344CB8AC3E}">
        <p14:creationId xmlns:p14="http://schemas.microsoft.com/office/powerpoint/2010/main" val="6855325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a:t>例えば「大人に叱られた」という出来事が起こった時，「大人は勝手だ」と考えたことはありませんか。</a:t>
            </a:r>
            <a:endParaRPr kumimoji="1" lang="en-US" altLang="ja-JP" dirty="0"/>
          </a:p>
          <a:p>
            <a:r>
              <a:rPr kumimoji="1" lang="ja-JP" altLang="en-US" dirty="0"/>
              <a:t>そんな時は</a:t>
            </a:r>
            <a:r>
              <a:rPr kumimoji="1" lang="en-US" altLang="ja-JP" dirty="0"/>
              <a:t>『</a:t>
            </a:r>
            <a:r>
              <a:rPr kumimoji="1" lang="ja-JP" altLang="en-US" dirty="0"/>
              <a:t>イライラ</a:t>
            </a:r>
            <a:r>
              <a:rPr kumimoji="1" lang="en-US" altLang="ja-JP" dirty="0"/>
              <a:t>』</a:t>
            </a:r>
            <a:r>
              <a:rPr kumimoji="1" lang="ja-JP" altLang="en-US" dirty="0"/>
              <a:t>した気持ちになりますね。</a:t>
            </a:r>
            <a:endParaRPr kumimoji="1" lang="en-US" altLang="ja-JP" dirty="0"/>
          </a:p>
          <a:p>
            <a:r>
              <a:rPr kumimoji="1" lang="ja-JP" altLang="en-US" dirty="0"/>
              <a:t>「自分はダメだ」と考えると，</a:t>
            </a:r>
            <a:r>
              <a:rPr kumimoji="1" lang="en-US" altLang="ja-JP" dirty="0"/>
              <a:t>『</a:t>
            </a:r>
            <a:r>
              <a:rPr kumimoji="1" lang="ja-JP" altLang="en-US" dirty="0"/>
              <a:t>悲しい</a:t>
            </a:r>
            <a:r>
              <a:rPr kumimoji="1" lang="en-US" altLang="ja-JP" dirty="0"/>
              <a:t>』</a:t>
            </a:r>
            <a:r>
              <a:rPr kumimoji="1" lang="ja-JP" altLang="en-US" dirty="0"/>
              <a:t>気持ちになったり，「私を思ってくれている」と考えると，</a:t>
            </a:r>
            <a:r>
              <a:rPr kumimoji="1" lang="en-US" altLang="ja-JP" dirty="0"/>
              <a:t>『</a:t>
            </a:r>
            <a:r>
              <a:rPr kumimoji="1" lang="ja-JP" altLang="en-US" dirty="0"/>
              <a:t>落ちついた</a:t>
            </a:r>
            <a:r>
              <a:rPr kumimoji="1" lang="en-US" altLang="ja-JP" dirty="0"/>
              <a:t>』</a:t>
            </a:r>
            <a:r>
              <a:rPr kumimoji="1" lang="ja-JP" altLang="en-US" dirty="0"/>
              <a:t>気持ちでいられたりしますね。</a:t>
            </a:r>
          </a:p>
          <a:p>
            <a:r>
              <a:rPr kumimoji="1" lang="ja-JP" altLang="en-US" dirty="0"/>
              <a:t>こんなふうに，同じ出来事でも，考えが変わると気持ちが変わります。</a:t>
            </a:r>
          </a:p>
          <a:p>
            <a:endParaRPr kumimoji="1" lang="ja-JP" altLang="en-US" dirty="0"/>
          </a:p>
        </p:txBody>
      </p:sp>
      <p:sp>
        <p:nvSpPr>
          <p:cNvPr id="4" name="スライド番号プレースホルダ 3"/>
          <p:cNvSpPr>
            <a:spLocks noGrp="1"/>
          </p:cNvSpPr>
          <p:nvPr>
            <p:ph type="sldNum" sz="quarter" idx="10"/>
          </p:nvPr>
        </p:nvSpPr>
        <p:spPr/>
        <p:txBody>
          <a:bodyPr/>
          <a:lstStyle/>
          <a:p>
            <a:fld id="{8242BA9A-F396-40E0-9D37-A0B0DEDA6B0A}" type="slidenum">
              <a:rPr kumimoji="1" lang="ja-JP" altLang="en-US" smtClean="0"/>
              <a:pPr/>
              <a:t>36</a:t>
            </a:fld>
            <a:endParaRPr kumimoji="1" lang="ja-JP" altLang="en-US"/>
          </a:p>
        </p:txBody>
      </p:sp>
    </p:spTree>
    <p:extLst>
      <p:ext uri="{BB962C8B-B14F-4D97-AF65-F5344CB8AC3E}">
        <p14:creationId xmlns:p14="http://schemas.microsoft.com/office/powerpoint/2010/main" val="25117717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ノート プレースホルダー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ja-JP" altLang="en-US" dirty="0"/>
              <a:t>では，こんな出来事があった時に，みなさんはどう考えて，どんな気持ちになるでしょうか。</a:t>
            </a:r>
            <a:endParaRPr lang="en-US" altLang="ja-JP" dirty="0"/>
          </a:p>
          <a:p>
            <a:pPr eaLnBrk="1" hangingPunct="1">
              <a:spcBef>
                <a:spcPct val="0"/>
              </a:spcBef>
            </a:pPr>
            <a:r>
              <a:rPr lang="ja-JP" altLang="en-US" dirty="0"/>
              <a:t>あなたから友だちに「おはよう」と声をかけたのに，返事が無かったとき，どんなことを考えるでしょうか？</a:t>
            </a:r>
            <a:endParaRPr lang="en-US" altLang="ja-JP" dirty="0"/>
          </a:p>
          <a:p>
            <a:pPr eaLnBrk="1" hangingPunct="1">
              <a:spcBef>
                <a:spcPct val="0"/>
              </a:spcBef>
            </a:pPr>
            <a:endParaRPr lang="en-US" altLang="ja-JP" dirty="0"/>
          </a:p>
          <a:p>
            <a:pPr eaLnBrk="1" hangingPunct="1">
              <a:spcBef>
                <a:spcPct val="0"/>
              </a:spcBef>
            </a:pPr>
            <a:endParaRPr lang="ja-JP" altLang="en-US" dirty="0"/>
          </a:p>
        </p:txBody>
      </p:sp>
      <p:sp>
        <p:nvSpPr>
          <p:cNvPr id="68612" name="スライド番号プレースホルダー 3"/>
          <p:cNvSpPr txBox="1">
            <a:spLocks noGrp="1"/>
          </p:cNvSpPr>
          <p:nvPr/>
        </p:nvSpPr>
        <p:spPr bwMode="auto">
          <a:xfrm>
            <a:off x="3849827" y="9428471"/>
            <a:ext cx="2946246" cy="496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9" tIns="47430" rIns="94859" bIns="47430" anchor="b"/>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8EC395E2-06F3-44FF-BCAB-6F09EC1359D6}" type="slidenum">
              <a:rPr lang="ja-JP" altLang="en-US" sz="1300">
                <a:latin typeface="Calibri" pitchFamily="34" charset="0"/>
              </a:rPr>
              <a:pPr algn="r" eaLnBrk="1" hangingPunct="1"/>
              <a:t>37</a:t>
            </a:fld>
            <a:endParaRPr lang="en-US" altLang="ja-JP" sz="1300">
              <a:latin typeface="Calibri" pitchFamily="34" charset="0"/>
            </a:endParaRPr>
          </a:p>
        </p:txBody>
      </p:sp>
      <p:sp>
        <p:nvSpPr>
          <p:cNvPr id="68613" name="日付プレースホルダー 4"/>
          <p:cNvSpPr txBox="1">
            <a:spLocks noGrp="1"/>
          </p:cNvSpPr>
          <p:nvPr/>
        </p:nvSpPr>
        <p:spPr bwMode="auto">
          <a:xfrm>
            <a:off x="3849827" y="3"/>
            <a:ext cx="2946246" cy="496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59" tIns="47430" rIns="94859" bIns="47430"/>
          <a:lstStyle>
            <a:lvl1pPr defTabSz="908050" eaLnBrk="0" hangingPunct="0">
              <a:defRPr kumimoji="1">
                <a:solidFill>
                  <a:schemeClr val="tx1"/>
                </a:solidFill>
                <a:latin typeface="Arial" charset="0"/>
                <a:ea typeface="ＭＳ Ｐゴシック" charset="-128"/>
              </a:defRPr>
            </a:lvl1pPr>
            <a:lvl2pPr marL="742950" indent="-285750" defTabSz="908050" eaLnBrk="0" hangingPunct="0">
              <a:defRPr kumimoji="1">
                <a:solidFill>
                  <a:schemeClr val="tx1"/>
                </a:solidFill>
                <a:latin typeface="Arial" charset="0"/>
                <a:ea typeface="ＭＳ Ｐゴシック" charset="-128"/>
              </a:defRPr>
            </a:lvl2pPr>
            <a:lvl3pPr marL="1143000" indent="-228600" defTabSz="908050" eaLnBrk="0" hangingPunct="0">
              <a:defRPr kumimoji="1">
                <a:solidFill>
                  <a:schemeClr val="tx1"/>
                </a:solidFill>
                <a:latin typeface="Arial" charset="0"/>
                <a:ea typeface="ＭＳ Ｐゴシック" charset="-128"/>
              </a:defRPr>
            </a:lvl3pPr>
            <a:lvl4pPr marL="1600200" indent="-228600" defTabSz="908050" eaLnBrk="0" hangingPunct="0">
              <a:defRPr kumimoji="1">
                <a:solidFill>
                  <a:schemeClr val="tx1"/>
                </a:solidFill>
                <a:latin typeface="Arial" charset="0"/>
                <a:ea typeface="ＭＳ Ｐゴシック" charset="-128"/>
              </a:defRPr>
            </a:lvl4pPr>
            <a:lvl5pPr marL="2057400" indent="-228600" defTabSz="908050" eaLnBrk="0" hangingPunct="0">
              <a:defRPr kumimoji="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r>
              <a:rPr lang="en-US" altLang="ja-JP" sz="1300">
                <a:latin typeface="Calibri" pitchFamily="34" charset="0"/>
              </a:rPr>
              <a:t>2012/6/4</a:t>
            </a:r>
            <a:endParaRPr lang="ja-JP" altLang="en-US" sz="1300">
              <a:latin typeface="Calibri" pitchFamily="34" charset="0"/>
            </a:endParaRPr>
          </a:p>
        </p:txBody>
      </p:sp>
    </p:spTree>
    <p:extLst>
      <p:ext uri="{BB962C8B-B14F-4D97-AF65-F5344CB8AC3E}">
        <p14:creationId xmlns:p14="http://schemas.microsoft.com/office/powerpoint/2010/main" val="1136082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では，ワークシートに，普段の自分ならどう「考え」るか，書いてみましょう。</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38</a:t>
            </a:fld>
            <a:endParaRPr kumimoji="1" lang="ja-JP" altLang="en-US"/>
          </a:p>
        </p:txBody>
      </p:sp>
    </p:spTree>
    <p:extLst>
      <p:ext uri="{BB962C8B-B14F-4D97-AF65-F5344CB8AC3E}">
        <p14:creationId xmlns:p14="http://schemas.microsoft.com/office/powerpoint/2010/main" val="36895204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では次に，</a:t>
            </a:r>
            <a:r>
              <a:rPr kumimoji="1" lang="en-US" altLang="ja-JP" dirty="0"/>
              <a:t>『</a:t>
            </a:r>
            <a:r>
              <a:rPr kumimoji="1" lang="ja-JP" altLang="en-US" dirty="0"/>
              <a:t>イライラ</a:t>
            </a:r>
            <a:r>
              <a:rPr kumimoji="1" lang="en-US" altLang="ja-JP" dirty="0"/>
              <a:t>』</a:t>
            </a:r>
            <a:r>
              <a:rPr kumimoji="1" lang="ja-JP" altLang="en-US" dirty="0"/>
              <a:t>する気持ちになるときにはどんなふうに考えていたかを，ピンクの「考え」の欄に書きましょう。</a:t>
            </a:r>
            <a:endParaRPr kumimoji="1" lang="en-US" altLang="ja-JP" dirty="0"/>
          </a:p>
          <a:p>
            <a:r>
              <a:rPr kumimoji="1" lang="ja-JP" altLang="en-US" dirty="0"/>
              <a:t>そして</a:t>
            </a:r>
            <a:r>
              <a:rPr kumimoji="1" lang="en-US" altLang="ja-JP" dirty="0"/>
              <a:t>『</a:t>
            </a:r>
            <a:r>
              <a:rPr kumimoji="1" lang="ja-JP" altLang="en-US" dirty="0"/>
              <a:t>イライラ</a:t>
            </a:r>
            <a:r>
              <a:rPr kumimoji="1" lang="en-US" altLang="ja-JP" dirty="0"/>
              <a:t>』</a:t>
            </a:r>
            <a:r>
              <a:rPr kumimoji="1" lang="ja-JP" altLang="en-US" dirty="0"/>
              <a:t>したときには，どんな行動をとってしまうか，緑の「行動」の欄に書きましょう。</a:t>
            </a:r>
          </a:p>
          <a:p>
            <a:r>
              <a:rPr kumimoji="1" lang="ja-JP" altLang="en-US" dirty="0"/>
              <a:t>同じように</a:t>
            </a:r>
            <a:r>
              <a:rPr kumimoji="1" lang="en-US" altLang="ja-JP" dirty="0"/>
              <a:t>『</a:t>
            </a:r>
            <a:r>
              <a:rPr kumimoji="1" lang="ja-JP" altLang="en-US" dirty="0"/>
              <a:t>悲しい</a:t>
            </a:r>
            <a:r>
              <a:rPr kumimoji="1" lang="en-US" altLang="ja-JP" dirty="0"/>
              <a:t>』</a:t>
            </a:r>
            <a:r>
              <a:rPr kumimoji="1" lang="ja-JP" altLang="en-US" dirty="0"/>
              <a:t>気持ちの時の「考え」と「行動」，</a:t>
            </a:r>
            <a:r>
              <a:rPr kumimoji="1" lang="en-US" altLang="ja-JP" dirty="0"/>
              <a:t>『</a:t>
            </a:r>
            <a:r>
              <a:rPr kumimoji="1" lang="ja-JP" altLang="en-US" dirty="0"/>
              <a:t>落ちついている</a:t>
            </a:r>
            <a:r>
              <a:rPr kumimoji="1" lang="en-US" altLang="ja-JP" dirty="0"/>
              <a:t>』</a:t>
            </a:r>
            <a:r>
              <a:rPr kumimoji="1" lang="ja-JP" altLang="en-US" dirty="0"/>
              <a:t>時の「考え」と「行動」についても書いてみましょう。</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39</a:t>
            </a:fld>
            <a:endParaRPr kumimoji="1" lang="ja-JP" altLang="en-US"/>
          </a:p>
        </p:txBody>
      </p:sp>
    </p:spTree>
    <p:extLst>
      <p:ext uri="{BB962C8B-B14F-4D97-AF65-F5344CB8AC3E}">
        <p14:creationId xmlns:p14="http://schemas.microsoft.com/office/powerpoint/2010/main" val="347443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a:t>
            </a:fld>
            <a:endParaRPr kumimoji="1" lang="ja-JP" altLang="en-US"/>
          </a:p>
        </p:txBody>
      </p:sp>
    </p:spTree>
    <p:extLst>
      <p:ext uri="{BB962C8B-B14F-4D97-AF65-F5344CB8AC3E}">
        <p14:creationId xmlns:p14="http://schemas.microsoft.com/office/powerpoint/2010/main" val="26448392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では，班で，それぞれの「気持ち」の時の「考え」と「行動」について話し合いましょう。</a:t>
            </a:r>
            <a:endParaRPr kumimoji="1" lang="en-US" altLang="ja-JP" dirty="0"/>
          </a:p>
          <a:p>
            <a:r>
              <a:rPr kumimoji="1" lang="ja-JP" altLang="en-US" dirty="0"/>
              <a:t>友だちの「考え」や「「行動」を青ペンで書き足しましょう。</a:t>
            </a:r>
            <a:endParaRPr kumimoji="1" lang="en-US" altLang="ja-JP" dirty="0"/>
          </a:p>
          <a:p>
            <a:r>
              <a:rPr kumimoji="1" lang="ja-JP" altLang="en-US" dirty="0"/>
              <a:t>あとでグループごとに発表してもらいます。</a:t>
            </a:r>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40</a:t>
            </a:fld>
            <a:endParaRPr kumimoji="1" lang="ja-JP" altLang="en-US"/>
          </a:p>
        </p:txBody>
      </p:sp>
    </p:spTree>
    <p:extLst>
      <p:ext uri="{BB962C8B-B14F-4D97-AF65-F5344CB8AC3E}">
        <p14:creationId xmlns:p14="http://schemas.microsoft.com/office/powerpoint/2010/main" val="25386712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では全体で確認していきましょう。</a:t>
            </a:r>
            <a:endParaRPr kumimoji="1" lang="en-US" altLang="ja-JP" dirty="0"/>
          </a:p>
          <a:p>
            <a:r>
              <a:rPr kumimoji="1" lang="ja-JP" altLang="en-US" dirty="0"/>
              <a:t>発表するときは，「△班で話し合ったことを発表します。○○気持ちの時の「考え」は・・・です。その後の行動は・・・です。」とお話しましょう。</a:t>
            </a:r>
          </a:p>
          <a:p>
            <a:endParaRPr kumimoji="1" lang="ja-JP" altLang="en-US" dirty="0"/>
          </a:p>
          <a:p>
            <a:r>
              <a:rPr kumimoji="1" lang="en-US" altLang="ja-JP" dirty="0"/>
              <a:t>【</a:t>
            </a:r>
            <a:r>
              <a:rPr kumimoji="1" lang="ja-JP" altLang="en-US" dirty="0"/>
              <a:t>パターン①：１班から順に</a:t>
            </a:r>
            <a:r>
              <a:rPr kumimoji="1" lang="en-US" altLang="ja-JP" dirty="0"/>
              <a:t>『</a:t>
            </a:r>
            <a:r>
              <a:rPr kumimoji="1" lang="ja-JP" altLang="en-US" dirty="0"/>
              <a:t>イライラ</a:t>
            </a:r>
            <a:r>
              <a:rPr kumimoji="1" lang="en-US" altLang="ja-JP" dirty="0"/>
              <a:t>』『</a:t>
            </a:r>
            <a:r>
              <a:rPr kumimoji="1" lang="ja-JP" altLang="en-US" dirty="0"/>
              <a:t>悲しい</a:t>
            </a:r>
            <a:r>
              <a:rPr kumimoji="1" lang="en-US" altLang="ja-JP" dirty="0"/>
              <a:t>』『</a:t>
            </a:r>
            <a:r>
              <a:rPr kumimoji="1" lang="ja-JP" altLang="en-US" dirty="0"/>
              <a:t>落ちついている</a:t>
            </a:r>
            <a:r>
              <a:rPr kumimoji="1" lang="en-US" altLang="ja-JP" dirty="0"/>
              <a:t>』</a:t>
            </a:r>
            <a:r>
              <a:rPr kumimoji="1" lang="ja-JP" altLang="en-US" dirty="0"/>
              <a:t>を全て発表する。</a:t>
            </a:r>
            <a:r>
              <a:rPr kumimoji="1" lang="en-US" altLang="ja-JP" dirty="0"/>
              <a:t>】</a:t>
            </a:r>
            <a:endParaRPr kumimoji="1" lang="ja-JP" altLang="en-US" dirty="0"/>
          </a:p>
          <a:p>
            <a:r>
              <a:rPr kumimoji="1" lang="en-US" altLang="ja-JP" dirty="0"/>
              <a:t>【</a:t>
            </a:r>
            <a:r>
              <a:rPr kumimoji="1" lang="ja-JP" altLang="en-US" dirty="0"/>
              <a:t>パターン②：まずは</a:t>
            </a:r>
            <a:r>
              <a:rPr kumimoji="1" lang="en-US" altLang="ja-JP" dirty="0"/>
              <a:t>『</a:t>
            </a:r>
            <a:r>
              <a:rPr kumimoji="1" lang="ja-JP" altLang="en-US" dirty="0"/>
              <a:t>イライラ</a:t>
            </a:r>
            <a:r>
              <a:rPr kumimoji="1" lang="en-US" altLang="ja-JP" dirty="0"/>
              <a:t>』</a:t>
            </a:r>
            <a:r>
              <a:rPr kumimoji="1" lang="ja-JP" altLang="en-US" dirty="0"/>
              <a:t>について班ごとに発表する。その後</a:t>
            </a:r>
            <a:r>
              <a:rPr kumimoji="1" lang="en-US" altLang="ja-JP" dirty="0"/>
              <a:t>『</a:t>
            </a:r>
            <a:r>
              <a:rPr kumimoji="1" lang="ja-JP" altLang="en-US" dirty="0"/>
              <a:t>悲しい</a:t>
            </a:r>
            <a:r>
              <a:rPr kumimoji="1" lang="en-US" altLang="ja-JP" dirty="0"/>
              <a:t>』</a:t>
            </a:r>
            <a:r>
              <a:rPr kumimoji="1" lang="ja-JP" altLang="en-US" dirty="0"/>
              <a:t>⇒</a:t>
            </a:r>
            <a:r>
              <a:rPr kumimoji="1" lang="en-US" altLang="ja-JP" dirty="0"/>
              <a:t>『</a:t>
            </a:r>
            <a:r>
              <a:rPr kumimoji="1" lang="ja-JP" altLang="en-US" dirty="0"/>
              <a:t>落ちついている</a:t>
            </a:r>
            <a:r>
              <a:rPr kumimoji="1" lang="en-US" altLang="ja-JP" dirty="0"/>
              <a:t>』</a:t>
            </a:r>
            <a:r>
              <a:rPr kumimoji="1" lang="ja-JP" altLang="en-US" dirty="0"/>
              <a:t>の順で発表する。</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41</a:t>
            </a:fld>
            <a:endParaRPr kumimoji="1" lang="ja-JP" altLang="en-US"/>
          </a:p>
        </p:txBody>
      </p:sp>
    </p:spTree>
    <p:extLst>
      <p:ext uri="{BB962C8B-B14F-4D97-AF65-F5344CB8AC3E}">
        <p14:creationId xmlns:p14="http://schemas.microsoft.com/office/powerpoint/2010/main" val="42920794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5474">
              <a:defRPr/>
            </a:pPr>
            <a:r>
              <a:rPr kumimoji="1" lang="en-US" altLang="ja-JP" dirty="0"/>
              <a:t>【</a:t>
            </a:r>
            <a:r>
              <a:rPr kumimoji="1" lang="ja-JP" altLang="en-US" dirty="0"/>
              <a:t>できるだけ子どもの発表を生かすために板書する，または，スライドに打ち込む</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42</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55340">
              <a:defRPr/>
            </a:pPr>
            <a:r>
              <a:rPr kumimoji="1" lang="en-US" altLang="ja-JP" dirty="0"/>
              <a:t>【</a:t>
            </a:r>
            <a:r>
              <a:rPr kumimoji="1" lang="ja-JP" altLang="en-US" dirty="0"/>
              <a:t>板書やスライドへの打ち込みができなかった場合，子どもたちの意見を広げたい場合，発表の時間を取れない場合等，このスライドで説明する</a:t>
            </a:r>
            <a:r>
              <a:rPr kumimoji="1" lang="en-US" altLang="ja-JP" dirty="0"/>
              <a:t>】</a:t>
            </a:r>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43</a:t>
            </a:fld>
            <a:endParaRPr kumimoji="1" lang="ja-JP" altLang="en-US"/>
          </a:p>
        </p:txBody>
      </p:sp>
    </p:spTree>
    <p:extLst>
      <p:ext uri="{BB962C8B-B14F-4D97-AF65-F5344CB8AC3E}">
        <p14:creationId xmlns:p14="http://schemas.microsoft.com/office/powerpoint/2010/main" val="34792630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0391">
              <a:defRPr/>
            </a:pPr>
            <a:r>
              <a:rPr lang="ja-JP" altLang="en-US" dirty="0">
                <a:latin typeface="+mj-ea"/>
                <a:ea typeface="+mj-ea"/>
              </a:rPr>
              <a:t>嫌な気持ちのときはマイナスな「考え」をしていることが多いです。</a:t>
            </a:r>
            <a:endParaRPr lang="en-US" altLang="ja-JP" dirty="0">
              <a:latin typeface="+mj-ea"/>
              <a:ea typeface="+mj-ea"/>
            </a:endParaRPr>
          </a:p>
          <a:p>
            <a:pPr>
              <a:buFont typeface="Arial" pitchFamily="34" charset="0"/>
              <a:buNone/>
            </a:pPr>
            <a:r>
              <a:rPr lang="ja-JP" altLang="en-US" dirty="0">
                <a:latin typeface="+mj-ea"/>
                <a:ea typeface="+mj-ea"/>
              </a:rPr>
              <a:t>今日やったように，いろいろな「考え」を出せると，嫌な気持ちをやわらげたり，出来事をありのままに見たりすることができるかもしれませんね。</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44</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上手な「考え」を出せると，授業の最初にやった</a:t>
            </a:r>
            <a:r>
              <a:rPr kumimoji="1" lang="en-US" altLang="ja-JP" dirty="0"/>
              <a:t>『</a:t>
            </a:r>
            <a:r>
              <a:rPr kumimoji="1" lang="ja-JP" altLang="en-US" dirty="0"/>
              <a:t>心とからだの健康観察</a:t>
            </a:r>
            <a:r>
              <a:rPr kumimoji="1" lang="en-US" altLang="ja-JP" dirty="0"/>
              <a:t>』</a:t>
            </a:r>
            <a:r>
              <a:rPr kumimoji="1" lang="ja-JP" altLang="en-US" dirty="0"/>
              <a:t>の合計点も</a:t>
            </a:r>
            <a:r>
              <a:rPr kumimoji="1" lang="en-US" altLang="ja-JP" dirty="0"/>
              <a:t>1</a:t>
            </a:r>
            <a:r>
              <a:rPr kumimoji="1" lang="ja-JP" altLang="en-US" dirty="0"/>
              <a:t>点下げることができるかもしれませんよ。</a:t>
            </a:r>
          </a:p>
          <a:p>
            <a:r>
              <a:rPr kumimoji="1" lang="ja-JP" altLang="en-US" dirty="0"/>
              <a:t>上手な「考え」を出して，自分にとってよりよい行動をしていきましょうね。</a:t>
            </a:r>
          </a:p>
          <a:p>
            <a:pPr defTabSz="955340">
              <a:defRPr/>
            </a:pPr>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45</a:t>
            </a:fld>
            <a:endParaRPr kumimoji="1" lang="ja-JP" altLang="en-US"/>
          </a:p>
        </p:txBody>
      </p:sp>
    </p:spTree>
    <p:extLst>
      <p:ext uri="{BB962C8B-B14F-4D97-AF65-F5344CB8AC3E}">
        <p14:creationId xmlns:p14="http://schemas.microsoft.com/office/powerpoint/2010/main" val="37337657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アンケート用紙を一度，机の中から出しましょう。</a:t>
            </a:r>
          </a:p>
          <a:p>
            <a:r>
              <a:rPr kumimoji="1" lang="ja-JP" altLang="en-US" dirty="0"/>
              <a:t>こころのサポート授業の感想を「心とからだの健康観察」の感想欄に書いてください。</a:t>
            </a:r>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46</a:t>
            </a:fld>
            <a:endParaRPr kumimoji="1" lang="ja-JP" altLang="en-US"/>
          </a:p>
        </p:txBody>
      </p:sp>
    </p:spTree>
    <p:extLst>
      <p:ext uri="{BB962C8B-B14F-4D97-AF65-F5344CB8AC3E}">
        <p14:creationId xmlns:p14="http://schemas.microsoft.com/office/powerpoint/2010/main" val="14463091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「心とからだの健康観察」には，４つの反応の点数があります。</a:t>
            </a:r>
          </a:p>
          <a:p>
            <a:r>
              <a:rPr kumimoji="1" lang="ja-JP" altLang="en-US" dirty="0"/>
              <a:t>これらには「考え」を変える方法だけでなく，リラックスしたり，気分を変えたりする方法も役に立ちます。</a:t>
            </a:r>
            <a:endParaRPr kumimoji="1" lang="en-US" altLang="ja-JP" dirty="0"/>
          </a:p>
          <a:p>
            <a:r>
              <a:rPr kumimoji="1" lang="ja-JP" altLang="en-US" dirty="0"/>
              <a:t>このリーフレットは自分でできる工夫が書かれています。</a:t>
            </a:r>
          </a:p>
          <a:p>
            <a:r>
              <a:rPr kumimoji="1" lang="ja-JP" altLang="en-US" dirty="0"/>
              <a:t>また，先生やカウンセラーとお話しする機会をつくりましょう。</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47</a:t>
            </a:fld>
            <a:endParaRPr kumimoji="1" lang="ja-JP" altLang="en-US"/>
          </a:p>
        </p:txBody>
      </p:sp>
    </p:spTree>
    <p:extLst>
      <p:ext uri="{BB962C8B-B14F-4D97-AF65-F5344CB8AC3E}">
        <p14:creationId xmlns:p14="http://schemas.microsoft.com/office/powerpoint/2010/main" val="2677159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ja-JP" altLang="en-US"/>
          </a:p>
        </p:txBody>
      </p:sp>
      <p:sp>
        <p:nvSpPr>
          <p:cNvPr id="49156"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kumimoji="1">
                <a:solidFill>
                  <a:schemeClr val="tx1"/>
                </a:solidFill>
                <a:latin typeface="Calibri" pitchFamily="34" charset="0"/>
                <a:ea typeface="ＭＳ Ｐゴシック" charset="-128"/>
              </a:defRPr>
            </a:lvl1pPr>
            <a:lvl2pPr marL="776322" indent="-298585">
              <a:defRPr kumimoji="1">
                <a:solidFill>
                  <a:schemeClr val="tx1"/>
                </a:solidFill>
                <a:latin typeface="Calibri" pitchFamily="34" charset="0"/>
                <a:ea typeface="ＭＳ Ｐゴシック" charset="-128"/>
              </a:defRPr>
            </a:lvl2pPr>
            <a:lvl3pPr marL="1194343" indent="-238869">
              <a:defRPr kumimoji="1">
                <a:solidFill>
                  <a:schemeClr val="tx1"/>
                </a:solidFill>
                <a:latin typeface="Calibri" pitchFamily="34" charset="0"/>
                <a:ea typeface="ＭＳ Ｐゴシック" charset="-128"/>
              </a:defRPr>
            </a:lvl3pPr>
            <a:lvl4pPr marL="1672079" indent="-238869">
              <a:defRPr kumimoji="1">
                <a:solidFill>
                  <a:schemeClr val="tx1"/>
                </a:solidFill>
                <a:latin typeface="Calibri" pitchFamily="34" charset="0"/>
                <a:ea typeface="ＭＳ Ｐゴシック" charset="-128"/>
              </a:defRPr>
            </a:lvl4pPr>
            <a:lvl5pPr marL="2149816" indent="-238869">
              <a:defRPr kumimoji="1">
                <a:solidFill>
                  <a:schemeClr val="tx1"/>
                </a:solidFill>
                <a:latin typeface="Calibri" pitchFamily="34" charset="0"/>
                <a:ea typeface="ＭＳ Ｐゴシック" charset="-128"/>
              </a:defRPr>
            </a:lvl5pPr>
            <a:lvl6pPr marL="2627553" indent="-238869" fontAlgn="base">
              <a:spcBef>
                <a:spcPct val="0"/>
              </a:spcBef>
              <a:spcAft>
                <a:spcPct val="0"/>
              </a:spcAft>
              <a:defRPr kumimoji="1">
                <a:solidFill>
                  <a:schemeClr val="tx1"/>
                </a:solidFill>
                <a:latin typeface="Calibri" pitchFamily="34" charset="0"/>
                <a:ea typeface="ＭＳ Ｐゴシック" charset="-128"/>
              </a:defRPr>
            </a:lvl6pPr>
            <a:lvl7pPr marL="3105290" indent="-238869" fontAlgn="base">
              <a:spcBef>
                <a:spcPct val="0"/>
              </a:spcBef>
              <a:spcAft>
                <a:spcPct val="0"/>
              </a:spcAft>
              <a:defRPr kumimoji="1">
                <a:solidFill>
                  <a:schemeClr val="tx1"/>
                </a:solidFill>
                <a:latin typeface="Calibri" pitchFamily="34" charset="0"/>
                <a:ea typeface="ＭＳ Ｐゴシック" charset="-128"/>
              </a:defRPr>
            </a:lvl7pPr>
            <a:lvl8pPr marL="3583027" indent="-238869" fontAlgn="base">
              <a:spcBef>
                <a:spcPct val="0"/>
              </a:spcBef>
              <a:spcAft>
                <a:spcPct val="0"/>
              </a:spcAft>
              <a:defRPr kumimoji="1">
                <a:solidFill>
                  <a:schemeClr val="tx1"/>
                </a:solidFill>
                <a:latin typeface="Calibri" pitchFamily="34" charset="0"/>
                <a:ea typeface="ＭＳ Ｐゴシック" charset="-128"/>
              </a:defRPr>
            </a:lvl8pPr>
            <a:lvl9pPr marL="4060765" indent="-238869" fontAlgn="base">
              <a:spcBef>
                <a:spcPct val="0"/>
              </a:spcBef>
              <a:spcAft>
                <a:spcPct val="0"/>
              </a:spcAft>
              <a:defRPr kumimoji="1">
                <a:solidFill>
                  <a:schemeClr val="tx1"/>
                </a:solidFill>
                <a:latin typeface="Calibri" pitchFamily="34" charset="0"/>
                <a:ea typeface="ＭＳ Ｐゴシック" charset="-128"/>
              </a:defRPr>
            </a:lvl9pPr>
          </a:lstStyle>
          <a:p>
            <a:pPr fontAlgn="base">
              <a:spcBef>
                <a:spcPct val="0"/>
              </a:spcBef>
              <a:spcAft>
                <a:spcPct val="0"/>
              </a:spcAft>
            </a:pPr>
            <a:fld id="{DEC05F23-0BE6-423C-A616-7F630FD8F781}" type="slidenum">
              <a:rPr lang="ja-JP" altLang="en-US">
                <a:solidFill>
                  <a:srgbClr val="000000"/>
                </a:solidFill>
              </a:rPr>
              <a:pPr fontAlgn="base">
                <a:spcBef>
                  <a:spcPct val="0"/>
                </a:spcBef>
                <a:spcAft>
                  <a:spcPct val="0"/>
                </a:spcAft>
              </a:pPr>
              <a:t>5</a:t>
            </a:fld>
            <a:endParaRPr lang="ja-JP" altLang="en-US">
              <a:solidFill>
                <a:srgbClr val="000000"/>
              </a:solidFill>
            </a:endParaRPr>
          </a:p>
        </p:txBody>
      </p:sp>
    </p:spTree>
    <p:extLst>
      <p:ext uri="{BB962C8B-B14F-4D97-AF65-F5344CB8AC3E}">
        <p14:creationId xmlns:p14="http://schemas.microsoft.com/office/powerpoint/2010/main" val="191778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6</a:t>
            </a:fld>
            <a:endParaRPr kumimoji="1" lang="ja-JP" altLang="en-US"/>
          </a:p>
        </p:txBody>
      </p:sp>
    </p:spTree>
    <p:extLst>
      <p:ext uri="{BB962C8B-B14F-4D97-AF65-F5344CB8AC3E}">
        <p14:creationId xmlns:p14="http://schemas.microsoft.com/office/powerpoint/2010/main" val="3075787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7</a:t>
            </a:fld>
            <a:endParaRPr kumimoji="1" lang="ja-JP" altLang="en-US"/>
          </a:p>
        </p:txBody>
      </p:sp>
    </p:spTree>
    <p:extLst>
      <p:ext uri="{BB962C8B-B14F-4D97-AF65-F5344CB8AC3E}">
        <p14:creationId xmlns:p14="http://schemas.microsoft.com/office/powerpoint/2010/main" val="1889585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7F6B8856-993F-43B2-84B1-303C6098E119}" type="slidenum">
              <a:rPr kumimoji="1" lang="ja-JP" altLang="en-US" smtClean="0"/>
              <a:pPr/>
              <a:t>8</a:t>
            </a:fld>
            <a:endParaRPr kumimoji="1" lang="ja-JP" altLang="en-US"/>
          </a:p>
        </p:txBody>
      </p:sp>
    </p:spTree>
    <p:extLst>
      <p:ext uri="{BB962C8B-B14F-4D97-AF65-F5344CB8AC3E}">
        <p14:creationId xmlns:p14="http://schemas.microsoft.com/office/powerpoint/2010/main" val="2266720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latin typeface="+mn-ea"/>
              </a:rPr>
              <a:t>目を閉じることができる人は，目を閉じて，１週間をふりかえってみましょう。</a:t>
            </a:r>
            <a:endParaRPr lang="en-US" altLang="ja-JP" dirty="0">
              <a:latin typeface="+mn-ea"/>
            </a:endParaRPr>
          </a:p>
          <a:p>
            <a:r>
              <a:rPr lang="ja-JP" altLang="en-US" dirty="0">
                <a:latin typeface="+mn-ea"/>
              </a:rPr>
              <a:t>イライラすることあったでしょうか，楽しいことあったでしょうか，眠れたでしょうか・・・・</a:t>
            </a:r>
            <a:endParaRPr lang="en-US" altLang="ja-JP" dirty="0">
              <a:latin typeface="+mn-ea"/>
            </a:endParaRPr>
          </a:p>
          <a:p>
            <a:r>
              <a:rPr lang="ja-JP" altLang="en-US" dirty="0">
                <a:latin typeface="+mn-ea"/>
              </a:rPr>
              <a:t>はい，目を開けて。</a:t>
            </a:r>
            <a:endParaRPr lang="en-US" altLang="ja-JP" dirty="0">
              <a:latin typeface="+mn-ea"/>
            </a:endParaRPr>
          </a:p>
          <a:p>
            <a:r>
              <a:rPr lang="ja-JP" altLang="en-US" dirty="0">
                <a:latin typeface="AR P丸ゴシック体E" panose="020B0600010101010101" pitchFamily="50" charset="-128"/>
                <a:ea typeface="AR P丸ゴシック体E" panose="020B0600010101010101" pitchFamily="50" charset="-128"/>
              </a:rPr>
              <a:t>１項目ずつ，読み上げます。</a:t>
            </a:r>
            <a:endParaRPr lang="en-US" altLang="ja-JP" dirty="0">
              <a:latin typeface="AR P丸ゴシック体E" panose="020B0600010101010101" pitchFamily="50" charset="-128"/>
              <a:ea typeface="AR P丸ゴシック体E" panose="020B0600010101010101" pitchFamily="50" charset="-128"/>
            </a:endParaRPr>
          </a:p>
          <a:p>
            <a:pPr defTabSz="910391">
              <a:defRPr/>
            </a:pPr>
            <a:endParaRPr lang="en-US" altLang="ja-JP" dirty="0"/>
          </a:p>
          <a:p>
            <a:pPr defTabSz="910391">
              <a:defRPr/>
            </a:pPr>
            <a:r>
              <a:rPr lang="ja-JP" altLang="en-US" dirty="0"/>
              <a:t>１　なかなか，眠れないことがある</a:t>
            </a:r>
            <a:endParaRPr lang="en-US" altLang="ja-JP" dirty="0"/>
          </a:p>
          <a:p>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mn-ea"/>
              </a:rPr>
              <a:t>毎日眠れたよという人は，ないの□に○を書いてください。</a:t>
            </a:r>
            <a:endParaRPr lang="en-US" altLang="ja-JP" dirty="0">
              <a:latin typeface="+mn-ea"/>
            </a:endParaRPr>
          </a:p>
          <a:p>
            <a:r>
              <a:rPr lang="ja-JP" altLang="en-US" dirty="0">
                <a:latin typeface="+mn-ea"/>
              </a:rPr>
              <a:t>１－２日，眠れないことがあったなという人は，１－２日あるの□に○を書いてください。</a:t>
            </a:r>
            <a:endParaRPr lang="en-US" altLang="ja-JP" dirty="0">
              <a:latin typeface="+mn-ea"/>
            </a:endParaRPr>
          </a:p>
          <a:p>
            <a:pPr defTabSz="910391">
              <a:defRPr/>
            </a:pPr>
            <a:r>
              <a:rPr lang="ja-JP" altLang="en-US" dirty="0">
                <a:latin typeface="+mn-ea"/>
              </a:rPr>
              <a:t>３－５日，眠れなかったなという人は，３－５日あるの□に○を書いてください。</a:t>
            </a:r>
            <a:endParaRPr lang="en-US" altLang="ja-JP" dirty="0">
              <a:latin typeface="+mn-ea"/>
            </a:endParaRPr>
          </a:p>
          <a:p>
            <a:pPr defTabSz="910391">
              <a:defRPr/>
            </a:pPr>
            <a:r>
              <a:rPr lang="ja-JP" altLang="en-US" dirty="0">
                <a:latin typeface="+mn-ea"/>
              </a:rPr>
              <a:t>ほとんど毎日，眠れなかった人は，ほとんど毎日の□に○を書いてください。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F8966CCF-F880-4780-9B4B-216682244C7A}" type="slidenum">
              <a:rPr kumimoji="1" lang="ja-JP" altLang="en-US" smtClean="0"/>
              <a:t>9</a:t>
            </a:fld>
            <a:endParaRPr kumimoji="1" lang="ja-JP" altLang="en-US"/>
          </a:p>
        </p:txBody>
      </p:sp>
    </p:spTree>
    <p:extLst>
      <p:ext uri="{BB962C8B-B14F-4D97-AF65-F5344CB8AC3E}">
        <p14:creationId xmlns:p14="http://schemas.microsoft.com/office/powerpoint/2010/main" val="742950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301157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6977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3715945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E42BA797-E12C-4B85-835F-4F87B72D1004}"/>
              </a:ext>
            </a:extLst>
          </p:cNvPr>
          <p:cNvSpPr>
            <a:spLocks noGrp="1"/>
          </p:cNvSpPr>
          <p:nvPr>
            <p:ph type="dt" sz="half" idx="10"/>
          </p:nvPr>
        </p:nvSpPr>
        <p:spPr/>
        <p:txBody>
          <a:bodyPr/>
          <a:lstStyle>
            <a:lvl1pPr>
              <a:defRPr/>
            </a:lvl1pPr>
          </a:lstStyle>
          <a:p>
            <a:pPr>
              <a:defRPr/>
            </a:pPr>
            <a:fld id="{1DD876A9-F564-46D6-8F24-13BAFBA7CFBC}"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4EDA8034-BD63-4DB9-A8EE-F0817D42DE0D}"/>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AD1AEB9-EE61-4D2C-A1EC-2FCAF8D0676C}"/>
              </a:ext>
            </a:extLst>
          </p:cNvPr>
          <p:cNvSpPr>
            <a:spLocks noGrp="1"/>
          </p:cNvSpPr>
          <p:nvPr>
            <p:ph type="sldNum" sz="quarter" idx="12"/>
          </p:nvPr>
        </p:nvSpPr>
        <p:spPr/>
        <p:txBody>
          <a:bodyPr/>
          <a:lstStyle>
            <a:lvl1pPr>
              <a:defRPr/>
            </a:lvl1pPr>
          </a:lstStyle>
          <a:p>
            <a:pPr>
              <a:defRPr/>
            </a:pPr>
            <a:fld id="{B5E9EC82-AA16-4968-9F5D-6DE5D36A8A86}" type="slidenum">
              <a:rPr lang="ja-JP" altLang="en-US"/>
              <a:pPr>
                <a:defRPr/>
              </a:pPr>
              <a:t>‹#›</a:t>
            </a:fld>
            <a:endParaRPr lang="ja-JP" altLang="en-US"/>
          </a:p>
        </p:txBody>
      </p:sp>
    </p:spTree>
    <p:extLst>
      <p:ext uri="{BB962C8B-B14F-4D97-AF65-F5344CB8AC3E}">
        <p14:creationId xmlns:p14="http://schemas.microsoft.com/office/powerpoint/2010/main" val="1851733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9E99965F-9346-40F8-97BB-B14825A90CD9}"/>
              </a:ext>
            </a:extLst>
          </p:cNvPr>
          <p:cNvSpPr>
            <a:spLocks noGrp="1"/>
          </p:cNvSpPr>
          <p:nvPr>
            <p:ph type="dt" sz="half" idx="10"/>
          </p:nvPr>
        </p:nvSpPr>
        <p:spPr/>
        <p:txBody>
          <a:bodyPr/>
          <a:lstStyle>
            <a:lvl1pPr>
              <a:defRPr/>
            </a:lvl1pPr>
          </a:lstStyle>
          <a:p>
            <a:pPr>
              <a:defRPr/>
            </a:pPr>
            <a:fld id="{DF66B7D2-3157-4108-88D4-2F36A117A802}"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0D6672A3-FE23-4803-BC44-2F8AE09240FC}"/>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030BA671-35B9-4383-942B-E12A9C792E51}"/>
              </a:ext>
            </a:extLst>
          </p:cNvPr>
          <p:cNvSpPr>
            <a:spLocks noGrp="1"/>
          </p:cNvSpPr>
          <p:nvPr>
            <p:ph type="sldNum" sz="quarter" idx="12"/>
          </p:nvPr>
        </p:nvSpPr>
        <p:spPr/>
        <p:txBody>
          <a:bodyPr/>
          <a:lstStyle>
            <a:lvl1pPr>
              <a:defRPr/>
            </a:lvl1pPr>
          </a:lstStyle>
          <a:p>
            <a:pPr>
              <a:defRPr/>
            </a:pPr>
            <a:fld id="{FDF302FB-1DE5-4C9A-8B98-A4516368E023}" type="slidenum">
              <a:rPr lang="ja-JP" altLang="en-US"/>
              <a:pPr>
                <a:defRPr/>
              </a:pPr>
              <a:t>‹#›</a:t>
            </a:fld>
            <a:endParaRPr lang="ja-JP" altLang="en-US"/>
          </a:p>
        </p:txBody>
      </p:sp>
    </p:spTree>
    <p:extLst>
      <p:ext uri="{BB962C8B-B14F-4D97-AF65-F5344CB8AC3E}">
        <p14:creationId xmlns:p14="http://schemas.microsoft.com/office/powerpoint/2010/main" val="8907009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DC04F756-27FE-458E-B572-89F38FD73365}"/>
              </a:ext>
            </a:extLst>
          </p:cNvPr>
          <p:cNvSpPr>
            <a:spLocks noGrp="1"/>
          </p:cNvSpPr>
          <p:nvPr>
            <p:ph type="dt" sz="half" idx="10"/>
          </p:nvPr>
        </p:nvSpPr>
        <p:spPr/>
        <p:txBody>
          <a:bodyPr/>
          <a:lstStyle>
            <a:lvl1pPr>
              <a:defRPr/>
            </a:lvl1pPr>
          </a:lstStyle>
          <a:p>
            <a:pPr>
              <a:defRPr/>
            </a:pPr>
            <a:fld id="{35B28C02-281C-43B6-9D99-8908A3489DCA}"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ED85D00D-CE0A-438B-9549-795EBB4DA2B9}"/>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FB379360-464E-4F04-9282-B3924021D17D}"/>
              </a:ext>
            </a:extLst>
          </p:cNvPr>
          <p:cNvSpPr>
            <a:spLocks noGrp="1"/>
          </p:cNvSpPr>
          <p:nvPr>
            <p:ph type="sldNum" sz="quarter" idx="12"/>
          </p:nvPr>
        </p:nvSpPr>
        <p:spPr/>
        <p:txBody>
          <a:bodyPr/>
          <a:lstStyle>
            <a:lvl1pPr>
              <a:defRPr/>
            </a:lvl1pPr>
          </a:lstStyle>
          <a:p>
            <a:pPr>
              <a:defRPr/>
            </a:pPr>
            <a:fld id="{C01F98DC-C151-4AB1-BC3F-989954EB8476}" type="slidenum">
              <a:rPr lang="ja-JP" altLang="en-US"/>
              <a:pPr>
                <a:defRPr/>
              </a:pPr>
              <a:t>‹#›</a:t>
            </a:fld>
            <a:endParaRPr lang="ja-JP" altLang="en-US"/>
          </a:p>
        </p:txBody>
      </p:sp>
    </p:spTree>
    <p:extLst>
      <p:ext uri="{BB962C8B-B14F-4D97-AF65-F5344CB8AC3E}">
        <p14:creationId xmlns:p14="http://schemas.microsoft.com/office/powerpoint/2010/main" val="39771225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a:extLst>
              <a:ext uri="{FF2B5EF4-FFF2-40B4-BE49-F238E27FC236}">
                <a16:creationId xmlns:a16="http://schemas.microsoft.com/office/drawing/2014/main" id="{89A307A1-9FE4-42B1-9322-A3EF33025529}"/>
              </a:ext>
            </a:extLst>
          </p:cNvPr>
          <p:cNvSpPr>
            <a:spLocks noGrp="1"/>
          </p:cNvSpPr>
          <p:nvPr>
            <p:ph type="dt" sz="half" idx="10"/>
          </p:nvPr>
        </p:nvSpPr>
        <p:spPr/>
        <p:txBody>
          <a:bodyPr/>
          <a:lstStyle>
            <a:lvl1pPr>
              <a:defRPr/>
            </a:lvl1pPr>
          </a:lstStyle>
          <a:p>
            <a:pPr>
              <a:defRPr/>
            </a:pPr>
            <a:fld id="{E69096FA-02D0-4349-8A02-4B13B26B053E}" type="datetimeFigureOut">
              <a:rPr lang="ja-JP" altLang="en-US"/>
              <a:pPr>
                <a:defRPr/>
              </a:pPr>
              <a:t>2023/7/24</a:t>
            </a:fld>
            <a:endParaRPr lang="ja-JP" altLang="en-US"/>
          </a:p>
        </p:txBody>
      </p:sp>
      <p:sp>
        <p:nvSpPr>
          <p:cNvPr id="6" name="フッター プレースホルダー 4">
            <a:extLst>
              <a:ext uri="{FF2B5EF4-FFF2-40B4-BE49-F238E27FC236}">
                <a16:creationId xmlns:a16="http://schemas.microsoft.com/office/drawing/2014/main" id="{002F2102-BECA-4BD6-A1C1-6E531EBF84B3}"/>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86B875A5-813B-4E35-B81F-1D02A31A1D62}"/>
              </a:ext>
            </a:extLst>
          </p:cNvPr>
          <p:cNvSpPr>
            <a:spLocks noGrp="1"/>
          </p:cNvSpPr>
          <p:nvPr>
            <p:ph type="sldNum" sz="quarter" idx="12"/>
          </p:nvPr>
        </p:nvSpPr>
        <p:spPr/>
        <p:txBody>
          <a:bodyPr/>
          <a:lstStyle>
            <a:lvl1pPr>
              <a:defRPr/>
            </a:lvl1pPr>
          </a:lstStyle>
          <a:p>
            <a:pPr>
              <a:defRPr/>
            </a:pPr>
            <a:fld id="{76F404EB-4B85-47C4-9784-56DAEA0DBFAB}" type="slidenum">
              <a:rPr lang="ja-JP" altLang="en-US"/>
              <a:pPr>
                <a:defRPr/>
              </a:pPr>
              <a:t>‹#›</a:t>
            </a:fld>
            <a:endParaRPr lang="ja-JP" altLang="en-US"/>
          </a:p>
        </p:txBody>
      </p:sp>
    </p:spTree>
    <p:extLst>
      <p:ext uri="{BB962C8B-B14F-4D97-AF65-F5344CB8AC3E}">
        <p14:creationId xmlns:p14="http://schemas.microsoft.com/office/powerpoint/2010/main" val="3835644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a:extLst>
              <a:ext uri="{FF2B5EF4-FFF2-40B4-BE49-F238E27FC236}">
                <a16:creationId xmlns:a16="http://schemas.microsoft.com/office/drawing/2014/main" id="{F0CE4AC4-C9CF-4DCA-89E1-2D042FE5C8CB}"/>
              </a:ext>
            </a:extLst>
          </p:cNvPr>
          <p:cNvSpPr>
            <a:spLocks noGrp="1"/>
          </p:cNvSpPr>
          <p:nvPr>
            <p:ph type="dt" sz="half" idx="10"/>
          </p:nvPr>
        </p:nvSpPr>
        <p:spPr/>
        <p:txBody>
          <a:bodyPr/>
          <a:lstStyle>
            <a:lvl1pPr>
              <a:defRPr/>
            </a:lvl1pPr>
          </a:lstStyle>
          <a:p>
            <a:pPr>
              <a:defRPr/>
            </a:pPr>
            <a:fld id="{A4D9B185-4C87-4C65-97D4-2C3C0EF30DF8}" type="datetimeFigureOut">
              <a:rPr lang="ja-JP" altLang="en-US"/>
              <a:pPr>
                <a:defRPr/>
              </a:pPr>
              <a:t>2023/7/24</a:t>
            </a:fld>
            <a:endParaRPr lang="ja-JP" altLang="en-US"/>
          </a:p>
        </p:txBody>
      </p:sp>
      <p:sp>
        <p:nvSpPr>
          <p:cNvPr id="8" name="フッター プレースホルダー 4">
            <a:extLst>
              <a:ext uri="{FF2B5EF4-FFF2-40B4-BE49-F238E27FC236}">
                <a16:creationId xmlns:a16="http://schemas.microsoft.com/office/drawing/2014/main" id="{49CA7443-C2C6-4E4C-80E9-6070AC098291}"/>
              </a:ext>
            </a:extLst>
          </p:cNvPr>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a:extLst>
              <a:ext uri="{FF2B5EF4-FFF2-40B4-BE49-F238E27FC236}">
                <a16:creationId xmlns:a16="http://schemas.microsoft.com/office/drawing/2014/main" id="{CDD2080E-25D7-4FC1-B180-6FAB54AAF3DE}"/>
              </a:ext>
            </a:extLst>
          </p:cNvPr>
          <p:cNvSpPr>
            <a:spLocks noGrp="1"/>
          </p:cNvSpPr>
          <p:nvPr>
            <p:ph type="sldNum" sz="quarter" idx="12"/>
          </p:nvPr>
        </p:nvSpPr>
        <p:spPr/>
        <p:txBody>
          <a:bodyPr/>
          <a:lstStyle>
            <a:lvl1pPr>
              <a:defRPr/>
            </a:lvl1pPr>
          </a:lstStyle>
          <a:p>
            <a:pPr>
              <a:defRPr/>
            </a:pPr>
            <a:fld id="{9FE6577A-6C4A-4FBF-9505-A838DB2FAB4D}" type="slidenum">
              <a:rPr lang="ja-JP" altLang="en-US"/>
              <a:pPr>
                <a:defRPr/>
              </a:pPr>
              <a:t>‹#›</a:t>
            </a:fld>
            <a:endParaRPr lang="ja-JP" altLang="en-US"/>
          </a:p>
        </p:txBody>
      </p:sp>
    </p:spTree>
    <p:extLst>
      <p:ext uri="{BB962C8B-B14F-4D97-AF65-F5344CB8AC3E}">
        <p14:creationId xmlns:p14="http://schemas.microsoft.com/office/powerpoint/2010/main" val="1043574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a:extLst>
              <a:ext uri="{FF2B5EF4-FFF2-40B4-BE49-F238E27FC236}">
                <a16:creationId xmlns:a16="http://schemas.microsoft.com/office/drawing/2014/main" id="{29590042-170E-487C-8164-BBA8A1C36537}"/>
              </a:ext>
            </a:extLst>
          </p:cNvPr>
          <p:cNvSpPr>
            <a:spLocks noGrp="1"/>
          </p:cNvSpPr>
          <p:nvPr>
            <p:ph type="dt" sz="half" idx="10"/>
          </p:nvPr>
        </p:nvSpPr>
        <p:spPr/>
        <p:txBody>
          <a:bodyPr/>
          <a:lstStyle>
            <a:lvl1pPr>
              <a:defRPr/>
            </a:lvl1pPr>
          </a:lstStyle>
          <a:p>
            <a:pPr>
              <a:defRPr/>
            </a:pPr>
            <a:fld id="{E1D7B1C7-0368-4A15-A4C6-73366AD10539}" type="datetimeFigureOut">
              <a:rPr lang="ja-JP" altLang="en-US"/>
              <a:pPr>
                <a:defRPr/>
              </a:pPr>
              <a:t>2023/7/24</a:t>
            </a:fld>
            <a:endParaRPr lang="ja-JP" altLang="en-US"/>
          </a:p>
        </p:txBody>
      </p:sp>
      <p:sp>
        <p:nvSpPr>
          <p:cNvPr id="4" name="フッター プレースホルダー 4">
            <a:extLst>
              <a:ext uri="{FF2B5EF4-FFF2-40B4-BE49-F238E27FC236}">
                <a16:creationId xmlns:a16="http://schemas.microsoft.com/office/drawing/2014/main" id="{2CC7FEEF-8865-41FB-9FE8-C54B01D61FE1}"/>
              </a:ext>
            </a:extLst>
          </p:cNvPr>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a:extLst>
              <a:ext uri="{FF2B5EF4-FFF2-40B4-BE49-F238E27FC236}">
                <a16:creationId xmlns:a16="http://schemas.microsoft.com/office/drawing/2014/main" id="{D626023D-D5C4-494C-8CDF-C0A5B22D9484}"/>
              </a:ext>
            </a:extLst>
          </p:cNvPr>
          <p:cNvSpPr>
            <a:spLocks noGrp="1"/>
          </p:cNvSpPr>
          <p:nvPr>
            <p:ph type="sldNum" sz="quarter" idx="12"/>
          </p:nvPr>
        </p:nvSpPr>
        <p:spPr/>
        <p:txBody>
          <a:bodyPr/>
          <a:lstStyle>
            <a:lvl1pPr>
              <a:defRPr/>
            </a:lvl1pPr>
          </a:lstStyle>
          <a:p>
            <a:pPr>
              <a:defRPr/>
            </a:pPr>
            <a:fld id="{44AD6918-05D3-4A90-A912-6DFDC84B09BD}" type="slidenum">
              <a:rPr lang="ja-JP" altLang="en-US"/>
              <a:pPr>
                <a:defRPr/>
              </a:pPr>
              <a:t>‹#›</a:t>
            </a:fld>
            <a:endParaRPr lang="ja-JP" altLang="en-US"/>
          </a:p>
        </p:txBody>
      </p:sp>
    </p:spTree>
    <p:extLst>
      <p:ext uri="{BB962C8B-B14F-4D97-AF65-F5344CB8AC3E}">
        <p14:creationId xmlns:p14="http://schemas.microsoft.com/office/powerpoint/2010/main" val="183278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a:extLst>
              <a:ext uri="{FF2B5EF4-FFF2-40B4-BE49-F238E27FC236}">
                <a16:creationId xmlns:a16="http://schemas.microsoft.com/office/drawing/2014/main" id="{EB8DA821-0320-4E2A-86E7-B61AF0F84ABB}"/>
              </a:ext>
            </a:extLst>
          </p:cNvPr>
          <p:cNvSpPr>
            <a:spLocks noGrp="1"/>
          </p:cNvSpPr>
          <p:nvPr>
            <p:ph type="dt" sz="half" idx="10"/>
          </p:nvPr>
        </p:nvSpPr>
        <p:spPr/>
        <p:txBody>
          <a:bodyPr/>
          <a:lstStyle>
            <a:lvl1pPr>
              <a:defRPr/>
            </a:lvl1pPr>
          </a:lstStyle>
          <a:p>
            <a:pPr>
              <a:defRPr/>
            </a:pPr>
            <a:fld id="{FA396223-B940-4759-94E4-E24E66F1663C}" type="datetimeFigureOut">
              <a:rPr lang="ja-JP" altLang="en-US"/>
              <a:pPr>
                <a:defRPr/>
              </a:pPr>
              <a:t>2023/7/24</a:t>
            </a:fld>
            <a:endParaRPr lang="ja-JP" altLang="en-US"/>
          </a:p>
        </p:txBody>
      </p:sp>
      <p:sp>
        <p:nvSpPr>
          <p:cNvPr id="3" name="フッター プレースホルダー 4">
            <a:extLst>
              <a:ext uri="{FF2B5EF4-FFF2-40B4-BE49-F238E27FC236}">
                <a16:creationId xmlns:a16="http://schemas.microsoft.com/office/drawing/2014/main" id="{C43CA2E8-1922-48B8-89FC-A49F9F33DAC0}"/>
              </a:ext>
            </a:extLst>
          </p:cNvPr>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a:extLst>
              <a:ext uri="{FF2B5EF4-FFF2-40B4-BE49-F238E27FC236}">
                <a16:creationId xmlns:a16="http://schemas.microsoft.com/office/drawing/2014/main" id="{B4CF6DB9-7BBE-4333-8A62-B51497891400}"/>
              </a:ext>
            </a:extLst>
          </p:cNvPr>
          <p:cNvSpPr>
            <a:spLocks noGrp="1"/>
          </p:cNvSpPr>
          <p:nvPr>
            <p:ph type="sldNum" sz="quarter" idx="12"/>
          </p:nvPr>
        </p:nvSpPr>
        <p:spPr/>
        <p:txBody>
          <a:bodyPr/>
          <a:lstStyle>
            <a:lvl1pPr>
              <a:defRPr/>
            </a:lvl1pPr>
          </a:lstStyle>
          <a:p>
            <a:pPr>
              <a:defRPr/>
            </a:pPr>
            <a:fld id="{46AB9973-1B0A-441C-939D-BD032A9429F0}" type="slidenum">
              <a:rPr lang="ja-JP" altLang="en-US"/>
              <a:pPr>
                <a:defRPr/>
              </a:pPr>
              <a:t>‹#›</a:t>
            </a:fld>
            <a:endParaRPr lang="ja-JP" altLang="en-US"/>
          </a:p>
        </p:txBody>
      </p:sp>
    </p:spTree>
    <p:extLst>
      <p:ext uri="{BB962C8B-B14F-4D97-AF65-F5344CB8AC3E}">
        <p14:creationId xmlns:p14="http://schemas.microsoft.com/office/powerpoint/2010/main" val="42133052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2F5480BA-41FA-4ABA-B9E2-42A12F0E9D61}"/>
              </a:ext>
            </a:extLst>
          </p:cNvPr>
          <p:cNvSpPr>
            <a:spLocks noGrp="1"/>
          </p:cNvSpPr>
          <p:nvPr>
            <p:ph type="dt" sz="half" idx="10"/>
          </p:nvPr>
        </p:nvSpPr>
        <p:spPr/>
        <p:txBody>
          <a:bodyPr/>
          <a:lstStyle>
            <a:lvl1pPr>
              <a:defRPr/>
            </a:lvl1pPr>
          </a:lstStyle>
          <a:p>
            <a:pPr>
              <a:defRPr/>
            </a:pPr>
            <a:fld id="{81EB5664-1C47-4C68-9318-C56271F7FE74}" type="datetimeFigureOut">
              <a:rPr lang="ja-JP" altLang="en-US"/>
              <a:pPr>
                <a:defRPr/>
              </a:pPr>
              <a:t>2023/7/24</a:t>
            </a:fld>
            <a:endParaRPr lang="ja-JP" altLang="en-US"/>
          </a:p>
        </p:txBody>
      </p:sp>
      <p:sp>
        <p:nvSpPr>
          <p:cNvPr id="6" name="フッター プレースホルダー 4">
            <a:extLst>
              <a:ext uri="{FF2B5EF4-FFF2-40B4-BE49-F238E27FC236}">
                <a16:creationId xmlns:a16="http://schemas.microsoft.com/office/drawing/2014/main" id="{5817DD0E-9560-497B-B6FE-7B477A551BE9}"/>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08B32708-7E33-4465-A96F-5D98E683ED55}"/>
              </a:ext>
            </a:extLst>
          </p:cNvPr>
          <p:cNvSpPr>
            <a:spLocks noGrp="1"/>
          </p:cNvSpPr>
          <p:nvPr>
            <p:ph type="sldNum" sz="quarter" idx="12"/>
          </p:nvPr>
        </p:nvSpPr>
        <p:spPr/>
        <p:txBody>
          <a:bodyPr/>
          <a:lstStyle>
            <a:lvl1pPr>
              <a:defRPr/>
            </a:lvl1pPr>
          </a:lstStyle>
          <a:p>
            <a:pPr>
              <a:defRPr/>
            </a:pPr>
            <a:fld id="{245A8ADD-D4B0-4458-A00B-C72C8B556C79}" type="slidenum">
              <a:rPr lang="ja-JP" altLang="en-US"/>
              <a:pPr>
                <a:defRPr/>
              </a:pPr>
              <a:t>‹#›</a:t>
            </a:fld>
            <a:endParaRPr lang="ja-JP" altLang="en-US"/>
          </a:p>
        </p:txBody>
      </p:sp>
    </p:spTree>
    <p:extLst>
      <p:ext uri="{BB962C8B-B14F-4D97-AF65-F5344CB8AC3E}">
        <p14:creationId xmlns:p14="http://schemas.microsoft.com/office/powerpoint/2010/main" val="3478580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891417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a:extLst>
              <a:ext uri="{FF2B5EF4-FFF2-40B4-BE49-F238E27FC236}">
                <a16:creationId xmlns:a16="http://schemas.microsoft.com/office/drawing/2014/main" id="{F041DA5D-5958-4074-8EBA-789E3DEA6B34}"/>
              </a:ext>
            </a:extLst>
          </p:cNvPr>
          <p:cNvSpPr>
            <a:spLocks noGrp="1"/>
          </p:cNvSpPr>
          <p:nvPr>
            <p:ph type="dt" sz="half" idx="10"/>
          </p:nvPr>
        </p:nvSpPr>
        <p:spPr/>
        <p:txBody>
          <a:bodyPr/>
          <a:lstStyle>
            <a:lvl1pPr>
              <a:defRPr/>
            </a:lvl1pPr>
          </a:lstStyle>
          <a:p>
            <a:pPr>
              <a:defRPr/>
            </a:pPr>
            <a:fld id="{CCF8BE4B-D2FE-4F7F-AE20-8C0F59B61FD0}" type="datetimeFigureOut">
              <a:rPr lang="ja-JP" altLang="en-US"/>
              <a:pPr>
                <a:defRPr/>
              </a:pPr>
              <a:t>2023/7/24</a:t>
            </a:fld>
            <a:endParaRPr lang="ja-JP" altLang="en-US"/>
          </a:p>
        </p:txBody>
      </p:sp>
      <p:sp>
        <p:nvSpPr>
          <p:cNvPr id="6" name="フッター プレースホルダー 4">
            <a:extLst>
              <a:ext uri="{FF2B5EF4-FFF2-40B4-BE49-F238E27FC236}">
                <a16:creationId xmlns:a16="http://schemas.microsoft.com/office/drawing/2014/main" id="{7F98F0A2-1DB6-4343-9ECD-0CCD9589FA64}"/>
              </a:ext>
            </a:extLst>
          </p:cNvPr>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a:extLst>
              <a:ext uri="{FF2B5EF4-FFF2-40B4-BE49-F238E27FC236}">
                <a16:creationId xmlns:a16="http://schemas.microsoft.com/office/drawing/2014/main" id="{DB941CE3-84F6-44E7-A513-FD434A438B55}"/>
              </a:ext>
            </a:extLst>
          </p:cNvPr>
          <p:cNvSpPr>
            <a:spLocks noGrp="1"/>
          </p:cNvSpPr>
          <p:nvPr>
            <p:ph type="sldNum" sz="quarter" idx="12"/>
          </p:nvPr>
        </p:nvSpPr>
        <p:spPr/>
        <p:txBody>
          <a:bodyPr/>
          <a:lstStyle>
            <a:lvl1pPr>
              <a:defRPr/>
            </a:lvl1pPr>
          </a:lstStyle>
          <a:p>
            <a:pPr>
              <a:defRPr/>
            </a:pPr>
            <a:fld id="{7A2248FF-786C-465D-A698-A99E67AD0F23}" type="slidenum">
              <a:rPr lang="ja-JP" altLang="en-US"/>
              <a:pPr>
                <a:defRPr/>
              </a:pPr>
              <a:t>‹#›</a:t>
            </a:fld>
            <a:endParaRPr lang="ja-JP" altLang="en-US"/>
          </a:p>
        </p:txBody>
      </p:sp>
    </p:spTree>
    <p:extLst>
      <p:ext uri="{BB962C8B-B14F-4D97-AF65-F5344CB8AC3E}">
        <p14:creationId xmlns:p14="http://schemas.microsoft.com/office/powerpoint/2010/main" val="2477032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28EE8A48-9945-480E-9BAD-4F5D201094A3}"/>
              </a:ext>
            </a:extLst>
          </p:cNvPr>
          <p:cNvSpPr>
            <a:spLocks noGrp="1"/>
          </p:cNvSpPr>
          <p:nvPr>
            <p:ph type="dt" sz="half" idx="10"/>
          </p:nvPr>
        </p:nvSpPr>
        <p:spPr/>
        <p:txBody>
          <a:bodyPr/>
          <a:lstStyle>
            <a:lvl1pPr>
              <a:defRPr/>
            </a:lvl1pPr>
          </a:lstStyle>
          <a:p>
            <a:pPr>
              <a:defRPr/>
            </a:pPr>
            <a:fld id="{1F481933-B9EE-4FE7-957E-681D12EF3831}"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83CC1D58-EDEC-4614-8AAC-69527DF129A6}"/>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94186C08-0089-4BF4-92D8-EF149505F0AD}"/>
              </a:ext>
            </a:extLst>
          </p:cNvPr>
          <p:cNvSpPr>
            <a:spLocks noGrp="1"/>
          </p:cNvSpPr>
          <p:nvPr>
            <p:ph type="sldNum" sz="quarter" idx="12"/>
          </p:nvPr>
        </p:nvSpPr>
        <p:spPr/>
        <p:txBody>
          <a:bodyPr/>
          <a:lstStyle>
            <a:lvl1pPr>
              <a:defRPr/>
            </a:lvl1pPr>
          </a:lstStyle>
          <a:p>
            <a:pPr>
              <a:defRPr/>
            </a:pPr>
            <a:fld id="{420590D4-7AD1-4564-A582-14A41CBD7265}" type="slidenum">
              <a:rPr lang="ja-JP" altLang="en-US"/>
              <a:pPr>
                <a:defRPr/>
              </a:pPr>
              <a:t>‹#›</a:t>
            </a:fld>
            <a:endParaRPr lang="ja-JP" altLang="en-US"/>
          </a:p>
        </p:txBody>
      </p:sp>
    </p:spTree>
    <p:extLst>
      <p:ext uri="{BB962C8B-B14F-4D97-AF65-F5344CB8AC3E}">
        <p14:creationId xmlns:p14="http://schemas.microsoft.com/office/powerpoint/2010/main" val="27523694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05A80164-E252-4883-8DD4-6F63B4FFC3CF}"/>
              </a:ext>
            </a:extLst>
          </p:cNvPr>
          <p:cNvSpPr>
            <a:spLocks noGrp="1"/>
          </p:cNvSpPr>
          <p:nvPr>
            <p:ph type="dt" sz="half" idx="10"/>
          </p:nvPr>
        </p:nvSpPr>
        <p:spPr/>
        <p:txBody>
          <a:bodyPr/>
          <a:lstStyle>
            <a:lvl1pPr>
              <a:defRPr/>
            </a:lvl1pPr>
          </a:lstStyle>
          <a:p>
            <a:pPr>
              <a:defRPr/>
            </a:pPr>
            <a:fld id="{BEC4E6CA-7BA2-406F-9ED1-0691271ED2E7}"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707D4992-D8BE-45BF-B339-2F206838786B}"/>
              </a:ext>
            </a:extLst>
          </p:cNvPr>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DCD7A1C7-8D69-41FC-8CAE-27F39E415F2B}"/>
              </a:ext>
            </a:extLst>
          </p:cNvPr>
          <p:cNvSpPr>
            <a:spLocks noGrp="1"/>
          </p:cNvSpPr>
          <p:nvPr>
            <p:ph type="sldNum" sz="quarter" idx="12"/>
          </p:nvPr>
        </p:nvSpPr>
        <p:spPr/>
        <p:txBody>
          <a:bodyPr/>
          <a:lstStyle>
            <a:lvl1pPr>
              <a:defRPr/>
            </a:lvl1pPr>
          </a:lstStyle>
          <a:p>
            <a:pPr>
              <a:defRPr/>
            </a:pPr>
            <a:fld id="{2E209B16-939C-4A73-9354-6E530C0BE71A}" type="slidenum">
              <a:rPr lang="ja-JP" altLang="en-US"/>
              <a:pPr>
                <a:defRPr/>
              </a:pPr>
              <a:t>‹#›</a:t>
            </a:fld>
            <a:endParaRPr lang="ja-JP" altLang="en-US"/>
          </a:p>
        </p:txBody>
      </p:sp>
    </p:spTree>
    <p:extLst>
      <p:ext uri="{BB962C8B-B14F-4D97-AF65-F5344CB8AC3E}">
        <p14:creationId xmlns:p14="http://schemas.microsoft.com/office/powerpoint/2010/main" val="886291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9685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880355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791821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45294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3664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839155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3F48382-DDA7-4A39-9CB3-E46DF94E3710}" type="datetimeFigureOut">
              <a:rPr kumimoji="1" lang="ja-JP" altLang="en-US" smtClean="0"/>
              <a:t>2023/7/24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2054652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F48382-DDA7-4A39-9CB3-E46DF94E3710}" type="datetimeFigureOut">
              <a:rPr kumimoji="1" lang="ja-JP" altLang="en-US" smtClean="0"/>
              <a:t>2023/7/24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95984-374E-4BC8-B71C-8D82D97A0E85}" type="slidenum">
              <a:rPr kumimoji="1" lang="ja-JP" altLang="en-US" smtClean="0"/>
              <a:t>‹#›</a:t>
            </a:fld>
            <a:endParaRPr kumimoji="1" lang="ja-JP" altLang="en-US"/>
          </a:p>
        </p:txBody>
      </p:sp>
    </p:spTree>
    <p:extLst>
      <p:ext uri="{BB962C8B-B14F-4D97-AF65-F5344CB8AC3E}">
        <p14:creationId xmlns:p14="http://schemas.microsoft.com/office/powerpoint/2010/main" val="1132446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a:extLst>
              <a:ext uri="{FF2B5EF4-FFF2-40B4-BE49-F238E27FC236}">
                <a16:creationId xmlns:a16="http://schemas.microsoft.com/office/drawing/2014/main" id="{3DBE24FC-1DA8-4627-A748-2E25D76ED4C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a:extLst>
              <a:ext uri="{FF2B5EF4-FFF2-40B4-BE49-F238E27FC236}">
                <a16:creationId xmlns:a16="http://schemas.microsoft.com/office/drawing/2014/main" id="{9CE78840-F42C-460A-9DB4-A7BAE8394A5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38350C0A-6490-4CA5-A858-0BEA70C5AE5A}"/>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EC504F30-58FF-44D5-81E4-2B520319AB78}" type="datetimeFigureOut">
              <a:rPr lang="ja-JP" altLang="en-US"/>
              <a:pPr>
                <a:defRPr/>
              </a:pPr>
              <a:t>2023/7/24</a:t>
            </a:fld>
            <a:endParaRPr lang="ja-JP" altLang="en-US"/>
          </a:p>
        </p:txBody>
      </p:sp>
      <p:sp>
        <p:nvSpPr>
          <p:cNvPr id="5" name="フッター プレースホルダー 4">
            <a:extLst>
              <a:ext uri="{FF2B5EF4-FFF2-40B4-BE49-F238E27FC236}">
                <a16:creationId xmlns:a16="http://schemas.microsoft.com/office/drawing/2014/main" id="{6F53DE06-F950-4EE1-97F3-FCDA5FA5178E}"/>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a:extLst>
              <a:ext uri="{FF2B5EF4-FFF2-40B4-BE49-F238E27FC236}">
                <a16:creationId xmlns:a16="http://schemas.microsoft.com/office/drawing/2014/main" id="{84EDF381-8297-4800-8D4A-BB115BB814FB}"/>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6B17905-671F-4586-B7D7-CDE658C6E13D}" type="slidenum">
              <a:rPr lang="ja-JP" altLang="en-US"/>
              <a:pPr>
                <a:defRPr/>
              </a:pPr>
              <a:t>‹#›</a:t>
            </a:fld>
            <a:endParaRPr lang="ja-JP" altLang="en-US"/>
          </a:p>
        </p:txBody>
      </p:sp>
    </p:spTree>
    <p:extLst>
      <p:ext uri="{BB962C8B-B14F-4D97-AF65-F5344CB8AC3E}">
        <p14:creationId xmlns:p14="http://schemas.microsoft.com/office/powerpoint/2010/main" val="26810631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4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hyperlink" Target="http://www.irasutoya.com/2013/02/blog-post_6431.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043608" y="1412776"/>
            <a:ext cx="4896544" cy="576064"/>
          </a:xfrm>
        </p:spPr>
        <p:txBody>
          <a:bodyPr>
            <a:noAutofit/>
          </a:bodyPr>
          <a:lstStyle/>
          <a:p>
            <a:pPr algn="l"/>
            <a:r>
              <a:rPr lang="ja-JP" altLang="en-US" sz="3600" b="1" dirty="0">
                <a:solidFill>
                  <a:schemeClr val="tx1"/>
                </a:solidFill>
                <a:latin typeface="+mj-ea"/>
                <a:ea typeface="+mj-ea"/>
              </a:rPr>
              <a:t>こころのサポート授業</a:t>
            </a:r>
            <a:endParaRPr kumimoji="1" lang="ja-JP" altLang="en-US" sz="5400" dirty="0">
              <a:solidFill>
                <a:schemeClr val="tx1"/>
              </a:solidFill>
              <a:latin typeface="+mj-ea"/>
              <a:ea typeface="+mj-ea"/>
            </a:endParaRPr>
          </a:p>
        </p:txBody>
      </p:sp>
      <p:sp>
        <p:nvSpPr>
          <p:cNvPr id="4" name="サブタイトル 2"/>
          <p:cNvSpPr txBox="1">
            <a:spLocks/>
          </p:cNvSpPr>
          <p:nvPr/>
        </p:nvSpPr>
        <p:spPr>
          <a:xfrm>
            <a:off x="683568" y="2276872"/>
            <a:ext cx="7848872" cy="2664296"/>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r>
              <a:rPr lang="ja-JP" altLang="en-US" sz="5400" b="1" dirty="0">
                <a:solidFill>
                  <a:srgbClr val="0070C0"/>
                </a:solidFill>
                <a:latin typeface="ＤＨＰ特太ゴシック体" panose="020B0500000000000000" pitchFamily="50" charset="-128"/>
                <a:ea typeface="ＤＨＰ特太ゴシック体" panose="020B0500000000000000" pitchFamily="50" charset="-128"/>
              </a:rPr>
              <a:t>ストレスマネジメント・認知（考え）</a:t>
            </a:r>
            <a:r>
              <a:rPr lang="ja-JP" altLang="en-US" sz="5400" b="1" dirty="0" smtClean="0">
                <a:solidFill>
                  <a:srgbClr val="0070C0"/>
                </a:solidFill>
                <a:latin typeface="ＤＨＰ特太ゴシック体" panose="020B0500000000000000" pitchFamily="50" charset="-128"/>
                <a:ea typeface="ＤＨＰ特太ゴシック体" panose="020B0500000000000000" pitchFamily="50" charset="-128"/>
              </a:rPr>
              <a:t>編</a:t>
            </a:r>
            <a:endParaRPr lang="en-US" altLang="ja-JP" sz="5400" b="1" dirty="0" smtClean="0">
              <a:solidFill>
                <a:srgbClr val="0070C0"/>
              </a:solidFill>
              <a:latin typeface="ＤＨＰ特太ゴシック体" panose="020B0500000000000000" pitchFamily="50" charset="-128"/>
              <a:ea typeface="ＤＨＰ特太ゴシック体" panose="020B0500000000000000" pitchFamily="50" charset="-128"/>
            </a:endParaRPr>
          </a:p>
          <a:p>
            <a:r>
              <a:rPr lang="ja-JP" altLang="en-US" sz="4400" dirty="0" smtClean="0">
                <a:solidFill>
                  <a:srgbClr val="0070C0"/>
                </a:solidFill>
                <a:latin typeface="ＤＨＰ特太ゴシック体" panose="020B0500000000000000" pitchFamily="50" charset="-128"/>
                <a:ea typeface="ＤＨＰ特太ゴシック体" panose="020B0500000000000000" pitchFamily="50" charset="-128"/>
              </a:rPr>
              <a:t>（</a:t>
            </a:r>
            <a:r>
              <a:rPr lang="en-US" altLang="ja-JP" sz="4400" dirty="0" smtClean="0">
                <a:solidFill>
                  <a:srgbClr val="0070C0"/>
                </a:solidFill>
                <a:latin typeface="ＤＨＰ特太ゴシック体" panose="020B0500000000000000" pitchFamily="50" charset="-128"/>
                <a:ea typeface="ＤＨＰ特太ゴシック体" panose="020B0500000000000000" pitchFamily="50" charset="-128"/>
              </a:rPr>
              <a:t>19</a:t>
            </a:r>
            <a:r>
              <a:rPr lang="ja-JP" altLang="en-US" sz="4400" dirty="0" smtClean="0">
                <a:solidFill>
                  <a:srgbClr val="0070C0"/>
                </a:solidFill>
                <a:latin typeface="ＤＨＰ特太ゴシック体" panose="020B0500000000000000" pitchFamily="50" charset="-128"/>
                <a:ea typeface="ＤＨＰ特太ゴシック体" panose="020B0500000000000000" pitchFamily="50" charset="-128"/>
              </a:rPr>
              <a:t>項目版）</a:t>
            </a:r>
            <a:endParaRPr lang="ja-JP" altLang="en-US" sz="4400" dirty="0">
              <a:solidFill>
                <a:srgbClr val="0070C0"/>
              </a:solidFill>
              <a:latin typeface="ＤＨＰ特太ゴシック体" panose="020B0500000000000000" pitchFamily="50" charset="-128"/>
              <a:ea typeface="ＤＨＰ特太ゴシック体" panose="020B0500000000000000" pitchFamily="50" charset="-128"/>
            </a:endParaRPr>
          </a:p>
        </p:txBody>
      </p:sp>
      <p:sp>
        <p:nvSpPr>
          <p:cNvPr id="2" name="テキスト ボックス 1"/>
          <p:cNvSpPr txBox="1"/>
          <p:nvPr/>
        </p:nvSpPr>
        <p:spPr>
          <a:xfrm>
            <a:off x="4061128" y="6211669"/>
            <a:ext cx="5112568" cy="646331"/>
          </a:xfrm>
          <a:prstGeom prst="rect">
            <a:avLst/>
          </a:prstGeom>
          <a:noFill/>
        </p:spPr>
        <p:txBody>
          <a:bodyPr wrap="square" rtlCol="0">
            <a:spAutoFit/>
          </a:bodyPr>
          <a:lstStyle/>
          <a:p>
            <a:r>
              <a:rPr kumimoji="1" lang="ja-JP" altLang="en-US" dirty="0"/>
              <a:t>イラスト：かわいいフリーイラスト素材集いらすと</a:t>
            </a:r>
            <a:r>
              <a:rPr kumimoji="1" lang="ja-JP" altLang="en-US" dirty="0" err="1"/>
              <a:t>や</a:t>
            </a:r>
            <a:endParaRPr kumimoji="1" lang="en-US" altLang="ja-JP" dirty="0"/>
          </a:p>
          <a:p>
            <a:r>
              <a:rPr lang="ja-JP" altLang="en-US" dirty="0"/>
              <a:t>　　　　　　</a:t>
            </a:r>
            <a:r>
              <a:rPr lang="en-US" altLang="ja-JP" dirty="0"/>
              <a:t>http://www.irasutoya.com/</a:t>
            </a:r>
            <a:endParaRPr kumimoji="1" lang="ja-JP" altLang="en-US" dirty="0"/>
          </a:p>
        </p:txBody>
      </p:sp>
    </p:spTree>
    <p:extLst>
      <p:ext uri="{BB962C8B-B14F-4D97-AF65-F5344CB8AC3E}">
        <p14:creationId xmlns:p14="http://schemas.microsoft.com/office/powerpoint/2010/main" val="2970331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76872"/>
            <a:ext cx="8229600" cy="1512168"/>
          </a:xfrm>
        </p:spPr>
        <p:txBody>
          <a:bodyPr>
            <a:normAutofit fontScale="90000"/>
          </a:bodyPr>
          <a:lstStyle/>
          <a:p>
            <a:pPr algn="l"/>
            <a:r>
              <a:rPr lang="ja-JP" altLang="en-US" dirty="0"/>
              <a:t>２，むしゃくしゃしたり，いらいらしたり，</a:t>
            </a:r>
            <a:r>
              <a:rPr lang="en-US" altLang="ja-JP" dirty="0"/>
              <a:t/>
            </a:r>
            <a:br>
              <a:rPr lang="en-US" altLang="ja-JP" dirty="0"/>
            </a:br>
            <a:r>
              <a:rPr lang="ja-JP" altLang="en-US" dirty="0"/>
              <a:t>　　かっとしたりする</a:t>
            </a:r>
            <a:endParaRPr kumimoji="1" lang="ja-JP" altLang="en-US" dirty="0"/>
          </a:p>
        </p:txBody>
      </p:sp>
    </p:spTree>
    <p:extLst>
      <p:ext uri="{BB962C8B-B14F-4D97-AF65-F5344CB8AC3E}">
        <p14:creationId xmlns:p14="http://schemas.microsoft.com/office/powerpoint/2010/main" val="8661751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348880"/>
            <a:ext cx="7776864" cy="1512168"/>
          </a:xfrm>
        </p:spPr>
        <p:txBody>
          <a:bodyPr>
            <a:normAutofit/>
          </a:bodyPr>
          <a:lstStyle/>
          <a:p>
            <a:pPr algn="l"/>
            <a:r>
              <a:rPr lang="ja-JP" altLang="en-US" sz="4000" dirty="0"/>
              <a:t>３，小さな音やちょっとしたことで，</a:t>
            </a:r>
            <a:r>
              <a:rPr lang="en-US" altLang="ja-JP" sz="4000" dirty="0"/>
              <a:t/>
            </a:r>
            <a:br>
              <a:rPr lang="en-US" altLang="ja-JP" sz="4000" dirty="0"/>
            </a:br>
            <a:r>
              <a:rPr lang="ja-JP" altLang="en-US" sz="4000" dirty="0"/>
              <a:t>　　どきっとする</a:t>
            </a:r>
            <a:endParaRPr kumimoji="1" lang="ja-JP" altLang="en-US" sz="4000" dirty="0"/>
          </a:p>
        </p:txBody>
      </p:sp>
    </p:spTree>
    <p:extLst>
      <p:ext uri="{BB962C8B-B14F-4D97-AF65-F5344CB8AC3E}">
        <p14:creationId xmlns:p14="http://schemas.microsoft.com/office/powerpoint/2010/main" val="4018851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92896"/>
            <a:ext cx="8229600" cy="1143000"/>
          </a:xfrm>
        </p:spPr>
        <p:txBody>
          <a:bodyPr>
            <a:normAutofit/>
          </a:bodyPr>
          <a:lstStyle/>
          <a:p>
            <a:r>
              <a:rPr kumimoji="1" lang="ja-JP" altLang="en-US" sz="4000" dirty="0"/>
              <a:t>４，いやな夢や，こわい夢をみる</a:t>
            </a:r>
          </a:p>
        </p:txBody>
      </p:sp>
    </p:spTree>
    <p:extLst>
      <p:ext uri="{BB962C8B-B14F-4D97-AF65-F5344CB8AC3E}">
        <p14:creationId xmlns:p14="http://schemas.microsoft.com/office/powerpoint/2010/main" val="84228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276872"/>
            <a:ext cx="8496944" cy="2160240"/>
          </a:xfrm>
        </p:spPr>
        <p:txBody>
          <a:bodyPr>
            <a:noAutofit/>
          </a:bodyPr>
          <a:lstStyle/>
          <a:p>
            <a:pPr algn="l"/>
            <a:r>
              <a:rPr lang="ja-JP" altLang="en-US" sz="3600" dirty="0"/>
              <a:t>５，ちょっとしたきかっけで，</a:t>
            </a:r>
            <a:r>
              <a:rPr lang="en-US" altLang="ja-JP" sz="3600" dirty="0"/>
              <a:t/>
            </a:r>
            <a:br>
              <a:rPr lang="en-US" altLang="ja-JP" sz="3600" dirty="0"/>
            </a:br>
            <a:r>
              <a:rPr lang="ja-JP" altLang="en-US" sz="3600" dirty="0"/>
              <a:t>　　思い出したくないのに，思い出してしまう</a:t>
            </a:r>
            <a:endParaRPr kumimoji="1" lang="ja-JP" altLang="en-US" sz="3600" dirty="0"/>
          </a:p>
        </p:txBody>
      </p:sp>
    </p:spTree>
    <p:extLst>
      <p:ext uri="{BB962C8B-B14F-4D97-AF65-F5344CB8AC3E}">
        <p14:creationId xmlns:p14="http://schemas.microsoft.com/office/powerpoint/2010/main" val="1763547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772816"/>
            <a:ext cx="8820472" cy="2952328"/>
          </a:xfrm>
        </p:spPr>
        <p:txBody>
          <a:bodyPr>
            <a:normAutofit/>
          </a:bodyPr>
          <a:lstStyle/>
          <a:p>
            <a:pPr algn="l"/>
            <a:r>
              <a:rPr kumimoji="1" lang="ja-JP" altLang="en-US" sz="3600" dirty="0"/>
              <a:t>６，つらかったこと</a:t>
            </a:r>
            <a:r>
              <a:rPr kumimoji="1" lang="ja-JP" altLang="en-US" sz="3200" dirty="0"/>
              <a:t>（大震災や</a:t>
            </a:r>
            <a:r>
              <a:rPr lang="ja-JP" altLang="en-US" sz="3200" dirty="0"/>
              <a:t>他の大変なこと）</a:t>
            </a:r>
            <a:r>
              <a:rPr lang="ja-JP" altLang="en-US" sz="3600" dirty="0"/>
              <a:t>を</a:t>
            </a:r>
            <a:r>
              <a:rPr lang="en-US" altLang="ja-JP" sz="3600" dirty="0"/>
              <a:t/>
            </a:r>
            <a:br>
              <a:rPr lang="en-US" altLang="ja-JP" sz="3600" dirty="0"/>
            </a:br>
            <a:r>
              <a:rPr lang="ja-JP" altLang="en-US" sz="3600" dirty="0"/>
              <a:t>　　思い出して，どきどきしたり，</a:t>
            </a:r>
            <a:r>
              <a:rPr lang="en-US" altLang="ja-JP" sz="3600" dirty="0"/>
              <a:t/>
            </a:r>
            <a:br>
              <a:rPr lang="en-US" altLang="ja-JP" sz="3600" dirty="0"/>
            </a:br>
            <a:r>
              <a:rPr lang="ja-JP" altLang="en-US" sz="3600" dirty="0"/>
              <a:t>　　苦しくなったりする</a:t>
            </a:r>
            <a:endParaRPr kumimoji="1" lang="ja-JP" altLang="en-US" sz="3600" dirty="0"/>
          </a:p>
        </p:txBody>
      </p:sp>
    </p:spTree>
    <p:extLst>
      <p:ext uri="{BB962C8B-B14F-4D97-AF65-F5344CB8AC3E}">
        <p14:creationId xmlns:p14="http://schemas.microsoft.com/office/powerpoint/2010/main" val="36806669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276872"/>
            <a:ext cx="8229600" cy="1872208"/>
          </a:xfrm>
        </p:spPr>
        <p:txBody>
          <a:bodyPr>
            <a:normAutofit/>
          </a:bodyPr>
          <a:lstStyle/>
          <a:p>
            <a:pPr algn="l"/>
            <a:r>
              <a:rPr kumimoji="1" lang="ja-JP" altLang="en-US" sz="4000" dirty="0"/>
              <a:t>７，つらかったことは，現実のこと・</a:t>
            </a:r>
            <a:r>
              <a:rPr kumimoji="1" lang="en-US" altLang="ja-JP" sz="4000" dirty="0"/>
              <a:t/>
            </a:r>
            <a:br>
              <a:rPr kumimoji="1" lang="en-US" altLang="ja-JP" sz="4000" dirty="0"/>
            </a:br>
            <a:r>
              <a:rPr lang="ja-JP" altLang="en-US" sz="4000" dirty="0"/>
              <a:t>　　</a:t>
            </a:r>
            <a:r>
              <a:rPr kumimoji="1" lang="ja-JP" altLang="en-US" sz="4000" dirty="0"/>
              <a:t>本当のことと思えないことがある</a:t>
            </a:r>
          </a:p>
        </p:txBody>
      </p:sp>
    </p:spTree>
    <p:extLst>
      <p:ext uri="{BB962C8B-B14F-4D97-AF65-F5344CB8AC3E}">
        <p14:creationId xmlns:p14="http://schemas.microsoft.com/office/powerpoint/2010/main" val="3994664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2492896"/>
            <a:ext cx="8229600" cy="1512168"/>
          </a:xfrm>
        </p:spPr>
        <p:txBody>
          <a:bodyPr>
            <a:normAutofit/>
          </a:bodyPr>
          <a:lstStyle/>
          <a:p>
            <a:pPr algn="l"/>
            <a:r>
              <a:rPr kumimoji="1" lang="ja-JP" altLang="en-US" sz="4000" dirty="0"/>
              <a:t>８，悲しいことがあったのに，</a:t>
            </a:r>
            <a:r>
              <a:rPr kumimoji="1" lang="en-US" altLang="ja-JP" sz="4000" dirty="0"/>
              <a:t/>
            </a:r>
            <a:br>
              <a:rPr kumimoji="1" lang="en-US" altLang="ja-JP" sz="4000" dirty="0"/>
            </a:br>
            <a:r>
              <a:rPr lang="ja-JP" altLang="en-US" sz="4000" dirty="0"/>
              <a:t>　　</a:t>
            </a:r>
            <a:r>
              <a:rPr kumimoji="1" lang="ja-JP" altLang="en-US" sz="4000" dirty="0"/>
              <a:t>どうして</a:t>
            </a:r>
            <a:r>
              <a:rPr lang="ja-JP" altLang="en-US" sz="4000" dirty="0"/>
              <a:t>涙がでないのかなと思う</a:t>
            </a:r>
            <a:endParaRPr kumimoji="1" lang="ja-JP" altLang="en-US" sz="4000" dirty="0"/>
          </a:p>
        </p:txBody>
      </p:sp>
    </p:spTree>
    <p:extLst>
      <p:ext uri="{BB962C8B-B14F-4D97-AF65-F5344CB8AC3E}">
        <p14:creationId xmlns:p14="http://schemas.microsoft.com/office/powerpoint/2010/main" val="255312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348880"/>
            <a:ext cx="7848872" cy="1800200"/>
          </a:xfrm>
        </p:spPr>
        <p:txBody>
          <a:bodyPr>
            <a:normAutofit/>
          </a:bodyPr>
          <a:lstStyle/>
          <a:p>
            <a:pPr algn="l"/>
            <a:r>
              <a:rPr kumimoji="1" lang="ja-JP" altLang="en-US" sz="4000" dirty="0"/>
              <a:t>９，つらかったことについては，</a:t>
            </a:r>
            <a:r>
              <a:rPr kumimoji="1" lang="en-US" altLang="ja-JP" sz="4000" dirty="0"/>
              <a:t/>
            </a:r>
            <a:br>
              <a:rPr kumimoji="1" lang="en-US" altLang="ja-JP" sz="4000" dirty="0"/>
            </a:br>
            <a:r>
              <a:rPr kumimoji="1" lang="ja-JP" altLang="en-US" sz="4000" dirty="0"/>
              <a:t>　　</a:t>
            </a:r>
            <a:r>
              <a:rPr lang="ja-JP" altLang="en-US" sz="4000" dirty="0"/>
              <a:t>話さないようにしている</a:t>
            </a:r>
            <a:endParaRPr kumimoji="1" lang="ja-JP" altLang="en-US" sz="4000" dirty="0"/>
          </a:p>
        </p:txBody>
      </p:sp>
    </p:spTree>
    <p:extLst>
      <p:ext uri="{BB962C8B-B14F-4D97-AF65-F5344CB8AC3E}">
        <p14:creationId xmlns:p14="http://schemas.microsoft.com/office/powerpoint/2010/main" val="16765127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3583" y="2996952"/>
            <a:ext cx="2830289" cy="3744416"/>
          </a:xfrm>
          <a:prstGeom prst="rect">
            <a:avLst/>
          </a:prstGeom>
          <a:noFill/>
        </p:spPr>
      </p:pic>
      <p:sp>
        <p:nvSpPr>
          <p:cNvPr id="3" name="テキスト ボックス 2"/>
          <p:cNvSpPr txBox="1"/>
          <p:nvPr/>
        </p:nvSpPr>
        <p:spPr>
          <a:xfrm>
            <a:off x="539552" y="332656"/>
            <a:ext cx="8064896" cy="4401205"/>
          </a:xfrm>
          <a:prstGeom prst="rect">
            <a:avLst/>
          </a:prstGeom>
          <a:noFill/>
        </p:spPr>
        <p:txBody>
          <a:bodyPr wrap="square" rtlCol="0">
            <a:spAutoFit/>
          </a:bodyPr>
          <a:lstStyle/>
          <a:p>
            <a:r>
              <a:rPr kumimoji="1" lang="ja-JP" altLang="en-US" sz="4000" dirty="0">
                <a:latin typeface="+mn-ea"/>
              </a:rPr>
              <a:t>はい，半分おわりました。</a:t>
            </a:r>
            <a:endParaRPr kumimoji="1" lang="en-US" altLang="ja-JP" sz="4000" dirty="0">
              <a:latin typeface="+mn-ea"/>
            </a:endParaRPr>
          </a:p>
          <a:p>
            <a:r>
              <a:rPr kumimoji="1" lang="ja-JP" altLang="en-US" sz="4000" dirty="0">
                <a:latin typeface="+mn-ea"/>
              </a:rPr>
              <a:t>ちょっと緊張した人もいるかもしれません。</a:t>
            </a:r>
            <a:endParaRPr kumimoji="1" lang="en-US" altLang="ja-JP" sz="4000" dirty="0">
              <a:latin typeface="+mn-ea"/>
            </a:endParaRPr>
          </a:p>
          <a:p>
            <a:endParaRPr lang="en-US" altLang="ja-JP" sz="4000" dirty="0">
              <a:latin typeface="+mn-ea"/>
            </a:endParaRPr>
          </a:p>
          <a:p>
            <a:r>
              <a:rPr kumimoji="1" lang="ja-JP" altLang="en-US" sz="4000" dirty="0">
                <a:latin typeface="+mn-ea"/>
              </a:rPr>
              <a:t>背伸びをして，はい，左右に。</a:t>
            </a:r>
            <a:endParaRPr kumimoji="1" lang="en-US" altLang="ja-JP" sz="4000" dirty="0">
              <a:latin typeface="+mn-ea"/>
            </a:endParaRPr>
          </a:p>
          <a:p>
            <a:endParaRPr lang="en-US" altLang="ja-JP" sz="4000" dirty="0">
              <a:latin typeface="+mn-ea"/>
            </a:endParaRPr>
          </a:p>
          <a:p>
            <a:r>
              <a:rPr kumimoji="1" lang="ja-JP" altLang="en-US" sz="4000" dirty="0">
                <a:latin typeface="+mn-ea"/>
              </a:rPr>
              <a:t>あと，半分です！</a:t>
            </a:r>
          </a:p>
        </p:txBody>
      </p:sp>
    </p:spTree>
    <p:extLst>
      <p:ext uri="{BB962C8B-B14F-4D97-AF65-F5344CB8AC3E}">
        <p14:creationId xmlns:p14="http://schemas.microsoft.com/office/powerpoint/2010/main" val="3091615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2492896"/>
            <a:ext cx="7560840" cy="1656184"/>
          </a:xfrm>
        </p:spPr>
        <p:txBody>
          <a:bodyPr>
            <a:normAutofit/>
          </a:bodyPr>
          <a:lstStyle/>
          <a:p>
            <a:pPr algn="l"/>
            <a:r>
              <a:rPr kumimoji="1" lang="ja-JP" altLang="en-US" sz="4000" dirty="0"/>
              <a:t>１０，自分が悪い（悪かった）と</a:t>
            </a:r>
            <a:r>
              <a:rPr lang="en-US" altLang="ja-JP" sz="4000" dirty="0"/>
              <a:t/>
            </a:r>
            <a:br>
              <a:rPr lang="en-US" altLang="ja-JP" sz="4000" dirty="0"/>
            </a:br>
            <a:r>
              <a:rPr lang="ja-JP" altLang="en-US" sz="4000" dirty="0"/>
              <a:t>　　　責めてしまうことがある</a:t>
            </a:r>
            <a:endParaRPr kumimoji="1" lang="ja-JP" altLang="en-US" sz="4000" dirty="0"/>
          </a:p>
        </p:txBody>
      </p:sp>
    </p:spTree>
    <p:extLst>
      <p:ext uri="{BB962C8B-B14F-4D97-AF65-F5344CB8AC3E}">
        <p14:creationId xmlns:p14="http://schemas.microsoft.com/office/powerpoint/2010/main" val="1875720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86651" y="172993"/>
            <a:ext cx="7848872" cy="769441"/>
          </a:xfrm>
          <a:prstGeom prst="rect">
            <a:avLst/>
          </a:prstGeom>
        </p:spPr>
        <p:txBody>
          <a:bodyPr wrap="square">
            <a:spAutoFit/>
          </a:bodyPr>
          <a:lstStyle/>
          <a:p>
            <a:pPr algn="ctr"/>
            <a:r>
              <a:rPr lang="ja-JP" altLang="en-US" sz="4400" dirty="0">
                <a:solidFill>
                  <a:schemeClr val="accent2"/>
                </a:solidFill>
                <a:latin typeface="HGP創英角ﾎﾟｯﾌﾟ体" pitchFamily="50" charset="-128"/>
                <a:ea typeface="ＤＨＰ特太ゴシック体" panose="02010601000101010101" pitchFamily="2" charset="-128"/>
              </a:rPr>
              <a:t>こんなことあるよね　</a:t>
            </a:r>
            <a:endParaRPr lang="en-US" altLang="ja-JP" sz="4400" dirty="0">
              <a:solidFill>
                <a:schemeClr val="accent2"/>
              </a:solidFill>
              <a:latin typeface="HGP創英角ﾎﾟｯﾌﾟ体" pitchFamily="50" charset="-128"/>
              <a:ea typeface="ＤＨＰ特太ゴシック体" panose="02010601000101010101" pitchFamily="2" charset="-128"/>
            </a:endParaRPr>
          </a:p>
        </p:txBody>
      </p:sp>
      <p:sp>
        <p:nvSpPr>
          <p:cNvPr id="3" name="角丸四角形 2"/>
          <p:cNvSpPr/>
          <p:nvPr/>
        </p:nvSpPr>
        <p:spPr>
          <a:xfrm>
            <a:off x="91487" y="1143000"/>
            <a:ext cx="8839200" cy="17526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dirty="0"/>
          </a:p>
        </p:txBody>
      </p:sp>
      <p:sp>
        <p:nvSpPr>
          <p:cNvPr id="11" name="円/楕円 10"/>
          <p:cNvSpPr/>
          <p:nvPr/>
        </p:nvSpPr>
        <p:spPr>
          <a:xfrm>
            <a:off x="755576"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2" name="円/楕円 11"/>
          <p:cNvSpPr/>
          <p:nvPr/>
        </p:nvSpPr>
        <p:spPr>
          <a:xfrm>
            <a:off x="6084168" y="1219200"/>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3" name="右矢印 12"/>
          <p:cNvSpPr/>
          <p:nvPr/>
        </p:nvSpPr>
        <p:spPr>
          <a:xfrm>
            <a:off x="3851920" y="1752600"/>
            <a:ext cx="1981200"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7" name="コンテンツ プレースホルダ 2"/>
          <p:cNvSpPr>
            <a:spLocks noGrp="1"/>
          </p:cNvSpPr>
          <p:nvPr>
            <p:ph idx="4294967295"/>
          </p:nvPr>
        </p:nvSpPr>
        <p:spPr>
          <a:xfrm>
            <a:off x="323528" y="3214403"/>
            <a:ext cx="8607159" cy="2448272"/>
          </a:xfrm>
        </p:spPr>
        <p:txBody>
          <a:bodyPr>
            <a:noAutofit/>
          </a:bodyPr>
          <a:lstStyle/>
          <a:p>
            <a:pPr eaLnBrk="1" hangingPunct="1"/>
            <a:r>
              <a:rPr lang="ja-JP" altLang="en-US" sz="4000" dirty="0">
                <a:latin typeface="+mn-ea"/>
              </a:rPr>
              <a:t>試合に勝った　　　　　　　　うれしい</a:t>
            </a:r>
            <a:endParaRPr lang="en-US" altLang="ja-JP" sz="4000" dirty="0">
              <a:latin typeface="+mn-ea"/>
            </a:endParaRPr>
          </a:p>
          <a:p>
            <a:pPr eaLnBrk="1" hangingPunct="1"/>
            <a:r>
              <a:rPr lang="ja-JP" altLang="en-US" sz="4000" dirty="0">
                <a:latin typeface="+mn-ea"/>
              </a:rPr>
              <a:t>悪口を言われた 　        　イライラ</a:t>
            </a:r>
            <a:endParaRPr lang="en-US" altLang="ja-JP" sz="4000" dirty="0">
              <a:latin typeface="+mn-ea"/>
            </a:endParaRPr>
          </a:p>
          <a:p>
            <a:pPr eaLnBrk="1" hangingPunct="1"/>
            <a:r>
              <a:rPr lang="ja-JP" altLang="en-US" sz="4000" dirty="0">
                <a:latin typeface="+mn-ea"/>
              </a:rPr>
              <a:t>大人にしかられた         　悲しい</a:t>
            </a:r>
            <a:endParaRPr lang="en-US" altLang="ja-JP" sz="4000" dirty="0">
              <a:latin typeface="+mn-ea"/>
            </a:endParaRPr>
          </a:p>
        </p:txBody>
      </p:sp>
      <p:sp>
        <p:nvSpPr>
          <p:cNvPr id="8" name="右矢印 7"/>
          <p:cNvSpPr/>
          <p:nvPr/>
        </p:nvSpPr>
        <p:spPr>
          <a:xfrm>
            <a:off x="4842519" y="3212976"/>
            <a:ext cx="1116367"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9" name="右矢印 8"/>
          <p:cNvSpPr/>
          <p:nvPr/>
        </p:nvSpPr>
        <p:spPr>
          <a:xfrm>
            <a:off x="4842519" y="3933056"/>
            <a:ext cx="1116368"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右矢印 9"/>
          <p:cNvSpPr/>
          <p:nvPr/>
        </p:nvSpPr>
        <p:spPr>
          <a:xfrm>
            <a:off x="4842519" y="4725144"/>
            <a:ext cx="1116367" cy="609600"/>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dirty="0"/>
              <a:t> </a:t>
            </a:r>
            <a:endParaRPr kumimoji="1" lang="ja-JP" altLang="en-US" dirty="0"/>
          </a:p>
        </p:txBody>
      </p:sp>
      <p:sp>
        <p:nvSpPr>
          <p:cNvPr id="14" name="角丸四角形 13"/>
          <p:cNvSpPr/>
          <p:nvPr/>
        </p:nvSpPr>
        <p:spPr>
          <a:xfrm>
            <a:off x="106448" y="5589240"/>
            <a:ext cx="8856984" cy="900100"/>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a:solidFill>
                  <a:srgbClr val="FFFF00"/>
                </a:solidFill>
                <a:latin typeface="ＤＦ特太ゴシック体" panose="020B0509000000000000" pitchFamily="49" charset="-128"/>
                <a:ea typeface="ＤＦ特太ゴシック体" panose="020B0509000000000000" pitchFamily="49" charset="-128"/>
              </a:rPr>
              <a:t>イライラ・悲しさが続くとつらいよね</a:t>
            </a:r>
            <a:endParaRPr lang="en-US" altLang="ja-JP" sz="3600" dirty="0">
              <a:solidFill>
                <a:srgbClr val="FFFF00"/>
              </a:solidFill>
              <a:latin typeface="ＤＦ特太ゴシック体" panose="020B0509000000000000" pitchFamily="49" charset="-128"/>
              <a:ea typeface="ＤＦ特太ゴシック体" panose="020B0509000000000000" pitchFamily="49" charset="-128"/>
            </a:endParaRPr>
          </a:p>
        </p:txBody>
      </p:sp>
    </p:spTree>
    <p:extLst>
      <p:ext uri="{BB962C8B-B14F-4D97-AF65-F5344CB8AC3E}">
        <p14:creationId xmlns:p14="http://schemas.microsoft.com/office/powerpoint/2010/main" val="20663450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568" y="2564904"/>
            <a:ext cx="7632848" cy="1656184"/>
          </a:xfrm>
        </p:spPr>
        <p:txBody>
          <a:bodyPr>
            <a:normAutofit/>
          </a:bodyPr>
          <a:lstStyle/>
          <a:p>
            <a:pPr algn="l"/>
            <a:r>
              <a:rPr kumimoji="1" lang="ja-JP" altLang="en-US" sz="4000" dirty="0"/>
              <a:t>１１，楽しかったことが</a:t>
            </a:r>
            <a:r>
              <a:rPr kumimoji="1" lang="en-US" altLang="ja-JP" sz="4000" dirty="0"/>
              <a:t/>
            </a:r>
            <a:br>
              <a:rPr kumimoji="1" lang="en-US" altLang="ja-JP" sz="4000" dirty="0"/>
            </a:br>
            <a:r>
              <a:rPr kumimoji="1" lang="ja-JP" altLang="en-US" sz="4000" dirty="0"/>
              <a:t>　　　楽しいと思えないことがある</a:t>
            </a:r>
          </a:p>
        </p:txBody>
      </p:sp>
    </p:spTree>
    <p:extLst>
      <p:ext uri="{BB962C8B-B14F-4D97-AF65-F5344CB8AC3E}">
        <p14:creationId xmlns:p14="http://schemas.microsoft.com/office/powerpoint/2010/main" val="1354380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2276872"/>
            <a:ext cx="7560840" cy="2088232"/>
          </a:xfrm>
        </p:spPr>
        <p:txBody>
          <a:bodyPr>
            <a:normAutofit/>
          </a:bodyPr>
          <a:lstStyle/>
          <a:p>
            <a:pPr algn="l"/>
            <a:r>
              <a:rPr kumimoji="1" lang="ja-JP" altLang="en-US" sz="4000" dirty="0"/>
              <a:t>１２，自分の気持ちを，</a:t>
            </a:r>
            <a:r>
              <a:rPr kumimoji="1" lang="en-US" altLang="ja-JP" sz="4000" dirty="0"/>
              <a:t/>
            </a:r>
            <a:br>
              <a:rPr kumimoji="1" lang="en-US" altLang="ja-JP" sz="4000" dirty="0"/>
            </a:br>
            <a:r>
              <a:rPr kumimoji="1" lang="ja-JP" altLang="en-US" sz="4000" dirty="0"/>
              <a:t>　　　だれもわかってくれないと</a:t>
            </a:r>
            <a:r>
              <a:rPr kumimoji="1" lang="en-US" altLang="ja-JP" sz="4000" dirty="0"/>
              <a:t/>
            </a:r>
            <a:br>
              <a:rPr kumimoji="1" lang="en-US" altLang="ja-JP" sz="4000" dirty="0"/>
            </a:br>
            <a:r>
              <a:rPr kumimoji="1" lang="ja-JP" altLang="en-US" sz="4000" dirty="0"/>
              <a:t>　　　思うことがある</a:t>
            </a:r>
          </a:p>
        </p:txBody>
      </p:sp>
    </p:spTree>
    <p:extLst>
      <p:ext uri="{BB962C8B-B14F-4D97-AF65-F5344CB8AC3E}">
        <p14:creationId xmlns:p14="http://schemas.microsoft.com/office/powerpoint/2010/main" val="4173129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187624" y="2564904"/>
            <a:ext cx="6480720" cy="1728192"/>
          </a:xfrm>
        </p:spPr>
        <p:txBody>
          <a:bodyPr>
            <a:normAutofit/>
          </a:bodyPr>
          <a:lstStyle/>
          <a:p>
            <a:pPr algn="l"/>
            <a:r>
              <a:rPr kumimoji="1" lang="ja-JP" altLang="en-US" sz="4000" dirty="0"/>
              <a:t>１３，頭やお腹が痛かったり，</a:t>
            </a:r>
            <a:r>
              <a:rPr kumimoji="1" lang="en-US" altLang="ja-JP" sz="4000" dirty="0"/>
              <a:t/>
            </a:r>
            <a:br>
              <a:rPr kumimoji="1" lang="en-US" altLang="ja-JP" sz="4000" dirty="0"/>
            </a:br>
            <a:r>
              <a:rPr lang="ja-JP" altLang="en-US" sz="4000" dirty="0"/>
              <a:t>　　　からだの調子が悪い</a:t>
            </a:r>
            <a:endParaRPr kumimoji="1" lang="ja-JP" altLang="en-US" sz="4000" dirty="0"/>
          </a:p>
        </p:txBody>
      </p:sp>
    </p:spTree>
    <p:extLst>
      <p:ext uri="{BB962C8B-B14F-4D97-AF65-F5344CB8AC3E}">
        <p14:creationId xmlns:p14="http://schemas.microsoft.com/office/powerpoint/2010/main" val="3647385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420888"/>
            <a:ext cx="6912768" cy="1728192"/>
          </a:xfrm>
        </p:spPr>
        <p:txBody>
          <a:bodyPr>
            <a:normAutofit/>
          </a:bodyPr>
          <a:lstStyle/>
          <a:p>
            <a:pPr algn="l"/>
            <a:r>
              <a:rPr kumimoji="1" lang="ja-JP" altLang="en-US" sz="4000" dirty="0"/>
              <a:t>１４，ごはんがおいしくないし，</a:t>
            </a:r>
            <a:r>
              <a:rPr kumimoji="1" lang="en-US" altLang="ja-JP" sz="4000" dirty="0"/>
              <a:t/>
            </a:r>
            <a:br>
              <a:rPr kumimoji="1" lang="en-US" altLang="ja-JP" sz="4000" dirty="0"/>
            </a:br>
            <a:r>
              <a:rPr lang="ja-JP" altLang="en-US" sz="4000" dirty="0"/>
              <a:t>　　　食べたくないとことがある</a:t>
            </a:r>
            <a:endParaRPr kumimoji="1" lang="ja-JP" altLang="en-US" sz="4000" dirty="0"/>
          </a:p>
        </p:txBody>
      </p:sp>
    </p:spTree>
    <p:extLst>
      <p:ext uri="{BB962C8B-B14F-4D97-AF65-F5344CB8AC3E}">
        <p14:creationId xmlns:p14="http://schemas.microsoft.com/office/powerpoint/2010/main" val="15898161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92896"/>
            <a:ext cx="8229600" cy="1143000"/>
          </a:xfrm>
        </p:spPr>
        <p:txBody>
          <a:bodyPr>
            <a:normAutofit/>
          </a:bodyPr>
          <a:lstStyle/>
          <a:p>
            <a:pPr algn="l"/>
            <a:r>
              <a:rPr kumimoji="1" lang="ja-JP" altLang="en-US" sz="4000" dirty="0"/>
              <a:t>１５，なにもやる気がしないことがある</a:t>
            </a:r>
          </a:p>
        </p:txBody>
      </p:sp>
    </p:spTree>
    <p:extLst>
      <p:ext uri="{BB962C8B-B14F-4D97-AF65-F5344CB8AC3E}">
        <p14:creationId xmlns:p14="http://schemas.microsoft.com/office/powerpoint/2010/main" val="13848554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2492896"/>
            <a:ext cx="8229600" cy="1143000"/>
          </a:xfrm>
        </p:spPr>
        <p:txBody>
          <a:bodyPr>
            <a:normAutofit/>
          </a:bodyPr>
          <a:lstStyle/>
          <a:p>
            <a:pPr algn="l"/>
            <a:r>
              <a:rPr kumimoji="1" lang="ja-JP" altLang="en-US" sz="4000" dirty="0"/>
              <a:t>１６，勉強に集中できないことがある</a:t>
            </a:r>
          </a:p>
        </p:txBody>
      </p:sp>
    </p:spTree>
    <p:extLst>
      <p:ext uri="{BB962C8B-B14F-4D97-AF65-F5344CB8AC3E}">
        <p14:creationId xmlns:p14="http://schemas.microsoft.com/office/powerpoint/2010/main" val="14879115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43608" y="2348880"/>
            <a:ext cx="6984776" cy="1944216"/>
          </a:xfrm>
        </p:spPr>
        <p:txBody>
          <a:bodyPr>
            <a:normAutofit/>
          </a:bodyPr>
          <a:lstStyle/>
          <a:p>
            <a:pPr algn="l"/>
            <a:r>
              <a:rPr kumimoji="1" lang="ja-JP" altLang="en-US" sz="4000" dirty="0"/>
              <a:t>１７，学校を遅こくしたり</a:t>
            </a:r>
            <a:r>
              <a:rPr kumimoji="1" lang="en-US" altLang="ja-JP" sz="4000" dirty="0"/>
              <a:t/>
            </a:r>
            <a:br>
              <a:rPr kumimoji="1" lang="en-US" altLang="ja-JP" sz="4000" dirty="0"/>
            </a:br>
            <a:r>
              <a:rPr lang="ja-JP" altLang="en-US" sz="4000" dirty="0"/>
              <a:t>　　　休んだりすることがある</a:t>
            </a:r>
            <a:endParaRPr kumimoji="1" lang="ja-JP" altLang="en-US" sz="4000" dirty="0"/>
          </a:p>
        </p:txBody>
      </p:sp>
    </p:spTree>
    <p:extLst>
      <p:ext uri="{BB962C8B-B14F-4D97-AF65-F5344CB8AC3E}">
        <p14:creationId xmlns:p14="http://schemas.microsoft.com/office/powerpoint/2010/main" val="40810330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2492896"/>
            <a:ext cx="8712968" cy="1143000"/>
          </a:xfrm>
        </p:spPr>
        <p:txBody>
          <a:bodyPr>
            <a:normAutofit/>
          </a:bodyPr>
          <a:lstStyle/>
          <a:p>
            <a:pPr algn="l"/>
            <a:r>
              <a:rPr kumimoji="1" lang="ja-JP" altLang="en-US" sz="4000" dirty="0"/>
              <a:t>１８，学校では楽しいことがいっぱいある</a:t>
            </a:r>
          </a:p>
        </p:txBody>
      </p:sp>
    </p:spTree>
    <p:extLst>
      <p:ext uri="{BB962C8B-B14F-4D97-AF65-F5344CB8AC3E}">
        <p14:creationId xmlns:p14="http://schemas.microsoft.com/office/powerpoint/2010/main" val="2734271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7584" y="2348880"/>
            <a:ext cx="7797552" cy="1728192"/>
          </a:xfrm>
        </p:spPr>
        <p:txBody>
          <a:bodyPr>
            <a:normAutofit/>
          </a:bodyPr>
          <a:lstStyle/>
          <a:p>
            <a:pPr algn="l"/>
            <a:r>
              <a:rPr kumimoji="1" lang="ja-JP" altLang="en-US" sz="4000" dirty="0"/>
              <a:t>１９</a:t>
            </a:r>
            <a:r>
              <a:rPr kumimoji="1" lang="ja-JP" altLang="en-US" sz="4000" dirty="0" smtClean="0"/>
              <a:t>，だれかに話をきいてもらいたい</a:t>
            </a:r>
            <a:endParaRPr kumimoji="1" lang="ja-JP" altLang="en-US" sz="4000" dirty="0"/>
          </a:p>
        </p:txBody>
      </p:sp>
    </p:spTree>
    <p:extLst>
      <p:ext uri="{BB962C8B-B14F-4D97-AF65-F5344CB8AC3E}">
        <p14:creationId xmlns:p14="http://schemas.microsoft.com/office/powerpoint/2010/main" val="18820624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タイトル 1"/>
          <p:cNvSpPr>
            <a:spLocks noGrp="1"/>
          </p:cNvSpPr>
          <p:nvPr>
            <p:ph type="title"/>
          </p:nvPr>
        </p:nvSpPr>
        <p:spPr>
          <a:xfrm>
            <a:off x="323850" y="260350"/>
            <a:ext cx="8496300" cy="5832475"/>
          </a:xfrm>
        </p:spPr>
        <p:txBody>
          <a:bodyPr/>
          <a:lstStyle/>
          <a:p>
            <a:pPr algn="l"/>
            <a:r>
              <a:rPr lang="ja-JP" altLang="en-US" sz="4000" dirty="0"/>
              <a:t>「つらかったこと」（６，７，９）ときかれて，あなたは何を思いうかべましたか</a:t>
            </a:r>
            <a:r>
              <a:rPr lang="en-US" altLang="ja-JP" sz="4000" dirty="0"/>
              <a:t/>
            </a:r>
            <a:br>
              <a:rPr lang="en-US" altLang="ja-JP" sz="4000" dirty="0"/>
            </a:br>
            <a:r>
              <a:rPr lang="en-US" altLang="ja-JP" sz="4000" dirty="0"/>
              <a:t/>
            </a:r>
            <a:br>
              <a:rPr lang="en-US" altLang="ja-JP" sz="4000" dirty="0"/>
            </a:br>
            <a:r>
              <a:rPr lang="ja-JP" altLang="en-US" sz="4000" dirty="0"/>
              <a:t>　　　　　・大震災</a:t>
            </a:r>
            <a:r>
              <a:rPr lang="en-US" altLang="ja-JP" sz="4000" dirty="0"/>
              <a:t/>
            </a:r>
            <a:br>
              <a:rPr lang="en-US" altLang="ja-JP" sz="4000" dirty="0"/>
            </a:br>
            <a:r>
              <a:rPr lang="ja-JP" altLang="en-US" sz="4000" dirty="0"/>
              <a:t>　　　　　・他の大変なこと</a:t>
            </a:r>
            <a:r>
              <a:rPr lang="en-US" altLang="ja-JP" sz="4000" dirty="0"/>
              <a:t/>
            </a:r>
            <a:br>
              <a:rPr lang="en-US" altLang="ja-JP" sz="4000" dirty="0"/>
            </a:br>
            <a:r>
              <a:rPr lang="ja-JP" altLang="en-US" sz="4000" dirty="0"/>
              <a:t>　　　　　・両方</a:t>
            </a:r>
            <a:r>
              <a:rPr lang="en-US" altLang="ja-JP" sz="4000" dirty="0"/>
              <a:t/>
            </a:r>
            <a:br>
              <a:rPr lang="en-US" altLang="ja-JP" sz="4000" dirty="0"/>
            </a:br>
            <a:r>
              <a:rPr lang="ja-JP" altLang="en-US" sz="4000" dirty="0"/>
              <a:t>　　　　　・思いうかばない</a:t>
            </a:r>
          </a:p>
        </p:txBody>
      </p:sp>
    </p:spTree>
    <p:extLst>
      <p:ext uri="{BB962C8B-B14F-4D97-AF65-F5344CB8AC3E}">
        <p14:creationId xmlns:p14="http://schemas.microsoft.com/office/powerpoint/2010/main" val="3482555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1340768"/>
            <a:ext cx="8712968" cy="5184576"/>
          </a:xfrm>
        </p:spPr>
        <p:txBody>
          <a:bodyPr>
            <a:noAutofit/>
          </a:bodyPr>
          <a:lstStyle/>
          <a:p>
            <a:pPr marL="0" indent="0">
              <a:buNone/>
            </a:pPr>
            <a:r>
              <a:rPr lang="ja-JP" altLang="en-US" sz="3600" dirty="0">
                <a:solidFill>
                  <a:srgbClr val="C00000"/>
                </a:solidFill>
                <a:latin typeface="+mj-ea"/>
              </a:rPr>
              <a:t>◆</a:t>
            </a:r>
            <a:r>
              <a:rPr lang="ja-JP" altLang="en-US" sz="3600" b="1" dirty="0">
                <a:solidFill>
                  <a:srgbClr val="0070C0"/>
                </a:solidFill>
                <a:latin typeface="+mj-ea"/>
              </a:rPr>
              <a:t>「心とからだの健康観察」 </a:t>
            </a:r>
            <a:endParaRPr lang="ja-JP" altLang="en-US" sz="3600" dirty="0">
              <a:solidFill>
                <a:srgbClr val="C00000"/>
              </a:solidFill>
              <a:latin typeface="+mj-ea"/>
            </a:endParaRPr>
          </a:p>
          <a:p>
            <a:r>
              <a:rPr lang="ja-JP" altLang="en-US" sz="4000" dirty="0"/>
              <a:t>私たちは，何か出来事があると「考え」と「気持ち」と「行動」と「身体」が変わります。</a:t>
            </a:r>
            <a:endParaRPr lang="en-US" altLang="ja-JP" sz="4000" dirty="0">
              <a:solidFill>
                <a:srgbClr val="FF0000"/>
              </a:solidFill>
            </a:endParaRPr>
          </a:p>
          <a:p>
            <a:r>
              <a:rPr lang="ja-JP" altLang="en-US" sz="4000" dirty="0"/>
              <a:t>まず，心とからだの健康観察を使ってどのようなストレス反応があらわれているのか，チェックしてみましょう。</a:t>
            </a:r>
          </a:p>
          <a:p>
            <a:pPr marL="0" indent="0">
              <a:buNone/>
            </a:pPr>
            <a:endParaRPr kumimoji="1" lang="ja-JP" altLang="en-US" sz="4000" dirty="0">
              <a:latin typeface="+mj-ea"/>
              <a:ea typeface="+mj-ea"/>
            </a:endParaRPr>
          </a:p>
        </p:txBody>
      </p:sp>
      <p:sp>
        <p:nvSpPr>
          <p:cNvPr id="5" name="テキスト ボックス 4"/>
          <p:cNvSpPr txBox="1"/>
          <p:nvPr/>
        </p:nvSpPr>
        <p:spPr>
          <a:xfrm>
            <a:off x="110704" y="188640"/>
            <a:ext cx="9001000" cy="769441"/>
          </a:xfrm>
          <a:prstGeom prst="rect">
            <a:avLst/>
          </a:prstGeom>
          <a:noFill/>
        </p:spPr>
        <p:txBody>
          <a:bodyPr wrap="square" rtlCol="0">
            <a:spAutoFit/>
          </a:bodyPr>
          <a:lstStyle/>
          <a:p>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自分の心と身体に目をむけよう！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 name="正方形/長方形 1"/>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557039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0152" y="2996952"/>
            <a:ext cx="2830289" cy="3744416"/>
          </a:xfrm>
          <a:prstGeom prst="rect">
            <a:avLst/>
          </a:prstGeom>
          <a:noFill/>
        </p:spPr>
      </p:pic>
      <p:sp>
        <p:nvSpPr>
          <p:cNvPr id="3" name="テキスト ボックス 2"/>
          <p:cNvSpPr txBox="1"/>
          <p:nvPr/>
        </p:nvSpPr>
        <p:spPr>
          <a:xfrm>
            <a:off x="323528" y="332656"/>
            <a:ext cx="8640960" cy="2123658"/>
          </a:xfrm>
          <a:prstGeom prst="rect">
            <a:avLst/>
          </a:prstGeom>
          <a:noFill/>
        </p:spPr>
        <p:txBody>
          <a:bodyPr wrap="square" rtlCol="0">
            <a:spAutoFit/>
          </a:bodyPr>
          <a:lstStyle/>
          <a:p>
            <a:r>
              <a:rPr kumimoji="1" lang="ja-JP" altLang="en-US" sz="4400" dirty="0">
                <a:latin typeface="+mn-ea"/>
              </a:rPr>
              <a:t>はい，がんばってチェックしました。</a:t>
            </a:r>
            <a:endParaRPr kumimoji="1" lang="en-US" altLang="ja-JP" sz="4400" dirty="0">
              <a:latin typeface="+mn-ea"/>
            </a:endParaRPr>
          </a:p>
          <a:p>
            <a:endParaRPr kumimoji="1" lang="en-US" altLang="ja-JP" sz="4400" dirty="0">
              <a:latin typeface="+mn-ea"/>
            </a:endParaRPr>
          </a:p>
          <a:p>
            <a:r>
              <a:rPr kumimoji="1" lang="ja-JP" altLang="en-US" sz="4400" dirty="0">
                <a:latin typeface="+mn-ea"/>
              </a:rPr>
              <a:t>もう一度，背伸びをしましょう！</a:t>
            </a:r>
          </a:p>
        </p:txBody>
      </p:sp>
    </p:spTree>
    <p:extLst>
      <p:ext uri="{BB962C8B-B14F-4D97-AF65-F5344CB8AC3E}">
        <p14:creationId xmlns:p14="http://schemas.microsoft.com/office/powerpoint/2010/main" val="1511250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rotWithShape="1">
          <a:blip r:embed="rId3"/>
          <a:srcRect l="8312" t="51034" r="23717" b="21689"/>
          <a:stretch/>
        </p:blipFill>
        <p:spPr>
          <a:xfrm>
            <a:off x="219158" y="1453722"/>
            <a:ext cx="8842804" cy="1995101"/>
          </a:xfrm>
          <a:prstGeom prst="rect">
            <a:avLst/>
          </a:prstGeom>
        </p:spPr>
      </p:pic>
      <p:sp>
        <p:nvSpPr>
          <p:cNvPr id="2" name="角丸四角形 1"/>
          <p:cNvSpPr/>
          <p:nvPr/>
        </p:nvSpPr>
        <p:spPr>
          <a:xfrm>
            <a:off x="1455400" y="221235"/>
            <a:ext cx="5940425"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合計点を出しましょう</a:t>
            </a:r>
          </a:p>
        </p:txBody>
      </p:sp>
      <p:sp>
        <p:nvSpPr>
          <p:cNvPr id="3" name="角丸四角形吹き出し 2"/>
          <p:cNvSpPr/>
          <p:nvPr/>
        </p:nvSpPr>
        <p:spPr>
          <a:xfrm>
            <a:off x="893479" y="4149080"/>
            <a:ext cx="7344816" cy="1403871"/>
          </a:xfrm>
          <a:prstGeom prst="wedgeRoundRectCallout">
            <a:avLst>
              <a:gd name="adj1" fmla="val 55965"/>
              <a:gd name="adj2" fmla="val -99587"/>
              <a:gd name="adj3" fmla="val 16667"/>
            </a:avLst>
          </a:prstGeom>
          <a:ln w="28575" cmpd="dbl">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4000" dirty="0">
                <a:solidFill>
                  <a:schemeClr val="tx1"/>
                </a:solidFill>
              </a:rPr>
              <a:t>回答の</a:t>
            </a:r>
            <a:r>
              <a:rPr lang="ja-JP" altLang="en-US" sz="4000" dirty="0">
                <a:solidFill>
                  <a:srgbClr val="FF0000"/>
                </a:solidFill>
                <a:latin typeface="ＤＦ特太ゴシック体" panose="020B0509000000000000" pitchFamily="49" charset="-128"/>
                <a:ea typeface="ＤＦ特太ゴシック体" panose="020B0509000000000000" pitchFamily="49" charset="-128"/>
              </a:rPr>
              <a:t>数字の合計</a:t>
            </a:r>
            <a:r>
              <a:rPr lang="ja-JP" altLang="en-US" sz="4000" dirty="0">
                <a:solidFill>
                  <a:schemeClr val="tx1"/>
                </a:solidFill>
              </a:rPr>
              <a:t>を記入する</a:t>
            </a:r>
            <a:endParaRPr lang="en-US" altLang="ja-JP" sz="4000" dirty="0">
              <a:solidFill>
                <a:schemeClr val="tx1"/>
              </a:solidFill>
            </a:endParaRPr>
          </a:p>
          <a:p>
            <a:pPr algn="ctr" fontAlgn="auto">
              <a:spcBef>
                <a:spcPts val="0"/>
              </a:spcBef>
              <a:spcAft>
                <a:spcPts val="0"/>
              </a:spcAft>
              <a:defRPr/>
            </a:pPr>
            <a:r>
              <a:rPr lang="ja-JP" altLang="en-US" sz="4000" u="sng" dirty="0">
                <a:solidFill>
                  <a:srgbClr val="0070C0"/>
                </a:solidFill>
              </a:rPr>
              <a:t>記入例では</a:t>
            </a:r>
            <a:r>
              <a:rPr lang="en-US" altLang="ja-JP" sz="4000" b="1" u="sng" dirty="0">
                <a:solidFill>
                  <a:srgbClr val="0070C0"/>
                </a:solidFill>
              </a:rPr>
              <a:t> 1</a:t>
            </a:r>
            <a:r>
              <a:rPr lang="ja-JP" altLang="en-US" sz="4000" b="1" u="sng" dirty="0">
                <a:solidFill>
                  <a:srgbClr val="0070C0"/>
                </a:solidFill>
              </a:rPr>
              <a:t>＋</a:t>
            </a:r>
            <a:r>
              <a:rPr lang="en-US" altLang="ja-JP" sz="4000" b="1" u="sng" dirty="0">
                <a:solidFill>
                  <a:srgbClr val="0070C0"/>
                </a:solidFill>
              </a:rPr>
              <a:t>2</a:t>
            </a:r>
            <a:r>
              <a:rPr lang="ja-JP" altLang="en-US" sz="4000" b="1" u="sng" dirty="0">
                <a:solidFill>
                  <a:srgbClr val="0070C0"/>
                </a:solidFill>
              </a:rPr>
              <a:t>＋</a:t>
            </a:r>
            <a:r>
              <a:rPr lang="en-US" altLang="ja-JP" sz="4000" b="1" u="sng" dirty="0">
                <a:solidFill>
                  <a:srgbClr val="0070C0"/>
                </a:solidFill>
              </a:rPr>
              <a:t>0</a:t>
            </a:r>
            <a:r>
              <a:rPr lang="ja-JP" altLang="en-US" sz="4000" b="1" u="sng" dirty="0">
                <a:solidFill>
                  <a:srgbClr val="0070C0"/>
                </a:solidFill>
              </a:rPr>
              <a:t>＝３ </a:t>
            </a:r>
            <a:r>
              <a:rPr lang="en-US" altLang="ja-JP" sz="4000" b="1" u="sng" dirty="0">
                <a:solidFill>
                  <a:srgbClr val="0070C0"/>
                </a:solidFill>
              </a:rPr>
              <a:t> </a:t>
            </a:r>
            <a:endParaRPr lang="ja-JP" altLang="en-US" sz="4400" b="1" u="sng" dirty="0">
              <a:solidFill>
                <a:srgbClr val="0070C0"/>
              </a:solidFill>
            </a:endParaRPr>
          </a:p>
        </p:txBody>
      </p:sp>
      <p:sp>
        <p:nvSpPr>
          <p:cNvPr id="9" name="角丸四角形 8"/>
          <p:cNvSpPr/>
          <p:nvPr/>
        </p:nvSpPr>
        <p:spPr>
          <a:xfrm>
            <a:off x="0" y="5550713"/>
            <a:ext cx="9143999" cy="914400"/>
          </a:xfrm>
          <a:prstGeom prst="roundRect">
            <a:avLst/>
          </a:prstGeom>
          <a:ln>
            <a:no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dirty="0">
                <a:latin typeface="HGP創英角ｺﾞｼｯｸUB" panose="020B0900000000000000" pitchFamily="50" charset="-128"/>
                <a:ea typeface="HGP創英角ｺﾞｼｯｸUB" panose="020B0900000000000000" pitchFamily="50" charset="-128"/>
              </a:rPr>
              <a:t>＊同じようにあと</a:t>
            </a:r>
            <a:r>
              <a:rPr lang="en-US" altLang="ja-JP" sz="3600" dirty="0">
                <a:latin typeface="HGP創英角ｺﾞｼｯｸUB" panose="020B0900000000000000" pitchFamily="50" charset="-128"/>
                <a:ea typeface="HGP創英角ｺﾞｼｯｸUB" panose="020B0900000000000000" pitchFamily="50" charset="-128"/>
              </a:rPr>
              <a:t>4</a:t>
            </a:r>
            <a:r>
              <a:rPr lang="ja-JP" altLang="en-US" sz="3600" dirty="0">
                <a:latin typeface="HGP創英角ｺﾞｼｯｸUB" panose="020B0900000000000000" pitchFamily="50" charset="-128"/>
                <a:ea typeface="HGP創英角ｺﾞｼｯｸUB" panose="020B0900000000000000" pitchFamily="50" charset="-128"/>
              </a:rPr>
              <a:t>カ所の合計点も出しましょう</a:t>
            </a:r>
          </a:p>
        </p:txBody>
      </p:sp>
      <p:sp>
        <p:nvSpPr>
          <p:cNvPr id="4" name="正方形/長方形 3"/>
          <p:cNvSpPr/>
          <p:nvPr/>
        </p:nvSpPr>
        <p:spPr>
          <a:xfrm>
            <a:off x="8253495" y="2808163"/>
            <a:ext cx="720080" cy="58695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854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0996" y="3429000"/>
            <a:ext cx="9164995" cy="3312368"/>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46" name="タイトル 3"/>
          <p:cNvSpPr>
            <a:spLocks noGrp="1"/>
          </p:cNvSpPr>
          <p:nvPr>
            <p:ph type="title"/>
          </p:nvPr>
        </p:nvSpPr>
        <p:spPr>
          <a:xfrm>
            <a:off x="260779" y="379387"/>
            <a:ext cx="8569325" cy="3546812"/>
          </a:xfrm>
        </p:spPr>
        <p:txBody>
          <a:bodyPr>
            <a:noAutofit/>
          </a:bodyPr>
          <a:lstStyle/>
          <a:p>
            <a:pPr algn="l">
              <a:lnSpc>
                <a:spcPct val="150000"/>
              </a:lnSpc>
            </a:pPr>
            <a:r>
              <a:rPr lang="ja-JP" altLang="en-US" dirty="0"/>
              <a:t> このアンケートをして</a:t>
            </a:r>
            <a:br>
              <a:rPr lang="ja-JP" altLang="en-US" dirty="0"/>
            </a:br>
            <a:r>
              <a:rPr lang="ja-JP" altLang="en-US" sz="4000" dirty="0"/>
              <a:t>・</a:t>
            </a:r>
            <a:r>
              <a:rPr lang="ja-JP" altLang="en-US" dirty="0"/>
              <a:t>気づいたこと</a:t>
            </a:r>
            <a:r>
              <a:rPr lang="en-US" altLang="ja-JP" dirty="0"/>
              <a:t/>
            </a:r>
            <a:br>
              <a:rPr lang="en-US" altLang="ja-JP" dirty="0"/>
            </a:br>
            <a:r>
              <a:rPr lang="ja-JP" altLang="en-US" dirty="0"/>
              <a:t>・今の気もち</a:t>
            </a:r>
            <a:r>
              <a:rPr lang="ja-JP" altLang="en-US" sz="4000" dirty="0"/>
              <a:t>　　　　　　</a:t>
            </a:r>
            <a:r>
              <a:rPr lang="en-US" altLang="ja-JP" sz="4000" dirty="0"/>
              <a:t/>
            </a:r>
            <a:br>
              <a:rPr lang="en-US" altLang="ja-JP" sz="4000" dirty="0"/>
            </a:br>
            <a:endParaRPr lang="ja-JP" altLang="en-US" sz="4000" dirty="0"/>
          </a:p>
        </p:txBody>
      </p:sp>
      <p:sp>
        <p:nvSpPr>
          <p:cNvPr id="2" name="右中かっこ 1"/>
          <p:cNvSpPr/>
          <p:nvPr/>
        </p:nvSpPr>
        <p:spPr>
          <a:xfrm>
            <a:off x="3459386" y="1412776"/>
            <a:ext cx="504056" cy="163500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 name="テキスト ボックス 2"/>
          <p:cNvSpPr txBox="1"/>
          <p:nvPr/>
        </p:nvSpPr>
        <p:spPr>
          <a:xfrm>
            <a:off x="3936535" y="1412776"/>
            <a:ext cx="5209915" cy="1446550"/>
          </a:xfrm>
          <a:prstGeom prst="rect">
            <a:avLst/>
          </a:prstGeom>
          <a:noFill/>
        </p:spPr>
        <p:txBody>
          <a:bodyPr wrap="square" rtlCol="0">
            <a:spAutoFit/>
          </a:bodyPr>
          <a:lstStyle/>
          <a:p>
            <a:r>
              <a:rPr lang="ja-JP" altLang="en-US" sz="4400" dirty="0"/>
              <a:t>・書ける人は書こう</a:t>
            </a:r>
          </a:p>
          <a:p>
            <a:r>
              <a:rPr lang="ja-JP" altLang="en-US" sz="4400" dirty="0"/>
              <a:t>・絵をかいてもいいよ</a:t>
            </a:r>
            <a:endParaRPr kumimoji="1" lang="ja-JP" altLang="en-US" sz="4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667" y="3861048"/>
            <a:ext cx="8371550"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88701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81472" y="1035243"/>
            <a:ext cx="8568952" cy="707886"/>
          </a:xfrm>
          <a:prstGeom prst="rect">
            <a:avLst/>
          </a:prstGeom>
          <a:noFill/>
        </p:spPr>
        <p:txBody>
          <a:bodyPr wrap="square" rtlCol="0">
            <a:spAutoFit/>
          </a:bodyPr>
          <a:lstStyle/>
          <a:p>
            <a:pPr algn="ctr"/>
            <a:r>
              <a:rPr lang="ja-JP" altLang="en-US" sz="4000" dirty="0">
                <a:solidFill>
                  <a:schemeClr val="accent2"/>
                </a:solidFill>
                <a:latin typeface="HGP創英角ｺﾞｼｯｸUB" panose="020B0900000000000000" pitchFamily="50" charset="-128"/>
                <a:ea typeface="HGP創英角ｺﾞｼｯｸUB" panose="020B0900000000000000" pitchFamily="50" charset="-128"/>
              </a:rPr>
              <a:t>合計点を</a:t>
            </a:r>
            <a:r>
              <a:rPr lang="en-US" altLang="ja-JP" sz="4000" dirty="0">
                <a:solidFill>
                  <a:schemeClr val="accent2"/>
                </a:solidFill>
                <a:latin typeface="HGP創英角ｺﾞｼｯｸUB" panose="020B0900000000000000" pitchFamily="50" charset="-128"/>
                <a:ea typeface="HGP創英角ｺﾞｼｯｸUB" panose="020B0900000000000000" pitchFamily="50" charset="-128"/>
              </a:rPr>
              <a:t>1</a:t>
            </a:r>
            <a:r>
              <a:rPr lang="ja-JP" altLang="en-US" sz="4000" dirty="0">
                <a:solidFill>
                  <a:schemeClr val="accent2"/>
                </a:solidFill>
                <a:latin typeface="HGP創英角ｺﾞｼｯｸUB" panose="020B0900000000000000" pitchFamily="50" charset="-128"/>
                <a:ea typeface="HGP創英角ｺﾞｼｯｸUB" panose="020B0900000000000000" pitchFamily="50" charset="-128"/>
              </a:rPr>
              <a:t>点下げる工夫はあるかな？</a:t>
            </a:r>
            <a:endParaRPr kumimoji="1" lang="ja-JP" altLang="en-US" sz="40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1026" name="Picture 2" descr="http://1.bp.blogspot.com/-GV4wlwr8yhI/VRUQLaOdASI/AAAAAAAAshw/WhkO6MaZbEc/s800/moyamoya_ma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786" y="3520716"/>
            <a:ext cx="2924324" cy="2924324"/>
          </a:xfrm>
          <a:prstGeom prst="rect">
            <a:avLst/>
          </a:prstGeom>
          <a:noFill/>
          <a:extLst>
            <a:ext uri="{909E8E84-426E-40DD-AFC4-6F175D3DCCD1}">
              <a14:hiddenFill xmlns:a14="http://schemas.microsoft.com/office/drawing/2010/main">
                <a:solidFill>
                  <a:srgbClr val="FFFFFF"/>
                </a:solidFill>
              </a14:hiddenFill>
            </a:ext>
          </a:extLst>
        </p:spPr>
      </p:pic>
      <p:sp>
        <p:nvSpPr>
          <p:cNvPr id="11" name="角丸四角形 10"/>
          <p:cNvSpPr/>
          <p:nvPr/>
        </p:nvSpPr>
        <p:spPr>
          <a:xfrm>
            <a:off x="169919" y="17819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369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183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4" name="円/楕円 13"/>
          <p:cNvSpPr/>
          <p:nvPr/>
        </p:nvSpPr>
        <p:spPr>
          <a:xfrm>
            <a:off x="3294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46119" y="19343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6" name="右矢印 15"/>
          <p:cNvSpPr/>
          <p:nvPr/>
        </p:nvSpPr>
        <p:spPr>
          <a:xfrm>
            <a:off x="5961119" y="23153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597404" y="2349681"/>
            <a:ext cx="1984230" cy="769441"/>
          </a:xfrm>
          <a:prstGeom prst="rect">
            <a:avLst/>
          </a:prstGeom>
          <a:noFill/>
          <a:ln w="25400">
            <a:noFill/>
          </a:ln>
        </p:spPr>
        <p:txBody>
          <a:bodyPr wrap="square" rtlCol="0">
            <a:spAutoFit/>
          </a:bodyPr>
          <a:lstStyle/>
          <a:p>
            <a:pPr algn="ct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6" name="円形吹き出し 5"/>
          <p:cNvSpPr/>
          <p:nvPr/>
        </p:nvSpPr>
        <p:spPr>
          <a:xfrm>
            <a:off x="106262" y="3933056"/>
            <a:ext cx="3491141" cy="2511984"/>
          </a:xfrm>
          <a:prstGeom prst="wedgeEllipseCallout">
            <a:avLst>
              <a:gd name="adj1" fmla="val 63008"/>
              <a:gd name="adj2" fmla="val 759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accent2"/>
                </a:solidFill>
                <a:ea typeface="ＤＨＰ特太ゴシック体" panose="02010601000101010101" pitchFamily="2" charset="-128"/>
              </a:rPr>
              <a:t>今日は</a:t>
            </a:r>
            <a:endParaRPr kumimoji="1" lang="en-US" altLang="ja-JP" sz="3600" dirty="0">
              <a:solidFill>
                <a:schemeClr val="accent2"/>
              </a:solidFill>
              <a:ea typeface="ＤＨＰ特太ゴシック体" panose="02010601000101010101" pitchFamily="2" charset="-128"/>
            </a:endParaRPr>
          </a:p>
          <a:p>
            <a:pPr algn="ctr"/>
            <a:r>
              <a:rPr kumimoji="1" lang="ja-JP" altLang="en-US" sz="3600" dirty="0">
                <a:solidFill>
                  <a:schemeClr val="accent2"/>
                </a:solidFill>
                <a:ea typeface="ＤＨＰ特太ゴシック体" panose="02010601000101010101" pitchFamily="2" charset="-128"/>
              </a:rPr>
              <a:t>「考え」に注目！</a:t>
            </a:r>
          </a:p>
        </p:txBody>
      </p:sp>
      <p:sp>
        <p:nvSpPr>
          <p:cNvPr id="20" name="テキスト ボックス 19"/>
          <p:cNvSpPr txBox="1"/>
          <p:nvPr/>
        </p:nvSpPr>
        <p:spPr>
          <a:xfrm>
            <a:off x="110704" y="188640"/>
            <a:ext cx="9001000" cy="769441"/>
          </a:xfrm>
          <a:prstGeom prst="rect">
            <a:avLst/>
          </a:prstGeom>
          <a:noFill/>
        </p:spPr>
        <p:txBody>
          <a:bodyPr wrap="square" rtlCol="0">
            <a:spAutoFit/>
          </a:bodyPr>
          <a:lstStyle/>
          <a:p>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　　</a:t>
            </a:r>
            <a:r>
              <a:rPr lang="ja-JP" altLang="en-US" sz="4400" dirty="0">
                <a:latin typeface="HGP創英角ｺﾞｼｯｸUB" panose="020B0900000000000000" pitchFamily="50" charset="-128"/>
                <a:ea typeface="HGP創英角ｺﾞｼｯｸUB" panose="020B0900000000000000" pitchFamily="50" charset="-128"/>
              </a:rPr>
              <a:t>自分の「考え」に目をむけよう！</a:t>
            </a:r>
            <a:endParaRPr kumimoji="1" lang="ja-JP" altLang="en-US" sz="4400" dirty="0">
              <a:latin typeface="HGP創英角ｺﾞｼｯｸUB" panose="020B0900000000000000" pitchFamily="50" charset="-128"/>
              <a:ea typeface="HGP創英角ｺﾞｼｯｸUB" panose="020B0900000000000000" pitchFamily="50" charset="-128"/>
            </a:endParaRPr>
          </a:p>
        </p:txBody>
      </p:sp>
      <p:sp>
        <p:nvSpPr>
          <p:cNvPr id="21" name="正方形/長方形 20"/>
          <p:cNvSpPr/>
          <p:nvPr/>
        </p:nvSpPr>
        <p:spPr>
          <a:xfrm>
            <a:off x="251520" y="188640"/>
            <a:ext cx="8568952" cy="769441"/>
          </a:xfrm>
          <a:prstGeom prst="rect">
            <a:avLst/>
          </a:prstGeom>
          <a:noFill/>
          <a:ln w="571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486756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角丸四角形 10"/>
          <p:cNvSpPr/>
          <p:nvPr/>
        </p:nvSpPr>
        <p:spPr>
          <a:xfrm>
            <a:off x="191604" y="1719764"/>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2" name="右矢印 11"/>
          <p:cNvSpPr/>
          <p:nvPr/>
        </p:nvSpPr>
        <p:spPr>
          <a:xfrm>
            <a:off x="28586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64400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4" name="円/楕円 13"/>
          <p:cNvSpPr/>
          <p:nvPr/>
        </p:nvSpPr>
        <p:spPr>
          <a:xfrm>
            <a:off x="3315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5" name="円/楕円 14"/>
          <p:cNvSpPr/>
          <p:nvPr/>
        </p:nvSpPr>
        <p:spPr>
          <a:xfrm>
            <a:off x="267804" y="1872164"/>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16" name="右矢印 15"/>
          <p:cNvSpPr/>
          <p:nvPr/>
        </p:nvSpPr>
        <p:spPr>
          <a:xfrm>
            <a:off x="5982804" y="225316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10704" y="188640"/>
            <a:ext cx="9001000" cy="1446550"/>
          </a:xfrm>
          <a:prstGeom prst="rect">
            <a:avLst/>
          </a:prstGeom>
          <a:noFill/>
        </p:spPr>
        <p:txBody>
          <a:bodyPr wrap="square" rtlCol="0">
            <a:spAutoFit/>
          </a:bodyPr>
          <a:lstStyle/>
          <a:p>
            <a:pPr algn="ct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ワークシートに</a:t>
            </a:r>
            <a:endParaRPr lang="en-US" altLang="ja-JP" sz="4400" dirty="0">
              <a:solidFill>
                <a:schemeClr val="accent2"/>
              </a:solidFill>
              <a:latin typeface="HGP創英角ｺﾞｼｯｸUB" panose="020B0900000000000000" pitchFamily="50" charset="-128"/>
              <a:ea typeface="ＤＨＰ特太ゴシック体" panose="02010601000101010101" pitchFamily="2" charset="-128"/>
            </a:endParaRPr>
          </a:p>
          <a:p>
            <a:pPr algn="ctr"/>
            <a:r>
              <a:rPr lang="ja-JP" altLang="en-US" sz="4400" dirty="0">
                <a:solidFill>
                  <a:schemeClr val="accent2"/>
                </a:solidFill>
                <a:latin typeface="HGP創英角ｺﾞｼｯｸUB" panose="020B0900000000000000" pitchFamily="50" charset="-128"/>
                <a:ea typeface="ＤＨＰ特太ゴシック体" panose="02010601000101010101" pitchFamily="2" charset="-128"/>
              </a:rPr>
              <a:t>学年・組・番号・名前を書きます</a:t>
            </a:r>
            <a:endParaRPr kumimoji="1" lang="ja-JP" altLang="en-US" sz="4400" dirty="0">
              <a:latin typeface="HGP創英角ｺﾞｼｯｸUB" panose="020B0900000000000000" pitchFamily="50" charset="-128"/>
              <a:ea typeface="ＤＨＰ特太ゴシック体" panose="02010601000101010101" pitchFamily="2" charset="-128"/>
            </a:endParaRPr>
          </a:p>
        </p:txBody>
      </p:sp>
      <p:sp>
        <p:nvSpPr>
          <p:cNvPr id="2" name="上矢印吹き出し 1"/>
          <p:cNvSpPr/>
          <p:nvPr/>
        </p:nvSpPr>
        <p:spPr>
          <a:xfrm>
            <a:off x="506748" y="3472364"/>
            <a:ext cx="8447856" cy="2908964"/>
          </a:xfrm>
          <a:prstGeom prst="upArrowCallout">
            <a:avLst/>
          </a:prstGeom>
          <a:solidFill>
            <a:schemeClr val="accent5">
              <a:lumMod val="60000"/>
              <a:lumOff val="4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chemeClr val="tx1"/>
                </a:solidFill>
                <a:ea typeface="ＤＨＰ特太ゴシック体" panose="02010601000101010101" pitchFamily="2" charset="-128"/>
              </a:rPr>
              <a:t>今日のテーマです。</a:t>
            </a:r>
            <a:endParaRPr kumimoji="1" lang="en-US" altLang="ja-JP" sz="4000" dirty="0">
              <a:solidFill>
                <a:schemeClr val="tx1"/>
              </a:solidFill>
              <a:ea typeface="ＤＨＰ特太ゴシック体" panose="02010601000101010101" pitchFamily="2" charset="-128"/>
            </a:endParaRPr>
          </a:p>
          <a:p>
            <a:pPr algn="ctr"/>
            <a:r>
              <a:rPr lang="ja-JP" altLang="en-US" sz="4000" dirty="0">
                <a:solidFill>
                  <a:schemeClr val="tx1"/>
                </a:solidFill>
                <a:ea typeface="ＤＨＰ特太ゴシック体" panose="02010601000101010101" pitchFamily="2" charset="-128"/>
              </a:rPr>
              <a:t>ここに「</a:t>
            </a:r>
            <a:r>
              <a:rPr lang="ja-JP" altLang="en-US" sz="4000" dirty="0">
                <a:solidFill>
                  <a:srgbClr val="FF0000"/>
                </a:solidFill>
                <a:ea typeface="ＤＨＰ特太ゴシック体" panose="02010601000101010101" pitchFamily="2" charset="-128"/>
              </a:rPr>
              <a:t>考え</a:t>
            </a:r>
            <a:r>
              <a:rPr lang="ja-JP" altLang="en-US" sz="4000" dirty="0">
                <a:solidFill>
                  <a:schemeClr val="tx1"/>
                </a:solidFill>
                <a:ea typeface="ＤＨＰ特太ゴシック体" panose="02010601000101010101" pitchFamily="2" charset="-128"/>
              </a:rPr>
              <a:t>」と書き入れましょう。</a:t>
            </a:r>
            <a:endParaRPr kumimoji="1" lang="ja-JP" altLang="en-US" sz="4000" dirty="0">
              <a:solidFill>
                <a:schemeClr val="tx1"/>
              </a:solidFill>
              <a:ea typeface="ＤＨＰ特太ゴシック体" panose="02010601000101010101" pitchFamily="2" charset="-128"/>
            </a:endParaRPr>
          </a:p>
        </p:txBody>
      </p:sp>
    </p:spTree>
    <p:extLst>
      <p:ext uri="{BB962C8B-B14F-4D97-AF65-F5344CB8AC3E}">
        <p14:creationId xmlns:p14="http://schemas.microsoft.com/office/powerpoint/2010/main" val="19586248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043608" y="4328706"/>
            <a:ext cx="8676416" cy="2448510"/>
          </a:xfrm>
        </p:spPr>
        <p:txBody>
          <a:bodyPr>
            <a:noAutofit/>
          </a:bodyPr>
          <a:lstStyle/>
          <a:p>
            <a:pPr marL="0" indent="0">
              <a:buNone/>
            </a:pPr>
            <a:r>
              <a:rPr kumimoji="1" lang="ja-JP" altLang="en-US" sz="4400" dirty="0">
                <a:latin typeface="+mn-ea"/>
              </a:rPr>
              <a:t>「考え」</a:t>
            </a:r>
            <a:r>
              <a:rPr lang="ja-JP" altLang="en-US" sz="4400" dirty="0">
                <a:latin typeface="+mn-ea"/>
              </a:rPr>
              <a:t>が変わると</a:t>
            </a:r>
            <a:r>
              <a:rPr kumimoji="1" lang="ja-JP" altLang="en-US" sz="4400" dirty="0">
                <a:latin typeface="+mn-ea"/>
              </a:rPr>
              <a:t>，</a:t>
            </a:r>
          </a:p>
          <a:p>
            <a:pPr marL="0" indent="0">
              <a:buNone/>
            </a:pPr>
            <a:r>
              <a:rPr lang="ja-JP" altLang="en-US" sz="4400" dirty="0">
                <a:latin typeface="+mn-ea"/>
              </a:rPr>
              <a:t>気持ちや</a:t>
            </a:r>
            <a:r>
              <a:rPr kumimoji="1" lang="ja-JP" altLang="en-US" sz="4400" dirty="0">
                <a:latin typeface="+mn-ea"/>
              </a:rPr>
              <a:t>行動が変わることを</a:t>
            </a:r>
          </a:p>
          <a:p>
            <a:pPr marL="0" indent="0">
              <a:buNone/>
            </a:pPr>
            <a:r>
              <a:rPr kumimoji="1" lang="ja-JP" altLang="en-US" sz="4400" dirty="0">
                <a:latin typeface="+mn-ea"/>
              </a:rPr>
              <a:t>確かめましょう。</a:t>
            </a:r>
            <a:endParaRPr lang="en-US" altLang="ja-JP" sz="4400" dirty="0">
              <a:latin typeface="+mn-ea"/>
            </a:endParaRPr>
          </a:p>
        </p:txBody>
      </p:sp>
      <p:sp>
        <p:nvSpPr>
          <p:cNvPr id="5" name="テキスト ボックス 4"/>
          <p:cNvSpPr txBox="1"/>
          <p:nvPr/>
        </p:nvSpPr>
        <p:spPr>
          <a:xfrm>
            <a:off x="275536" y="349205"/>
            <a:ext cx="5365888" cy="830997"/>
          </a:xfrm>
          <a:prstGeom prst="rect">
            <a:avLst/>
          </a:prstGeom>
          <a:noFill/>
        </p:spPr>
        <p:txBody>
          <a:bodyPr wrap="square" rtlCol="0">
            <a:spAutoFit/>
          </a:bodyPr>
          <a:lstStyle/>
          <a:p>
            <a:pPr algn="ctr"/>
            <a:r>
              <a:rPr lang="ja-JP" altLang="en-US" sz="4800" dirty="0">
                <a:solidFill>
                  <a:schemeClr val="accent2"/>
                </a:solidFill>
                <a:latin typeface="HGP創英角ｺﾞｼｯｸUB" panose="020B0900000000000000" pitchFamily="50" charset="-128"/>
                <a:ea typeface="HGP創英角ｺﾞｼｯｸUB" panose="020B0900000000000000" pitchFamily="50" charset="-128"/>
              </a:rPr>
              <a:t>今日の授業の目標</a:t>
            </a:r>
            <a:endParaRPr kumimoji="1" lang="ja-JP" altLang="en-US" sz="4800" dirty="0">
              <a:solidFill>
                <a:schemeClr val="accent2"/>
              </a:solidFill>
              <a:latin typeface="HGP創英角ｺﾞｼｯｸUB" panose="020B0900000000000000" pitchFamily="50" charset="-128"/>
              <a:ea typeface="HGP創英角ｺﾞｼｯｸUB" panose="020B0900000000000000" pitchFamily="50" charset="-128"/>
            </a:endParaRPr>
          </a:p>
        </p:txBody>
      </p:sp>
      <p:pic>
        <p:nvPicPr>
          <p:cNvPr id="8" name="Picture 4" descr="ED00205_[1]"/>
          <p:cNvPicPr>
            <a:picLocks noChangeAspect="1" noChangeArrowheads="1"/>
          </p:cNvPicPr>
          <p:nvPr/>
        </p:nvPicPr>
        <p:blipFill>
          <a:blip r:embed="rId3" cstate="print"/>
          <a:srcRect/>
          <a:stretch>
            <a:fillRect/>
          </a:stretch>
        </p:blipFill>
        <p:spPr bwMode="auto">
          <a:xfrm>
            <a:off x="-1" y="1180202"/>
            <a:ext cx="8903673" cy="3112894"/>
          </a:xfrm>
          <a:prstGeom prst="rect">
            <a:avLst/>
          </a:prstGeom>
          <a:noFill/>
          <a:ln w="9525">
            <a:noFill/>
            <a:miter lim="800000"/>
            <a:headEnd/>
            <a:tailEnd/>
          </a:ln>
        </p:spPr>
      </p:pic>
      <p:sp>
        <p:nvSpPr>
          <p:cNvPr id="2" name="テキスト ボックス 1"/>
          <p:cNvSpPr txBox="1"/>
          <p:nvPr/>
        </p:nvSpPr>
        <p:spPr>
          <a:xfrm>
            <a:off x="713400" y="1700808"/>
            <a:ext cx="7675024" cy="830997"/>
          </a:xfrm>
          <a:prstGeom prst="rect">
            <a:avLst/>
          </a:prstGeom>
          <a:noFill/>
          <a:ln>
            <a:noFill/>
          </a:ln>
        </p:spPr>
        <p:txBody>
          <a:bodyPr wrap="square" rtlCol="0">
            <a:spAutoFit/>
          </a:bodyPr>
          <a:lstStyle/>
          <a:p>
            <a:r>
              <a:rPr lang="ja-JP" altLang="en-US" sz="4800" dirty="0">
                <a:solidFill>
                  <a:srgbClr val="FFFF00"/>
                </a:solidFill>
                <a:latin typeface="ＤＦ特太ゴシック体" panose="020B0509000000000000" pitchFamily="49" charset="-128"/>
                <a:ea typeface="ＤＦ特太ゴシック体" panose="020B0509000000000000" pitchFamily="49" charset="-128"/>
              </a:rPr>
              <a:t>上手な「考え」を出せる！</a:t>
            </a:r>
            <a:endParaRPr kumimoji="1" lang="ja-JP" altLang="en-US" sz="4800" dirty="0"/>
          </a:p>
        </p:txBody>
      </p:sp>
    </p:spTree>
    <p:extLst>
      <p:ext uri="{BB962C8B-B14F-4D97-AF65-F5344CB8AC3E}">
        <p14:creationId xmlns:p14="http://schemas.microsoft.com/office/powerpoint/2010/main" val="24545026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角丸四角形 16"/>
          <p:cNvSpPr/>
          <p:nvPr/>
        </p:nvSpPr>
        <p:spPr>
          <a:xfrm>
            <a:off x="169919" y="981802"/>
            <a:ext cx="8839200" cy="19050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dirty="0"/>
          </a:p>
        </p:txBody>
      </p:sp>
      <p:sp>
        <p:nvSpPr>
          <p:cNvPr id="19" name="右矢印 18"/>
          <p:cNvSpPr/>
          <p:nvPr/>
        </p:nvSpPr>
        <p:spPr>
          <a:xfrm>
            <a:off x="28369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5" name="正方形/長方形 4"/>
          <p:cNvSpPr/>
          <p:nvPr/>
        </p:nvSpPr>
        <p:spPr>
          <a:xfrm>
            <a:off x="169919" y="30884"/>
            <a:ext cx="8839199" cy="830997"/>
          </a:xfrm>
          <a:prstGeom prst="rect">
            <a:avLst/>
          </a:prstGeom>
        </p:spPr>
        <p:txBody>
          <a:bodyPr wrap="square">
            <a:spAutoFit/>
          </a:bodyPr>
          <a:lstStyle/>
          <a:p>
            <a:pPr algn="ctr"/>
            <a:r>
              <a:rPr lang="ja-JP" altLang="en-US" sz="4800" dirty="0">
                <a:solidFill>
                  <a:schemeClr val="accent2"/>
                </a:solidFill>
                <a:latin typeface="HGP創英角ﾎﾟｯﾌﾟ体" pitchFamily="50" charset="-128"/>
                <a:ea typeface="ＤＨＰ特太ゴシック体" panose="02010601000101010101" pitchFamily="2" charset="-128"/>
              </a:rPr>
              <a:t>「考え」が変わると</a:t>
            </a:r>
            <a:r>
              <a:rPr lang="en-US" altLang="ja-JP" sz="4800" dirty="0">
                <a:solidFill>
                  <a:schemeClr val="accent2"/>
                </a:solidFill>
                <a:latin typeface="HGP創英角ﾎﾟｯﾌﾟ体" pitchFamily="50" charset="-128"/>
                <a:ea typeface="ＤＨＰ特太ゴシック体" panose="02010601000101010101" pitchFamily="2" charset="-128"/>
              </a:rPr>
              <a:t>…</a:t>
            </a:r>
          </a:p>
        </p:txBody>
      </p:sp>
      <p:sp>
        <p:nvSpPr>
          <p:cNvPr id="14" name="円/楕円 13"/>
          <p:cNvSpPr/>
          <p:nvPr/>
        </p:nvSpPr>
        <p:spPr>
          <a:xfrm>
            <a:off x="64183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気持ち</a:t>
            </a:r>
            <a:endParaRPr kumimoji="1" lang="ja-JP" altLang="en-US" sz="3200" dirty="0"/>
          </a:p>
        </p:txBody>
      </p:sp>
      <p:sp>
        <p:nvSpPr>
          <p:cNvPr id="15" name="円/楕円 14"/>
          <p:cNvSpPr/>
          <p:nvPr/>
        </p:nvSpPr>
        <p:spPr>
          <a:xfrm>
            <a:off x="3294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3200" dirty="0"/>
          </a:p>
        </p:txBody>
      </p:sp>
      <p:sp>
        <p:nvSpPr>
          <p:cNvPr id="16" name="円/楕円 15"/>
          <p:cNvSpPr/>
          <p:nvPr/>
        </p:nvSpPr>
        <p:spPr>
          <a:xfrm>
            <a:off x="246119" y="1134202"/>
            <a:ext cx="2514600" cy="16002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3200" dirty="0"/>
              <a:t>できごと</a:t>
            </a:r>
            <a:endParaRPr kumimoji="1" lang="ja-JP" altLang="en-US" sz="3200" dirty="0"/>
          </a:p>
        </p:txBody>
      </p:sp>
      <p:sp>
        <p:nvSpPr>
          <p:cNvPr id="20" name="右矢印 19"/>
          <p:cNvSpPr/>
          <p:nvPr/>
        </p:nvSpPr>
        <p:spPr>
          <a:xfrm>
            <a:off x="5961119" y="1515202"/>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3597404" y="1549581"/>
            <a:ext cx="1984230" cy="769441"/>
          </a:xfrm>
          <a:prstGeom prst="rect">
            <a:avLst/>
          </a:prstGeom>
          <a:noFill/>
          <a:ln w="25400">
            <a:noFill/>
          </a:ln>
        </p:spPr>
        <p:txBody>
          <a:bodyPr wrap="square" rtlCol="0">
            <a:spAutoFit/>
          </a:bodyPr>
          <a:lstStyle/>
          <a:p>
            <a:pPr algn="ctr"/>
            <a:r>
              <a:rPr lang="ja-JP" altLang="en-US" sz="4400" dirty="0">
                <a:solidFill>
                  <a:srgbClr val="FF0000"/>
                </a:solidFill>
                <a:latin typeface="HGP創英角ﾎﾟｯﾌﾟ体" panose="040B0A00000000000000" pitchFamily="50" charset="-128"/>
                <a:ea typeface="HGP創英角ﾎﾟｯﾌﾟ体" panose="040B0A00000000000000" pitchFamily="50" charset="-128"/>
              </a:rPr>
              <a:t>「考え」</a:t>
            </a:r>
            <a:endParaRPr kumimoji="1" lang="ja-JP" altLang="en-US" sz="4400" dirty="0">
              <a:solidFill>
                <a:srgbClr val="FF0000"/>
              </a:solidFill>
              <a:latin typeface="HGP創英角ﾎﾟｯﾌﾟ体" panose="040B0A00000000000000" pitchFamily="50" charset="-128"/>
              <a:ea typeface="HGP創英角ﾎﾟｯﾌﾟ体" panose="040B0A00000000000000" pitchFamily="50" charset="-128"/>
            </a:endParaRPr>
          </a:p>
        </p:txBody>
      </p:sp>
      <p:sp>
        <p:nvSpPr>
          <p:cNvPr id="11" name="コンテンツ プレースホルダ 2"/>
          <p:cNvSpPr>
            <a:spLocks noGrp="1"/>
          </p:cNvSpPr>
          <p:nvPr>
            <p:ph idx="4294967295"/>
          </p:nvPr>
        </p:nvSpPr>
        <p:spPr>
          <a:xfrm>
            <a:off x="46860" y="3099262"/>
            <a:ext cx="9009118" cy="3570097"/>
          </a:xfrm>
        </p:spPr>
        <p:txBody>
          <a:bodyPr>
            <a:noAutofit/>
          </a:bodyPr>
          <a:lstStyle/>
          <a:p>
            <a:pPr marL="0" indent="0" eaLnBrk="1" hangingPunct="1">
              <a:lnSpc>
                <a:spcPct val="200000"/>
              </a:lnSpc>
              <a:buNone/>
            </a:pPr>
            <a:r>
              <a:rPr lang="ja-JP" altLang="en-US" sz="3600" dirty="0">
                <a:latin typeface="+mn-ea"/>
              </a:rPr>
              <a:t>　　　　　　　　           　　　　　　 　　　イライラ</a:t>
            </a:r>
            <a:endParaRPr lang="en-US" altLang="ja-JP" sz="3600" dirty="0">
              <a:latin typeface="+mn-ea"/>
            </a:endParaRPr>
          </a:p>
          <a:p>
            <a:pPr marL="0" indent="0" eaLnBrk="1" hangingPunct="1">
              <a:lnSpc>
                <a:spcPct val="200000"/>
              </a:lnSpc>
              <a:buNone/>
            </a:pPr>
            <a:r>
              <a:rPr lang="ja-JP" altLang="en-US" sz="3600" dirty="0">
                <a:latin typeface="+mn-ea"/>
              </a:rPr>
              <a:t>大人にしかられた             　　　　　 悲しい</a:t>
            </a:r>
            <a:endParaRPr lang="en-US" altLang="ja-JP" sz="3600" dirty="0">
              <a:latin typeface="+mn-ea"/>
            </a:endParaRPr>
          </a:p>
          <a:p>
            <a:pPr marL="0" indent="0" eaLnBrk="1" hangingPunct="1">
              <a:lnSpc>
                <a:spcPct val="200000"/>
              </a:lnSpc>
              <a:buNone/>
            </a:pPr>
            <a:r>
              <a:rPr lang="ja-JP" altLang="en-US" sz="3600" dirty="0">
                <a:latin typeface="+mn-ea"/>
              </a:rPr>
              <a:t>　　　　　　　　　　　　　　　　　　　　　　　落ち着き</a:t>
            </a:r>
            <a:endParaRPr lang="en-US" altLang="ja-JP" sz="3600" dirty="0">
              <a:latin typeface="+mn-ea"/>
            </a:endParaRPr>
          </a:p>
        </p:txBody>
      </p:sp>
      <p:sp>
        <p:nvSpPr>
          <p:cNvPr id="13" name="角丸四角形 12"/>
          <p:cNvSpPr/>
          <p:nvPr/>
        </p:nvSpPr>
        <p:spPr>
          <a:xfrm>
            <a:off x="3597404" y="3202587"/>
            <a:ext cx="27313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mj-ea"/>
                <a:ea typeface="+mj-ea"/>
              </a:rPr>
              <a:t>大人は勝手だ</a:t>
            </a:r>
          </a:p>
        </p:txBody>
      </p:sp>
      <p:sp>
        <p:nvSpPr>
          <p:cNvPr id="18" name="角丸四角形 17"/>
          <p:cNvSpPr/>
          <p:nvPr/>
        </p:nvSpPr>
        <p:spPr>
          <a:xfrm>
            <a:off x="3597404" y="4444599"/>
            <a:ext cx="27313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rgbClr val="FF0000"/>
                </a:solidFill>
                <a:latin typeface="+mj-ea"/>
                <a:ea typeface="+mj-ea"/>
              </a:rPr>
              <a:t>自分はダメだ</a:t>
            </a:r>
          </a:p>
        </p:txBody>
      </p:sp>
      <p:sp>
        <p:nvSpPr>
          <p:cNvPr id="21" name="右矢印 20"/>
          <p:cNvSpPr/>
          <p:nvPr/>
        </p:nvSpPr>
        <p:spPr>
          <a:xfrm>
            <a:off x="6459486" y="4690711"/>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2" name="右矢印 21"/>
          <p:cNvSpPr/>
          <p:nvPr/>
        </p:nvSpPr>
        <p:spPr>
          <a:xfrm>
            <a:off x="6418319" y="3434680"/>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27" name="角丸四角形 26"/>
          <p:cNvSpPr/>
          <p:nvPr/>
        </p:nvSpPr>
        <p:spPr>
          <a:xfrm>
            <a:off x="3597404" y="5661248"/>
            <a:ext cx="273133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b="1" dirty="0">
                <a:solidFill>
                  <a:srgbClr val="FF0000"/>
                </a:solidFill>
                <a:latin typeface="+mj-ea"/>
                <a:ea typeface="+mj-ea"/>
              </a:rPr>
              <a:t>私を思ってくれている</a:t>
            </a:r>
          </a:p>
        </p:txBody>
      </p:sp>
      <p:sp>
        <p:nvSpPr>
          <p:cNvPr id="28" name="右矢印 27"/>
          <p:cNvSpPr/>
          <p:nvPr/>
        </p:nvSpPr>
        <p:spPr>
          <a:xfrm>
            <a:off x="6536565" y="5784304"/>
            <a:ext cx="457200" cy="762000"/>
          </a:xfrm>
          <a:prstGeom prst="rightArrow">
            <a:avLst>
              <a:gd name="adj1" fmla="val 50000"/>
              <a:gd name="adj2" fmla="val 53509"/>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82790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タイトル 1"/>
          <p:cNvSpPr>
            <a:spLocks noGrp="1"/>
          </p:cNvSpPr>
          <p:nvPr>
            <p:ph type="title" idx="4294967295"/>
          </p:nvPr>
        </p:nvSpPr>
        <p:spPr>
          <a:xfrm>
            <a:off x="457200" y="30163"/>
            <a:ext cx="8229600" cy="878557"/>
          </a:xfrm>
        </p:spPr>
        <p:txBody>
          <a:bodyPr>
            <a:normAutofit/>
          </a:bodyPr>
          <a:lstStyle/>
          <a:p>
            <a:pPr eaLnBrk="1" hangingPunct="1"/>
            <a:r>
              <a:rPr lang="ja-JP" altLang="en-US" sz="4800" dirty="0">
                <a:solidFill>
                  <a:srgbClr val="C00000"/>
                </a:solidFill>
                <a:latin typeface="HGP創英角ｺﾞｼｯｸUB" pitchFamily="50" charset="-128"/>
                <a:ea typeface="HGP創英角ｺﾞｼｯｸUB" pitchFamily="50" charset="-128"/>
              </a:rPr>
              <a:t>こんな場面です</a:t>
            </a:r>
          </a:p>
        </p:txBody>
      </p:sp>
      <p:sp>
        <p:nvSpPr>
          <p:cNvPr id="37891" name="角丸四角形吹き出し 5"/>
          <p:cNvSpPr>
            <a:spLocks noChangeArrowheads="1"/>
          </p:cNvSpPr>
          <p:nvPr/>
        </p:nvSpPr>
        <p:spPr bwMode="auto">
          <a:xfrm>
            <a:off x="214896" y="984656"/>
            <a:ext cx="8749592" cy="1493912"/>
          </a:xfrm>
          <a:prstGeom prst="wedgeRoundRectCallout">
            <a:avLst>
              <a:gd name="adj1" fmla="val -35435"/>
              <a:gd name="adj2" fmla="val 26657"/>
              <a:gd name="adj3" fmla="val 16667"/>
            </a:avLst>
          </a:prstGeom>
          <a:solidFill>
            <a:srgbClr val="CCFFFF"/>
          </a:solidFill>
          <a:ln w="69850" algn="ctr">
            <a:solidFill>
              <a:srgbClr val="385D8A"/>
            </a:solidFill>
            <a:miter lim="800000"/>
            <a:headEnd/>
            <a:tailEnd/>
          </a:ln>
        </p:spPr>
        <p:txBody>
          <a:bodyPr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fontAlgn="auto">
              <a:spcBef>
                <a:spcPts val="0"/>
              </a:spcBef>
              <a:spcAft>
                <a:spcPts val="0"/>
              </a:spcAft>
              <a:defRPr/>
            </a:pPr>
            <a:r>
              <a:rPr lang="ja-JP" altLang="en-US" sz="4400" dirty="0">
                <a:ea typeface="ＤＨＰ特太ゴシック体" panose="02010601000101010101" pitchFamily="2" charset="-128"/>
              </a:rPr>
              <a:t>友だちにあいさつをしたけど，</a:t>
            </a:r>
            <a:endParaRPr lang="en-US" altLang="ja-JP" sz="4400" dirty="0">
              <a:ea typeface="ＤＨＰ特太ゴシック体" panose="02010601000101010101" pitchFamily="2" charset="-128"/>
            </a:endParaRPr>
          </a:p>
          <a:p>
            <a:pPr algn="ctr" fontAlgn="auto">
              <a:spcBef>
                <a:spcPts val="0"/>
              </a:spcBef>
              <a:spcAft>
                <a:spcPts val="0"/>
              </a:spcAft>
              <a:defRPr/>
            </a:pPr>
            <a:r>
              <a:rPr lang="ja-JP" altLang="en-US" sz="4400" dirty="0">
                <a:ea typeface="ＤＨＰ特太ゴシック体" panose="02010601000101010101" pitchFamily="2" charset="-128"/>
              </a:rPr>
              <a:t>返事がなかった</a:t>
            </a:r>
          </a:p>
        </p:txBody>
      </p:sp>
      <p:sp>
        <p:nvSpPr>
          <p:cNvPr id="12" name="テキスト ボックス 11"/>
          <p:cNvSpPr txBox="1"/>
          <p:nvPr/>
        </p:nvSpPr>
        <p:spPr>
          <a:xfrm>
            <a:off x="214896" y="2728676"/>
            <a:ext cx="3600450" cy="1774825"/>
          </a:xfrm>
          <a:prstGeom prst="wedgeEllipseCallout">
            <a:avLst>
              <a:gd name="adj1" fmla="val -2255"/>
              <a:gd name="adj2" fmla="val 74664"/>
            </a:avLst>
          </a:prstGeom>
          <a:solidFill>
            <a:schemeClr val="accent5">
              <a:lumMod val="20000"/>
              <a:lumOff val="80000"/>
            </a:schemeClr>
          </a:solidFill>
          <a:ln>
            <a:solidFill>
              <a:schemeClr val="tx1"/>
            </a:solidFill>
          </a:ln>
        </p:spPr>
        <p:txBody>
          <a:bodyPr>
            <a:spAutoFit/>
          </a:bodyPr>
          <a:lstStyle/>
          <a:p>
            <a:pPr algn="ctr" fontAlgn="auto">
              <a:spcBef>
                <a:spcPts val="0"/>
              </a:spcBef>
              <a:spcAft>
                <a:spcPts val="0"/>
              </a:spcAft>
              <a:defRPr/>
            </a:pPr>
            <a:endParaRPr lang="en-US" altLang="ja-JP"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4000" dirty="0">
                <a:latin typeface="HGP創英角ﾎﾟｯﾌﾟ体" pitchFamily="50" charset="-128"/>
                <a:ea typeface="HGP創英角ﾎﾟｯﾌﾟ体" pitchFamily="50" charset="-128"/>
              </a:rPr>
              <a:t>おはよう！</a:t>
            </a:r>
            <a:endParaRPr lang="en-US" altLang="ja-JP" sz="4000" dirty="0">
              <a:latin typeface="HGP創英角ﾎﾟｯﾌﾟ体" pitchFamily="50" charset="-128"/>
              <a:ea typeface="HGP創英角ﾎﾟｯﾌﾟ体" pitchFamily="50" charset="-128"/>
            </a:endParaRPr>
          </a:p>
          <a:p>
            <a:pPr algn="ctr" fontAlgn="auto">
              <a:spcBef>
                <a:spcPts val="0"/>
              </a:spcBef>
              <a:spcAft>
                <a:spcPts val="0"/>
              </a:spcAft>
              <a:defRPr/>
            </a:pPr>
            <a:endParaRPr lang="ja-JP" altLang="en-US" dirty="0">
              <a:latin typeface="HGP創英角ﾎﾟｯﾌﾟ体" pitchFamily="50" charset="-128"/>
              <a:ea typeface="HGP創英角ﾎﾟｯﾌﾟ体" pitchFamily="50" charset="-128"/>
            </a:endParaRPr>
          </a:p>
        </p:txBody>
      </p:sp>
      <p:sp>
        <p:nvSpPr>
          <p:cNvPr id="13" name="テキスト ボックス 12"/>
          <p:cNvSpPr txBox="1"/>
          <p:nvPr/>
        </p:nvSpPr>
        <p:spPr>
          <a:xfrm>
            <a:off x="4211960" y="2675261"/>
            <a:ext cx="4372475" cy="1639788"/>
          </a:xfrm>
          <a:prstGeom prst="cloudCallout">
            <a:avLst>
              <a:gd name="adj1" fmla="val 5469"/>
              <a:gd name="adj2" fmla="val 71663"/>
            </a:avLst>
          </a:prstGeom>
          <a:solidFill>
            <a:schemeClr val="accent6">
              <a:lumMod val="20000"/>
              <a:lumOff val="80000"/>
            </a:schemeClr>
          </a:solidFill>
          <a:ln>
            <a:solidFill>
              <a:schemeClr val="tx1"/>
            </a:solidFill>
          </a:ln>
        </p:spPr>
        <p:txBody>
          <a:bodyPr wrap="square">
            <a:spAutoFit/>
          </a:bodyPr>
          <a:lstStyle/>
          <a:p>
            <a:pPr algn="ctr" fontAlgn="auto">
              <a:spcBef>
                <a:spcPts val="0"/>
              </a:spcBef>
              <a:spcAft>
                <a:spcPts val="0"/>
              </a:spcAft>
              <a:defRPr/>
            </a:pPr>
            <a:r>
              <a:rPr lang="ja-JP" altLang="en-US" sz="3200" dirty="0">
                <a:latin typeface="HGP創英角ﾎﾟｯﾌﾟ体" pitchFamily="50" charset="-128"/>
                <a:ea typeface="HGP創英角ﾎﾟｯﾌﾟ体" pitchFamily="50" charset="-128"/>
              </a:rPr>
              <a:t>あれ？</a:t>
            </a:r>
            <a:endParaRPr lang="en-US" altLang="ja-JP" sz="3200" dirty="0">
              <a:latin typeface="HGP創英角ﾎﾟｯﾌﾟ体" pitchFamily="50" charset="-128"/>
              <a:ea typeface="HGP創英角ﾎﾟｯﾌﾟ体" pitchFamily="50" charset="-128"/>
            </a:endParaRPr>
          </a:p>
          <a:p>
            <a:pPr algn="ctr" fontAlgn="auto">
              <a:spcBef>
                <a:spcPts val="0"/>
              </a:spcBef>
              <a:spcAft>
                <a:spcPts val="0"/>
              </a:spcAft>
              <a:defRPr/>
            </a:pPr>
            <a:r>
              <a:rPr lang="ja-JP" altLang="en-US" sz="3200" dirty="0">
                <a:latin typeface="HGP創英角ﾎﾟｯﾌﾟ体" pitchFamily="50" charset="-128"/>
                <a:ea typeface="HGP創英角ﾎﾟｯﾌﾟ体" pitchFamily="50" charset="-128"/>
              </a:rPr>
              <a:t>返事がない</a:t>
            </a:r>
          </a:p>
        </p:txBody>
      </p:sp>
      <p:sp>
        <p:nvSpPr>
          <p:cNvPr id="14" name="右矢印 13"/>
          <p:cNvSpPr/>
          <p:nvPr/>
        </p:nvSpPr>
        <p:spPr>
          <a:xfrm>
            <a:off x="4038600" y="4799428"/>
            <a:ext cx="1549400" cy="14271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pic>
        <p:nvPicPr>
          <p:cNvPr id="1026" name="Picture 2" descr="http://4.bp.blogspot.com/-pzEQNrczyEo/UaKlkTnKemI/AAAAAAAAT2g/geTugQbr4JY/s800/boy_questi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129" y="4329320"/>
            <a:ext cx="2056306" cy="23673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3.bp.blogspot.com/-HfrD1RcifOE/USsbEKoTICI/AAAAAAAAN_U/Nx5GDLGTVOE/s1600/boy01_laugh.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9632" y="4541043"/>
            <a:ext cx="1965325" cy="22581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38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0-#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16632"/>
            <a:ext cx="8229600" cy="864096"/>
          </a:xfrm>
        </p:spPr>
        <p:txBody>
          <a:bodyPr>
            <a:normAutofit fontScale="90000"/>
          </a:bodyPr>
          <a:lstStyle/>
          <a:p>
            <a:r>
              <a:rPr kumimoji="1" lang="ja-JP" altLang="en-US" sz="4000" dirty="0">
                <a:solidFill>
                  <a:schemeClr val="accent2"/>
                </a:solidFill>
                <a:latin typeface="HGS創英角ｺﾞｼｯｸUB" pitchFamily="50" charset="-128"/>
                <a:ea typeface="HGS創英角ｺﾞｼｯｸUB" pitchFamily="50" charset="-128"/>
              </a:rPr>
              <a:t>ふだんの自分</a:t>
            </a:r>
            <a:r>
              <a:rPr lang="ja-JP" altLang="en-US" sz="4000" dirty="0">
                <a:solidFill>
                  <a:schemeClr val="accent2"/>
                </a:solidFill>
                <a:latin typeface="HGS創英角ｺﾞｼｯｸUB" pitchFamily="50" charset="-128"/>
                <a:ea typeface="HGS創英角ｺﾞｼｯｸUB" pitchFamily="50" charset="-128"/>
              </a:rPr>
              <a:t>はどう「考え」るかな？</a:t>
            </a:r>
            <a:endParaRPr kumimoji="1" lang="ja-JP" altLang="en-US" sz="4000" dirty="0">
              <a:solidFill>
                <a:schemeClr val="accent2"/>
              </a:solidFill>
              <a:latin typeface="HGS創英角ｺﾞｼｯｸUB" pitchFamily="50" charset="-128"/>
              <a:ea typeface="HGS創英角ｺﾞｼｯｸUB" pitchFamily="50" charset="-128"/>
            </a:endParaRPr>
          </a:p>
        </p:txBody>
      </p:sp>
      <p:sp>
        <p:nvSpPr>
          <p:cNvPr id="4" name="テキスト ボックス 3"/>
          <p:cNvSpPr txBox="1"/>
          <p:nvPr/>
        </p:nvSpPr>
        <p:spPr>
          <a:xfrm>
            <a:off x="323528" y="980728"/>
            <a:ext cx="8640960" cy="1328023"/>
          </a:xfrm>
          <a:prstGeom prst="roundRect">
            <a:avLst/>
          </a:prstGeom>
          <a:ln/>
        </p:spPr>
        <p:style>
          <a:lnRef idx="3">
            <a:schemeClr val="lt1"/>
          </a:lnRef>
          <a:fillRef idx="1">
            <a:schemeClr val="accent4"/>
          </a:fillRef>
          <a:effectRef idx="1">
            <a:schemeClr val="accent4"/>
          </a:effectRef>
          <a:fontRef idx="minor">
            <a:schemeClr val="lt1"/>
          </a:fontRef>
        </p:style>
        <p:txBody>
          <a:bodyPr wrap="square">
            <a:spAutoFit/>
          </a:bodyPr>
          <a:lstStyle/>
          <a:p>
            <a:pPr algn="ctr" fontAlgn="auto">
              <a:spcBef>
                <a:spcPts val="0"/>
              </a:spcBef>
              <a:spcAft>
                <a:spcPts val="0"/>
              </a:spcAft>
              <a:defRPr/>
            </a:pPr>
            <a:r>
              <a:rPr lang="ja-JP" altLang="en-US" sz="3600" b="1" dirty="0"/>
              <a:t>友だちにあいさつをしたけど，</a:t>
            </a:r>
            <a:endParaRPr lang="en-US" altLang="ja-JP" sz="3600" b="1" dirty="0"/>
          </a:p>
          <a:p>
            <a:pPr algn="ctr" fontAlgn="auto">
              <a:spcBef>
                <a:spcPts val="0"/>
              </a:spcBef>
              <a:spcAft>
                <a:spcPts val="0"/>
              </a:spcAft>
              <a:defRPr/>
            </a:pPr>
            <a:r>
              <a:rPr lang="ja-JP" altLang="en-US" sz="3600" b="1" dirty="0"/>
              <a:t>返事がない・・・</a:t>
            </a:r>
          </a:p>
        </p:txBody>
      </p:sp>
      <p:sp>
        <p:nvSpPr>
          <p:cNvPr id="6" name="テキスト ボックス 5"/>
          <p:cNvSpPr txBox="1"/>
          <p:nvPr/>
        </p:nvSpPr>
        <p:spPr>
          <a:xfrm>
            <a:off x="323528" y="2529770"/>
            <a:ext cx="8640960" cy="3970318"/>
          </a:xfrm>
          <a:prstGeom prst="rect">
            <a:avLst/>
          </a:prstGeom>
          <a:noFill/>
          <a:ln w="38100">
            <a:solidFill>
              <a:schemeClr val="accent1"/>
            </a:solidFill>
          </a:ln>
        </p:spPr>
        <p:txBody>
          <a:bodyPr wrap="square" rtlCol="0">
            <a:spAutoFit/>
          </a:bodyPr>
          <a:lstStyle/>
          <a:p>
            <a:pPr algn="ctr"/>
            <a:endParaRPr kumimoji="1" lang="en-US" altLang="ja-JP" sz="3600" dirty="0"/>
          </a:p>
          <a:p>
            <a:pPr algn="ctr"/>
            <a:endParaRPr lang="en-US" altLang="ja-JP" sz="3600" dirty="0"/>
          </a:p>
          <a:p>
            <a:pPr algn="ctr"/>
            <a:endParaRPr kumimoji="1" lang="en-US" altLang="ja-JP" sz="3600" dirty="0"/>
          </a:p>
          <a:p>
            <a:pPr algn="ctr"/>
            <a:endParaRPr lang="en-US" altLang="ja-JP" sz="3600" dirty="0"/>
          </a:p>
          <a:p>
            <a:pPr algn="ctr"/>
            <a:endParaRPr kumimoji="1" lang="en-US" altLang="ja-JP" sz="3600" dirty="0"/>
          </a:p>
          <a:p>
            <a:pPr algn="ctr"/>
            <a:endParaRPr lang="en-US" altLang="ja-JP" sz="3600" dirty="0"/>
          </a:p>
          <a:p>
            <a:pPr algn="ctr"/>
            <a:endParaRPr kumimoji="1" lang="ja-JP" altLang="en-US" sz="3600" dirty="0"/>
          </a:p>
        </p:txBody>
      </p:sp>
    </p:spTree>
    <p:extLst>
      <p:ext uri="{BB962C8B-B14F-4D97-AF65-F5344CB8AC3E}">
        <p14:creationId xmlns:p14="http://schemas.microsoft.com/office/powerpoint/2010/main" val="2426820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36033" y="1318488"/>
            <a:ext cx="1105380" cy="543293"/>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27781"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どんな「考え」ができるかな？</a:t>
            </a:r>
          </a:p>
        </p:txBody>
      </p:sp>
      <p:sp>
        <p:nvSpPr>
          <p:cNvPr id="23" name="角丸四角形 22"/>
          <p:cNvSpPr/>
          <p:nvPr/>
        </p:nvSpPr>
        <p:spPr>
          <a:xfrm>
            <a:off x="1141412" y="1861782"/>
            <a:ext cx="309104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そんな気持ちになるときどう「考え」</a:t>
            </a:r>
            <a:r>
              <a:rPr lang="ja-JP" altLang="en-US" sz="3200" dirty="0" err="1"/>
              <a:t>て</a:t>
            </a:r>
            <a:r>
              <a:rPr lang="ja-JP" altLang="en-US" sz="3200" dirty="0"/>
              <a:t>いたかな？</a:t>
            </a:r>
            <a:endParaRPr lang="en-US" altLang="ja-JP" sz="3200" dirty="0"/>
          </a:p>
          <a:p>
            <a:endParaRPr lang="en-US" altLang="ja-JP" sz="3200" dirty="0"/>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06530"/>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角丸四角形 33"/>
          <p:cNvSpPr/>
          <p:nvPr/>
        </p:nvSpPr>
        <p:spPr>
          <a:xfrm>
            <a:off x="6399703" y="1861781"/>
            <a:ext cx="2750161"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そんな気持ちになったらどうするだろう？</a:t>
            </a:r>
            <a:endParaRPr kumimoji="1" lang="ja-JP" altLang="en-US" sz="3200" dirty="0"/>
          </a:p>
        </p:txBody>
      </p:sp>
    </p:spTree>
    <p:extLst>
      <p:ext uri="{BB962C8B-B14F-4D97-AF65-F5344CB8AC3E}">
        <p14:creationId xmlns:p14="http://schemas.microsoft.com/office/powerpoint/2010/main" val="142388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barn(inVertical)">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タイトル 1"/>
          <p:cNvSpPr>
            <a:spLocks noGrp="1"/>
          </p:cNvSpPr>
          <p:nvPr>
            <p:ph type="title"/>
          </p:nvPr>
        </p:nvSpPr>
        <p:spPr>
          <a:xfrm>
            <a:off x="368299" y="260648"/>
            <a:ext cx="8374063" cy="936104"/>
          </a:xfrm>
        </p:spPr>
        <p:txBody>
          <a:bodyPr/>
          <a:lstStyle/>
          <a:p>
            <a:r>
              <a:rPr lang="ja-JP" altLang="en-US" sz="4000" dirty="0">
                <a:latin typeface="HGP創英角ｺﾞｼｯｸUB" pitchFamily="50" charset="-128"/>
                <a:ea typeface="HGP創英角ｺﾞｼｯｸUB" pitchFamily="50" charset="-128"/>
              </a:rPr>
              <a:t>「心とからだの健康観察」をする前に①</a:t>
            </a:r>
          </a:p>
        </p:txBody>
      </p:sp>
      <p:pic>
        <p:nvPicPr>
          <p:cNvPr id="5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12776"/>
            <a:ext cx="856895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6892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121657"/>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0" y="1990725"/>
            <a:ext cx="993775"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友だちにあいさつをしたけれど，</a:t>
            </a:r>
            <a:endParaRPr lang="en-US" altLang="ja-JP" sz="2400" b="1" dirty="0">
              <a:solidFill>
                <a:srgbClr val="FFFFFF"/>
              </a:solidFill>
            </a:endParaRPr>
          </a:p>
          <a:p>
            <a:pPr>
              <a:defRPr/>
            </a:pPr>
            <a:r>
              <a:rPr lang="ja-JP" altLang="en-US" sz="2400" b="1" dirty="0">
                <a:solidFill>
                  <a:srgbClr val="FFFFFF"/>
                </a:solidFill>
              </a:rPr>
              <a:t>返事が返ってこない</a:t>
            </a:r>
          </a:p>
        </p:txBody>
      </p:sp>
      <p:sp>
        <p:nvSpPr>
          <p:cNvPr id="79887" name="AutoShape 4"/>
          <p:cNvSpPr>
            <a:spLocks noChangeArrowheads="1"/>
          </p:cNvSpPr>
          <p:nvPr/>
        </p:nvSpPr>
        <p:spPr bwMode="auto">
          <a:xfrm>
            <a:off x="1501775" y="1976438"/>
            <a:ext cx="2301503"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8" name="AutoShape 4"/>
          <p:cNvSpPr>
            <a:spLocks noChangeArrowheads="1"/>
          </p:cNvSpPr>
          <p:nvPr/>
        </p:nvSpPr>
        <p:spPr bwMode="auto">
          <a:xfrm>
            <a:off x="1570593" y="3591762"/>
            <a:ext cx="2301503" cy="1493422"/>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89" name="AutoShape 4"/>
          <p:cNvSpPr>
            <a:spLocks noChangeArrowheads="1"/>
          </p:cNvSpPr>
          <p:nvPr/>
        </p:nvSpPr>
        <p:spPr bwMode="auto">
          <a:xfrm>
            <a:off x="1570592" y="5284601"/>
            <a:ext cx="2301503" cy="1334270"/>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班で話し合いましょう</a:t>
            </a:r>
          </a:p>
        </p:txBody>
      </p:sp>
      <p:sp>
        <p:nvSpPr>
          <p:cNvPr id="36" name="右矢印 35"/>
          <p:cNvSpPr/>
          <p:nvPr/>
        </p:nvSpPr>
        <p:spPr>
          <a:xfrm>
            <a:off x="6574367" y="4076700"/>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19763"/>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rgbClr val="000000"/>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rgbClr val="000000"/>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934729" y="1976438"/>
            <a:ext cx="2209272" cy="1503648"/>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sp>
        <p:nvSpPr>
          <p:cNvPr id="47" name="AutoShape 4"/>
          <p:cNvSpPr>
            <a:spLocks noChangeArrowheads="1"/>
          </p:cNvSpPr>
          <p:nvPr/>
        </p:nvSpPr>
        <p:spPr bwMode="auto">
          <a:xfrm>
            <a:off x="6934729" y="3596740"/>
            <a:ext cx="2209272" cy="1488444"/>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934726" y="5181017"/>
            <a:ext cx="2209272" cy="1437853"/>
          </a:xfrm>
          <a:prstGeom prst="roundRect">
            <a:avLst>
              <a:gd name="adj" fmla="val 16667"/>
            </a:avLst>
          </a:prstGeom>
          <a:solidFill>
            <a:srgbClr val="FFFFFF"/>
          </a:solidFill>
          <a:ln w="9525">
            <a:solidFill>
              <a:srgbClr val="000000"/>
            </a:solidFill>
            <a:round/>
            <a:headEnd/>
            <a:tailEnd/>
          </a:ln>
        </p:spPr>
        <p:txBody>
          <a:bodyPr/>
          <a:lstStyle/>
          <a:p>
            <a:endParaRPr lang="ja-JP" altLang="en-US" dirty="0">
              <a:latin typeface="Calibri"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角丸四角形 29"/>
          <p:cNvSpPr/>
          <p:nvPr/>
        </p:nvSpPr>
        <p:spPr>
          <a:xfrm>
            <a:off x="1141412" y="1861782"/>
            <a:ext cx="2910865" cy="4757089"/>
          </a:xfrm>
          <a:prstGeom prst="roundRect">
            <a:avLst/>
          </a:prstGeom>
          <a:solidFill>
            <a:srgbClr val="FF99FF">
              <a:alpha val="63000"/>
            </a:srgbClr>
          </a:solidFill>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そんな気持ちになるときどう「考え」</a:t>
            </a:r>
            <a:r>
              <a:rPr lang="ja-JP" altLang="en-US" sz="3200" dirty="0" err="1"/>
              <a:t>て</a:t>
            </a:r>
            <a:r>
              <a:rPr lang="ja-JP" altLang="en-US" sz="3200" dirty="0"/>
              <a:t>いたかな？</a:t>
            </a:r>
            <a:endParaRPr lang="en-US" altLang="ja-JP" sz="3200" dirty="0"/>
          </a:p>
          <a:p>
            <a:endParaRPr lang="en-US" altLang="ja-JP" sz="3200" dirty="0"/>
          </a:p>
        </p:txBody>
      </p:sp>
      <p:sp>
        <p:nvSpPr>
          <p:cNvPr id="32" name="角丸四角形 31"/>
          <p:cNvSpPr/>
          <p:nvPr/>
        </p:nvSpPr>
        <p:spPr>
          <a:xfrm>
            <a:off x="6399703" y="1878336"/>
            <a:ext cx="2753626" cy="4757089"/>
          </a:xfrm>
          <a:prstGeom prst="roundRect">
            <a:avLst/>
          </a:prstGeom>
          <a:solidFill>
            <a:srgbClr val="CDFFCD">
              <a:alpha val="62745"/>
            </a:srgb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r>
              <a:rPr lang="ja-JP" altLang="en-US" sz="3200" dirty="0"/>
              <a:t>そんな気持ちになったらどうするだろう？</a:t>
            </a:r>
            <a:endParaRPr kumimoji="1" lang="ja-JP" altLang="en-US" sz="3200" dirty="0"/>
          </a:p>
        </p:txBody>
      </p:sp>
    </p:spTree>
    <p:extLst>
      <p:ext uri="{BB962C8B-B14F-4D97-AF65-F5344CB8AC3E}">
        <p14:creationId xmlns:p14="http://schemas.microsoft.com/office/powerpoint/2010/main" val="338432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barn(inVertical)">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97901" y="2905466"/>
            <a:ext cx="8643749" cy="5816977"/>
          </a:xfrm>
          <a:prstGeom prst="rect">
            <a:avLst/>
          </a:prstGeom>
        </p:spPr>
        <p:txBody>
          <a:bodyPr wrap="square">
            <a:spAutoFit/>
          </a:bodyPr>
          <a:lstStyle/>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イライラする気持ち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悲しい気持ち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r>
              <a:rPr lang="ja-JP" altLang="en-US" sz="2800" dirty="0"/>
              <a:t>・△班で話し合ったことを発表します。</a:t>
            </a:r>
          </a:p>
          <a:p>
            <a:r>
              <a:rPr lang="ja-JP" altLang="en-US" sz="2800" dirty="0">
                <a:solidFill>
                  <a:schemeClr val="accent1"/>
                </a:solidFill>
              </a:rPr>
              <a:t>　</a:t>
            </a:r>
            <a:r>
              <a:rPr lang="ja-JP" altLang="en-US" sz="2800" dirty="0"/>
              <a:t>「</a:t>
            </a:r>
            <a:r>
              <a:rPr lang="ja-JP" altLang="en-US" sz="2800" dirty="0">
                <a:solidFill>
                  <a:schemeClr val="accent1"/>
                </a:solidFill>
              </a:rPr>
              <a:t>落ちついている気持ち</a:t>
            </a:r>
            <a:r>
              <a:rPr lang="ja-JP" altLang="en-US" sz="2800" dirty="0"/>
              <a:t>」の時の「</a:t>
            </a:r>
            <a:r>
              <a:rPr lang="ja-JP" altLang="en-US" sz="2800" dirty="0">
                <a:solidFill>
                  <a:srgbClr val="FF0000"/>
                </a:solidFill>
              </a:rPr>
              <a:t>考え</a:t>
            </a:r>
            <a:r>
              <a:rPr lang="ja-JP" altLang="en-US" sz="2800" dirty="0"/>
              <a:t>」は・・・です。　</a:t>
            </a:r>
          </a:p>
          <a:p>
            <a:r>
              <a:rPr lang="ja-JP" altLang="en-US" sz="2800" dirty="0"/>
              <a:t>　その後の「</a:t>
            </a:r>
            <a:r>
              <a:rPr lang="ja-JP" altLang="en-US" sz="2800" dirty="0">
                <a:solidFill>
                  <a:srgbClr val="00B050"/>
                </a:solidFill>
              </a:rPr>
              <a:t>行動</a:t>
            </a:r>
            <a:r>
              <a:rPr lang="ja-JP" altLang="en-US" sz="2800" dirty="0"/>
              <a:t>」は・・・・・です。</a:t>
            </a:r>
          </a:p>
          <a:p>
            <a:endParaRPr lang="ja-JP" altLang="en-US" sz="2800" dirty="0"/>
          </a:p>
          <a:p>
            <a:endParaRPr lang="ja-JP" altLang="en-US" sz="2800" dirty="0"/>
          </a:p>
          <a:p>
            <a:endParaRPr lang="en-US" altLang="ja-JP" sz="3200" dirty="0"/>
          </a:p>
          <a:p>
            <a:endParaRPr lang="en-US" altLang="ja-JP" sz="3200" dirty="0"/>
          </a:p>
        </p:txBody>
      </p:sp>
      <p:sp>
        <p:nvSpPr>
          <p:cNvPr id="3" name="タイトル 1"/>
          <p:cNvSpPr txBox="1">
            <a:spLocks/>
          </p:cNvSpPr>
          <p:nvPr/>
        </p:nvSpPr>
        <p:spPr bwMode="auto">
          <a:xfrm>
            <a:off x="69084" y="-171400"/>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発表の仕方</a:t>
            </a:r>
          </a:p>
        </p:txBody>
      </p:sp>
      <p:sp>
        <p:nvSpPr>
          <p:cNvPr id="4" name="正方形/長方形 3"/>
          <p:cNvSpPr/>
          <p:nvPr/>
        </p:nvSpPr>
        <p:spPr>
          <a:xfrm>
            <a:off x="197901" y="789671"/>
            <a:ext cx="8835796" cy="1938992"/>
          </a:xfrm>
          <a:prstGeom prst="rect">
            <a:avLst/>
          </a:prstGeom>
          <a:ln w="38100">
            <a:solidFill>
              <a:schemeClr val="tx1"/>
            </a:solidFill>
          </a:ln>
        </p:spPr>
        <p:txBody>
          <a:bodyPr wrap="square">
            <a:spAutoFit/>
          </a:bodyPr>
          <a:lstStyle/>
          <a:p>
            <a:r>
              <a:rPr lang="ja-JP" altLang="en-US" sz="4000" dirty="0"/>
              <a:t>・△班で話し合ったことを発表します。　</a:t>
            </a:r>
          </a:p>
          <a:p>
            <a:r>
              <a:rPr lang="ja-JP" altLang="en-US" sz="4000" dirty="0"/>
              <a:t>　「</a:t>
            </a:r>
            <a:r>
              <a:rPr lang="ja-JP" altLang="en-US" sz="4000" dirty="0">
                <a:solidFill>
                  <a:schemeClr val="accent1"/>
                </a:solidFill>
              </a:rPr>
              <a:t>○○気持ち</a:t>
            </a:r>
            <a:r>
              <a:rPr lang="ja-JP" altLang="en-US" sz="4000" dirty="0"/>
              <a:t>」の時の「</a:t>
            </a:r>
            <a:r>
              <a:rPr lang="ja-JP" altLang="en-US" sz="4000" dirty="0">
                <a:solidFill>
                  <a:srgbClr val="FF0000"/>
                </a:solidFill>
              </a:rPr>
              <a:t>考え</a:t>
            </a:r>
            <a:r>
              <a:rPr lang="ja-JP" altLang="en-US" sz="4000" dirty="0"/>
              <a:t>」は・・・です。　</a:t>
            </a:r>
          </a:p>
          <a:p>
            <a:r>
              <a:rPr lang="ja-JP" altLang="en-US" sz="4000" dirty="0"/>
              <a:t>　その後の「</a:t>
            </a:r>
            <a:r>
              <a:rPr lang="ja-JP" altLang="en-US" sz="4000" dirty="0">
                <a:solidFill>
                  <a:srgbClr val="00B050"/>
                </a:solidFill>
              </a:rPr>
              <a:t>行動</a:t>
            </a:r>
            <a:r>
              <a:rPr lang="ja-JP" altLang="en-US" sz="4000" dirty="0"/>
              <a:t>」は・・・・です。　</a:t>
            </a:r>
            <a:endParaRPr lang="en-US" altLang="ja-JP" sz="4000" dirty="0"/>
          </a:p>
        </p:txBody>
      </p:sp>
    </p:spTree>
    <p:extLst>
      <p:ext uri="{BB962C8B-B14F-4D97-AF65-F5344CB8AC3E}">
        <p14:creationId xmlns:p14="http://schemas.microsoft.com/office/powerpoint/2010/main" val="41864452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右矢印 27"/>
          <p:cNvSpPr/>
          <p:nvPr/>
        </p:nvSpPr>
        <p:spPr>
          <a:xfrm>
            <a:off x="3929753" y="4152827"/>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9" name="右矢印 28"/>
          <p:cNvSpPr/>
          <p:nvPr/>
        </p:nvSpPr>
        <p:spPr>
          <a:xfrm>
            <a:off x="3944184" y="5771555"/>
            <a:ext cx="360362"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27" name="右矢印 26"/>
          <p:cNvSpPr/>
          <p:nvPr/>
        </p:nvSpPr>
        <p:spPr>
          <a:xfrm>
            <a:off x="3872096" y="2541947"/>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1835696"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94139" y="2004838"/>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210231" y="1990725"/>
            <a:ext cx="2661865" cy="1503648"/>
          </a:xfrm>
          <a:prstGeom prst="roundRect">
            <a:avLst>
              <a:gd name="adj" fmla="val 16667"/>
            </a:avLst>
          </a:prstGeom>
          <a:solidFill>
            <a:srgbClr val="FFFFFF"/>
          </a:solidFill>
          <a:ln w="9525">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8" name="AutoShape 4"/>
          <p:cNvSpPr>
            <a:spLocks noChangeArrowheads="1"/>
          </p:cNvSpPr>
          <p:nvPr/>
        </p:nvSpPr>
        <p:spPr bwMode="auto">
          <a:xfrm>
            <a:off x="1219007" y="3591762"/>
            <a:ext cx="2730683" cy="1493422"/>
          </a:xfrm>
          <a:prstGeom prst="roundRect">
            <a:avLst>
              <a:gd name="adj" fmla="val 16667"/>
            </a:avLst>
          </a:prstGeom>
          <a:solidFill>
            <a:srgbClr val="FFFFFF"/>
          </a:solidFill>
          <a:ln w="9525">
            <a:solidFill>
              <a:srgbClr val="FF000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19006" y="5280919"/>
            <a:ext cx="2730683" cy="1334271"/>
          </a:xfrm>
          <a:prstGeom prst="roundRect">
            <a:avLst>
              <a:gd name="adj" fmla="val 16667"/>
            </a:avLst>
          </a:prstGeom>
          <a:solidFill>
            <a:srgbClr val="FFFFFF"/>
          </a:solidFill>
          <a:ln w="9525">
            <a:solidFill>
              <a:srgbClr val="FF000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sp>
        <p:nvSpPr>
          <p:cNvPr id="79899" name="タイトル 1"/>
          <p:cNvSpPr txBox="1">
            <a:spLocks/>
          </p:cNvSpPr>
          <p:nvPr/>
        </p:nvSpPr>
        <p:spPr bwMode="auto">
          <a:xfrm>
            <a:off x="76200"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発表しましょう</a:t>
            </a:r>
          </a:p>
        </p:txBody>
      </p:sp>
      <p:sp>
        <p:nvSpPr>
          <p:cNvPr id="36" name="右矢印 35"/>
          <p:cNvSpPr/>
          <p:nvPr/>
        </p:nvSpPr>
        <p:spPr>
          <a:xfrm>
            <a:off x="6574367" y="4076700"/>
            <a:ext cx="298474"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80800" y="5765483"/>
            <a:ext cx="292041" cy="360362"/>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72863"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843027" y="1976438"/>
            <a:ext cx="2209272" cy="1503648"/>
          </a:xfrm>
          <a:prstGeom prst="roundRect">
            <a:avLst>
              <a:gd name="adj" fmla="val 16667"/>
            </a:avLst>
          </a:prstGeom>
          <a:solidFill>
            <a:srgbClr val="FFFFFF"/>
          </a:solidFill>
          <a:ln w="9525">
            <a:solidFill>
              <a:srgbClr val="00B050"/>
            </a:solidFill>
            <a:round/>
            <a:headEnd/>
            <a:tailEnd/>
          </a:ln>
        </p:spPr>
        <p:txBody>
          <a:bodyPr/>
          <a:lstStyle/>
          <a:p>
            <a:endParaRPr lang="ja-JP" altLang="en-US"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9525">
            <a:solidFill>
              <a:srgbClr val="00B050"/>
            </a:solidFill>
            <a:round/>
            <a:headEnd/>
            <a:tailEnd/>
          </a:ln>
        </p:spPr>
        <p:txBody>
          <a:bodyPr/>
          <a:lstStyle/>
          <a:p>
            <a:endParaRPr lang="en-US" altLang="ja-JP"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66408" y="5181017"/>
            <a:ext cx="2209272" cy="1437853"/>
          </a:xfrm>
          <a:prstGeom prst="roundRect">
            <a:avLst>
              <a:gd name="adj" fmla="val 16667"/>
            </a:avLst>
          </a:prstGeom>
          <a:solidFill>
            <a:srgbClr val="FFFFFF"/>
          </a:solidFill>
          <a:ln w="9525">
            <a:solidFill>
              <a:srgbClr val="00B050"/>
            </a:solidFill>
            <a:round/>
            <a:headEnd/>
            <a:tailEnd/>
          </a:ln>
        </p:spPr>
        <p:txBody>
          <a:bodyPr/>
          <a:lstStyle/>
          <a:p>
            <a:endParaRPr lang="ja-JP" altLang="en-US" dirty="0">
              <a:latin typeface="AR P丸ゴシック体E" panose="020B0600010101010101" pitchFamily="50" charset="-128"/>
              <a:ea typeface="AR P丸ゴシック体E" panose="020B0600010101010101" pitchFamily="50" charset="-128"/>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94598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右矢印 26"/>
          <p:cNvSpPr/>
          <p:nvPr/>
        </p:nvSpPr>
        <p:spPr>
          <a:xfrm>
            <a:off x="3906672" y="2541947"/>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8" name="AutoShape 3"/>
          <p:cNvSpPr>
            <a:spLocks noChangeArrowheads="1"/>
          </p:cNvSpPr>
          <p:nvPr/>
        </p:nvSpPr>
        <p:spPr bwMode="auto">
          <a:xfrm>
            <a:off x="855663" y="3716338"/>
            <a:ext cx="571500" cy="1081087"/>
          </a:xfrm>
          <a:prstGeom prst="rightArrow">
            <a:avLst>
              <a:gd name="adj1" fmla="val 50000"/>
              <a:gd name="adj2" fmla="val 25000"/>
            </a:avLst>
          </a:prstGeom>
          <a:solidFill>
            <a:srgbClr val="8064A2"/>
          </a:solidFill>
          <a:ln>
            <a:noFill/>
            <a:headEnd/>
            <a:tailEnd/>
          </a:ln>
        </p:spPr>
        <p:style>
          <a:lnRef idx="3">
            <a:schemeClr val="lt1"/>
          </a:lnRef>
          <a:fillRef idx="1">
            <a:schemeClr val="accent4"/>
          </a:fillRef>
          <a:effectRef idx="1">
            <a:schemeClr val="accent4"/>
          </a:effectRef>
          <a:fontRef idx="minor">
            <a:schemeClr val="lt1"/>
          </a:fontRef>
        </p:style>
      </p:sp>
      <p:sp>
        <p:nvSpPr>
          <p:cNvPr id="18" name="テキスト ボックス 16"/>
          <p:cNvSpPr txBox="1"/>
          <p:nvPr/>
        </p:nvSpPr>
        <p:spPr>
          <a:xfrm>
            <a:off x="-12701" y="1282890"/>
            <a:ext cx="1154113" cy="49840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2400" dirty="0">
                <a:latin typeface="HGP創英角ﾎﾟｯﾌﾟ体" pitchFamily="50" charset="-128"/>
                <a:ea typeface="HGP創英角ﾎﾟｯﾌﾟ体" pitchFamily="50" charset="-128"/>
              </a:rPr>
              <a:t>出来事</a:t>
            </a:r>
          </a:p>
        </p:txBody>
      </p:sp>
      <p:sp>
        <p:nvSpPr>
          <p:cNvPr id="19" name="テキスト ボックス 17"/>
          <p:cNvSpPr txBox="1"/>
          <p:nvPr/>
        </p:nvSpPr>
        <p:spPr>
          <a:xfrm>
            <a:off x="2095345" y="1203346"/>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latin typeface="HGP創英角ﾎﾟｯﾌﾟ体" pitchFamily="50" charset="-128"/>
                <a:ea typeface="HGP創英角ﾎﾟｯﾌﾟ体" pitchFamily="50" charset="-128"/>
              </a:rPr>
              <a:t>「</a:t>
            </a:r>
            <a:r>
              <a:rPr lang="ja-JP" altLang="en-US" sz="3200" dirty="0">
                <a:solidFill>
                  <a:srgbClr val="FF0000"/>
                </a:solidFill>
                <a:latin typeface="HGP創英角ﾎﾟｯﾌﾟ体" pitchFamily="50" charset="-128"/>
                <a:ea typeface="HGP創英角ﾎﾟｯﾌﾟ体" pitchFamily="50" charset="-128"/>
              </a:rPr>
              <a:t>考え</a:t>
            </a:r>
            <a:r>
              <a:rPr lang="ja-JP" altLang="en-US" sz="3200" dirty="0">
                <a:latin typeface="HGP創英角ﾎﾟｯﾌﾟ体" pitchFamily="50" charset="-128"/>
                <a:ea typeface="HGP創英角ﾎﾟｯﾌﾟ体" pitchFamily="50" charset="-128"/>
              </a:rPr>
              <a:t>」</a:t>
            </a:r>
          </a:p>
        </p:txBody>
      </p:sp>
      <p:sp>
        <p:nvSpPr>
          <p:cNvPr id="21" name="テキスト ボックス 20"/>
          <p:cNvSpPr txBox="1"/>
          <p:nvPr/>
        </p:nvSpPr>
        <p:spPr>
          <a:xfrm>
            <a:off x="53577" y="1990725"/>
            <a:ext cx="1021556" cy="4532313"/>
          </a:xfrm>
          <a:prstGeom prst="roundRect">
            <a:avLst/>
          </a:prstGeom>
          <a:ln>
            <a:noFill/>
          </a:ln>
        </p:spPr>
        <p:style>
          <a:lnRef idx="3">
            <a:schemeClr val="lt1"/>
          </a:lnRef>
          <a:fillRef idx="1">
            <a:schemeClr val="accent4"/>
          </a:fillRef>
          <a:effectRef idx="1">
            <a:schemeClr val="accent4"/>
          </a:effectRef>
          <a:fontRef idx="minor">
            <a:schemeClr val="lt1"/>
          </a:fontRef>
        </p:style>
        <p:txBody>
          <a:bodyPr vert="eaVert">
            <a:spAutoFit/>
          </a:bodyPr>
          <a:lstStyle/>
          <a:p>
            <a:pPr>
              <a:defRPr/>
            </a:pPr>
            <a:r>
              <a:rPr lang="ja-JP" altLang="en-US" sz="2400" b="1" dirty="0">
                <a:solidFill>
                  <a:srgbClr val="FFFFFF"/>
                </a:solidFill>
              </a:rPr>
              <a:t>友だちにあいさつをしたけど，</a:t>
            </a:r>
            <a:endParaRPr lang="en-US" altLang="ja-JP" sz="2400" b="1" dirty="0">
              <a:solidFill>
                <a:srgbClr val="FFFFFF"/>
              </a:solidFill>
            </a:endParaRPr>
          </a:p>
          <a:p>
            <a:pPr>
              <a:defRPr/>
            </a:pPr>
            <a:r>
              <a:rPr lang="ja-JP" altLang="en-US" sz="2400" b="1" dirty="0">
                <a:solidFill>
                  <a:srgbClr val="FFFFFF"/>
                </a:solidFill>
              </a:rPr>
              <a:t>返事がない</a:t>
            </a:r>
          </a:p>
        </p:txBody>
      </p:sp>
      <p:sp>
        <p:nvSpPr>
          <p:cNvPr id="79887" name="AutoShape 4"/>
          <p:cNvSpPr>
            <a:spLocks noChangeArrowheads="1"/>
          </p:cNvSpPr>
          <p:nvPr/>
        </p:nvSpPr>
        <p:spPr bwMode="auto">
          <a:xfrm>
            <a:off x="1210232" y="1976438"/>
            <a:ext cx="2740874" cy="1503648"/>
          </a:xfrm>
          <a:prstGeom prst="roundRect">
            <a:avLst>
              <a:gd name="adj" fmla="val 16667"/>
            </a:avLst>
          </a:prstGeom>
          <a:solidFill>
            <a:srgbClr val="FFFFFF"/>
          </a:solidFill>
          <a:ln w="38100">
            <a:solidFill>
              <a:srgbClr val="FF0000"/>
            </a:solidFill>
            <a:round/>
            <a:headEnd/>
            <a:tailEnd/>
          </a:ln>
        </p:spPr>
        <p:txBody>
          <a:bodyPr/>
          <a:lstStyle/>
          <a:p>
            <a:r>
              <a:rPr lang="ja-JP" altLang="en-US" sz="2800" dirty="0">
                <a:solidFill>
                  <a:srgbClr val="FF0000"/>
                </a:solidFill>
                <a:latin typeface="AR P丸ゴシック体E" panose="020B0600010101010101" pitchFamily="50" charset="-128"/>
                <a:ea typeface="AR P丸ゴシック体E" panose="020B0600010101010101" pitchFamily="50" charset="-128"/>
              </a:rPr>
              <a:t>・</a:t>
            </a:r>
            <a:r>
              <a:rPr lang="ja-JP" altLang="en-US" sz="2400" dirty="0">
                <a:solidFill>
                  <a:srgbClr val="FF0000"/>
                </a:solidFill>
                <a:latin typeface="AR P丸ゴシック体E" panose="020B0600010101010101" pitchFamily="50" charset="-128"/>
                <a:ea typeface="AR P丸ゴシック体E" panose="020B0600010101010101" pitchFamily="50" charset="-128"/>
              </a:rPr>
              <a:t>無視しやがって，許せない</a:t>
            </a:r>
          </a:p>
        </p:txBody>
      </p:sp>
      <p:sp>
        <p:nvSpPr>
          <p:cNvPr id="79888" name="AutoShape 4"/>
          <p:cNvSpPr>
            <a:spLocks noChangeArrowheads="1"/>
          </p:cNvSpPr>
          <p:nvPr/>
        </p:nvSpPr>
        <p:spPr bwMode="auto">
          <a:xfrm>
            <a:off x="1181818" y="3591762"/>
            <a:ext cx="2730683" cy="1493422"/>
          </a:xfrm>
          <a:prstGeom prst="roundRect">
            <a:avLst>
              <a:gd name="adj" fmla="val 16667"/>
            </a:avLst>
          </a:prstGeom>
          <a:solidFill>
            <a:srgbClr val="FFFFFF"/>
          </a:solidFill>
          <a:ln w="38100">
            <a:solidFill>
              <a:srgbClr val="FF0000"/>
            </a:solidFill>
            <a:round/>
            <a:headEnd/>
            <a:tailEnd/>
          </a:ln>
        </p:spPr>
        <p:txBody>
          <a:bodyPr/>
          <a:lstStyle/>
          <a:p>
            <a:r>
              <a:rPr lang="ja-JP" altLang="en-US" sz="2800" dirty="0">
                <a:solidFill>
                  <a:schemeClr val="accent1"/>
                </a:solidFill>
                <a:latin typeface="AR P丸ゴシック体E" panose="020B0600010101010101" pitchFamily="50" charset="-128"/>
                <a:ea typeface="AR P丸ゴシック体E" panose="020B0600010101010101" pitchFamily="50" charset="-128"/>
              </a:rPr>
              <a:t>・嫌われた</a:t>
            </a:r>
            <a:endParaRPr lang="en-US" altLang="ja-JP" sz="28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800" dirty="0">
                <a:solidFill>
                  <a:schemeClr val="accent1"/>
                </a:solidFill>
                <a:latin typeface="AR P丸ゴシック体E" panose="020B0600010101010101" pitchFamily="50" charset="-128"/>
                <a:ea typeface="AR P丸ゴシック体E" panose="020B0600010101010101" pitchFamily="50" charset="-128"/>
              </a:rPr>
              <a:t>・</a:t>
            </a:r>
            <a:r>
              <a:rPr lang="ja-JP" altLang="en-US" sz="2400" dirty="0">
                <a:solidFill>
                  <a:schemeClr val="accent1"/>
                </a:solidFill>
                <a:latin typeface="AR P丸ゴシック体E" panose="020B0600010101010101" pitchFamily="50" charset="-128"/>
                <a:ea typeface="AR P丸ゴシック体E" panose="020B0600010101010101" pitchFamily="50" charset="-128"/>
              </a:rPr>
              <a:t>何か自分が悪いことしたかな</a:t>
            </a:r>
            <a:endParaRPr lang="ja-JP" altLang="en-US" sz="2400" dirty="0">
              <a:solidFill>
                <a:srgbClr val="FF0000"/>
              </a:solidFill>
              <a:latin typeface="AR P丸ゴシック体E" panose="020B0600010101010101" pitchFamily="50" charset="-128"/>
              <a:ea typeface="AR P丸ゴシック体E" panose="020B0600010101010101" pitchFamily="50" charset="-128"/>
            </a:endParaRPr>
          </a:p>
          <a:p>
            <a:endParaRPr lang="ja-JP" altLang="en-US" sz="2800" dirty="0">
              <a:solidFill>
                <a:srgbClr val="FF0000"/>
              </a:solidFill>
              <a:latin typeface="AR P丸ゴシック体E" panose="020B0600010101010101" pitchFamily="50" charset="-128"/>
              <a:ea typeface="AR P丸ゴシック体E" panose="020B0600010101010101" pitchFamily="50" charset="-128"/>
            </a:endParaRPr>
          </a:p>
        </p:txBody>
      </p:sp>
      <p:sp>
        <p:nvSpPr>
          <p:cNvPr id="79889" name="AutoShape 4"/>
          <p:cNvSpPr>
            <a:spLocks noChangeArrowheads="1"/>
          </p:cNvSpPr>
          <p:nvPr/>
        </p:nvSpPr>
        <p:spPr bwMode="auto">
          <a:xfrm>
            <a:off x="1220422" y="5278528"/>
            <a:ext cx="2730683" cy="1334271"/>
          </a:xfrm>
          <a:prstGeom prst="roundRect">
            <a:avLst>
              <a:gd name="adj" fmla="val 16667"/>
            </a:avLst>
          </a:prstGeom>
          <a:solidFill>
            <a:srgbClr val="FFFFFF"/>
          </a:solidFill>
          <a:ln w="38100">
            <a:solidFill>
              <a:srgbClr val="FF0000"/>
            </a:solidFill>
            <a:round/>
            <a:headEnd/>
            <a:tailEnd/>
          </a:ln>
        </p:spPr>
        <p:txBody>
          <a:bodyPr/>
          <a:lstStyle/>
          <a:p>
            <a:r>
              <a:rPr lang="ja-JP" altLang="en-US" sz="1600" dirty="0">
                <a:latin typeface="AR P丸ゴシック体E" panose="020B0600010101010101" pitchFamily="50" charset="-128"/>
                <a:ea typeface="AR P丸ゴシック体E" panose="020B0600010101010101" pitchFamily="50" charset="-128"/>
              </a:rPr>
              <a:t>・聞こえなかったのかな？</a:t>
            </a:r>
            <a:endParaRPr lang="en-US" altLang="ja-JP" sz="1600" dirty="0">
              <a:latin typeface="AR P丸ゴシック体E" panose="020B0600010101010101" pitchFamily="50" charset="-128"/>
              <a:ea typeface="AR P丸ゴシック体E" panose="020B0600010101010101" pitchFamily="50" charset="-128"/>
            </a:endParaRPr>
          </a:p>
          <a:p>
            <a:r>
              <a:rPr lang="ja-JP" altLang="en-US" sz="1600" dirty="0">
                <a:latin typeface="AR P丸ゴシック体E" panose="020B0600010101010101" pitchFamily="50" charset="-128"/>
                <a:ea typeface="AR P丸ゴシック体E" panose="020B0600010101010101" pitchFamily="50" charset="-128"/>
              </a:rPr>
              <a:t>・声が小さかったかな？</a:t>
            </a:r>
            <a:endParaRPr lang="en-US" altLang="ja-JP" dirty="0">
              <a:latin typeface="AR P丸ゴシック体E" panose="020B0600010101010101" pitchFamily="50" charset="-128"/>
              <a:ea typeface="AR P丸ゴシック体E" panose="020B0600010101010101" pitchFamily="50" charset="-128"/>
            </a:endParaRPr>
          </a:p>
          <a:p>
            <a:r>
              <a:rPr lang="ja-JP" altLang="en-US" dirty="0">
                <a:latin typeface="AR P丸ゴシック体E" panose="020B0600010101010101" pitchFamily="50" charset="-128"/>
                <a:ea typeface="AR P丸ゴシック体E" panose="020B0600010101010101" pitchFamily="50" charset="-128"/>
              </a:rPr>
              <a:t>・朝ねむいのかな？</a:t>
            </a:r>
          </a:p>
        </p:txBody>
      </p:sp>
      <p:sp>
        <p:nvSpPr>
          <p:cNvPr id="79899" name="タイトル 1"/>
          <p:cNvSpPr txBox="1">
            <a:spLocks/>
          </p:cNvSpPr>
          <p:nvPr/>
        </p:nvSpPr>
        <p:spPr bwMode="auto">
          <a:xfrm>
            <a:off x="148945" y="30163"/>
            <a:ext cx="8964613" cy="960437"/>
          </a:xfrm>
          <a:prstGeom prst="rect">
            <a:avLst/>
          </a:prstGeom>
          <a:noFill/>
          <a:ln w="9525">
            <a:noFill/>
            <a:miter lim="800000"/>
            <a:headEnd/>
            <a:tailEnd/>
          </a:ln>
        </p:spPr>
        <p:txBody>
          <a:bodyPr anchor="ctr"/>
          <a:lstStyle/>
          <a:p>
            <a:pPr algn="ctr"/>
            <a:r>
              <a:rPr lang="ja-JP" altLang="en-US" sz="4800" dirty="0">
                <a:solidFill>
                  <a:srgbClr val="C00000"/>
                </a:solidFill>
                <a:latin typeface="HGP創英角ｺﾞｼｯｸUB" pitchFamily="50" charset="-128"/>
                <a:ea typeface="HGP創英角ｺﾞｼｯｸUB" pitchFamily="50" charset="-128"/>
              </a:rPr>
              <a:t>発表しましょう</a:t>
            </a:r>
          </a:p>
        </p:txBody>
      </p:sp>
      <p:sp>
        <p:nvSpPr>
          <p:cNvPr id="36" name="右矢印 35"/>
          <p:cNvSpPr/>
          <p:nvPr/>
        </p:nvSpPr>
        <p:spPr>
          <a:xfrm>
            <a:off x="6574367" y="4076700"/>
            <a:ext cx="298474"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7" name="右矢印 36"/>
          <p:cNvSpPr/>
          <p:nvPr/>
        </p:nvSpPr>
        <p:spPr>
          <a:xfrm>
            <a:off x="6574367" y="5765483"/>
            <a:ext cx="271487" cy="360362"/>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9" name="右矢印 38"/>
          <p:cNvSpPr/>
          <p:nvPr/>
        </p:nvSpPr>
        <p:spPr>
          <a:xfrm>
            <a:off x="6512479" y="2515219"/>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40" name="テキスト ボックス 17"/>
          <p:cNvSpPr txBox="1"/>
          <p:nvPr/>
        </p:nvSpPr>
        <p:spPr>
          <a:xfrm>
            <a:off x="4687616" y="1142499"/>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chemeClr val="tx2"/>
                </a:solidFill>
                <a:latin typeface="HGP創英角ﾎﾟｯﾌﾟ体" pitchFamily="50" charset="-128"/>
                <a:ea typeface="HGP創英角ﾎﾟｯﾌﾟ体" pitchFamily="50" charset="-128"/>
              </a:rPr>
              <a:t>気持ち</a:t>
            </a:r>
          </a:p>
        </p:txBody>
      </p:sp>
      <p:sp>
        <p:nvSpPr>
          <p:cNvPr id="41" name="AutoShape 4"/>
          <p:cNvSpPr>
            <a:spLocks noChangeArrowheads="1"/>
          </p:cNvSpPr>
          <p:nvPr/>
        </p:nvSpPr>
        <p:spPr bwMode="auto">
          <a:xfrm>
            <a:off x="4289949" y="1976438"/>
            <a:ext cx="2301503" cy="1503648"/>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イライラ</a:t>
            </a:r>
          </a:p>
        </p:txBody>
      </p:sp>
      <p:sp>
        <p:nvSpPr>
          <p:cNvPr id="42" name="AutoShape 4"/>
          <p:cNvSpPr>
            <a:spLocks noChangeArrowheads="1"/>
          </p:cNvSpPr>
          <p:nvPr/>
        </p:nvSpPr>
        <p:spPr bwMode="auto">
          <a:xfrm>
            <a:off x="4272863" y="3591762"/>
            <a:ext cx="2301503" cy="1493422"/>
          </a:xfrm>
          <a:prstGeom prst="roundRect">
            <a:avLst>
              <a:gd name="adj" fmla="val 16667"/>
            </a:avLst>
          </a:prstGeom>
          <a:solidFill>
            <a:srgbClr val="FFFFFF"/>
          </a:solidFill>
          <a:ln w="9525">
            <a:solidFill>
              <a:schemeClr val="tx2"/>
            </a:solidFill>
            <a:round/>
            <a:headEnd/>
            <a:tailEnd/>
          </a:ln>
        </p:spPr>
        <p:txBody>
          <a:bodyPr/>
          <a:lstStyle/>
          <a:p>
            <a:r>
              <a:rPr lang="ja-JP" altLang="en-US" sz="3600" dirty="0">
                <a:latin typeface="Calibri" pitchFamily="34" charset="0"/>
              </a:rPr>
              <a:t>悲しい</a:t>
            </a:r>
          </a:p>
        </p:txBody>
      </p:sp>
      <p:sp>
        <p:nvSpPr>
          <p:cNvPr id="43" name="AutoShape 4"/>
          <p:cNvSpPr>
            <a:spLocks noChangeArrowheads="1"/>
          </p:cNvSpPr>
          <p:nvPr/>
        </p:nvSpPr>
        <p:spPr bwMode="auto">
          <a:xfrm>
            <a:off x="4267034" y="5181017"/>
            <a:ext cx="2301503" cy="1437854"/>
          </a:xfrm>
          <a:prstGeom prst="roundRect">
            <a:avLst>
              <a:gd name="adj" fmla="val 16667"/>
            </a:avLst>
          </a:prstGeom>
          <a:solidFill>
            <a:srgbClr val="FFFFFF"/>
          </a:solidFill>
          <a:ln w="9525">
            <a:solidFill>
              <a:schemeClr val="tx2"/>
            </a:solidFill>
            <a:round/>
            <a:headEnd/>
            <a:tailEnd/>
          </a:ln>
        </p:spPr>
        <p:txBody>
          <a:bodyPr/>
          <a:lstStyle/>
          <a:p>
            <a:r>
              <a:rPr lang="ja-JP" altLang="en-US" sz="3200" dirty="0">
                <a:latin typeface="Calibri" pitchFamily="34" charset="0"/>
              </a:rPr>
              <a:t>落ち着いている</a:t>
            </a:r>
          </a:p>
        </p:txBody>
      </p:sp>
      <p:sp>
        <p:nvSpPr>
          <p:cNvPr id="45" name="テキスト ボックス 17"/>
          <p:cNvSpPr txBox="1"/>
          <p:nvPr/>
        </p:nvSpPr>
        <p:spPr>
          <a:xfrm>
            <a:off x="7528298" y="1107031"/>
            <a:ext cx="1512515" cy="577949"/>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fontAlgn="auto">
              <a:spcBef>
                <a:spcPts val="0"/>
              </a:spcBef>
              <a:spcAft>
                <a:spcPts val="0"/>
              </a:spcAft>
              <a:defRPr/>
            </a:pPr>
            <a:r>
              <a:rPr lang="ja-JP" altLang="en-US" sz="3200" dirty="0">
                <a:solidFill>
                  <a:srgbClr val="00B050"/>
                </a:solidFill>
                <a:latin typeface="HGP創英角ﾎﾟｯﾌﾟ体" pitchFamily="50" charset="-128"/>
                <a:ea typeface="HGP創英角ﾎﾟｯﾌﾟ体" pitchFamily="50" charset="-128"/>
              </a:rPr>
              <a:t>行動</a:t>
            </a:r>
          </a:p>
        </p:txBody>
      </p:sp>
      <p:sp>
        <p:nvSpPr>
          <p:cNvPr id="46" name="AutoShape 4"/>
          <p:cNvSpPr>
            <a:spLocks noChangeArrowheads="1"/>
          </p:cNvSpPr>
          <p:nvPr/>
        </p:nvSpPr>
        <p:spPr bwMode="auto">
          <a:xfrm>
            <a:off x="6872841" y="1976438"/>
            <a:ext cx="2209272" cy="1503648"/>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solidFill>
                  <a:srgbClr val="FF0000"/>
                </a:solidFill>
                <a:latin typeface="AR P丸ゴシック体E" panose="020B0600010101010101" pitchFamily="50" charset="-128"/>
                <a:ea typeface="AR P丸ゴシック体E" panose="020B0600010101010101" pitchFamily="50" charset="-128"/>
              </a:rPr>
              <a:t>・にらむ</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・ほかの友だちに悪口をいう</a:t>
            </a:r>
            <a:endParaRPr lang="en-US" altLang="ja-JP" sz="2000" dirty="0">
              <a:solidFill>
                <a:srgbClr val="FF0000"/>
              </a:solidFill>
              <a:latin typeface="AR P丸ゴシック体E" panose="020B0600010101010101" pitchFamily="50" charset="-128"/>
              <a:ea typeface="AR P丸ゴシック体E" panose="020B0600010101010101" pitchFamily="50" charset="-128"/>
            </a:endParaRPr>
          </a:p>
          <a:p>
            <a:r>
              <a:rPr lang="ja-JP" altLang="en-US" sz="2000" dirty="0">
                <a:solidFill>
                  <a:srgbClr val="FF0000"/>
                </a:solidFill>
                <a:latin typeface="AR P丸ゴシック体E" panose="020B0600010101010101" pitchFamily="50" charset="-128"/>
                <a:ea typeface="AR P丸ゴシック体E" panose="020B0600010101010101" pitchFamily="50" charset="-128"/>
              </a:rPr>
              <a:t>・一生無視する</a:t>
            </a:r>
          </a:p>
          <a:p>
            <a:endParaRPr lang="ja-JP" altLang="en-US" sz="2000" dirty="0">
              <a:solidFill>
                <a:srgbClr val="FF0000"/>
              </a:solidFill>
              <a:latin typeface="AR P丸ゴシック体E" panose="020B0600010101010101" pitchFamily="50" charset="-128"/>
              <a:ea typeface="AR P丸ゴシック体E" panose="020B0600010101010101" pitchFamily="50" charset="-128"/>
            </a:endParaRPr>
          </a:p>
        </p:txBody>
      </p:sp>
      <p:sp>
        <p:nvSpPr>
          <p:cNvPr id="47" name="AutoShape 4"/>
          <p:cNvSpPr>
            <a:spLocks noChangeArrowheads="1"/>
          </p:cNvSpPr>
          <p:nvPr/>
        </p:nvSpPr>
        <p:spPr bwMode="auto">
          <a:xfrm>
            <a:off x="6872841" y="3596740"/>
            <a:ext cx="2209272" cy="1488444"/>
          </a:xfrm>
          <a:prstGeom prst="roundRect">
            <a:avLst>
              <a:gd name="adj" fmla="val 16667"/>
            </a:avLst>
          </a:prstGeom>
          <a:solidFill>
            <a:srgbClr val="FFFFFF"/>
          </a:solidFill>
          <a:ln w="38100">
            <a:solidFill>
              <a:srgbClr val="00B050"/>
            </a:solidFill>
            <a:round/>
            <a:headEnd/>
            <a:tailEnd/>
          </a:ln>
        </p:spPr>
        <p:txBody>
          <a:bodyPr/>
          <a:lstStyle/>
          <a:p>
            <a:r>
              <a:rPr lang="ja-JP" altLang="en-US" sz="2400" dirty="0">
                <a:solidFill>
                  <a:schemeClr val="accent1"/>
                </a:solidFill>
                <a:latin typeface="AR P丸ゴシック体E" panose="020B0600010101010101" pitchFamily="50" charset="-128"/>
                <a:ea typeface="AR P丸ゴシック体E" panose="020B0600010101010101" pitchFamily="50" charset="-128"/>
              </a:rPr>
              <a:t>・家にこもる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a:p>
            <a:r>
              <a:rPr lang="ja-JP" altLang="en-US" sz="2400" dirty="0">
                <a:solidFill>
                  <a:schemeClr val="accent1"/>
                </a:solidFill>
                <a:latin typeface="AR P丸ゴシック体E" panose="020B0600010101010101" pitchFamily="50" charset="-128"/>
                <a:ea typeface="AR P丸ゴシック体E" panose="020B0600010101010101" pitchFamily="50" charset="-128"/>
              </a:rPr>
              <a:t>・友だちに相談する</a:t>
            </a:r>
            <a:endParaRPr lang="en-US" altLang="ja-JP" sz="2400" dirty="0">
              <a:solidFill>
                <a:schemeClr val="accent1"/>
              </a:solidFill>
              <a:latin typeface="AR P丸ゴシック体E" panose="020B0600010101010101" pitchFamily="50" charset="-128"/>
              <a:ea typeface="AR P丸ゴシック体E" panose="020B0600010101010101" pitchFamily="50" charset="-128"/>
            </a:endParaRPr>
          </a:p>
        </p:txBody>
      </p:sp>
      <p:pic>
        <p:nvPicPr>
          <p:cNvPr id="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0115" y="2621331"/>
            <a:ext cx="879587" cy="787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8" name="AutoShape 4"/>
          <p:cNvSpPr>
            <a:spLocks noChangeArrowheads="1"/>
          </p:cNvSpPr>
          <p:nvPr/>
        </p:nvSpPr>
        <p:spPr bwMode="auto">
          <a:xfrm>
            <a:off x="6845854" y="5181017"/>
            <a:ext cx="2209272" cy="1437853"/>
          </a:xfrm>
          <a:prstGeom prst="roundRect">
            <a:avLst>
              <a:gd name="adj" fmla="val 16667"/>
            </a:avLst>
          </a:prstGeom>
          <a:solidFill>
            <a:srgbClr val="FFFFFF"/>
          </a:solidFill>
          <a:ln w="38100">
            <a:solidFill>
              <a:srgbClr val="00B050"/>
            </a:solidFill>
            <a:round/>
            <a:headEnd/>
            <a:tailEnd/>
          </a:ln>
        </p:spPr>
        <p:txBody>
          <a:bodyPr/>
          <a:lstStyle/>
          <a:p>
            <a:r>
              <a:rPr lang="ja-JP" altLang="en-US" sz="2000" dirty="0">
                <a:latin typeface="AR P丸ゴシック体E" panose="020B0600010101010101" pitchFamily="50" charset="-128"/>
                <a:ea typeface="AR P丸ゴシック体E" panose="020B0600010101010101" pitchFamily="50" charset="-128"/>
              </a:rPr>
              <a:t>・もう一度あいさつする</a:t>
            </a:r>
            <a:endParaRPr lang="en-US" altLang="ja-JP" sz="2000" dirty="0">
              <a:latin typeface="AR P丸ゴシック体E" panose="020B0600010101010101" pitchFamily="50" charset="-128"/>
              <a:ea typeface="AR P丸ゴシック体E" panose="020B0600010101010101" pitchFamily="50" charset="-128"/>
            </a:endParaRPr>
          </a:p>
          <a:p>
            <a:r>
              <a:rPr lang="ja-JP" altLang="en-US" sz="2000" dirty="0">
                <a:latin typeface="AR P丸ゴシック体E" panose="020B0600010101010101" pitchFamily="50" charset="-128"/>
                <a:ea typeface="AR P丸ゴシック体E" panose="020B0600010101010101" pitchFamily="50" charset="-128"/>
              </a:rPr>
              <a:t>・休み時間に理由を聞く</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1331" y="4152826"/>
            <a:ext cx="869044" cy="817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8359" y="5771555"/>
            <a:ext cx="831344" cy="708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右矢印 29"/>
          <p:cNvSpPr/>
          <p:nvPr/>
        </p:nvSpPr>
        <p:spPr>
          <a:xfrm>
            <a:off x="3906672" y="4152826"/>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
        <p:nvSpPr>
          <p:cNvPr id="32" name="右矢印 31"/>
          <p:cNvSpPr/>
          <p:nvPr/>
        </p:nvSpPr>
        <p:spPr>
          <a:xfrm>
            <a:off x="3929587" y="5741713"/>
            <a:ext cx="360362" cy="360363"/>
          </a:xfrm>
          <a:prstGeom prst="rightArrow">
            <a:avLst/>
          </a:prstGeom>
          <a:solidFill>
            <a:srgbClr val="8064A2"/>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p>
        </p:txBody>
      </p:sp>
    </p:spTree>
    <p:extLst>
      <p:ext uri="{BB962C8B-B14F-4D97-AF65-F5344CB8AC3E}">
        <p14:creationId xmlns:p14="http://schemas.microsoft.com/office/powerpoint/2010/main" val="11293978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9008248" cy="7920790"/>
          </a:xfrm>
          <a:prstGeom prst="rect">
            <a:avLst/>
          </a:prstGeom>
          <a:noFill/>
          <a:ln w="9525">
            <a:noFill/>
            <a:miter lim="800000"/>
            <a:headEnd/>
            <a:tailEnd/>
          </a:ln>
        </p:spPr>
      </p:pic>
      <p:sp>
        <p:nvSpPr>
          <p:cNvPr id="10242" name="Rectangle 2"/>
          <p:cNvSpPr>
            <a:spLocks noGrp="1" noChangeArrowheads="1"/>
          </p:cNvSpPr>
          <p:nvPr>
            <p:ph type="title"/>
          </p:nvPr>
        </p:nvSpPr>
        <p:spPr>
          <a:xfrm>
            <a:off x="509440" y="223050"/>
            <a:ext cx="8229600" cy="1052736"/>
          </a:xfrm>
        </p:spPr>
        <p:txBody>
          <a:bodyPr>
            <a:normAutofit/>
          </a:bodyPr>
          <a:lstStyle/>
          <a:p>
            <a:r>
              <a:rPr lang="ja-JP" altLang="en-US" dirty="0">
                <a:solidFill>
                  <a:srgbClr val="FFFF00"/>
                </a:solidFill>
                <a:ea typeface="ＤＨＰ特太ゴシック体" panose="02010601000101010101" pitchFamily="2" charset="-128"/>
              </a:rPr>
              <a:t>上手な「考え」を出せる，よさ</a:t>
            </a:r>
          </a:p>
        </p:txBody>
      </p:sp>
      <p:sp>
        <p:nvSpPr>
          <p:cNvPr id="10243" name="Rectangle 3"/>
          <p:cNvSpPr>
            <a:spLocks noGrp="1" noChangeArrowheads="1"/>
          </p:cNvSpPr>
          <p:nvPr>
            <p:ph type="body" idx="1"/>
          </p:nvPr>
        </p:nvSpPr>
        <p:spPr>
          <a:xfrm>
            <a:off x="215708" y="1124744"/>
            <a:ext cx="8745016" cy="3518989"/>
          </a:xfrm>
        </p:spPr>
        <p:txBody>
          <a:bodyPr>
            <a:noAutofit/>
          </a:bodyPr>
          <a:lstStyle/>
          <a:p>
            <a:pPr>
              <a:buFont typeface="Arial" pitchFamily="34" charset="0"/>
              <a:buNone/>
            </a:pPr>
            <a:r>
              <a:rPr lang="ja-JP" altLang="en-US" sz="4000" dirty="0"/>
              <a:t>　</a:t>
            </a:r>
            <a:r>
              <a:rPr lang="ja-JP" altLang="en-US" sz="4000" dirty="0">
                <a:solidFill>
                  <a:schemeClr val="bg1"/>
                </a:solidFill>
              </a:rPr>
              <a:t>　嫌な気持ちのときは</a:t>
            </a:r>
            <a:r>
              <a:rPr lang="ja-JP" altLang="en-US" sz="4000" b="1" dirty="0">
                <a:solidFill>
                  <a:srgbClr val="FFCCFF"/>
                </a:solidFill>
              </a:rPr>
              <a:t>マイナスな「考え」</a:t>
            </a:r>
            <a:r>
              <a:rPr lang="ja-JP" altLang="en-US" sz="4000" dirty="0">
                <a:solidFill>
                  <a:schemeClr val="bg1"/>
                </a:solidFill>
              </a:rPr>
              <a:t>をしていることが多いです。</a:t>
            </a:r>
            <a:endParaRPr lang="en-US" altLang="ja-JP" sz="4000" dirty="0">
              <a:solidFill>
                <a:schemeClr val="bg1"/>
              </a:solidFill>
            </a:endParaRPr>
          </a:p>
          <a:p>
            <a:pPr>
              <a:buFont typeface="Arial" pitchFamily="34" charset="0"/>
              <a:buNone/>
            </a:pPr>
            <a:r>
              <a:rPr lang="ja-JP" altLang="en-US" sz="4000" dirty="0">
                <a:solidFill>
                  <a:schemeClr val="bg1"/>
                </a:solidFill>
              </a:rPr>
              <a:t>　　</a:t>
            </a:r>
            <a:r>
              <a:rPr lang="ja-JP" altLang="en-US" sz="4000" dirty="0">
                <a:solidFill>
                  <a:srgbClr val="FFCCFF"/>
                </a:solidFill>
              </a:rPr>
              <a:t>上手な「考え」</a:t>
            </a:r>
            <a:r>
              <a:rPr lang="ja-JP" altLang="en-US" sz="4000" dirty="0">
                <a:solidFill>
                  <a:schemeClr val="bg1"/>
                </a:solidFill>
              </a:rPr>
              <a:t>を探してみると，</a:t>
            </a:r>
          </a:p>
          <a:p>
            <a:pPr>
              <a:buFont typeface="Arial" pitchFamily="34" charset="0"/>
              <a:buNone/>
            </a:pPr>
            <a:r>
              <a:rPr lang="ja-JP" altLang="en-US" sz="4000" dirty="0">
                <a:solidFill>
                  <a:schemeClr val="bg1"/>
                </a:solidFill>
              </a:rPr>
              <a:t>　嫌な気分をやわらげたり，出来事を</a:t>
            </a:r>
          </a:p>
          <a:p>
            <a:pPr>
              <a:buFont typeface="Arial" pitchFamily="34" charset="0"/>
              <a:buNone/>
            </a:pPr>
            <a:r>
              <a:rPr lang="ja-JP" altLang="en-US" sz="4000" dirty="0">
                <a:solidFill>
                  <a:schemeClr val="bg1"/>
                </a:solidFill>
              </a:rPr>
              <a:t>　ありのままに見たりすることができる</a:t>
            </a:r>
          </a:p>
          <a:p>
            <a:pPr>
              <a:buFont typeface="Arial" pitchFamily="34" charset="0"/>
              <a:buNone/>
            </a:pPr>
            <a:r>
              <a:rPr lang="ja-JP" altLang="en-US" sz="4000" dirty="0">
                <a:solidFill>
                  <a:schemeClr val="bg1"/>
                </a:solidFill>
              </a:rPr>
              <a:t>　かもしれません。</a:t>
            </a:r>
          </a:p>
        </p:txBody>
      </p:sp>
    </p:spTree>
    <p:extLst>
      <p:ext uri="{BB962C8B-B14F-4D97-AF65-F5344CB8AC3E}">
        <p14:creationId xmlns:p14="http://schemas.microsoft.com/office/powerpoint/2010/main" val="40863938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D00205_[1]"/>
          <p:cNvPicPr>
            <a:picLocks noChangeAspect="1" noChangeArrowheads="1"/>
          </p:cNvPicPr>
          <p:nvPr/>
        </p:nvPicPr>
        <p:blipFill>
          <a:blip r:embed="rId3" cstate="print"/>
          <a:srcRect/>
          <a:stretch>
            <a:fillRect/>
          </a:stretch>
        </p:blipFill>
        <p:spPr bwMode="auto">
          <a:xfrm>
            <a:off x="28248" y="188730"/>
            <a:ext cx="8936240" cy="5976574"/>
          </a:xfrm>
          <a:prstGeom prst="rect">
            <a:avLst/>
          </a:prstGeom>
          <a:noFill/>
          <a:ln w="9525">
            <a:noFill/>
            <a:miter lim="800000"/>
            <a:headEnd/>
            <a:tailEnd/>
          </a:ln>
        </p:spPr>
      </p:pic>
      <p:sp>
        <p:nvSpPr>
          <p:cNvPr id="10242" name="Rectangle 2"/>
          <p:cNvSpPr>
            <a:spLocks noGrp="1" noChangeArrowheads="1"/>
          </p:cNvSpPr>
          <p:nvPr>
            <p:ph type="title"/>
          </p:nvPr>
        </p:nvSpPr>
        <p:spPr>
          <a:xfrm>
            <a:off x="251292" y="188730"/>
            <a:ext cx="8229600" cy="1052736"/>
          </a:xfrm>
        </p:spPr>
        <p:txBody>
          <a:bodyPr>
            <a:normAutofit/>
          </a:bodyPr>
          <a:lstStyle/>
          <a:p>
            <a:r>
              <a:rPr lang="ja-JP" altLang="en-US" dirty="0">
                <a:solidFill>
                  <a:srgbClr val="FFFF00"/>
                </a:solidFill>
                <a:ea typeface="ＤＨＰ特太ゴシック体" panose="02010601000101010101" pitchFamily="2" charset="-128"/>
              </a:rPr>
              <a:t>上手な「考え」を出せる，よさ</a:t>
            </a:r>
          </a:p>
        </p:txBody>
      </p:sp>
      <p:sp>
        <p:nvSpPr>
          <p:cNvPr id="7" name="Rectangle 3"/>
          <p:cNvSpPr txBox="1">
            <a:spLocks noChangeArrowheads="1"/>
          </p:cNvSpPr>
          <p:nvPr/>
        </p:nvSpPr>
        <p:spPr>
          <a:xfrm>
            <a:off x="899592" y="1340768"/>
            <a:ext cx="7125736" cy="22322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buFont typeface="Arial" panose="020B0604020202020204" pitchFamily="34" charset="0"/>
              <a:buNone/>
            </a:pPr>
            <a:r>
              <a:rPr lang="ja-JP" altLang="en-US" sz="4000" dirty="0"/>
              <a:t>　</a:t>
            </a:r>
            <a:r>
              <a:rPr lang="en-US" altLang="ja-JP" sz="4400" b="1" dirty="0">
                <a:solidFill>
                  <a:schemeClr val="bg1"/>
                </a:solidFill>
              </a:rPr>
              <a:t>『</a:t>
            </a:r>
            <a:r>
              <a:rPr lang="ja-JP" altLang="en-US" sz="4400" b="1" dirty="0">
                <a:solidFill>
                  <a:schemeClr val="bg1"/>
                </a:solidFill>
              </a:rPr>
              <a:t>心とからだの健康観察</a:t>
            </a:r>
            <a:r>
              <a:rPr lang="en-US" altLang="ja-JP" sz="4400" b="1" dirty="0">
                <a:solidFill>
                  <a:schemeClr val="bg1"/>
                </a:solidFill>
              </a:rPr>
              <a:t>』</a:t>
            </a:r>
            <a:r>
              <a:rPr lang="ja-JP" altLang="en-US" sz="4400" b="1" dirty="0">
                <a:solidFill>
                  <a:schemeClr val="bg1"/>
                </a:solidFill>
              </a:rPr>
              <a:t>の</a:t>
            </a:r>
          </a:p>
          <a:p>
            <a:pPr>
              <a:buFont typeface="Arial" panose="020B0604020202020204" pitchFamily="34" charset="0"/>
              <a:buNone/>
            </a:pPr>
            <a:r>
              <a:rPr lang="ja-JP" altLang="en-US" sz="4400" b="1" dirty="0">
                <a:solidFill>
                  <a:schemeClr val="bg1"/>
                </a:solidFill>
              </a:rPr>
              <a:t>合計点を１点下げることが</a:t>
            </a:r>
          </a:p>
          <a:p>
            <a:pPr>
              <a:buFont typeface="Arial" panose="020B0604020202020204" pitchFamily="34" charset="0"/>
              <a:buNone/>
            </a:pPr>
            <a:r>
              <a:rPr lang="ja-JP" altLang="en-US" sz="4400" b="1" dirty="0">
                <a:solidFill>
                  <a:schemeClr val="bg1"/>
                </a:solidFill>
              </a:rPr>
              <a:t>できるかもしれません。</a:t>
            </a:r>
          </a:p>
        </p:txBody>
      </p:sp>
      <p:sp>
        <p:nvSpPr>
          <p:cNvPr id="4" name="テキスト ボックス 3"/>
          <p:cNvSpPr txBox="1"/>
          <p:nvPr/>
        </p:nvSpPr>
        <p:spPr>
          <a:xfrm>
            <a:off x="449680" y="5215839"/>
            <a:ext cx="8712968" cy="1323439"/>
          </a:xfrm>
          <a:prstGeom prst="rect">
            <a:avLst/>
          </a:prstGeom>
          <a:solidFill>
            <a:schemeClr val="bg1"/>
          </a:solidFill>
          <a:ln>
            <a:noFill/>
          </a:ln>
        </p:spPr>
        <p:txBody>
          <a:bodyPr wrap="square" rtlCol="0">
            <a:spAutoFit/>
          </a:bodyPr>
          <a:lstStyle/>
          <a:p>
            <a:pPr fontAlgn="auto">
              <a:spcBef>
                <a:spcPts val="0"/>
              </a:spcBef>
              <a:spcAft>
                <a:spcPts val="0"/>
              </a:spcAft>
              <a:defRPr/>
            </a:pPr>
            <a:r>
              <a:rPr lang="ja-JP" altLang="en-US" sz="4000" dirty="0"/>
              <a:t>いろいろな「考え」を出して，自分に</a:t>
            </a:r>
          </a:p>
          <a:p>
            <a:pPr fontAlgn="auto">
              <a:spcBef>
                <a:spcPts val="0"/>
              </a:spcBef>
              <a:spcAft>
                <a:spcPts val="0"/>
              </a:spcAft>
              <a:defRPr/>
            </a:pPr>
            <a:r>
              <a:rPr lang="ja-JP" altLang="en-US" sz="4000" dirty="0"/>
              <a:t>とってよりよい行動をしていきましょう！</a:t>
            </a:r>
          </a:p>
        </p:txBody>
      </p:sp>
    </p:spTree>
    <p:extLst>
      <p:ext uri="{BB962C8B-B14F-4D97-AF65-F5344CB8AC3E}">
        <p14:creationId xmlns:p14="http://schemas.microsoft.com/office/powerpoint/2010/main" val="36879693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210" y="3401615"/>
            <a:ext cx="9164995" cy="3456385"/>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ctrTitle"/>
          </p:nvPr>
        </p:nvSpPr>
        <p:spPr>
          <a:xfrm>
            <a:off x="184501" y="332656"/>
            <a:ext cx="8748464" cy="2952327"/>
          </a:xfrm>
        </p:spPr>
        <p:txBody>
          <a:bodyPr>
            <a:noAutofit/>
          </a:bodyPr>
          <a:lstStyle/>
          <a:p>
            <a:pPr algn="l">
              <a:lnSpc>
                <a:spcPct val="150000"/>
              </a:lnSpc>
            </a:pPr>
            <a:r>
              <a:rPr kumimoji="1" lang="ja-JP" altLang="en-US" dirty="0">
                <a:latin typeface="+mj-ea"/>
              </a:rPr>
              <a:t>　こころのサポート</a:t>
            </a:r>
            <a:r>
              <a:rPr lang="ja-JP" altLang="en-US" dirty="0">
                <a:latin typeface="+mj-ea"/>
              </a:rPr>
              <a:t>授業の感想を</a:t>
            </a:r>
            <a:r>
              <a:rPr lang="en-US" altLang="ja-JP" dirty="0">
                <a:latin typeface="+mj-ea"/>
              </a:rPr>
              <a:t/>
            </a:r>
            <a:br>
              <a:rPr lang="en-US" altLang="ja-JP" dirty="0">
                <a:latin typeface="+mj-ea"/>
              </a:rPr>
            </a:br>
            <a:r>
              <a:rPr lang="ja-JP" altLang="en-US" dirty="0">
                <a:latin typeface="+mj-ea"/>
              </a:rPr>
              <a:t>「心とからだの健康観察」の感想ら</a:t>
            </a:r>
            <a:r>
              <a:rPr lang="ja-JP" altLang="en-US" dirty="0" err="1">
                <a:latin typeface="+mj-ea"/>
              </a:rPr>
              <a:t>ん</a:t>
            </a:r>
            <a:r>
              <a:rPr lang="ja-JP" altLang="en-US" dirty="0">
                <a:latin typeface="+mj-ea"/>
              </a:rPr>
              <a:t/>
            </a:r>
            <a:br>
              <a:rPr lang="ja-JP" altLang="en-US" dirty="0">
                <a:latin typeface="+mj-ea"/>
              </a:rPr>
            </a:br>
            <a:r>
              <a:rPr lang="ja-JP" altLang="en-US" dirty="0">
                <a:latin typeface="+mj-ea"/>
              </a:rPr>
              <a:t>に書いてください。</a:t>
            </a:r>
            <a:endParaRPr kumimoji="1" lang="ja-JP" altLang="en-US" dirty="0">
              <a:latin typeface="+mj-ea"/>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645024"/>
            <a:ext cx="8038363" cy="2612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58297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descr="どうぞこちらへ のイラスト（女性）">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rot="349715">
            <a:off x="6802682" y="4119379"/>
            <a:ext cx="2376264" cy="2454072"/>
          </a:xfrm>
          <a:prstGeom prst="rect">
            <a:avLst/>
          </a:prstGeom>
          <a:noFill/>
          <a:ln>
            <a:noFill/>
          </a:ln>
        </p:spPr>
      </p:pic>
      <p:sp>
        <p:nvSpPr>
          <p:cNvPr id="3" name="コンテンツ プレースホルダー 2"/>
          <p:cNvSpPr>
            <a:spLocks noGrp="1"/>
          </p:cNvSpPr>
          <p:nvPr>
            <p:ph idx="1"/>
          </p:nvPr>
        </p:nvSpPr>
        <p:spPr>
          <a:xfrm>
            <a:off x="395536" y="1052736"/>
            <a:ext cx="8568952" cy="5436264"/>
          </a:xfrm>
        </p:spPr>
        <p:txBody>
          <a:bodyPr>
            <a:normAutofit fontScale="92500" lnSpcReduction="10000"/>
          </a:bodyPr>
          <a:lstStyle/>
          <a:p>
            <a:pPr marL="0" indent="0">
              <a:buNone/>
            </a:pPr>
            <a:r>
              <a:rPr lang="ja-JP" altLang="en-US" sz="3600" dirty="0">
                <a:solidFill>
                  <a:srgbClr val="0070C0"/>
                </a:solidFill>
                <a:latin typeface="+mj-ea"/>
                <a:ea typeface="+mj-ea"/>
              </a:rPr>
              <a:t>　</a:t>
            </a:r>
            <a:r>
              <a:rPr lang="ja-JP" altLang="en-US" sz="4000" dirty="0">
                <a:solidFill>
                  <a:srgbClr val="0070C0"/>
                </a:solidFill>
                <a:latin typeface="+mj-ea"/>
                <a:ea typeface="+mj-ea"/>
              </a:rPr>
              <a:t>「心とからだの健康観察」</a:t>
            </a:r>
            <a:r>
              <a:rPr lang="ja-JP" altLang="en-US" sz="4000" dirty="0">
                <a:latin typeface="+mj-ea"/>
                <a:ea typeface="+mj-ea"/>
              </a:rPr>
              <a:t>には，</a:t>
            </a:r>
          </a:p>
          <a:p>
            <a:pPr marL="0" indent="0">
              <a:buNone/>
            </a:pPr>
            <a:r>
              <a:rPr lang="ja-JP" altLang="en-US" sz="4000" dirty="0">
                <a:latin typeface="+mj-ea"/>
                <a:ea typeface="+mj-ea"/>
              </a:rPr>
              <a:t>４つの反応の点数があります。</a:t>
            </a:r>
            <a:endParaRPr lang="en-US" altLang="ja-JP" sz="4000" dirty="0">
              <a:latin typeface="+mj-ea"/>
              <a:ea typeface="+mj-ea"/>
            </a:endParaRPr>
          </a:p>
          <a:p>
            <a:pPr marL="0" indent="0">
              <a:lnSpc>
                <a:spcPct val="110000"/>
              </a:lnSpc>
              <a:buNone/>
            </a:pPr>
            <a:r>
              <a:rPr lang="ja-JP" altLang="en-US" sz="4000" dirty="0">
                <a:latin typeface="+mj-ea"/>
                <a:ea typeface="+mj-ea"/>
              </a:rPr>
              <a:t>　これらには「考え」を変える方法だけで</a:t>
            </a:r>
          </a:p>
          <a:p>
            <a:pPr marL="0" indent="0">
              <a:lnSpc>
                <a:spcPct val="110000"/>
              </a:lnSpc>
              <a:buNone/>
            </a:pPr>
            <a:r>
              <a:rPr lang="ja-JP" altLang="en-US" sz="4000" dirty="0">
                <a:latin typeface="+mj-ea"/>
                <a:ea typeface="+mj-ea"/>
              </a:rPr>
              <a:t>なく，リラックスしたり，気分を変えたりする方法も役に立ちます。このリーフレットは</a:t>
            </a:r>
          </a:p>
          <a:p>
            <a:pPr marL="0" indent="0">
              <a:lnSpc>
                <a:spcPct val="110000"/>
              </a:lnSpc>
              <a:buNone/>
            </a:pPr>
            <a:r>
              <a:rPr lang="ja-JP" altLang="en-US" sz="4000" dirty="0">
                <a:latin typeface="+mj-ea"/>
                <a:ea typeface="+mj-ea"/>
              </a:rPr>
              <a:t>自分でできる工夫が書かれています。</a:t>
            </a:r>
            <a:endParaRPr lang="en-US" altLang="ja-JP" sz="4000" dirty="0">
              <a:latin typeface="+mj-ea"/>
              <a:ea typeface="+mj-ea"/>
            </a:endParaRPr>
          </a:p>
          <a:p>
            <a:pPr marL="0" indent="0">
              <a:buNone/>
            </a:pPr>
            <a:r>
              <a:rPr lang="ja-JP" altLang="en-US" sz="4000" dirty="0">
                <a:latin typeface="+mj-ea"/>
                <a:ea typeface="+mj-ea"/>
              </a:rPr>
              <a:t>　また，先生やカウンセラーと</a:t>
            </a:r>
          </a:p>
          <a:p>
            <a:pPr marL="0" indent="0">
              <a:buNone/>
            </a:pPr>
            <a:r>
              <a:rPr lang="ja-JP" altLang="en-US" sz="4000" dirty="0">
                <a:latin typeface="+mj-ea"/>
                <a:ea typeface="+mj-ea"/>
              </a:rPr>
              <a:t>お話しする機会をつくりましょう。</a:t>
            </a:r>
            <a:endParaRPr kumimoji="1" lang="ja-JP" altLang="en-US" sz="4000" dirty="0">
              <a:latin typeface="+mj-ea"/>
              <a:ea typeface="+mj-ea"/>
            </a:endParaRPr>
          </a:p>
        </p:txBody>
      </p:sp>
      <p:sp>
        <p:nvSpPr>
          <p:cNvPr id="4" name="テキスト ボックス 3"/>
          <p:cNvSpPr txBox="1"/>
          <p:nvPr/>
        </p:nvSpPr>
        <p:spPr>
          <a:xfrm>
            <a:off x="179512" y="166264"/>
            <a:ext cx="8568952" cy="769441"/>
          </a:xfrm>
          <a:prstGeom prst="rect">
            <a:avLst/>
          </a:prstGeom>
          <a:noFill/>
        </p:spPr>
        <p:txBody>
          <a:bodyPr wrap="square" rtlCol="0">
            <a:spAutoFit/>
          </a:bodyPr>
          <a:lstStyle/>
          <a:p>
            <a:pPr algn="ctr"/>
            <a:r>
              <a:rPr lang="ja-JP" altLang="en-US" sz="4400" dirty="0">
                <a:solidFill>
                  <a:schemeClr val="accent2"/>
                </a:solidFill>
                <a:latin typeface="HGP創英角ｺﾞｼｯｸUB" panose="020B0900000000000000" pitchFamily="50" charset="-128"/>
                <a:ea typeface="HGP創英角ｺﾞｼｯｸUB" panose="020B0900000000000000" pitchFamily="50" charset="-128"/>
              </a:rPr>
              <a:t>さいごに</a:t>
            </a:r>
            <a:endParaRPr kumimoji="1" lang="ja-JP" altLang="en-US" sz="4400" dirty="0">
              <a:solidFill>
                <a:schemeClr val="accent2"/>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394957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1844675"/>
            <a:ext cx="8229600" cy="4537075"/>
          </a:xfrm>
        </p:spPr>
        <p:txBody>
          <a:bodyPr/>
          <a:lstStyle/>
          <a:p>
            <a:pPr>
              <a:defRPr/>
            </a:pPr>
            <a:r>
              <a:rPr lang="ja-JP" altLang="en-US" sz="3600" dirty="0">
                <a:solidFill>
                  <a:schemeClr val="tx2">
                    <a:lumMod val="75000"/>
                  </a:schemeClr>
                </a:solidFill>
              </a:rPr>
              <a:t>この授業では、はじめにアンケートを使って心とからだの健康をふりかえりました。次に、楽しくなかったり安心できないときには「こうすればよい」という方法を学びました。</a:t>
            </a:r>
          </a:p>
          <a:p>
            <a:pPr marL="0" indent="0">
              <a:buFont typeface="Arial" panose="020B0604020202020204" pitchFamily="34" charset="0"/>
              <a:buNone/>
              <a:defRPr/>
            </a:pPr>
            <a:endParaRPr lang="ja-JP" altLang="en-US" sz="3600" dirty="0">
              <a:solidFill>
                <a:schemeClr val="tx2">
                  <a:lumMod val="75000"/>
                </a:schemeClr>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normAutofit fontScale="90000"/>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981075"/>
            <a:ext cx="8229600" cy="5400675"/>
          </a:xfrm>
        </p:spPr>
        <p:txBody>
          <a:bodyPr>
            <a:normAutofit lnSpcReduction="10000"/>
          </a:bodyPr>
          <a:lstStyle/>
          <a:p>
            <a:pPr>
              <a:defRPr/>
            </a:pPr>
            <a:r>
              <a:rPr lang="ja-JP" altLang="en-US" dirty="0">
                <a:solidFill>
                  <a:schemeClr val="tx2">
                    <a:lumMod val="75000"/>
                  </a:schemeClr>
                </a:solidFill>
              </a:rPr>
              <a:t>　最後に、もう一つ知っておいて欲しいことがあります。それは「だれかに相談してもよいのだ」ということです。</a:t>
            </a:r>
          </a:p>
          <a:p>
            <a:pPr>
              <a:defRPr/>
            </a:pPr>
            <a:r>
              <a:rPr lang="ja-JP" altLang="en-US" dirty="0">
                <a:solidFill>
                  <a:schemeClr val="tx2">
                    <a:lumMod val="75000"/>
                  </a:schemeClr>
                </a:solidFill>
              </a:rPr>
              <a:t>　相談する相手は、あなたがよく知っている信頼できる人がいいですか？　たとえば、学校の先生やスクールカウンセラー、家族や友だちのことです。</a:t>
            </a:r>
          </a:p>
          <a:p>
            <a:pPr>
              <a:defRPr/>
            </a:pPr>
            <a:r>
              <a:rPr lang="ja-JP" altLang="en-US" dirty="0">
                <a:solidFill>
                  <a:schemeClr val="tx2">
                    <a:lumMod val="75000"/>
                  </a:schemeClr>
                </a:solidFill>
              </a:rPr>
              <a:t>　もしかしたら、あなたのことを知らない人の方が話しやすいですか？　そんなときのために「２４時間子供ＳＯＳダイヤル」や「チャイルドライン」、「ふれあい電話」などがあります。</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タイトル 1"/>
          <p:cNvSpPr>
            <a:spLocks noGrp="1"/>
          </p:cNvSpPr>
          <p:nvPr>
            <p:ph type="title"/>
          </p:nvPr>
        </p:nvSpPr>
        <p:spPr>
          <a:xfrm>
            <a:off x="254000" y="125413"/>
            <a:ext cx="8574088" cy="1143000"/>
          </a:xfrm>
        </p:spPr>
        <p:txBody>
          <a:bodyPr/>
          <a:lstStyle/>
          <a:p>
            <a:r>
              <a:rPr lang="ja-JP" altLang="en-US" sz="4000" dirty="0">
                <a:latin typeface="HGP創英角ｺﾞｼｯｸUB" pitchFamily="50" charset="-128"/>
                <a:ea typeface="HGP創英角ｺﾞｼｯｸUB" pitchFamily="50" charset="-128"/>
              </a:rPr>
              <a:t>「心とからだの健康観察」をする前に②</a:t>
            </a:r>
          </a:p>
        </p:txBody>
      </p:sp>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1196752"/>
            <a:ext cx="8291512"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89346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892172-C514-4A5C-8E4B-458869F48382}"/>
              </a:ext>
            </a:extLst>
          </p:cNvPr>
          <p:cNvSpPr>
            <a:spLocks noGrp="1"/>
          </p:cNvSpPr>
          <p:nvPr>
            <p:ph type="title"/>
          </p:nvPr>
        </p:nvSpPr>
        <p:spPr>
          <a:xfrm>
            <a:off x="457200" y="274638"/>
            <a:ext cx="8229600" cy="561975"/>
          </a:xfrm>
        </p:spPr>
        <p:txBody>
          <a:bodyPr/>
          <a:lstStyle/>
          <a:p>
            <a:pPr>
              <a:defRPr/>
            </a:pPr>
            <a:r>
              <a:rPr lang="ja-JP" altLang="en-US" sz="3600" dirty="0">
                <a:solidFill>
                  <a:schemeClr val="tx2">
                    <a:lumMod val="75000"/>
                  </a:schemeClr>
                </a:solidFill>
              </a:rPr>
              <a:t>この授業のまとめ</a:t>
            </a:r>
          </a:p>
        </p:txBody>
      </p:sp>
      <p:sp>
        <p:nvSpPr>
          <p:cNvPr id="3" name="コンテンツ プレースホルダー 2">
            <a:extLst>
              <a:ext uri="{FF2B5EF4-FFF2-40B4-BE49-F238E27FC236}">
                <a16:creationId xmlns:a16="http://schemas.microsoft.com/office/drawing/2014/main" id="{84649975-05C5-49FA-8A3A-28ABC564AE29}"/>
              </a:ext>
            </a:extLst>
          </p:cNvPr>
          <p:cNvSpPr>
            <a:spLocks noGrp="1"/>
          </p:cNvSpPr>
          <p:nvPr>
            <p:ph idx="1"/>
          </p:nvPr>
        </p:nvSpPr>
        <p:spPr>
          <a:xfrm>
            <a:off x="457200" y="981075"/>
            <a:ext cx="8229600" cy="5400675"/>
          </a:xfrm>
        </p:spPr>
        <p:txBody>
          <a:bodyPr/>
          <a:lstStyle/>
          <a:p>
            <a:pPr>
              <a:defRPr/>
            </a:pPr>
            <a:r>
              <a:rPr lang="ja-JP" altLang="en-US" sz="3600" dirty="0">
                <a:solidFill>
                  <a:schemeClr val="tx2">
                    <a:lumMod val="75000"/>
                  </a:schemeClr>
                </a:solidFill>
              </a:rPr>
              <a:t>「だれかに相談する」こと。それは、心とからだを健康にするための、上手な工夫のひとつです。</a:t>
            </a:r>
            <a:endParaRPr lang="en-US" altLang="ja-JP" sz="3600" dirty="0">
              <a:solidFill>
                <a:schemeClr val="tx2">
                  <a:lumMod val="75000"/>
                </a:schemeClr>
              </a:solidFill>
            </a:endParaRPr>
          </a:p>
          <a:p>
            <a:pPr>
              <a:defRPr/>
            </a:pPr>
            <a:r>
              <a:rPr lang="ja-JP" altLang="en-US" sz="3600" dirty="0">
                <a:solidFill>
                  <a:schemeClr val="tx2">
                    <a:lumMod val="75000"/>
                  </a:schemeClr>
                </a:solidFill>
              </a:rPr>
              <a:t>そして、あなたが「友だちに相談された」とき、それが友だちのいのちに関わるものであったなら、心配している気持ちを伝えた上で「直ぐ</a:t>
            </a:r>
            <a:r>
              <a:rPr lang="ja-JP" altLang="en-US" sz="3600" dirty="0" smtClean="0">
                <a:solidFill>
                  <a:schemeClr val="tx2">
                    <a:lumMod val="75000"/>
                  </a:schemeClr>
                </a:solidFill>
              </a:rPr>
              <a:t>に</a:t>
            </a:r>
            <a:r>
              <a:rPr lang="ja-JP" altLang="en-US" sz="3600" dirty="0">
                <a:solidFill>
                  <a:schemeClr val="tx2">
                    <a:lumMod val="75000"/>
                  </a:schemeClr>
                </a:solidFill>
              </a:rPr>
              <a:t>信頼できる</a:t>
            </a:r>
            <a:r>
              <a:rPr lang="ja-JP" altLang="en-US" sz="3600" dirty="0" smtClean="0">
                <a:solidFill>
                  <a:schemeClr val="tx2">
                    <a:lumMod val="75000"/>
                  </a:schemeClr>
                </a:solidFill>
              </a:rPr>
              <a:t>大人</a:t>
            </a:r>
            <a:r>
              <a:rPr lang="ja-JP" altLang="en-US" sz="3600" dirty="0">
                <a:solidFill>
                  <a:schemeClr val="tx2">
                    <a:lumMod val="75000"/>
                  </a:schemeClr>
                </a:solidFill>
              </a:rPr>
              <a:t>に相談する」こと。それが、その友だちとあなたのための正しい工夫です。</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タイトル 1"/>
          <p:cNvSpPr>
            <a:spLocks noGrp="1"/>
          </p:cNvSpPr>
          <p:nvPr>
            <p:ph type="title"/>
          </p:nvPr>
        </p:nvSpPr>
        <p:spPr>
          <a:xfrm>
            <a:off x="323850" y="260350"/>
            <a:ext cx="8362950" cy="1008410"/>
          </a:xfrm>
        </p:spPr>
        <p:txBody>
          <a:bodyPr/>
          <a:lstStyle/>
          <a:p>
            <a:r>
              <a:rPr lang="ja-JP" altLang="en-US" sz="4000" dirty="0">
                <a:latin typeface="HGP創英角ｺﾞｼｯｸUB" pitchFamily="50" charset="-128"/>
                <a:ea typeface="HGP創英角ｺﾞｼｯｸUB" pitchFamily="50" charset="-128"/>
              </a:rPr>
              <a:t>「心とからだの健康観察」をする前に③</a:t>
            </a:r>
          </a:p>
        </p:txBody>
      </p:sp>
      <p:pic>
        <p:nvPicPr>
          <p:cNvPr id="717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388" y="1340769"/>
            <a:ext cx="8529637" cy="532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4035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図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5656" y="2503886"/>
            <a:ext cx="6192688" cy="2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10"/>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7" name="Rectangle 12"/>
          <p:cNvSpPr>
            <a:spLocks noChangeArrowheads="1"/>
          </p:cNvSpPr>
          <p:nvPr/>
        </p:nvSpPr>
        <p:spPr bwMode="auto">
          <a:xfrm>
            <a:off x="0" y="-142964"/>
            <a:ext cx="3672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pPr eaLnBrk="0" hangingPunct="0"/>
            <a:endParaRPr kumimoji="0" lang="ja-JP" altLang="ja-JP" sz="800" dirty="0">
              <a:latin typeface="Arial" charset="0"/>
            </a:endParaRPr>
          </a:p>
          <a:p>
            <a:pPr eaLnBrk="0" hangingPunct="0"/>
            <a:r>
              <a:rPr kumimoji="0" lang="ja-JP" altLang="ja-JP" dirty="0">
                <a:latin typeface="Arial" charset="0"/>
              </a:rPr>
              <a:t/>
            </a:r>
            <a:br>
              <a:rPr kumimoji="0" lang="ja-JP" altLang="ja-JP" dirty="0">
                <a:latin typeface="Arial" charset="0"/>
              </a:rPr>
            </a:br>
            <a:endParaRPr kumimoji="0" lang="ja-JP" altLang="ja-JP" dirty="0">
              <a:latin typeface="Arial" charset="0"/>
            </a:endParaRPr>
          </a:p>
          <a:p>
            <a:pPr eaLnBrk="0" hangingPunct="0"/>
            <a:r>
              <a:rPr kumimoji="0" lang="en-US" altLang="ja-JP" sz="1000" dirty="0">
                <a:latin typeface="ＭＳ ゴシック" pitchFamily="49" charset="-128"/>
                <a:ea typeface="ＭＳ ゴシック" pitchFamily="49" charset="-128"/>
                <a:cs typeface="Times New Roman" pitchFamily="18" charset="0"/>
              </a:rPr>
              <a:t>	【19</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31</a:t>
            </a:r>
            <a:r>
              <a:rPr kumimoji="0" lang="ja-JP" altLang="en-US" sz="1000" dirty="0">
                <a:latin typeface="ＭＳ ゴシック" pitchFamily="49" charset="-128"/>
                <a:ea typeface="ＭＳ ゴシック" pitchFamily="49" charset="-128"/>
                <a:cs typeface="Times New Roman" pitchFamily="18" charset="0"/>
              </a:rPr>
              <a:t>項目版</a:t>
            </a:r>
            <a:r>
              <a:rPr kumimoji="0" lang="en-US" altLang="ja-JP" sz="1000" dirty="0">
                <a:latin typeface="ＭＳ ゴシック" pitchFamily="49" charset="-128"/>
                <a:ea typeface="ＭＳ ゴシック" pitchFamily="49" charset="-128"/>
                <a:cs typeface="Times New Roman" pitchFamily="18" charset="0"/>
              </a:rPr>
              <a:t>】</a:t>
            </a:r>
            <a:r>
              <a:rPr kumimoji="0" lang="ja-JP" altLang="en-US" sz="1000" dirty="0">
                <a:latin typeface="ＭＳ ゴシック" pitchFamily="49" charset="-128"/>
                <a:ea typeface="ＭＳ ゴシック" pitchFamily="49" charset="-128"/>
                <a:cs typeface="Times New Roman" pitchFamily="18" charset="0"/>
              </a:rPr>
              <a:t>児童生徒情報記入欄</a:t>
            </a:r>
            <a:endParaRPr kumimoji="0" lang="ja-JP" altLang="en-US" sz="800" dirty="0">
              <a:latin typeface="Arial" charset="0"/>
            </a:endParaRPr>
          </a:p>
          <a:p>
            <a:pPr eaLnBrk="0" hangingPunct="0"/>
            <a:endParaRPr kumimoji="0" lang="ja-JP" altLang="en-US" dirty="0">
              <a:latin typeface="Arial" charset="0"/>
            </a:endParaRPr>
          </a:p>
        </p:txBody>
      </p:sp>
      <p:sp>
        <p:nvSpPr>
          <p:cNvPr id="8198" name="Rectangle 14"/>
          <p:cNvSpPr>
            <a:spLocks noChangeArrowheads="1"/>
          </p:cNvSpPr>
          <p:nvPr/>
        </p:nvSpPr>
        <p:spPr bwMode="auto">
          <a:xfrm>
            <a:off x="40640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8199" name="Rectangle 19"/>
          <p:cNvSpPr>
            <a:spLocks noChangeArrowheads="1"/>
          </p:cNvSpPr>
          <p:nvPr/>
        </p:nvSpPr>
        <p:spPr bwMode="auto">
          <a:xfrm>
            <a:off x="406400" y="2362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kumimoji="1">
                <a:solidFill>
                  <a:schemeClr val="tx1"/>
                </a:solidFill>
                <a:latin typeface="Calibri" pitchFamily="34" charset="0"/>
                <a:ea typeface="ＭＳ Ｐゴシック" charset="-128"/>
              </a:defRPr>
            </a:lvl1pPr>
            <a:lvl2pPr marL="742950" indent="-285750">
              <a:defRPr kumimoji="1">
                <a:solidFill>
                  <a:schemeClr val="tx1"/>
                </a:solidFill>
                <a:latin typeface="Calibri" pitchFamily="34" charset="0"/>
                <a:ea typeface="ＭＳ Ｐゴシック" charset="-128"/>
              </a:defRPr>
            </a:lvl2pPr>
            <a:lvl3pPr marL="1143000" indent="-228600">
              <a:defRPr kumimoji="1">
                <a:solidFill>
                  <a:schemeClr val="tx1"/>
                </a:solidFill>
                <a:latin typeface="Calibri" pitchFamily="34" charset="0"/>
                <a:ea typeface="ＭＳ Ｐゴシック" charset="-128"/>
              </a:defRPr>
            </a:lvl3pPr>
            <a:lvl4pPr marL="1600200" indent="-228600">
              <a:defRPr kumimoji="1">
                <a:solidFill>
                  <a:schemeClr val="tx1"/>
                </a:solidFill>
                <a:latin typeface="Calibri" pitchFamily="34" charset="0"/>
                <a:ea typeface="ＭＳ Ｐゴシック" charset="-128"/>
              </a:defRPr>
            </a:lvl4pPr>
            <a:lvl5pPr marL="2057400" indent="-228600">
              <a:defRPr kumimoji="1">
                <a:solidFill>
                  <a:schemeClr val="tx1"/>
                </a:solidFill>
                <a:latin typeface="Calibri" pitchFamily="34" charset="0"/>
                <a:ea typeface="ＭＳ Ｐゴシック" charset="-128"/>
              </a:defRPr>
            </a:lvl5pPr>
            <a:lvl6pPr marL="2514600" indent="-228600" fontAlgn="base">
              <a:spcBef>
                <a:spcPct val="0"/>
              </a:spcBef>
              <a:spcAft>
                <a:spcPct val="0"/>
              </a:spcAft>
              <a:defRPr kumimoji="1">
                <a:solidFill>
                  <a:schemeClr val="tx1"/>
                </a:solidFill>
                <a:latin typeface="Calibri" pitchFamily="34" charset="0"/>
                <a:ea typeface="ＭＳ Ｐゴシック" charset="-128"/>
              </a:defRPr>
            </a:lvl6pPr>
            <a:lvl7pPr marL="2971800" indent="-228600" fontAlgn="base">
              <a:spcBef>
                <a:spcPct val="0"/>
              </a:spcBef>
              <a:spcAft>
                <a:spcPct val="0"/>
              </a:spcAft>
              <a:defRPr kumimoji="1">
                <a:solidFill>
                  <a:schemeClr val="tx1"/>
                </a:solidFill>
                <a:latin typeface="Calibri" pitchFamily="34" charset="0"/>
                <a:ea typeface="ＭＳ Ｐゴシック" charset="-128"/>
              </a:defRPr>
            </a:lvl7pPr>
            <a:lvl8pPr marL="3429000" indent="-228600" fontAlgn="base">
              <a:spcBef>
                <a:spcPct val="0"/>
              </a:spcBef>
              <a:spcAft>
                <a:spcPct val="0"/>
              </a:spcAft>
              <a:defRPr kumimoji="1">
                <a:solidFill>
                  <a:schemeClr val="tx1"/>
                </a:solidFill>
                <a:latin typeface="Calibri" pitchFamily="34" charset="0"/>
                <a:ea typeface="ＭＳ Ｐゴシック" charset="-128"/>
              </a:defRPr>
            </a:lvl8pPr>
            <a:lvl9pPr marL="3886200" indent="-228600" fontAlgn="base">
              <a:spcBef>
                <a:spcPct val="0"/>
              </a:spcBef>
              <a:spcAft>
                <a:spcPct val="0"/>
              </a:spcAft>
              <a:defRPr kumimoji="1">
                <a:solidFill>
                  <a:schemeClr val="tx1"/>
                </a:solidFill>
                <a:latin typeface="Calibri" pitchFamily="34" charset="0"/>
                <a:ea typeface="ＭＳ Ｐゴシック" charset="-128"/>
              </a:defRPr>
            </a:lvl9pPr>
          </a:lstStyle>
          <a:p>
            <a:endParaRPr lang="ja-JP" altLang="en-US"/>
          </a:p>
        </p:txBody>
      </p:sp>
      <p:sp>
        <p:nvSpPr>
          <p:cNvPr id="16" name="角丸四角形吹き出し 15"/>
          <p:cNvSpPr/>
          <p:nvPr/>
        </p:nvSpPr>
        <p:spPr>
          <a:xfrm>
            <a:off x="611560" y="5373216"/>
            <a:ext cx="7427292" cy="1166812"/>
          </a:xfrm>
          <a:prstGeom prst="wedgeRoundRectCallout">
            <a:avLst>
              <a:gd name="adj1" fmla="val -20132"/>
              <a:gd name="adj2" fmla="val -88341"/>
              <a:gd name="adj3" fmla="val 16667"/>
            </a:avLst>
          </a:prstGeom>
          <a:ln>
            <a:solidFill>
              <a:srgbClr val="FF0000"/>
            </a:solidFill>
          </a:ln>
        </p:spPr>
        <p:style>
          <a:lnRef idx="2">
            <a:schemeClr val="accent6"/>
          </a:lnRef>
          <a:fillRef idx="1">
            <a:schemeClr val="lt1"/>
          </a:fillRef>
          <a:effectRef idx="0">
            <a:schemeClr val="accent6"/>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西暦で記入</a:t>
            </a:r>
            <a:endParaRPr lang="en-US" altLang="ja-JP" sz="3600" b="1" dirty="0">
              <a:solidFill>
                <a:srgbClr val="FF0000"/>
              </a:solidFill>
            </a:endParaRPr>
          </a:p>
          <a:p>
            <a:pPr algn="ctr" fontAlgn="auto">
              <a:spcBef>
                <a:spcPts val="0"/>
              </a:spcBef>
              <a:spcAft>
                <a:spcPts val="0"/>
              </a:spcAft>
              <a:defRPr/>
            </a:pPr>
            <a:r>
              <a:rPr lang="ja-JP" altLang="en-US" sz="3600" b="1" dirty="0">
                <a:solidFill>
                  <a:srgbClr val="FF0000"/>
                </a:solidFill>
              </a:rPr>
              <a:t>月日</a:t>
            </a:r>
            <a:r>
              <a:rPr lang="ja-JP" altLang="en-US" sz="3600" b="1" dirty="0" smtClean="0">
                <a:solidFill>
                  <a:srgbClr val="FF0000"/>
                </a:solidFill>
              </a:rPr>
              <a:t>は</a:t>
            </a:r>
            <a:r>
              <a:rPr lang="ja-JP" altLang="en-US" sz="3600" b="1" dirty="0">
                <a:solidFill>
                  <a:srgbClr val="FF0000"/>
                </a:solidFill>
              </a:rPr>
              <a:t>１</a:t>
            </a:r>
            <a:r>
              <a:rPr lang="ja-JP" altLang="en-US" sz="3600" b="1" dirty="0" smtClean="0">
                <a:solidFill>
                  <a:srgbClr val="FF0000"/>
                </a:solidFill>
              </a:rPr>
              <a:t>月</a:t>
            </a:r>
            <a:r>
              <a:rPr lang="ja-JP" altLang="en-US" sz="3600" b="1" dirty="0">
                <a:solidFill>
                  <a:srgbClr val="FF0000"/>
                </a:solidFill>
              </a:rPr>
              <a:t>でれば「</a:t>
            </a:r>
            <a:r>
              <a:rPr lang="en-US" altLang="ja-JP" sz="3600" b="1" dirty="0" smtClean="0">
                <a:solidFill>
                  <a:srgbClr val="FF0000"/>
                </a:solidFill>
              </a:rPr>
              <a:t>01</a:t>
            </a:r>
            <a:r>
              <a:rPr lang="ja-JP" altLang="en-US" sz="3600" b="1" dirty="0" smtClean="0">
                <a:solidFill>
                  <a:srgbClr val="FF0000"/>
                </a:solidFill>
              </a:rPr>
              <a:t>」</a:t>
            </a:r>
            <a:r>
              <a:rPr lang="ja-JP" altLang="en-US" sz="3600" b="1" dirty="0">
                <a:solidFill>
                  <a:srgbClr val="FF0000"/>
                </a:solidFill>
              </a:rPr>
              <a:t>と記入（</a:t>
            </a:r>
            <a:r>
              <a:rPr lang="en-US" altLang="ja-JP" sz="3600" b="1" dirty="0">
                <a:solidFill>
                  <a:srgbClr val="FF0000"/>
                </a:solidFill>
              </a:rPr>
              <a:t>2</a:t>
            </a:r>
            <a:r>
              <a:rPr lang="ja-JP" altLang="en-US" sz="3600" b="1" dirty="0">
                <a:solidFill>
                  <a:srgbClr val="FF0000"/>
                </a:solidFill>
              </a:rPr>
              <a:t>桁）</a:t>
            </a:r>
          </a:p>
        </p:txBody>
      </p:sp>
      <p:sp>
        <p:nvSpPr>
          <p:cNvPr id="15" name="角丸四角形吹き出し 14"/>
          <p:cNvSpPr/>
          <p:nvPr/>
        </p:nvSpPr>
        <p:spPr>
          <a:xfrm>
            <a:off x="1063872" y="1514565"/>
            <a:ext cx="3914528" cy="1266363"/>
          </a:xfrm>
          <a:prstGeom prst="wedgeRoundRectCallout">
            <a:avLst>
              <a:gd name="adj1" fmla="val 9899"/>
              <a:gd name="adj2" fmla="val 100186"/>
              <a:gd name="adj3" fmla="val 16667"/>
            </a:avLst>
          </a:prstGeom>
          <a:ln>
            <a:solidFill>
              <a:srgbClr val="FF0000"/>
            </a:solidFill>
          </a:ln>
        </p:spPr>
        <p:style>
          <a:lnRef idx="2">
            <a:schemeClr val="accent2"/>
          </a:lnRef>
          <a:fillRef idx="1">
            <a:schemeClr val="lt1"/>
          </a:fillRef>
          <a:effectRef idx="0">
            <a:schemeClr val="accent2"/>
          </a:effectRef>
          <a:fontRef idx="minor">
            <a:schemeClr val="dk1"/>
          </a:fontRef>
        </p:style>
        <p:txBody>
          <a:bodyPr anchor="ctr"/>
          <a:lstStyle/>
          <a:p>
            <a:pPr fontAlgn="auto">
              <a:spcBef>
                <a:spcPts val="0"/>
              </a:spcBef>
              <a:spcAft>
                <a:spcPts val="0"/>
              </a:spcAft>
              <a:defRPr/>
            </a:pPr>
            <a:r>
              <a:rPr lang="ja-JP" altLang="en-US" sz="3600" b="1" dirty="0">
                <a:solidFill>
                  <a:srgbClr val="FF0000"/>
                </a:solidFill>
              </a:rPr>
              <a:t>・</a:t>
            </a:r>
            <a:r>
              <a:rPr lang="ja-JP" altLang="en-US" sz="3600" b="1" dirty="0" smtClean="0">
                <a:solidFill>
                  <a:srgbClr val="FF0000"/>
                </a:solidFill>
              </a:rPr>
              <a:t>カタカナで記入</a:t>
            </a:r>
            <a:endParaRPr lang="en-US" altLang="ja-JP" sz="3600" b="1" dirty="0">
              <a:solidFill>
                <a:srgbClr val="FF0000"/>
              </a:solidFill>
            </a:endParaRPr>
          </a:p>
          <a:p>
            <a:pPr fontAlgn="auto">
              <a:spcBef>
                <a:spcPts val="0"/>
              </a:spcBef>
              <a:spcAft>
                <a:spcPts val="0"/>
              </a:spcAft>
              <a:defRPr/>
            </a:pPr>
            <a:r>
              <a:rPr lang="ja-JP" altLang="en-US" sz="3600" b="1" dirty="0">
                <a:solidFill>
                  <a:srgbClr val="FF0000"/>
                </a:solidFill>
              </a:rPr>
              <a:t>・だく点は１ます</a:t>
            </a:r>
          </a:p>
        </p:txBody>
      </p:sp>
      <p:sp>
        <p:nvSpPr>
          <p:cNvPr id="19" name="正方形/長方形 18"/>
          <p:cNvSpPr/>
          <p:nvPr/>
        </p:nvSpPr>
        <p:spPr>
          <a:xfrm>
            <a:off x="1042988" y="323850"/>
            <a:ext cx="2479675"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sp>
        <p:nvSpPr>
          <p:cNvPr id="14" name="角丸四角形吹き出し 13"/>
          <p:cNvSpPr/>
          <p:nvPr/>
        </p:nvSpPr>
        <p:spPr>
          <a:xfrm>
            <a:off x="5796136" y="1561702"/>
            <a:ext cx="2156991" cy="658813"/>
          </a:xfrm>
          <a:prstGeom prst="wedgeRoundRectCallout">
            <a:avLst>
              <a:gd name="adj1" fmla="val -12182"/>
              <a:gd name="adj2" fmla="val 136240"/>
              <a:gd name="adj3" fmla="val 16667"/>
            </a:avLst>
          </a:prstGeom>
          <a:ln>
            <a:solidFill>
              <a:srgbClr val="FF0000"/>
            </a:solidFill>
          </a:ln>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ja-JP" altLang="en-US" sz="3600" b="1" dirty="0">
                <a:solidFill>
                  <a:srgbClr val="FF0000"/>
                </a:solidFill>
              </a:rPr>
              <a:t>記入不要</a:t>
            </a:r>
          </a:p>
        </p:txBody>
      </p:sp>
    </p:spTree>
    <p:extLst>
      <p:ext uri="{BB962C8B-B14F-4D97-AF65-F5344CB8AC3E}">
        <p14:creationId xmlns:p14="http://schemas.microsoft.com/office/powerpoint/2010/main" val="36009443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9750" y="333375"/>
            <a:ext cx="2478088" cy="581025"/>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r>
              <a:rPr lang="ja-JP" altLang="en-US" sz="3200" dirty="0"/>
              <a:t>記入例</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688" y="2132856"/>
            <a:ext cx="8519924"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085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400236" y="2204864"/>
            <a:ext cx="8229600" cy="864096"/>
          </a:xfrm>
          <a:prstGeom prst="rect">
            <a:avLst/>
          </a:prstGeom>
        </p:spPr>
        <p:txBody>
          <a:bodyP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4000" dirty="0"/>
              <a:t>１　なかなか，眠れないことがある</a:t>
            </a:r>
            <a:endParaRPr lang="en-US" altLang="ja-JP" sz="4000" dirty="0"/>
          </a:p>
          <a:p>
            <a:endParaRPr lang="en-US" altLang="ja-JP" sz="4000" dirty="0"/>
          </a:p>
          <a:p>
            <a:endParaRPr lang="en-US" altLang="ja-JP" sz="4000" dirty="0"/>
          </a:p>
          <a:p>
            <a:endParaRPr lang="en-US" altLang="ja-JP" sz="4000" dirty="0"/>
          </a:p>
          <a:p>
            <a:endParaRPr lang="ja-JP" altLang="en-US" sz="4000" dirty="0"/>
          </a:p>
        </p:txBody>
      </p:sp>
    </p:spTree>
    <p:extLst>
      <p:ext uri="{BB962C8B-B14F-4D97-AF65-F5344CB8AC3E}">
        <p14:creationId xmlns:p14="http://schemas.microsoft.com/office/powerpoint/2010/main" val="65786402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3AEAF6D7EADDCC46B7F1658E00A3F8A6" ma:contentTypeVersion="14" ma:contentTypeDescription="新しいドキュメントを作成します。" ma:contentTypeScope="" ma:versionID="974792108cc6d5dc52257e9de48540e7">
  <xsd:schema xmlns:xsd="http://www.w3.org/2001/XMLSchema" xmlns:xs="http://www.w3.org/2001/XMLSchema" xmlns:p="http://schemas.microsoft.com/office/2006/metadata/properties" xmlns:ns2="83390223-ac78-471d-8b94-490f93f3d6a2" xmlns:ns3="1c19836c-4d06-4b18-b425-cf54d4379231" targetNamespace="http://schemas.microsoft.com/office/2006/metadata/properties" ma:root="true" ma:fieldsID="de4f5ed3ae174f83e3b7432da11157af" ns2:_="" ns3:_="">
    <xsd:import namespace="83390223-ac78-471d-8b94-490f93f3d6a2"/>
    <xsd:import namespace="1c19836c-4d06-4b18-b425-cf54d437923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Location" minOccurs="0"/>
                <xsd:element ref="ns3:MediaServiceGenerationTime" minOccurs="0"/>
                <xsd:element ref="ns3:MediaServiceEventHashCode" minOccurs="0"/>
                <xsd:element ref="ns3:MediaServiceOCR"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390223-ac78-471d-8b94-490f93f3d6a2"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有相手の詳細情報" ma:internalName="SharedWithDetails" ma:readOnly="true">
      <xsd:simpleType>
        <xsd:restriction base="dms:Note">
          <xsd:maxLength value="255"/>
        </xsd:restriction>
      </xsd:simpleType>
    </xsd:element>
    <xsd:element name="TaxCatchAll" ma:index="16" nillable="true" ma:displayName="Taxonomy Catch All Column" ma:hidden="true" ma:list="{7d985537-120d-4a01-ab56-b8dba2d4c8f5}" ma:internalName="TaxCatchAll" ma:showField="CatchAllData" ma:web="83390223-ac78-471d-8b94-490f93f3d6a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c19836c-4d06-4b18-b425-cf54d437923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画像タグ" ma:readOnly="false" ma:fieldId="{5cf76f15-5ced-4ddc-b409-7134ff3c332f}" ma:taxonomyMulti="true" ma:sspId="2fa0fa3f-70e1-4769-a1b2-7e42ce768019" ma:termSetId="09814cd3-568e-fe90-9814-8d621ff8fb84" ma:anchorId="fba54fb3-c3e1-fe81-a776-ca4b69148c4d" ma:open="true" ma:isKeyword="false">
      <xsd:complexType>
        <xsd:sequence>
          <xsd:element ref="pc:Terms" minOccurs="0" maxOccurs="1"/>
        </xsd:sequence>
      </xsd:complexType>
    </xsd:element>
    <xsd:element name="MediaServiceLocation" ma:index="17" nillable="true" ma:displayName="Location" ma:indexed="true"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97087A-31B4-4007-8EF6-9D838CEFC1D3}"/>
</file>

<file path=customXml/itemProps2.xml><?xml version="1.0" encoding="utf-8"?>
<ds:datastoreItem xmlns:ds="http://schemas.openxmlformats.org/officeDocument/2006/customXml" ds:itemID="{DBC22CE4-41CC-45E8-9C93-E9B19203A454}"/>
</file>

<file path=docProps/app.xml><?xml version="1.0" encoding="utf-8"?>
<Properties xmlns="http://schemas.openxmlformats.org/officeDocument/2006/extended-properties" xmlns:vt="http://schemas.openxmlformats.org/officeDocument/2006/docPropsVTypes">
  <TotalTime>6801</TotalTime>
  <Words>2950</Words>
  <Application>Microsoft Office PowerPoint</Application>
  <PresentationFormat>画面に合わせる (4:3)</PresentationFormat>
  <Paragraphs>327</Paragraphs>
  <Slides>50</Slides>
  <Notes>47</Notes>
  <HiddenSlides>0</HiddenSlides>
  <MMClips>0</MMClips>
  <ScaleCrop>false</ScaleCrop>
  <HeadingPairs>
    <vt:vector size="6" baseType="variant">
      <vt:variant>
        <vt:lpstr>使用されているフォント</vt:lpstr>
      </vt:variant>
      <vt:variant>
        <vt:i4>11</vt:i4>
      </vt:variant>
      <vt:variant>
        <vt:lpstr>テーマ</vt:lpstr>
      </vt:variant>
      <vt:variant>
        <vt:i4>2</vt:i4>
      </vt:variant>
      <vt:variant>
        <vt:lpstr>スライド タイトル</vt:lpstr>
      </vt:variant>
      <vt:variant>
        <vt:i4>50</vt:i4>
      </vt:variant>
    </vt:vector>
  </HeadingPairs>
  <TitlesOfParts>
    <vt:vector size="63" baseType="lpstr">
      <vt:lpstr>AR P丸ゴシック体E</vt:lpstr>
      <vt:lpstr>ＤＦ特太ゴシック体</vt:lpstr>
      <vt:lpstr>ＤＨＰ特太ゴシック体</vt:lpstr>
      <vt:lpstr>HGP創英角ｺﾞｼｯｸUB</vt:lpstr>
      <vt:lpstr>HGP創英角ﾎﾟｯﾌﾟ体</vt:lpstr>
      <vt:lpstr>HGS創英角ｺﾞｼｯｸUB</vt:lpstr>
      <vt:lpstr>ＭＳ Ｐゴシック</vt:lpstr>
      <vt:lpstr>ＭＳ ゴシック</vt:lpstr>
      <vt:lpstr>Arial</vt:lpstr>
      <vt:lpstr>Calibri</vt:lpstr>
      <vt:lpstr>Times New Roman</vt:lpstr>
      <vt:lpstr>Office ​​テーマ</vt:lpstr>
      <vt:lpstr>1_Office ​​テーマ</vt:lpstr>
      <vt:lpstr>PowerPoint プレゼンテーション</vt:lpstr>
      <vt:lpstr>PowerPoint プレゼンテーション</vt:lpstr>
      <vt:lpstr>PowerPoint プレゼンテーション</vt:lpstr>
      <vt:lpstr>「心とからだの健康観察」をする前に①</vt:lpstr>
      <vt:lpstr>「心とからだの健康観察」をする前に②</vt:lpstr>
      <vt:lpstr>「心とからだの健康観察」をする前に③</vt:lpstr>
      <vt:lpstr>PowerPoint プレゼンテーション</vt:lpstr>
      <vt:lpstr>PowerPoint プレゼンテーション</vt:lpstr>
      <vt:lpstr>PowerPoint プレゼンテーション</vt:lpstr>
      <vt:lpstr>２，むしゃくしゃしたり，いらいらしたり， 　　かっとしたりする</vt:lpstr>
      <vt:lpstr>３，小さな音やちょっとしたことで， 　　どきっとする</vt:lpstr>
      <vt:lpstr>４，いやな夢や，こわい夢をみる</vt:lpstr>
      <vt:lpstr>５，ちょっとしたきかっけで， 　　思い出したくないのに，思い出してしまう</vt:lpstr>
      <vt:lpstr>６，つらかったこと（大震災や他の大変なこと）を 　　思い出して，どきどきしたり， 　　苦しくなったりする</vt:lpstr>
      <vt:lpstr>７，つらかったことは，現実のこと・ 　　本当のことと思えないことがある</vt:lpstr>
      <vt:lpstr>８，悲しいことがあったのに， 　　どうして涙がでないのかなと思う</vt:lpstr>
      <vt:lpstr>９，つらかったことについては， 　　話さないようにしている</vt:lpstr>
      <vt:lpstr>PowerPoint プレゼンテーション</vt:lpstr>
      <vt:lpstr>１０，自分が悪い（悪かった）と 　　　責めてしまうことがある</vt:lpstr>
      <vt:lpstr>１１，楽しかったことが 　　　楽しいと思えないことがある</vt:lpstr>
      <vt:lpstr>１２，自分の気持ちを， 　　　だれもわかってくれないと 　　　思うことがある</vt:lpstr>
      <vt:lpstr>１３，頭やお腹が痛かったり， 　　　からだの調子が悪い</vt:lpstr>
      <vt:lpstr>１４，ごはんがおいしくないし， 　　　食べたくないとことがある</vt:lpstr>
      <vt:lpstr>１５，なにもやる気がしないことがある</vt:lpstr>
      <vt:lpstr>１６，勉強に集中できないことがある</vt:lpstr>
      <vt:lpstr>１７，学校を遅こくしたり 　　　休んだりすることがある</vt:lpstr>
      <vt:lpstr>１８，学校では楽しいことがいっぱいある</vt:lpstr>
      <vt:lpstr>１９，だれかに話をきいてもらいたい</vt:lpstr>
      <vt:lpstr>「つらかったこと」（６，７，９）ときかれて，あなたは何を思いうかべましたか  　　　　　・大震災 　　　　　・他の大変なこと 　　　　　・両方 　　　　　・思いうかばない</vt:lpstr>
      <vt:lpstr>PowerPoint プレゼンテーション</vt:lpstr>
      <vt:lpstr>PowerPoint プレゼンテーション</vt:lpstr>
      <vt:lpstr> このアンケートをして ・気づいたこと ・今の気もち　　　　　　 </vt:lpstr>
      <vt:lpstr>PowerPoint プレゼンテーション</vt:lpstr>
      <vt:lpstr>PowerPoint プレゼンテーション</vt:lpstr>
      <vt:lpstr>PowerPoint プレゼンテーション</vt:lpstr>
      <vt:lpstr>PowerPoint プレゼンテーション</vt:lpstr>
      <vt:lpstr>こんな場面です</vt:lpstr>
      <vt:lpstr>ふだんの自分はどう「考え」るかな？</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上手な「考え」を出せる，よさ</vt:lpstr>
      <vt:lpstr>上手な「考え」を出せる，よさ</vt:lpstr>
      <vt:lpstr>　こころのサポート授業の感想を 「心とからだの健康観察」の感想らん に書いてください。</vt:lpstr>
      <vt:lpstr>PowerPoint プレゼンテーション</vt:lpstr>
      <vt:lpstr>この授業のまとめ</vt:lpstr>
      <vt:lpstr>この授業のまとめ</vt:lpstr>
      <vt:lpstr>この授業のまとめ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tominagay</dc:creator>
  <cp:lastModifiedBy>中塚良久</cp:lastModifiedBy>
  <cp:revision>171</cp:revision>
  <cp:lastPrinted>2015-07-05T02:50:27Z</cp:lastPrinted>
  <dcterms:created xsi:type="dcterms:W3CDTF">2014-06-20T23:59:10Z</dcterms:created>
  <dcterms:modified xsi:type="dcterms:W3CDTF">2023-07-24T08:46:28Z</dcterms:modified>
</cp:coreProperties>
</file>