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diagrams/data1.xml" ContentType="application/vnd.openxmlformats-officedocument.drawingml.diagramData+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drawing1.xml" ContentType="application/vnd.ms-office.drawingml.diagramDrawing+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68" r:id="rId4"/>
    <p:sldId id="281" r:id="rId5"/>
    <p:sldId id="280" r:id="rId6"/>
    <p:sldId id="263" r:id="rId7"/>
    <p:sldId id="274" r:id="rId8"/>
    <p:sldId id="276" r:id="rId9"/>
    <p:sldId id="270" r:id="rId10"/>
    <p:sldId id="277" r:id="rId11"/>
    <p:sldId id="261" r:id="rId12"/>
    <p:sldId id="267" r:id="rId13"/>
    <p:sldId id="273" r:id="rId14"/>
    <p:sldId id="282" r:id="rId15"/>
    <p:sldId id="271" r:id="rId16"/>
    <p:sldId id="279" r:id="rId17"/>
  </p:sldIdLst>
  <p:sldSz cx="9144000" cy="6858000" type="screen4x3"/>
  <p:notesSz cx="6742113" cy="98726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12"/>
    <a:srgbClr val="FFE2E4"/>
    <a:srgbClr val="FFFF66"/>
    <a:srgbClr val="CCFF66"/>
    <a:srgbClr val="BBF0BB"/>
    <a:srgbClr val="FC0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1" autoAdjust="0"/>
    <p:restoredTop sz="60989" autoAdjust="0"/>
  </p:normalViewPr>
  <p:slideViewPr>
    <p:cSldViewPr snapToGrid="0" snapToObjects="1">
      <p:cViewPr varScale="1">
        <p:scale>
          <a:sx n="70" d="100"/>
          <a:sy n="70" d="100"/>
        </p:scale>
        <p:origin x="26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45869-0E8F-8546-B73C-C67BF4FB14CB}"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kumimoji="1" lang="ja-JP" altLang="en-US"/>
        </a:p>
      </dgm:t>
    </dgm:pt>
    <dgm:pt modelId="{75F10A5B-949F-6240-89DB-F1A2B1E0E203}">
      <dgm:prSet phldrT="[テキスト]" custT="1"/>
      <dgm:spPr/>
      <dgm:t>
        <a:bodyPr/>
        <a:lstStyle/>
        <a:p>
          <a:r>
            <a:rPr kumimoji="1" lang="ja-JP" altLang="en-US" sz="6000" dirty="0" smtClean="0"/>
            <a:t>安心</a:t>
          </a:r>
          <a:endParaRPr kumimoji="1" lang="ja-JP" altLang="en-US" sz="6000" dirty="0"/>
        </a:p>
      </dgm:t>
    </dgm:pt>
    <dgm:pt modelId="{439CB5EC-3A8F-DB4E-8367-1AF308395077}" type="parTrans" cxnId="{AEA92D39-7489-594C-BDFB-EDA71979F07C}">
      <dgm:prSet/>
      <dgm:spPr/>
      <dgm:t>
        <a:bodyPr/>
        <a:lstStyle/>
        <a:p>
          <a:endParaRPr kumimoji="1" lang="ja-JP" altLang="en-US"/>
        </a:p>
      </dgm:t>
    </dgm:pt>
    <dgm:pt modelId="{DE3427D1-D59E-FE40-BD20-D6700DCD10AA}" type="sibTrans" cxnId="{AEA92D39-7489-594C-BDFB-EDA71979F07C}">
      <dgm:prSet/>
      <dgm:spPr/>
      <dgm:t>
        <a:bodyPr/>
        <a:lstStyle/>
        <a:p>
          <a:endParaRPr kumimoji="1" lang="ja-JP" altLang="en-US"/>
        </a:p>
      </dgm:t>
    </dgm:pt>
    <dgm:pt modelId="{921BC300-1934-3349-939B-2C942A94991B}">
      <dgm:prSet phldrT="[テキスト]" custT="1"/>
      <dgm:spPr/>
      <dgm:t>
        <a:bodyPr/>
        <a:lstStyle/>
        <a:p>
          <a:r>
            <a:rPr kumimoji="1" lang="ja-JP" altLang="en-US" sz="2000" dirty="0" smtClean="0"/>
            <a:t>自分の役割や力を見つける</a:t>
          </a:r>
          <a:endParaRPr kumimoji="1" lang="ja-JP" altLang="en-US" sz="2000" dirty="0"/>
        </a:p>
      </dgm:t>
    </dgm:pt>
    <dgm:pt modelId="{8D88369A-3AFF-B442-AD5C-FFC9F92E0A17}" type="parTrans" cxnId="{B3BCC203-8184-2141-B1BE-EEA1C7ED6FE3}">
      <dgm:prSet/>
      <dgm:spPr/>
      <dgm:t>
        <a:bodyPr/>
        <a:lstStyle/>
        <a:p>
          <a:endParaRPr kumimoji="1" lang="ja-JP" altLang="en-US"/>
        </a:p>
      </dgm:t>
    </dgm:pt>
    <dgm:pt modelId="{8F94A594-EFB0-4043-895C-548D04A0121B}" type="sibTrans" cxnId="{B3BCC203-8184-2141-B1BE-EEA1C7ED6FE3}">
      <dgm:prSet/>
      <dgm:spPr/>
      <dgm:t>
        <a:bodyPr/>
        <a:lstStyle/>
        <a:p>
          <a:endParaRPr kumimoji="1" lang="ja-JP" altLang="en-US"/>
        </a:p>
      </dgm:t>
    </dgm:pt>
    <dgm:pt modelId="{A2CB0E67-B529-E245-9CE4-8E60A8D4EA1F}">
      <dgm:prSet phldrT="[テキスト]" custT="1"/>
      <dgm:spPr/>
      <dgm:t>
        <a:bodyPr/>
        <a:lstStyle/>
        <a:p>
          <a:r>
            <a:rPr kumimoji="1" lang="ja-JP" altLang="en-US" sz="2000" dirty="0" smtClean="0"/>
            <a:t>自分にも役割がある</a:t>
          </a:r>
        </a:p>
      </dgm:t>
    </dgm:pt>
    <dgm:pt modelId="{A777ED7D-CF2C-854A-A390-A7DD29785C9A}" type="parTrans" cxnId="{170339F0-98B7-FB45-8E1F-A7DE3640E2C0}">
      <dgm:prSet/>
      <dgm:spPr/>
      <dgm:t>
        <a:bodyPr/>
        <a:lstStyle/>
        <a:p>
          <a:endParaRPr kumimoji="1" lang="ja-JP" altLang="en-US"/>
        </a:p>
      </dgm:t>
    </dgm:pt>
    <dgm:pt modelId="{7B65ECB0-E7CF-E747-AF72-A9604F582A69}" type="sibTrans" cxnId="{170339F0-98B7-FB45-8E1F-A7DE3640E2C0}">
      <dgm:prSet/>
      <dgm:spPr/>
      <dgm:t>
        <a:bodyPr/>
        <a:lstStyle/>
        <a:p>
          <a:endParaRPr kumimoji="1" lang="ja-JP" altLang="en-US"/>
        </a:p>
      </dgm:t>
    </dgm:pt>
    <dgm:pt modelId="{98FB5A21-AD15-354E-8918-8FDDA990798C}">
      <dgm:prSet phldrT="[テキスト]" custT="1"/>
      <dgm:spPr/>
      <dgm:t>
        <a:bodyPr/>
        <a:lstStyle/>
        <a:p>
          <a:r>
            <a:rPr kumimoji="1" lang="ja-JP" altLang="en-US" sz="2000" dirty="0" smtClean="0"/>
            <a:t>誰かの役に立っている</a:t>
          </a:r>
        </a:p>
      </dgm:t>
    </dgm:pt>
    <dgm:pt modelId="{BE6758EF-607F-514B-9435-8450DFDA4049}" type="parTrans" cxnId="{A4F05E4A-A3AB-5740-A34A-8A11E3E28239}">
      <dgm:prSet/>
      <dgm:spPr/>
      <dgm:t>
        <a:bodyPr/>
        <a:lstStyle/>
        <a:p>
          <a:endParaRPr kumimoji="1" lang="ja-JP" altLang="en-US"/>
        </a:p>
      </dgm:t>
    </dgm:pt>
    <dgm:pt modelId="{33CB1E62-DAC8-C34D-8B8B-00841DAC9B76}" type="sibTrans" cxnId="{A4F05E4A-A3AB-5740-A34A-8A11E3E28239}">
      <dgm:prSet/>
      <dgm:spPr/>
      <dgm:t>
        <a:bodyPr/>
        <a:lstStyle/>
        <a:p>
          <a:endParaRPr kumimoji="1" lang="ja-JP" altLang="en-US"/>
        </a:p>
      </dgm:t>
    </dgm:pt>
    <dgm:pt modelId="{3B63FBF4-66B1-274B-9A6C-89D0D5FC8087}">
      <dgm:prSet phldrT="[テキスト]" custT="1"/>
      <dgm:spPr/>
      <dgm:t>
        <a:bodyPr/>
        <a:lstStyle/>
        <a:p>
          <a:r>
            <a:rPr kumimoji="1" lang="ja-JP" altLang="en-US" sz="2000" dirty="0" smtClean="0"/>
            <a:t>ありのままを受け入れられる</a:t>
          </a:r>
        </a:p>
      </dgm:t>
    </dgm:pt>
    <dgm:pt modelId="{F9DF83A3-1EF9-1944-8BA5-B1A7E984B970}" type="parTrans" cxnId="{D640559A-626D-F045-B3CD-FE726825C023}">
      <dgm:prSet/>
      <dgm:spPr/>
      <dgm:t>
        <a:bodyPr/>
        <a:lstStyle/>
        <a:p>
          <a:endParaRPr kumimoji="1" lang="ja-JP" altLang="en-US"/>
        </a:p>
      </dgm:t>
    </dgm:pt>
    <dgm:pt modelId="{CD2B539F-BE64-6F43-A0C5-ACA875338AC8}" type="sibTrans" cxnId="{D640559A-626D-F045-B3CD-FE726825C023}">
      <dgm:prSet/>
      <dgm:spPr/>
      <dgm:t>
        <a:bodyPr/>
        <a:lstStyle/>
        <a:p>
          <a:endParaRPr kumimoji="1" lang="ja-JP" altLang="en-US"/>
        </a:p>
      </dgm:t>
    </dgm:pt>
    <dgm:pt modelId="{978640AE-461B-7946-9CD9-23143F740D28}" type="pres">
      <dgm:prSet presAssocID="{E1C45869-0E8F-8546-B73C-C67BF4FB14CB}" presName="composite" presStyleCnt="0">
        <dgm:presLayoutVars>
          <dgm:chMax val="1"/>
          <dgm:dir/>
          <dgm:resizeHandles val="exact"/>
        </dgm:presLayoutVars>
      </dgm:prSet>
      <dgm:spPr/>
      <dgm:t>
        <a:bodyPr/>
        <a:lstStyle/>
        <a:p>
          <a:endParaRPr kumimoji="1" lang="ja-JP" altLang="en-US"/>
        </a:p>
      </dgm:t>
    </dgm:pt>
    <dgm:pt modelId="{EA257BFB-99E4-BE45-B49A-219A0186A7C2}" type="pres">
      <dgm:prSet presAssocID="{E1C45869-0E8F-8546-B73C-C67BF4FB14CB}" presName="radial" presStyleCnt="0">
        <dgm:presLayoutVars>
          <dgm:animLvl val="ctr"/>
        </dgm:presLayoutVars>
      </dgm:prSet>
      <dgm:spPr/>
      <dgm:t>
        <a:bodyPr/>
        <a:lstStyle/>
        <a:p>
          <a:endParaRPr kumimoji="1" lang="ja-JP" altLang="en-US"/>
        </a:p>
      </dgm:t>
    </dgm:pt>
    <dgm:pt modelId="{B4C9AEDC-FA59-CD44-B0CC-BBA44492CA3C}" type="pres">
      <dgm:prSet presAssocID="{75F10A5B-949F-6240-89DB-F1A2B1E0E203}" presName="centerShape" presStyleLbl="vennNode1" presStyleIdx="0" presStyleCnt="5" custScaleX="109893" custScaleY="118687" custLinFactNeighborX="66284" custLinFactNeighborY="-17511"/>
      <dgm:spPr/>
      <dgm:t>
        <a:bodyPr/>
        <a:lstStyle/>
        <a:p>
          <a:endParaRPr kumimoji="1" lang="ja-JP" altLang="en-US"/>
        </a:p>
      </dgm:t>
    </dgm:pt>
    <dgm:pt modelId="{820CDFDB-2C7E-CA4D-AF69-C3909A35DD1F}" type="pres">
      <dgm:prSet presAssocID="{921BC300-1934-3349-939B-2C942A94991B}" presName="node" presStyleLbl="vennNode1" presStyleIdx="1" presStyleCnt="5" custScaleX="154400" custScaleY="155063" custRadScaleRad="44736" custRadScaleInc="-1516">
        <dgm:presLayoutVars>
          <dgm:bulletEnabled val="1"/>
        </dgm:presLayoutVars>
      </dgm:prSet>
      <dgm:spPr/>
      <dgm:t>
        <a:bodyPr/>
        <a:lstStyle/>
        <a:p>
          <a:endParaRPr kumimoji="1" lang="ja-JP" altLang="en-US"/>
        </a:p>
      </dgm:t>
    </dgm:pt>
    <dgm:pt modelId="{171561F2-7252-CD44-80B2-54998193F26E}" type="pres">
      <dgm:prSet presAssocID="{A2CB0E67-B529-E245-9CE4-8E60A8D4EA1F}" presName="node" presStyleLbl="vennNode1" presStyleIdx="2" presStyleCnt="5" custScaleX="154400" custScaleY="153661" custRadScaleRad="113168" custRadScaleInc="-191017">
        <dgm:presLayoutVars>
          <dgm:bulletEnabled val="1"/>
        </dgm:presLayoutVars>
      </dgm:prSet>
      <dgm:spPr/>
      <dgm:t>
        <a:bodyPr/>
        <a:lstStyle/>
        <a:p>
          <a:endParaRPr kumimoji="1" lang="ja-JP" altLang="en-US"/>
        </a:p>
      </dgm:t>
    </dgm:pt>
    <dgm:pt modelId="{68472400-B2E0-014F-8332-5EE172147B25}" type="pres">
      <dgm:prSet presAssocID="{98FB5A21-AD15-354E-8918-8FDDA990798C}" presName="node" presStyleLbl="vennNode1" presStyleIdx="3" presStyleCnt="5" custScaleX="158998" custScaleY="160643" custRadScaleRad="176427" custRadScaleInc="70919">
        <dgm:presLayoutVars>
          <dgm:bulletEnabled val="1"/>
        </dgm:presLayoutVars>
      </dgm:prSet>
      <dgm:spPr/>
      <dgm:t>
        <a:bodyPr/>
        <a:lstStyle/>
        <a:p>
          <a:endParaRPr kumimoji="1" lang="ja-JP" altLang="en-US"/>
        </a:p>
      </dgm:t>
    </dgm:pt>
    <dgm:pt modelId="{E5D1903F-EF7E-7145-AA4D-3B3622D1FD01}" type="pres">
      <dgm:prSet presAssocID="{3B63FBF4-66B1-274B-9A6C-89D0D5FC8087}" presName="node" presStyleLbl="vennNode1" presStyleIdx="4" presStyleCnt="5" custScaleX="146445" custScaleY="146296" custRadScaleRad="66355" custRadScaleInc="-59399">
        <dgm:presLayoutVars>
          <dgm:bulletEnabled val="1"/>
        </dgm:presLayoutVars>
      </dgm:prSet>
      <dgm:spPr/>
      <dgm:t>
        <a:bodyPr/>
        <a:lstStyle/>
        <a:p>
          <a:endParaRPr kumimoji="1" lang="ja-JP" altLang="en-US"/>
        </a:p>
      </dgm:t>
    </dgm:pt>
  </dgm:ptLst>
  <dgm:cxnLst>
    <dgm:cxn modelId="{FCF1627F-85C6-5643-B4EF-0E84FCF3AAA0}" type="presOf" srcId="{75F10A5B-949F-6240-89DB-F1A2B1E0E203}" destId="{B4C9AEDC-FA59-CD44-B0CC-BBA44492CA3C}" srcOrd="0" destOrd="0" presId="urn:microsoft.com/office/officeart/2005/8/layout/radial3"/>
    <dgm:cxn modelId="{17781D8A-E371-B240-9279-5310CD7644D6}" type="presOf" srcId="{A2CB0E67-B529-E245-9CE4-8E60A8D4EA1F}" destId="{171561F2-7252-CD44-80B2-54998193F26E}" srcOrd="0" destOrd="0" presId="urn:microsoft.com/office/officeart/2005/8/layout/radial3"/>
    <dgm:cxn modelId="{3C6ED738-30AF-EF4C-9DB5-29F1D108C206}" type="presOf" srcId="{E1C45869-0E8F-8546-B73C-C67BF4FB14CB}" destId="{978640AE-461B-7946-9CD9-23143F740D28}" srcOrd="0" destOrd="0" presId="urn:microsoft.com/office/officeart/2005/8/layout/radial3"/>
    <dgm:cxn modelId="{B3BCC203-8184-2141-B1BE-EEA1C7ED6FE3}" srcId="{75F10A5B-949F-6240-89DB-F1A2B1E0E203}" destId="{921BC300-1934-3349-939B-2C942A94991B}" srcOrd="0" destOrd="0" parTransId="{8D88369A-3AFF-B442-AD5C-FFC9F92E0A17}" sibTransId="{8F94A594-EFB0-4043-895C-548D04A0121B}"/>
    <dgm:cxn modelId="{E6DF10EB-C7F1-4849-8D5B-027AC21C755F}" type="presOf" srcId="{921BC300-1934-3349-939B-2C942A94991B}" destId="{820CDFDB-2C7E-CA4D-AF69-C3909A35DD1F}" srcOrd="0" destOrd="0" presId="urn:microsoft.com/office/officeart/2005/8/layout/radial3"/>
    <dgm:cxn modelId="{A4F05E4A-A3AB-5740-A34A-8A11E3E28239}" srcId="{75F10A5B-949F-6240-89DB-F1A2B1E0E203}" destId="{98FB5A21-AD15-354E-8918-8FDDA990798C}" srcOrd="2" destOrd="0" parTransId="{BE6758EF-607F-514B-9435-8450DFDA4049}" sibTransId="{33CB1E62-DAC8-C34D-8B8B-00841DAC9B76}"/>
    <dgm:cxn modelId="{D640559A-626D-F045-B3CD-FE726825C023}" srcId="{75F10A5B-949F-6240-89DB-F1A2B1E0E203}" destId="{3B63FBF4-66B1-274B-9A6C-89D0D5FC8087}" srcOrd="3" destOrd="0" parTransId="{F9DF83A3-1EF9-1944-8BA5-B1A7E984B970}" sibTransId="{CD2B539F-BE64-6F43-A0C5-ACA875338AC8}"/>
    <dgm:cxn modelId="{ED59B999-81B8-B142-8710-06746A2FBEFD}" type="presOf" srcId="{3B63FBF4-66B1-274B-9A6C-89D0D5FC8087}" destId="{E5D1903F-EF7E-7145-AA4D-3B3622D1FD01}" srcOrd="0" destOrd="0" presId="urn:microsoft.com/office/officeart/2005/8/layout/radial3"/>
    <dgm:cxn modelId="{8AAF08CE-A6B3-1C46-BAE1-970782AC07AE}" type="presOf" srcId="{98FB5A21-AD15-354E-8918-8FDDA990798C}" destId="{68472400-B2E0-014F-8332-5EE172147B25}" srcOrd="0" destOrd="0" presId="urn:microsoft.com/office/officeart/2005/8/layout/radial3"/>
    <dgm:cxn modelId="{AEA92D39-7489-594C-BDFB-EDA71979F07C}" srcId="{E1C45869-0E8F-8546-B73C-C67BF4FB14CB}" destId="{75F10A5B-949F-6240-89DB-F1A2B1E0E203}" srcOrd="0" destOrd="0" parTransId="{439CB5EC-3A8F-DB4E-8367-1AF308395077}" sibTransId="{DE3427D1-D59E-FE40-BD20-D6700DCD10AA}"/>
    <dgm:cxn modelId="{170339F0-98B7-FB45-8E1F-A7DE3640E2C0}" srcId="{75F10A5B-949F-6240-89DB-F1A2B1E0E203}" destId="{A2CB0E67-B529-E245-9CE4-8E60A8D4EA1F}" srcOrd="1" destOrd="0" parTransId="{A777ED7D-CF2C-854A-A390-A7DD29785C9A}" sibTransId="{7B65ECB0-E7CF-E747-AF72-A9604F582A69}"/>
    <dgm:cxn modelId="{6CAAFF69-8FC1-9442-A482-03C17C219116}" type="presParOf" srcId="{978640AE-461B-7946-9CD9-23143F740D28}" destId="{EA257BFB-99E4-BE45-B49A-219A0186A7C2}" srcOrd="0" destOrd="0" presId="urn:microsoft.com/office/officeart/2005/8/layout/radial3"/>
    <dgm:cxn modelId="{B514A4EA-D20A-FE4D-920C-7C7F6EBAEAF4}" type="presParOf" srcId="{EA257BFB-99E4-BE45-B49A-219A0186A7C2}" destId="{B4C9AEDC-FA59-CD44-B0CC-BBA44492CA3C}" srcOrd="0" destOrd="0" presId="urn:microsoft.com/office/officeart/2005/8/layout/radial3"/>
    <dgm:cxn modelId="{D66E348F-AAE7-6648-90FB-074E8D4DDBAF}" type="presParOf" srcId="{EA257BFB-99E4-BE45-B49A-219A0186A7C2}" destId="{820CDFDB-2C7E-CA4D-AF69-C3909A35DD1F}" srcOrd="1" destOrd="0" presId="urn:microsoft.com/office/officeart/2005/8/layout/radial3"/>
    <dgm:cxn modelId="{8C96CC34-3E56-3342-BAF2-DAD87D0B6812}" type="presParOf" srcId="{EA257BFB-99E4-BE45-B49A-219A0186A7C2}" destId="{171561F2-7252-CD44-80B2-54998193F26E}" srcOrd="2" destOrd="0" presId="urn:microsoft.com/office/officeart/2005/8/layout/radial3"/>
    <dgm:cxn modelId="{D9AA7C84-2CD6-EA46-80E3-609D995653A8}" type="presParOf" srcId="{EA257BFB-99E4-BE45-B49A-219A0186A7C2}" destId="{68472400-B2E0-014F-8332-5EE172147B25}" srcOrd="3" destOrd="0" presId="urn:microsoft.com/office/officeart/2005/8/layout/radial3"/>
    <dgm:cxn modelId="{B67426A1-4317-4246-94E6-63139EB26607}" type="presParOf" srcId="{EA257BFB-99E4-BE45-B49A-219A0186A7C2}" destId="{E5D1903F-EF7E-7145-AA4D-3B3622D1FD0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AEDC-FA59-CD44-B0CC-BBA44492CA3C}">
      <dsp:nvSpPr>
        <dsp:cNvPr id="0" name=""/>
        <dsp:cNvSpPr/>
      </dsp:nvSpPr>
      <dsp:spPr>
        <a:xfrm>
          <a:off x="4946513" y="199571"/>
          <a:ext cx="3007413" cy="324807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kumimoji="1" lang="ja-JP" altLang="en-US" sz="6000" kern="1200" dirty="0" smtClean="0"/>
            <a:t>安心</a:t>
          </a:r>
          <a:endParaRPr kumimoji="1" lang="ja-JP" altLang="en-US" sz="6000" kern="1200" dirty="0"/>
        </a:p>
      </dsp:txBody>
      <dsp:txXfrm>
        <a:off x="5386938" y="675241"/>
        <a:ext cx="2126563" cy="2296736"/>
      </dsp:txXfrm>
    </dsp:sp>
    <dsp:sp modelId="{820CDFDB-2C7E-CA4D-AF69-C3909A35DD1F}">
      <dsp:nvSpPr>
        <dsp:cNvPr id="0" name=""/>
        <dsp:cNvSpPr/>
      </dsp:nvSpPr>
      <dsp:spPr>
        <a:xfrm>
          <a:off x="3012246" y="589819"/>
          <a:ext cx="2112712" cy="2121784"/>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自分の役割や力を見つける</a:t>
          </a:r>
          <a:endParaRPr kumimoji="1" lang="ja-JP" altLang="en-US" sz="2000" kern="1200" dirty="0"/>
        </a:p>
      </dsp:txBody>
      <dsp:txXfrm>
        <a:off x="3321646" y="900547"/>
        <a:ext cx="1493912" cy="1500328"/>
      </dsp:txXfrm>
    </dsp:sp>
    <dsp:sp modelId="{171561F2-7252-CD44-80B2-54998193F26E}">
      <dsp:nvSpPr>
        <dsp:cNvPr id="0" name=""/>
        <dsp:cNvSpPr/>
      </dsp:nvSpPr>
      <dsp:spPr>
        <a:xfrm>
          <a:off x="1034391" y="1112824"/>
          <a:ext cx="2112712" cy="210260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自分にも役割がある</a:t>
          </a:r>
        </a:p>
      </dsp:txBody>
      <dsp:txXfrm>
        <a:off x="1343791" y="1420743"/>
        <a:ext cx="1493912" cy="1486762"/>
      </dsp:txXfrm>
    </dsp:sp>
    <dsp:sp modelId="{68472400-B2E0-014F-8332-5EE172147B25}">
      <dsp:nvSpPr>
        <dsp:cNvPr id="0" name=""/>
        <dsp:cNvSpPr/>
      </dsp:nvSpPr>
      <dsp:spPr>
        <a:xfrm>
          <a:off x="177876" y="2735591"/>
          <a:ext cx="2175628" cy="219813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誰かの役に立っている</a:t>
          </a:r>
        </a:p>
      </dsp:txBody>
      <dsp:txXfrm>
        <a:off x="496489" y="3057501"/>
        <a:ext cx="1538402" cy="1554317"/>
      </dsp:txXfrm>
    </dsp:sp>
    <dsp:sp modelId="{E5D1903F-EF7E-7145-AA4D-3B3622D1FD01}">
      <dsp:nvSpPr>
        <dsp:cNvPr id="0" name=""/>
        <dsp:cNvSpPr/>
      </dsp:nvSpPr>
      <dsp:spPr>
        <a:xfrm>
          <a:off x="2381551" y="2396985"/>
          <a:ext cx="2003861" cy="2001822"/>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ありのままを受け入れられる</a:t>
          </a:r>
        </a:p>
      </dsp:txBody>
      <dsp:txXfrm>
        <a:off x="2675010" y="2690145"/>
        <a:ext cx="1416943" cy="1415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9FAF8F6A-2ACD-445B-B405-2E23172CBAE0}" type="datetimeFigureOut">
              <a:rPr kumimoji="1" lang="ja-JP" altLang="en-US" smtClean="0"/>
              <a:t>2021/7/26</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413D8053-32C5-4B0C-ABDD-42554E49FE56}" type="slidenum">
              <a:rPr kumimoji="1" lang="ja-JP" altLang="en-US" smtClean="0"/>
              <a:t>‹#›</a:t>
            </a:fld>
            <a:endParaRPr kumimoji="1" lang="ja-JP" altLang="en-US"/>
          </a:p>
        </p:txBody>
      </p:sp>
    </p:spTree>
    <p:extLst>
      <p:ext uri="{BB962C8B-B14F-4D97-AF65-F5344CB8AC3E}">
        <p14:creationId xmlns:p14="http://schemas.microsoft.com/office/powerpoint/2010/main" val="190599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2B5A4057-C1ED-B945-8DAF-C2956FB53907}" type="datetimeFigureOut">
              <a:rPr kumimoji="1" lang="ja-JP" altLang="en-US" smtClean="0"/>
              <a:t>2021/7/26</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88AD455-3BA8-1B4D-9863-ED8B771EFCCC}" type="slidenum">
              <a:rPr kumimoji="1" lang="ja-JP" altLang="en-US" smtClean="0"/>
              <a:t>‹#›</a:t>
            </a:fld>
            <a:endParaRPr kumimoji="1" lang="ja-JP" altLang="en-US"/>
          </a:p>
        </p:txBody>
      </p:sp>
    </p:spTree>
    <p:extLst>
      <p:ext uri="{BB962C8B-B14F-4D97-AF65-F5344CB8AC3E}">
        <p14:creationId xmlns:p14="http://schemas.microsoft.com/office/powerpoint/2010/main" val="342184273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みなさん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クラスの中で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』と感じたことはありますか？大なり小なりあるのではないでしょうか？では反対に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『自分は誰かの役に立ってる』とか『助けている』と感じたことはありますか？これは自分から堂々というのはちょっと照れくさいところもあるし</a:t>
            </a:r>
            <a:r>
              <a:rPr kumimoji="1" lang="ja-JP" altLang="en-US" sz="1200" kern="1200" dirty="0" smtClean="0">
                <a:solidFill>
                  <a:schemeClr val="tx1"/>
                </a:solidFill>
                <a:effectLst/>
                <a:latin typeface="+mn-lt"/>
                <a:ea typeface="+mn-ea"/>
                <a:cs typeface="+mn-cs"/>
              </a:rPr>
              <a:t>，言い</a:t>
            </a:r>
            <a:r>
              <a:rPr kumimoji="1" lang="ja-JP" altLang="ja-JP" sz="1200" kern="1200" dirty="0" smtClean="0">
                <a:solidFill>
                  <a:schemeClr val="tx1"/>
                </a:solidFill>
                <a:effectLst/>
                <a:latin typeface="+mn-lt"/>
                <a:ea typeface="+mn-ea"/>
                <a:cs typeface="+mn-cs"/>
              </a:rPr>
              <a:t>にくい</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感じにくいものであるかもしれません。でも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』と感じている人がいるのであれば</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きっと『助けている人』『誰かの役に立っている人』がいるはずです。</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a:t>
            </a:fld>
            <a:endParaRPr kumimoji="1" lang="ja-JP" altLang="en-US"/>
          </a:p>
        </p:txBody>
      </p:sp>
    </p:spTree>
    <p:extLst>
      <p:ext uri="{BB962C8B-B14F-4D97-AF65-F5344CB8AC3E}">
        <p14:creationId xmlns:p14="http://schemas.microsoft.com/office/powerpoint/2010/main" val="260326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「次に完成した【わたしの役割帳】を眺めてみましょう。眺める際のポイントです。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班のメンバーがイメージしたあなたの役割は自分自身がイメージした役割と似ていたか違っていか？</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眺めてみて</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浮かんできた考えや今の気持ちを味わいましょう。」</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（ある程度眺めたら）</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ja-JP" dirty="0" smtClean="0">
                <a:effectLst/>
              </a:rPr>
              <a:t> </a:t>
            </a:r>
            <a:endParaRPr lang="en-US" altLang="ja-JP" sz="120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10</a:t>
            </a:fld>
            <a:endParaRPr kumimoji="1" lang="ja-JP" altLang="en-US"/>
          </a:p>
        </p:txBody>
      </p:sp>
    </p:spTree>
    <p:extLst>
      <p:ext uri="{BB962C8B-B14F-4D97-AF65-F5344CB8AC3E}">
        <p14:creationId xmlns:p14="http://schemas.microsoft.com/office/powerpoint/2010/main" val="148614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役割帳を眺めてみて，気づいたことや感じたことがあったと思います。メンバーがイメージした自分と，自分自身でイメージした自分の役割で同じだったところもあれば違うところもあったと思います。この同じだったり違っていたりすることはおもしろいところですよね。これから，</a:t>
            </a:r>
            <a:r>
              <a:rPr kumimoji="1" lang="en-US" altLang="ja-JP" dirty="0" smtClean="0"/>
              <a:t>【</a:t>
            </a:r>
            <a:r>
              <a:rPr kumimoji="1" lang="ja-JP" altLang="en-US" dirty="0" smtClean="0"/>
              <a:t>わたしの役割帳</a:t>
            </a:r>
            <a:r>
              <a:rPr kumimoji="1" lang="en-US" altLang="ja-JP" dirty="0" smtClean="0"/>
              <a:t>】</a:t>
            </a:r>
            <a:r>
              <a:rPr kumimoji="1" lang="ja-JP" altLang="en-US" dirty="0" smtClean="0"/>
              <a:t>について感じたことや気づいたことのすりあわせを班でします。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すりあわせでは，例えば「</a:t>
            </a:r>
            <a:r>
              <a:rPr lang="ja-JP" altLang="en-US" sz="1200" dirty="0" smtClean="0">
                <a:solidFill>
                  <a:srgbClr val="000000"/>
                </a:solidFill>
              </a:rPr>
              <a:t>はなこさんは</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というイメージを持たれてるけど，はなこさんとしてはどう？」などと聞いてみて，</a:t>
            </a:r>
            <a:r>
              <a:rPr kumimoji="1" lang="ja-JP" altLang="en-US" dirty="0" smtClean="0"/>
              <a:t>「</a:t>
            </a:r>
            <a:r>
              <a:rPr lang="ja-JP" altLang="en-US" sz="1200" dirty="0" smtClean="0">
                <a:solidFill>
                  <a:srgbClr val="000000"/>
                </a:solidFill>
              </a:rPr>
              <a:t>それなりにはできるかな。」とか</a:t>
            </a:r>
            <a:r>
              <a:rPr kumimoji="1" lang="ja-JP" altLang="en-US" dirty="0" smtClean="0"/>
              <a:t>「</a:t>
            </a:r>
            <a:r>
              <a:rPr lang="ja-JP" altLang="en-US" sz="1200" dirty="0" smtClean="0">
                <a:solidFill>
                  <a:srgbClr val="000000"/>
                </a:solidFill>
              </a:rPr>
              <a:t>みんなはわたしが</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と思っているみたいだけど，実際は料理全然できないんだよね。」というように，</a:t>
            </a:r>
            <a:r>
              <a:rPr lang="ja-JP" altLang="en-US" sz="1200" i="0" dirty="0" smtClean="0">
                <a:solidFill>
                  <a:srgbClr val="000000"/>
                </a:solidFill>
              </a:rPr>
              <a:t>メンバーのイメージを受けての自分の感じたことを話てみてください。</a:t>
            </a:r>
            <a:endParaRPr lang="en-US" altLang="ja-JP" sz="1200" i="0" dirty="0" smtClean="0">
              <a:solidFill>
                <a:srgbClr val="000000"/>
              </a:solidFill>
            </a:endParaRPr>
          </a:p>
          <a:p>
            <a:pPr marL="354013" indent="-354013">
              <a:buNone/>
            </a:pPr>
            <a:r>
              <a:rPr lang="ja-JP" altLang="en-US" sz="1200" i="0" u="none" dirty="0" smtClean="0">
                <a:solidFill>
                  <a:srgbClr val="000000"/>
                </a:solidFill>
              </a:rPr>
              <a:t>また，すりあわせの時の注意点があります。＜クリック＞</a:t>
            </a:r>
            <a:r>
              <a:rPr lang="ja-JP" altLang="en-US" u="none" dirty="0" smtClean="0"/>
              <a:t>メンバーの役割帳に関して否定したり，批判したり，茶化したりしないようにしましょう。</a:t>
            </a:r>
            <a:r>
              <a:rPr lang="ja-JP" altLang="en-US" sz="1200" i="0" u="none" dirty="0" smtClean="0">
                <a:solidFill>
                  <a:srgbClr val="000000"/>
                </a:solidFill>
              </a:rPr>
              <a:t>でははじめましょう。どうぞ。」</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11</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（クラスの状況に合わせて，児童生徒の意見を集めたり，一緒にその感じを味わったりするなど，教師の裁量で授業をまとめてください。）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（教師のまとめの言葉の例）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「今日の授業では，キャンプのワークを通して，『自分ができそうなこと』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班のメンバーが『してくれそうなこと』をイメージしました。その後，</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わたしの役割帳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のすりあわせをしました。</a:t>
            </a:r>
            <a:r>
              <a:rPr kumimoji="1" lang="ja-JP" altLang="ja-JP" sz="1200" kern="1200" dirty="0" smtClean="0">
                <a:solidFill>
                  <a:schemeClr val="tx1"/>
                </a:solidFill>
                <a:effectLst/>
                <a:latin typeface="+mn-lt"/>
                <a:ea typeface="+mn-ea"/>
                <a:cs typeface="+mn-cs"/>
              </a:rPr>
              <a:t>班のメンバーからあなた</a:t>
            </a:r>
            <a:r>
              <a:rPr kumimoji="1" lang="ja-JP" altLang="en-US" sz="1200" kern="1200" dirty="0" smtClean="0">
                <a:solidFill>
                  <a:schemeClr val="tx1"/>
                </a:solidFill>
                <a:effectLst/>
                <a:latin typeface="+mn-lt"/>
                <a:ea typeface="+mn-ea"/>
                <a:cs typeface="+mn-cs"/>
              </a:rPr>
              <a:t>の役割を</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伝えられて</a:t>
            </a:r>
            <a:r>
              <a:rPr kumimoji="1" lang="ja-JP" altLang="ja-JP" sz="1200" kern="1200" dirty="0" smtClean="0">
                <a:solidFill>
                  <a:schemeClr val="tx1"/>
                </a:solidFill>
                <a:effectLst/>
                <a:latin typeface="+mn-lt"/>
                <a:ea typeface="+mn-ea"/>
                <a:cs typeface="+mn-cs"/>
              </a:rPr>
              <a:t>どんな気持ちになりましたか？嬉しい気持ちや照れくさい気持ちになった人もいるかと思います。人は，『誰かの役に立っている』，『自分にも役割がある』と思えることで，安心してその場所に居られるよう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一方，『そんなことできないよ』とか，『そんなに期待されても』とプレッシャーに感じた人もいたかもしれません。『周りが思うあなた』と，『自分が思うあなた』は違う部分があって当然です。</a:t>
            </a:r>
            <a:r>
              <a:rPr kumimoji="1" lang="ja-JP" altLang="en-US" sz="1200" kern="1200" dirty="0" smtClean="0">
                <a:solidFill>
                  <a:schemeClr val="tx1"/>
                </a:solidFill>
                <a:effectLst/>
                <a:latin typeface="+mn-lt"/>
                <a:ea typeface="+mn-ea"/>
                <a:cs typeface="+mn-cs"/>
              </a:rPr>
              <a:t>その違う部分を班のメンバーとすりあわせをしてみましたがどうでしたか？自分に無理をしないでありのままを受け入れられることができると，私たちはその場所に居やすくなります。</a:t>
            </a:r>
            <a:r>
              <a:rPr kumimoji="1" lang="ja-JP" altLang="ja-JP" sz="1200" kern="1200" dirty="0" smtClean="0">
                <a:solidFill>
                  <a:schemeClr val="tx1"/>
                </a:solidFill>
                <a:effectLst/>
                <a:latin typeface="+mn-lt"/>
                <a:ea typeface="+mn-ea"/>
                <a:cs typeface="+mn-cs"/>
              </a:rPr>
              <a:t>これを</a:t>
            </a:r>
            <a:r>
              <a:rPr kumimoji="1" lang="ja-JP" altLang="en-US" sz="1200" kern="1200" dirty="0" smtClean="0">
                <a:solidFill>
                  <a:schemeClr val="tx1"/>
                </a:solidFill>
                <a:effectLst/>
                <a:latin typeface="+mn-lt"/>
                <a:ea typeface="+mn-ea"/>
                <a:cs typeface="+mn-cs"/>
              </a:rPr>
              <a:t>きっかけにして</a:t>
            </a:r>
            <a:r>
              <a:rPr kumimoji="1" lang="ja-JP" altLang="ja-JP" sz="1200" kern="1200" dirty="0" smtClean="0">
                <a:solidFill>
                  <a:schemeClr val="tx1"/>
                </a:solidFill>
                <a:effectLst/>
                <a:latin typeface="+mn-lt"/>
                <a:ea typeface="+mn-ea"/>
                <a:cs typeface="+mn-cs"/>
              </a:rPr>
              <a:t>，『みんなには知られていない自分のこと』や，『もしかしたら班のメンバーは気づいていて，あなたが気づいていない自分のこと』など自分のことを考え</a:t>
            </a:r>
            <a:r>
              <a:rPr kumimoji="1" lang="ja-JP" altLang="en-US" sz="1200" kern="1200" dirty="0" smtClean="0">
                <a:solidFill>
                  <a:schemeClr val="tx1"/>
                </a:solidFill>
                <a:effectLst/>
                <a:latin typeface="+mn-lt"/>
                <a:ea typeface="+mn-ea"/>
                <a:cs typeface="+mn-cs"/>
              </a:rPr>
              <a:t>たり友達とすりあわせをし</a:t>
            </a:r>
            <a:r>
              <a:rPr kumimoji="1" lang="ja-JP" altLang="ja-JP" sz="1200" kern="1200" dirty="0" smtClean="0">
                <a:solidFill>
                  <a:schemeClr val="tx1"/>
                </a:solidFill>
                <a:effectLst/>
                <a:latin typeface="+mn-lt"/>
                <a:ea typeface="+mn-ea"/>
                <a:cs typeface="+mn-cs"/>
              </a:rPr>
              <a:t>てみるのも良いかもしれませんね。</a:t>
            </a:r>
          </a:p>
          <a:p>
            <a:r>
              <a:rPr kumimoji="1" lang="ja-JP" altLang="ja-JP" sz="1200" kern="1200" dirty="0" smtClean="0">
                <a:solidFill>
                  <a:schemeClr val="tx1"/>
                </a:solidFill>
                <a:effectLst/>
                <a:latin typeface="+mn-lt"/>
                <a:ea typeface="+mn-ea"/>
                <a:cs typeface="+mn-cs"/>
              </a:rPr>
              <a:t>　みなさんには，これからの日常生活の中でも，</a:t>
            </a:r>
            <a:r>
              <a:rPr kumimoji="1" lang="ja-JP" altLang="en-US" sz="1200" kern="1200" dirty="0" smtClean="0">
                <a:solidFill>
                  <a:schemeClr val="tx1"/>
                </a:solidFill>
                <a:effectLst/>
                <a:latin typeface="+mn-lt"/>
                <a:ea typeface="+mn-ea"/>
                <a:cs typeface="+mn-cs"/>
              </a:rPr>
              <a:t>自分や相手の</a:t>
            </a:r>
            <a:r>
              <a:rPr kumimoji="1" lang="ja-JP" altLang="ja-JP" sz="1200" kern="1200" dirty="0" smtClean="0">
                <a:solidFill>
                  <a:schemeClr val="tx1"/>
                </a:solidFill>
                <a:effectLst/>
                <a:latin typeface="+mn-lt"/>
                <a:ea typeface="+mn-ea"/>
                <a:cs typeface="+mn-cs"/>
              </a:rPr>
              <a:t>役割や力をどんどん</a:t>
            </a:r>
            <a:r>
              <a:rPr kumimoji="1" lang="ja-JP" altLang="en-US" sz="1200" kern="1200" dirty="0" smtClean="0">
                <a:solidFill>
                  <a:schemeClr val="tx1"/>
                </a:solidFill>
                <a:effectLst/>
                <a:latin typeface="+mn-lt"/>
                <a:ea typeface="+mn-ea"/>
                <a:cs typeface="+mn-cs"/>
              </a:rPr>
              <a:t>見つけて欲しいと思います。そうしていくことが，安心して居られるクラスを作りになると思います。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lang="en-US" altLang="ja-JP" dirty="0" smtClean="0">
              <a:effectLst/>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12</a:t>
            </a:fld>
            <a:endParaRPr kumimoji="1" lang="ja-JP" altLang="en-US"/>
          </a:p>
        </p:txBody>
      </p:sp>
    </p:spTree>
    <p:extLst>
      <p:ext uri="{BB962C8B-B14F-4D97-AF65-F5344CB8AC3E}">
        <p14:creationId xmlns:p14="http://schemas.microsoft.com/office/powerpoint/2010/main" val="382129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a:t>
            </a:r>
            <a:r>
              <a:rPr kumimoji="1" lang="ja-JP" altLang="en-US" sz="1200" kern="1200" dirty="0" smtClean="0">
                <a:solidFill>
                  <a:schemeClr val="tx1"/>
                </a:solidFill>
                <a:effectLst/>
                <a:latin typeface="+mn-lt"/>
                <a:ea typeface="+mn-ea"/>
                <a:cs typeface="+mn-cs"/>
              </a:rPr>
              <a:t>最後に</a:t>
            </a:r>
            <a:r>
              <a:rPr kumimoji="1" lang="ja-JP" altLang="ja-JP" sz="1200" kern="1200" dirty="0" smtClean="0">
                <a:solidFill>
                  <a:schemeClr val="tx1"/>
                </a:solidFill>
                <a:effectLst/>
                <a:latin typeface="+mn-lt"/>
                <a:ea typeface="+mn-ea"/>
                <a:cs typeface="+mn-cs"/>
              </a:rPr>
              <a:t>今日の授業の感想を記入してください。」</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en-US" sz="1200" kern="1200" dirty="0" smtClean="0">
                <a:solidFill>
                  <a:schemeClr val="tx1"/>
                </a:solidFill>
                <a:effectLst/>
                <a:latin typeface="+mn-lt"/>
                <a:ea typeface="+mn-ea"/>
                <a:cs typeface="+mn-cs"/>
              </a:rPr>
              <a:t>（感想を書き終わったら）</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「感想を発表してくれる人は挙手をしてください」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「これで今日の授業は終わりです。お疲れ様でした。」</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適宜</a:t>
            </a:r>
            <a:r>
              <a:rPr kumimoji="1" lang="ja-JP" altLang="ja-JP" sz="1200" kern="1200" dirty="0" smtClean="0">
                <a:solidFill>
                  <a:schemeClr val="tx1"/>
                </a:solidFill>
                <a:effectLst/>
                <a:latin typeface="+mn-lt"/>
                <a:ea typeface="+mn-ea"/>
                <a:cs typeface="+mn-cs"/>
              </a:rPr>
              <a:t>リラクセーション</a:t>
            </a:r>
            <a:r>
              <a:rPr kumimoji="1" lang="ja-JP" altLang="en-US" sz="1200" kern="1200" dirty="0" smtClean="0">
                <a:solidFill>
                  <a:schemeClr val="tx1"/>
                </a:solidFill>
                <a:effectLst/>
                <a:latin typeface="+mn-lt"/>
                <a:ea typeface="+mn-ea"/>
                <a:cs typeface="+mn-cs"/>
              </a:rPr>
              <a:t>を行う。</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13</a:t>
            </a:fld>
            <a:endParaRPr kumimoji="1" lang="ja-JP" altLang="en-US"/>
          </a:p>
        </p:txBody>
      </p:sp>
    </p:spTree>
    <p:extLst>
      <p:ext uri="{BB962C8B-B14F-4D97-AF65-F5344CB8AC3E}">
        <p14:creationId xmlns:p14="http://schemas.microsoft.com/office/powerpoint/2010/main" val="81935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ja-JP" altLang="en-US" dirty="0" smtClean="0"/>
              <a:t>みんなでキャンプをしている最中，ハプニングが起こりました。＜クリック＞散歩に行ったはずのメンバー（</a:t>
            </a:r>
            <a:r>
              <a:rPr kumimoji="1" lang="en-US" altLang="ja-JP" dirty="0" smtClean="0"/>
              <a:t>※</a:t>
            </a:r>
            <a:r>
              <a:rPr kumimoji="1" lang="ja-JP" altLang="en-US" dirty="0" smtClean="0"/>
              <a:t>みなさんの他に）が時間になっても帰ってこないのです。。</a:t>
            </a:r>
            <a:endParaRPr kumimoji="1" lang="en-US" altLang="ja-JP" dirty="0" smtClean="0"/>
          </a:p>
          <a:p>
            <a:pPr marL="0" indent="0">
              <a:buNone/>
            </a:pPr>
            <a:r>
              <a:rPr lang="ja-JP" altLang="en-US" dirty="0" smtClean="0"/>
              <a:t>あなたはこの状況でどんな役割が果たせそうですか？班のメンバーと役割を補い合いながらハプニングに対処しましょう。</a:t>
            </a:r>
            <a:r>
              <a:rPr kumimoji="1" lang="ja-JP" altLang="en-US" dirty="0" smtClean="0"/>
              <a:t>」</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u="sng" dirty="0" smtClean="0"/>
              <a:t>※</a:t>
            </a:r>
            <a:r>
              <a:rPr kumimoji="1" lang="ja-JP" altLang="en-US" u="sng" dirty="0" smtClean="0"/>
              <a:t>ハプニングの内容は，例となります。教師の裁量でクラスにあったハプニングへ変更して構いません。</a:t>
            </a:r>
            <a:endParaRPr kumimoji="1" lang="en-US" altLang="ja-JP"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15</a:t>
            </a:fld>
            <a:endParaRPr kumimoji="1" lang="ja-JP" altLang="en-US"/>
          </a:p>
        </p:txBody>
      </p:sp>
    </p:spTree>
    <p:extLst>
      <p:ext uri="{BB962C8B-B14F-4D97-AF65-F5344CB8AC3E}">
        <p14:creationId xmlns:p14="http://schemas.microsoft.com/office/powerpoint/2010/main" val="223683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「ハプニングへの対処のポイントです。＜クリック＞ハプニングへの対処に正解はありません。</a:t>
            </a:r>
            <a:r>
              <a:rPr lang="ja-JP" altLang="en-US" sz="1200" u="none" dirty="0" smtClean="0">
                <a:solidFill>
                  <a:schemeClr val="accent2"/>
                </a:solidFill>
              </a:rPr>
              <a:t>メンバーそれぞれが，様々な役割を補い合って対処できると良いでしょう。</a:t>
            </a:r>
            <a:endParaRPr lang="en-US" altLang="ja-JP" sz="1200" u="none" dirty="0" smtClean="0">
              <a:solidFill>
                <a:schemeClr val="accent2"/>
              </a:solidFill>
            </a:endParaRPr>
          </a:p>
          <a:p>
            <a:r>
              <a:rPr kumimoji="1" lang="en-US" altLang="ja-JP" sz="1200" i="0" u="none" dirty="0" smtClean="0">
                <a:solidFill>
                  <a:srgbClr val="000000"/>
                </a:solidFill>
              </a:rPr>
              <a:t>&lt;</a:t>
            </a:r>
            <a:r>
              <a:rPr kumimoji="1" lang="ja-JP" altLang="en-US" sz="1200" i="0" u="none" dirty="0" smtClean="0">
                <a:solidFill>
                  <a:srgbClr val="000000"/>
                </a:solidFill>
              </a:rPr>
              <a:t>クリック＞自分も</a:t>
            </a:r>
            <a:r>
              <a:rPr kumimoji="1" lang="en-US" altLang="en-US" sz="1200" i="0" u="none" dirty="0" smtClean="0">
                <a:solidFill>
                  <a:srgbClr val="000000"/>
                </a:solidFill>
              </a:rPr>
              <a:t>OK</a:t>
            </a:r>
            <a:r>
              <a:rPr kumimoji="1" lang="ja-JP" altLang="en-US" sz="1200" i="0" u="none" dirty="0" smtClean="0">
                <a:solidFill>
                  <a:srgbClr val="000000"/>
                </a:solidFill>
              </a:rPr>
              <a:t>，相手も</a:t>
            </a:r>
            <a:r>
              <a:rPr kumimoji="1" lang="en-US" altLang="en-US" sz="1200" i="0" u="none" dirty="0" smtClean="0">
                <a:solidFill>
                  <a:srgbClr val="000000"/>
                </a:solidFill>
              </a:rPr>
              <a:t>OK</a:t>
            </a:r>
            <a:r>
              <a:rPr kumimoji="1" lang="ja-JP" altLang="en-US" sz="1200" i="0" u="none" dirty="0" smtClean="0">
                <a:solidFill>
                  <a:srgbClr val="000000"/>
                </a:solidFill>
              </a:rPr>
              <a:t>になるような対処が出来ると良いと思います。</a:t>
            </a:r>
            <a:endParaRPr kumimoji="1" lang="en-US" altLang="ja-JP" sz="1200" i="0" u="none"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dirty="0" smtClean="0">
                <a:solidFill>
                  <a:srgbClr val="000000"/>
                </a:solidFill>
              </a:rPr>
              <a:t>例えば，＜クリック＞</a:t>
            </a:r>
            <a:r>
              <a:rPr kumimoji="1" lang="en-US" altLang="ja-JP" sz="1200" i="0" u="none" dirty="0" smtClean="0">
                <a:solidFill>
                  <a:srgbClr val="000000"/>
                </a:solidFill>
              </a:rPr>
              <a:t>『</a:t>
            </a:r>
            <a:r>
              <a:rPr lang="ja-JP" altLang="en-US" sz="1200" dirty="0" smtClean="0">
                <a:solidFill>
                  <a:srgbClr val="000000"/>
                </a:solidFill>
              </a:rPr>
              <a:t>たろうくんは明るいイメージがあるから，他の班に行って，ご飯をもらってきてもらいたいな</a:t>
            </a:r>
            <a:r>
              <a:rPr lang="en-US" altLang="ja-JP" sz="1200" dirty="0" smtClean="0">
                <a:solidFill>
                  <a:srgbClr val="000000"/>
                </a:solidFill>
              </a:rPr>
              <a:t>』</a:t>
            </a:r>
            <a:r>
              <a:rPr lang="ja-JP" altLang="en-US" sz="1200" dirty="0" smtClean="0">
                <a:solidFill>
                  <a:srgbClr val="000000"/>
                </a:solidFill>
              </a:rPr>
              <a:t>と言われたとき，引き受けられそうなら</a:t>
            </a:r>
            <a:r>
              <a:rPr lang="en-US" altLang="ja-JP" sz="1200" dirty="0" smtClean="0">
                <a:solidFill>
                  <a:srgbClr val="000000"/>
                </a:solidFill>
              </a:rPr>
              <a:t>『</a:t>
            </a:r>
            <a:r>
              <a:rPr lang="ja-JP" altLang="en-US" sz="1200" dirty="0" smtClean="0">
                <a:solidFill>
                  <a:srgbClr val="000000"/>
                </a:solidFill>
              </a:rPr>
              <a:t>いいよ</a:t>
            </a:r>
            <a:r>
              <a:rPr lang="en-US" altLang="ja-JP" sz="1200" dirty="0" smtClean="0">
                <a:solidFill>
                  <a:srgbClr val="000000"/>
                </a:solidFill>
              </a:rPr>
              <a:t>』</a:t>
            </a:r>
            <a:r>
              <a:rPr lang="ja-JP" altLang="en-US" sz="1200" dirty="0" smtClean="0">
                <a:solidFill>
                  <a:srgbClr val="000000"/>
                </a:solidFill>
              </a:rPr>
              <a:t>といえば良いですし，自分の思う役割と異なっている場合には，＜クリック＞</a:t>
            </a:r>
            <a:r>
              <a:rPr lang="en-US" altLang="ja-JP" sz="1200" dirty="0" smtClean="0">
                <a:solidFill>
                  <a:srgbClr val="000000"/>
                </a:solidFill>
              </a:rPr>
              <a:t>『</a:t>
            </a:r>
            <a:r>
              <a:rPr lang="ja-JP" altLang="en-US" sz="1200" dirty="0" smtClean="0">
                <a:solidFill>
                  <a:srgbClr val="000000"/>
                </a:solidFill>
              </a:rPr>
              <a:t>そう言ってもらえるのはありがたいんだけど，ぼくはこう見えてとても人見知りなんだ。誰かと一緒なら行けるかもしれない。</a:t>
            </a:r>
            <a:r>
              <a:rPr lang="ja-JP" altLang="en-US" sz="1200" smtClean="0">
                <a:solidFill>
                  <a:srgbClr val="000000"/>
                </a:solidFill>
              </a:rPr>
              <a:t>誰か行って</a:t>
            </a:r>
            <a:r>
              <a:rPr lang="ja-JP" altLang="en-US" sz="1200" dirty="0" smtClean="0">
                <a:solidFill>
                  <a:srgbClr val="000000"/>
                </a:solidFill>
              </a:rPr>
              <a:t>くれない？</a:t>
            </a:r>
            <a:endParaRPr lang="en-US" altLang="ja-JP"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0000"/>
                </a:solidFill>
              </a:rPr>
              <a:t>』</a:t>
            </a:r>
            <a:r>
              <a:rPr lang="ja-JP" altLang="en-US" sz="1200" dirty="0" smtClean="0">
                <a:solidFill>
                  <a:srgbClr val="000000"/>
                </a:solidFill>
              </a:rPr>
              <a:t>というように，＜クリック＞すりあわせをしながら対処できると良いでしょう。それではどうぞ</a:t>
            </a:r>
            <a:r>
              <a:rPr lang="ja-JP" altLang="en-US" sz="1200" i="0" u="none" dirty="0" smtClean="0">
                <a:solidFill>
                  <a:srgbClr val="000000"/>
                </a:solidFill>
              </a:rPr>
              <a:t>」</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16</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そこでこ</a:t>
            </a:r>
            <a:r>
              <a:rPr kumimoji="1" lang="ja-JP" altLang="ja-JP" sz="1200" kern="1200" dirty="0" smtClean="0">
                <a:solidFill>
                  <a:schemeClr val="tx1"/>
                </a:solidFill>
                <a:effectLst/>
                <a:latin typeface="+mn-lt"/>
                <a:ea typeface="+mn-ea"/>
                <a:cs typeface="+mn-cs"/>
              </a:rPr>
              <a:t>の授業では</a:t>
            </a:r>
            <a:r>
              <a:rPr kumimoji="1" lang="ja-JP" altLang="en-US" sz="1200" kern="1200" dirty="0" smtClean="0">
                <a:solidFill>
                  <a:schemeClr val="tx1"/>
                </a:solidFill>
                <a:effectLst/>
                <a:latin typeface="+mn-lt"/>
                <a:ea typeface="+mn-ea"/>
                <a:cs typeface="+mn-cs"/>
              </a:rPr>
              <a:t>，ひとりひとりが＜クリック＞</a:t>
            </a:r>
            <a:r>
              <a:rPr kumimoji="1" lang="ja-JP" altLang="ja-JP" sz="1200" kern="1200" dirty="0" smtClean="0">
                <a:solidFill>
                  <a:schemeClr val="tx1"/>
                </a:solidFill>
                <a:effectLst/>
                <a:latin typeface="+mn-lt"/>
                <a:ea typeface="+mn-ea"/>
                <a:cs typeface="+mn-cs"/>
              </a:rPr>
              <a:t>『自分に</a:t>
            </a:r>
            <a:r>
              <a:rPr kumimoji="1" lang="ja-JP" altLang="en-US" sz="1200" kern="1200" dirty="0" smtClean="0">
                <a:solidFill>
                  <a:schemeClr val="tx1"/>
                </a:solidFill>
                <a:effectLst/>
                <a:latin typeface="+mn-lt"/>
                <a:ea typeface="+mn-ea"/>
                <a:cs typeface="+mn-cs"/>
              </a:rPr>
              <a:t>も役割があること</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に気づき，</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誰かの</a:t>
            </a:r>
            <a:r>
              <a:rPr kumimoji="1" lang="ja-JP" altLang="ja-JP" sz="1200" kern="1200" dirty="0" smtClean="0">
                <a:solidFill>
                  <a:schemeClr val="tx1"/>
                </a:solidFill>
                <a:effectLst/>
                <a:latin typeface="+mn-lt"/>
                <a:ea typeface="+mn-ea"/>
                <a:cs typeface="+mn-cs"/>
              </a:rPr>
              <a:t>役に立</a:t>
            </a:r>
            <a:r>
              <a:rPr kumimoji="1" lang="ja-JP" altLang="en-US" sz="1200" kern="1200" dirty="0" smtClean="0">
                <a:solidFill>
                  <a:schemeClr val="tx1"/>
                </a:solidFill>
                <a:effectLst/>
                <a:latin typeface="+mn-lt"/>
                <a:ea typeface="+mn-ea"/>
                <a:cs typeface="+mn-cs"/>
              </a:rPr>
              <a:t>てる</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感じられることと＜クリック＞</a:t>
            </a:r>
            <a:r>
              <a:rPr lang="ja-JP" altLang="en-US" dirty="0" smtClean="0">
                <a:solidFill>
                  <a:schemeClr val="bg1"/>
                </a:solidFill>
              </a:rPr>
              <a:t>自分のことを他の人に知ってもらうこと</a:t>
            </a:r>
            <a:r>
              <a:rPr kumimoji="1" lang="ja-JP" altLang="en-US" sz="1200" kern="1200" dirty="0" smtClean="0">
                <a:solidFill>
                  <a:schemeClr val="tx1"/>
                </a:solidFill>
                <a:effectLst/>
                <a:latin typeface="+mn-lt"/>
                <a:ea typeface="+mn-ea"/>
                <a:cs typeface="+mn-cs"/>
              </a:rPr>
              <a:t>をテーマにします。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そしてこのテーマを達成するため，この授業ではみなさんに＜クリック＞キャンプに行ってもらいます。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2</a:t>
            </a:fld>
            <a:endParaRPr kumimoji="1" lang="ja-JP" altLang="en-US"/>
          </a:p>
        </p:txBody>
      </p:sp>
    </p:spTree>
    <p:extLst>
      <p:ext uri="{BB962C8B-B14F-4D97-AF65-F5344CB8AC3E}">
        <p14:creationId xmlns:p14="http://schemas.microsoft.com/office/powerpoint/2010/main" val="333959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突然ですが，こんなことを思い浮かべて見ましょう。『あなたは一泊二日で，班の人とキャンプに行くことになりました。キャンプでの生活で，あなたはどんなことができ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3</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イメージができたら，＜クリック＞枠の中に書いてみましょう。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4</a:t>
            </a:fld>
            <a:endParaRPr kumimoji="1" lang="ja-JP" altLang="en-US"/>
          </a:p>
        </p:txBody>
      </p:sp>
    </p:spTree>
    <p:extLst>
      <p:ext uri="{BB962C8B-B14F-4D97-AF65-F5344CB8AC3E}">
        <p14:creationId xmlns:p14="http://schemas.microsoft.com/office/powerpoint/2010/main" val="412054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では次に，</a:t>
            </a:r>
            <a:r>
              <a:rPr kumimoji="1" lang="ja-JP" altLang="ja-JP" sz="1200" kern="1200" dirty="0" smtClean="0">
                <a:solidFill>
                  <a:schemeClr val="tx1"/>
                </a:solidFill>
                <a:effectLst/>
                <a:latin typeface="+mn-lt"/>
                <a:ea typeface="+mn-ea"/>
                <a:cs typeface="+mn-cs"/>
              </a:rPr>
              <a:t>キャンプでの生活で，班の</a:t>
            </a:r>
            <a:r>
              <a:rPr kumimoji="1" lang="ja-JP" altLang="en-US" sz="1200" kern="1200" dirty="0" smtClean="0">
                <a:solidFill>
                  <a:schemeClr val="tx1"/>
                </a:solidFill>
                <a:effectLst/>
                <a:latin typeface="+mn-lt"/>
                <a:ea typeface="+mn-ea"/>
                <a:cs typeface="+mn-cs"/>
              </a:rPr>
              <a:t>メンバー</a:t>
            </a:r>
            <a:r>
              <a:rPr kumimoji="1" lang="ja-JP" altLang="ja-JP" sz="1200" kern="1200" dirty="0" smtClean="0">
                <a:solidFill>
                  <a:schemeClr val="tx1"/>
                </a:solidFill>
                <a:effectLst/>
                <a:latin typeface="+mn-lt"/>
                <a:ea typeface="+mn-ea"/>
                <a:cs typeface="+mn-cs"/>
              </a:rPr>
              <a:t>はそれぞれどんなことをしてくれそうですか？イメージしてみましょう。」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5</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やり方を説明します。</a:t>
            </a:r>
            <a:endParaRPr kumimoji="1" lang="en-US" altLang="ja-JP" sz="1200" kern="1200" dirty="0" smtClean="0">
              <a:solidFill>
                <a:schemeClr val="tx1"/>
              </a:solidFill>
              <a:effectLst/>
              <a:latin typeface="+mn-lt"/>
              <a:ea typeface="+mn-ea"/>
              <a:cs typeface="+mn-cs"/>
            </a:endParaRPr>
          </a:p>
          <a:p>
            <a:pPr marL="0" indent="0">
              <a:buNone/>
            </a:pPr>
            <a:r>
              <a:rPr kumimoji="1" lang="ja-JP" altLang="en-US" sz="1200" kern="1200" dirty="0" smtClean="0">
                <a:solidFill>
                  <a:schemeClr val="tx1"/>
                </a:solidFill>
                <a:effectLst/>
                <a:latin typeface="+mn-lt"/>
                <a:ea typeface="+mn-ea"/>
                <a:cs typeface="+mn-cs"/>
              </a:rPr>
              <a:t>＜クリック＞</a:t>
            </a:r>
            <a:r>
              <a:rPr lang="ja-JP" altLang="ja-JP" dirty="0" smtClean="0"/>
              <a:t>①ふせんに班のメンバーの名前を書</a:t>
            </a:r>
            <a:r>
              <a:rPr lang="ja-JP" altLang="en-US" dirty="0" smtClean="0"/>
              <a:t>きます。</a:t>
            </a:r>
            <a:endParaRPr lang="ja-JP" altLang="ja-JP" dirty="0" smtClean="0"/>
          </a:p>
          <a:p>
            <a:pPr marL="0" indent="0">
              <a:buNone/>
            </a:pPr>
            <a:r>
              <a:rPr lang="ja-JP" altLang="ja-JP" dirty="0" smtClean="0"/>
              <a:t>②班のメンバーがしてくれそうなことを</a:t>
            </a:r>
            <a:r>
              <a:rPr lang="ja-JP" altLang="en-US" dirty="0" smtClean="0"/>
              <a:t>書きます。</a:t>
            </a:r>
            <a:endParaRPr lang="ja-JP" altLang="ja-JP" dirty="0" smtClean="0"/>
          </a:p>
          <a:p>
            <a:pPr marL="0" indent="0">
              <a:buNone/>
            </a:pPr>
            <a:r>
              <a:rPr lang="ja-JP" altLang="ja-JP" dirty="0" smtClean="0"/>
              <a:t>③自分の名前を書</a:t>
            </a:r>
            <a:r>
              <a:rPr lang="ja-JP" altLang="en-US" dirty="0" smtClean="0"/>
              <a:t>きます。</a:t>
            </a:r>
            <a:endParaRPr lang="ja-JP"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書いたふせんはあとでメンバーそれぞれに渡してもらいます。」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6</a:t>
            </a:fld>
            <a:endParaRPr kumimoji="1" lang="ja-JP" altLang="en-US"/>
          </a:p>
        </p:txBody>
      </p:sp>
    </p:spTree>
    <p:extLst>
      <p:ext uri="{BB962C8B-B14F-4D97-AF65-F5344CB8AC3E}">
        <p14:creationId xmlns:p14="http://schemas.microsoft.com/office/powerpoint/2010/main" val="48975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ふせん</a:t>
            </a:r>
            <a:r>
              <a:rPr kumimoji="1" lang="ja-JP" altLang="ja-JP" sz="1200" kern="1200" dirty="0" smtClean="0">
                <a:solidFill>
                  <a:schemeClr val="tx1"/>
                </a:solidFill>
                <a:effectLst/>
                <a:latin typeface="+mn-lt"/>
                <a:ea typeface="+mn-ea"/>
                <a:cs typeface="+mn-cs"/>
              </a:rPr>
              <a:t>に書く</a:t>
            </a:r>
            <a:r>
              <a:rPr kumimoji="1" lang="ja-JP" altLang="en-US" sz="1200" kern="1200" dirty="0" smtClean="0">
                <a:solidFill>
                  <a:schemeClr val="tx1"/>
                </a:solidFill>
                <a:effectLst/>
                <a:latin typeface="+mn-lt"/>
                <a:ea typeface="+mn-ea"/>
                <a:cs typeface="+mn-cs"/>
              </a:rPr>
              <a:t>内容について２つ</a:t>
            </a:r>
            <a:r>
              <a:rPr kumimoji="1" lang="ja-JP" altLang="ja-JP" sz="1200" kern="1200" dirty="0" smtClean="0">
                <a:solidFill>
                  <a:schemeClr val="tx1"/>
                </a:solidFill>
                <a:effectLst/>
                <a:latin typeface="+mn-lt"/>
                <a:ea typeface="+mn-ea"/>
                <a:cs typeface="+mn-cs"/>
              </a:rPr>
              <a:t>ポイントがあります。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書いてもらった相手が，嬉しくなったり，自分の役割について新たな発見ができたりするよう，相手のことを想像しながら書いてください。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もうひとつは，＜クリック＞</a:t>
            </a:r>
            <a:r>
              <a:rPr kumimoji="1" lang="ja-JP" altLang="ja-JP" sz="1200" kern="1200" dirty="0" smtClean="0">
                <a:solidFill>
                  <a:schemeClr val="tx1"/>
                </a:solidFill>
                <a:effectLst/>
                <a:latin typeface="+mn-lt"/>
                <a:ea typeface="+mn-ea"/>
                <a:cs typeface="+mn-cs"/>
              </a:rPr>
              <a:t>決して，相手を茶化したり，相手が傷つくような内容を書いてはいけません。</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7</a:t>
            </a:fld>
            <a:endParaRPr kumimoji="1" lang="ja-JP" altLang="en-US"/>
          </a:p>
        </p:txBody>
      </p:sp>
    </p:spTree>
    <p:extLst>
      <p:ext uri="{BB962C8B-B14F-4D97-AF65-F5344CB8AC3E}">
        <p14:creationId xmlns:p14="http://schemas.microsoft.com/office/powerpoint/2010/main" val="140794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「ふせんに書く例です。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カレーを作ってくれる，テントを張ってくれる，盛り上げてくれる，仕切ってくれる，いるだけでホッとさせてくれる，やったことを褒めてくれる，などです。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です。</a:t>
            </a:r>
            <a:r>
              <a:rPr kumimoji="1" lang="ja-JP" altLang="en-US" dirty="0" smtClean="0"/>
              <a:t>でははじめましょう。」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8</a:t>
            </a:fld>
            <a:endParaRPr kumimoji="1" lang="ja-JP" altLang="en-US"/>
          </a:p>
        </p:txBody>
      </p:sp>
    </p:spTree>
    <p:extLst>
      <p:ext uri="{BB962C8B-B14F-4D97-AF65-F5344CB8AC3E}">
        <p14:creationId xmlns:p14="http://schemas.microsoft.com/office/powerpoint/2010/main" val="191008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a:t>
            </a:r>
            <a:r>
              <a:rPr kumimoji="1" lang="ja-JP" altLang="en-US" dirty="0" smtClean="0"/>
              <a:t>わたしの役割帳</a:t>
            </a:r>
            <a:r>
              <a:rPr kumimoji="1" lang="en-US" altLang="ja-JP" dirty="0" smtClean="0"/>
              <a:t>】</a:t>
            </a:r>
            <a:r>
              <a:rPr kumimoji="1" lang="ja-JP" altLang="en-US" dirty="0" smtClean="0"/>
              <a:t>を作っていきます。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①</a:t>
            </a:r>
            <a:r>
              <a:rPr kumimoji="1" lang="ja-JP" altLang="en-US" dirty="0" smtClean="0"/>
              <a:t>メンバーがしてくれそうなことを書いたふせんを交換しましょう。</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②</a:t>
            </a:r>
            <a:r>
              <a:rPr kumimoji="1" lang="ja-JP" altLang="en-US" dirty="0" smtClean="0"/>
              <a:t>交換したら</a:t>
            </a:r>
            <a:r>
              <a:rPr lang="ja-JP" altLang="en-US" dirty="0" smtClean="0"/>
              <a:t>メンバーが書いてくれた自分の役割のふせんを</a:t>
            </a:r>
            <a:r>
              <a:rPr lang="en-US" altLang="ja-JP" dirty="0" smtClean="0"/>
              <a:t>【</a:t>
            </a:r>
            <a:r>
              <a:rPr lang="ja-JP" altLang="en-US" dirty="0" smtClean="0"/>
              <a:t>わたしの役割帳</a:t>
            </a:r>
            <a:r>
              <a:rPr lang="en-US" altLang="ja-JP" dirty="0" smtClean="0"/>
              <a:t>】</a:t>
            </a:r>
            <a:r>
              <a:rPr lang="ja-JP" altLang="en-US" dirty="0" smtClean="0"/>
              <a:t>に貼ります。</a:t>
            </a:r>
            <a:endParaRPr lang="en-US" altLang="ja-JP" dirty="0" smtClean="0"/>
          </a:p>
          <a:p>
            <a:r>
              <a:rPr kumimoji="1" lang="ja-JP" altLang="en-US" dirty="0" smtClean="0"/>
              <a:t>（ふせんの交換が終わったら）</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「これで</a:t>
            </a:r>
            <a:r>
              <a:rPr lang="en-US" altLang="ja-JP" u="none" dirty="0" smtClean="0"/>
              <a:t>【</a:t>
            </a:r>
            <a:r>
              <a:rPr lang="ja-JP" altLang="en-US" u="none" dirty="0" smtClean="0"/>
              <a:t>わたしの役割帳</a:t>
            </a:r>
            <a:r>
              <a:rPr lang="en-US" altLang="ja-JP" u="none" dirty="0" smtClean="0"/>
              <a:t>】</a:t>
            </a:r>
            <a:r>
              <a:rPr lang="ja-JP" altLang="en-US" u="none" dirty="0" smtClean="0"/>
              <a:t>は完成です。」</a:t>
            </a:r>
            <a:endParaRPr lang="en-US" altLang="ja-JP" u="none"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9</a:t>
            </a:fld>
            <a:endParaRPr kumimoji="1" lang="ja-JP" altLang="en-US"/>
          </a:p>
        </p:txBody>
      </p:sp>
    </p:spTree>
    <p:extLst>
      <p:ext uri="{BB962C8B-B14F-4D97-AF65-F5344CB8AC3E}">
        <p14:creationId xmlns:p14="http://schemas.microsoft.com/office/powerpoint/2010/main" val="32453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75248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19842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6061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3080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6867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36217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01116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075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7931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2030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80841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156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79715"/>
            <a:ext cx="7772400" cy="2620736"/>
          </a:xfrm>
        </p:spPr>
        <p:txBody>
          <a:bodyPr>
            <a:normAutofit/>
          </a:bodyPr>
          <a:lstStyle/>
          <a:p>
            <a:r>
              <a:rPr kumimoji="1" lang="ja-JP" altLang="en-US" dirty="0" smtClean="0"/>
              <a:t>心のサポート授業</a:t>
            </a:r>
            <a:r>
              <a:rPr kumimoji="1" lang="en-US" altLang="ja-JP" dirty="0" smtClean="0"/>
              <a:t/>
            </a:r>
            <a:br>
              <a:rPr kumimoji="1" lang="en-US" altLang="ja-JP" dirty="0" smtClean="0"/>
            </a:br>
            <a:r>
              <a:rPr kumimoji="1" lang="ja-JP" altLang="en-US" dirty="0" smtClean="0"/>
              <a:t>「</a:t>
            </a:r>
            <a:r>
              <a:rPr lang="ja-JP" altLang="en-US" dirty="0" smtClean="0"/>
              <a:t>自己有用感</a:t>
            </a:r>
            <a:r>
              <a:rPr kumimoji="1" lang="ja-JP" altLang="en-US" dirty="0" smtClean="0"/>
              <a:t>編」</a:t>
            </a:r>
            <a:r>
              <a:rPr kumimoji="1" lang="en-US" altLang="ja-JP" dirty="0" smtClean="0"/>
              <a:t/>
            </a:r>
            <a:br>
              <a:rPr kumimoji="1" lang="en-US" altLang="ja-JP" dirty="0" smtClean="0"/>
            </a:br>
            <a:r>
              <a:rPr kumimoji="1" lang="ja-JP" altLang="en-US" dirty="0" smtClean="0"/>
              <a:t>（中学高等学校用）</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rgbClr val="FFC000"/>
                </a:solidFill>
              </a:rPr>
              <a:t>岩手県教育委員会</a:t>
            </a:r>
            <a:endParaRPr kumimoji="1" lang="en-US" altLang="ja-JP" dirty="0" smtClean="0">
              <a:solidFill>
                <a:srgbClr val="FFC000"/>
              </a:solidFill>
            </a:endParaRPr>
          </a:p>
          <a:p>
            <a:r>
              <a:rPr lang="ja-JP" altLang="en-US" dirty="0" smtClean="0">
                <a:solidFill>
                  <a:srgbClr val="FFC000"/>
                </a:solidFill>
              </a:rPr>
              <a:t>こころのサポートチーム</a:t>
            </a:r>
            <a:endParaRPr kumimoji="1" lang="en-US" altLang="ja-JP" dirty="0" smtClean="0">
              <a:solidFill>
                <a:srgbClr val="FFC000"/>
              </a:solidFill>
            </a:endParaRPr>
          </a:p>
        </p:txBody>
      </p:sp>
      <p:pic>
        <p:nvPicPr>
          <p:cNvPr id="5" name="図 4"/>
          <p:cNvPicPr>
            <a:picLocks noChangeAspect="1"/>
          </p:cNvPicPr>
          <p:nvPr/>
        </p:nvPicPr>
        <p:blipFill>
          <a:blip r:embed="rId3"/>
          <a:stretch>
            <a:fillRect/>
          </a:stretch>
        </p:blipFill>
        <p:spPr>
          <a:xfrm>
            <a:off x="6552643" y="3600450"/>
            <a:ext cx="2493818" cy="2493818"/>
          </a:xfrm>
          <a:prstGeom prst="rect">
            <a:avLst/>
          </a:prstGeom>
        </p:spPr>
      </p:pic>
    </p:spTree>
    <p:extLst>
      <p:ext uri="{BB962C8B-B14F-4D97-AF65-F5344CB8AC3E}">
        <p14:creationId xmlns:p14="http://schemas.microsoft.com/office/powerpoint/2010/main" val="2108991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t>
            </a:r>
            <a:r>
              <a:rPr kumimoji="1" lang="ja-JP" altLang="en-US" dirty="0" smtClean="0"/>
              <a:t>わたしの役割帳</a:t>
            </a:r>
            <a:r>
              <a:rPr kumimoji="1" lang="en-US" altLang="ja-JP" dirty="0" smtClean="0"/>
              <a:t>】</a:t>
            </a:r>
            <a:r>
              <a:rPr kumimoji="1" lang="ja-JP" altLang="en-US" dirty="0" smtClean="0"/>
              <a:t>を眺めてみよう</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endParaRPr kumimoji="1" lang="ja-JP" altLang="en-US" dirty="0"/>
          </a:p>
        </p:txBody>
      </p:sp>
      <p:pic>
        <p:nvPicPr>
          <p:cNvPr id="10" name="図 9"/>
          <p:cNvPicPr>
            <a:picLocks noChangeAspect="1"/>
          </p:cNvPicPr>
          <p:nvPr/>
        </p:nvPicPr>
        <p:blipFill>
          <a:blip r:embed="rId3">
            <a:duotone>
              <a:schemeClr val="accent6">
                <a:shade val="45000"/>
                <a:satMod val="135000"/>
              </a:schemeClr>
              <a:prstClr val="white"/>
            </a:duotone>
          </a:blip>
          <a:stretch>
            <a:fillRect/>
          </a:stretch>
        </p:blipFill>
        <p:spPr>
          <a:xfrm>
            <a:off x="1086086" y="893039"/>
            <a:ext cx="8538298" cy="5925279"/>
          </a:xfrm>
          <a:prstGeom prst="rect">
            <a:avLst/>
          </a:prstGeom>
        </p:spPr>
      </p:pic>
      <p:sp>
        <p:nvSpPr>
          <p:cNvPr id="6" name="テキスト ボックス 5"/>
          <p:cNvSpPr txBox="1"/>
          <p:nvPr/>
        </p:nvSpPr>
        <p:spPr>
          <a:xfrm>
            <a:off x="2463800" y="1791487"/>
            <a:ext cx="6223000" cy="3539430"/>
          </a:xfrm>
          <a:prstGeom prst="rect">
            <a:avLst/>
          </a:prstGeom>
          <a:noFill/>
        </p:spPr>
        <p:txBody>
          <a:bodyPr wrap="square" rtlCol="0">
            <a:spAutoFit/>
          </a:bodyPr>
          <a:lstStyle/>
          <a:p>
            <a:r>
              <a:rPr lang="ja-JP" altLang="en-US" sz="3200" dirty="0"/>
              <a:t>・班のメンバーがイメージしたあなたの役割は自分自身がイメージした役割</a:t>
            </a:r>
            <a:r>
              <a:rPr lang="ja-JP" altLang="en-US" sz="3200" dirty="0" smtClean="0"/>
              <a:t>と似て</a:t>
            </a:r>
            <a:r>
              <a:rPr lang="ja-JP" altLang="en-US" sz="3200" dirty="0"/>
              <a:t>いたかな？違っていたかな？</a:t>
            </a:r>
            <a:endParaRPr lang="en-US" altLang="ja-JP" sz="3200" dirty="0"/>
          </a:p>
          <a:p>
            <a:r>
              <a:rPr lang="ja-JP" altLang="en-US" sz="3200" dirty="0"/>
              <a:t>・眺めて</a:t>
            </a:r>
            <a:r>
              <a:rPr lang="ja-JP" altLang="en-US" sz="3200" dirty="0" smtClean="0"/>
              <a:t>みて，浮かんで</a:t>
            </a:r>
            <a:r>
              <a:rPr lang="ja-JP" altLang="en-US" sz="3200" dirty="0"/>
              <a:t>きた考えや今の気持ちを味わって</a:t>
            </a:r>
            <a:r>
              <a:rPr lang="ja-JP" altLang="en-US" sz="3200" dirty="0" smtClean="0"/>
              <a:t>みましょう。</a:t>
            </a:r>
            <a:endParaRPr lang="en-US" altLang="ja-JP" sz="3200" dirty="0"/>
          </a:p>
          <a:p>
            <a:endParaRPr kumimoji="1" lang="ja-JP" altLang="en-US" sz="3200" dirty="0"/>
          </a:p>
        </p:txBody>
      </p:sp>
      <p:pic>
        <p:nvPicPr>
          <p:cNvPr id="9" name="図 8"/>
          <p:cNvPicPr>
            <a:picLocks noChangeAspect="1"/>
          </p:cNvPicPr>
          <p:nvPr/>
        </p:nvPicPr>
        <p:blipFill rotWithShape="1">
          <a:blip r:embed="rId4">
            <a:extLst>
              <a:ext uri="{BEBA8EAE-BF5A-486C-A8C5-ECC9F3942E4B}">
                <a14:imgProps xmlns:a14="http://schemas.microsoft.com/office/drawing/2010/main">
                  <a14:imgLayer r:embed="rId5">
                    <a14:imgEffect>
                      <a14:backgroundRemoval t="12665" b="90296" l="12027" r="90225"/>
                    </a14:imgEffect>
                  </a14:imgLayer>
                </a14:imgProps>
              </a:ext>
            </a:extLst>
          </a:blip>
          <a:srcRect l="2252" t="2962"/>
          <a:stretch/>
        </p:blipFill>
        <p:spPr>
          <a:xfrm flipH="1">
            <a:off x="163282" y="3561202"/>
            <a:ext cx="4154715" cy="3820403"/>
          </a:xfrm>
          <a:prstGeom prst="rect">
            <a:avLst/>
          </a:prstGeom>
        </p:spPr>
      </p:pic>
    </p:spTree>
    <p:extLst>
      <p:ext uri="{BB962C8B-B14F-4D97-AF65-F5344CB8AC3E}">
        <p14:creationId xmlns:p14="http://schemas.microsoft.com/office/powerpoint/2010/main" val="9979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t>
            </a:r>
            <a:r>
              <a:rPr lang="ja-JP" altLang="en-US" dirty="0" smtClean="0"/>
              <a:t>わたしの役割帳</a:t>
            </a:r>
            <a:r>
              <a:rPr lang="en-US" altLang="ja-JP" dirty="0" smtClean="0"/>
              <a:t>】</a:t>
            </a:r>
            <a:r>
              <a:rPr lang="ja-JP" altLang="en-US" dirty="0" smtClean="0"/>
              <a:t>の</a:t>
            </a:r>
            <a:r>
              <a:rPr lang="en-US" altLang="ja-JP" dirty="0" smtClean="0"/>
              <a:t/>
            </a:r>
            <a:br>
              <a:rPr lang="en-US" altLang="ja-JP" dirty="0" smtClean="0"/>
            </a:br>
            <a:r>
              <a:rPr lang="ja-JP" altLang="en-US" dirty="0" smtClean="0"/>
              <a:t>すりあわせをしよう</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a:stretch>
            <a:fillRect/>
          </a:stretch>
        </p:blipFill>
        <p:spPr>
          <a:xfrm>
            <a:off x="5032006" y="1600201"/>
            <a:ext cx="2863346" cy="2863346"/>
          </a:xfrm>
          <a:prstGeom prst="rect">
            <a:avLst/>
          </a:prstGeom>
        </p:spPr>
      </p:pic>
      <p:sp>
        <p:nvSpPr>
          <p:cNvPr id="5" name="円形吹き出し 4"/>
          <p:cNvSpPr/>
          <p:nvPr/>
        </p:nvSpPr>
        <p:spPr>
          <a:xfrm>
            <a:off x="457200" y="1600201"/>
            <a:ext cx="4782480" cy="2280189"/>
          </a:xfrm>
          <a:prstGeom prst="wedgeEllipseCallout">
            <a:avLst>
              <a:gd name="adj1" fmla="val 66031"/>
              <a:gd name="adj2" fmla="val -28282"/>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はなこさんは「料理が得意」というイメージを持たれてるけど，はなこさんとしてはどう？</a:t>
            </a:r>
            <a:endParaRPr lang="en-US" altLang="ja-JP" sz="2400" dirty="0">
              <a:solidFill>
                <a:srgbClr val="000000"/>
              </a:solidFill>
            </a:endParaRPr>
          </a:p>
        </p:txBody>
      </p:sp>
      <p:sp>
        <p:nvSpPr>
          <p:cNvPr id="6" name="円形吹き出し 5"/>
          <p:cNvSpPr/>
          <p:nvPr/>
        </p:nvSpPr>
        <p:spPr>
          <a:xfrm>
            <a:off x="457200" y="3880390"/>
            <a:ext cx="4782480" cy="2245774"/>
          </a:xfrm>
          <a:prstGeom prst="wedgeEllipseCallout">
            <a:avLst>
              <a:gd name="adj1" fmla="val 52281"/>
              <a:gd name="adj2" fmla="val -40518"/>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それなりにはできるかな。実際</a:t>
            </a:r>
            <a:r>
              <a:rPr lang="ja-JP" altLang="en-US" sz="2400" dirty="0">
                <a:solidFill>
                  <a:srgbClr val="000000"/>
                </a:solidFill>
              </a:rPr>
              <a:t>は料理全然できないんだよね。</a:t>
            </a:r>
            <a:endParaRPr lang="en-US" altLang="ja-JP" sz="2400" dirty="0">
              <a:solidFill>
                <a:srgbClr val="000000"/>
              </a:solidFill>
            </a:endParaRPr>
          </a:p>
        </p:txBody>
      </p:sp>
      <p:sp>
        <p:nvSpPr>
          <p:cNvPr id="7" name="テキスト ボックス 6"/>
          <p:cNvSpPr txBox="1"/>
          <p:nvPr/>
        </p:nvSpPr>
        <p:spPr>
          <a:xfrm>
            <a:off x="5239680" y="4566166"/>
            <a:ext cx="3649897" cy="2246769"/>
          </a:xfrm>
          <a:prstGeom prst="rect">
            <a:avLst/>
          </a:prstGeom>
          <a:noFill/>
        </p:spPr>
        <p:txBody>
          <a:bodyPr wrap="square" rtlCol="0">
            <a:spAutoFit/>
          </a:bodyPr>
          <a:lstStyle/>
          <a:p>
            <a:r>
              <a:rPr lang="en-US" altLang="ja-JP" sz="2800" u="sng" dirty="0">
                <a:solidFill>
                  <a:schemeClr val="accent2"/>
                </a:solidFill>
              </a:rPr>
              <a:t>※</a:t>
            </a:r>
            <a:r>
              <a:rPr lang="ja-JP" altLang="en-US" sz="2800" u="sng" dirty="0">
                <a:solidFill>
                  <a:schemeClr val="accent2"/>
                </a:solidFill>
              </a:rPr>
              <a:t>メンバーの役割帳に</a:t>
            </a:r>
            <a:r>
              <a:rPr lang="ja-JP" altLang="en-US" sz="2800" u="sng" dirty="0" smtClean="0">
                <a:solidFill>
                  <a:schemeClr val="accent2"/>
                </a:solidFill>
              </a:rPr>
              <a:t>関して否定</a:t>
            </a:r>
            <a:r>
              <a:rPr lang="ja-JP" altLang="en-US" sz="2800" u="sng" dirty="0">
                <a:solidFill>
                  <a:schemeClr val="accent2"/>
                </a:solidFill>
              </a:rPr>
              <a:t>したり，批判したり</a:t>
            </a:r>
            <a:r>
              <a:rPr lang="ja-JP" altLang="en-US" sz="2800" u="sng" dirty="0" smtClean="0">
                <a:solidFill>
                  <a:schemeClr val="accent2"/>
                </a:solidFill>
              </a:rPr>
              <a:t>，茶化したりしないようにしましょう。</a:t>
            </a:r>
            <a:endParaRPr lang="en-US" altLang="ja-JP" sz="2800" u="sng" dirty="0">
              <a:solidFill>
                <a:schemeClr val="accent2"/>
              </a:solidFill>
            </a:endParaRPr>
          </a:p>
          <a:p>
            <a:endParaRPr kumimoji="1" lang="ja-JP" altLang="en-US" sz="2800" dirty="0"/>
          </a:p>
        </p:txBody>
      </p:sp>
    </p:spTree>
    <p:extLst>
      <p:ext uri="{BB962C8B-B14F-4D97-AF65-F5344CB8AC3E}">
        <p14:creationId xmlns:p14="http://schemas.microsoft.com/office/powerpoint/2010/main" val="1218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安心して居られるクラスに</a:t>
            </a:r>
            <a:r>
              <a:rPr lang="ja-JP" altLang="en-US" dirty="0" smtClean="0"/>
              <a:t>す</a:t>
            </a:r>
            <a:r>
              <a:rPr kumimoji="1" lang="ja-JP" altLang="en-US" dirty="0" smtClean="0"/>
              <a:t>るために</a:t>
            </a:r>
            <a:endParaRPr kumimoji="1" lang="ja-JP" altLang="en-US" dirty="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257165152"/>
              </p:ext>
            </p:extLst>
          </p:nvPr>
        </p:nvGraphicFramePr>
        <p:xfrm>
          <a:off x="457200" y="1600200"/>
          <a:ext cx="8229600" cy="493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02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気づいたこと・感じたことを記入しよう</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r>
              <a:rPr kumimoji="1" lang="ja-JP" altLang="en-US" dirty="0" smtClean="0"/>
              <a:t>　　　　　　　　　　みなさんお疲れ様でした</a:t>
            </a:r>
            <a:endParaRPr kumimoji="1" lang="ja-JP" altLang="en-US" dirty="0"/>
          </a:p>
        </p:txBody>
      </p:sp>
      <p:pic>
        <p:nvPicPr>
          <p:cNvPr id="4" name="コンテンツ プレースホルダー 8" descr="キャンプのワークワークシート.pdf"/>
          <p:cNvPicPr>
            <a:picLocks noChangeAspect="1"/>
          </p:cNvPicPr>
          <p:nvPr/>
        </p:nvPicPr>
        <p:blipFill rotWithShape="1">
          <a:blip r:embed="rId3">
            <a:extLst>
              <a:ext uri="{28A0092B-C50C-407E-A947-70E740481C1C}">
                <a14:useLocalDpi xmlns:a14="http://schemas.microsoft.com/office/drawing/2010/main" val="0"/>
              </a:ext>
            </a:extLst>
          </a:blip>
          <a:srcRect t="75736" b="7121"/>
          <a:stretch/>
        </p:blipFill>
        <p:spPr>
          <a:xfrm>
            <a:off x="-399147" y="1799771"/>
            <a:ext cx="9782391" cy="2373086"/>
          </a:xfrm>
          <a:prstGeom prst="rect">
            <a:avLst/>
          </a:prstGeom>
        </p:spPr>
      </p:pic>
      <p:pic>
        <p:nvPicPr>
          <p:cNvPr id="5" name="図 4"/>
          <p:cNvPicPr>
            <a:picLocks noChangeAspect="1"/>
          </p:cNvPicPr>
          <p:nvPr/>
        </p:nvPicPr>
        <p:blipFill>
          <a:blip r:embed="rId4"/>
          <a:stretch>
            <a:fillRect/>
          </a:stretch>
        </p:blipFill>
        <p:spPr>
          <a:xfrm>
            <a:off x="6812280" y="2743200"/>
            <a:ext cx="2331720" cy="4114800"/>
          </a:xfrm>
          <a:prstGeom prst="rect">
            <a:avLst/>
          </a:prstGeom>
        </p:spPr>
      </p:pic>
    </p:spTree>
    <p:extLst>
      <p:ext uri="{BB962C8B-B14F-4D97-AF65-F5344CB8AC3E}">
        <p14:creationId xmlns:p14="http://schemas.microsoft.com/office/powerpoint/2010/main" val="405094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4447" y="2898000"/>
            <a:ext cx="8216011" cy="923330"/>
          </a:xfrm>
          <a:prstGeom prst="rect">
            <a:avLst/>
          </a:prstGeom>
          <a:noFill/>
        </p:spPr>
        <p:txBody>
          <a:bodyPr wrap="none" rtlCol="0">
            <a:spAutoFit/>
          </a:bodyPr>
          <a:lstStyle/>
          <a:p>
            <a:r>
              <a:rPr lang="ja-JP" altLang="en-US" sz="5400" dirty="0" smtClean="0"/>
              <a:t>付録「ハプニングへの対処」</a:t>
            </a:r>
            <a:endParaRPr kumimoji="1" lang="ja-JP" altLang="en-US" sz="5400" dirty="0"/>
          </a:p>
        </p:txBody>
      </p:sp>
    </p:spTree>
    <p:extLst>
      <p:ext uri="{BB962C8B-B14F-4D97-AF65-F5344CB8AC3E}">
        <p14:creationId xmlns:p14="http://schemas.microsoft.com/office/powerpoint/2010/main" val="285659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ハプニング</a:t>
            </a:r>
            <a:r>
              <a:rPr kumimoji="1" lang="ja-JP" altLang="en-US" dirty="0" smtClean="0"/>
              <a:t>が発生！！</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あなたはこの状況でどんな役割が</a:t>
            </a:r>
            <a:endParaRPr lang="en-US" altLang="ja-JP" dirty="0" smtClean="0"/>
          </a:p>
          <a:p>
            <a:pPr marL="0" indent="0">
              <a:buNone/>
            </a:pPr>
            <a:r>
              <a:rPr lang="ja-JP" altLang="en-US" dirty="0" smtClean="0"/>
              <a:t>果たせそうですか？</a:t>
            </a:r>
            <a:endParaRPr lang="en-US" altLang="ja-JP" dirty="0" smtClean="0"/>
          </a:p>
          <a:p>
            <a:pPr marL="0" indent="0">
              <a:buNone/>
            </a:pPr>
            <a:r>
              <a:rPr lang="ja-JP" altLang="en-US" dirty="0" smtClean="0"/>
              <a:t>班のメンバーと役割を補い合って</a:t>
            </a:r>
            <a:endParaRPr lang="en-US" altLang="ja-JP" dirty="0" smtClean="0"/>
          </a:p>
          <a:p>
            <a:pPr marL="0" indent="0">
              <a:buNone/>
            </a:pPr>
            <a:r>
              <a:rPr lang="ja-JP" altLang="en-US" dirty="0" smtClean="0"/>
              <a:t>ハプニングに対処しましょう。</a:t>
            </a:r>
            <a:endParaRPr lang="en-US" altLang="ja-JP" dirty="0"/>
          </a:p>
        </p:txBody>
      </p:sp>
      <p:pic>
        <p:nvPicPr>
          <p:cNvPr id="6" name="図 5"/>
          <p:cNvPicPr>
            <a:picLocks noChangeAspect="1"/>
          </p:cNvPicPr>
          <p:nvPr/>
        </p:nvPicPr>
        <p:blipFill>
          <a:blip r:embed="rId3"/>
          <a:stretch>
            <a:fillRect/>
          </a:stretch>
        </p:blipFill>
        <p:spPr>
          <a:xfrm>
            <a:off x="6178264" y="3584251"/>
            <a:ext cx="2965736" cy="3163840"/>
          </a:xfrm>
          <a:prstGeom prst="rect">
            <a:avLst/>
          </a:prstGeom>
        </p:spPr>
      </p:pic>
      <p:pic>
        <p:nvPicPr>
          <p:cNvPr id="9" name="図 8"/>
          <p:cNvPicPr>
            <a:picLocks noChangeAspect="1"/>
          </p:cNvPicPr>
          <p:nvPr/>
        </p:nvPicPr>
        <p:blipFill>
          <a:blip r:embed="rId4">
            <a:duotone>
              <a:prstClr val="black"/>
              <a:srgbClr val="FFE512">
                <a:tint val="45000"/>
                <a:satMod val="400000"/>
              </a:srgbClr>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tretch>
            <a:fillRect/>
          </a:stretch>
        </p:blipFill>
        <p:spPr>
          <a:xfrm>
            <a:off x="176646" y="1063695"/>
            <a:ext cx="8857971" cy="2731742"/>
          </a:xfrm>
          <a:prstGeom prst="rect">
            <a:avLst/>
          </a:prstGeom>
          <a:ln>
            <a:noFill/>
          </a:ln>
        </p:spPr>
      </p:pic>
      <p:sp>
        <p:nvSpPr>
          <p:cNvPr id="4" name="テキスト ボックス 3"/>
          <p:cNvSpPr txBox="1"/>
          <p:nvPr/>
        </p:nvSpPr>
        <p:spPr>
          <a:xfrm>
            <a:off x="1441983" y="1560136"/>
            <a:ext cx="7062952"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smtClean="0">
                <a:solidFill>
                  <a:schemeClr val="tx1"/>
                </a:solidFill>
              </a:rPr>
              <a:t>炊いたご飯が真っ黒になってしまった！</a:t>
            </a:r>
            <a:endParaRPr lang="en-US" altLang="ja-JP" sz="4000" dirty="0" smtClean="0">
              <a:solidFill>
                <a:schemeClr val="tx1"/>
              </a:solidFill>
            </a:endParaRPr>
          </a:p>
        </p:txBody>
      </p:sp>
    </p:spTree>
    <p:extLst>
      <p:ext uri="{BB962C8B-B14F-4D97-AF65-F5344CB8AC3E}">
        <p14:creationId xmlns:p14="http://schemas.microsoft.com/office/powerpoint/2010/main" val="17483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ハプニングへの対処のポイント</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a:stretch>
            <a:fillRect/>
          </a:stretch>
        </p:blipFill>
        <p:spPr>
          <a:xfrm>
            <a:off x="5032006" y="1600201"/>
            <a:ext cx="2863346" cy="2863346"/>
          </a:xfrm>
          <a:prstGeom prst="rect">
            <a:avLst/>
          </a:prstGeom>
        </p:spPr>
      </p:pic>
      <p:sp>
        <p:nvSpPr>
          <p:cNvPr id="5" name="円形吹き出し 4"/>
          <p:cNvSpPr/>
          <p:nvPr/>
        </p:nvSpPr>
        <p:spPr>
          <a:xfrm>
            <a:off x="0" y="4505467"/>
            <a:ext cx="3999641" cy="2280189"/>
          </a:xfrm>
          <a:prstGeom prst="wedgeEllipseCallout">
            <a:avLst>
              <a:gd name="adj1" fmla="val 94023"/>
              <a:gd name="adj2" fmla="val -87467"/>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たろうくんは明るい</a:t>
            </a:r>
            <a:endParaRPr lang="en-US" altLang="ja-JP" sz="2400" dirty="0" smtClean="0">
              <a:solidFill>
                <a:srgbClr val="000000"/>
              </a:solidFill>
            </a:endParaRPr>
          </a:p>
          <a:p>
            <a:pPr>
              <a:buNone/>
            </a:pPr>
            <a:r>
              <a:rPr lang="ja-JP" altLang="en-US" sz="2400" dirty="0" smtClean="0">
                <a:solidFill>
                  <a:srgbClr val="000000"/>
                </a:solidFill>
              </a:rPr>
              <a:t>イメージがあるから，他の班に行って，ご飯をもらってきてもらいたいな。</a:t>
            </a:r>
            <a:endParaRPr lang="en-US" altLang="ja-JP" sz="2400" dirty="0">
              <a:solidFill>
                <a:srgbClr val="000000"/>
              </a:solidFill>
            </a:endParaRPr>
          </a:p>
        </p:txBody>
      </p:sp>
      <p:sp>
        <p:nvSpPr>
          <p:cNvPr id="6" name="円形吹き出し 5"/>
          <p:cNvSpPr/>
          <p:nvPr/>
        </p:nvSpPr>
        <p:spPr>
          <a:xfrm>
            <a:off x="3782544" y="4458776"/>
            <a:ext cx="5141825" cy="2255715"/>
          </a:xfrm>
          <a:prstGeom prst="wedgeEllipseCallout">
            <a:avLst>
              <a:gd name="adj1" fmla="val 10932"/>
              <a:gd name="adj2" fmla="val -76905"/>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000" dirty="0" smtClean="0">
                <a:solidFill>
                  <a:srgbClr val="000000"/>
                </a:solidFill>
              </a:rPr>
              <a:t>そう言ってもらえるのはありがたいんだけど，ぼくはこう見えてとても人見知りなんだ。誰かと一緒なら行けるかもしれない。誰か行ってくれない？</a:t>
            </a:r>
            <a:endParaRPr lang="en-US" altLang="ja-JP" sz="2000" dirty="0">
              <a:solidFill>
                <a:srgbClr val="000000"/>
              </a:solidFill>
            </a:endParaRPr>
          </a:p>
        </p:txBody>
      </p:sp>
      <p:sp>
        <p:nvSpPr>
          <p:cNvPr id="7" name="テキスト ボックス 6"/>
          <p:cNvSpPr txBox="1"/>
          <p:nvPr/>
        </p:nvSpPr>
        <p:spPr>
          <a:xfrm>
            <a:off x="457201" y="1600201"/>
            <a:ext cx="4796522" cy="1815882"/>
          </a:xfrm>
          <a:prstGeom prst="rect">
            <a:avLst/>
          </a:prstGeom>
          <a:noFill/>
        </p:spPr>
        <p:txBody>
          <a:bodyPr wrap="square" rtlCol="0">
            <a:spAutoFit/>
          </a:bodyPr>
          <a:lstStyle/>
          <a:p>
            <a:r>
              <a:rPr lang="ja-JP" altLang="en-US" sz="2800" dirty="0" smtClean="0">
                <a:solidFill>
                  <a:srgbClr val="000000"/>
                </a:solidFill>
              </a:rPr>
              <a:t>・ハプニングへの対処に正解はありません。メンバーそれぞれが，様々な役割を補い合って対処できると良いでしょう。</a:t>
            </a:r>
            <a:endParaRPr lang="en-US" altLang="ja-JP" sz="2800" dirty="0" smtClean="0">
              <a:solidFill>
                <a:srgbClr val="000000"/>
              </a:solidFill>
            </a:endParaRPr>
          </a:p>
        </p:txBody>
      </p:sp>
      <p:sp>
        <p:nvSpPr>
          <p:cNvPr id="8" name="テキスト ボックス 7"/>
          <p:cNvSpPr txBox="1"/>
          <p:nvPr/>
        </p:nvSpPr>
        <p:spPr>
          <a:xfrm>
            <a:off x="457201" y="3416083"/>
            <a:ext cx="3389319" cy="523220"/>
          </a:xfrm>
          <a:prstGeom prst="rect">
            <a:avLst/>
          </a:prstGeom>
          <a:noFill/>
        </p:spPr>
        <p:txBody>
          <a:bodyPr wrap="none" rtlCol="0">
            <a:spAutoFit/>
          </a:bodyPr>
          <a:lstStyle/>
          <a:p>
            <a:r>
              <a:rPr lang="ja-JP" altLang="en-US" sz="2800" dirty="0">
                <a:solidFill>
                  <a:schemeClr val="accent2"/>
                </a:solidFill>
              </a:rPr>
              <a:t>・自分も</a:t>
            </a:r>
            <a:r>
              <a:rPr lang="en-US" altLang="ja-JP" sz="2800" dirty="0">
                <a:solidFill>
                  <a:schemeClr val="accent2"/>
                </a:solidFill>
              </a:rPr>
              <a:t>OK  </a:t>
            </a:r>
            <a:r>
              <a:rPr lang="ja-JP" altLang="en-US" sz="2800" dirty="0">
                <a:solidFill>
                  <a:schemeClr val="accent2"/>
                </a:solidFill>
              </a:rPr>
              <a:t>相手も</a:t>
            </a:r>
            <a:r>
              <a:rPr lang="en-US" altLang="ja-JP" sz="2800" dirty="0" smtClean="0">
                <a:solidFill>
                  <a:schemeClr val="accent2"/>
                </a:solidFill>
              </a:rPr>
              <a:t>OK</a:t>
            </a:r>
            <a:endParaRPr lang="en-US" altLang="ja-JP" sz="2800" dirty="0">
              <a:solidFill>
                <a:schemeClr val="accent2"/>
              </a:solidFill>
            </a:endParaRPr>
          </a:p>
        </p:txBody>
      </p:sp>
      <p:pic>
        <p:nvPicPr>
          <p:cNvPr id="10" name="図 9"/>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Effect>
                      <a14:saturation sat="66000"/>
                    </a14:imgEffect>
                  </a14:imgLayer>
                </a14:imgProps>
              </a:ext>
            </a:extLst>
          </a:blip>
          <a:stretch>
            <a:fillRect/>
          </a:stretch>
        </p:blipFill>
        <p:spPr>
          <a:xfrm>
            <a:off x="2584902" y="3669704"/>
            <a:ext cx="2510534" cy="2256302"/>
          </a:xfrm>
          <a:prstGeom prst="rect">
            <a:avLst/>
          </a:prstGeom>
        </p:spPr>
      </p:pic>
      <p:sp>
        <p:nvSpPr>
          <p:cNvPr id="11" name="テキスト ボックス 10"/>
          <p:cNvSpPr txBox="1"/>
          <p:nvPr/>
        </p:nvSpPr>
        <p:spPr>
          <a:xfrm>
            <a:off x="2756635" y="4213079"/>
            <a:ext cx="2092239" cy="584776"/>
          </a:xfrm>
          <a:prstGeom prst="rect">
            <a:avLst/>
          </a:prstGeom>
          <a:noFill/>
        </p:spPr>
        <p:txBody>
          <a:bodyPr wrap="none" rtlCol="0">
            <a:spAutoFit/>
          </a:bodyPr>
          <a:lstStyle/>
          <a:p>
            <a:r>
              <a:rPr kumimoji="1" lang="ja-JP" altLang="en-US" sz="3200" dirty="0" smtClean="0"/>
              <a:t>すりあわせ</a:t>
            </a:r>
            <a:endParaRPr kumimoji="1" lang="ja-JP" altLang="en-US" sz="3200" dirty="0"/>
          </a:p>
        </p:txBody>
      </p:sp>
    </p:spTree>
    <p:extLst>
      <p:ext uri="{BB962C8B-B14F-4D97-AF65-F5344CB8AC3E}">
        <p14:creationId xmlns:p14="http://schemas.microsoft.com/office/powerpoint/2010/main" val="42026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授業のテーマ</a:t>
            </a:r>
            <a:endParaRPr kumimoji="1" lang="ja-JP" altLang="en-US" dirty="0"/>
          </a:p>
        </p:txBody>
      </p:sp>
      <p:pic>
        <p:nvPicPr>
          <p:cNvPr id="7" name="図 6"/>
          <p:cNvPicPr>
            <a:picLocks noChangeAspect="1"/>
          </p:cNvPicPr>
          <p:nvPr/>
        </p:nvPicPr>
        <p:blipFill>
          <a:blip r:embed="rId3"/>
          <a:stretch>
            <a:fillRect/>
          </a:stretch>
        </p:blipFill>
        <p:spPr>
          <a:xfrm>
            <a:off x="-217115" y="1243405"/>
            <a:ext cx="9576396" cy="5792155"/>
          </a:xfrm>
          <a:prstGeom prst="rect">
            <a:avLst/>
          </a:prstGeom>
        </p:spPr>
      </p:pic>
      <p:sp>
        <p:nvSpPr>
          <p:cNvPr id="3" name="コンテンツ プレースホルダー 2"/>
          <p:cNvSpPr>
            <a:spLocks noGrp="1"/>
          </p:cNvSpPr>
          <p:nvPr>
            <p:ph idx="1"/>
          </p:nvPr>
        </p:nvSpPr>
        <p:spPr>
          <a:xfrm>
            <a:off x="457200" y="1455532"/>
            <a:ext cx="8229600" cy="4525963"/>
          </a:xfrm>
        </p:spPr>
        <p:txBody>
          <a:bodyPr>
            <a:normAutofit/>
          </a:bodyPr>
          <a:lstStyle/>
          <a:p>
            <a:pPr marL="0" indent="0">
              <a:buNone/>
            </a:pPr>
            <a:endParaRPr lang="en-US" altLang="ja-JP" dirty="0">
              <a:solidFill>
                <a:schemeClr val="bg1"/>
              </a:solidFill>
            </a:endParaRPr>
          </a:p>
          <a:p>
            <a:pPr marL="0" indent="0">
              <a:buNone/>
            </a:pPr>
            <a:r>
              <a:rPr lang="ja-JP" altLang="en-US" dirty="0" smtClean="0">
                <a:solidFill>
                  <a:schemeClr val="bg1"/>
                </a:solidFill>
              </a:rPr>
              <a:t>・ひとりひとり</a:t>
            </a:r>
            <a:r>
              <a:rPr lang="ja-JP" altLang="ja-JP" dirty="0" smtClean="0">
                <a:solidFill>
                  <a:schemeClr val="bg1"/>
                </a:solidFill>
              </a:rPr>
              <a:t>が</a:t>
            </a:r>
            <a:endParaRPr lang="en-US" altLang="ja-JP" dirty="0">
              <a:solidFill>
                <a:schemeClr val="bg1"/>
              </a:solidFill>
            </a:endParaRPr>
          </a:p>
          <a:p>
            <a:pPr marL="0" indent="0">
              <a:buNone/>
            </a:pPr>
            <a:r>
              <a:rPr lang="ja-JP" altLang="ja-JP" dirty="0" smtClean="0">
                <a:solidFill>
                  <a:schemeClr val="bg1"/>
                </a:solidFill>
              </a:rPr>
              <a:t>「</a:t>
            </a:r>
            <a:r>
              <a:rPr lang="ja-JP" altLang="ja-JP" dirty="0">
                <a:solidFill>
                  <a:schemeClr val="bg1"/>
                </a:solidFill>
              </a:rPr>
              <a:t>自分にも役割が</a:t>
            </a:r>
            <a:r>
              <a:rPr lang="ja-JP" altLang="ja-JP" dirty="0" smtClean="0">
                <a:solidFill>
                  <a:schemeClr val="bg1"/>
                </a:solidFill>
              </a:rPr>
              <a:t>あ</a:t>
            </a:r>
            <a:r>
              <a:rPr lang="ja-JP" altLang="en-US" dirty="0" smtClean="0">
                <a:solidFill>
                  <a:schemeClr val="bg1"/>
                </a:solidFill>
              </a:rPr>
              <a:t>ること」に気づき，</a:t>
            </a:r>
            <a:endParaRPr lang="en-US" altLang="ja-JP" dirty="0" smtClean="0">
              <a:solidFill>
                <a:schemeClr val="bg1"/>
              </a:solidFill>
            </a:endParaRPr>
          </a:p>
          <a:p>
            <a:pPr marL="0" indent="0">
              <a:buNone/>
            </a:pPr>
            <a:r>
              <a:rPr lang="ja-JP" altLang="ja-JP" dirty="0">
                <a:solidFill>
                  <a:schemeClr val="bg1"/>
                </a:solidFill>
              </a:rPr>
              <a:t>　</a:t>
            </a:r>
            <a:r>
              <a:rPr lang="ja-JP" altLang="en-US" dirty="0" smtClean="0">
                <a:solidFill>
                  <a:schemeClr val="bg1"/>
                </a:solidFill>
              </a:rPr>
              <a:t>　　　　　「</a:t>
            </a:r>
            <a:r>
              <a:rPr lang="ja-JP" altLang="ja-JP" dirty="0" smtClean="0">
                <a:solidFill>
                  <a:schemeClr val="bg1"/>
                </a:solidFill>
              </a:rPr>
              <a:t>誰</a:t>
            </a:r>
            <a:r>
              <a:rPr lang="ja-JP" altLang="ja-JP" dirty="0">
                <a:solidFill>
                  <a:schemeClr val="bg1"/>
                </a:solidFill>
              </a:rPr>
              <a:t>かの役に立てる</a:t>
            </a:r>
            <a:r>
              <a:rPr lang="ja-JP" altLang="ja-JP" dirty="0" smtClean="0">
                <a:solidFill>
                  <a:schemeClr val="bg1"/>
                </a:solidFill>
              </a:rPr>
              <a:t>」と</a:t>
            </a:r>
            <a:r>
              <a:rPr lang="ja-JP" altLang="ja-JP" dirty="0">
                <a:solidFill>
                  <a:schemeClr val="bg1"/>
                </a:solidFill>
              </a:rPr>
              <a:t>感じられる</a:t>
            </a:r>
            <a:r>
              <a:rPr lang="ja-JP" altLang="ja-JP" dirty="0" smtClean="0">
                <a:solidFill>
                  <a:schemeClr val="bg1"/>
                </a:solidFill>
              </a:rPr>
              <a:t>こと</a:t>
            </a:r>
            <a:endParaRPr lang="en-US" altLang="ja-JP" dirty="0">
              <a:solidFill>
                <a:schemeClr val="bg1"/>
              </a:solidFill>
            </a:endParaRPr>
          </a:p>
          <a:p>
            <a:pPr marL="0" indent="0">
              <a:buNone/>
            </a:pPr>
            <a:r>
              <a:rPr lang="ja-JP" altLang="en-US" dirty="0" smtClean="0">
                <a:solidFill>
                  <a:schemeClr val="bg1"/>
                </a:solidFill>
              </a:rPr>
              <a:t>・自分のことを他の人に知ってもらうこと</a:t>
            </a:r>
            <a:endParaRPr lang="en-US" altLang="ja-JP" dirty="0" smtClean="0">
              <a:solidFill>
                <a:schemeClr val="bg1"/>
              </a:solidFill>
            </a:endParaRPr>
          </a:p>
          <a:p>
            <a:pPr marL="0" indent="0">
              <a:buNone/>
            </a:pPr>
            <a:r>
              <a:rPr lang="ja-JP" altLang="en-US" dirty="0" smtClean="0">
                <a:solidFill>
                  <a:schemeClr val="bg1"/>
                </a:solidFill>
              </a:rPr>
              <a:t>テーマ達成のため，この授業では　</a:t>
            </a:r>
            <a:endParaRPr lang="en-US" altLang="ja-JP" dirty="0">
              <a:solidFill>
                <a:schemeClr val="bg1"/>
              </a:solidFill>
            </a:endParaRPr>
          </a:p>
          <a:p>
            <a:pPr marL="0" indent="0">
              <a:buNone/>
            </a:pPr>
            <a:r>
              <a:rPr lang="ja-JP" altLang="en-US" dirty="0" smtClean="0">
                <a:solidFill>
                  <a:schemeClr val="bg1"/>
                </a:solidFill>
              </a:rPr>
              <a:t>みなさんに　　　　　　　</a:t>
            </a:r>
            <a:r>
              <a:rPr lang="ja-JP" altLang="en-US" sz="3600" dirty="0" smtClean="0">
                <a:solidFill>
                  <a:schemeClr val="bg1"/>
                </a:solidFill>
              </a:rPr>
              <a:t>　</a:t>
            </a:r>
            <a:r>
              <a:rPr lang="ja-JP" altLang="en-US" dirty="0" smtClean="0">
                <a:solidFill>
                  <a:schemeClr val="bg1"/>
                </a:solidFill>
              </a:rPr>
              <a:t>に行ってもらいます。</a:t>
            </a:r>
            <a:endParaRPr kumimoji="1" lang="ja-JP" altLang="en-US" dirty="0">
              <a:solidFill>
                <a:schemeClr val="bg1"/>
              </a:solidFill>
            </a:endParaRPr>
          </a:p>
        </p:txBody>
      </p:sp>
      <p:cxnSp>
        <p:nvCxnSpPr>
          <p:cNvPr id="9" name="直線コネクタ 8"/>
          <p:cNvCxnSpPr/>
          <p:nvPr/>
        </p:nvCxnSpPr>
        <p:spPr>
          <a:xfrm>
            <a:off x="457200" y="3182611"/>
            <a:ext cx="6276527"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 name="直線コネクタ 9"/>
          <p:cNvCxnSpPr/>
          <p:nvPr/>
        </p:nvCxnSpPr>
        <p:spPr>
          <a:xfrm flipV="1">
            <a:off x="2506350" y="5661334"/>
            <a:ext cx="1986040" cy="896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
        <p:nvSpPr>
          <p:cNvPr id="15" name="テキスト ボックス 14"/>
          <p:cNvSpPr txBox="1"/>
          <p:nvPr/>
        </p:nvSpPr>
        <p:spPr>
          <a:xfrm>
            <a:off x="2506350" y="4923029"/>
            <a:ext cx="1986040" cy="707886"/>
          </a:xfrm>
          <a:prstGeom prst="rect">
            <a:avLst/>
          </a:prstGeom>
          <a:noFill/>
        </p:spPr>
        <p:txBody>
          <a:bodyPr wrap="none" rtlCol="0">
            <a:spAutoFit/>
          </a:bodyPr>
          <a:lstStyle/>
          <a:p>
            <a:r>
              <a:rPr kumimoji="1" lang="ja-JP" altLang="en-US" sz="4000" dirty="0" smtClean="0">
                <a:solidFill>
                  <a:srgbClr val="FFFFFF"/>
                </a:solidFill>
              </a:rPr>
              <a:t>キャンプ</a:t>
            </a:r>
            <a:endParaRPr kumimoji="1" lang="ja-JP" altLang="en-US" sz="4000" dirty="0">
              <a:solidFill>
                <a:srgbClr val="FFFFFF"/>
              </a:solidFill>
            </a:endParaRPr>
          </a:p>
        </p:txBody>
      </p:sp>
      <p:cxnSp>
        <p:nvCxnSpPr>
          <p:cNvPr id="11" name="直線コネクタ 10"/>
          <p:cNvCxnSpPr/>
          <p:nvPr/>
        </p:nvCxnSpPr>
        <p:spPr>
          <a:xfrm>
            <a:off x="2055207" y="3802936"/>
            <a:ext cx="6418275"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 name="直線コネクタ 11"/>
          <p:cNvCxnSpPr/>
          <p:nvPr/>
        </p:nvCxnSpPr>
        <p:spPr>
          <a:xfrm>
            <a:off x="457200" y="4378584"/>
            <a:ext cx="6924141"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69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240118" y="1852706"/>
            <a:ext cx="6469529" cy="2062103"/>
          </a:xfrm>
          <a:prstGeom prst="rect">
            <a:avLst/>
          </a:prstGeom>
        </p:spPr>
        <p:txBody>
          <a:bodyPr wrap="square">
            <a:spAutoFit/>
          </a:bodyPr>
          <a:lstStyle/>
          <a:p>
            <a:r>
              <a:rPr lang="ja-JP" altLang="ja-JP" sz="3200" dirty="0"/>
              <a:t>あなたは一泊二日で，班の</a:t>
            </a:r>
            <a:r>
              <a:rPr lang="ja-JP" altLang="en-US" sz="3200" dirty="0"/>
              <a:t>メンバー</a:t>
            </a:r>
            <a:r>
              <a:rPr lang="ja-JP" altLang="ja-JP" sz="3200" dirty="0"/>
              <a:t>とキャンプに行くことになりました。</a:t>
            </a:r>
            <a:r>
              <a:rPr lang="ja-JP" altLang="ja-JP" sz="3200" dirty="0" smtClean="0"/>
              <a:t>キャンプ</a:t>
            </a:r>
            <a:r>
              <a:rPr lang="ja-JP" altLang="en-US" sz="3200" dirty="0" smtClean="0"/>
              <a:t>での生活で</a:t>
            </a:r>
            <a:r>
              <a:rPr lang="ja-JP" altLang="ja-JP" sz="3200" dirty="0" smtClean="0"/>
              <a:t>，</a:t>
            </a:r>
            <a:r>
              <a:rPr lang="ja-JP" altLang="ja-JP" sz="3200" u="sng" dirty="0" smtClean="0"/>
              <a:t>あなた</a:t>
            </a:r>
            <a:r>
              <a:rPr lang="ja-JP" altLang="ja-JP" sz="3200" u="sng" dirty="0"/>
              <a:t>はどんなことができそうですか？</a:t>
            </a:r>
            <a:endParaRPr lang="ja-JP" altLang="en-US" sz="3200" u="sng" dirty="0"/>
          </a:p>
        </p:txBody>
      </p:sp>
    </p:spTree>
    <p:extLst>
      <p:ext uri="{BB962C8B-B14F-4D97-AF65-F5344CB8AC3E}">
        <p14:creationId xmlns:p14="http://schemas.microsoft.com/office/powerpoint/2010/main" val="1570022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あなたはどんなことができそうか</a:t>
            </a:r>
            <a:r>
              <a:rPr kumimoji="1" lang="en-US" altLang="ja-JP" dirty="0" smtClean="0"/>
              <a:t/>
            </a:r>
            <a:br>
              <a:rPr kumimoji="1" lang="en-US" altLang="ja-JP" dirty="0" smtClean="0"/>
            </a:br>
            <a:r>
              <a:rPr kumimoji="1" lang="ja-JP" altLang="en-US" dirty="0" smtClean="0"/>
              <a:t>書いてみましょう</a:t>
            </a:r>
            <a:endParaRPr kumimoji="1" lang="ja-JP" altLang="en-US" dirty="0"/>
          </a:p>
        </p:txBody>
      </p:sp>
      <p:pic>
        <p:nvPicPr>
          <p:cNvPr id="7" name="コンテンツ プレースホルダー 6" descr="スクリーンショット 2019-08-06 14.02.07.png"/>
          <p:cNvPicPr>
            <a:picLocks noGrp="1" noChangeAspect="1"/>
          </p:cNvPicPr>
          <p:nvPr>
            <p:ph idx="1"/>
          </p:nvPr>
        </p:nvPicPr>
        <p:blipFill>
          <a:blip r:embed="rId3">
            <a:extLst>
              <a:ext uri="{28A0092B-C50C-407E-A947-70E740481C1C}">
                <a14:useLocalDpi xmlns:a14="http://schemas.microsoft.com/office/drawing/2010/main" val="0"/>
              </a:ext>
            </a:extLst>
          </a:blip>
          <a:srcRect t="-59992" b="-59992"/>
          <a:stretch>
            <a:fillRect/>
          </a:stretch>
        </p:blipFill>
        <p:spPr>
          <a:xfrm>
            <a:off x="0" y="1417638"/>
            <a:ext cx="9147646" cy="5030853"/>
          </a:xfrm>
        </p:spPr>
      </p:pic>
      <p:sp>
        <p:nvSpPr>
          <p:cNvPr id="8" name="角丸四角形 7"/>
          <p:cNvSpPr/>
          <p:nvPr/>
        </p:nvSpPr>
        <p:spPr>
          <a:xfrm>
            <a:off x="748047" y="3757332"/>
            <a:ext cx="8228512" cy="1200258"/>
          </a:xfrm>
          <a:prstGeom prst="roundRect">
            <a:avLst/>
          </a:prstGeom>
          <a:ln w="762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424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309702" y="2165816"/>
            <a:ext cx="6469529" cy="1815882"/>
          </a:xfrm>
          <a:prstGeom prst="rect">
            <a:avLst/>
          </a:prstGeom>
        </p:spPr>
        <p:txBody>
          <a:bodyPr wrap="square">
            <a:spAutoFit/>
          </a:bodyPr>
          <a:lstStyle/>
          <a:p>
            <a:r>
              <a:rPr lang="ja-JP" altLang="ja-JP" sz="2800" dirty="0"/>
              <a:t>あなたは一泊二日で，班の</a:t>
            </a:r>
            <a:r>
              <a:rPr lang="ja-JP" altLang="en-US" sz="2800" dirty="0"/>
              <a:t>メンバー</a:t>
            </a:r>
            <a:r>
              <a:rPr lang="ja-JP" altLang="ja-JP" sz="2800" dirty="0"/>
              <a:t>とキャンプに行くことになりました。</a:t>
            </a:r>
            <a:r>
              <a:rPr lang="ja-JP" altLang="ja-JP" sz="2800" dirty="0" smtClean="0"/>
              <a:t>キャンプ</a:t>
            </a:r>
            <a:r>
              <a:rPr lang="ja-JP" altLang="en-US" sz="2800" dirty="0" smtClean="0"/>
              <a:t>での生活で</a:t>
            </a:r>
            <a:r>
              <a:rPr lang="ja-JP" altLang="ja-JP" sz="2800" dirty="0" smtClean="0"/>
              <a:t>，</a:t>
            </a:r>
            <a:r>
              <a:rPr lang="ja-JP" altLang="ja-JP" sz="2800" u="sng" dirty="0"/>
              <a:t>班の</a:t>
            </a:r>
            <a:r>
              <a:rPr lang="ja-JP" altLang="en-US" sz="2800" u="sng" dirty="0" smtClean="0"/>
              <a:t>メンバー</a:t>
            </a:r>
            <a:r>
              <a:rPr lang="ja-JP" altLang="ja-JP" sz="2800" u="sng" dirty="0" smtClean="0"/>
              <a:t>は</a:t>
            </a:r>
            <a:r>
              <a:rPr lang="ja-JP" altLang="ja-JP" sz="2800" u="sng" dirty="0"/>
              <a:t>それぞれどんなことをしてくれそうですか</a:t>
            </a:r>
            <a:r>
              <a:rPr lang="ja-JP" altLang="ja-JP" sz="2800" u="sng" dirty="0" smtClean="0"/>
              <a:t>？</a:t>
            </a:r>
            <a:endParaRPr lang="ja-JP" altLang="en-US" sz="2800" u="sng" dirty="0"/>
          </a:p>
        </p:txBody>
      </p:sp>
    </p:spTree>
    <p:extLst>
      <p:ext uri="{BB962C8B-B14F-4D97-AF65-F5344CB8AC3E}">
        <p14:creationId xmlns:p14="http://schemas.microsoft.com/office/powerpoint/2010/main" val="369656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班のメンバーがしてくれそうなことを</a:t>
            </a:r>
            <a:r>
              <a:rPr lang="en-US" altLang="ja-JP" dirty="0"/>
              <a:t/>
            </a:r>
            <a:br>
              <a:rPr lang="en-US" altLang="ja-JP" dirty="0"/>
            </a:br>
            <a:r>
              <a:rPr lang="ja-JP" altLang="en-US" dirty="0" smtClean="0"/>
              <a:t>ふせんに</a:t>
            </a:r>
            <a:r>
              <a:rPr kumimoji="1" lang="ja-JP" altLang="en-US" dirty="0" smtClean="0"/>
              <a:t>書いてみよう</a:t>
            </a:r>
            <a:endParaRPr kumimoji="1" lang="ja-JP" altLang="en-US" dirty="0"/>
          </a:p>
        </p:txBody>
      </p:sp>
      <p:sp>
        <p:nvSpPr>
          <p:cNvPr id="4" name="コンテンツ プレースホルダー 3"/>
          <p:cNvSpPr>
            <a:spLocks noGrp="1"/>
          </p:cNvSpPr>
          <p:nvPr>
            <p:ph sz="half" idx="2"/>
          </p:nvPr>
        </p:nvSpPr>
        <p:spPr>
          <a:xfrm>
            <a:off x="4648200" y="1600200"/>
            <a:ext cx="4038600" cy="4840514"/>
          </a:xfrm>
        </p:spPr>
        <p:txBody>
          <a:bodyPr>
            <a:normAutofit/>
          </a:bodyPr>
          <a:lstStyle/>
          <a:p>
            <a:pPr marL="0" indent="0">
              <a:buNone/>
            </a:pPr>
            <a:r>
              <a:rPr lang="ja-JP" altLang="ja-JP" dirty="0"/>
              <a:t>＜やり方＞</a:t>
            </a:r>
          </a:p>
          <a:p>
            <a:pPr marL="0" indent="0">
              <a:buNone/>
            </a:pPr>
            <a:r>
              <a:rPr lang="ja-JP" altLang="ja-JP" dirty="0"/>
              <a:t>①ふせんに班のメンバーの名前を書く</a:t>
            </a:r>
          </a:p>
          <a:p>
            <a:pPr marL="0" indent="0">
              <a:buNone/>
            </a:pPr>
            <a:r>
              <a:rPr lang="ja-JP" altLang="ja-JP" dirty="0"/>
              <a:t>②班のメンバーがしてくれそうなことを書く</a:t>
            </a:r>
          </a:p>
          <a:p>
            <a:pPr marL="0" indent="0">
              <a:buNone/>
            </a:pPr>
            <a:r>
              <a:rPr lang="ja-JP" altLang="ja-JP" dirty="0"/>
              <a:t>③自分の名前を書く</a:t>
            </a:r>
          </a:p>
          <a:p>
            <a:pPr marL="0" indent="0">
              <a:buNone/>
            </a:pPr>
            <a:endParaRPr lang="en-US" altLang="ja-JP" u="sng" dirty="0" smtClean="0">
              <a:solidFill>
                <a:schemeClr val="accent2"/>
              </a:solidFill>
            </a:endParaRPr>
          </a:p>
          <a:p>
            <a:pPr marL="0" indent="0">
              <a:buNone/>
            </a:pPr>
            <a:r>
              <a:rPr lang="en-US" altLang="ja-JP" u="sng" dirty="0" smtClean="0">
                <a:solidFill>
                  <a:schemeClr val="accent2"/>
                </a:solidFill>
              </a:rPr>
              <a:t>※</a:t>
            </a:r>
            <a:r>
              <a:rPr lang="ja-JP" altLang="en-US" u="sng" dirty="0" smtClean="0">
                <a:solidFill>
                  <a:schemeClr val="accent2"/>
                </a:solidFill>
              </a:rPr>
              <a:t>書いたふせんはあとでメンバーそれぞれに渡してもらいます。</a:t>
            </a:r>
            <a:endParaRPr lang="en-US" altLang="ja-JP" u="sng" dirty="0" smtClean="0">
              <a:solidFill>
                <a:schemeClr val="accent2"/>
              </a:solidFill>
            </a:endParaRPr>
          </a:p>
        </p:txBody>
      </p:sp>
      <p:pic>
        <p:nvPicPr>
          <p:cNvPr id="20" name="図 19" descr="https://1.bp.blogspot.com/-P81i8_0APME/Ur1GLhZ4JeI/AAAAAAAAcY4/9Pg74DPNztc/s800/postit_blue.png"/>
          <p:cNvPicPr/>
          <p:nvPr/>
        </p:nvPicPr>
        <p:blipFill>
          <a:blip r:embed="rId3">
            <a:extLst>
              <a:ext uri="{28A0092B-C50C-407E-A947-70E740481C1C}">
                <a14:useLocalDpi xmlns:a14="http://schemas.microsoft.com/office/drawing/2010/main" val="0"/>
              </a:ext>
            </a:extLst>
          </a:blip>
          <a:srcRect/>
          <a:stretch>
            <a:fillRect/>
          </a:stretch>
        </p:blipFill>
        <p:spPr bwMode="auto">
          <a:xfrm>
            <a:off x="657703" y="1704855"/>
            <a:ext cx="3990497" cy="3878957"/>
          </a:xfrm>
          <a:prstGeom prst="rect">
            <a:avLst/>
          </a:prstGeom>
          <a:noFill/>
          <a:ln>
            <a:noFill/>
          </a:ln>
        </p:spPr>
      </p:pic>
      <p:sp>
        <p:nvSpPr>
          <p:cNvPr id="25" name="テキスト 45"/>
          <p:cNvSpPr txBox="1"/>
          <p:nvPr/>
        </p:nvSpPr>
        <p:spPr>
          <a:xfrm>
            <a:off x="1005536" y="2202385"/>
            <a:ext cx="2468439" cy="73721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たろうくんへ（①）</a:t>
            </a:r>
          </a:p>
        </p:txBody>
      </p:sp>
      <p:sp>
        <p:nvSpPr>
          <p:cNvPr id="26" name="テキスト 47"/>
          <p:cNvSpPr txBox="1"/>
          <p:nvPr/>
        </p:nvSpPr>
        <p:spPr>
          <a:xfrm>
            <a:off x="2602613" y="4585670"/>
            <a:ext cx="1742724" cy="59805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はなこ（③）</a:t>
            </a:r>
          </a:p>
        </p:txBody>
      </p:sp>
      <p:sp>
        <p:nvSpPr>
          <p:cNvPr id="27" name="テキスト 48"/>
          <p:cNvSpPr txBox="1"/>
          <p:nvPr/>
        </p:nvSpPr>
        <p:spPr>
          <a:xfrm>
            <a:off x="1005536" y="3159106"/>
            <a:ext cx="3134815" cy="105049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smtClean="0">
                <a:effectLst/>
                <a:latin typeface="HG丸ｺﾞｼｯｸM-PRO"/>
                <a:ea typeface="HG丸ｺﾞｼｯｸM-PRO"/>
                <a:cs typeface="HG丸ｺﾞｼｯｸM-PRO"/>
              </a:rPr>
              <a:t>ごはん</a:t>
            </a:r>
            <a:r>
              <a:rPr lang="ja-JP" sz="2400" b="1" kern="100" dirty="0">
                <a:effectLst/>
                <a:latin typeface="HG丸ｺﾞｼｯｸM-PRO"/>
                <a:ea typeface="HG丸ｺﾞｼｯｸM-PRO"/>
                <a:cs typeface="HG丸ｺﾞｼｯｸM-PRO"/>
              </a:rPr>
              <a:t>をおいしくたべてくれる（②）</a:t>
            </a:r>
          </a:p>
        </p:txBody>
      </p:sp>
    </p:spTree>
    <p:extLst>
      <p:ext uri="{BB962C8B-B14F-4D97-AF65-F5344CB8AC3E}">
        <p14:creationId xmlns:p14="http://schemas.microsoft.com/office/powerpoint/2010/main" val="15289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ふせんに書く際のポイント</a:t>
            </a:r>
            <a:endParaRPr kumimoji="1" lang="ja-JP" altLang="en-US" dirty="0"/>
          </a:p>
        </p:txBody>
      </p:sp>
      <p:pic>
        <p:nvPicPr>
          <p:cNvPr id="4" name="コンテンツ プレースホルダー 4"/>
          <p:cNvPicPr>
            <a:picLocks noChangeAspect="1"/>
          </p:cNvPicPr>
          <p:nvPr/>
        </p:nvPicPr>
        <p:blipFill>
          <a:blip r:embed="rId3"/>
          <a:srcRect l="-26369" r="-26369"/>
          <a:stretch>
            <a:fillRect/>
          </a:stretch>
        </p:blipFill>
        <p:spPr>
          <a:xfrm>
            <a:off x="-1863156" y="1182311"/>
            <a:ext cx="12910122" cy="5700598"/>
          </a:xfrm>
          <a:prstGeom prst="rect">
            <a:avLst/>
          </a:prstGeom>
        </p:spPr>
      </p:pic>
      <p:sp>
        <p:nvSpPr>
          <p:cNvPr id="5" name="テキスト ボックス 4"/>
          <p:cNvSpPr txBox="1"/>
          <p:nvPr/>
        </p:nvSpPr>
        <p:spPr>
          <a:xfrm>
            <a:off x="5363915" y="2005040"/>
            <a:ext cx="2118323" cy="646331"/>
          </a:xfrm>
          <a:prstGeom prst="rect">
            <a:avLst/>
          </a:prstGeom>
          <a:noFill/>
        </p:spPr>
        <p:txBody>
          <a:bodyPr wrap="square" rtlCol="0">
            <a:spAutoFit/>
          </a:bodyPr>
          <a:lstStyle/>
          <a:p>
            <a:r>
              <a:rPr kumimoji="1" lang="ja-JP" altLang="en-US" sz="3600" dirty="0" smtClean="0"/>
              <a:t>けなす</a:t>
            </a:r>
            <a:endParaRPr kumimoji="1" lang="ja-JP" altLang="en-US" sz="3600" dirty="0"/>
          </a:p>
        </p:txBody>
      </p:sp>
      <p:sp>
        <p:nvSpPr>
          <p:cNvPr id="6" name="テキスト ボックス 5"/>
          <p:cNvSpPr txBox="1"/>
          <p:nvPr/>
        </p:nvSpPr>
        <p:spPr>
          <a:xfrm>
            <a:off x="5507003" y="2739948"/>
            <a:ext cx="2118323" cy="646331"/>
          </a:xfrm>
          <a:prstGeom prst="rect">
            <a:avLst/>
          </a:prstGeom>
          <a:noFill/>
        </p:spPr>
        <p:txBody>
          <a:bodyPr wrap="square" rtlCol="0">
            <a:spAutoFit/>
          </a:bodyPr>
          <a:lstStyle/>
          <a:p>
            <a:r>
              <a:rPr lang="ja-JP" altLang="en-US" sz="3600" dirty="0" smtClean="0"/>
              <a:t>否定</a:t>
            </a:r>
            <a:endParaRPr kumimoji="1" lang="ja-JP" altLang="en-US" sz="3600" dirty="0"/>
          </a:p>
        </p:txBody>
      </p:sp>
      <p:sp>
        <p:nvSpPr>
          <p:cNvPr id="7" name="テキスト ボックス 6"/>
          <p:cNvSpPr txBox="1"/>
          <p:nvPr/>
        </p:nvSpPr>
        <p:spPr>
          <a:xfrm>
            <a:off x="5131405" y="3386279"/>
            <a:ext cx="2118323" cy="646331"/>
          </a:xfrm>
          <a:prstGeom prst="rect">
            <a:avLst/>
          </a:prstGeom>
          <a:noFill/>
        </p:spPr>
        <p:txBody>
          <a:bodyPr wrap="square" rtlCol="0">
            <a:spAutoFit/>
          </a:bodyPr>
          <a:lstStyle/>
          <a:p>
            <a:r>
              <a:rPr lang="ja-JP" altLang="en-US" sz="3600" dirty="0" smtClean="0"/>
              <a:t>からかう</a:t>
            </a:r>
            <a:endParaRPr kumimoji="1" lang="ja-JP" altLang="en-US" sz="3600" dirty="0"/>
          </a:p>
        </p:txBody>
      </p:sp>
      <p:sp>
        <p:nvSpPr>
          <p:cNvPr id="8" name="乗算記号 7"/>
          <p:cNvSpPr/>
          <p:nvPr/>
        </p:nvSpPr>
        <p:spPr>
          <a:xfrm>
            <a:off x="4988317" y="2005040"/>
            <a:ext cx="2261411" cy="2146618"/>
          </a:xfrm>
          <a:prstGeom prst="mathMultiply">
            <a:avLst>
              <a:gd name="adj1" fmla="val 5187"/>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911600" y="1847207"/>
            <a:ext cx="1539072" cy="1539072"/>
          </a:xfrm>
          <a:prstGeom prst="rect">
            <a:avLst/>
          </a:prstGeom>
        </p:spPr>
      </p:pic>
      <p:pic>
        <p:nvPicPr>
          <p:cNvPr id="10" name="図 9"/>
          <p:cNvPicPr>
            <a:picLocks noChangeAspect="1"/>
          </p:cNvPicPr>
          <p:nvPr/>
        </p:nvPicPr>
        <p:blipFill>
          <a:blip r:embed="rId5"/>
          <a:stretch>
            <a:fillRect/>
          </a:stretch>
        </p:blipFill>
        <p:spPr>
          <a:xfrm>
            <a:off x="2171360" y="2651371"/>
            <a:ext cx="1150556" cy="1849223"/>
          </a:xfrm>
          <a:prstGeom prst="rect">
            <a:avLst/>
          </a:prstGeom>
        </p:spPr>
      </p:pic>
      <p:pic>
        <p:nvPicPr>
          <p:cNvPr id="14" name="図 13"/>
          <p:cNvPicPr>
            <a:picLocks noChangeAspect="1"/>
          </p:cNvPicPr>
          <p:nvPr/>
        </p:nvPicPr>
        <p:blipFill>
          <a:blip r:embed="rId6"/>
          <a:stretch>
            <a:fillRect/>
          </a:stretch>
        </p:blipFill>
        <p:spPr>
          <a:xfrm>
            <a:off x="2833152" y="1600200"/>
            <a:ext cx="1348462" cy="1655171"/>
          </a:xfrm>
          <a:prstGeom prst="rect">
            <a:avLst/>
          </a:prstGeom>
        </p:spPr>
      </p:pic>
      <p:sp>
        <p:nvSpPr>
          <p:cNvPr id="11" name="円/楕円 10"/>
          <p:cNvSpPr/>
          <p:nvPr/>
        </p:nvSpPr>
        <p:spPr>
          <a:xfrm>
            <a:off x="1517238" y="1949035"/>
            <a:ext cx="2482522" cy="2178254"/>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78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00"/>
                </a:solidFill>
              </a:rPr>
              <a:t>ふせんに書く例</a:t>
            </a:r>
            <a:endParaRPr kumimoji="1" lang="ja-JP" altLang="en-US" dirty="0">
              <a:solidFill>
                <a:srgbClr val="000000"/>
              </a:solidFill>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rgbClr val="000000"/>
                </a:solidFill>
              </a:rPr>
              <a:t>カレーを作ってくれる</a:t>
            </a:r>
            <a:endParaRPr kumimoji="1" lang="en-US" altLang="ja-JP" dirty="0" smtClean="0">
              <a:solidFill>
                <a:srgbClr val="000000"/>
              </a:solidFill>
            </a:endParaRPr>
          </a:p>
          <a:p>
            <a:r>
              <a:rPr lang="ja-JP" altLang="en-US" dirty="0" smtClean="0">
                <a:solidFill>
                  <a:srgbClr val="000000"/>
                </a:solidFill>
              </a:rPr>
              <a:t>テントを張ってくれる</a:t>
            </a:r>
            <a:endParaRPr lang="en-US" altLang="ja-JP" dirty="0" smtClean="0">
              <a:solidFill>
                <a:srgbClr val="000000"/>
              </a:solidFill>
            </a:endParaRPr>
          </a:p>
          <a:p>
            <a:r>
              <a:rPr kumimoji="1" lang="ja-JP" altLang="en-US" dirty="0" smtClean="0">
                <a:solidFill>
                  <a:srgbClr val="000000"/>
                </a:solidFill>
              </a:rPr>
              <a:t>盛り上げてくれる</a:t>
            </a:r>
            <a:endParaRPr kumimoji="1" lang="en-US" altLang="ja-JP" dirty="0" smtClean="0">
              <a:solidFill>
                <a:srgbClr val="000000"/>
              </a:solidFill>
            </a:endParaRPr>
          </a:p>
          <a:p>
            <a:r>
              <a:rPr lang="ja-JP" altLang="en-US" dirty="0" smtClean="0">
                <a:solidFill>
                  <a:srgbClr val="000000"/>
                </a:solidFill>
              </a:rPr>
              <a:t>仕切ってくれる</a:t>
            </a:r>
            <a:endParaRPr kumimoji="1" lang="en-US" altLang="ja-JP" dirty="0" smtClean="0">
              <a:solidFill>
                <a:srgbClr val="000000"/>
              </a:solidFill>
            </a:endParaRPr>
          </a:p>
          <a:p>
            <a:r>
              <a:rPr lang="ja-JP" altLang="en-US" dirty="0" smtClean="0">
                <a:solidFill>
                  <a:srgbClr val="000000"/>
                </a:solidFill>
              </a:rPr>
              <a:t>いるだけでホッとさせてくれる</a:t>
            </a:r>
            <a:endParaRPr lang="en-US" altLang="ja-JP" dirty="0" smtClean="0">
              <a:solidFill>
                <a:srgbClr val="000000"/>
              </a:solidFill>
            </a:endParaRPr>
          </a:p>
          <a:p>
            <a:r>
              <a:rPr lang="ja-JP" altLang="en-US" dirty="0" smtClean="0">
                <a:solidFill>
                  <a:srgbClr val="000000"/>
                </a:solidFill>
              </a:rPr>
              <a:t>やったことをほめてくれる</a:t>
            </a:r>
            <a:endParaRPr lang="en-US" altLang="ja-JP" dirty="0" smtClean="0">
              <a:solidFill>
                <a:srgbClr val="000000"/>
              </a:solidFill>
            </a:endParaRPr>
          </a:p>
          <a:p>
            <a:pPr marL="0" indent="0">
              <a:buNone/>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a:t>
            </a:r>
            <a:endParaRPr lang="en-US" altLang="ja-JP" u="sng" dirty="0" smtClean="0">
              <a:solidFill>
                <a:schemeClr val="accent2"/>
              </a:solidFill>
            </a:endParaRPr>
          </a:p>
          <a:p>
            <a:pPr marL="0" indent="0">
              <a:buNone/>
            </a:pPr>
            <a:endParaRPr lang="en-US" altLang="ja-JP" dirty="0" smtClean="0">
              <a:solidFill>
                <a:srgbClr val="000000"/>
              </a:solidFill>
            </a:endParaRPr>
          </a:p>
          <a:p>
            <a:endParaRPr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5740176" y="1417638"/>
            <a:ext cx="3403824" cy="2884741"/>
          </a:xfrm>
          <a:prstGeom prst="rect">
            <a:avLst/>
          </a:prstGeom>
        </p:spPr>
      </p:pic>
    </p:spTree>
    <p:extLst>
      <p:ext uri="{BB962C8B-B14F-4D97-AF65-F5344CB8AC3E}">
        <p14:creationId xmlns:p14="http://schemas.microsoft.com/office/powerpoint/2010/main" val="186539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a:t>
            </a:r>
            <a:r>
              <a:rPr lang="ja-JP" altLang="en-US" dirty="0" smtClean="0"/>
              <a:t>わたしの役割帳</a:t>
            </a:r>
            <a:r>
              <a:rPr lang="en-US" altLang="ja-JP" dirty="0" smtClean="0"/>
              <a:t>】</a:t>
            </a:r>
            <a:r>
              <a:rPr lang="ja-JP" altLang="en-US" dirty="0" smtClean="0"/>
              <a:t>を作ろう</a:t>
            </a:r>
            <a:endParaRPr kumimoji="1" lang="ja-JP" altLang="en-US" dirty="0"/>
          </a:p>
        </p:txBody>
      </p:sp>
      <p:pic>
        <p:nvPicPr>
          <p:cNvPr id="5" name="コンテンツ プレースホルダー 4" descr="スクリーンショット 2019-08-06 14.09.26.png"/>
          <p:cNvPicPr>
            <a:picLocks noGrp="1" noChangeAspect="1"/>
          </p:cNvPicPr>
          <p:nvPr>
            <p:ph sz="half" idx="1"/>
          </p:nvPr>
        </p:nvPicPr>
        <p:blipFill>
          <a:blip r:embed="rId3">
            <a:extLst>
              <a:ext uri="{28A0092B-C50C-407E-A947-70E740481C1C}">
                <a14:useLocalDpi xmlns:a14="http://schemas.microsoft.com/office/drawing/2010/main" val="0"/>
              </a:ext>
            </a:extLst>
          </a:blip>
          <a:srcRect t="-67189" b="-67189"/>
          <a:stretch>
            <a:fillRect/>
          </a:stretch>
        </p:blipFill>
        <p:spPr>
          <a:xfrm>
            <a:off x="485468" y="-457199"/>
            <a:ext cx="7980070" cy="6583362"/>
          </a:xfrm>
        </p:spPr>
      </p:pic>
      <p:pic>
        <p:nvPicPr>
          <p:cNvPr id="12" name="図 11"/>
          <p:cNvPicPr>
            <a:picLocks noChangeAspect="1"/>
          </p:cNvPicPr>
          <p:nvPr/>
        </p:nvPicPr>
        <p:blipFill rotWithShape="1">
          <a:blip r:embed="rId4"/>
          <a:srcRect b="35051"/>
          <a:stretch/>
        </p:blipFill>
        <p:spPr>
          <a:xfrm>
            <a:off x="3120476" y="2022728"/>
            <a:ext cx="4301286" cy="1804184"/>
          </a:xfrm>
          <a:prstGeom prst="rect">
            <a:avLst/>
          </a:prstGeom>
        </p:spPr>
      </p:pic>
      <p:sp>
        <p:nvSpPr>
          <p:cNvPr id="4" name="コンテンツ プレースホルダー 3"/>
          <p:cNvSpPr>
            <a:spLocks noGrp="1"/>
          </p:cNvSpPr>
          <p:nvPr>
            <p:ph sz="half" idx="2"/>
          </p:nvPr>
        </p:nvSpPr>
        <p:spPr>
          <a:xfrm>
            <a:off x="509389" y="4174813"/>
            <a:ext cx="7956149" cy="1951350"/>
          </a:xfrm>
        </p:spPr>
        <p:txBody>
          <a:bodyPr>
            <a:normAutofit/>
          </a:bodyPr>
          <a:lstStyle/>
          <a:p>
            <a:pPr marL="0" indent="0">
              <a:buNone/>
            </a:pPr>
            <a:r>
              <a:rPr lang="en-US" altLang="ja-JP" dirty="0" smtClean="0"/>
              <a:t>①</a:t>
            </a:r>
            <a:r>
              <a:rPr lang="ja-JP" altLang="en-US" dirty="0" smtClean="0"/>
              <a:t>メンバーとふせん交換をする</a:t>
            </a:r>
            <a:endParaRPr lang="en-US" altLang="ja-JP" dirty="0" smtClean="0"/>
          </a:p>
          <a:p>
            <a:pPr marL="0" indent="0">
              <a:buNone/>
            </a:pPr>
            <a:r>
              <a:rPr lang="en-US" altLang="ja-JP" dirty="0" smtClean="0"/>
              <a:t>②</a:t>
            </a:r>
            <a:r>
              <a:rPr lang="ja-JP" altLang="en-US" dirty="0" smtClean="0"/>
              <a:t>メンバーが書いてくれた自分の役割のふせんを貼る</a:t>
            </a:r>
            <a:endParaRPr lang="en-US" altLang="ja-JP" dirty="0" smtClean="0"/>
          </a:p>
        </p:txBody>
      </p:sp>
    </p:spTree>
    <p:extLst>
      <p:ext uri="{BB962C8B-B14F-4D97-AF65-F5344CB8AC3E}">
        <p14:creationId xmlns:p14="http://schemas.microsoft.com/office/powerpoint/2010/main" val="42602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4" ma:contentTypeDescription="新しいドキュメントを作成します。" ma:contentTypeScope="" ma:versionID="974792108cc6d5dc52257e9de48540e7">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de4f5ed3ae174f83e3b7432da11157af"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2BF1BE-0577-4A83-A8BD-56C3C1CB0EF3}"/>
</file>

<file path=customXml/itemProps2.xml><?xml version="1.0" encoding="utf-8"?>
<ds:datastoreItem xmlns:ds="http://schemas.openxmlformats.org/officeDocument/2006/customXml" ds:itemID="{77613986-B4C7-4EAB-A885-257C5B60E11C}"/>
</file>

<file path=docProps/app.xml><?xml version="1.0" encoding="utf-8"?>
<Properties xmlns="http://schemas.openxmlformats.org/officeDocument/2006/extended-properties" xmlns:vt="http://schemas.openxmlformats.org/officeDocument/2006/docPropsVTypes">
  <TotalTime>12833</TotalTime>
  <Words>2141</Words>
  <Application>Microsoft Office PowerPoint</Application>
  <PresentationFormat>画面に合わせる (4:3)</PresentationFormat>
  <Paragraphs>155</Paragraphs>
  <Slides>16</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HG丸ｺﾞｼｯｸM-PRO</vt:lpstr>
      <vt:lpstr>ＭＳ Ｐゴシック</vt:lpstr>
      <vt:lpstr>Arial</vt:lpstr>
      <vt:lpstr>Calibri</vt:lpstr>
      <vt:lpstr>ホワイト</vt:lpstr>
      <vt:lpstr>心のサポート授業 「自己有用感編」 （中学高等学校用）</vt:lpstr>
      <vt:lpstr>授業のテーマ</vt:lpstr>
      <vt:lpstr>思い浮かべてみましょう</vt:lpstr>
      <vt:lpstr>あなたはどんなことができそうか 書いてみましょう</vt:lpstr>
      <vt:lpstr>思い浮かべてみましょう</vt:lpstr>
      <vt:lpstr>班のメンバーがしてくれそうなことを ふせんに書いてみよう</vt:lpstr>
      <vt:lpstr>ふせんに書く際のポイント</vt:lpstr>
      <vt:lpstr>ふせんに書く例</vt:lpstr>
      <vt:lpstr>【わたしの役割帳】を作ろう</vt:lpstr>
      <vt:lpstr>【わたしの役割帳】を眺めてみよう</vt:lpstr>
      <vt:lpstr>【わたしの役割帳】の すりあわせをしよう</vt:lpstr>
      <vt:lpstr>安心して居られるクラスにするために</vt:lpstr>
      <vt:lpstr>気づいたこと・感じたことを記入しよう</vt:lpstr>
      <vt:lpstr>PowerPoint プレゼンテーション</vt:lpstr>
      <vt:lpstr>ハプニングが発生！！</vt:lpstr>
      <vt:lpstr>ハプニングへの対処のポイント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心のサポート授業 「キャンプのワーク」</dc:title>
  <dc:creator>奥寺 遼太</dc:creator>
  <cp:lastModifiedBy>SS17081038</cp:lastModifiedBy>
  <cp:revision>174</cp:revision>
  <cp:lastPrinted>2019-08-06T07:50:14Z</cp:lastPrinted>
  <dcterms:created xsi:type="dcterms:W3CDTF">2019-05-23T01:30:02Z</dcterms:created>
  <dcterms:modified xsi:type="dcterms:W3CDTF">2021-07-26T01:57:26Z</dcterms:modified>
</cp:coreProperties>
</file>