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44.xml" ContentType="application/vnd.openxmlformats-officedocument.presentationml.slide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34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slides/slide55.xml" ContentType="application/vnd.openxmlformats-officedocument.presentationml.slide+xml"/>
  <Override PartName="/ppt/slides/slide61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60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67.xml" ContentType="application/vnd.openxmlformats-officedocument.presentationml.slide+xml"/>
  <Override PartName="/ppt/slides/slide38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42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70"/>
  </p:notesMasterIdLst>
  <p:handoutMasterIdLst>
    <p:handoutMasterId r:id="rId71"/>
  </p:handoutMasterIdLst>
  <p:sldIdLst>
    <p:sldId id="257" r:id="rId3"/>
    <p:sldId id="348" r:id="rId4"/>
    <p:sldId id="288" r:id="rId5"/>
    <p:sldId id="324" r:id="rId6"/>
    <p:sldId id="289" r:id="rId7"/>
    <p:sldId id="290" r:id="rId8"/>
    <p:sldId id="291" r:id="rId9"/>
    <p:sldId id="322" r:id="rId10"/>
    <p:sldId id="293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43" r:id="rId49"/>
    <p:sldId id="344" r:id="rId50"/>
    <p:sldId id="345" r:id="rId51"/>
    <p:sldId id="327" r:id="rId52"/>
    <p:sldId id="328" r:id="rId53"/>
    <p:sldId id="261" r:id="rId54"/>
    <p:sldId id="282" r:id="rId55"/>
    <p:sldId id="268" r:id="rId56"/>
    <p:sldId id="263" r:id="rId57"/>
    <p:sldId id="319" r:id="rId58"/>
    <p:sldId id="283" r:id="rId59"/>
    <p:sldId id="353" r:id="rId60"/>
    <p:sldId id="284" r:id="rId61"/>
    <p:sldId id="285" r:id="rId62"/>
    <p:sldId id="264" r:id="rId63"/>
    <p:sldId id="265" r:id="rId64"/>
    <p:sldId id="351" r:id="rId65"/>
    <p:sldId id="287" r:id="rId66"/>
    <p:sldId id="394" r:id="rId67"/>
    <p:sldId id="395" r:id="rId68"/>
    <p:sldId id="397" r:id="rId69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1261" autoAdjust="0"/>
  </p:normalViewPr>
  <p:slideViewPr>
    <p:cSldViewPr>
      <p:cViewPr varScale="1">
        <p:scale>
          <a:sx n="71" d="100"/>
          <a:sy n="71" d="100"/>
        </p:scale>
        <p:origin x="181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customXml" Target="../customXml/item2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customXml" Target="../customXml/item1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4" cy="339884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4" cy="339884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4" cy="339884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4" cy="339884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4" cy="339884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4" cy="339884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8000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6" tIns="47773" rIns="95546" bIns="477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6" y="3228896"/>
            <a:ext cx="7941309" cy="3058955"/>
          </a:xfrm>
          <a:prstGeom prst="rect">
            <a:avLst/>
          </a:prstGeom>
        </p:spPr>
        <p:txBody>
          <a:bodyPr vert="horz" lIns="95546" tIns="47773" rIns="95546" bIns="4777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4" cy="339884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4" cy="339884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ストレスマネジメン（対処行動）ト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について学んでいきましよう。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404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372">
              <a:defRPr/>
            </a:pPr>
            <a:endParaRPr lang="en-US" altLang="ja-JP" dirty="0"/>
          </a:p>
          <a:p>
            <a:pPr defTabSz="910372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毎日眠れたよという人は，ないの□に斜めに線を書いてください。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372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372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ほとんど毎日，眠れなかった人は，ほとんど毎日の□に斜めに線を書いてください。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8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77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02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16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0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59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ABB4-C44F-4897-B56C-AA681978949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70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1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ところで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って，どんな時に感じますか？みなさんはその時，どうしていますか？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0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28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45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22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5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8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372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25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43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0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372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0372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3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4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94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43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874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38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68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465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80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4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今日は２つのことをやってみましょう。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まず１つ目は「心とからだの健康観察」，</a:t>
            </a:r>
            <a:endParaRPr kumimoji="1" lang="en-US" altLang="ja-JP" dirty="0"/>
          </a:p>
          <a:p>
            <a:r>
              <a:rPr kumimoji="1" lang="ja-JP" altLang="en-US" dirty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299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55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794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55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それでは，合計点を出しましょう。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計算の仕方をスライドを参照に説明</a:t>
            </a:r>
            <a:r>
              <a:rPr kumimoji="1" lang="en-US" altLang="ja-JP" dirty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7853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アンケートをして，気づいたことや，今の気持ちを書きましょう。</a:t>
            </a:r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記入後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059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5</a:t>
            </a:r>
            <a:r>
              <a:rPr kumimoji="1" lang="ja-JP" altLang="en-US" dirty="0"/>
              <a:t>つ目のストレスの合計点に注目してみましょう。</a:t>
            </a:r>
            <a:endParaRPr kumimoji="1" lang="en-US" altLang="ja-JP" dirty="0"/>
          </a:p>
          <a:p>
            <a:r>
              <a:rPr kumimoji="1" lang="ja-JP" altLang="en-US" dirty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今日の授業の目標は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ストレスの合計点を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点下げよう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です。点数が高かった人も低かった人も，まず，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454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5454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5454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5454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5454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つ目の「心とからだの健康観察」をしてみましょう。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達人シートの左上に注目してください。犬のイラストがあります。</a:t>
            </a:r>
          </a:p>
          <a:p>
            <a:pPr defTabSz="910372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/>
              <a:t>人と話す，熱中する，リラックスする，など自分にとって楽しいことがあります。</a:t>
            </a:r>
            <a:endParaRPr kumimoji="1" lang="en-US" altLang="ja-JP" dirty="0"/>
          </a:p>
          <a:p>
            <a:pPr defTabSz="910372">
              <a:defRPr/>
            </a:pPr>
            <a:r>
              <a:rPr kumimoji="1" lang="ja-JP" altLang="en-US" dirty="0"/>
              <a:t>左上の枠の中の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カッコに自分の考えを書きましょう。</a:t>
            </a:r>
            <a:endParaRPr kumimoji="1" lang="en-US" altLang="ja-JP" dirty="0"/>
          </a:p>
          <a:p>
            <a:pPr defTabSz="910372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0372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5454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5454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5454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5454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5454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5454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楽しみをためておくイメージはつかめましたか。</a:t>
            </a:r>
            <a:endParaRPr kumimoji="1" lang="en-US" altLang="ja-JP" dirty="0"/>
          </a:p>
          <a:p>
            <a:r>
              <a:rPr kumimoji="1" lang="ja-JP" altLang="en-US" dirty="0"/>
              <a:t>達人シートの右上に注目してください。うさぎのイラストがあります。</a:t>
            </a:r>
            <a:endParaRPr kumimoji="1" lang="en-US" altLang="ja-JP" dirty="0"/>
          </a:p>
          <a:p>
            <a:r>
              <a:rPr kumimoji="1" lang="ja-JP" altLang="en-US" dirty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/>
          </a:p>
          <a:p>
            <a:endParaRPr kumimoji="1"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/>
              <a:t>ストレスのもとにある問題を解決したことにはならないですよね。</a:t>
            </a:r>
            <a:endParaRPr kumimoji="1" lang="en-US" altLang="ja-JP" dirty="0"/>
          </a:p>
          <a:p>
            <a:r>
              <a:rPr kumimoji="1" lang="ja-JP" altLang="en-US" dirty="0"/>
              <a:t>そこで必要なのが，「解決する行動」という対処行動です。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達人シートの左下，ネコのイラストのある欄に注目してください。</a:t>
            </a:r>
            <a:endParaRPr kumimoji="1" lang="en-US" altLang="ja-JP" dirty="0"/>
          </a:p>
          <a:p>
            <a:r>
              <a:rPr kumimoji="1" lang="ja-JP" altLang="en-US" dirty="0"/>
              <a:t>解決する行動には，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課題を後回しにしないで，とりあえずはじめてみる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解決のための工夫や努力をする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よい結果を出す（試合に勝つ，合格）　などが，ありますね。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でも，解決しようと努力していても，なかなか簡単には進まないこともあります。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と気持ちが楽になりますよね。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もう一度，最初に思い浮かべた</a:t>
            </a:r>
          </a:p>
          <a:p>
            <a:r>
              <a:rPr kumimoji="1" lang="ja-JP" altLang="en-US" dirty="0"/>
              <a:t>「ストレスのもとになっている問題や課題」を思い浮かべてみよう。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達人シートの右下に注目してください。ゾウのイラストがあるところです。</a:t>
            </a:r>
            <a:endParaRPr kumimoji="1" lang="en-US" altLang="ja-JP" dirty="0"/>
          </a:p>
          <a:p>
            <a:r>
              <a:rPr kumimoji="1" lang="ja-JP" altLang="en-US" dirty="0"/>
              <a:t>「解決するイメージ」の一つに「見通しがもてる」があります。</a:t>
            </a:r>
            <a:endParaRPr kumimoji="1" lang="en-US" altLang="ja-JP" dirty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が楽にもてますか。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次に「解決するイメージ」には，「取組のよさ</a:t>
            </a:r>
            <a:r>
              <a:rPr kumimoji="1" lang="en-US" altLang="ja-JP" dirty="0"/>
              <a:t>(</a:t>
            </a:r>
            <a:r>
              <a:rPr kumimoji="1" lang="ja-JP" altLang="en-US" dirty="0"/>
              <a:t>意義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が分かる」があります。</a:t>
            </a:r>
          </a:p>
          <a:p>
            <a:r>
              <a:rPr kumimoji="1" lang="ja-JP" altLang="en-US" dirty="0"/>
              <a:t>先ほど思い浮かべた「ストレスのもとになっている問題」に対しての</a:t>
            </a:r>
            <a:endParaRPr kumimoji="1" lang="en-US" altLang="ja-JP" dirty="0"/>
          </a:p>
          <a:p>
            <a:r>
              <a:rPr kumimoji="1" lang="ja-JP" altLang="en-US" dirty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最後に「解決するイメージ」には，「今の成果が確認できる」があります。</a:t>
            </a:r>
          </a:p>
          <a:p>
            <a:r>
              <a:rPr kumimoji="1" lang="ja-JP" altLang="en-US" dirty="0"/>
              <a:t>大変な中でもすでに成果は表れています。今どこまでできているのか注意深く探して</a:t>
            </a:r>
            <a:r>
              <a:rPr kumimoji="1" lang="en-US" altLang="ja-JP" dirty="0"/>
              <a:t>(</a:t>
            </a:r>
            <a:r>
              <a:rPr kumimoji="1" lang="ja-JP" altLang="en-US" dirty="0"/>
              <a:t>　　　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に書きましょう。</a:t>
            </a:r>
          </a:p>
          <a:p>
            <a:r>
              <a:rPr kumimoji="1" lang="ja-JP" altLang="en-US" dirty="0"/>
              <a:t>例えば，・今年の水泳学習の目標は</a:t>
            </a:r>
            <a:r>
              <a:rPr kumimoji="1" lang="en-US" altLang="ja-JP" dirty="0"/>
              <a:t>25M</a:t>
            </a:r>
            <a:r>
              <a:rPr kumimoji="1" lang="ja-JP" altLang="en-US" dirty="0"/>
              <a:t>泳ぐことだった。目標は達成出来なかったけれど，昨年よりは</a:t>
            </a:r>
            <a:r>
              <a:rPr kumimoji="1" lang="en-US" altLang="ja-JP" dirty="0"/>
              <a:t>5M</a:t>
            </a:r>
            <a:r>
              <a:rPr kumimoji="1" lang="ja-JP" altLang="en-US" dirty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さらにストレスマネジメント，レベルアップのコツがあります。まずはレベルアップの一つ目，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一人でがんばるのではなく，他の人に手伝ってもらうことと，友だちのアイディアをまねる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ことが大切です。では話し合ってみましょう。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新しい発見はありましたか。</a:t>
            </a:r>
          </a:p>
          <a:p>
            <a:r>
              <a:rPr kumimoji="1" lang="ja-JP" altLang="en-US" dirty="0"/>
              <a:t>家族に聞いても楽になる，先生が力になる・・・などです。</a:t>
            </a:r>
          </a:p>
          <a:p>
            <a:r>
              <a:rPr kumimoji="1" lang="ja-JP" altLang="en-US" dirty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アンケート用紙を一度，机の中から出しましょう。</a:t>
            </a:r>
          </a:p>
          <a:p>
            <a:r>
              <a:rPr kumimoji="1" lang="ja-JP" altLang="en-US" dirty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6306" indent="-29857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4319" indent="-238864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2045" indent="-238864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49773" indent="-238864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27501" indent="-23886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5228" indent="-23886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2954" indent="-23886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0683" indent="-23886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470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7560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8641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2137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8233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2721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336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102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1966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654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87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93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dDszDVo6s/U0pTP4IQ2VI/AAAAAAAAfGw/srBl6D51Mms/s800/high_touch_boy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HEoZ-jXs1Q/VPLqpp_J9QI/AAAAAAAAr64/RBzxAZBJ8TQ/s800/eieiou_woma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6/blog-post_8870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46.html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28.htm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3/blog-post_7349.html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260648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pic>
        <p:nvPicPr>
          <p:cNvPr id="14" name="図 13" descr="ハイタッチをしている子供のイラスト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イラスト：かわいいフリーイラスト素材集いらすと</a:t>
            </a:r>
            <a:r>
              <a:rPr kumimoji="1" lang="ja-JP" altLang="en-US" dirty="0" err="1"/>
              <a:t>や</a:t>
            </a:r>
            <a:endParaRPr kumimoji="1" lang="en-US" altLang="ja-JP" dirty="0"/>
          </a:p>
          <a:p>
            <a:r>
              <a:rPr lang="ja-JP" altLang="en-US" dirty="0"/>
              <a:t>　　　　　　</a:t>
            </a:r>
            <a:r>
              <a:rPr lang="en-US" altLang="ja-JP" dirty="0"/>
              <a:t>http://www.irasutoya.com/</a:t>
            </a:r>
            <a:endParaRPr kumimoji="1" lang="ja-JP" altLang="en-US" dirty="0"/>
          </a:p>
        </p:txBody>
      </p:sp>
      <p:sp>
        <p:nvSpPr>
          <p:cNvPr id="9" name="横巻き 8"/>
          <p:cNvSpPr/>
          <p:nvPr/>
        </p:nvSpPr>
        <p:spPr>
          <a:xfrm>
            <a:off x="694450" y="692696"/>
            <a:ext cx="7991640" cy="3024336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115616" y="1052736"/>
            <a:ext cx="741682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</a:t>
            </a:r>
            <a:endParaRPr lang="en-US" altLang="ja-JP" sz="6000" b="1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・対処</a:t>
            </a:r>
            <a:r>
              <a:rPr lang="ja-JP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行動編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196752"/>
            <a:ext cx="90364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0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0466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２　なにかをしようとしても，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集中できないことがある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0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　むしゃくしゃしたり，いらいらしたり，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かっとしたりする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7748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53536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４　からだが緊張したり，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kumimoji="1" lang="ja-JP" altLang="en-US" sz="4000" dirty="0"/>
              <a:t>　　感覚がびんかんになっている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44481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/>
              <a:t>５　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2510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340768"/>
            <a:ext cx="8784976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６　つらかったこと</a:t>
            </a:r>
            <a:r>
              <a:rPr kumimoji="1" lang="ja-JP" altLang="en-US" sz="3200" dirty="0"/>
              <a:t>（大震災や</a:t>
            </a:r>
            <a:r>
              <a:rPr lang="ja-JP" altLang="en-US" sz="3200" dirty="0"/>
              <a:t>他の大変なこと）</a:t>
            </a:r>
            <a:r>
              <a:rPr lang="ja-JP" altLang="en-US" sz="3600" dirty="0"/>
              <a:t>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頭から，離れないことがある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6735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７　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3012863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08912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８　夜中に目がさめて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</a:t>
            </a:r>
            <a:r>
              <a:rPr kumimoji="1" lang="ja-JP" altLang="en-US" sz="4000" dirty="0"/>
              <a:t>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53064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９　ちょっとした</a:t>
            </a:r>
            <a:r>
              <a:rPr lang="ja-JP" altLang="en-US" sz="3600" dirty="0"/>
              <a:t>きっかけ</a:t>
            </a:r>
            <a:r>
              <a:rPr kumimoji="1" lang="ja-JP" altLang="en-US" sz="3600" dirty="0"/>
              <a:t>で，</a:t>
            </a:r>
            <a:r>
              <a:rPr kumimoji="1" lang="en-US" altLang="ja-JP" sz="3600" dirty="0"/>
              <a:t/>
            </a:r>
            <a:br>
              <a:rPr kumimoji="1"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9112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>
                <a:latin typeface="+mn-ea"/>
              </a:rPr>
              <a:t>どんなときに</a:t>
            </a:r>
            <a:r>
              <a:rPr kumimoji="1" lang="ja-JP" altLang="en-US" sz="4000" dirty="0">
                <a:latin typeface="+mn-ea"/>
              </a:rPr>
              <a:t>感じる？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30963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１０　つらかったことを思い出して，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どきどきしたり，苦しくなったりする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8292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１１　つらかったことは，現実のこと・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本当のことと思えないことがある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9021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088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１２　悲しいことがあったのに，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どうして涙がでないのかなと思う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33604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/>
              <a:t>１３　つらかったことは，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できるだけ「考え」ないようにしている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00064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8083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１４　つらかったことを，思い出させる　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場所や人や物には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近づかないようにしている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299905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25544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１５　つらかったことについては，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話さないようにしている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2248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3059840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１６　自分が悪い（悪かった）と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責めてしまうことがある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6178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6984776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１７　だれも信用できないと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933014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20162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１８　どんなにがんばっても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意味がないと思うことがある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4498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人は，「ストレスだ」と感じたとき，それを軽くしようとたくさんの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848872" cy="2376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１９　楽しかったことが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166204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２０　自分の気持ちを，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　だれもわかってくれないと思うことがある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48212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２１　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19237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２２　ご飯がおいしくないし，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21281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85584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２３　なにもやる気がしないことがある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05510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２４　授業や学習に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集中できないことがある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25347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08823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２５　カッとなってケンカしたり，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乱暴になってしまうことがある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51287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２６　学校を遅刻したり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6169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２７　だれかに話をきいてもらいたい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58270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２８　学校では，楽しいことが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いっぱいある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173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今の自分の心や身体に目を向けて，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ストレス反応がどのように表れている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自分が使える工夫を増やそう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40960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２９　私には今，将来の夢や目標がある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71546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20472" cy="273630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３０　ゲーム，携帯，インターネットなどは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やりすぎないように気をつけている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9881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３１　友だちと遊んだり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話したりすることが楽しい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07596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1223321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2352129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5634"/>
            <a:ext cx="9143999" cy="3429599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9591" y="4653136"/>
            <a:ext cx="7344816" cy="1403871"/>
          </a:xfrm>
          <a:prstGeom prst="wedgeRoundRectCallout">
            <a:avLst>
              <a:gd name="adj1" fmla="val 55550"/>
              <a:gd name="adj2" fmla="val -65934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記入例では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3</a:t>
            </a:r>
            <a:r>
              <a:rPr lang="ja-JP" altLang="en-US" sz="4000" b="1" u="sng" dirty="0">
                <a:solidFill>
                  <a:srgbClr val="0070C0"/>
                </a:solidFill>
              </a:rPr>
              <a:t>＝</a:t>
            </a:r>
            <a:r>
              <a:rPr lang="en-US" altLang="ja-JP" sz="4000" b="1" u="sng" dirty="0">
                <a:solidFill>
                  <a:srgbClr val="0070C0"/>
                </a:solidFill>
              </a:rPr>
              <a:t>7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941362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423919" y="3969655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487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429000"/>
            <a:ext cx="9164995" cy="33123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260779" y="379387"/>
            <a:ext cx="8569325" cy="354681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dirty="0"/>
              <a:t> このアンケートをして</a:t>
            </a:r>
            <a:br>
              <a:rPr lang="ja-JP" altLang="en-US" dirty="0"/>
            </a:br>
            <a:r>
              <a:rPr lang="ja-JP" altLang="en-US" sz="4000" dirty="0"/>
              <a:t>・</a:t>
            </a:r>
            <a:r>
              <a:rPr lang="ja-JP" altLang="en-US" dirty="0"/>
              <a:t>気づいたこと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・今の気もち</a:t>
            </a:r>
            <a:r>
              <a:rPr lang="ja-JP" altLang="en-US" sz="4000" dirty="0"/>
              <a:t>　　　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2" name="右中かっこ 1"/>
          <p:cNvSpPr/>
          <p:nvPr/>
        </p:nvSpPr>
        <p:spPr>
          <a:xfrm>
            <a:off x="3459386" y="1412776"/>
            <a:ext cx="504056" cy="163500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36535" y="1412776"/>
            <a:ext cx="5209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/>
              <a:t>・書ける人は書こう</a:t>
            </a:r>
          </a:p>
          <a:p>
            <a:r>
              <a:rPr lang="ja-JP" altLang="en-US" sz="4400" dirty="0"/>
              <a:t>・絵をかいてもいいよ</a:t>
            </a:r>
            <a:endParaRPr kumimoji="1" lang="ja-JP" alt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667" y="3861048"/>
            <a:ext cx="837155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07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今，感じている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>
                <a:latin typeface="+mj-ea"/>
                <a:ea typeface="+mj-ea"/>
              </a:rPr>
              <a:t>になって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いることを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>
                <a:latin typeface="+mj-ea"/>
                <a:ea typeface="+mj-ea"/>
              </a:rPr>
              <a:t>だけ思い浮かべてみよう。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点数が高かった人も低かった人も</a:t>
            </a:r>
            <a:r>
              <a:rPr lang="ja-JP" altLang="en-US" sz="4400" dirty="0">
                <a:latin typeface="+mn-ea"/>
              </a:rPr>
              <a:t>，</a:t>
            </a:r>
            <a:endParaRPr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まず</a:t>
            </a:r>
            <a:r>
              <a:rPr lang="ja-JP" altLang="en-US" sz="4400" u="sng" dirty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>
                <a:latin typeface="+mn-ea"/>
              </a:rPr>
              <a:t>を目標にしよう！</a:t>
            </a:r>
            <a:endParaRPr lang="en-US" altLang="ja-JP" sz="44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点下げよう！</a:t>
            </a: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　</a:t>
            </a:r>
            <a:endParaRPr lang="en-US" altLang="ja-JP" sz="3600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人と話す　　○　リラックスする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熱中する　　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など，自分にとって楽しいことをする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>
              <a:latin typeface="+mj-ea"/>
            </a:endParaRPr>
          </a:p>
          <a:p>
            <a:r>
              <a:rPr lang="ja-JP" altLang="en-US" sz="4000" dirty="0">
                <a:latin typeface="+mj-ea"/>
              </a:rPr>
              <a:t>・だれと話すのか</a:t>
            </a:r>
          </a:p>
          <a:p>
            <a:r>
              <a:rPr lang="ja-JP" altLang="en-US" sz="4000" dirty="0">
                <a:latin typeface="+mj-ea"/>
              </a:rPr>
              <a:t>・何をするのか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(</a:t>
            </a:r>
            <a:r>
              <a:rPr kumimoji="1" lang="ja-JP" altLang="en-US" sz="4000" dirty="0"/>
              <a:t>　</a:t>
            </a:r>
            <a:r>
              <a:rPr kumimoji="1" lang="en-US" altLang="ja-JP" sz="4000" dirty="0"/>
              <a:t>)</a:t>
            </a:r>
            <a:r>
              <a:rPr kumimoji="1" lang="ja-JP" altLang="en-US" sz="4000" dirty="0"/>
              <a:t>に書こう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こんなときは・・・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4" y="2019151"/>
            <a:ext cx="5963419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達人になるためのコツ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①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>
                <a:latin typeface="+mj-ea"/>
                <a:ea typeface="+mj-ea"/>
              </a:rPr>
              <a:t>②その行動を</a:t>
            </a:r>
            <a:r>
              <a:rPr lang="ja-JP" altLang="en-US" sz="4000" u="sng" dirty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>
                <a:latin typeface="+mj-ea"/>
                <a:ea typeface="+mj-ea"/>
              </a:rPr>
              <a:t>を考え，＿＿＿に書こう。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＜例＞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</a:p>
        </p:txBody>
      </p:sp>
      <p:pic>
        <p:nvPicPr>
          <p:cNvPr id="10" name="図 9" descr="ウサギ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ストレスのもとになって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いる問題や課題を解決した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ことにはならない。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そこで，必要なのが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という対処行動</a:t>
            </a:r>
            <a:endParaRPr lang="en-US" altLang="ja-JP" sz="4000" dirty="0">
              <a:latin typeface="+mj-ea"/>
              <a:ea typeface="+mj-ea"/>
            </a:endParaRPr>
          </a:p>
        </p:txBody>
      </p:sp>
      <p:pic>
        <p:nvPicPr>
          <p:cNvPr id="8" name="図 7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○課題を後回しにしないで，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はじめてみる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○解決のための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>
                <a:latin typeface="+mj-ea"/>
                <a:ea typeface="+mj-ea"/>
              </a:rPr>
              <a:t>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よい結果を出す</a:t>
            </a:r>
            <a:r>
              <a:rPr lang="ja-JP" altLang="en-US" sz="4000" b="1" dirty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　　　などがあるよ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でも，</a:t>
            </a:r>
            <a:r>
              <a:rPr lang="ja-JP" altLang="en-US" sz="3600" dirty="0">
                <a:latin typeface="+mj-ea"/>
              </a:rPr>
              <a:t>解決しようと努力していても，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○解決への見通しがもてる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○今の成果が確認できる　</a:t>
            </a: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  <a:r>
              <a:rPr lang="ja-JP" altLang="en-US" sz="4000" dirty="0">
                <a:latin typeface="+mj-ea"/>
                <a:ea typeface="+mj-ea"/>
              </a:rPr>
              <a:t>と気持ちが楽になるよ。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⇒だれに聞けば，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解決への見通し</a:t>
            </a:r>
            <a:r>
              <a:rPr lang="ja-JP" altLang="en-US" sz="4000" dirty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楽にもてるかな。　　</a:t>
            </a:r>
            <a:r>
              <a:rPr lang="en-US" altLang="ja-JP" sz="4000" dirty="0">
                <a:latin typeface="+mj-ea"/>
                <a:ea typeface="+mj-ea"/>
              </a:rPr>
              <a:t>(</a:t>
            </a:r>
            <a:r>
              <a:rPr lang="ja-JP" altLang="en-US" sz="4000" dirty="0">
                <a:latin typeface="+mj-ea"/>
                <a:ea typeface="+mj-ea"/>
              </a:rPr>
              <a:t>　　　</a:t>
            </a:r>
            <a:r>
              <a:rPr lang="en-US" altLang="ja-JP" sz="4000" dirty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＜例＞　家族，先生，友だち　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今，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「ストレスのもとになっている問題や課題」</a:t>
            </a:r>
            <a:r>
              <a:rPr lang="ja-JP" altLang="en-US" sz="4400" dirty="0">
                <a:latin typeface="+mj-ea"/>
                <a:ea typeface="+mj-ea"/>
              </a:rPr>
              <a:t>に対して，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取り組んでいること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かな。　（　　　　）に書こう。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＜例＞</a:t>
            </a:r>
            <a:r>
              <a:rPr lang="ja-JP" altLang="en-US" sz="3600" dirty="0">
                <a:latin typeface="+mj-ea"/>
                <a:ea typeface="+mj-ea"/>
              </a:rPr>
              <a:t>・この宿題をやれば成績が上がりそう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・この練習を続ければ試合に勝てそうだ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01860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3568" y="842069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る</a:t>
            </a:r>
            <a:r>
              <a:rPr lang="ja-JP" altLang="en-US" sz="4000" dirty="0">
                <a:latin typeface="+mj-ea"/>
              </a:rPr>
              <a:t>よ。</a:t>
            </a:r>
            <a:r>
              <a:rPr lang="ja-JP" altLang="en-US" sz="4000" dirty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>
                <a:latin typeface="+mj-ea"/>
              </a:rPr>
              <a:t>く</a:t>
            </a:r>
            <a:r>
              <a:rPr lang="ja-JP" altLang="en-US" sz="4000" dirty="0">
                <a:latin typeface="+mj-ea"/>
              </a:rPr>
              <a:t>探して</a:t>
            </a:r>
            <a:r>
              <a:rPr lang="en-US" altLang="ja-JP" sz="4000" dirty="0">
                <a:latin typeface="+mj-ea"/>
              </a:rPr>
              <a:t>(</a:t>
            </a:r>
            <a:r>
              <a:rPr lang="ja-JP" altLang="en-US" sz="4000" dirty="0">
                <a:latin typeface="+mj-ea"/>
              </a:rPr>
              <a:t>　　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＜例＞　</a:t>
            </a:r>
            <a:r>
              <a:rPr lang="ja-JP" altLang="en-US" dirty="0">
                <a:latin typeface="+mj-ea"/>
              </a:rPr>
              <a:t>・今年の水泳学習の目標は</a:t>
            </a:r>
            <a:r>
              <a:rPr lang="en-US" altLang="ja-JP" dirty="0">
                <a:latin typeface="+mj-ea"/>
              </a:rPr>
              <a:t>25m</a:t>
            </a:r>
            <a:r>
              <a:rPr lang="ja-JP" altLang="en-US" dirty="0">
                <a:latin typeface="+mj-ea"/>
              </a:rPr>
              <a:t>泳ぐ</a:t>
            </a:r>
            <a:r>
              <a:rPr lang="ja-JP" altLang="en-US" dirty="0" err="1">
                <a:latin typeface="+mj-ea"/>
              </a:rPr>
              <a:t>こ　　</a:t>
            </a:r>
            <a:endParaRPr lang="ja-JP" altLang="en-US" dirty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とだった。目標は達成出来なかった</a:t>
            </a:r>
            <a:r>
              <a:rPr lang="ja-JP" altLang="en-US" dirty="0" err="1">
                <a:latin typeface="+mj-ea"/>
              </a:rPr>
              <a:t>け</a:t>
            </a:r>
            <a:r>
              <a:rPr lang="ja-JP" altLang="en-US" dirty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れど，昨年よりは</a:t>
            </a:r>
            <a:r>
              <a:rPr lang="en-US" altLang="ja-JP" dirty="0">
                <a:latin typeface="+mj-ea"/>
              </a:rPr>
              <a:t>5m</a:t>
            </a:r>
            <a:r>
              <a:rPr lang="ja-JP" altLang="en-US" dirty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　　</a:t>
            </a:r>
            <a:r>
              <a:rPr kumimoji="1" lang="ja-JP" altLang="en-US" sz="4000" dirty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</a:t>
            </a:r>
            <a:r>
              <a:rPr lang="en-US" altLang="ja-JP" sz="3600" dirty="0">
                <a:latin typeface="+mj-ea"/>
                <a:ea typeface="+mj-ea"/>
              </a:rPr>
              <a:t>(</a:t>
            </a:r>
            <a:r>
              <a:rPr lang="ja-JP" altLang="en-US" sz="3600" dirty="0">
                <a:latin typeface="+mj-ea"/>
                <a:ea typeface="+mj-ea"/>
              </a:rPr>
              <a:t>達人シートに追加</a:t>
            </a:r>
            <a:r>
              <a:rPr lang="en-US" altLang="ja-JP" sz="3600" dirty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pic>
        <p:nvPicPr>
          <p:cNvPr id="12" name="図 11" descr="ひらめいた人のイラスト（男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>
                <a:latin typeface="+mj-ea"/>
                <a:ea typeface="+mj-ea"/>
              </a:rPr>
              <a:t>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○家族に聞いて，楽になる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○先生が力になる　　　　　</a:t>
            </a:r>
            <a:r>
              <a:rPr lang="ja-JP" altLang="en-US" sz="3600" dirty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・・・など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pic>
        <p:nvPicPr>
          <p:cNvPr id="9" name="図 8" descr="ひらめいた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+mj-ea"/>
              </a:rPr>
              <a:t>　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「心とからだの健康観察」</a:t>
            </a:r>
            <a:r>
              <a:rPr lang="ja-JP" altLang="en-US" sz="4000" dirty="0">
                <a:latin typeface="+mj-ea"/>
                <a:ea typeface="+mj-ea"/>
              </a:rPr>
              <a:t>には，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４つのトラウマ反応の点数があります。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これらの項目の点数が高かった人はリーフレットを参考にしてみよう。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また，先生やカウンセラーと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お話しする機会をつくりましょう。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に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信頼できる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大人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188" y="1988840"/>
            <a:ext cx="6455936" cy="306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r>
              <a:rPr kumimoji="0" lang="ja-JP" altLang="ja-JP" dirty="0">
                <a:latin typeface="Arial" charset="0"/>
              </a:rPr>
              <a:t/>
            </a:r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90225" y="5372691"/>
            <a:ext cx="2292350" cy="1166812"/>
          </a:xfrm>
          <a:prstGeom prst="wedgeRoundRectCallout">
            <a:avLst>
              <a:gd name="adj1" fmla="val 54081"/>
              <a:gd name="adj2" fmla="val -7999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４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04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80910"/>
              <a:gd name="adj2" fmla="val 16085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・カタカナ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・だく点は１ます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120086" y="981868"/>
            <a:ext cx="1292225" cy="658813"/>
          </a:xfrm>
          <a:prstGeom prst="wedgeRoundRectCallout">
            <a:avLst>
              <a:gd name="adj1" fmla="val -41678"/>
              <a:gd name="adj2" fmla="val 14159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AEAF6D7EADDCC46B7F1658E00A3F8A6" ma:contentTypeVersion="15" ma:contentTypeDescription="新しいドキュメントを作成します。" ma:contentTypeScope="" ma:versionID="fcd41253f461a3b62838c603efc59dee">
  <xsd:schema xmlns:xsd="http://www.w3.org/2001/XMLSchema" xmlns:xs="http://www.w3.org/2001/XMLSchema" xmlns:p="http://schemas.microsoft.com/office/2006/metadata/properties" xmlns:ns2="83390223-ac78-471d-8b94-490f93f3d6a2" xmlns:ns3="1c19836c-4d06-4b18-b425-cf54d4379231" targetNamespace="http://schemas.microsoft.com/office/2006/metadata/properties" ma:root="true" ma:fieldsID="8b7285f7f49b654d342a691eeccdc5c7" ns2:_="" ns3:_="">
    <xsd:import namespace="83390223-ac78-471d-8b94-490f93f3d6a2"/>
    <xsd:import namespace="1c19836c-4d06-4b18-b425-cf54d43792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90223-ac78-471d-8b94-490f93f3d6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d985537-120d-4a01-ab56-b8dba2d4c8f5}" ma:internalName="TaxCatchAll" ma:showField="CatchAllData" ma:web="83390223-ac78-471d-8b94-490f93f3d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9836c-4d06-4b18-b425-cf54d4379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2fa0fa3f-70e1-4769-a1b2-7e42ce7680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214980-CB0B-4904-AF5D-8C8AB1DA5EA3}"/>
</file>

<file path=customXml/itemProps2.xml><?xml version="1.0" encoding="utf-8"?>
<ds:datastoreItem xmlns:ds="http://schemas.openxmlformats.org/officeDocument/2006/customXml" ds:itemID="{12C65731-55D3-427C-B6DF-5EF86FAD750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</TotalTime>
  <Words>3865</Words>
  <Application>Microsoft Office PowerPoint</Application>
  <PresentationFormat>画面に合わせる (4:3)</PresentationFormat>
  <Paragraphs>417</Paragraphs>
  <Slides>67</Slides>
  <Notes>64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67</vt:i4>
      </vt:variant>
    </vt:vector>
  </HeadingPairs>
  <TitlesOfParts>
    <vt:vector size="81" baseType="lpstr">
      <vt:lpstr>AR P丸ゴシック体E</vt:lpstr>
      <vt:lpstr>AR P丸ゴシック体M</vt:lpstr>
      <vt:lpstr>ＤＦ特太ゴシック体</vt:lpstr>
      <vt:lpstr>ＤＨＰ特太ゴシック体</vt:lpstr>
      <vt:lpstr>HGP創英角ｺﾞｼｯｸUB</vt:lpstr>
      <vt:lpstr>HGｺﾞｼｯｸM</vt:lpstr>
      <vt:lpstr>HG丸ｺﾞｼｯｸM-PRO</vt:lpstr>
      <vt:lpstr>ＭＳ Ｐゴシック</vt:lpstr>
      <vt:lpstr>ＭＳ ゴシック</vt:lpstr>
      <vt:lpstr>Arial</vt:lpstr>
      <vt:lpstr>Calibri</vt:lpstr>
      <vt:lpstr>Times New Roman</vt:lpstr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　なにかをしようとしても， 　　集中できないことがある</vt:lpstr>
      <vt:lpstr>３　むしゃくしゃしたり，いらいらしたり，　　　 　　かっとしたりする</vt:lpstr>
      <vt:lpstr>４　からだが緊張したり， 　　感覚がびんかんになっている</vt:lpstr>
      <vt:lpstr>５　小さな音やちょっとしたことで， 　　どきっとする</vt:lpstr>
      <vt:lpstr>６　つらかったこと（大震災や他の大変なこと）が 　　頭から，離れないことがある</vt:lpstr>
      <vt:lpstr>７　いやな夢や，こわい夢をみる</vt:lpstr>
      <vt:lpstr>８　夜中に目がさめて 　　眠れないことがある</vt:lpstr>
      <vt:lpstr>９　ちょっとしたきっかけで， 　　思い出したくないのに，思い出してしまう</vt:lpstr>
      <vt:lpstr>１０　つらかったことを思い出して， 　　　どきどきしたり，苦しくなったりする</vt:lpstr>
      <vt:lpstr>１１　つらかったことは，現実のこと・ 　　　本当のことと思えないことがある</vt:lpstr>
      <vt:lpstr>１２　悲しいことがあったのに， 　　　どうして涙がでないのかなと思う</vt:lpstr>
      <vt:lpstr>１３　つらかったことは， 　　　できるだけ「考え」ないようにしている</vt:lpstr>
      <vt:lpstr>１４　つらかったことを，思い出させる　　　　　 　　　場所や人や物には　　　　 　　　近づかないようにしている</vt:lpstr>
      <vt:lpstr>１５　つらかったことについては， 　　　話さないようにしている</vt:lpstr>
      <vt:lpstr>PowerPoint プレゼンテーション</vt:lpstr>
      <vt:lpstr>１６　自分が悪い（悪かった）と 　　　責めてしまうことがある</vt:lpstr>
      <vt:lpstr>１７　だれも信用できないと 　　　思うことがある</vt:lpstr>
      <vt:lpstr>１８　どんなにがんばっても 　　　意味がないと思うことがある</vt:lpstr>
      <vt:lpstr>１９　楽しかったことが 　　　楽しいと思えないことがある</vt:lpstr>
      <vt:lpstr>２０　自分の気持ちを， 　　　だれもわかってくれないと思うことがある</vt:lpstr>
      <vt:lpstr>２１　頭やお腹が痛かったり， 　　　からだの調子が悪い</vt:lpstr>
      <vt:lpstr>２２　ご飯がおいしくないし， 　　　食べたくないことがある</vt:lpstr>
      <vt:lpstr>２３　なにもやる気がしないことがある</vt:lpstr>
      <vt:lpstr>２４　授業や学習に 　　　集中できないことがある</vt:lpstr>
      <vt:lpstr>２５　カッとなってケンカしたり， 　　　乱暴になってしまうことがある</vt:lpstr>
      <vt:lpstr>２６　学校を遅刻したり 　　　休んだりすることがある</vt:lpstr>
      <vt:lpstr>２７　だれかに話をきいてもらいたい</vt:lpstr>
      <vt:lpstr>２８　学校では，楽しいことが 　　　いっぱいある</vt:lpstr>
      <vt:lpstr>２９　私には今，将来の夢や目標がある</vt:lpstr>
      <vt:lpstr>３０　ゲーム，携帯，インターネットなどは 　　　やりすぎないように気をつけている</vt:lpstr>
      <vt:lpstr>３１　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 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川村晃博</cp:lastModifiedBy>
  <cp:revision>179</cp:revision>
  <cp:lastPrinted>2023-07-24T08:31:35Z</cp:lastPrinted>
  <dcterms:created xsi:type="dcterms:W3CDTF">2014-06-29T08:21:52Z</dcterms:created>
  <dcterms:modified xsi:type="dcterms:W3CDTF">2024-08-08T10:05:42Z</dcterms:modified>
</cp:coreProperties>
</file>