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7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6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57" r:id="rId3"/>
    <p:sldId id="279" r:id="rId4"/>
    <p:sldId id="258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3" r:id="rId32"/>
    <p:sldId id="256" r:id="rId33"/>
    <p:sldId id="266" r:id="rId34"/>
    <p:sldId id="267" r:id="rId35"/>
    <p:sldId id="268" r:id="rId36"/>
    <p:sldId id="269" r:id="rId37"/>
    <p:sldId id="270" r:id="rId38"/>
    <p:sldId id="271" r:id="rId39"/>
    <p:sldId id="273" r:id="rId40"/>
    <p:sldId id="274" r:id="rId41"/>
    <p:sldId id="272" r:id="rId42"/>
    <p:sldId id="275" r:id="rId43"/>
    <p:sldId id="276" r:id="rId44"/>
    <p:sldId id="277" r:id="rId45"/>
    <p:sldId id="278" r:id="rId46"/>
    <p:sldId id="357" r:id="rId47"/>
    <p:sldId id="358" r:id="rId48"/>
    <p:sldId id="360" r:id="rId4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24" autoAdjust="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ustomXml" Target="../customXml/item2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32D7-56D0-4494-9D20-F9BB4D4985BF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AB8D-E206-4A0E-B1D6-FAFA29EBFEF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1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AB8D-E206-4A0E-B1D6-FAFA29EBFEF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7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78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1910" indent="-2853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140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9796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452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9EC6219-F886-4AC2-A387-575FC07C2CAF}" type="slidenum">
              <a:rPr lang="ja-JP" alt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7885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1910" indent="-2853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140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9796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4520" indent="-22828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1080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6763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419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0759" indent="-22828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6C08E2E-13AF-43C6-9560-944D0715B08B}" type="slidenum">
              <a:rPr lang="ja-JP" altLang="en-US" sz="13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ja-JP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2BA797-E12C-4B85-835F-4F87B72D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76A9-F564-46D6-8F24-13BAFBA7CFBC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A8034-BD63-4DB9-A8EE-F0817D4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D1AEB9-EE61-4D2C-A1EC-2FCAF8D0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EC82-AA16-4968-9F5D-6DE5D36A8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4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99965F-9346-40F8-97BB-B14825A9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6B7D2-3157-4108-88D4-2F36A117A802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6672A3-FE23-4803-BC44-2F8AE0924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0BA671-35B9-4383-942B-E12A9C79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02FB-1DE5-4C9A-8B98-A4516368E0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9666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4F756-27FE-458E-B572-89F38FD7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8C02-281C-43B6-9D99-8908A3489DCA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85D00D-CE0A-438B-9549-795EBB4D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379360-464E-4F04-9282-B3924021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98DC-C151-4AB1-BC3F-989954EB84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8606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89A307A1-9FE4-42B1-9322-A3EF3302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96FA-02D0-4349-8A02-4B13B26B053E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02F2102-BECA-4BD6-A1C1-6E531EB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86B875A5-813B-4E35-B81F-1D02A31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04EB-4B85-47C4-9784-56DAEA0DBFA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937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F0CE4AC4-C9CF-4DCA-89E1-2D042FE5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B185-4C87-4C65-97D4-2C3C0EF30DF8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49CA7443-C2C6-4E4C-80E9-6070AC09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CDD2080E-25D7-4FC1-B180-6FAB54AA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577A-6C4A-4FBF-9505-A838DB2FAB4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4201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29590042-170E-487C-8164-BBA8A1C3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B1C7-0368-4A15-A4C6-73366AD10539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2CC7FEEF-8865-41FB-9FE8-C54B01D6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D626023D-D5C4-494C-8CDF-C0A5B22D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D6918-05D3-4A90-A912-6DFDC84B09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2385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EB8DA821-0320-4E2A-86E7-B61AF0F8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96223-B940-4759-94E4-E24E66F1663C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43CA2E8-1922-48B8-89FC-A49F9F33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B4CF6DB9-7BBE-4333-8A62-B5149789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9973-1B0A-441C-939D-BD032A9429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7637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2F5480BA-41FA-4ABA-B9E2-42A12F0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5664-1C47-4C68-9318-C56271F7FE74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817DD0E-9560-497B-B6FE-7B477A55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08B32708-7E33-4465-A96F-5D98E68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8ADD-D4B0-4458-A00B-C72C8B556C7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904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F041DA5D-5958-4074-8EBA-789E3DEA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4B-D2FE-4F7F-AE20-8C0F59B61FD0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F98F0A2-1DB6-4343-9ECD-0CCD9589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B941CE3-84F6-44E7-A513-FD434A43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48FF-786C-465D-A698-A99E67AD0F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0578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EE8A48-9945-480E-9BAD-4F5D2010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1933-B9EE-4FE7-957E-681D12EF3831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CC1D58-EDEC-4614-8AAC-69527DF1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186C08-0089-4BF4-92D8-EF14950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90D4-7AD1-4564-A582-14A41CBD72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2160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80164-E252-4883-8DD4-6F63B4F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E6CA-7BA2-406F-9ED1-0691271ED2E7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7D4992-D8BE-45BF-B339-2F206838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D7A1C7-8D69-41FC-8CAE-27F39E41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B16-939C-4A73-9354-6E530C0BE7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025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2023/7/24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DBE24FC-1DA8-4627-A748-2E25D76ED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9CE78840-F42C-460A-9DB4-A7BAE8394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350C0A-6490-4CA5-A858-0BEA70C5A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504F30-58FF-44D5-81E4-2B520319AB78}" type="datetimeFigureOut">
              <a:rPr lang="ja-JP" altLang="en-US"/>
              <a:pPr>
                <a:defRPr/>
              </a:pPr>
              <a:t>2023/7/24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3DE06-F950-4EE1-97F3-FCDA5FA51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EDF381-8297-4800-8D4A-BB115BB8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17905-671F-4586-B7D7-CDE658C6E1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61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58" y="1226"/>
            <a:ext cx="4033837" cy="576263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ja-JP" altLang="en-US" sz="2800" b="1" dirty="0">
                <a:solidFill>
                  <a:srgbClr val="002060"/>
                </a:solidFill>
                <a:latin typeface="+mj-ea"/>
                <a:ea typeface="+mj-ea"/>
              </a:rPr>
              <a:t>こころのサポート授業</a:t>
            </a:r>
            <a:endParaRPr lang="ja-JP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1047750" y="1952625"/>
            <a:ext cx="7048500" cy="219645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ストレスマネジメント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5700" b="1" dirty="0" smtClean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問題認識編</a:t>
            </a:r>
            <a:endParaRPr lang="en-US" altLang="ja-JP" sz="5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（１９項目版）</a:t>
            </a:r>
            <a:endParaRPr lang="ja-JP" altLang="en-US" sz="660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56" name="サブタイトル 2"/>
          <p:cNvSpPr txBox="1">
            <a:spLocks/>
          </p:cNvSpPr>
          <p:nvPr/>
        </p:nvSpPr>
        <p:spPr bwMode="auto">
          <a:xfrm>
            <a:off x="468313" y="5876925"/>
            <a:ext cx="82438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buFont typeface="Arial" charset="0"/>
              <a:buNone/>
            </a:pPr>
            <a:r>
              <a:rPr lang="ja-JP" altLang="en-US" sz="23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岩手県教育委員会　いわて子どものこころのサポートチーム</a:t>
            </a:r>
          </a:p>
        </p:txBody>
      </p:sp>
      <p:pic>
        <p:nvPicPr>
          <p:cNvPr id="1026" name="Picture 2" descr="http://www.iwatetabi.jp/wanko/wordpress/wp-content/uploads/2010/04/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66" y="4077072"/>
            <a:ext cx="40118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8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5128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dirty="0"/>
              <a:t>２、むしゃくしゃしたり、いらいらしたり、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　　かっとしたりする</a:t>
            </a:r>
          </a:p>
        </p:txBody>
      </p:sp>
    </p:spTree>
    <p:extLst>
      <p:ext uri="{BB962C8B-B14F-4D97-AF65-F5344CB8AC3E}">
        <p14:creationId xmlns:p14="http://schemas.microsoft.com/office/powerpoint/2010/main" val="388543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5575" cy="15113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３、小さな音やちょっとしたことで、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どきっとする</a:t>
            </a:r>
          </a:p>
        </p:txBody>
      </p:sp>
    </p:spTree>
    <p:extLst>
      <p:ext uri="{BB962C8B-B14F-4D97-AF65-F5344CB8AC3E}">
        <p14:creationId xmlns:p14="http://schemas.microsoft.com/office/powerpoint/2010/main" val="402978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/>
              <a:t>４、いやな夢や、こわい夢をみる</a:t>
            </a:r>
          </a:p>
        </p:txBody>
      </p:sp>
    </p:spTree>
    <p:extLst>
      <p:ext uri="{BB962C8B-B14F-4D97-AF65-F5344CB8AC3E}">
        <p14:creationId xmlns:p14="http://schemas.microsoft.com/office/powerpoint/2010/main" val="2996691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タイトル 1"/>
          <p:cNvSpPr>
            <a:spLocks noGrp="1"/>
          </p:cNvSpPr>
          <p:nvPr>
            <p:ph type="title"/>
          </p:nvPr>
        </p:nvSpPr>
        <p:spPr>
          <a:xfrm>
            <a:off x="468313" y="2276475"/>
            <a:ext cx="8496300" cy="2160588"/>
          </a:xfrm>
        </p:spPr>
        <p:txBody>
          <a:bodyPr/>
          <a:lstStyle/>
          <a:p>
            <a:pPr algn="l" eaLnBrk="1" hangingPunct="1"/>
            <a:r>
              <a:rPr lang="ja-JP" altLang="en-US" sz="3600"/>
              <a:t>５、ちょっとしたきかっけで、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　思い出したくないのに、思い出してしまう</a:t>
            </a:r>
          </a:p>
        </p:txBody>
      </p:sp>
    </p:spTree>
    <p:extLst>
      <p:ext uri="{BB962C8B-B14F-4D97-AF65-F5344CB8AC3E}">
        <p14:creationId xmlns:p14="http://schemas.microsoft.com/office/powerpoint/2010/main" val="3427900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タイトル 1"/>
          <p:cNvSpPr>
            <a:spLocks noGrp="1"/>
          </p:cNvSpPr>
          <p:nvPr>
            <p:ph type="title"/>
          </p:nvPr>
        </p:nvSpPr>
        <p:spPr>
          <a:xfrm>
            <a:off x="323850" y="1773238"/>
            <a:ext cx="8820150" cy="2951162"/>
          </a:xfrm>
        </p:spPr>
        <p:txBody>
          <a:bodyPr/>
          <a:lstStyle/>
          <a:p>
            <a:pPr algn="l" eaLnBrk="1" hangingPunct="1"/>
            <a:r>
              <a:rPr lang="ja-JP" altLang="en-US" sz="3600"/>
              <a:t>６、つらかったこと</a:t>
            </a:r>
            <a:r>
              <a:rPr lang="ja-JP" altLang="en-US" sz="3200"/>
              <a:t>（大震災や他の大変なこと）</a:t>
            </a:r>
            <a:r>
              <a:rPr lang="ja-JP" altLang="en-US" sz="3600"/>
              <a:t>を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　思い出して、どきどきしたり、</a:t>
            </a:r>
            <a:r>
              <a:rPr lang="en-US" altLang="ja-JP" sz="3600"/>
              <a:t/>
            </a:r>
            <a:br>
              <a:rPr lang="en-US" altLang="ja-JP" sz="3600"/>
            </a:br>
            <a:r>
              <a:rPr lang="ja-JP" altLang="en-US" sz="3600"/>
              <a:t>　　苦しくなったりする</a:t>
            </a:r>
          </a:p>
        </p:txBody>
      </p:sp>
    </p:spTree>
    <p:extLst>
      <p:ext uri="{BB962C8B-B14F-4D97-AF65-F5344CB8AC3E}">
        <p14:creationId xmlns:p14="http://schemas.microsoft.com/office/powerpoint/2010/main" val="2215485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タイトル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8732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７、つらかったことは、現実のこと・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本当のことと思えないことがある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2949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タイトル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512888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８、悲しいことがあったのに、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どうして涙がでないのかなと思う</a:t>
            </a:r>
          </a:p>
        </p:txBody>
      </p:sp>
    </p:spTree>
    <p:extLst>
      <p:ext uri="{BB962C8B-B14F-4D97-AF65-F5344CB8AC3E}">
        <p14:creationId xmlns:p14="http://schemas.microsoft.com/office/powerpoint/2010/main" val="624125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タイトル 1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848600" cy="1800225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９、つらかったことについては、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話さないようにしている</a:t>
            </a:r>
          </a:p>
        </p:txBody>
      </p:sp>
    </p:spTree>
    <p:extLst>
      <p:ext uri="{BB962C8B-B14F-4D97-AF65-F5344CB8AC3E}">
        <p14:creationId xmlns:p14="http://schemas.microsoft.com/office/powerpoint/2010/main" val="85584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1"/>
          <p:cNvSpPr>
            <a:spLocks noGrp="1"/>
          </p:cNvSpPr>
          <p:nvPr>
            <p:ph type="title"/>
          </p:nvPr>
        </p:nvSpPr>
        <p:spPr>
          <a:xfrm>
            <a:off x="755650" y="2492375"/>
            <a:ext cx="7561263" cy="16573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１０、自分が悪い（悪かった）と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責めてしまうことがある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008790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タイトル 1"/>
          <p:cNvSpPr>
            <a:spLocks noGrp="1"/>
          </p:cNvSpPr>
          <p:nvPr>
            <p:ph type="title"/>
          </p:nvPr>
        </p:nvSpPr>
        <p:spPr>
          <a:xfrm>
            <a:off x="684213" y="2565400"/>
            <a:ext cx="7632700" cy="1655763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１１、楽しかったことが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楽しいと思えないことがある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43728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395536" y="-23435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今日のメニュー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1268760"/>
            <a:ext cx="573266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１．はじめに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２．心とからだの健康観察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３．「</a:t>
            </a:r>
            <a:r>
              <a:rPr lang="ja-JP" altLang="en-US" sz="3600" dirty="0">
                <a:latin typeface="+mn-ea"/>
              </a:rPr>
              <a:t>荷物の運び方</a:t>
            </a:r>
            <a:r>
              <a:rPr kumimoji="1" lang="ja-JP" altLang="en-US" sz="3600" dirty="0">
                <a:latin typeface="+mn-ea"/>
              </a:rPr>
              <a:t>」のワーク</a:t>
            </a:r>
            <a:endParaRPr kumimoji="1"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+mn-ea"/>
              </a:rPr>
              <a:t>４．まとめ</a:t>
            </a:r>
            <a:endParaRPr lang="en-US" altLang="ja-JP" sz="3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+mn-ea"/>
              </a:rPr>
              <a:t>５．感想記入</a:t>
            </a:r>
            <a:endParaRPr kumimoji="1" lang="en-US" altLang="ja-JP" sz="3600" dirty="0">
              <a:latin typeface="+mn-ea"/>
            </a:endParaRPr>
          </a:p>
        </p:txBody>
      </p:sp>
      <p:pic>
        <p:nvPicPr>
          <p:cNvPr id="1026" name="Picture 2" descr="I:\drops_set1_and_set2_2011-05-15\602037朝の会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0406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1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タイトル 1"/>
          <p:cNvSpPr>
            <a:spLocks noGrp="1"/>
          </p:cNvSpPr>
          <p:nvPr>
            <p:ph type="title"/>
          </p:nvPr>
        </p:nvSpPr>
        <p:spPr>
          <a:xfrm>
            <a:off x="827088" y="2276475"/>
            <a:ext cx="7561262" cy="208915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１２、自分の気持ちを、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だれもわかってくれないと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思うことがある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8262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タイトル 1"/>
          <p:cNvSpPr>
            <a:spLocks noGrp="1"/>
          </p:cNvSpPr>
          <p:nvPr>
            <p:ph type="title"/>
          </p:nvPr>
        </p:nvSpPr>
        <p:spPr>
          <a:xfrm>
            <a:off x="1187450" y="2565400"/>
            <a:ext cx="6480175" cy="17272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１３、頭やお腹が痛かったり、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からだの調子が悪い</a:t>
            </a:r>
          </a:p>
        </p:txBody>
      </p:sp>
    </p:spTree>
    <p:extLst>
      <p:ext uri="{BB962C8B-B14F-4D97-AF65-F5344CB8AC3E}">
        <p14:creationId xmlns:p14="http://schemas.microsoft.com/office/powerpoint/2010/main" val="1040100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タイトル 1"/>
          <p:cNvSpPr>
            <a:spLocks noGrp="1"/>
          </p:cNvSpPr>
          <p:nvPr>
            <p:ph type="title"/>
          </p:nvPr>
        </p:nvSpPr>
        <p:spPr>
          <a:xfrm>
            <a:off x="1042988" y="2420938"/>
            <a:ext cx="6913562" cy="1728787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１４、ごはんがおいしくないし、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食べたくないことがある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831534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１５、なにもやる気がしないことがある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201452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１６、勉強に集中できないことがある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3607563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1042988" y="2349500"/>
            <a:ext cx="6985000" cy="19431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１７、学校を遅こくしたり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休んだりすることがある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099514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タイトル 1"/>
          <p:cNvSpPr>
            <a:spLocks noGrp="1"/>
          </p:cNvSpPr>
          <p:nvPr>
            <p:ph type="title"/>
          </p:nvPr>
        </p:nvSpPr>
        <p:spPr>
          <a:xfrm>
            <a:off x="250825" y="2492375"/>
            <a:ext cx="8713788" cy="1143000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１８、学校では楽しいことがいっぱいある</a:t>
            </a:r>
          </a:p>
        </p:txBody>
      </p:sp>
    </p:spTree>
    <p:extLst>
      <p:ext uri="{BB962C8B-B14F-4D97-AF65-F5344CB8AC3E}">
        <p14:creationId xmlns:p14="http://schemas.microsoft.com/office/powerpoint/2010/main" val="1070985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タイトル 1"/>
          <p:cNvSpPr>
            <a:spLocks noGrp="1"/>
          </p:cNvSpPr>
          <p:nvPr>
            <p:ph type="title"/>
          </p:nvPr>
        </p:nvSpPr>
        <p:spPr>
          <a:xfrm>
            <a:off x="827088" y="2349500"/>
            <a:ext cx="7797800" cy="1727200"/>
          </a:xfrm>
        </p:spPr>
        <p:txBody>
          <a:bodyPr/>
          <a:lstStyle/>
          <a:p>
            <a:pPr algn="l" eaLnBrk="1" hangingPunct="1"/>
            <a:r>
              <a:rPr lang="ja-JP" altLang="en-US" sz="4000" dirty="0"/>
              <a:t>１９</a:t>
            </a:r>
            <a:r>
              <a:rPr lang="ja-JP" altLang="en-US" sz="4000" dirty="0" smtClean="0"/>
              <a:t>、だれかに話をきいてもらいたい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9059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 eaLnBrk="1" hangingPunct="1"/>
            <a:r>
              <a:rPr lang="ja-JP" altLang="en-US" sz="4000"/>
              <a:t>「つらかったこと」（６，７，９）ときかれて、あなたは何を思いうかべましたか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・大震災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・他の大変なこと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・両方</a:t>
            </a:r>
            <a:r>
              <a:rPr lang="en-US" altLang="ja-JP" sz="4000"/>
              <a:t/>
            </a:r>
            <a:br>
              <a:rPr lang="en-US" altLang="ja-JP" sz="4000"/>
            </a:br>
            <a:r>
              <a:rPr lang="ja-JP" altLang="en-US" sz="4000"/>
              <a:t>　　　　　・おもいうかばない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2477912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530350" y="404813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合計点を出しましょう</a:t>
            </a:r>
          </a:p>
        </p:txBody>
      </p:sp>
      <p:pic>
        <p:nvPicPr>
          <p:cNvPr id="63491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51035" r="23717" b="21689"/>
          <a:stretch>
            <a:fillRect/>
          </a:stretch>
        </p:blipFill>
        <p:spPr bwMode="auto">
          <a:xfrm>
            <a:off x="150813" y="1700213"/>
            <a:ext cx="884237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3419475" y="4149725"/>
            <a:ext cx="4897438" cy="1203325"/>
          </a:xfrm>
          <a:prstGeom prst="wedgeRoundRectCallout">
            <a:avLst>
              <a:gd name="adj1" fmla="val 55549"/>
              <a:gd name="adj2" fmla="val -106687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70C0"/>
                </a:solidFill>
              </a:rPr>
              <a:t>回答の数字の合計を記入する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u="sng" dirty="0">
                <a:solidFill>
                  <a:srgbClr val="0070C0"/>
                </a:solidFill>
              </a:rPr>
              <a:t>記入例では　</a:t>
            </a:r>
            <a:r>
              <a:rPr lang="en-US" altLang="ja-JP" sz="3200" b="1" u="sng" dirty="0">
                <a:solidFill>
                  <a:srgbClr val="0070C0"/>
                </a:solidFill>
              </a:rPr>
              <a:t>1</a:t>
            </a:r>
            <a:r>
              <a:rPr lang="ja-JP" altLang="en-US" sz="3200" b="1" u="sng" dirty="0">
                <a:solidFill>
                  <a:srgbClr val="0070C0"/>
                </a:solidFill>
              </a:rPr>
              <a:t>＋</a:t>
            </a:r>
            <a:r>
              <a:rPr lang="en-US" altLang="ja-JP" sz="3200" b="1" u="sng" dirty="0">
                <a:solidFill>
                  <a:srgbClr val="0070C0"/>
                </a:solidFill>
              </a:rPr>
              <a:t>2</a:t>
            </a:r>
            <a:r>
              <a:rPr lang="ja-JP" altLang="en-US" sz="3200" b="1" u="sng" dirty="0">
                <a:solidFill>
                  <a:srgbClr val="0070C0"/>
                </a:solidFill>
              </a:rPr>
              <a:t>＋</a:t>
            </a:r>
            <a:r>
              <a:rPr lang="en-US" altLang="ja-JP" sz="3200" b="1" u="sng" dirty="0">
                <a:solidFill>
                  <a:srgbClr val="0070C0"/>
                </a:solidFill>
              </a:rPr>
              <a:t>0</a:t>
            </a:r>
            <a:r>
              <a:rPr lang="ja-JP" altLang="en-US" sz="3200" b="1" u="sng" dirty="0">
                <a:solidFill>
                  <a:srgbClr val="0070C0"/>
                </a:solidFill>
              </a:rPr>
              <a:t>＝３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395288" y="5768975"/>
            <a:ext cx="838517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89295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692696"/>
            <a:ext cx="801052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☑わたしたちは，普段の生活において，さまざまな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ストレスを経験しています。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☑ストレスを受けるとわたしたちの心とからだに</a:t>
            </a:r>
            <a:endParaRPr kumimoji="1"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変化があらわれます。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☑今日の授業</a:t>
            </a:r>
            <a:r>
              <a:rPr lang="ja-JP" altLang="en-US" sz="2800" dirty="0">
                <a:latin typeface="+mn-ea"/>
              </a:rPr>
              <a:t>は，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latin typeface="+mn-ea"/>
              </a:rPr>
              <a:t>　   ○「心とからだの健康観察」を使って，心とからだ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+mn-ea"/>
              </a:rPr>
              <a:t>         </a:t>
            </a:r>
            <a:r>
              <a:rPr lang="ja-JP" altLang="en-US" sz="2800" dirty="0">
                <a:latin typeface="+mn-ea"/>
              </a:rPr>
              <a:t>についてチェックすること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 ○ストレスについて</a:t>
            </a:r>
            <a:endParaRPr lang="en-US" altLang="ja-JP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+mn-ea"/>
              </a:rPr>
              <a:t>　  </a:t>
            </a:r>
            <a:r>
              <a:rPr lang="ja-JP" altLang="en-US" sz="2800" dirty="0">
                <a:latin typeface="+mn-ea"/>
              </a:rPr>
              <a:t>考えてみましょう。</a:t>
            </a:r>
            <a:endParaRPr kumimoji="1"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5895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9325" cy="31543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ja-JP" altLang="en-US" sz="4000" dirty="0"/>
              <a:t>このアンケートをして気づいたことや、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今の気持ちを書ける人は書いてください。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絵をかいてもいいよ。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33986" r="8891" b="19658"/>
          <a:stretch/>
        </p:blipFill>
        <p:spPr bwMode="auto">
          <a:xfrm>
            <a:off x="611560" y="3068960"/>
            <a:ext cx="7315200" cy="32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467544" y="3573016"/>
            <a:ext cx="7632848" cy="1440160"/>
          </a:xfrm>
          <a:prstGeom prst="roundRect">
            <a:avLst/>
          </a:prstGeom>
          <a:solidFill>
            <a:schemeClr val="bg1">
              <a:alpha val="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851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1287" y="1772816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5400" dirty="0"/>
              <a:t>「荷物の運び方」</a:t>
            </a:r>
            <a:r>
              <a:rPr lang="ja-JP" altLang="en-US" sz="5400" dirty="0"/>
              <a:t>のワーク</a:t>
            </a:r>
            <a:endParaRPr kumimoji="1" lang="ja-JP" altLang="en-US" sz="5400" dirty="0"/>
          </a:p>
        </p:txBody>
      </p:sp>
      <p:pic>
        <p:nvPicPr>
          <p:cNvPr id="1026" name="Picture 2" descr="C:\Users\shien1\Desktop\drops_set1_and_set2_2011-05-15\602037朝の会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0378"/>
            <a:ext cx="2572544" cy="25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31640" y="177281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にもつ　　　　　は</a:t>
            </a:r>
            <a:r>
              <a:rPr kumimoji="1" lang="ja-JP" altLang="en-US" sz="2400" dirty="0" err="1"/>
              <a:t>こ</a:t>
            </a:r>
            <a:r>
              <a:rPr kumimoji="1" lang="ja-JP" altLang="en-US" sz="2400" dirty="0"/>
              <a:t>　　　　かた</a:t>
            </a:r>
          </a:p>
        </p:txBody>
      </p:sp>
    </p:spTree>
    <p:extLst>
      <p:ext uri="{BB962C8B-B14F-4D97-AF65-F5344CB8AC3E}">
        <p14:creationId xmlns:p14="http://schemas.microsoft.com/office/powerpoint/2010/main" val="3623953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I:\drops_set1_and_set2_2011-05-15\201014わからな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81907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76" y="771675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:\drops_set1_and_set2_2011-05-15\502012学校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3" y="2510929"/>
            <a:ext cx="1891122" cy="18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:\drops_set1_and_set2_2011-05-15\401001家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2385538"/>
            <a:ext cx="2097936" cy="20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こんな時あるよね</a:t>
            </a:r>
          </a:p>
        </p:txBody>
      </p:sp>
      <p:pic>
        <p:nvPicPr>
          <p:cNvPr id="2066" name="Picture 18" descr="I:\drops_set1_and_set2_2011-05-15\101013友達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79" y="4631234"/>
            <a:ext cx="1708566" cy="17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:\drops_set1_and_set2_2011-05-15\602044国語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91" y="4589512"/>
            <a:ext cx="1857673" cy="1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:\drops_set1_and_set2_2011-05-15\201012易しい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6151"/>
            <a:ext cx="1563043" cy="156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75" y="768465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8865" y="2276872"/>
            <a:ext cx="2304256" cy="2160240"/>
          </a:xfrm>
          <a:prstGeom prst="wedgeEllipseCallout">
            <a:avLst>
              <a:gd name="adj1" fmla="val 19590"/>
              <a:gd name="adj2" fmla="val 5718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困ったな</a:t>
            </a:r>
            <a:r>
              <a:rPr lang="ja-JP" altLang="en-US" dirty="0"/>
              <a:t>～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kumimoji="1" lang="ja-JP" altLang="en-US" dirty="0"/>
              <a:t>どうしたら</a:t>
            </a:r>
            <a:r>
              <a:rPr lang="ja-JP" altLang="en-US" dirty="0"/>
              <a:t>いいんだろう？</a:t>
            </a:r>
            <a:endParaRPr kumimoji="1" lang="ja-JP" altLang="en-US" dirty="0"/>
          </a:p>
        </p:txBody>
      </p:sp>
      <p:sp>
        <p:nvSpPr>
          <p:cNvPr id="17" name="円形吹き出し 16"/>
          <p:cNvSpPr/>
          <p:nvPr/>
        </p:nvSpPr>
        <p:spPr>
          <a:xfrm>
            <a:off x="6444208" y="2429272"/>
            <a:ext cx="2304256" cy="2160240"/>
          </a:xfrm>
          <a:prstGeom prst="wedgeEllipseCallout">
            <a:avLst>
              <a:gd name="adj1" fmla="val -5838"/>
              <a:gd name="adj2" fmla="val -710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がんばるぞ！</a:t>
            </a:r>
            <a:endParaRPr kumimoji="1" lang="en-US" altLang="ja-JP" dirty="0"/>
          </a:p>
          <a:p>
            <a:pPr algn="ctr"/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037" y="6444044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勉強や友人関係で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44266" y="4415314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家庭や学校で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2510929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こま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10290" y="4273351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かてい　がっこう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19872" y="6290155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べんきょう　ゆうじんかいけい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8436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185198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dirty="0"/>
              <a:t>何か</a:t>
            </a:r>
            <a:r>
              <a:rPr lang="ja-JP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困ったとき</a:t>
            </a:r>
            <a:r>
              <a:rPr lang="ja-JP" altLang="en-US" dirty="0"/>
              <a:t>，</a:t>
            </a:r>
            <a:r>
              <a:rPr lang="ja-JP" altLang="ja-JP" dirty="0"/>
              <a:t>何か</a:t>
            </a:r>
            <a:r>
              <a:rPr lang="ja-JP" altLang="ja-JP" dirty="0">
                <a:solidFill>
                  <a:srgbClr val="FF0000"/>
                </a:solidFill>
              </a:rPr>
              <a:t>がんばろう</a:t>
            </a:r>
            <a:r>
              <a:rPr lang="ja-JP" altLang="ja-JP" dirty="0"/>
              <a:t>としている</a:t>
            </a:r>
            <a:r>
              <a:rPr lang="ja-JP" altLang="en-US" dirty="0"/>
              <a:t>とき，どちらの時も，わたしたちは，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（でも）大変だな～，（でも）どうすればいいかな～</a:t>
            </a:r>
            <a:r>
              <a:rPr lang="ja-JP" altLang="en-US" dirty="0"/>
              <a:t>といった気持ちに</a:t>
            </a:r>
            <a:endParaRPr lang="en-US" altLang="ja-JP" dirty="0"/>
          </a:p>
          <a:p>
            <a:pPr marL="0" indent="0">
              <a:lnSpc>
                <a:spcPct val="270000"/>
              </a:lnSpc>
              <a:buNone/>
            </a:pPr>
            <a:r>
              <a:rPr lang="ja-JP" altLang="en-US" dirty="0"/>
              <a:t>なることがあります。</a:t>
            </a:r>
            <a:endParaRPr lang="en-US" altLang="ja-JP" dirty="0"/>
          </a:p>
        </p:txBody>
      </p:sp>
      <p:pic>
        <p:nvPicPr>
          <p:cNvPr id="4" name="Picture 12" descr="I:\drops_set1_and_set2_2011-05-15\201067元気だ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1884863" cy="1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:\drops_set1_and_set2_2011-05-15\201013難しい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1873452" cy="18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88757" y="620688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こま</a:t>
            </a:r>
            <a:endParaRPr kumimoji="1"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72200" y="1844824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たいへん</a:t>
            </a:r>
            <a:endParaRPr kumimoji="1" lang="en-US" altLang="ja-JP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25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195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今日の授業の目標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1904" y="1010198"/>
            <a:ext cx="7632848" cy="5227113"/>
          </a:xfrm>
        </p:spPr>
        <p:txBody>
          <a:bodyPr>
            <a:noAutofit/>
          </a:bodyPr>
          <a:lstStyle/>
          <a:p>
            <a:pPr marL="0" indent="0">
              <a:lnSpc>
                <a:spcPct val="270000"/>
              </a:lnSpc>
              <a:buNone/>
            </a:pPr>
            <a:r>
              <a:rPr lang="ja-JP" altLang="ja-JP" sz="3600" dirty="0"/>
              <a:t>何か困ったとき、何かがんばろうとしているときにどうしたらいいか、みんなで</a:t>
            </a:r>
            <a:r>
              <a:rPr lang="ja-JP" altLang="en-US" sz="3600" dirty="0"/>
              <a:t>考えてみましょう</a:t>
            </a:r>
            <a:endParaRPr kumimoji="1" lang="en-US" altLang="ja-JP" sz="3600" dirty="0"/>
          </a:p>
        </p:txBody>
      </p:sp>
      <p:pic>
        <p:nvPicPr>
          <p:cNvPr id="15362" name="Picture 2" descr="I:\drops_set1_and_set2_2011-05-15\201012易し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808" y="4149080"/>
            <a:ext cx="2301549" cy="230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579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あなたは、</a:t>
            </a:r>
            <a:r>
              <a:rPr lang="ja-JP" altLang="ja-JP" dirty="0"/>
              <a:t>背中に何か「荷物」を背負って，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 err="1"/>
              <a:t>よっ</a:t>
            </a:r>
            <a:r>
              <a:rPr lang="ja-JP" altLang="ja-JP" dirty="0"/>
              <a:t>こらしょ～，よっこらしょ～と山の頂上</a:t>
            </a:r>
            <a:r>
              <a:rPr lang="ja-JP" altLang="en-US" dirty="0"/>
              <a:t>まで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en-US" dirty="0"/>
              <a:t>運ぼうとしています</a:t>
            </a:r>
            <a:r>
              <a:rPr lang="ja-JP" altLang="ja-JP" dirty="0"/>
              <a:t>。</a:t>
            </a:r>
            <a:endParaRPr lang="en-US" altLang="ja-JP" dirty="0"/>
          </a:p>
          <a:p>
            <a:pPr marL="0" indent="0">
              <a:lnSpc>
                <a:spcPct val="250000"/>
              </a:lnSpc>
              <a:buNone/>
            </a:pPr>
            <a:r>
              <a:rPr lang="ja-JP" altLang="ja-JP" dirty="0"/>
              <a:t>頑張っている事や困っている事が荷物です。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112474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　　　　</a:t>
            </a:r>
            <a:r>
              <a:rPr kumimoji="1" lang="ja-JP" altLang="en-US" dirty="0"/>
              <a:t>せなか　 なに　　　　　　　　　　　せお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4008" y="21328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　</a:t>
            </a:r>
            <a:r>
              <a:rPr lang="ja-JP" altLang="en-US" dirty="0"/>
              <a:t>ちょうじょう</a:t>
            </a:r>
            <a:endParaRPr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279371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</a:t>
            </a:r>
            <a:r>
              <a:rPr lang="ja-JP" altLang="en-US" dirty="0"/>
              <a:t>がんば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44032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12777"/>
            <a:ext cx="8856984" cy="3456383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kumimoji="1" lang="ja-JP" altLang="en-US" sz="3600" dirty="0"/>
              <a:t>今，思い浮かべた「荷物」は，</a:t>
            </a:r>
            <a:r>
              <a:rPr lang="ja-JP" altLang="en-US" sz="3600" dirty="0">
                <a:solidFill>
                  <a:srgbClr val="00B050"/>
                </a:solidFill>
              </a:rPr>
              <a:t>どれくらいの大きさ</a:t>
            </a:r>
            <a:r>
              <a:rPr lang="ja-JP" altLang="en-US" sz="3600" dirty="0"/>
              <a:t>で，</a:t>
            </a:r>
            <a:r>
              <a:rPr lang="ja-JP" altLang="en-US" sz="3600" dirty="0">
                <a:solidFill>
                  <a:srgbClr val="0070C0"/>
                </a:solidFill>
              </a:rPr>
              <a:t>どのくらいの重さ</a:t>
            </a:r>
            <a:r>
              <a:rPr lang="ja-JP" altLang="en-US" sz="3600" dirty="0"/>
              <a:t>でしょうか？</a:t>
            </a:r>
            <a:endParaRPr lang="en-US" altLang="ja-JP" sz="3600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思い浮かべてみよう②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552" y="5029725"/>
            <a:ext cx="7638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※</a:t>
            </a:r>
            <a:r>
              <a:rPr lang="ja-JP" altLang="en-US" sz="2400" dirty="0"/>
              <a:t>困っていることが無いと思う人は，</a:t>
            </a:r>
            <a:r>
              <a:rPr lang="ja-JP" altLang="en-US" sz="2400" dirty="0">
                <a:solidFill>
                  <a:srgbClr val="C00000"/>
                </a:solidFill>
              </a:rPr>
              <a:t>がんばっていることや</a:t>
            </a:r>
            <a:endParaRPr lang="en-US" altLang="ja-JP" sz="2400" dirty="0">
              <a:solidFill>
                <a:srgbClr val="C00000"/>
              </a:solidFill>
            </a:endParaRPr>
          </a:p>
          <a:p>
            <a:r>
              <a:rPr lang="ja-JP" altLang="en-US" sz="2400" dirty="0">
                <a:solidFill>
                  <a:srgbClr val="C00000"/>
                </a:solidFill>
              </a:rPr>
              <a:t>チャレンジしていること</a:t>
            </a:r>
            <a:r>
              <a:rPr lang="ja-JP" altLang="en-US" sz="2400" dirty="0"/>
              <a:t>について思い浮かべて下さい。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879171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荷物を描いてみよう！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827584" y="1009651"/>
            <a:ext cx="7344815" cy="4579589"/>
            <a:chOff x="827584" y="1009651"/>
            <a:chExt cx="7344815" cy="4579589"/>
          </a:xfrm>
        </p:grpSpPr>
        <p:sp>
          <p:nvSpPr>
            <p:cNvPr id="7" name="正方形/長方形 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9" name="直線コネクタ 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5" name="小波 14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線コネクタ 4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109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どうやってはこぶ①？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8149" y="971736"/>
            <a:ext cx="550503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描いた「荷物」をどうしたいですか？</a:t>
            </a:r>
            <a:endParaRPr kumimoji="1" lang="en-US" altLang="ja-JP" sz="2800" dirty="0"/>
          </a:p>
          <a:p>
            <a:r>
              <a:rPr lang="ja-JP" altLang="en-US" sz="3200" dirty="0">
                <a:solidFill>
                  <a:srgbClr val="FF0000"/>
                </a:solidFill>
              </a:rPr>
              <a:t>自分の考えに近いもの</a:t>
            </a:r>
            <a:r>
              <a:rPr lang="ja-JP" altLang="en-US" sz="2800" dirty="0"/>
              <a:t>を</a:t>
            </a:r>
            <a:endParaRPr lang="en-US" altLang="ja-JP" sz="2800" dirty="0"/>
          </a:p>
          <a:p>
            <a:r>
              <a:rPr lang="ja-JP" altLang="en-US" sz="2800" dirty="0"/>
              <a:t>ワークシートの選択肢から選んで</a:t>
            </a:r>
            <a:endParaRPr lang="en-US" altLang="ja-JP" sz="2800" dirty="0"/>
          </a:p>
          <a:p>
            <a:r>
              <a:rPr lang="ja-JP" altLang="en-US" sz="2800" dirty="0"/>
              <a:t>みよう。</a:t>
            </a:r>
            <a:endParaRPr lang="en-US" altLang="ja-JP" sz="28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51335"/>
              </p:ext>
            </p:extLst>
          </p:nvPr>
        </p:nvGraphicFramePr>
        <p:xfrm>
          <a:off x="300842" y="4149080"/>
          <a:ext cx="842493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24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ea"/>
                        <a:buAutoNum type="circleNumDbPlain"/>
                      </a:pPr>
                      <a:r>
                        <a:rPr lang="ja-JP" sz="2400" kern="100" dirty="0">
                          <a:effectLst/>
                        </a:rPr>
                        <a:t>　じぶんのちからで、はこびたい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0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②</a:t>
                      </a:r>
                      <a:r>
                        <a:rPr lang="ja-JP" sz="2400" kern="100" dirty="0">
                          <a:effectLst/>
                        </a:rPr>
                        <a:t>　だれかにいっしょにてつだってもらいながら、はこびたい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③</a:t>
                      </a:r>
                      <a:r>
                        <a:rPr lang="ja-JP" sz="2400" kern="100" dirty="0">
                          <a:effectLst/>
                        </a:rPr>
                        <a:t>　だれかにあずけて、はこぶのをかわってもらいたい。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ja-JP" sz="24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11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④</a:t>
                      </a:r>
                      <a:r>
                        <a:rPr lang="ja-JP" sz="2400" kern="100" dirty="0">
                          <a:effectLst/>
                        </a:rPr>
                        <a:t>　いったんおろして、やすみたい。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2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ea"/>
                        <a:buNone/>
                      </a:pPr>
                      <a:r>
                        <a:rPr lang="ja-JP" altLang="en-US" sz="2400" kern="100" dirty="0">
                          <a:effectLst/>
                        </a:rPr>
                        <a:t>⑤</a:t>
                      </a:r>
                      <a:r>
                        <a:rPr lang="ja-JP" sz="2400" kern="100" dirty="0">
                          <a:effectLst/>
                        </a:rPr>
                        <a:t>　その他　（　　　　　　　　　　　　　　）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2865" marR="628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グループ化 15"/>
          <p:cNvGrpSpPr/>
          <p:nvPr/>
        </p:nvGrpSpPr>
        <p:grpSpPr>
          <a:xfrm>
            <a:off x="5589649" y="951578"/>
            <a:ext cx="3312367" cy="2289794"/>
            <a:chOff x="827584" y="1009651"/>
            <a:chExt cx="7344815" cy="4579589"/>
          </a:xfrm>
        </p:grpSpPr>
        <p:sp>
          <p:nvSpPr>
            <p:cNvPr id="17" name="正方形/長方形 16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小波 23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直線コネクタ 27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448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69339" y="-133349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どうやってはこぶ②？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47175" y="1002441"/>
            <a:ext cx="7593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　もし，その荷物をはこぶのを，手伝ってくれたり，</a:t>
            </a:r>
            <a:endParaRPr lang="en-US" altLang="ja-JP" sz="2800" dirty="0"/>
          </a:p>
          <a:p>
            <a:r>
              <a:rPr lang="ja-JP" altLang="en-US" sz="2800" dirty="0"/>
              <a:t>応援してくれる人がいるとします。あなたなら，</a:t>
            </a:r>
            <a:endParaRPr lang="en-US" altLang="ja-JP" sz="2800" dirty="0"/>
          </a:p>
          <a:p>
            <a:r>
              <a:rPr lang="ja-JP" altLang="en-US" sz="2800" dirty="0">
                <a:solidFill>
                  <a:srgbClr val="FF0000"/>
                </a:solidFill>
              </a:rPr>
              <a:t>どこでどんなふう</a:t>
            </a:r>
            <a:r>
              <a:rPr lang="ja-JP" altLang="en-US" sz="2800" dirty="0"/>
              <a:t>にしてほしいですか？</a:t>
            </a:r>
            <a:endParaRPr lang="en-US" altLang="ja-JP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87624" y="5805263"/>
            <a:ext cx="6886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絵で描いても，しるしを描いても，セリフや吹き出しで</a:t>
            </a:r>
            <a:endParaRPr kumimoji="1" lang="en-US" altLang="ja-JP" sz="2400" dirty="0"/>
          </a:p>
          <a:p>
            <a:r>
              <a:rPr kumimoji="1" lang="ja-JP" altLang="en-US" sz="2400" dirty="0"/>
              <a:t>描いてもかまいません。描き方は自由です。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871689" y="2471785"/>
            <a:ext cx="5518692" cy="3079402"/>
            <a:chOff x="827584" y="1009651"/>
            <a:chExt cx="7344815" cy="4579589"/>
          </a:xfrm>
        </p:grpSpPr>
        <p:sp>
          <p:nvSpPr>
            <p:cNvPr id="18" name="正方形/長方形 17"/>
            <p:cNvSpPr/>
            <p:nvPr/>
          </p:nvSpPr>
          <p:spPr>
            <a:xfrm>
              <a:off x="827584" y="1009651"/>
              <a:ext cx="7344815" cy="45795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>
              <a:off x="1259633" y="2524126"/>
              <a:ext cx="5808410" cy="2705074"/>
            </a:xfrm>
            <a:custGeom>
              <a:avLst/>
              <a:gdLst>
                <a:gd name="connsiteX0" fmla="*/ 0 w 5255665"/>
                <a:gd name="connsiteY0" fmla="*/ 2441366 h 2441366"/>
                <a:gd name="connsiteX1" fmla="*/ 1690687 w 5255665"/>
                <a:gd name="connsiteY1" fmla="*/ 2227054 h 2441366"/>
                <a:gd name="connsiteX2" fmla="*/ 3081337 w 5255665"/>
                <a:gd name="connsiteY2" fmla="*/ 1160254 h 2441366"/>
                <a:gd name="connsiteX3" fmla="*/ 3957637 w 5255665"/>
                <a:gd name="connsiteY3" fmla="*/ 303004 h 2441366"/>
                <a:gd name="connsiteX4" fmla="*/ 4586287 w 5255665"/>
                <a:gd name="connsiteY4" fmla="*/ 2966 h 2441366"/>
                <a:gd name="connsiteX5" fmla="*/ 5195887 w 5255665"/>
                <a:gd name="connsiteY5" fmla="*/ 150604 h 2441366"/>
                <a:gd name="connsiteX6" fmla="*/ 5238750 w 5255665"/>
                <a:gd name="connsiteY6" fmla="*/ 169654 h 2441366"/>
                <a:gd name="connsiteX7" fmla="*/ 5248275 w 5255665"/>
                <a:gd name="connsiteY7" fmla="*/ 160129 h 244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5665" h="2441366">
                  <a:moveTo>
                    <a:pt x="0" y="2441366"/>
                  </a:moveTo>
                  <a:cubicBezTo>
                    <a:pt x="588565" y="2440969"/>
                    <a:pt x="1177131" y="2440573"/>
                    <a:pt x="1690687" y="2227054"/>
                  </a:cubicBezTo>
                  <a:cubicBezTo>
                    <a:pt x="2204243" y="2013535"/>
                    <a:pt x="2703512" y="1480929"/>
                    <a:pt x="3081337" y="1160254"/>
                  </a:cubicBezTo>
                  <a:cubicBezTo>
                    <a:pt x="3459162" y="839579"/>
                    <a:pt x="3706812" y="495885"/>
                    <a:pt x="3957637" y="303004"/>
                  </a:cubicBezTo>
                  <a:cubicBezTo>
                    <a:pt x="4208462" y="110123"/>
                    <a:pt x="4379912" y="28366"/>
                    <a:pt x="4586287" y="2966"/>
                  </a:cubicBezTo>
                  <a:cubicBezTo>
                    <a:pt x="4792662" y="-22434"/>
                    <a:pt x="5087143" y="122823"/>
                    <a:pt x="5195887" y="150604"/>
                  </a:cubicBezTo>
                  <a:cubicBezTo>
                    <a:pt x="5304631" y="178385"/>
                    <a:pt x="5230019" y="168066"/>
                    <a:pt x="5238750" y="169654"/>
                  </a:cubicBezTo>
                  <a:cubicBezTo>
                    <a:pt x="5247481" y="171242"/>
                    <a:pt x="5247878" y="165685"/>
                    <a:pt x="5248275" y="160129"/>
                  </a:cubicBez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6470102" y="1933576"/>
              <a:ext cx="0" cy="576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ローチャート: 抜出し 15"/>
            <p:cNvSpPr/>
            <p:nvPr/>
          </p:nvSpPr>
          <p:spPr>
            <a:xfrm>
              <a:off x="5527127" y="3638551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746202" y="4743451"/>
              <a:ext cx="119063" cy="357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6565352" y="4743451"/>
              <a:ext cx="100012" cy="3714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7" name="小波 26"/>
            <p:cNvSpPr/>
            <p:nvPr/>
          </p:nvSpPr>
          <p:spPr>
            <a:xfrm>
              <a:off x="6433613" y="1568809"/>
              <a:ext cx="595312" cy="400050"/>
            </a:xfrm>
            <a:prstGeom prst="doubleWav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8" name="フローチャート: 抜出し 15"/>
            <p:cNvSpPr/>
            <p:nvPr/>
          </p:nvSpPr>
          <p:spPr>
            <a:xfrm>
              <a:off x="6346276" y="3601416"/>
              <a:ext cx="566738" cy="1109663"/>
            </a:xfrm>
            <a:prstGeom prst="flowChartExtra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068960"/>
              <a:ext cx="13811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直線コネクタ 29"/>
            <p:cNvCxnSpPr/>
            <p:nvPr/>
          </p:nvCxnSpPr>
          <p:spPr>
            <a:xfrm>
              <a:off x="7002343" y="2696041"/>
              <a:ext cx="1170056" cy="415818"/>
            </a:xfrm>
            <a:prstGeom prst="line">
              <a:avLst/>
            </a:prstGeom>
            <a:ln w="158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>
              <a:off x="827584" y="5239487"/>
              <a:ext cx="6626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ボックス 22"/>
          <p:cNvSpPr txBox="1"/>
          <p:nvPr/>
        </p:nvSpPr>
        <p:spPr>
          <a:xfrm>
            <a:off x="1259632" y="5436513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</a:t>
            </a:r>
            <a:r>
              <a:rPr lang="ja-JP" altLang="en-US" dirty="0"/>
              <a:t>か　　　　　　　　　　　　　　　　　　　　　　　　　　　　　ふ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2769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815181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758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どうやってはこぶ③？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856357"/>
            <a:ext cx="86101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/>
              <a:t>　</a:t>
            </a:r>
            <a:r>
              <a:rPr lang="ja-JP" altLang="ja-JP" sz="2400" dirty="0"/>
              <a:t>では、もう一度描いた絵をじっくりみてください。</a:t>
            </a:r>
            <a:r>
              <a:rPr lang="ja-JP" altLang="en-US" sz="2400" dirty="0"/>
              <a:t>見守る人，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/>
              <a:t>応援してくれる人を描いてみて，</a:t>
            </a:r>
            <a:r>
              <a:rPr lang="ja-JP" altLang="ja-JP" sz="2400" dirty="0"/>
              <a:t>荷物を背負っている人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（あなた）は、今どんな気持ちですか。その感じていることを、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ja-JP" sz="2400" dirty="0"/>
              <a:t>ワークシートに書いてみましょう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どんなふうに手伝ってもらったり、応援して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もらいたいか／それによって、どんなふうに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自分の気持ちが変わることがあるか、をグループで話し合って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rgbClr val="FF0000"/>
                </a:solidFill>
              </a:rPr>
              <a:t>ください。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I:\drops_set1_and_set2_2011-05-15\201075かわい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1891431" cy="18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691680" y="69269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　　</a:t>
            </a:r>
            <a:r>
              <a:rPr lang="ja-JP" altLang="en-US" dirty="0"/>
              <a:t>　　　　　　　　　　　　　　　　　　　　　　　　　　　みまも</a:t>
            </a:r>
            <a:endParaRPr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162880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おうえん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6991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</a:t>
            </a:r>
            <a:r>
              <a:rPr lang="ja-JP" altLang="ja-JP" dirty="0"/>
              <a:t>今日は、自分の困っていること、がんばって</a:t>
            </a: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いることを、どのくらいの荷物なのかなぁと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lang="ja-JP" altLang="ja-JP" dirty="0"/>
              <a:t>思い浮かべて絵にしてみました。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☑わたしたちは「荷物」を背負っているとき，だれ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かがそばにいたり，みていてくれることで，自分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の気持ちが楽になるときがあります。</a:t>
            </a:r>
          </a:p>
        </p:txBody>
      </p:sp>
      <p:pic>
        <p:nvPicPr>
          <p:cNvPr id="14338" name="Picture 2" descr="I:\drops_set1_and_set2_2011-05-15\201024気持ち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61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/>
              <a:t>ま　と　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☑時には自分</a:t>
            </a:r>
            <a:r>
              <a:rPr lang="ja-JP" altLang="en-US" dirty="0">
                <a:solidFill>
                  <a:srgbClr val="FF0000"/>
                </a:solidFill>
              </a:rPr>
              <a:t>一人で運べない「荷物」</a:t>
            </a:r>
            <a:r>
              <a:rPr lang="ja-JP" altLang="en-US" dirty="0"/>
              <a:t>だってある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　かもしれません。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☑その時は，一緒に</a:t>
            </a:r>
            <a:r>
              <a:rPr lang="ja-JP" altLang="en-US" dirty="0"/>
              <a:t>「</a:t>
            </a:r>
            <a:r>
              <a:rPr kumimoji="1" lang="ja-JP" altLang="en-US" dirty="0"/>
              <a:t>荷物」をはこんでもらえるように　　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FF0000"/>
                </a:solidFill>
              </a:rPr>
              <a:t>　　</a:t>
            </a:r>
            <a:r>
              <a:rPr kumimoji="1" lang="ja-JP" altLang="en-US" dirty="0">
                <a:solidFill>
                  <a:srgbClr val="FF0000"/>
                </a:solidFill>
              </a:rPr>
              <a:t>手伝ってもらう</a:t>
            </a:r>
            <a:r>
              <a:rPr lang="ja-JP" altLang="en-US" dirty="0">
                <a:solidFill>
                  <a:srgbClr val="FF0000"/>
                </a:solidFill>
              </a:rPr>
              <a:t>方法</a:t>
            </a:r>
            <a:r>
              <a:rPr lang="ja-JP" altLang="en-US" dirty="0"/>
              <a:t>もあります。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dirty="0"/>
              <a:t>☑時には，いったん</a:t>
            </a:r>
            <a:r>
              <a:rPr lang="ja-JP" altLang="en-US" dirty="0"/>
              <a:t>「荷</a:t>
            </a:r>
            <a:r>
              <a:rPr kumimoji="1" lang="ja-JP" altLang="en-US" dirty="0"/>
              <a:t>物」を下ろして，周りの人に</a:t>
            </a:r>
            <a:endParaRPr kumimoji="1"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/>
              <a:t>　 </a:t>
            </a:r>
            <a:r>
              <a:rPr lang="ja-JP" altLang="en-US" dirty="0">
                <a:solidFill>
                  <a:srgbClr val="FF0000"/>
                </a:solidFill>
              </a:rPr>
              <a:t>預ける方法</a:t>
            </a:r>
            <a:r>
              <a:rPr lang="ja-JP" altLang="en-US" dirty="0"/>
              <a:t>もあります。</a:t>
            </a:r>
            <a:endParaRPr kumimoji="1" lang="ja-JP" altLang="en-US" dirty="0"/>
          </a:p>
        </p:txBody>
      </p:sp>
      <p:pic>
        <p:nvPicPr>
          <p:cNvPr id="11266" name="Picture 2" descr="I:\drops_set1_and_set2_2011-05-15\204078約束する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85184"/>
            <a:ext cx="1564432" cy="15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97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207910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dirty="0">
                <a:latin typeface="+mj-ea"/>
              </a:rPr>
              <a:t>こころのサポート授業の感想を</a:t>
            </a:r>
            <a:r>
              <a:rPr lang="en-US" altLang="ja-JP" dirty="0">
                <a:latin typeface="+mj-ea"/>
              </a:rPr>
              <a:t/>
            </a:r>
            <a:br>
              <a:rPr lang="en-US" altLang="ja-JP" dirty="0">
                <a:latin typeface="+mj-ea"/>
              </a:rPr>
            </a:br>
            <a:r>
              <a:rPr lang="ja-JP" altLang="en-US" dirty="0">
                <a:latin typeface="+mj-ea"/>
              </a:rPr>
              <a:t>「心とからだの健康観察」の感想ら</a:t>
            </a:r>
            <a:r>
              <a:rPr lang="ja-JP" altLang="en-US" dirty="0" err="1">
                <a:latin typeface="+mj-ea"/>
              </a:rPr>
              <a:t>ん</a:t>
            </a:r>
            <a:r>
              <a:rPr lang="ja-JP" altLang="en-US" dirty="0">
                <a:latin typeface="+mj-ea"/>
              </a:rPr>
              <a:t/>
            </a:r>
            <a:br>
              <a:rPr lang="ja-JP" altLang="en-US" dirty="0">
                <a:latin typeface="+mj-ea"/>
              </a:rPr>
            </a:br>
            <a:r>
              <a:rPr lang="ja-JP" altLang="en-US" dirty="0">
                <a:latin typeface="+mj-ea"/>
              </a:rPr>
              <a:t>に書いてください。</a:t>
            </a:r>
            <a:endParaRPr kumimoji="1" lang="ja-JP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42838" r="8891" b="21666"/>
          <a:stretch/>
        </p:blipFill>
        <p:spPr bwMode="auto">
          <a:xfrm>
            <a:off x="629317" y="2924944"/>
            <a:ext cx="7315200" cy="249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:\drops_set1_and_set2_2011-05-15\100000_2人・動植物（枠線なし）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539121"/>
            <a:ext cx="1107548" cy="110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467544" y="3933056"/>
            <a:ext cx="7632848" cy="1440160"/>
          </a:xfrm>
          <a:prstGeom prst="roundRect">
            <a:avLst/>
          </a:prstGeom>
          <a:solidFill>
            <a:schemeClr val="bg1">
              <a:alpha val="0"/>
            </a:schemeClr>
          </a:solidFill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448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052737"/>
            <a:ext cx="8640960" cy="4320479"/>
          </a:xfrm>
        </p:spPr>
        <p:txBody>
          <a:bodyPr>
            <a:norm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ja-JP" altLang="en-US" sz="3600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r>
              <a:rPr lang="ja-JP" altLang="en-US" sz="3600" dirty="0">
                <a:latin typeface="+mj-ea"/>
              </a:rPr>
              <a:t>をやってみて，もっと話してみたい人は，先生やカウンセラーとお話しする機会をつくりましょう。</a:t>
            </a: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85192" y="-31326"/>
            <a:ext cx="8229600" cy="1143000"/>
          </a:xfrm>
        </p:spPr>
        <p:txBody>
          <a:bodyPr/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おわりに・・・</a:t>
            </a:r>
          </a:p>
        </p:txBody>
      </p:sp>
      <p:pic>
        <p:nvPicPr>
          <p:cNvPr id="8194" name="Picture 2" descr="C:\Users\shien1\Downloads\イラスト集  -  わんこきょうだい_files\e128e6bbb2395eeb7cc92febb87d7758-300x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5760640" cy="134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16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この授業では、はじめにアンケートを使って心とからだの健康をふりかえりました。次に、楽しくなかったり安心できないときには「こうすればよい」という方法を学びました。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ja-JP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最後に、もう一つ知っておいて欲しいことがあります。それは「だれかに相談してもよいのだ」ということです。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相談する相手は、あなたがよく知っている信頼できる人がいいですか？　たとえば、学校の先生やスクールカウンセラー、家族や友だちのことです。</a:t>
            </a:r>
          </a:p>
          <a:p>
            <a:pPr>
              <a:defRPr/>
            </a:pPr>
            <a:r>
              <a:rPr lang="ja-JP" altLang="en-US" dirty="0">
                <a:solidFill>
                  <a:schemeClr val="tx2">
                    <a:lumMod val="75000"/>
                  </a:schemeClr>
                </a:solidFill>
              </a:rPr>
              <a:t>　もしかしたら、あなたのことを知らない人の方が話しやすいですか？　そんなときのために「２４時間子供ＳＯＳダイヤル」や「チャイルドライン」、「ふれあい電話」などがあります。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892172-C514-4A5C-8E4B-458869F4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この授業のまとめ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649975-05C5-49FA-8A3A-28ABC564A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00675"/>
          </a:xfrm>
        </p:spPr>
        <p:txBody>
          <a:bodyPr/>
          <a:lstStyle/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「だれかに相談する」こと。それは、心とからだを健康にするための、上手な工夫のひとつです。</a:t>
            </a:r>
            <a:endParaRPr lang="en-US" altLang="ja-JP" sz="3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そして、あなたが「友だちに相談された」とき、それが友だちのいのちに関わるものであったなら、心配している気持ちを伝えた上で「直ぐ</a:t>
            </a:r>
            <a:r>
              <a:rPr lang="ja-JP" altLang="en-US" sz="3600" dirty="0" smtClean="0">
                <a:solidFill>
                  <a:schemeClr val="tx2">
                    <a:lumMod val="75000"/>
                  </a:schemeClr>
                </a:solidFill>
              </a:rPr>
              <a:t>に信頼できる大人</a:t>
            </a:r>
            <a:r>
              <a:rPr lang="ja-JP" altLang="en-US" sz="3600" dirty="0">
                <a:solidFill>
                  <a:schemeClr val="tx2">
                    <a:lumMod val="75000"/>
                  </a:schemeClr>
                </a:solidFill>
              </a:rPr>
              <a:t>に相談する」こと。それが、その友だちとあなたのための正しい工夫です。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196975"/>
            <a:ext cx="8291513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6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773238"/>
            <a:ext cx="85296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6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25" y="2389476"/>
            <a:ext cx="6806190" cy="2652519"/>
          </a:xfrm>
          <a:prstGeom prst="rect">
            <a:avLst/>
          </a:prstGeom>
        </p:spPr>
      </p:pic>
      <p:sp>
        <p:nvSpPr>
          <p:cNvPr id="4096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0964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ja-JP" altLang="ja-JP" sz="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ja-JP" altLang="ja-JP" sz="1800">
                <a:latin typeface="Arial" charset="0"/>
              </a:rPr>
              <a:t/>
            </a:r>
            <a:br>
              <a:rPr kumimoji="0" lang="ja-JP" altLang="ja-JP" sz="1800">
                <a:latin typeface="Arial" charset="0"/>
              </a:rPr>
            </a:br>
            <a:endParaRPr kumimoji="0" lang="ja-JP" altLang="ja-JP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項目版、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ja-JP" altLang="en-US" sz="1800">
              <a:latin typeface="Arial" charset="0"/>
            </a:endParaRPr>
          </a:p>
        </p:txBody>
      </p:sp>
      <p:sp>
        <p:nvSpPr>
          <p:cNvPr id="40965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0966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6" name="角丸四角形吹き出し 15"/>
          <p:cNvSpPr/>
          <p:nvPr/>
        </p:nvSpPr>
        <p:spPr>
          <a:xfrm>
            <a:off x="467544" y="5334000"/>
            <a:ext cx="2292350" cy="1166813"/>
          </a:xfrm>
          <a:prstGeom prst="wedgeRoundRectCallout">
            <a:avLst>
              <a:gd name="adj1" fmla="val 48883"/>
              <a:gd name="adj2" fmla="val -8704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は</a:t>
            </a:r>
            <a:r>
              <a:rPr lang="en-US" altLang="ja-JP" sz="2000" b="1" dirty="0">
                <a:solidFill>
                  <a:srgbClr val="FF0000"/>
                </a:solidFill>
              </a:rPr>
              <a:t>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月</a:t>
            </a:r>
            <a:r>
              <a:rPr lang="ja-JP" altLang="en-US" sz="2000" b="1" dirty="0">
                <a:solidFill>
                  <a:srgbClr val="FF0000"/>
                </a:solidFill>
              </a:rPr>
              <a:t>でれば「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01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」</a:t>
            </a:r>
            <a:r>
              <a:rPr lang="ja-JP" altLang="en-US" sz="2000" b="1" dirty="0">
                <a:solidFill>
                  <a:srgbClr val="FF0000"/>
                </a:solidFill>
              </a:rPr>
              <a:t>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3924300" y="5214938"/>
            <a:ext cx="4824413" cy="1382712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組は数字の組に置き換える。数値は必ず２桁。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FF0000"/>
                </a:solidFill>
              </a:rPr>
              <a:t>A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01</a:t>
            </a:r>
            <a:r>
              <a:rPr lang="ja-JP" altLang="en-US" dirty="0">
                <a:solidFill>
                  <a:srgbClr val="FF0000"/>
                </a:solidFill>
              </a:rPr>
              <a:t>」、</a:t>
            </a:r>
            <a:r>
              <a:rPr lang="en-US" altLang="ja-JP" dirty="0">
                <a:solidFill>
                  <a:srgbClr val="FF0000"/>
                </a:solidFill>
              </a:rPr>
              <a:t>B</a:t>
            </a:r>
            <a:r>
              <a:rPr lang="ja-JP" altLang="en-US" dirty="0">
                <a:solidFill>
                  <a:srgbClr val="FF0000"/>
                </a:solidFill>
              </a:rPr>
              <a:t>組であれば「</a:t>
            </a:r>
            <a:r>
              <a:rPr lang="en-US" altLang="ja-JP" dirty="0">
                <a:solidFill>
                  <a:srgbClr val="FF0000"/>
                </a:solidFill>
              </a:rPr>
              <a:t>02</a:t>
            </a:r>
            <a:r>
              <a:rPr lang="ja-JP" altLang="en-US" dirty="0">
                <a:solidFill>
                  <a:srgbClr val="FF0000"/>
                </a:solidFill>
              </a:rPr>
              <a:t>」と記入。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星組など順番が付けにくくても、変換ルールを</a:t>
            </a:r>
            <a:endParaRPr lang="en-US" altLang="ja-JP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rgbClr val="FF0000"/>
                </a:solidFill>
              </a:rPr>
              <a:t>決めて数字に変換して下さい。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6876256" y="1224755"/>
            <a:ext cx="1292225" cy="658813"/>
          </a:xfrm>
          <a:prstGeom prst="wedgeRoundRectCallout">
            <a:avLst>
              <a:gd name="adj1" fmla="val -45073"/>
              <a:gd name="adj2" fmla="val 15952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428891"/>
            <a:ext cx="1728192" cy="280029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406400" y="1228725"/>
            <a:ext cx="2082800" cy="1058863"/>
          </a:xfrm>
          <a:prstGeom prst="wedgeRoundRectCallout">
            <a:avLst>
              <a:gd name="adj1" fmla="val 60835"/>
              <a:gd name="adj2" fmla="val 13939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00B0F0"/>
                </a:solidFill>
              </a:rPr>
              <a:t>大文字</a:t>
            </a:r>
            <a:r>
              <a:rPr lang="ja-JP" altLang="en-US" sz="2000" b="1" dirty="0">
                <a:solidFill>
                  <a:srgbClr val="FF0000"/>
                </a:solidFill>
              </a:rPr>
              <a:t>カタカナで記入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だく点は１ます</a:t>
            </a:r>
          </a:p>
        </p:txBody>
      </p:sp>
    </p:spTree>
    <p:extLst>
      <p:ext uri="{BB962C8B-B14F-4D97-AF65-F5344CB8AC3E}">
        <p14:creationId xmlns:p14="http://schemas.microsoft.com/office/powerpoint/2010/main" val="199949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133600"/>
            <a:ext cx="8520113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7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/>
              <a:t>１、なかなか、眠れないことがある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1705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AEAF6D7EADDCC46B7F1658E00A3F8A6" ma:contentTypeVersion="15" ma:contentTypeDescription="新しいドキュメントを作成します。" ma:contentTypeScope="" ma:versionID="fcd41253f461a3b62838c603efc59dee">
  <xsd:schema xmlns:xsd="http://www.w3.org/2001/XMLSchema" xmlns:xs="http://www.w3.org/2001/XMLSchema" xmlns:p="http://schemas.microsoft.com/office/2006/metadata/properties" xmlns:ns2="83390223-ac78-471d-8b94-490f93f3d6a2" xmlns:ns3="1c19836c-4d06-4b18-b425-cf54d4379231" targetNamespace="http://schemas.microsoft.com/office/2006/metadata/properties" ma:root="true" ma:fieldsID="8b7285f7f49b654d342a691eeccdc5c7" ns2:_="" ns3:_="">
    <xsd:import namespace="83390223-ac78-471d-8b94-490f93f3d6a2"/>
    <xsd:import namespace="1c19836c-4d06-4b18-b425-cf54d43792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90223-ac78-471d-8b94-490f93f3d6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d985537-120d-4a01-ab56-b8dba2d4c8f5}" ma:internalName="TaxCatchAll" ma:showField="CatchAllData" ma:web="83390223-ac78-471d-8b94-490f93f3d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9836c-4d06-4b18-b425-cf54d4379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2fa0fa3f-70e1-4769-a1b2-7e42ce7680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08194A-9151-4F86-9300-90B8B257720B}"/>
</file>

<file path=customXml/itemProps2.xml><?xml version="1.0" encoding="utf-8"?>
<ds:datastoreItem xmlns:ds="http://schemas.openxmlformats.org/officeDocument/2006/customXml" ds:itemID="{2503764C-CFEC-4B17-8813-A3E4AC5FD774}"/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1694</Words>
  <Application>Microsoft Office PowerPoint</Application>
  <PresentationFormat>画面に合わせる (4:3)</PresentationFormat>
  <Paragraphs>156</Paragraphs>
  <Slides>47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47</vt:i4>
      </vt:variant>
    </vt:vector>
  </HeadingPairs>
  <TitlesOfParts>
    <vt:vector size="58" baseType="lpstr">
      <vt:lpstr>HGP創英角ｺﾞｼｯｸUB</vt:lpstr>
      <vt:lpstr>HG丸ｺﾞｼｯｸM-PRO</vt:lpstr>
      <vt:lpstr>ＭＳ Ｐゴシック</vt:lpstr>
      <vt:lpstr>ＭＳ ゴシック</vt:lpstr>
      <vt:lpstr>ＭＳ 明朝</vt:lpstr>
      <vt:lpstr>Arial</vt:lpstr>
      <vt:lpstr>Calibri</vt:lpstr>
      <vt:lpstr>Century</vt:lpstr>
      <vt:lpstr>Times New Roman</vt:lpstr>
      <vt:lpstr>Office テーマ</vt:lpstr>
      <vt:lpstr>Office ​​テーマ</vt:lpstr>
      <vt:lpstr>PowerPoint プレゼンテーション</vt:lpstr>
      <vt:lpstr>今日のメニュー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１、なかなか、眠れないことがある</vt:lpstr>
      <vt:lpstr>２、むしゃくしゃしたり、いらいらしたり、 　　かっとしたりする</vt:lpstr>
      <vt:lpstr>３、小さな音やちょっとしたことで、 　　どきっとする</vt:lpstr>
      <vt:lpstr>４、いやな夢や、こわい夢をみる</vt:lpstr>
      <vt:lpstr>５、ちょっとしたきかっけで、 　　思い出したくないのに、思い出してしまう</vt:lpstr>
      <vt:lpstr>６、つらかったこと（大震災や他の大変なこと）を 　　思い出して、どきどきしたり、 　　苦しくなったりする</vt:lpstr>
      <vt:lpstr>７、つらかったことは、現実のこと・ 　　本当のことと思えないことがある</vt:lpstr>
      <vt:lpstr>８、悲しいことがあったのに、 　　どうして涙がでないのかなと思う</vt:lpstr>
      <vt:lpstr>９、つらかったことについては、 　　話さないようにしている</vt:lpstr>
      <vt:lpstr>１０、自分が悪い（悪かった）と 　　　責めてしまうことがある</vt:lpstr>
      <vt:lpstr>１１、楽しかったことが 　　　楽しいと思えないことがある</vt:lpstr>
      <vt:lpstr>１２、自分の気持ちを、 　　　だれもわかってくれないと 　　　思うことがある</vt:lpstr>
      <vt:lpstr>１３、頭やお腹が痛かったり、 　　　からだの調子が悪い</vt:lpstr>
      <vt:lpstr>１４、ごはんがおいしくないし、 　　　食べたくないことがある</vt:lpstr>
      <vt:lpstr>１５、なにもやる気がしないことがある</vt:lpstr>
      <vt:lpstr>１６、勉強に集中できないことがある</vt:lpstr>
      <vt:lpstr>１７、学校を遅こくしたり 　　　休んだりすることがある</vt:lpstr>
      <vt:lpstr>１８、学校では楽しいことがいっぱいある</vt:lpstr>
      <vt:lpstr>１９、だれかに話をきいてもらいたい</vt:lpstr>
      <vt:lpstr>「つらかったこと」（６，７，９）ときかれて、あなたは何を思いうかべましたか  　　　　　・大震災 　　　　　・他の大変なこと 　　　　　・両方 　　　　　・おもいうかばない</vt:lpstr>
      <vt:lpstr>PowerPoint プレゼンテーション</vt:lpstr>
      <vt:lpstr>このアンケートをして気づいたことや、 今の気持ちを書ける人は書いてください。 絵をかいてもいいよ。</vt:lpstr>
      <vt:lpstr>「荷物の運び方」のワーク</vt:lpstr>
      <vt:lpstr>こんな時あるよね</vt:lpstr>
      <vt:lpstr>PowerPoint プレゼンテーション</vt:lpstr>
      <vt:lpstr>今日の授業の目標</vt:lpstr>
      <vt:lpstr>思い浮かべてみよう①</vt:lpstr>
      <vt:lpstr>思い浮かべてみよう②</vt:lpstr>
      <vt:lpstr>荷物を描いてみよう！</vt:lpstr>
      <vt:lpstr>どうやってはこぶ①？</vt:lpstr>
      <vt:lpstr>どうやってはこぶ②？</vt:lpstr>
      <vt:lpstr>どうやってはこぶ③？</vt:lpstr>
      <vt:lpstr>ま　と　め</vt:lpstr>
      <vt:lpstr>ま　と　め</vt:lpstr>
      <vt:lpstr>こころのサポート授業の感想を 「心とからだの健康観察」の感想らん に書いてください。</vt:lpstr>
      <vt:lpstr>おわりに・・・</vt:lpstr>
      <vt:lpstr>この授業のまとめ</vt:lpstr>
      <vt:lpstr>この授業のまとめ</vt:lpstr>
      <vt:lpstr>この授業のまとめ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shien1</dc:creator>
  <cp:lastModifiedBy>中塚良久</cp:lastModifiedBy>
  <cp:revision>65</cp:revision>
  <cp:lastPrinted>2016-08-09T01:05:05Z</cp:lastPrinted>
  <dcterms:created xsi:type="dcterms:W3CDTF">2016-08-05T06:15:06Z</dcterms:created>
  <dcterms:modified xsi:type="dcterms:W3CDTF">2023-07-24T08:36:23Z</dcterms:modified>
</cp:coreProperties>
</file>