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62.xml" ContentType="application/vnd.openxmlformats-officedocument.presentationml.slide+xml"/>
  <Override PartName="/ppt/slides/slide28.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60.xml" ContentType="application/vnd.openxmlformats-officedocument.presentationml.slide+xml"/>
  <Override PartName="/ppt/slides/slide40.xml" ContentType="application/vnd.openxmlformats-officedocument.presentationml.slide+xml"/>
  <Override PartName="/ppt/slides/slide6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41.xml" ContentType="application/vnd.openxmlformats-officedocument.presentationml.slide+xml"/>
  <Override PartName="/ppt/slides/slide47.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46.xml" ContentType="application/vnd.openxmlformats-officedocument.presentationml.slide+xml"/>
  <Override PartName="/ppt/slides/slide59.xml" ContentType="application/vnd.openxmlformats-officedocument.presentationml.slide+xml"/>
  <Override PartName="/ppt/slides/slide54.xml" ContentType="application/vnd.openxmlformats-officedocument.presentationml.slide+xml"/>
  <Override PartName="/ppt/slides/slide58.xml" ContentType="application/vnd.openxmlformats-officedocument.presentationml.slide+xml"/>
  <Override PartName="/ppt/slides/slide52.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3.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29.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2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44.xml" ContentType="application/vnd.openxmlformats-officedocument.presentationml.notesSlide+xml"/>
  <Override PartName="/ppt/notesSlides/notesSlide48.xml" ContentType="application/vnd.openxmlformats-officedocument.presentationml.notesSlide+xml"/>
  <Override PartName="/ppt/notesSlides/notesSlide40.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0.xml" ContentType="application/vnd.openxmlformats-officedocument.presentationml.notesSlide+xml"/>
  <Override PartName="/ppt/notesSlides/notesSlide39.xml" ContentType="application/vnd.openxmlformats-officedocument.presentationml.notesSlide+xml"/>
  <Override PartName="/ppt/notesSlides/notesSlide37.xml" ContentType="application/vnd.openxmlformats-officedocument.presentationml.notesSlide+xml"/>
  <Override PartName="/ppt/notesSlides/notesSlide43.xml" ContentType="application/vnd.openxmlformats-officedocument.presentationml.notesSlide+xml"/>
  <Override PartName="/ppt/notesSlides/notesSlide38.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5"/>
  </p:notesMasterIdLst>
  <p:handoutMasterIdLst>
    <p:handoutMasterId r:id="rId66"/>
  </p:handoutMasterIdLst>
  <p:sldIdLst>
    <p:sldId id="296" r:id="rId3"/>
    <p:sldId id="299" r:id="rId4"/>
    <p:sldId id="426" r:id="rId5"/>
    <p:sldId id="306" r:id="rId6"/>
    <p:sldId id="307" r:id="rId7"/>
    <p:sldId id="308" r:id="rId8"/>
    <p:sldId id="309" r:id="rId9"/>
    <p:sldId id="310" r:id="rId10"/>
    <p:sldId id="425"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427"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63" r:id="rId42"/>
    <p:sldId id="330" r:id="rId43"/>
    <p:sldId id="428" r:id="rId44"/>
    <p:sldId id="331" r:id="rId45"/>
    <p:sldId id="429" r:id="rId46"/>
    <p:sldId id="430" r:id="rId47"/>
    <p:sldId id="431" r:id="rId48"/>
    <p:sldId id="432" r:id="rId49"/>
    <p:sldId id="395" r:id="rId50"/>
    <p:sldId id="375" r:id="rId51"/>
    <p:sldId id="368" r:id="rId52"/>
    <p:sldId id="411" r:id="rId53"/>
    <p:sldId id="433" r:id="rId54"/>
    <p:sldId id="434" r:id="rId55"/>
    <p:sldId id="414" r:id="rId56"/>
    <p:sldId id="415" r:id="rId57"/>
    <p:sldId id="435" r:id="rId58"/>
    <p:sldId id="436" r:id="rId59"/>
    <p:sldId id="437" r:id="rId60"/>
    <p:sldId id="438" r:id="rId61"/>
    <p:sldId id="439" r:id="rId62"/>
    <p:sldId id="440" r:id="rId63"/>
    <p:sldId id="319" r:id="rId64"/>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69" userDrawn="1">
          <p15:clr>
            <a:srgbClr val="A4A3A4"/>
          </p15:clr>
        </p15:guide>
        <p15:guide id="2" pos="2149" userDrawn="1">
          <p15:clr>
            <a:srgbClr val="A4A3A4"/>
          </p15:clr>
        </p15:guide>
        <p15:guide id="3" orient="horz" pos="3127" userDrawn="1">
          <p15:clr>
            <a:srgbClr val="A4A3A4"/>
          </p15:clr>
        </p15:guide>
        <p15:guide id="4"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34" autoAdjust="0"/>
  </p:normalViewPr>
  <p:slideViewPr>
    <p:cSldViewPr>
      <p:cViewPr varScale="1">
        <p:scale>
          <a:sx n="91" d="100"/>
          <a:sy n="91" d="100"/>
        </p:scale>
        <p:origin x="2106" y="120"/>
      </p:cViewPr>
      <p:guideLst>
        <p:guide orient="horz" pos="2160"/>
        <p:guide pos="2880"/>
      </p:guideLst>
    </p:cSldViewPr>
  </p:slideViewPr>
  <p:notesTextViewPr>
    <p:cViewPr>
      <p:scale>
        <a:sx n="1" d="1"/>
        <a:sy n="1" d="1"/>
      </p:scale>
      <p:origin x="0" y="0"/>
    </p:cViewPr>
  </p:notesTextViewPr>
  <p:sorterViewPr>
    <p:cViewPr>
      <p:scale>
        <a:sx n="100" d="100"/>
        <a:sy n="100" d="100"/>
      </p:scale>
      <p:origin x="0" y="16926"/>
    </p:cViewPr>
  </p:sorterViewPr>
  <p:notesViewPr>
    <p:cSldViewPr>
      <p:cViewPr>
        <p:scale>
          <a:sx n="129" d="100"/>
          <a:sy n="129" d="100"/>
        </p:scale>
        <p:origin x="-1260" y="1128"/>
      </p:cViewPr>
      <p:guideLst>
        <p:guide orient="horz" pos="2869"/>
        <p:guide pos="2149"/>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ustomXml" Target="../customXml/item2.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6332"/>
          </a:xfrm>
          <a:prstGeom prst="rect">
            <a:avLst/>
          </a:prstGeom>
        </p:spPr>
        <p:txBody>
          <a:bodyPr vert="horz" lIns="95556" tIns="47778" rIns="95556" bIns="47778"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50443" y="0"/>
            <a:ext cx="2945660" cy="496332"/>
          </a:xfrm>
          <a:prstGeom prst="rect">
            <a:avLst/>
          </a:prstGeom>
        </p:spPr>
        <p:txBody>
          <a:bodyPr vert="horz" lIns="95556" tIns="47778" rIns="95556" bIns="47778" rtlCol="0"/>
          <a:lstStyle>
            <a:lvl1pPr algn="r">
              <a:defRPr sz="1300"/>
            </a:lvl1pPr>
          </a:lstStyle>
          <a:p>
            <a:fld id="{D51BBBAF-F535-4156-A940-69A91B5815DC}" type="datetimeFigureOut">
              <a:rPr kumimoji="1" lang="ja-JP" altLang="en-US" smtClean="0"/>
              <a:t>2023/7/24</a:t>
            </a:fld>
            <a:endParaRPr kumimoji="1" lang="ja-JP" altLang="en-US"/>
          </a:p>
        </p:txBody>
      </p:sp>
      <p:sp>
        <p:nvSpPr>
          <p:cNvPr id="4" name="フッター プレースホルダー 3"/>
          <p:cNvSpPr>
            <a:spLocks noGrp="1"/>
          </p:cNvSpPr>
          <p:nvPr>
            <p:ph type="ftr" sz="quarter" idx="2"/>
          </p:nvPr>
        </p:nvSpPr>
        <p:spPr>
          <a:xfrm>
            <a:off x="0" y="9428584"/>
            <a:ext cx="2945660" cy="496332"/>
          </a:xfrm>
          <a:prstGeom prst="rect">
            <a:avLst/>
          </a:prstGeom>
        </p:spPr>
        <p:txBody>
          <a:bodyPr vert="horz" lIns="95556" tIns="47778" rIns="95556" bIns="47778"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60" cy="496332"/>
          </a:xfrm>
          <a:prstGeom prst="rect">
            <a:avLst/>
          </a:prstGeom>
        </p:spPr>
        <p:txBody>
          <a:bodyPr vert="horz" lIns="95556" tIns="47778" rIns="95556" bIns="47778" rtlCol="0" anchor="b"/>
          <a:lstStyle>
            <a:lvl1pPr algn="r">
              <a:defRPr sz="1300"/>
            </a:lvl1pPr>
          </a:lstStyle>
          <a:p>
            <a:fld id="{4FE1A90E-7975-4178-9E5B-1E906600DF97}" type="slidenum">
              <a:rPr kumimoji="1" lang="ja-JP" altLang="en-US" smtClean="0"/>
              <a:t>‹#›</a:t>
            </a:fld>
            <a:endParaRPr kumimoji="1" lang="ja-JP" altLang="en-US"/>
          </a:p>
        </p:txBody>
      </p:sp>
    </p:spTree>
    <p:extLst>
      <p:ext uri="{BB962C8B-B14F-4D97-AF65-F5344CB8AC3E}">
        <p14:creationId xmlns:p14="http://schemas.microsoft.com/office/powerpoint/2010/main" val="2913330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6332"/>
          </a:xfrm>
          <a:prstGeom prst="rect">
            <a:avLst/>
          </a:prstGeom>
        </p:spPr>
        <p:txBody>
          <a:bodyPr vert="horz" lIns="95556" tIns="47778" rIns="95556" bIns="47778"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0443" y="0"/>
            <a:ext cx="2945660" cy="496332"/>
          </a:xfrm>
          <a:prstGeom prst="rect">
            <a:avLst/>
          </a:prstGeom>
        </p:spPr>
        <p:txBody>
          <a:bodyPr vert="horz" lIns="95556" tIns="47778" rIns="95556" bIns="47778" rtlCol="0"/>
          <a:lstStyle>
            <a:lvl1pPr algn="r">
              <a:defRPr sz="1300"/>
            </a:lvl1pPr>
          </a:lstStyle>
          <a:p>
            <a:fld id="{0B8C6E46-6677-4DD2-A1F3-D4E79DA614B7}" type="datetimeFigureOut">
              <a:rPr kumimoji="1" lang="ja-JP" altLang="en-US" smtClean="0"/>
              <a:t>2023/7/24</a:t>
            </a:fld>
            <a:endParaRPr kumimoji="1" lang="ja-JP" altLang="en-US"/>
          </a:p>
        </p:txBody>
      </p:sp>
      <p:sp>
        <p:nvSpPr>
          <p:cNvPr id="4" name="スライド イメージ プレースホルダー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5556" tIns="47778" rIns="95556" bIns="47778" rtlCol="0" anchor="ctr"/>
          <a:lstStyle/>
          <a:p>
            <a:endParaRPr lang="ja-JP" altLang="en-US"/>
          </a:p>
        </p:txBody>
      </p:sp>
      <p:sp>
        <p:nvSpPr>
          <p:cNvPr id="5" name="ノート プレースホルダー 4"/>
          <p:cNvSpPr>
            <a:spLocks noGrp="1"/>
          </p:cNvSpPr>
          <p:nvPr>
            <p:ph type="body" sz="quarter" idx="3"/>
          </p:nvPr>
        </p:nvSpPr>
        <p:spPr>
          <a:xfrm>
            <a:off x="679768" y="4715154"/>
            <a:ext cx="5438140" cy="4466988"/>
          </a:xfrm>
          <a:prstGeom prst="rect">
            <a:avLst/>
          </a:prstGeom>
        </p:spPr>
        <p:txBody>
          <a:bodyPr vert="horz" lIns="95556" tIns="47778" rIns="95556" bIns="4777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60" cy="496332"/>
          </a:xfrm>
          <a:prstGeom prst="rect">
            <a:avLst/>
          </a:prstGeom>
        </p:spPr>
        <p:txBody>
          <a:bodyPr vert="horz" lIns="95556" tIns="47778" rIns="95556" bIns="4777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60" cy="496332"/>
          </a:xfrm>
          <a:prstGeom prst="rect">
            <a:avLst/>
          </a:prstGeom>
        </p:spPr>
        <p:txBody>
          <a:bodyPr vert="horz" lIns="95556" tIns="47778" rIns="95556" bIns="47778" rtlCol="0" anchor="b"/>
          <a:lstStyle>
            <a:lvl1pPr algn="r">
              <a:defRPr sz="1300"/>
            </a:lvl1pPr>
          </a:lstStyle>
          <a:p>
            <a:fld id="{F8966CCF-F880-4780-9B4B-216682244C7A}" type="slidenum">
              <a:rPr kumimoji="1" lang="ja-JP" altLang="en-US" smtClean="0"/>
              <a:t>‹#›</a:t>
            </a:fld>
            <a:endParaRPr kumimoji="1" lang="ja-JP" altLang="en-US"/>
          </a:p>
        </p:txBody>
      </p:sp>
    </p:spTree>
    <p:extLst>
      <p:ext uri="{BB962C8B-B14F-4D97-AF65-F5344CB8AC3E}">
        <p14:creationId xmlns:p14="http://schemas.microsoft.com/office/powerpoint/2010/main" val="1098935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a:t>
            </a:fld>
            <a:endParaRPr kumimoji="1" lang="ja-JP" altLang="en-US"/>
          </a:p>
        </p:txBody>
      </p:sp>
    </p:spTree>
    <p:extLst>
      <p:ext uri="{BB962C8B-B14F-4D97-AF65-F5344CB8AC3E}">
        <p14:creationId xmlns:p14="http://schemas.microsoft.com/office/powerpoint/2010/main" val="1290141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10</a:t>
            </a:fld>
            <a:endParaRPr kumimoji="1" lang="ja-JP" altLang="en-US"/>
          </a:p>
        </p:txBody>
      </p:sp>
    </p:spTree>
    <p:extLst>
      <p:ext uri="{BB962C8B-B14F-4D97-AF65-F5344CB8AC3E}">
        <p14:creationId xmlns:p14="http://schemas.microsoft.com/office/powerpoint/2010/main" val="1950081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11</a:t>
            </a:fld>
            <a:endParaRPr kumimoji="1" lang="ja-JP" altLang="en-US"/>
          </a:p>
        </p:txBody>
      </p:sp>
    </p:spTree>
    <p:extLst>
      <p:ext uri="{BB962C8B-B14F-4D97-AF65-F5344CB8AC3E}">
        <p14:creationId xmlns:p14="http://schemas.microsoft.com/office/powerpoint/2010/main" val="1992977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12</a:t>
            </a:fld>
            <a:endParaRPr kumimoji="1" lang="ja-JP" altLang="en-US"/>
          </a:p>
        </p:txBody>
      </p:sp>
    </p:spTree>
    <p:extLst>
      <p:ext uri="{BB962C8B-B14F-4D97-AF65-F5344CB8AC3E}">
        <p14:creationId xmlns:p14="http://schemas.microsoft.com/office/powerpoint/2010/main" val="1449202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13</a:t>
            </a:fld>
            <a:endParaRPr kumimoji="1" lang="ja-JP" altLang="en-US"/>
          </a:p>
        </p:txBody>
      </p:sp>
    </p:spTree>
    <p:extLst>
      <p:ext uri="{BB962C8B-B14F-4D97-AF65-F5344CB8AC3E}">
        <p14:creationId xmlns:p14="http://schemas.microsoft.com/office/powerpoint/2010/main" val="3297716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14</a:t>
            </a:fld>
            <a:endParaRPr kumimoji="1" lang="ja-JP" altLang="en-US"/>
          </a:p>
        </p:txBody>
      </p:sp>
    </p:spTree>
    <p:extLst>
      <p:ext uri="{BB962C8B-B14F-4D97-AF65-F5344CB8AC3E}">
        <p14:creationId xmlns:p14="http://schemas.microsoft.com/office/powerpoint/2010/main" val="1590290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15</a:t>
            </a:fld>
            <a:endParaRPr kumimoji="1" lang="ja-JP" altLang="en-US"/>
          </a:p>
        </p:txBody>
      </p:sp>
    </p:spTree>
    <p:extLst>
      <p:ext uri="{BB962C8B-B14F-4D97-AF65-F5344CB8AC3E}">
        <p14:creationId xmlns:p14="http://schemas.microsoft.com/office/powerpoint/2010/main" val="1604059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E9ABB4-C44F-4897-B56C-AA681978949B}" type="slidenum">
              <a:rPr kumimoji="1" lang="ja-JP" altLang="en-US" smtClean="0"/>
              <a:t>16</a:t>
            </a:fld>
            <a:endParaRPr kumimoji="1" lang="ja-JP" altLang="en-US"/>
          </a:p>
        </p:txBody>
      </p:sp>
    </p:spTree>
    <p:extLst>
      <p:ext uri="{BB962C8B-B14F-4D97-AF65-F5344CB8AC3E}">
        <p14:creationId xmlns:p14="http://schemas.microsoft.com/office/powerpoint/2010/main" val="3288770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17</a:t>
            </a:fld>
            <a:endParaRPr kumimoji="1" lang="ja-JP" altLang="en-US"/>
          </a:p>
        </p:txBody>
      </p:sp>
    </p:spTree>
    <p:extLst>
      <p:ext uri="{BB962C8B-B14F-4D97-AF65-F5344CB8AC3E}">
        <p14:creationId xmlns:p14="http://schemas.microsoft.com/office/powerpoint/2010/main" val="2160115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18</a:t>
            </a:fld>
            <a:endParaRPr kumimoji="1" lang="ja-JP" altLang="en-US"/>
          </a:p>
        </p:txBody>
      </p:sp>
    </p:spTree>
    <p:extLst>
      <p:ext uri="{BB962C8B-B14F-4D97-AF65-F5344CB8AC3E}">
        <p14:creationId xmlns:p14="http://schemas.microsoft.com/office/powerpoint/2010/main" val="3923760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19</a:t>
            </a:fld>
            <a:endParaRPr kumimoji="1" lang="ja-JP" altLang="en-US"/>
          </a:p>
        </p:txBody>
      </p:sp>
    </p:spTree>
    <p:extLst>
      <p:ext uri="{BB962C8B-B14F-4D97-AF65-F5344CB8AC3E}">
        <p14:creationId xmlns:p14="http://schemas.microsoft.com/office/powerpoint/2010/main" val="205762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みんなは，こんな経験ありませんか。</a:t>
            </a:r>
            <a:endParaRPr kumimoji="1" lang="en-US" altLang="ja-JP" dirty="0"/>
          </a:p>
          <a:p>
            <a:r>
              <a:rPr kumimoji="1" lang="ja-JP" altLang="en-US" dirty="0"/>
              <a:t>例えば、試合に勝った時，どんな気持ちになりますか？</a:t>
            </a:r>
            <a:endParaRPr kumimoji="1" lang="en-US" altLang="ja-JP" dirty="0"/>
          </a:p>
          <a:p>
            <a:r>
              <a:rPr kumimoji="1" lang="ja-JP" altLang="en-US" dirty="0"/>
              <a:t>うれしい気持ちになりますよね。</a:t>
            </a:r>
          </a:p>
          <a:p>
            <a:r>
              <a:rPr kumimoji="1" lang="ja-JP" altLang="en-US" dirty="0"/>
              <a:t>では，悪口を言われたり，大人に叱られたりしたときはどんな気持ちになりますか？</a:t>
            </a:r>
          </a:p>
          <a:p>
            <a:r>
              <a:rPr kumimoji="1" lang="ja-JP" altLang="en-US" dirty="0"/>
              <a:t>イライラしたり，悲しい気持ちになったりしますね。</a:t>
            </a:r>
          </a:p>
          <a:p>
            <a:r>
              <a:rPr kumimoji="1" lang="ja-JP" altLang="en-US" dirty="0"/>
              <a:t>そんなイライラや落ち込みが続くとつらいですよね。</a:t>
            </a:r>
            <a:endParaRPr kumimoji="1" lang="en-US" altLang="ja-JP" dirty="0"/>
          </a:p>
          <a:p>
            <a:r>
              <a:rPr kumimoji="1" lang="ja-JP" altLang="en-US" dirty="0"/>
              <a:t>今日は，イライラや落ち込みをやわらげる方法を一緒に勉強しましょう。</a:t>
            </a:r>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2</a:t>
            </a:fld>
            <a:endParaRPr kumimoji="1" lang="ja-JP" altLang="en-US"/>
          </a:p>
        </p:txBody>
      </p:sp>
    </p:spTree>
    <p:extLst>
      <p:ext uri="{BB962C8B-B14F-4D97-AF65-F5344CB8AC3E}">
        <p14:creationId xmlns:p14="http://schemas.microsoft.com/office/powerpoint/2010/main" val="54913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20</a:t>
            </a:fld>
            <a:endParaRPr kumimoji="1" lang="ja-JP" altLang="en-US"/>
          </a:p>
        </p:txBody>
      </p:sp>
    </p:spTree>
    <p:extLst>
      <p:ext uri="{BB962C8B-B14F-4D97-AF65-F5344CB8AC3E}">
        <p14:creationId xmlns:p14="http://schemas.microsoft.com/office/powerpoint/2010/main" val="493645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21</a:t>
            </a:fld>
            <a:endParaRPr kumimoji="1" lang="ja-JP" altLang="en-US"/>
          </a:p>
        </p:txBody>
      </p:sp>
    </p:spTree>
    <p:extLst>
      <p:ext uri="{BB962C8B-B14F-4D97-AF65-F5344CB8AC3E}">
        <p14:creationId xmlns:p14="http://schemas.microsoft.com/office/powerpoint/2010/main" val="1613722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22</a:t>
            </a:fld>
            <a:endParaRPr kumimoji="1" lang="ja-JP" altLang="en-US"/>
          </a:p>
        </p:txBody>
      </p:sp>
    </p:spTree>
    <p:extLst>
      <p:ext uri="{BB962C8B-B14F-4D97-AF65-F5344CB8AC3E}">
        <p14:creationId xmlns:p14="http://schemas.microsoft.com/office/powerpoint/2010/main" val="726465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23</a:t>
            </a:fld>
            <a:endParaRPr kumimoji="1" lang="ja-JP" altLang="en-US"/>
          </a:p>
        </p:txBody>
      </p:sp>
    </p:spTree>
    <p:extLst>
      <p:ext uri="{BB962C8B-B14F-4D97-AF65-F5344CB8AC3E}">
        <p14:creationId xmlns:p14="http://schemas.microsoft.com/office/powerpoint/2010/main" val="54268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468">
              <a:defRPr/>
            </a:pPr>
            <a:r>
              <a:rPr kumimoji="1" lang="en-US" altLang="ja-JP" dirty="0"/>
              <a:t>【</a:t>
            </a:r>
            <a:r>
              <a:rPr kumimoji="1" lang="ja-JP" altLang="en-US" dirty="0"/>
              <a:t>児童生徒の様子を見ながら，このスライドを活用してください</a:t>
            </a:r>
            <a:r>
              <a:rPr kumimoji="1" lang="en-US" altLang="ja-JP" dirty="0"/>
              <a:t>】</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24</a:t>
            </a:fld>
            <a:endParaRPr kumimoji="1" lang="ja-JP" altLang="en-US"/>
          </a:p>
        </p:txBody>
      </p:sp>
    </p:spTree>
    <p:extLst>
      <p:ext uri="{BB962C8B-B14F-4D97-AF65-F5344CB8AC3E}">
        <p14:creationId xmlns:p14="http://schemas.microsoft.com/office/powerpoint/2010/main" val="3385212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25</a:t>
            </a:fld>
            <a:endParaRPr kumimoji="1" lang="ja-JP" altLang="en-US"/>
          </a:p>
        </p:txBody>
      </p:sp>
    </p:spTree>
    <p:extLst>
      <p:ext uri="{BB962C8B-B14F-4D97-AF65-F5344CB8AC3E}">
        <p14:creationId xmlns:p14="http://schemas.microsoft.com/office/powerpoint/2010/main" val="2105525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26</a:t>
            </a:fld>
            <a:endParaRPr kumimoji="1" lang="ja-JP" altLang="en-US"/>
          </a:p>
        </p:txBody>
      </p:sp>
    </p:spTree>
    <p:extLst>
      <p:ext uri="{BB962C8B-B14F-4D97-AF65-F5344CB8AC3E}">
        <p14:creationId xmlns:p14="http://schemas.microsoft.com/office/powerpoint/2010/main" val="3453443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27</a:t>
            </a:fld>
            <a:endParaRPr kumimoji="1" lang="ja-JP" altLang="en-US"/>
          </a:p>
        </p:txBody>
      </p:sp>
    </p:spTree>
    <p:extLst>
      <p:ext uri="{BB962C8B-B14F-4D97-AF65-F5344CB8AC3E}">
        <p14:creationId xmlns:p14="http://schemas.microsoft.com/office/powerpoint/2010/main" val="2296207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28</a:t>
            </a:fld>
            <a:endParaRPr kumimoji="1" lang="ja-JP" altLang="en-US"/>
          </a:p>
        </p:txBody>
      </p:sp>
    </p:spTree>
    <p:extLst>
      <p:ext uri="{BB962C8B-B14F-4D97-AF65-F5344CB8AC3E}">
        <p14:creationId xmlns:p14="http://schemas.microsoft.com/office/powerpoint/2010/main" val="3045033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29</a:t>
            </a:fld>
            <a:endParaRPr kumimoji="1" lang="ja-JP" altLang="en-US"/>
          </a:p>
        </p:txBody>
      </p:sp>
    </p:spTree>
    <p:extLst>
      <p:ext uri="{BB962C8B-B14F-4D97-AF65-F5344CB8AC3E}">
        <p14:creationId xmlns:p14="http://schemas.microsoft.com/office/powerpoint/2010/main" val="1673534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私たちは，何か不快な出来事があると「考え」と「気持ち」と「行動」と「身体」にストレス反応があらわれるんです。</a:t>
            </a:r>
          </a:p>
          <a:p>
            <a:r>
              <a:rPr kumimoji="1" lang="ja-JP" altLang="en-US" dirty="0"/>
              <a:t>まずは，今の自分の心と身体の様子について「心とからだの健康観察」を使って，どのようなストレス反応があらわれているかチェックしてみましょう。</a:t>
            </a:r>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3</a:t>
            </a:fld>
            <a:endParaRPr kumimoji="1" lang="ja-JP" altLang="en-US"/>
          </a:p>
        </p:txBody>
      </p:sp>
    </p:spTree>
    <p:extLst>
      <p:ext uri="{BB962C8B-B14F-4D97-AF65-F5344CB8AC3E}">
        <p14:creationId xmlns:p14="http://schemas.microsoft.com/office/powerpoint/2010/main" val="3380642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30</a:t>
            </a:fld>
            <a:endParaRPr kumimoji="1" lang="ja-JP" altLang="en-US"/>
          </a:p>
        </p:txBody>
      </p:sp>
    </p:spTree>
    <p:extLst>
      <p:ext uri="{BB962C8B-B14F-4D97-AF65-F5344CB8AC3E}">
        <p14:creationId xmlns:p14="http://schemas.microsoft.com/office/powerpoint/2010/main" val="3930394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31</a:t>
            </a:fld>
            <a:endParaRPr kumimoji="1" lang="ja-JP" altLang="en-US"/>
          </a:p>
        </p:txBody>
      </p:sp>
    </p:spTree>
    <p:extLst>
      <p:ext uri="{BB962C8B-B14F-4D97-AF65-F5344CB8AC3E}">
        <p14:creationId xmlns:p14="http://schemas.microsoft.com/office/powerpoint/2010/main" val="2339143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32</a:t>
            </a:fld>
            <a:endParaRPr kumimoji="1" lang="ja-JP" altLang="en-US"/>
          </a:p>
        </p:txBody>
      </p:sp>
    </p:spTree>
    <p:extLst>
      <p:ext uri="{BB962C8B-B14F-4D97-AF65-F5344CB8AC3E}">
        <p14:creationId xmlns:p14="http://schemas.microsoft.com/office/powerpoint/2010/main" val="900987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33</a:t>
            </a:fld>
            <a:endParaRPr kumimoji="1" lang="ja-JP" altLang="en-US"/>
          </a:p>
        </p:txBody>
      </p:sp>
    </p:spTree>
    <p:extLst>
      <p:ext uri="{BB962C8B-B14F-4D97-AF65-F5344CB8AC3E}">
        <p14:creationId xmlns:p14="http://schemas.microsoft.com/office/powerpoint/2010/main" val="1724338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34</a:t>
            </a:fld>
            <a:endParaRPr kumimoji="1" lang="ja-JP" altLang="en-US"/>
          </a:p>
        </p:txBody>
      </p:sp>
    </p:spTree>
    <p:extLst>
      <p:ext uri="{BB962C8B-B14F-4D97-AF65-F5344CB8AC3E}">
        <p14:creationId xmlns:p14="http://schemas.microsoft.com/office/powerpoint/2010/main" val="1447168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35</a:t>
            </a:fld>
            <a:endParaRPr kumimoji="1" lang="ja-JP" altLang="en-US"/>
          </a:p>
        </p:txBody>
      </p:sp>
    </p:spTree>
    <p:extLst>
      <p:ext uri="{BB962C8B-B14F-4D97-AF65-F5344CB8AC3E}">
        <p14:creationId xmlns:p14="http://schemas.microsoft.com/office/powerpoint/2010/main" val="3658646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36</a:t>
            </a:fld>
            <a:endParaRPr kumimoji="1" lang="ja-JP" altLang="en-US"/>
          </a:p>
        </p:txBody>
      </p:sp>
    </p:spTree>
    <p:extLst>
      <p:ext uri="{BB962C8B-B14F-4D97-AF65-F5344CB8AC3E}">
        <p14:creationId xmlns:p14="http://schemas.microsoft.com/office/powerpoint/2010/main" val="3680180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37</a:t>
            </a:fld>
            <a:endParaRPr kumimoji="1" lang="ja-JP" altLang="en-US"/>
          </a:p>
        </p:txBody>
      </p:sp>
    </p:spTree>
    <p:extLst>
      <p:ext uri="{BB962C8B-B14F-4D97-AF65-F5344CB8AC3E}">
        <p14:creationId xmlns:p14="http://schemas.microsoft.com/office/powerpoint/2010/main" val="37636404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38</a:t>
            </a:fld>
            <a:endParaRPr kumimoji="1" lang="ja-JP" altLang="en-US"/>
          </a:p>
        </p:txBody>
      </p:sp>
    </p:spTree>
    <p:extLst>
      <p:ext uri="{BB962C8B-B14F-4D97-AF65-F5344CB8AC3E}">
        <p14:creationId xmlns:p14="http://schemas.microsoft.com/office/powerpoint/2010/main" val="1862229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39</a:t>
            </a:fld>
            <a:endParaRPr kumimoji="1" lang="ja-JP" altLang="en-US"/>
          </a:p>
        </p:txBody>
      </p:sp>
    </p:spTree>
    <p:extLst>
      <p:ext uri="{BB962C8B-B14F-4D97-AF65-F5344CB8AC3E}">
        <p14:creationId xmlns:p14="http://schemas.microsoft.com/office/powerpoint/2010/main" val="167745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a:t>
            </a:fld>
            <a:endParaRPr kumimoji="1" lang="ja-JP" altLang="en-US"/>
          </a:p>
        </p:txBody>
      </p:sp>
    </p:spTree>
    <p:extLst>
      <p:ext uri="{BB962C8B-B14F-4D97-AF65-F5344CB8AC3E}">
        <p14:creationId xmlns:p14="http://schemas.microsoft.com/office/powerpoint/2010/main" val="5028292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40</a:t>
            </a:fld>
            <a:endParaRPr kumimoji="1" lang="ja-JP" altLang="en-US"/>
          </a:p>
        </p:txBody>
      </p:sp>
    </p:spTree>
    <p:extLst>
      <p:ext uri="{BB962C8B-B14F-4D97-AF65-F5344CB8AC3E}">
        <p14:creationId xmlns:p14="http://schemas.microsoft.com/office/powerpoint/2010/main" val="34422794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41</a:t>
            </a:fld>
            <a:endParaRPr kumimoji="1" lang="ja-JP" altLang="en-US"/>
          </a:p>
        </p:txBody>
      </p:sp>
    </p:spTree>
    <p:extLst>
      <p:ext uri="{BB962C8B-B14F-4D97-AF65-F5344CB8AC3E}">
        <p14:creationId xmlns:p14="http://schemas.microsoft.com/office/powerpoint/2010/main" val="798755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様子を見ながら，このスライドを活用してください</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42</a:t>
            </a:fld>
            <a:endParaRPr kumimoji="1" lang="ja-JP" altLang="en-US"/>
          </a:p>
        </p:txBody>
      </p:sp>
    </p:spTree>
    <p:extLst>
      <p:ext uri="{BB962C8B-B14F-4D97-AF65-F5344CB8AC3E}">
        <p14:creationId xmlns:p14="http://schemas.microsoft.com/office/powerpoint/2010/main" val="2243059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それでは，合計点を出しましょう。</a:t>
            </a:r>
            <a:endParaRPr kumimoji="1" lang="en-US" altLang="ja-JP" dirty="0"/>
          </a:p>
          <a:p>
            <a:r>
              <a:rPr kumimoji="1" lang="en-US" altLang="ja-JP" dirty="0"/>
              <a:t>【</a:t>
            </a:r>
            <a:r>
              <a:rPr kumimoji="1" lang="ja-JP" altLang="en-US" dirty="0"/>
              <a:t>計算の仕方をスライドを参照に説明</a:t>
            </a:r>
            <a:r>
              <a:rPr kumimoji="1" lang="en-US" altLang="ja-JP" dirty="0"/>
              <a:t>】</a:t>
            </a:r>
          </a:p>
          <a:p>
            <a:r>
              <a:rPr lang="ja-JP" altLang="en-US" dirty="0"/>
              <a:t>この</a:t>
            </a:r>
            <a:r>
              <a:rPr lang="ja-JP" altLang="ja-JP" dirty="0"/>
              <a:t>得点は，</a:t>
            </a:r>
            <a:r>
              <a:rPr lang="ja-JP" altLang="en-US" dirty="0"/>
              <a:t>高くても，低くても今の自分の心や身体の状態を知る手がかりになります。</a:t>
            </a:r>
            <a:endParaRPr lang="en-US" altLang="ja-JP" dirty="0"/>
          </a:p>
          <a:p>
            <a:r>
              <a:rPr lang="ja-JP" altLang="en-US" dirty="0"/>
              <a:t>高くても，低くても心配しないで合計点を出してください。</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43</a:t>
            </a:fld>
            <a:endParaRPr kumimoji="1" lang="ja-JP" altLang="en-US"/>
          </a:p>
        </p:txBody>
      </p:sp>
    </p:spTree>
    <p:extLst>
      <p:ext uri="{BB962C8B-B14F-4D97-AF65-F5344CB8AC3E}">
        <p14:creationId xmlns:p14="http://schemas.microsoft.com/office/powerpoint/2010/main" val="5027853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アンケートをして，気づいたことや，今の気持ちを書きましょう。</a:t>
            </a:r>
          </a:p>
          <a:p>
            <a:r>
              <a:rPr kumimoji="1" lang="en-US" altLang="ja-JP" dirty="0"/>
              <a:t>【</a:t>
            </a:r>
            <a:r>
              <a:rPr kumimoji="1" lang="ja-JP" altLang="en-US" dirty="0"/>
              <a:t>記入後</a:t>
            </a:r>
            <a:r>
              <a:rPr kumimoji="1" lang="en-US" altLang="ja-JP" dirty="0"/>
              <a:t>】</a:t>
            </a:r>
          </a:p>
          <a:p>
            <a:r>
              <a:rPr kumimoji="1" lang="ja-JP" altLang="en-US" dirty="0"/>
              <a:t>アンケート用紙を一度，机の中にしまいましょう。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44</a:t>
            </a:fld>
            <a:endParaRPr kumimoji="1" lang="ja-JP" altLang="en-US"/>
          </a:p>
        </p:txBody>
      </p:sp>
    </p:spTree>
    <p:extLst>
      <p:ext uri="{BB962C8B-B14F-4D97-AF65-F5344CB8AC3E}">
        <p14:creationId xmlns:p14="http://schemas.microsoft.com/office/powerpoint/2010/main" val="9197059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さて，ここからは「自分の</a:t>
            </a:r>
            <a:r>
              <a:rPr kumimoji="1" lang="en-US" altLang="ja-JP" dirty="0"/>
              <a:t>『</a:t>
            </a:r>
            <a:r>
              <a:rPr kumimoji="1" lang="ja-JP" altLang="en-US" dirty="0"/>
              <a:t>考え</a:t>
            </a:r>
            <a:r>
              <a:rPr kumimoji="1" lang="en-US" altLang="ja-JP" dirty="0"/>
              <a:t>』</a:t>
            </a:r>
            <a:r>
              <a:rPr kumimoji="1" lang="ja-JP" altLang="en-US" dirty="0"/>
              <a:t>」に目を向けていきましょう。</a:t>
            </a:r>
            <a:endParaRPr kumimoji="1" lang="en-US" altLang="ja-JP" dirty="0"/>
          </a:p>
          <a:p>
            <a:r>
              <a:rPr kumimoji="1" lang="ja-JP" altLang="en-US" dirty="0"/>
              <a:t>その中に，さっきの合計点を</a:t>
            </a:r>
            <a:r>
              <a:rPr kumimoji="1" lang="en-US" altLang="ja-JP" dirty="0"/>
              <a:t>1</a:t>
            </a:r>
            <a:r>
              <a:rPr kumimoji="1" lang="ja-JP" altLang="en-US" dirty="0"/>
              <a:t>点下げるための工夫があるかもしれませんね。</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45</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ここでワークシートを配布</a:t>
            </a:r>
            <a:r>
              <a:rPr kumimoji="1" lang="en-US" altLang="ja-JP" dirty="0"/>
              <a:t>】</a:t>
            </a:r>
          </a:p>
          <a:p>
            <a:pPr algn="l"/>
            <a:r>
              <a:rPr lang="ja-JP" altLang="en-US" dirty="0">
                <a:latin typeface="+mj-ea"/>
                <a:ea typeface="+mj-ea"/>
              </a:rPr>
              <a:t>ワークシートに学年・組・番号・名前を書きましょう。</a:t>
            </a:r>
            <a:endParaRPr lang="en-US" altLang="ja-JP" dirty="0">
              <a:latin typeface="+mj-ea"/>
              <a:ea typeface="+mj-ea"/>
            </a:endParaRPr>
          </a:p>
          <a:p>
            <a:pPr algn="l"/>
            <a:r>
              <a:rPr lang="ja-JP" altLang="en-US" dirty="0">
                <a:latin typeface="+mj-ea"/>
                <a:ea typeface="+mj-ea"/>
              </a:rPr>
              <a:t>真ん中の</a:t>
            </a:r>
            <a:r>
              <a:rPr lang="ja-JP" altLang="en-US" dirty="0" err="1">
                <a:latin typeface="+mj-ea"/>
                <a:ea typeface="+mj-ea"/>
              </a:rPr>
              <a:t>だ</a:t>
            </a:r>
            <a:r>
              <a:rPr lang="ja-JP" altLang="en-US" dirty="0">
                <a:latin typeface="+mj-ea"/>
                <a:ea typeface="+mj-ea"/>
              </a:rPr>
              <a:t>円の中に，今日のテーマである「考え」と書きましょう。</a:t>
            </a:r>
          </a:p>
          <a:p>
            <a:endParaRPr kumimoji="1" lang="ja-JP" altLang="en-US" dirty="0">
              <a:solidFill>
                <a:schemeClr val="tx1"/>
              </a:solidFill>
              <a:latin typeface="+mj-ea"/>
              <a:ea typeface="+mj-ea"/>
            </a:endParaRP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46</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468">
              <a:defRPr/>
            </a:pPr>
            <a:r>
              <a:rPr lang="ja-JP" altLang="en-US" dirty="0">
                <a:latin typeface="+mj-ea"/>
                <a:ea typeface="+mj-ea"/>
              </a:rPr>
              <a:t>今日の授業の目標は，上手な「考え」を出せることです。</a:t>
            </a:r>
            <a:endParaRPr lang="en-US" altLang="ja-JP" dirty="0">
              <a:latin typeface="+mj-ea"/>
              <a:ea typeface="+mj-ea"/>
            </a:endParaRPr>
          </a:p>
          <a:p>
            <a:r>
              <a:rPr lang="ja-JP" altLang="en-US" dirty="0">
                <a:latin typeface="+mj-ea"/>
                <a:ea typeface="+mj-ea"/>
              </a:rPr>
              <a:t>「考え」が変わると，気持ちや行動が変わることを確かめましょう。</a:t>
            </a:r>
            <a:endParaRPr lang="en-US" altLang="ja-JP" dirty="0">
              <a:latin typeface="+mj-ea"/>
              <a:ea typeface="+mj-ea"/>
            </a:endParaRPr>
          </a:p>
          <a:p>
            <a:pPr defTabSz="910468">
              <a:defRPr/>
            </a:pPr>
            <a:endParaRPr lang="ja-JP" altLang="en-US" dirty="0">
              <a:latin typeface="+mj-ea"/>
              <a:ea typeface="+mj-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47</a:t>
            </a:fld>
            <a:endParaRPr kumimoji="1" lang="ja-JP" altLang="en-US"/>
          </a:p>
        </p:txBody>
      </p:sp>
    </p:spTree>
    <p:extLst>
      <p:ext uri="{BB962C8B-B14F-4D97-AF65-F5344CB8AC3E}">
        <p14:creationId xmlns:p14="http://schemas.microsoft.com/office/powerpoint/2010/main" val="6855325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例えば「成績が悪かった」という出来事が起こった時，「先生の問題の作り方が悪い」と考えるとどうでしょう？</a:t>
            </a:r>
            <a:endParaRPr kumimoji="1" lang="en-US" altLang="ja-JP" dirty="0"/>
          </a:p>
          <a:p>
            <a:r>
              <a:rPr kumimoji="1" lang="ja-JP" altLang="en-US" dirty="0"/>
              <a:t>そんな時は</a:t>
            </a:r>
            <a:r>
              <a:rPr kumimoji="1" lang="en-US" altLang="ja-JP" dirty="0"/>
              <a:t>『</a:t>
            </a:r>
            <a:r>
              <a:rPr kumimoji="1" lang="ja-JP" altLang="en-US" dirty="0"/>
              <a:t>イライラ</a:t>
            </a:r>
            <a:r>
              <a:rPr kumimoji="1" lang="en-US" altLang="ja-JP" dirty="0"/>
              <a:t>』</a:t>
            </a:r>
            <a:r>
              <a:rPr kumimoji="1" lang="ja-JP" altLang="en-US" dirty="0"/>
              <a:t>した気持ちになりますね。</a:t>
            </a:r>
            <a:endParaRPr kumimoji="1" lang="en-US" altLang="ja-JP" dirty="0"/>
          </a:p>
          <a:p>
            <a:r>
              <a:rPr kumimoji="1" lang="ja-JP" altLang="en-US" dirty="0"/>
              <a:t>「自分はダメだ」と考えると，</a:t>
            </a:r>
            <a:r>
              <a:rPr kumimoji="1" lang="en-US" altLang="ja-JP" dirty="0"/>
              <a:t>『</a:t>
            </a:r>
            <a:r>
              <a:rPr kumimoji="1" lang="ja-JP" altLang="en-US" dirty="0"/>
              <a:t>悲しい</a:t>
            </a:r>
            <a:r>
              <a:rPr kumimoji="1" lang="en-US" altLang="ja-JP" dirty="0"/>
              <a:t>』</a:t>
            </a:r>
            <a:r>
              <a:rPr kumimoji="1" lang="ja-JP" altLang="en-US" dirty="0"/>
              <a:t>気持ちになったり，「私を思ってくれている」と考えると，</a:t>
            </a:r>
            <a:r>
              <a:rPr kumimoji="1" lang="en-US" altLang="ja-JP" dirty="0"/>
              <a:t>『</a:t>
            </a:r>
            <a:r>
              <a:rPr kumimoji="1" lang="ja-JP" altLang="en-US" dirty="0"/>
              <a:t>落ちついた</a:t>
            </a:r>
            <a:r>
              <a:rPr kumimoji="1" lang="en-US" altLang="ja-JP" dirty="0"/>
              <a:t>』</a:t>
            </a:r>
            <a:r>
              <a:rPr kumimoji="1" lang="ja-JP" altLang="en-US" dirty="0"/>
              <a:t>気持ちでいられたりしますね。</a:t>
            </a:r>
          </a:p>
          <a:p>
            <a:r>
              <a:rPr kumimoji="1" lang="ja-JP" altLang="en-US" dirty="0"/>
              <a:t>こんなふうに，同じ出来事でも，考えが変わると気持ちが変わります。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48</a:t>
            </a:fld>
            <a:endParaRPr kumimoji="1" lang="ja-JP" altLang="en-US"/>
          </a:p>
        </p:txBody>
      </p:sp>
    </p:spTree>
    <p:extLst>
      <p:ext uri="{BB962C8B-B14F-4D97-AF65-F5344CB8AC3E}">
        <p14:creationId xmlns:p14="http://schemas.microsoft.com/office/powerpoint/2010/main" val="25117717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t>では，こんな出来事があった時に，みなさんはどう考えて，どんな気持ちになるでしょうか。</a:t>
            </a:r>
            <a:endParaRPr lang="en-US" altLang="ja-JP" dirty="0"/>
          </a:p>
          <a:p>
            <a:pPr eaLnBrk="1" hangingPunct="1">
              <a:spcBef>
                <a:spcPct val="0"/>
              </a:spcBef>
            </a:pPr>
            <a:r>
              <a:rPr lang="ja-JP" altLang="en-US" dirty="0"/>
              <a:t>あなたから友だちに「おはよう」と声をかけたのに，返事が返ってこなかった時，どんなことを考えるでしょうか？　　</a:t>
            </a:r>
          </a:p>
        </p:txBody>
      </p:sp>
      <p:sp>
        <p:nvSpPr>
          <p:cNvPr id="68612" name="スライド番号プレースホルダー 3"/>
          <p:cNvSpPr txBox="1">
            <a:spLocks noGrp="1"/>
          </p:cNvSpPr>
          <p:nvPr/>
        </p:nvSpPr>
        <p:spPr bwMode="auto">
          <a:xfrm>
            <a:off x="3849828" y="9428471"/>
            <a:ext cx="2946246" cy="49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7" tIns="47434" rIns="94867" bIns="47434" anchor="b"/>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8EC395E2-06F3-44FF-BCAB-6F09EC1359D6}" type="slidenum">
              <a:rPr lang="ja-JP" altLang="en-US" sz="1300">
                <a:latin typeface="Calibri" pitchFamily="34" charset="0"/>
              </a:rPr>
              <a:pPr algn="r" eaLnBrk="1" hangingPunct="1"/>
              <a:t>49</a:t>
            </a:fld>
            <a:endParaRPr lang="en-US" altLang="ja-JP" sz="1300">
              <a:latin typeface="Calibri" pitchFamily="34" charset="0"/>
            </a:endParaRPr>
          </a:p>
        </p:txBody>
      </p:sp>
      <p:sp>
        <p:nvSpPr>
          <p:cNvPr id="68613" name="日付プレースホルダー 4"/>
          <p:cNvSpPr txBox="1">
            <a:spLocks noGrp="1"/>
          </p:cNvSpPr>
          <p:nvPr/>
        </p:nvSpPr>
        <p:spPr bwMode="auto">
          <a:xfrm>
            <a:off x="3849828" y="3"/>
            <a:ext cx="2946246" cy="49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7" tIns="47434" rIns="94867" bIns="47434"/>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1300">
                <a:latin typeface="Calibri" pitchFamily="34" charset="0"/>
              </a:rPr>
              <a:t>2012/6/4</a:t>
            </a:r>
            <a:endParaRPr lang="ja-JP" altLang="en-US" sz="1300">
              <a:latin typeface="Calibri" pitchFamily="34" charset="0"/>
            </a:endParaRPr>
          </a:p>
        </p:txBody>
      </p:sp>
    </p:spTree>
    <p:extLst>
      <p:ext uri="{BB962C8B-B14F-4D97-AF65-F5344CB8AC3E}">
        <p14:creationId xmlns:p14="http://schemas.microsoft.com/office/powerpoint/2010/main" val="11360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76388" indent="-298610">
              <a:defRPr kumimoji="1">
                <a:solidFill>
                  <a:schemeClr val="tx1"/>
                </a:solidFill>
                <a:latin typeface="Calibri" pitchFamily="34" charset="0"/>
                <a:ea typeface="ＭＳ Ｐゴシック" charset="-128"/>
              </a:defRPr>
            </a:lvl2pPr>
            <a:lvl3pPr marL="1194444" indent="-238889">
              <a:defRPr kumimoji="1">
                <a:solidFill>
                  <a:schemeClr val="tx1"/>
                </a:solidFill>
                <a:latin typeface="Calibri" pitchFamily="34" charset="0"/>
                <a:ea typeface="ＭＳ Ｐゴシック" charset="-128"/>
              </a:defRPr>
            </a:lvl3pPr>
            <a:lvl4pPr marL="1672221" indent="-238889">
              <a:defRPr kumimoji="1">
                <a:solidFill>
                  <a:schemeClr val="tx1"/>
                </a:solidFill>
                <a:latin typeface="Calibri" pitchFamily="34" charset="0"/>
                <a:ea typeface="ＭＳ Ｐゴシック" charset="-128"/>
              </a:defRPr>
            </a:lvl4pPr>
            <a:lvl5pPr marL="2149999" indent="-238889">
              <a:defRPr kumimoji="1">
                <a:solidFill>
                  <a:schemeClr val="tx1"/>
                </a:solidFill>
                <a:latin typeface="Calibri" pitchFamily="34" charset="0"/>
                <a:ea typeface="ＭＳ Ｐゴシック" charset="-128"/>
              </a:defRPr>
            </a:lvl5pPr>
            <a:lvl6pPr marL="2627777" indent="-238889" fontAlgn="base">
              <a:spcBef>
                <a:spcPct val="0"/>
              </a:spcBef>
              <a:spcAft>
                <a:spcPct val="0"/>
              </a:spcAft>
              <a:defRPr kumimoji="1">
                <a:solidFill>
                  <a:schemeClr val="tx1"/>
                </a:solidFill>
                <a:latin typeface="Calibri" pitchFamily="34" charset="0"/>
                <a:ea typeface="ＭＳ Ｐゴシック" charset="-128"/>
              </a:defRPr>
            </a:lvl6pPr>
            <a:lvl7pPr marL="3105554" indent="-238889" fontAlgn="base">
              <a:spcBef>
                <a:spcPct val="0"/>
              </a:spcBef>
              <a:spcAft>
                <a:spcPct val="0"/>
              </a:spcAft>
              <a:defRPr kumimoji="1">
                <a:solidFill>
                  <a:schemeClr val="tx1"/>
                </a:solidFill>
                <a:latin typeface="Calibri" pitchFamily="34" charset="0"/>
                <a:ea typeface="ＭＳ Ｐゴシック" charset="-128"/>
              </a:defRPr>
            </a:lvl7pPr>
            <a:lvl8pPr marL="3583331" indent="-238889" fontAlgn="base">
              <a:spcBef>
                <a:spcPct val="0"/>
              </a:spcBef>
              <a:spcAft>
                <a:spcPct val="0"/>
              </a:spcAft>
              <a:defRPr kumimoji="1">
                <a:solidFill>
                  <a:schemeClr val="tx1"/>
                </a:solidFill>
                <a:latin typeface="Calibri" pitchFamily="34" charset="0"/>
                <a:ea typeface="ＭＳ Ｐゴシック" charset="-128"/>
              </a:defRPr>
            </a:lvl8pPr>
            <a:lvl9pPr marL="4061110" indent="-238889"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DEC05F23-0BE6-423C-A616-7F630FD8F781}" type="slidenum">
              <a:rPr lang="ja-JP" altLang="en-US">
                <a:solidFill>
                  <a:srgbClr val="000000"/>
                </a:solidFill>
              </a:rPr>
              <a:pPr fontAlgn="base">
                <a:spcBef>
                  <a:spcPct val="0"/>
                </a:spcBef>
                <a:spcAft>
                  <a:spcPct val="0"/>
                </a:spcAft>
              </a:pPr>
              <a:t>5</a:t>
            </a:fld>
            <a:endParaRPr lang="ja-JP" altLang="en-US">
              <a:solidFill>
                <a:srgbClr val="000000"/>
              </a:solidFill>
            </a:endParaRPr>
          </a:p>
        </p:txBody>
      </p:sp>
    </p:spTree>
    <p:extLst>
      <p:ext uri="{BB962C8B-B14F-4D97-AF65-F5344CB8AC3E}">
        <p14:creationId xmlns:p14="http://schemas.microsoft.com/office/powerpoint/2010/main" val="191778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468">
              <a:defRPr/>
            </a:pPr>
            <a:r>
              <a:rPr kumimoji="1" lang="ja-JP" altLang="en-US" dirty="0"/>
              <a:t>では，ワークシートに，普段の自分ならどう「考え」るか，書いてみましょう。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50</a:t>
            </a:fld>
            <a:endParaRPr kumimoji="1" lang="ja-JP" altLang="en-US"/>
          </a:p>
        </p:txBody>
      </p:sp>
    </p:spTree>
    <p:extLst>
      <p:ext uri="{BB962C8B-B14F-4D97-AF65-F5344CB8AC3E}">
        <p14:creationId xmlns:p14="http://schemas.microsoft.com/office/powerpoint/2010/main" val="13670758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では次に，</a:t>
            </a:r>
            <a:r>
              <a:rPr kumimoji="1" lang="en-US" altLang="ja-JP" dirty="0"/>
              <a:t>『</a:t>
            </a:r>
            <a:r>
              <a:rPr kumimoji="1" lang="ja-JP" altLang="en-US" dirty="0"/>
              <a:t>イライラ</a:t>
            </a:r>
            <a:r>
              <a:rPr kumimoji="1" lang="en-US" altLang="ja-JP" dirty="0"/>
              <a:t>』</a:t>
            </a:r>
            <a:r>
              <a:rPr kumimoji="1" lang="ja-JP" altLang="en-US" dirty="0"/>
              <a:t>する気持ちになるときにはどんなふうに考えていたかを，ピンクの「考え」の欄に書きましょう。</a:t>
            </a:r>
            <a:endParaRPr kumimoji="1" lang="en-US" altLang="ja-JP" dirty="0"/>
          </a:p>
          <a:p>
            <a:r>
              <a:rPr kumimoji="1" lang="ja-JP" altLang="en-US" dirty="0"/>
              <a:t>そして</a:t>
            </a:r>
            <a:r>
              <a:rPr kumimoji="1" lang="en-US" altLang="ja-JP" dirty="0"/>
              <a:t>『</a:t>
            </a:r>
            <a:r>
              <a:rPr kumimoji="1" lang="ja-JP" altLang="en-US" dirty="0"/>
              <a:t>イライラ</a:t>
            </a:r>
            <a:r>
              <a:rPr kumimoji="1" lang="en-US" altLang="ja-JP" dirty="0"/>
              <a:t>』</a:t>
            </a:r>
            <a:r>
              <a:rPr kumimoji="1" lang="ja-JP" altLang="en-US" dirty="0"/>
              <a:t>したときには，どんな行動をとってしまうか，緑の「行動」の欄に書きましょう。</a:t>
            </a:r>
          </a:p>
          <a:p>
            <a:r>
              <a:rPr kumimoji="1" lang="ja-JP" altLang="en-US" dirty="0"/>
              <a:t>同じように</a:t>
            </a:r>
            <a:r>
              <a:rPr kumimoji="1" lang="en-US" altLang="ja-JP" dirty="0"/>
              <a:t>『</a:t>
            </a:r>
            <a:r>
              <a:rPr kumimoji="1" lang="ja-JP" altLang="en-US" dirty="0"/>
              <a:t>悲しい</a:t>
            </a:r>
            <a:r>
              <a:rPr kumimoji="1" lang="en-US" altLang="ja-JP" dirty="0"/>
              <a:t>』</a:t>
            </a:r>
            <a:r>
              <a:rPr kumimoji="1" lang="ja-JP" altLang="en-US" dirty="0"/>
              <a:t>気持ちの時の「考え」と「行動」，</a:t>
            </a:r>
            <a:r>
              <a:rPr kumimoji="1" lang="en-US" altLang="ja-JP" dirty="0"/>
              <a:t>『</a:t>
            </a:r>
            <a:r>
              <a:rPr kumimoji="1" lang="ja-JP" altLang="en-US" dirty="0"/>
              <a:t>落ちついている</a:t>
            </a:r>
            <a:r>
              <a:rPr kumimoji="1" lang="en-US" altLang="ja-JP" dirty="0"/>
              <a:t>』</a:t>
            </a:r>
            <a:r>
              <a:rPr kumimoji="1" lang="ja-JP" altLang="en-US" dirty="0"/>
              <a:t>時の「考え」と「行動」についても書いてみましょう。</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51</a:t>
            </a:fld>
            <a:endParaRPr kumimoji="1" lang="ja-JP" altLang="en-US"/>
          </a:p>
        </p:txBody>
      </p:sp>
    </p:spTree>
    <p:extLst>
      <p:ext uri="{BB962C8B-B14F-4D97-AF65-F5344CB8AC3E}">
        <p14:creationId xmlns:p14="http://schemas.microsoft.com/office/powerpoint/2010/main" val="3474434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では，班で，それぞれの「気持ち」の時の「考え」と「行動」について話し合いましょう。</a:t>
            </a:r>
            <a:endParaRPr kumimoji="1" lang="en-US" altLang="ja-JP" dirty="0"/>
          </a:p>
          <a:p>
            <a:r>
              <a:rPr kumimoji="1" lang="ja-JP" altLang="en-US" dirty="0"/>
              <a:t>友だちの「考え」や「「行動」を青ペンで書き足しましょう。</a:t>
            </a:r>
            <a:endParaRPr kumimoji="1" lang="en-US" altLang="ja-JP" dirty="0"/>
          </a:p>
          <a:p>
            <a:r>
              <a:rPr kumimoji="1" lang="ja-JP" altLang="en-US" dirty="0"/>
              <a:t>あとでグループごとに発表してもらいます。</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52</a:t>
            </a:fld>
            <a:endParaRPr kumimoji="1" lang="ja-JP" altLang="en-US"/>
          </a:p>
        </p:txBody>
      </p:sp>
    </p:spTree>
    <p:extLst>
      <p:ext uri="{BB962C8B-B14F-4D97-AF65-F5344CB8AC3E}">
        <p14:creationId xmlns:p14="http://schemas.microsoft.com/office/powerpoint/2010/main" val="25386712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では全体で確認していきましょう。</a:t>
            </a:r>
            <a:endParaRPr kumimoji="1" lang="en-US" altLang="ja-JP" dirty="0"/>
          </a:p>
          <a:p>
            <a:r>
              <a:rPr kumimoji="1" lang="ja-JP" altLang="en-US" dirty="0"/>
              <a:t>発表するときは，「△班で話し合ったことを発表します。○○気持ちの時の「考え」は・・・です。その後の行動は・・・です。」とお話しましょう。</a:t>
            </a:r>
          </a:p>
          <a:p>
            <a:endParaRPr kumimoji="1" lang="ja-JP" altLang="en-US" dirty="0"/>
          </a:p>
          <a:p>
            <a:r>
              <a:rPr kumimoji="1" lang="en-US" altLang="ja-JP" dirty="0"/>
              <a:t>【</a:t>
            </a:r>
            <a:r>
              <a:rPr kumimoji="1" lang="ja-JP" altLang="en-US" dirty="0"/>
              <a:t>パターン①：１班から順に</a:t>
            </a:r>
            <a:r>
              <a:rPr kumimoji="1" lang="en-US" altLang="ja-JP" dirty="0"/>
              <a:t>『</a:t>
            </a:r>
            <a:r>
              <a:rPr kumimoji="1" lang="ja-JP" altLang="en-US" dirty="0"/>
              <a:t>イライラ</a:t>
            </a:r>
            <a:r>
              <a:rPr kumimoji="1" lang="en-US" altLang="ja-JP" dirty="0"/>
              <a:t>』『</a:t>
            </a:r>
            <a:r>
              <a:rPr kumimoji="1" lang="ja-JP" altLang="en-US" dirty="0"/>
              <a:t>悲しい</a:t>
            </a:r>
            <a:r>
              <a:rPr kumimoji="1" lang="en-US" altLang="ja-JP" dirty="0"/>
              <a:t>』『</a:t>
            </a:r>
            <a:r>
              <a:rPr kumimoji="1" lang="ja-JP" altLang="en-US" dirty="0"/>
              <a:t>落ちついている</a:t>
            </a:r>
            <a:r>
              <a:rPr kumimoji="1" lang="en-US" altLang="ja-JP" dirty="0"/>
              <a:t>』</a:t>
            </a:r>
            <a:r>
              <a:rPr kumimoji="1" lang="ja-JP" altLang="en-US" dirty="0"/>
              <a:t>を全て発表する。</a:t>
            </a:r>
            <a:r>
              <a:rPr kumimoji="1" lang="en-US" altLang="ja-JP" dirty="0"/>
              <a:t>】</a:t>
            </a:r>
            <a:endParaRPr kumimoji="1" lang="ja-JP" altLang="en-US" dirty="0"/>
          </a:p>
          <a:p>
            <a:r>
              <a:rPr kumimoji="1" lang="en-US" altLang="ja-JP" dirty="0"/>
              <a:t>【</a:t>
            </a:r>
            <a:r>
              <a:rPr kumimoji="1" lang="ja-JP" altLang="en-US" dirty="0"/>
              <a:t>パターン②：まずは</a:t>
            </a:r>
            <a:r>
              <a:rPr kumimoji="1" lang="en-US" altLang="ja-JP" dirty="0"/>
              <a:t>『</a:t>
            </a:r>
            <a:r>
              <a:rPr kumimoji="1" lang="ja-JP" altLang="en-US" dirty="0"/>
              <a:t>イライラ</a:t>
            </a:r>
            <a:r>
              <a:rPr kumimoji="1" lang="en-US" altLang="ja-JP" dirty="0"/>
              <a:t>』</a:t>
            </a:r>
            <a:r>
              <a:rPr kumimoji="1" lang="ja-JP" altLang="en-US" dirty="0"/>
              <a:t>について班ごとに発表する。その後</a:t>
            </a:r>
            <a:r>
              <a:rPr kumimoji="1" lang="en-US" altLang="ja-JP" dirty="0"/>
              <a:t>『</a:t>
            </a:r>
            <a:r>
              <a:rPr kumimoji="1" lang="ja-JP" altLang="en-US" dirty="0"/>
              <a:t>悲しい</a:t>
            </a:r>
            <a:r>
              <a:rPr kumimoji="1" lang="en-US" altLang="ja-JP" dirty="0"/>
              <a:t>』</a:t>
            </a:r>
            <a:r>
              <a:rPr kumimoji="1" lang="ja-JP" altLang="en-US" dirty="0"/>
              <a:t>⇒</a:t>
            </a:r>
            <a:r>
              <a:rPr kumimoji="1" lang="en-US" altLang="ja-JP" dirty="0"/>
              <a:t>『</a:t>
            </a:r>
            <a:r>
              <a:rPr kumimoji="1" lang="ja-JP" altLang="en-US" dirty="0"/>
              <a:t>落ちついている</a:t>
            </a:r>
            <a:r>
              <a:rPr kumimoji="1" lang="en-US" altLang="ja-JP" dirty="0"/>
              <a:t>』</a:t>
            </a:r>
            <a:r>
              <a:rPr kumimoji="1" lang="ja-JP" altLang="en-US" dirty="0"/>
              <a:t>の順で発表する。</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53</a:t>
            </a:fld>
            <a:endParaRPr kumimoji="1" lang="ja-JP" altLang="en-US"/>
          </a:p>
        </p:txBody>
      </p:sp>
    </p:spTree>
    <p:extLst>
      <p:ext uri="{BB962C8B-B14F-4D97-AF65-F5344CB8AC3E}">
        <p14:creationId xmlns:p14="http://schemas.microsoft.com/office/powerpoint/2010/main" val="42920794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5422">
              <a:defRPr/>
            </a:pPr>
            <a:r>
              <a:rPr kumimoji="1" lang="en-US" altLang="ja-JP" dirty="0"/>
              <a:t>【</a:t>
            </a:r>
            <a:r>
              <a:rPr kumimoji="1" lang="ja-JP" altLang="en-US" dirty="0"/>
              <a:t>できるだけ子どもの発表を生かすために板書する，または，スライドに打ち込む</a:t>
            </a:r>
            <a:r>
              <a:rPr kumimoji="1" lang="en-US" altLang="ja-JP" dirty="0"/>
              <a:t>】</a:t>
            </a:r>
            <a:endParaRPr kumimoji="1" lang="ja-JP" altLang="en-US" dirty="0"/>
          </a:p>
          <a:p>
            <a:pPr defTabSz="955422">
              <a:defRPr/>
            </a:pP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54</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5422">
              <a:defRPr/>
            </a:pPr>
            <a:r>
              <a:rPr kumimoji="1" lang="en-US" altLang="ja-JP" dirty="0"/>
              <a:t>【</a:t>
            </a:r>
            <a:r>
              <a:rPr kumimoji="1" lang="ja-JP" altLang="en-US" dirty="0"/>
              <a:t>板書やスライドへの打ち込みができなかった場合，子どもたちの意見を広げたい場合，発表の時間を取れない場合等，このスライドで説明する</a:t>
            </a:r>
            <a:r>
              <a:rPr kumimoji="1" lang="en-US" altLang="ja-JP" dirty="0"/>
              <a:t>】</a:t>
            </a:r>
            <a:endParaRPr kumimoji="1" lang="ja-JP" altLang="en-US" dirty="0"/>
          </a:p>
          <a:p>
            <a:pPr defTabSz="955422">
              <a:defRPr/>
            </a:pP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55</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468">
              <a:defRPr/>
            </a:pPr>
            <a:r>
              <a:rPr lang="ja-JP" altLang="en-US" dirty="0">
                <a:latin typeface="+mj-ea"/>
                <a:ea typeface="+mj-ea"/>
              </a:rPr>
              <a:t>嫌な気持ちのときはマイナスな「考え」をしていることが多いです。</a:t>
            </a:r>
            <a:endParaRPr lang="en-US" altLang="ja-JP" dirty="0">
              <a:latin typeface="+mj-ea"/>
              <a:ea typeface="+mj-ea"/>
            </a:endParaRPr>
          </a:p>
          <a:p>
            <a:pPr>
              <a:buFont typeface="Arial" pitchFamily="34" charset="0"/>
              <a:buNone/>
            </a:pPr>
            <a:r>
              <a:rPr lang="ja-JP" altLang="en-US" dirty="0">
                <a:latin typeface="+mj-ea"/>
                <a:ea typeface="+mj-ea"/>
              </a:rPr>
              <a:t>今日やったように，いろいろな「考え」を出せると，嫌な気持ちをやわらげたり，出来事をありのままに見たりすることができるかもしれませんね。</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56</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上手な「考え」を出せると，授業の最初にやった</a:t>
            </a:r>
            <a:r>
              <a:rPr kumimoji="1" lang="en-US" altLang="ja-JP" dirty="0"/>
              <a:t>『</a:t>
            </a:r>
            <a:r>
              <a:rPr kumimoji="1" lang="ja-JP" altLang="en-US" dirty="0"/>
              <a:t>心とからだの健康観察</a:t>
            </a:r>
            <a:r>
              <a:rPr kumimoji="1" lang="en-US" altLang="ja-JP" dirty="0"/>
              <a:t>』</a:t>
            </a:r>
            <a:r>
              <a:rPr kumimoji="1" lang="ja-JP" altLang="en-US" dirty="0"/>
              <a:t>の合計点も</a:t>
            </a:r>
            <a:r>
              <a:rPr kumimoji="1" lang="en-US" altLang="ja-JP" dirty="0"/>
              <a:t>1</a:t>
            </a:r>
            <a:r>
              <a:rPr kumimoji="1" lang="ja-JP" altLang="en-US" dirty="0"/>
              <a:t>点下げることができるかもしれませんよ。</a:t>
            </a:r>
          </a:p>
          <a:p>
            <a:r>
              <a:rPr kumimoji="1" lang="ja-JP" altLang="en-US" dirty="0"/>
              <a:t>上手な「考え」を出して，自分にとってよりよい行動をしていきましょうね。</a:t>
            </a:r>
          </a:p>
          <a:p>
            <a:pPr defTabSz="955422">
              <a:defRPr/>
            </a:pP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57</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アンケート用紙を一度，机の中から出しましょう。</a:t>
            </a:r>
          </a:p>
          <a:p>
            <a:r>
              <a:rPr kumimoji="1" lang="ja-JP" altLang="en-US" dirty="0"/>
              <a:t>こころのサポート授業の感想を「心とからだの健康観察」の感想欄に書いてください。</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58</a:t>
            </a:fld>
            <a:endParaRPr kumimoji="1" lang="ja-JP" altLang="en-US"/>
          </a:p>
        </p:txBody>
      </p:sp>
    </p:spTree>
    <p:extLst>
      <p:ext uri="{BB962C8B-B14F-4D97-AF65-F5344CB8AC3E}">
        <p14:creationId xmlns:p14="http://schemas.microsoft.com/office/powerpoint/2010/main" val="14463091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「心とからだの健康観察」には，４つの反応の点数があります。</a:t>
            </a:r>
          </a:p>
          <a:p>
            <a:r>
              <a:rPr kumimoji="1" lang="ja-JP" altLang="en-US" dirty="0"/>
              <a:t>これらには「考え」を変える方法だけでなく，リラックスしたり，気分を変えたりする方法も役に立ちます。</a:t>
            </a:r>
            <a:endParaRPr kumimoji="1" lang="en-US" altLang="ja-JP" dirty="0"/>
          </a:p>
          <a:p>
            <a:r>
              <a:rPr kumimoji="1" lang="ja-JP" altLang="en-US" dirty="0"/>
              <a:t>このリーフレットは自分でできる工夫が書かれています。</a:t>
            </a:r>
          </a:p>
          <a:p>
            <a:r>
              <a:rPr kumimoji="1" lang="ja-JP" altLang="en-US" dirty="0"/>
              <a:t>また，先生やカウンセラーとお話しする機会をつくりましょう。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59</a:t>
            </a:fld>
            <a:endParaRPr kumimoji="1" lang="ja-JP" altLang="en-US"/>
          </a:p>
        </p:txBody>
      </p:sp>
    </p:spTree>
    <p:extLst>
      <p:ext uri="{BB962C8B-B14F-4D97-AF65-F5344CB8AC3E}">
        <p14:creationId xmlns:p14="http://schemas.microsoft.com/office/powerpoint/2010/main" val="2677159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6</a:t>
            </a:fld>
            <a:endParaRPr kumimoji="1" lang="ja-JP" altLang="en-US"/>
          </a:p>
        </p:txBody>
      </p:sp>
    </p:spTree>
    <p:extLst>
      <p:ext uri="{BB962C8B-B14F-4D97-AF65-F5344CB8AC3E}">
        <p14:creationId xmlns:p14="http://schemas.microsoft.com/office/powerpoint/2010/main" val="2944828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7</a:t>
            </a:fld>
            <a:endParaRPr kumimoji="1" lang="ja-JP" altLang="en-US"/>
          </a:p>
        </p:txBody>
      </p:sp>
    </p:spTree>
    <p:extLst>
      <p:ext uri="{BB962C8B-B14F-4D97-AF65-F5344CB8AC3E}">
        <p14:creationId xmlns:p14="http://schemas.microsoft.com/office/powerpoint/2010/main" val="3443483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8</a:t>
            </a:fld>
            <a:endParaRPr kumimoji="1" lang="ja-JP" altLang="en-US"/>
          </a:p>
        </p:txBody>
      </p:sp>
    </p:spTree>
    <p:extLst>
      <p:ext uri="{BB962C8B-B14F-4D97-AF65-F5344CB8AC3E}">
        <p14:creationId xmlns:p14="http://schemas.microsoft.com/office/powerpoint/2010/main" val="2363404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目を閉じることができる人は，目を閉じて，１週間をふりかえってみましょう。</a:t>
            </a:r>
            <a:endParaRPr lang="en-US" altLang="ja-JP" dirty="0">
              <a:latin typeface="+mn-ea"/>
            </a:endParaRPr>
          </a:p>
          <a:p>
            <a:r>
              <a:rPr lang="ja-JP" altLang="en-US" dirty="0">
                <a:latin typeface="+mn-ea"/>
              </a:rPr>
              <a:t>イライラすることあったでしょうか，楽しいことあったでしょうか，眠れたでしょうか・・・・</a:t>
            </a:r>
            <a:endParaRPr lang="en-US" altLang="ja-JP" dirty="0">
              <a:latin typeface="+mn-ea"/>
            </a:endParaRPr>
          </a:p>
          <a:p>
            <a:r>
              <a:rPr lang="ja-JP" altLang="en-US" dirty="0">
                <a:latin typeface="+mn-ea"/>
              </a:rPr>
              <a:t>はい，目を開けて。</a:t>
            </a:r>
            <a:endParaRPr lang="en-US" altLang="ja-JP" dirty="0">
              <a:latin typeface="+mn-ea"/>
            </a:endParaRPr>
          </a:p>
          <a:p>
            <a:r>
              <a:rPr lang="ja-JP" altLang="en-US" dirty="0">
                <a:latin typeface="AR P丸ゴシック体E" panose="020B0600010101010101" pitchFamily="50" charset="-128"/>
                <a:ea typeface="AR P丸ゴシック体E" panose="020B0600010101010101" pitchFamily="50" charset="-128"/>
              </a:rPr>
              <a:t>１項目ずつ，読み上げます。</a:t>
            </a:r>
            <a:endParaRPr lang="en-US" altLang="ja-JP" dirty="0">
              <a:latin typeface="AR P丸ゴシック体E" panose="020B0600010101010101" pitchFamily="50" charset="-128"/>
              <a:ea typeface="AR P丸ゴシック体E" panose="020B0600010101010101" pitchFamily="50" charset="-128"/>
            </a:endParaRPr>
          </a:p>
          <a:p>
            <a:pPr defTabSz="910468">
              <a:defRPr/>
            </a:pPr>
            <a:endParaRPr lang="en-US" altLang="ja-JP" dirty="0"/>
          </a:p>
          <a:p>
            <a:pPr defTabSz="910468">
              <a:defRPr/>
            </a:pPr>
            <a:r>
              <a:rPr lang="ja-JP" altLang="en-US" dirty="0"/>
              <a:t>１　なかなか，眠れないことがある</a:t>
            </a:r>
            <a:endParaRPr lang="en-US" altLang="ja-JP" dirty="0"/>
          </a:p>
          <a:p>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mn-ea"/>
              </a:rPr>
              <a:t>毎日眠れたよという人は，ないの□に斜めに線を書いてください。</a:t>
            </a:r>
            <a:endParaRPr lang="en-US" altLang="ja-JP" dirty="0">
              <a:latin typeface="+mn-ea"/>
            </a:endParaRPr>
          </a:p>
          <a:p>
            <a:r>
              <a:rPr lang="ja-JP" altLang="en-US" dirty="0">
                <a:latin typeface="+mn-ea"/>
              </a:rPr>
              <a:t>１－２日，眠れないことがあったなという人は，１－２日あるの□に斜めに線を書いてください。</a:t>
            </a:r>
            <a:endParaRPr lang="en-US" altLang="ja-JP" dirty="0">
              <a:latin typeface="+mn-ea"/>
            </a:endParaRPr>
          </a:p>
          <a:p>
            <a:pPr defTabSz="910468">
              <a:defRPr/>
            </a:pPr>
            <a:r>
              <a:rPr lang="ja-JP" altLang="en-US" dirty="0">
                <a:latin typeface="+mn-ea"/>
              </a:rPr>
              <a:t>３－５日，眠れなかったなという人は，３－５日あるの□に斜めに線を書いてください。</a:t>
            </a:r>
            <a:endParaRPr lang="en-US" altLang="ja-JP" dirty="0">
              <a:latin typeface="+mn-ea"/>
            </a:endParaRPr>
          </a:p>
          <a:p>
            <a:pPr defTabSz="910468">
              <a:defRPr/>
            </a:pPr>
            <a:r>
              <a:rPr lang="ja-JP" altLang="en-US" dirty="0">
                <a:latin typeface="+mn-ea"/>
              </a:rPr>
              <a:t>ほとんど毎日，眠れなかった人は，ほとんど毎日の□に斜めに線を書いてください。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9</a:t>
            </a:fld>
            <a:endParaRPr kumimoji="1" lang="ja-JP" altLang="en-US"/>
          </a:p>
        </p:txBody>
      </p:sp>
    </p:spTree>
    <p:extLst>
      <p:ext uri="{BB962C8B-B14F-4D97-AF65-F5344CB8AC3E}">
        <p14:creationId xmlns:p14="http://schemas.microsoft.com/office/powerpoint/2010/main" val="74295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30115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697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715945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E42BA797-E12C-4B85-835F-4F87B72D1004}"/>
              </a:ext>
            </a:extLst>
          </p:cNvPr>
          <p:cNvSpPr>
            <a:spLocks noGrp="1"/>
          </p:cNvSpPr>
          <p:nvPr>
            <p:ph type="dt" sz="half" idx="10"/>
          </p:nvPr>
        </p:nvSpPr>
        <p:spPr/>
        <p:txBody>
          <a:bodyPr/>
          <a:lstStyle>
            <a:lvl1pPr>
              <a:defRPr/>
            </a:lvl1pPr>
          </a:lstStyle>
          <a:p>
            <a:pPr>
              <a:defRPr/>
            </a:pPr>
            <a:fld id="{1DD876A9-F564-46D6-8F24-13BAFBA7CFBC}"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4EDA8034-BD63-4DB9-A8EE-F0817D42DE0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AD1AEB9-EE61-4D2C-A1EC-2FCAF8D0676C}"/>
              </a:ext>
            </a:extLst>
          </p:cNvPr>
          <p:cNvSpPr>
            <a:spLocks noGrp="1"/>
          </p:cNvSpPr>
          <p:nvPr>
            <p:ph type="sldNum" sz="quarter" idx="12"/>
          </p:nvPr>
        </p:nvSpPr>
        <p:spPr/>
        <p:txBody>
          <a:bodyPr/>
          <a:lstStyle>
            <a:lvl1pPr>
              <a:defRPr/>
            </a:lvl1pPr>
          </a:lstStyle>
          <a:p>
            <a:pPr>
              <a:defRPr/>
            </a:pPr>
            <a:fld id="{B5E9EC82-AA16-4968-9F5D-6DE5D36A8A86}" type="slidenum">
              <a:rPr lang="ja-JP" altLang="en-US"/>
              <a:pPr>
                <a:defRPr/>
              </a:pPr>
              <a:t>‹#›</a:t>
            </a:fld>
            <a:endParaRPr lang="ja-JP" altLang="en-US"/>
          </a:p>
        </p:txBody>
      </p:sp>
    </p:spTree>
    <p:extLst>
      <p:ext uri="{BB962C8B-B14F-4D97-AF65-F5344CB8AC3E}">
        <p14:creationId xmlns:p14="http://schemas.microsoft.com/office/powerpoint/2010/main" val="4202089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E99965F-9346-40F8-97BB-B14825A90CD9}"/>
              </a:ext>
            </a:extLst>
          </p:cNvPr>
          <p:cNvSpPr>
            <a:spLocks noGrp="1"/>
          </p:cNvSpPr>
          <p:nvPr>
            <p:ph type="dt" sz="half" idx="10"/>
          </p:nvPr>
        </p:nvSpPr>
        <p:spPr/>
        <p:txBody>
          <a:bodyPr/>
          <a:lstStyle>
            <a:lvl1pPr>
              <a:defRPr/>
            </a:lvl1pPr>
          </a:lstStyle>
          <a:p>
            <a:pPr>
              <a:defRPr/>
            </a:pPr>
            <a:fld id="{DF66B7D2-3157-4108-88D4-2F36A117A802}"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0D6672A3-FE23-4803-BC44-2F8AE09240F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30BA671-35B9-4383-942B-E12A9C792E51}"/>
              </a:ext>
            </a:extLst>
          </p:cNvPr>
          <p:cNvSpPr>
            <a:spLocks noGrp="1"/>
          </p:cNvSpPr>
          <p:nvPr>
            <p:ph type="sldNum" sz="quarter" idx="12"/>
          </p:nvPr>
        </p:nvSpPr>
        <p:spPr/>
        <p:txBody>
          <a:bodyPr/>
          <a:lstStyle>
            <a:lvl1pPr>
              <a:defRPr/>
            </a:lvl1pPr>
          </a:lstStyle>
          <a:p>
            <a:pPr>
              <a:defRPr/>
            </a:pPr>
            <a:fld id="{FDF302FB-1DE5-4C9A-8B98-A4516368E023}" type="slidenum">
              <a:rPr lang="ja-JP" altLang="en-US"/>
              <a:pPr>
                <a:defRPr/>
              </a:pPr>
              <a:t>‹#›</a:t>
            </a:fld>
            <a:endParaRPr lang="ja-JP" altLang="en-US"/>
          </a:p>
        </p:txBody>
      </p:sp>
    </p:spTree>
    <p:extLst>
      <p:ext uri="{BB962C8B-B14F-4D97-AF65-F5344CB8AC3E}">
        <p14:creationId xmlns:p14="http://schemas.microsoft.com/office/powerpoint/2010/main" val="1847858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DC04F756-27FE-458E-B572-89F38FD73365}"/>
              </a:ext>
            </a:extLst>
          </p:cNvPr>
          <p:cNvSpPr>
            <a:spLocks noGrp="1"/>
          </p:cNvSpPr>
          <p:nvPr>
            <p:ph type="dt" sz="half" idx="10"/>
          </p:nvPr>
        </p:nvSpPr>
        <p:spPr/>
        <p:txBody>
          <a:bodyPr/>
          <a:lstStyle>
            <a:lvl1pPr>
              <a:defRPr/>
            </a:lvl1pPr>
          </a:lstStyle>
          <a:p>
            <a:pPr>
              <a:defRPr/>
            </a:pPr>
            <a:fld id="{35B28C02-281C-43B6-9D99-8908A3489DCA}"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ED85D00D-CE0A-438B-9549-795EBB4DA2B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B379360-464E-4F04-9282-B3924021D17D}"/>
              </a:ext>
            </a:extLst>
          </p:cNvPr>
          <p:cNvSpPr>
            <a:spLocks noGrp="1"/>
          </p:cNvSpPr>
          <p:nvPr>
            <p:ph type="sldNum" sz="quarter" idx="12"/>
          </p:nvPr>
        </p:nvSpPr>
        <p:spPr/>
        <p:txBody>
          <a:bodyPr/>
          <a:lstStyle>
            <a:lvl1pPr>
              <a:defRPr/>
            </a:lvl1pPr>
          </a:lstStyle>
          <a:p>
            <a:pPr>
              <a:defRPr/>
            </a:pPr>
            <a:fld id="{C01F98DC-C151-4AB1-BC3F-989954EB8476}" type="slidenum">
              <a:rPr lang="ja-JP" altLang="en-US"/>
              <a:pPr>
                <a:defRPr/>
              </a:pPr>
              <a:t>‹#›</a:t>
            </a:fld>
            <a:endParaRPr lang="ja-JP" altLang="en-US"/>
          </a:p>
        </p:txBody>
      </p:sp>
    </p:spTree>
    <p:extLst>
      <p:ext uri="{BB962C8B-B14F-4D97-AF65-F5344CB8AC3E}">
        <p14:creationId xmlns:p14="http://schemas.microsoft.com/office/powerpoint/2010/main" val="236119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89A307A1-9FE4-42B1-9322-A3EF33025529}"/>
              </a:ext>
            </a:extLst>
          </p:cNvPr>
          <p:cNvSpPr>
            <a:spLocks noGrp="1"/>
          </p:cNvSpPr>
          <p:nvPr>
            <p:ph type="dt" sz="half" idx="10"/>
          </p:nvPr>
        </p:nvSpPr>
        <p:spPr/>
        <p:txBody>
          <a:bodyPr/>
          <a:lstStyle>
            <a:lvl1pPr>
              <a:defRPr/>
            </a:lvl1pPr>
          </a:lstStyle>
          <a:p>
            <a:pPr>
              <a:defRPr/>
            </a:pPr>
            <a:fld id="{E69096FA-02D0-4349-8A02-4B13B26B053E}" type="datetimeFigureOut">
              <a:rPr lang="ja-JP" altLang="en-US"/>
              <a:pPr>
                <a:defRPr/>
              </a:pPr>
              <a:t>2023/7/24</a:t>
            </a:fld>
            <a:endParaRPr lang="ja-JP" altLang="en-US"/>
          </a:p>
        </p:txBody>
      </p:sp>
      <p:sp>
        <p:nvSpPr>
          <p:cNvPr id="6" name="フッター プレースホルダー 4">
            <a:extLst>
              <a:ext uri="{FF2B5EF4-FFF2-40B4-BE49-F238E27FC236}">
                <a16:creationId xmlns:a16="http://schemas.microsoft.com/office/drawing/2014/main" id="{002F2102-BECA-4BD6-A1C1-6E531EBF84B3}"/>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86B875A5-813B-4E35-B81F-1D02A31A1D62}"/>
              </a:ext>
            </a:extLst>
          </p:cNvPr>
          <p:cNvSpPr>
            <a:spLocks noGrp="1"/>
          </p:cNvSpPr>
          <p:nvPr>
            <p:ph type="sldNum" sz="quarter" idx="12"/>
          </p:nvPr>
        </p:nvSpPr>
        <p:spPr/>
        <p:txBody>
          <a:bodyPr/>
          <a:lstStyle>
            <a:lvl1pPr>
              <a:defRPr/>
            </a:lvl1pPr>
          </a:lstStyle>
          <a:p>
            <a:pPr>
              <a:defRPr/>
            </a:pPr>
            <a:fld id="{76F404EB-4B85-47C4-9784-56DAEA0DBFAB}" type="slidenum">
              <a:rPr lang="ja-JP" altLang="en-US"/>
              <a:pPr>
                <a:defRPr/>
              </a:pPr>
              <a:t>‹#›</a:t>
            </a:fld>
            <a:endParaRPr lang="ja-JP" altLang="en-US"/>
          </a:p>
        </p:txBody>
      </p:sp>
    </p:spTree>
    <p:extLst>
      <p:ext uri="{BB962C8B-B14F-4D97-AF65-F5344CB8AC3E}">
        <p14:creationId xmlns:p14="http://schemas.microsoft.com/office/powerpoint/2010/main" val="622666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F0CE4AC4-C9CF-4DCA-89E1-2D042FE5C8CB}"/>
              </a:ext>
            </a:extLst>
          </p:cNvPr>
          <p:cNvSpPr>
            <a:spLocks noGrp="1"/>
          </p:cNvSpPr>
          <p:nvPr>
            <p:ph type="dt" sz="half" idx="10"/>
          </p:nvPr>
        </p:nvSpPr>
        <p:spPr/>
        <p:txBody>
          <a:bodyPr/>
          <a:lstStyle>
            <a:lvl1pPr>
              <a:defRPr/>
            </a:lvl1pPr>
          </a:lstStyle>
          <a:p>
            <a:pPr>
              <a:defRPr/>
            </a:pPr>
            <a:fld id="{A4D9B185-4C87-4C65-97D4-2C3C0EF30DF8}" type="datetimeFigureOut">
              <a:rPr lang="ja-JP" altLang="en-US"/>
              <a:pPr>
                <a:defRPr/>
              </a:pPr>
              <a:t>2023/7/24</a:t>
            </a:fld>
            <a:endParaRPr lang="ja-JP" altLang="en-US"/>
          </a:p>
        </p:txBody>
      </p:sp>
      <p:sp>
        <p:nvSpPr>
          <p:cNvPr id="8" name="フッター プレースホルダー 4">
            <a:extLst>
              <a:ext uri="{FF2B5EF4-FFF2-40B4-BE49-F238E27FC236}">
                <a16:creationId xmlns:a16="http://schemas.microsoft.com/office/drawing/2014/main" id="{49CA7443-C2C6-4E4C-80E9-6070AC098291}"/>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CDD2080E-25D7-4FC1-B180-6FAB54AAF3DE}"/>
              </a:ext>
            </a:extLst>
          </p:cNvPr>
          <p:cNvSpPr>
            <a:spLocks noGrp="1"/>
          </p:cNvSpPr>
          <p:nvPr>
            <p:ph type="sldNum" sz="quarter" idx="12"/>
          </p:nvPr>
        </p:nvSpPr>
        <p:spPr/>
        <p:txBody>
          <a:bodyPr/>
          <a:lstStyle>
            <a:lvl1pPr>
              <a:defRPr/>
            </a:lvl1pPr>
          </a:lstStyle>
          <a:p>
            <a:pPr>
              <a:defRPr/>
            </a:pPr>
            <a:fld id="{9FE6577A-6C4A-4FBF-9505-A838DB2FAB4D}" type="slidenum">
              <a:rPr lang="ja-JP" altLang="en-US"/>
              <a:pPr>
                <a:defRPr/>
              </a:pPr>
              <a:t>‹#›</a:t>
            </a:fld>
            <a:endParaRPr lang="ja-JP" altLang="en-US"/>
          </a:p>
        </p:txBody>
      </p:sp>
    </p:spTree>
    <p:extLst>
      <p:ext uri="{BB962C8B-B14F-4D97-AF65-F5344CB8AC3E}">
        <p14:creationId xmlns:p14="http://schemas.microsoft.com/office/powerpoint/2010/main" val="3101776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29590042-170E-487C-8164-BBA8A1C36537}"/>
              </a:ext>
            </a:extLst>
          </p:cNvPr>
          <p:cNvSpPr>
            <a:spLocks noGrp="1"/>
          </p:cNvSpPr>
          <p:nvPr>
            <p:ph type="dt" sz="half" idx="10"/>
          </p:nvPr>
        </p:nvSpPr>
        <p:spPr/>
        <p:txBody>
          <a:bodyPr/>
          <a:lstStyle>
            <a:lvl1pPr>
              <a:defRPr/>
            </a:lvl1pPr>
          </a:lstStyle>
          <a:p>
            <a:pPr>
              <a:defRPr/>
            </a:pPr>
            <a:fld id="{E1D7B1C7-0368-4A15-A4C6-73366AD10539}" type="datetimeFigureOut">
              <a:rPr lang="ja-JP" altLang="en-US"/>
              <a:pPr>
                <a:defRPr/>
              </a:pPr>
              <a:t>2023/7/24</a:t>
            </a:fld>
            <a:endParaRPr lang="ja-JP" altLang="en-US"/>
          </a:p>
        </p:txBody>
      </p:sp>
      <p:sp>
        <p:nvSpPr>
          <p:cNvPr id="4" name="フッター プレースホルダー 4">
            <a:extLst>
              <a:ext uri="{FF2B5EF4-FFF2-40B4-BE49-F238E27FC236}">
                <a16:creationId xmlns:a16="http://schemas.microsoft.com/office/drawing/2014/main" id="{2CC7FEEF-8865-41FB-9FE8-C54B01D61FE1}"/>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D626023D-D5C4-494C-8CDF-C0A5B22D9484}"/>
              </a:ext>
            </a:extLst>
          </p:cNvPr>
          <p:cNvSpPr>
            <a:spLocks noGrp="1"/>
          </p:cNvSpPr>
          <p:nvPr>
            <p:ph type="sldNum" sz="quarter" idx="12"/>
          </p:nvPr>
        </p:nvSpPr>
        <p:spPr/>
        <p:txBody>
          <a:bodyPr/>
          <a:lstStyle>
            <a:lvl1pPr>
              <a:defRPr/>
            </a:lvl1pPr>
          </a:lstStyle>
          <a:p>
            <a:pPr>
              <a:defRPr/>
            </a:pPr>
            <a:fld id="{44AD6918-05D3-4A90-A912-6DFDC84B09BD}" type="slidenum">
              <a:rPr lang="ja-JP" altLang="en-US"/>
              <a:pPr>
                <a:defRPr/>
              </a:pPr>
              <a:t>‹#›</a:t>
            </a:fld>
            <a:endParaRPr lang="ja-JP" altLang="en-US"/>
          </a:p>
        </p:txBody>
      </p:sp>
    </p:spTree>
    <p:extLst>
      <p:ext uri="{BB962C8B-B14F-4D97-AF65-F5344CB8AC3E}">
        <p14:creationId xmlns:p14="http://schemas.microsoft.com/office/powerpoint/2010/main" val="1914294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EB8DA821-0320-4E2A-86E7-B61AF0F84ABB}"/>
              </a:ext>
            </a:extLst>
          </p:cNvPr>
          <p:cNvSpPr>
            <a:spLocks noGrp="1"/>
          </p:cNvSpPr>
          <p:nvPr>
            <p:ph type="dt" sz="half" idx="10"/>
          </p:nvPr>
        </p:nvSpPr>
        <p:spPr/>
        <p:txBody>
          <a:bodyPr/>
          <a:lstStyle>
            <a:lvl1pPr>
              <a:defRPr/>
            </a:lvl1pPr>
          </a:lstStyle>
          <a:p>
            <a:pPr>
              <a:defRPr/>
            </a:pPr>
            <a:fld id="{FA396223-B940-4759-94E4-E24E66F1663C}" type="datetimeFigureOut">
              <a:rPr lang="ja-JP" altLang="en-US"/>
              <a:pPr>
                <a:defRPr/>
              </a:pPr>
              <a:t>2023/7/24</a:t>
            </a:fld>
            <a:endParaRPr lang="ja-JP" altLang="en-US"/>
          </a:p>
        </p:txBody>
      </p:sp>
      <p:sp>
        <p:nvSpPr>
          <p:cNvPr id="3" name="フッター プレースホルダー 4">
            <a:extLst>
              <a:ext uri="{FF2B5EF4-FFF2-40B4-BE49-F238E27FC236}">
                <a16:creationId xmlns:a16="http://schemas.microsoft.com/office/drawing/2014/main" id="{C43CA2E8-1922-48B8-89FC-A49F9F33DAC0}"/>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B4CF6DB9-7BBE-4333-8A62-B51497891400}"/>
              </a:ext>
            </a:extLst>
          </p:cNvPr>
          <p:cNvSpPr>
            <a:spLocks noGrp="1"/>
          </p:cNvSpPr>
          <p:nvPr>
            <p:ph type="sldNum" sz="quarter" idx="12"/>
          </p:nvPr>
        </p:nvSpPr>
        <p:spPr/>
        <p:txBody>
          <a:bodyPr/>
          <a:lstStyle>
            <a:lvl1pPr>
              <a:defRPr/>
            </a:lvl1pPr>
          </a:lstStyle>
          <a:p>
            <a:pPr>
              <a:defRPr/>
            </a:pPr>
            <a:fld id="{46AB9973-1B0A-441C-939D-BD032A9429F0}" type="slidenum">
              <a:rPr lang="ja-JP" altLang="en-US"/>
              <a:pPr>
                <a:defRPr/>
              </a:pPr>
              <a:t>‹#›</a:t>
            </a:fld>
            <a:endParaRPr lang="ja-JP" altLang="en-US"/>
          </a:p>
        </p:txBody>
      </p:sp>
    </p:spTree>
    <p:extLst>
      <p:ext uri="{BB962C8B-B14F-4D97-AF65-F5344CB8AC3E}">
        <p14:creationId xmlns:p14="http://schemas.microsoft.com/office/powerpoint/2010/main" val="202706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2F5480BA-41FA-4ABA-B9E2-42A12F0E9D61}"/>
              </a:ext>
            </a:extLst>
          </p:cNvPr>
          <p:cNvSpPr>
            <a:spLocks noGrp="1"/>
          </p:cNvSpPr>
          <p:nvPr>
            <p:ph type="dt" sz="half" idx="10"/>
          </p:nvPr>
        </p:nvSpPr>
        <p:spPr/>
        <p:txBody>
          <a:bodyPr/>
          <a:lstStyle>
            <a:lvl1pPr>
              <a:defRPr/>
            </a:lvl1pPr>
          </a:lstStyle>
          <a:p>
            <a:pPr>
              <a:defRPr/>
            </a:pPr>
            <a:fld id="{81EB5664-1C47-4C68-9318-C56271F7FE74}" type="datetimeFigureOut">
              <a:rPr lang="ja-JP" altLang="en-US"/>
              <a:pPr>
                <a:defRPr/>
              </a:pPr>
              <a:t>2023/7/24</a:t>
            </a:fld>
            <a:endParaRPr lang="ja-JP" altLang="en-US"/>
          </a:p>
        </p:txBody>
      </p:sp>
      <p:sp>
        <p:nvSpPr>
          <p:cNvPr id="6" name="フッター プレースホルダー 4">
            <a:extLst>
              <a:ext uri="{FF2B5EF4-FFF2-40B4-BE49-F238E27FC236}">
                <a16:creationId xmlns:a16="http://schemas.microsoft.com/office/drawing/2014/main" id="{5817DD0E-9560-497B-B6FE-7B477A551BE9}"/>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08B32708-7E33-4465-A96F-5D98E683ED55}"/>
              </a:ext>
            </a:extLst>
          </p:cNvPr>
          <p:cNvSpPr>
            <a:spLocks noGrp="1"/>
          </p:cNvSpPr>
          <p:nvPr>
            <p:ph type="sldNum" sz="quarter" idx="12"/>
          </p:nvPr>
        </p:nvSpPr>
        <p:spPr/>
        <p:txBody>
          <a:bodyPr/>
          <a:lstStyle>
            <a:lvl1pPr>
              <a:defRPr/>
            </a:lvl1pPr>
          </a:lstStyle>
          <a:p>
            <a:pPr>
              <a:defRPr/>
            </a:pPr>
            <a:fld id="{245A8ADD-D4B0-4458-A00B-C72C8B556C79}" type="slidenum">
              <a:rPr lang="ja-JP" altLang="en-US"/>
              <a:pPr>
                <a:defRPr/>
              </a:pPr>
              <a:t>‹#›</a:t>
            </a:fld>
            <a:endParaRPr lang="ja-JP" altLang="en-US"/>
          </a:p>
        </p:txBody>
      </p:sp>
    </p:spTree>
    <p:extLst>
      <p:ext uri="{BB962C8B-B14F-4D97-AF65-F5344CB8AC3E}">
        <p14:creationId xmlns:p14="http://schemas.microsoft.com/office/powerpoint/2010/main" val="619668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89141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F041DA5D-5958-4074-8EBA-789E3DEA6B34}"/>
              </a:ext>
            </a:extLst>
          </p:cNvPr>
          <p:cNvSpPr>
            <a:spLocks noGrp="1"/>
          </p:cNvSpPr>
          <p:nvPr>
            <p:ph type="dt" sz="half" idx="10"/>
          </p:nvPr>
        </p:nvSpPr>
        <p:spPr/>
        <p:txBody>
          <a:bodyPr/>
          <a:lstStyle>
            <a:lvl1pPr>
              <a:defRPr/>
            </a:lvl1pPr>
          </a:lstStyle>
          <a:p>
            <a:pPr>
              <a:defRPr/>
            </a:pPr>
            <a:fld id="{CCF8BE4B-D2FE-4F7F-AE20-8C0F59B61FD0}" type="datetimeFigureOut">
              <a:rPr lang="ja-JP" altLang="en-US"/>
              <a:pPr>
                <a:defRPr/>
              </a:pPr>
              <a:t>2023/7/24</a:t>
            </a:fld>
            <a:endParaRPr lang="ja-JP" altLang="en-US"/>
          </a:p>
        </p:txBody>
      </p:sp>
      <p:sp>
        <p:nvSpPr>
          <p:cNvPr id="6" name="フッター プレースホルダー 4">
            <a:extLst>
              <a:ext uri="{FF2B5EF4-FFF2-40B4-BE49-F238E27FC236}">
                <a16:creationId xmlns:a16="http://schemas.microsoft.com/office/drawing/2014/main" id="{7F98F0A2-1DB6-4343-9ECD-0CCD9589FA6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DB941CE3-84F6-44E7-A513-FD434A438B55}"/>
              </a:ext>
            </a:extLst>
          </p:cNvPr>
          <p:cNvSpPr>
            <a:spLocks noGrp="1"/>
          </p:cNvSpPr>
          <p:nvPr>
            <p:ph type="sldNum" sz="quarter" idx="12"/>
          </p:nvPr>
        </p:nvSpPr>
        <p:spPr/>
        <p:txBody>
          <a:bodyPr/>
          <a:lstStyle>
            <a:lvl1pPr>
              <a:defRPr/>
            </a:lvl1pPr>
          </a:lstStyle>
          <a:p>
            <a:pPr>
              <a:defRPr/>
            </a:pPr>
            <a:fld id="{7A2248FF-786C-465D-A698-A99E67AD0F23}" type="slidenum">
              <a:rPr lang="ja-JP" altLang="en-US"/>
              <a:pPr>
                <a:defRPr/>
              </a:pPr>
              <a:t>‹#›</a:t>
            </a:fld>
            <a:endParaRPr lang="ja-JP" altLang="en-US"/>
          </a:p>
        </p:txBody>
      </p:sp>
    </p:spTree>
    <p:extLst>
      <p:ext uri="{BB962C8B-B14F-4D97-AF65-F5344CB8AC3E}">
        <p14:creationId xmlns:p14="http://schemas.microsoft.com/office/powerpoint/2010/main" val="2427616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8EE8A48-9945-480E-9BAD-4F5D201094A3}"/>
              </a:ext>
            </a:extLst>
          </p:cNvPr>
          <p:cNvSpPr>
            <a:spLocks noGrp="1"/>
          </p:cNvSpPr>
          <p:nvPr>
            <p:ph type="dt" sz="half" idx="10"/>
          </p:nvPr>
        </p:nvSpPr>
        <p:spPr/>
        <p:txBody>
          <a:bodyPr/>
          <a:lstStyle>
            <a:lvl1pPr>
              <a:defRPr/>
            </a:lvl1pPr>
          </a:lstStyle>
          <a:p>
            <a:pPr>
              <a:defRPr/>
            </a:pPr>
            <a:fld id="{1F481933-B9EE-4FE7-957E-681D12EF3831}"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83CC1D58-EDEC-4614-8AAC-69527DF129A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4186C08-0089-4BF4-92D8-EF149505F0AD}"/>
              </a:ext>
            </a:extLst>
          </p:cNvPr>
          <p:cNvSpPr>
            <a:spLocks noGrp="1"/>
          </p:cNvSpPr>
          <p:nvPr>
            <p:ph type="sldNum" sz="quarter" idx="12"/>
          </p:nvPr>
        </p:nvSpPr>
        <p:spPr/>
        <p:txBody>
          <a:bodyPr/>
          <a:lstStyle>
            <a:lvl1pPr>
              <a:defRPr/>
            </a:lvl1pPr>
          </a:lstStyle>
          <a:p>
            <a:pPr>
              <a:defRPr/>
            </a:pPr>
            <a:fld id="{420590D4-7AD1-4564-A582-14A41CBD7265}" type="slidenum">
              <a:rPr lang="ja-JP" altLang="en-US"/>
              <a:pPr>
                <a:defRPr/>
              </a:pPr>
              <a:t>‹#›</a:t>
            </a:fld>
            <a:endParaRPr lang="ja-JP" altLang="en-US"/>
          </a:p>
        </p:txBody>
      </p:sp>
    </p:spTree>
    <p:extLst>
      <p:ext uri="{BB962C8B-B14F-4D97-AF65-F5344CB8AC3E}">
        <p14:creationId xmlns:p14="http://schemas.microsoft.com/office/powerpoint/2010/main" val="822436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5A80164-E252-4883-8DD4-6F63B4FFC3CF}"/>
              </a:ext>
            </a:extLst>
          </p:cNvPr>
          <p:cNvSpPr>
            <a:spLocks noGrp="1"/>
          </p:cNvSpPr>
          <p:nvPr>
            <p:ph type="dt" sz="half" idx="10"/>
          </p:nvPr>
        </p:nvSpPr>
        <p:spPr/>
        <p:txBody>
          <a:bodyPr/>
          <a:lstStyle>
            <a:lvl1pPr>
              <a:defRPr/>
            </a:lvl1pPr>
          </a:lstStyle>
          <a:p>
            <a:pPr>
              <a:defRPr/>
            </a:pPr>
            <a:fld id="{BEC4E6CA-7BA2-406F-9ED1-0691271ED2E7}"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707D4992-D8BE-45BF-B339-2F206838786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CD7A1C7-8D69-41FC-8CAE-27F39E415F2B}"/>
              </a:ext>
            </a:extLst>
          </p:cNvPr>
          <p:cNvSpPr>
            <a:spLocks noGrp="1"/>
          </p:cNvSpPr>
          <p:nvPr>
            <p:ph type="sldNum" sz="quarter" idx="12"/>
          </p:nvPr>
        </p:nvSpPr>
        <p:spPr/>
        <p:txBody>
          <a:bodyPr/>
          <a:lstStyle>
            <a:lvl1pPr>
              <a:defRPr/>
            </a:lvl1pPr>
          </a:lstStyle>
          <a:p>
            <a:pPr>
              <a:defRPr/>
            </a:pPr>
            <a:fld id="{2E209B16-939C-4A73-9354-6E530C0BE71A}" type="slidenum">
              <a:rPr lang="ja-JP" altLang="en-US"/>
              <a:pPr>
                <a:defRPr/>
              </a:pPr>
              <a:t>‹#›</a:t>
            </a:fld>
            <a:endParaRPr lang="ja-JP" altLang="en-US"/>
          </a:p>
        </p:txBody>
      </p:sp>
    </p:spTree>
    <p:extLst>
      <p:ext uri="{BB962C8B-B14F-4D97-AF65-F5344CB8AC3E}">
        <p14:creationId xmlns:p14="http://schemas.microsoft.com/office/powerpoint/2010/main" val="229575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9685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88035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79182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45294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66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3915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05465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132446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3DBE24FC-1DA8-4627-A748-2E25D76ED4C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9CE78840-F42C-460A-9DB4-A7BAE8394A5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8350C0A-6490-4CA5-A858-0BEA70C5AE5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EC504F30-58FF-44D5-81E4-2B520319AB78}"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6F53DE06-F950-4EE1-97F3-FCDA5FA5178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4EDF381-8297-4800-8D4A-BB115BB814F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6B17905-671F-4586-B7D7-CDE658C6E13D}" type="slidenum">
              <a:rPr lang="ja-JP" altLang="en-US"/>
              <a:pPr>
                <a:defRPr/>
              </a:pPr>
              <a:t>‹#›</a:t>
            </a:fld>
            <a:endParaRPr lang="ja-JP" altLang="en-US"/>
          </a:p>
        </p:txBody>
      </p:sp>
    </p:spTree>
    <p:extLst>
      <p:ext uri="{BB962C8B-B14F-4D97-AF65-F5344CB8AC3E}">
        <p14:creationId xmlns:p14="http://schemas.microsoft.com/office/powerpoint/2010/main" val="2240078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www.irasutoya.com/2013/02/blog-post_6431.html"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043608" y="1412776"/>
            <a:ext cx="4032448" cy="576064"/>
          </a:xfrm>
        </p:spPr>
        <p:txBody>
          <a:bodyPr>
            <a:noAutofit/>
          </a:bodyPr>
          <a:lstStyle/>
          <a:p>
            <a:pPr algn="l"/>
            <a:r>
              <a:rPr lang="ja-JP" altLang="en-US" b="1" dirty="0">
                <a:solidFill>
                  <a:schemeClr val="tx1"/>
                </a:solidFill>
                <a:latin typeface="+mj-ea"/>
                <a:ea typeface="+mj-ea"/>
              </a:rPr>
              <a:t>こころのサポート授業</a:t>
            </a:r>
            <a:endParaRPr kumimoji="1" lang="ja-JP" altLang="en-US" sz="4800" dirty="0">
              <a:solidFill>
                <a:schemeClr val="tx1"/>
              </a:solidFill>
              <a:latin typeface="+mj-ea"/>
              <a:ea typeface="+mj-ea"/>
            </a:endParaRPr>
          </a:p>
        </p:txBody>
      </p:sp>
      <p:sp>
        <p:nvSpPr>
          <p:cNvPr id="4" name="サブタイトル 2"/>
          <p:cNvSpPr txBox="1">
            <a:spLocks/>
          </p:cNvSpPr>
          <p:nvPr/>
        </p:nvSpPr>
        <p:spPr>
          <a:xfrm>
            <a:off x="683568" y="2276872"/>
            <a:ext cx="7848872" cy="25202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5400" b="1" dirty="0">
                <a:solidFill>
                  <a:srgbClr val="0070C0"/>
                </a:solidFill>
                <a:latin typeface="ＤＨＰ特太ゴシック体" panose="020B0500000000000000" pitchFamily="50" charset="-128"/>
                <a:ea typeface="ＤＨＰ特太ゴシック体" panose="020B0500000000000000" pitchFamily="50" charset="-128"/>
              </a:rPr>
              <a:t>ストレスマネジメント・認知（考え）</a:t>
            </a:r>
            <a:r>
              <a:rPr lang="ja-JP" altLang="en-US" sz="5400" b="1" dirty="0" smtClean="0">
                <a:solidFill>
                  <a:srgbClr val="0070C0"/>
                </a:solidFill>
                <a:latin typeface="ＤＨＰ特太ゴシック体" panose="020B0500000000000000" pitchFamily="50" charset="-128"/>
                <a:ea typeface="ＤＨＰ特太ゴシック体" panose="020B0500000000000000" pitchFamily="50" charset="-128"/>
              </a:rPr>
              <a:t>編</a:t>
            </a:r>
            <a:endParaRPr lang="en-US" altLang="ja-JP" sz="5400" b="1" dirty="0" smtClean="0">
              <a:solidFill>
                <a:srgbClr val="0070C0"/>
              </a:solidFill>
              <a:latin typeface="ＤＨＰ特太ゴシック体" panose="020B0500000000000000" pitchFamily="50" charset="-128"/>
              <a:ea typeface="ＤＨＰ特太ゴシック体" panose="020B0500000000000000" pitchFamily="50" charset="-128"/>
            </a:endParaRPr>
          </a:p>
          <a:p>
            <a:r>
              <a:rPr lang="ja-JP" altLang="en-US" sz="4400" dirty="0" smtClean="0">
                <a:solidFill>
                  <a:srgbClr val="0070C0"/>
                </a:solidFill>
                <a:latin typeface="ＤＨＰ特太ゴシック体" panose="020B0500000000000000" pitchFamily="50" charset="-128"/>
                <a:ea typeface="ＤＨＰ特太ゴシック体" panose="020B0500000000000000" pitchFamily="50" charset="-128"/>
              </a:rPr>
              <a:t>（</a:t>
            </a:r>
            <a:r>
              <a:rPr lang="en-US" altLang="ja-JP" sz="4400" dirty="0" smtClean="0">
                <a:solidFill>
                  <a:srgbClr val="0070C0"/>
                </a:solidFill>
                <a:latin typeface="ＤＨＰ特太ゴシック体" panose="020B0500000000000000" pitchFamily="50" charset="-128"/>
                <a:ea typeface="ＤＨＰ特太ゴシック体" panose="020B0500000000000000" pitchFamily="50" charset="-128"/>
              </a:rPr>
              <a:t>31</a:t>
            </a:r>
            <a:r>
              <a:rPr lang="ja-JP" altLang="en-US" sz="4400" dirty="0" smtClean="0">
                <a:solidFill>
                  <a:srgbClr val="0070C0"/>
                </a:solidFill>
                <a:latin typeface="ＤＨＰ特太ゴシック体" panose="020B0500000000000000" pitchFamily="50" charset="-128"/>
                <a:ea typeface="ＤＨＰ特太ゴシック体" panose="020B0500000000000000" pitchFamily="50" charset="-128"/>
              </a:rPr>
              <a:t>項目版）</a:t>
            </a:r>
            <a:endParaRPr lang="ja-JP" altLang="en-US" sz="4400" dirty="0">
              <a:solidFill>
                <a:srgbClr val="0070C0"/>
              </a:solidFill>
              <a:latin typeface="ＤＨＰ特太ゴシック体" panose="020B0500000000000000" pitchFamily="50" charset="-128"/>
              <a:ea typeface="ＤＨＰ特太ゴシック体" panose="020B0500000000000000" pitchFamily="50" charset="-128"/>
            </a:endParaRPr>
          </a:p>
        </p:txBody>
      </p:sp>
      <p:sp>
        <p:nvSpPr>
          <p:cNvPr id="5" name="テキスト ボックス 4"/>
          <p:cNvSpPr txBox="1"/>
          <p:nvPr/>
        </p:nvSpPr>
        <p:spPr>
          <a:xfrm>
            <a:off x="4061128" y="6211669"/>
            <a:ext cx="5112568" cy="646331"/>
          </a:xfrm>
          <a:prstGeom prst="rect">
            <a:avLst/>
          </a:prstGeom>
          <a:noFill/>
        </p:spPr>
        <p:txBody>
          <a:bodyPr wrap="square" rtlCol="0">
            <a:spAutoFit/>
          </a:bodyPr>
          <a:lstStyle/>
          <a:p>
            <a:r>
              <a:rPr kumimoji="1" lang="ja-JP" altLang="en-US" dirty="0"/>
              <a:t>イラスト：かわいいフリーイラスト素材集いらすと</a:t>
            </a:r>
            <a:r>
              <a:rPr kumimoji="1" lang="ja-JP" altLang="en-US" dirty="0" err="1"/>
              <a:t>や</a:t>
            </a:r>
            <a:endParaRPr kumimoji="1" lang="en-US" altLang="ja-JP" dirty="0"/>
          </a:p>
          <a:p>
            <a:r>
              <a:rPr lang="ja-JP" altLang="en-US" dirty="0"/>
              <a:t>　　　　　　</a:t>
            </a:r>
            <a:r>
              <a:rPr lang="en-US" altLang="ja-JP" dirty="0"/>
              <a:t>http://www.irasutoya.com/</a:t>
            </a:r>
            <a:endParaRPr kumimoji="1" lang="ja-JP" altLang="en-US" dirty="0"/>
          </a:p>
        </p:txBody>
      </p:sp>
    </p:spTree>
    <p:extLst>
      <p:ext uri="{BB962C8B-B14F-4D97-AF65-F5344CB8AC3E}">
        <p14:creationId xmlns:p14="http://schemas.microsoft.com/office/powerpoint/2010/main" val="2970331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700808"/>
            <a:ext cx="8064896" cy="1512168"/>
          </a:xfrm>
        </p:spPr>
        <p:txBody>
          <a:bodyPr>
            <a:normAutofit/>
          </a:bodyPr>
          <a:lstStyle/>
          <a:p>
            <a:pPr algn="l"/>
            <a:r>
              <a:rPr lang="ja-JP" altLang="en-US" dirty="0"/>
              <a:t>２　なにかをしようとしても，</a:t>
            </a:r>
            <a:r>
              <a:rPr lang="en-US" altLang="ja-JP" dirty="0"/>
              <a:t/>
            </a:r>
            <a:br>
              <a:rPr lang="en-US" altLang="ja-JP" dirty="0"/>
            </a:br>
            <a:r>
              <a:rPr lang="ja-JP" altLang="en-US" dirty="0"/>
              <a:t>　　集中できないことがある</a:t>
            </a:r>
            <a:endParaRPr kumimoji="1" lang="ja-JP" altLang="en-US" dirty="0"/>
          </a:p>
        </p:txBody>
      </p:sp>
    </p:spTree>
    <p:extLst>
      <p:ext uri="{BB962C8B-B14F-4D97-AF65-F5344CB8AC3E}">
        <p14:creationId xmlns:p14="http://schemas.microsoft.com/office/powerpoint/2010/main" val="4098557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700808"/>
            <a:ext cx="7992888" cy="1512168"/>
          </a:xfrm>
        </p:spPr>
        <p:txBody>
          <a:bodyPr>
            <a:normAutofit/>
          </a:bodyPr>
          <a:lstStyle/>
          <a:p>
            <a:pPr algn="l"/>
            <a:r>
              <a:rPr lang="ja-JP" altLang="en-US" sz="4000" dirty="0"/>
              <a:t>３　むしゃくしゃしたり，いらいらしたり，　　　</a:t>
            </a:r>
            <a:r>
              <a:rPr lang="en-US" altLang="ja-JP" sz="4000" dirty="0"/>
              <a:t/>
            </a:r>
            <a:br>
              <a:rPr lang="en-US" altLang="ja-JP" sz="4000" dirty="0"/>
            </a:br>
            <a:r>
              <a:rPr lang="ja-JP" altLang="en-US" sz="4000" dirty="0"/>
              <a:t>　　かっとしたりする</a:t>
            </a:r>
            <a:endParaRPr kumimoji="1" lang="ja-JP" altLang="en-US" sz="4000" dirty="0"/>
          </a:p>
        </p:txBody>
      </p:sp>
    </p:spTree>
    <p:extLst>
      <p:ext uri="{BB962C8B-B14F-4D97-AF65-F5344CB8AC3E}">
        <p14:creationId xmlns:p14="http://schemas.microsoft.com/office/powerpoint/2010/main" val="1198734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628800"/>
            <a:ext cx="7653536" cy="1872208"/>
          </a:xfrm>
        </p:spPr>
        <p:txBody>
          <a:bodyPr>
            <a:normAutofit/>
          </a:bodyPr>
          <a:lstStyle/>
          <a:p>
            <a:pPr algn="l"/>
            <a:r>
              <a:rPr kumimoji="1" lang="ja-JP" altLang="en-US" sz="4000" dirty="0"/>
              <a:t>４　からだが緊張したり，</a:t>
            </a:r>
            <a:r>
              <a:rPr kumimoji="1" lang="en-US" altLang="ja-JP" sz="4000" dirty="0"/>
              <a:t/>
            </a:r>
            <a:br>
              <a:rPr kumimoji="1" lang="en-US" altLang="ja-JP" sz="4000" dirty="0"/>
            </a:br>
            <a:r>
              <a:rPr kumimoji="1" lang="ja-JP" altLang="en-US" sz="4000" dirty="0"/>
              <a:t>　　感覚がびんかんになっている</a:t>
            </a:r>
          </a:p>
        </p:txBody>
      </p:sp>
    </p:spTree>
    <p:extLst>
      <p:ext uri="{BB962C8B-B14F-4D97-AF65-F5344CB8AC3E}">
        <p14:creationId xmlns:p14="http://schemas.microsoft.com/office/powerpoint/2010/main" val="171204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1268760"/>
            <a:ext cx="7056784" cy="2160240"/>
          </a:xfrm>
        </p:spPr>
        <p:txBody>
          <a:bodyPr>
            <a:noAutofit/>
          </a:bodyPr>
          <a:lstStyle/>
          <a:p>
            <a:pPr algn="l"/>
            <a:r>
              <a:rPr lang="ja-JP" altLang="en-US" sz="4000" dirty="0"/>
              <a:t>５　小さな音やちょっとしたことで，</a:t>
            </a:r>
            <a:r>
              <a:rPr lang="en-US" altLang="ja-JP" sz="4000" dirty="0"/>
              <a:t/>
            </a:r>
            <a:br>
              <a:rPr lang="en-US" altLang="ja-JP" sz="4000" dirty="0"/>
            </a:br>
            <a:r>
              <a:rPr lang="ja-JP" altLang="en-US" sz="4000" dirty="0"/>
              <a:t>　　どきっとする</a:t>
            </a:r>
            <a:endParaRPr kumimoji="1" lang="ja-JP" altLang="en-US" sz="4000" dirty="0"/>
          </a:p>
        </p:txBody>
      </p:sp>
    </p:spTree>
    <p:extLst>
      <p:ext uri="{BB962C8B-B14F-4D97-AF65-F5344CB8AC3E}">
        <p14:creationId xmlns:p14="http://schemas.microsoft.com/office/powerpoint/2010/main" val="2776057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9024" y="1340768"/>
            <a:ext cx="8784976" cy="2304256"/>
          </a:xfrm>
        </p:spPr>
        <p:txBody>
          <a:bodyPr>
            <a:normAutofit/>
          </a:bodyPr>
          <a:lstStyle/>
          <a:p>
            <a:pPr algn="l"/>
            <a:r>
              <a:rPr kumimoji="1" lang="ja-JP" altLang="en-US" sz="3600" dirty="0"/>
              <a:t>６　つらかったこと</a:t>
            </a:r>
            <a:r>
              <a:rPr kumimoji="1" lang="ja-JP" altLang="en-US" sz="3200" dirty="0"/>
              <a:t>（大震災や</a:t>
            </a:r>
            <a:r>
              <a:rPr lang="ja-JP" altLang="en-US" sz="3200" dirty="0"/>
              <a:t>他の大変なこと）</a:t>
            </a:r>
            <a:r>
              <a:rPr lang="ja-JP" altLang="en-US" sz="3600" dirty="0"/>
              <a:t>が</a:t>
            </a:r>
            <a:r>
              <a:rPr lang="en-US" altLang="ja-JP" sz="3600" dirty="0"/>
              <a:t/>
            </a:r>
            <a:br>
              <a:rPr lang="en-US" altLang="ja-JP" sz="3600" dirty="0"/>
            </a:br>
            <a:r>
              <a:rPr lang="ja-JP" altLang="en-US" sz="3600" dirty="0"/>
              <a:t>　　頭から，離れないことがある</a:t>
            </a:r>
            <a:endParaRPr kumimoji="1" lang="ja-JP" altLang="en-US" sz="3600" dirty="0"/>
          </a:p>
        </p:txBody>
      </p:sp>
    </p:spTree>
    <p:extLst>
      <p:ext uri="{BB962C8B-B14F-4D97-AF65-F5344CB8AC3E}">
        <p14:creationId xmlns:p14="http://schemas.microsoft.com/office/powerpoint/2010/main" val="1212028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340768"/>
            <a:ext cx="7920880" cy="1872208"/>
          </a:xfrm>
        </p:spPr>
        <p:txBody>
          <a:bodyPr>
            <a:normAutofit/>
          </a:bodyPr>
          <a:lstStyle/>
          <a:p>
            <a:pPr algn="l"/>
            <a:r>
              <a:rPr kumimoji="1" lang="ja-JP" altLang="en-US" sz="4000" dirty="0"/>
              <a:t>７　いやな夢や，こわい夢をみる</a:t>
            </a:r>
          </a:p>
        </p:txBody>
      </p:sp>
    </p:spTree>
    <p:extLst>
      <p:ext uri="{BB962C8B-B14F-4D97-AF65-F5344CB8AC3E}">
        <p14:creationId xmlns:p14="http://schemas.microsoft.com/office/powerpoint/2010/main" val="3962397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1268760"/>
            <a:ext cx="8208912" cy="1512168"/>
          </a:xfrm>
        </p:spPr>
        <p:txBody>
          <a:bodyPr>
            <a:normAutofit/>
          </a:bodyPr>
          <a:lstStyle/>
          <a:p>
            <a:pPr algn="l"/>
            <a:r>
              <a:rPr kumimoji="1" lang="ja-JP" altLang="en-US" sz="4000" dirty="0"/>
              <a:t>８　夜中に目がさめて</a:t>
            </a:r>
            <a:r>
              <a:rPr kumimoji="1" lang="en-US" altLang="ja-JP" sz="4000" dirty="0"/>
              <a:t/>
            </a:r>
            <a:br>
              <a:rPr kumimoji="1" lang="en-US" altLang="ja-JP" sz="4000" dirty="0"/>
            </a:br>
            <a:r>
              <a:rPr lang="ja-JP" altLang="en-US" sz="4000" dirty="0"/>
              <a:t>　　</a:t>
            </a:r>
            <a:r>
              <a:rPr kumimoji="1" lang="ja-JP" altLang="en-US" sz="4000" dirty="0"/>
              <a:t>眠れないことがある</a:t>
            </a:r>
          </a:p>
        </p:txBody>
      </p:sp>
    </p:spTree>
    <p:extLst>
      <p:ext uri="{BB962C8B-B14F-4D97-AF65-F5344CB8AC3E}">
        <p14:creationId xmlns:p14="http://schemas.microsoft.com/office/powerpoint/2010/main" val="1547517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268760"/>
            <a:ext cx="8568952" cy="2592288"/>
          </a:xfrm>
        </p:spPr>
        <p:txBody>
          <a:bodyPr>
            <a:normAutofit/>
          </a:bodyPr>
          <a:lstStyle/>
          <a:p>
            <a:pPr algn="l"/>
            <a:r>
              <a:rPr kumimoji="1" lang="ja-JP" altLang="en-US" sz="3600" dirty="0"/>
              <a:t>９　ちょっとした</a:t>
            </a:r>
            <a:r>
              <a:rPr lang="ja-JP" altLang="en-US" sz="3600" dirty="0"/>
              <a:t>きっかけ</a:t>
            </a:r>
            <a:r>
              <a:rPr kumimoji="1" lang="ja-JP" altLang="en-US" sz="3600" dirty="0"/>
              <a:t>で，</a:t>
            </a:r>
            <a:r>
              <a:rPr kumimoji="1" lang="en-US" altLang="ja-JP" sz="3600" dirty="0"/>
              <a:t/>
            </a:r>
            <a:br>
              <a:rPr kumimoji="1" lang="en-US" altLang="ja-JP" sz="3600" dirty="0"/>
            </a:br>
            <a:r>
              <a:rPr lang="ja-JP" altLang="en-US" sz="3600" dirty="0"/>
              <a:t>　　思い出したくないのに，思い出してしまう</a:t>
            </a:r>
            <a:endParaRPr kumimoji="1" lang="ja-JP" altLang="en-US" sz="3600" dirty="0"/>
          </a:p>
        </p:txBody>
      </p:sp>
    </p:spTree>
    <p:extLst>
      <p:ext uri="{BB962C8B-B14F-4D97-AF65-F5344CB8AC3E}">
        <p14:creationId xmlns:p14="http://schemas.microsoft.com/office/powerpoint/2010/main" val="2325422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24744"/>
            <a:ext cx="8712968" cy="3096344"/>
          </a:xfrm>
        </p:spPr>
        <p:txBody>
          <a:bodyPr>
            <a:normAutofit/>
          </a:bodyPr>
          <a:lstStyle/>
          <a:p>
            <a:pPr algn="l"/>
            <a:r>
              <a:rPr kumimoji="1" lang="ja-JP" altLang="en-US" sz="4000" dirty="0"/>
              <a:t>１０　つらかったことを思い出して，</a:t>
            </a:r>
            <a:r>
              <a:rPr kumimoji="1" lang="en-US" altLang="ja-JP" sz="4000" dirty="0"/>
              <a:t/>
            </a:r>
            <a:br>
              <a:rPr kumimoji="1" lang="en-US" altLang="ja-JP" sz="4000" dirty="0"/>
            </a:br>
            <a:r>
              <a:rPr lang="ja-JP" altLang="en-US" sz="4000" dirty="0"/>
              <a:t>　　　どきどきしたり，苦しくなったりする</a:t>
            </a:r>
            <a:endParaRPr kumimoji="1" lang="ja-JP" altLang="en-US" sz="4000" dirty="0"/>
          </a:p>
        </p:txBody>
      </p:sp>
    </p:spTree>
    <p:extLst>
      <p:ext uri="{BB962C8B-B14F-4D97-AF65-F5344CB8AC3E}">
        <p14:creationId xmlns:p14="http://schemas.microsoft.com/office/powerpoint/2010/main" val="123147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052736"/>
            <a:ext cx="8712968" cy="2592288"/>
          </a:xfrm>
        </p:spPr>
        <p:txBody>
          <a:bodyPr>
            <a:normAutofit/>
          </a:bodyPr>
          <a:lstStyle/>
          <a:p>
            <a:pPr algn="l"/>
            <a:r>
              <a:rPr kumimoji="1" lang="ja-JP" altLang="en-US" sz="4000" dirty="0"/>
              <a:t>１１　つらかったことは，現実のこと・</a:t>
            </a:r>
            <a:r>
              <a:rPr kumimoji="1" lang="en-US" altLang="ja-JP" sz="4000" dirty="0"/>
              <a:t/>
            </a:r>
            <a:br>
              <a:rPr kumimoji="1" lang="en-US" altLang="ja-JP" sz="4000" dirty="0"/>
            </a:br>
            <a:r>
              <a:rPr lang="ja-JP" altLang="en-US" sz="4000" dirty="0"/>
              <a:t>　　　本当のことと思えないことがある</a:t>
            </a:r>
            <a:endParaRPr kumimoji="1" lang="ja-JP" altLang="en-US" sz="4000" dirty="0"/>
          </a:p>
        </p:txBody>
      </p:sp>
    </p:spTree>
    <p:extLst>
      <p:ext uri="{BB962C8B-B14F-4D97-AF65-F5344CB8AC3E}">
        <p14:creationId xmlns:p14="http://schemas.microsoft.com/office/powerpoint/2010/main" val="667169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6651" y="172993"/>
            <a:ext cx="7848872" cy="769441"/>
          </a:xfrm>
          <a:prstGeom prst="rect">
            <a:avLst/>
          </a:prstGeom>
        </p:spPr>
        <p:txBody>
          <a:bodyPr wrap="square">
            <a:spAutoFit/>
          </a:bodyPr>
          <a:lstStyle/>
          <a:p>
            <a:pPr algn="ctr"/>
            <a:r>
              <a:rPr lang="ja-JP" altLang="en-US" sz="4400" dirty="0">
                <a:solidFill>
                  <a:schemeClr val="accent2"/>
                </a:solidFill>
                <a:latin typeface="HGP創英角ﾎﾟｯﾌﾟ体" pitchFamily="50" charset="-128"/>
                <a:ea typeface="ＤＨＰ特太ゴシック体" panose="02010601000101010101" pitchFamily="2" charset="-128"/>
              </a:rPr>
              <a:t>こんなことあるよね　</a:t>
            </a:r>
            <a:endParaRPr lang="en-US" altLang="ja-JP" sz="4400" dirty="0">
              <a:solidFill>
                <a:schemeClr val="accent2"/>
              </a:solidFill>
              <a:latin typeface="HGP創英角ﾎﾟｯﾌﾟ体" pitchFamily="50" charset="-128"/>
              <a:ea typeface="ＤＨＰ特太ゴシック体" panose="02010601000101010101" pitchFamily="2" charset="-128"/>
            </a:endParaRPr>
          </a:p>
        </p:txBody>
      </p:sp>
      <p:sp>
        <p:nvSpPr>
          <p:cNvPr id="3" name="角丸四角形 2"/>
          <p:cNvSpPr/>
          <p:nvPr/>
        </p:nvSpPr>
        <p:spPr>
          <a:xfrm>
            <a:off x="91487" y="1143000"/>
            <a:ext cx="8839200" cy="1752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1" name="円/楕円 10"/>
          <p:cNvSpPr/>
          <p:nvPr/>
        </p:nvSpPr>
        <p:spPr>
          <a:xfrm>
            <a:off x="755576"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2" name="円/楕円 11"/>
          <p:cNvSpPr/>
          <p:nvPr/>
        </p:nvSpPr>
        <p:spPr>
          <a:xfrm>
            <a:off x="6084168"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感情</a:t>
            </a:r>
            <a:endParaRPr lang="en-US" altLang="ja-JP" sz="3200" dirty="0"/>
          </a:p>
          <a:p>
            <a:pPr algn="ctr"/>
            <a:r>
              <a:rPr lang="ja-JP" altLang="en-US" sz="3200" dirty="0"/>
              <a:t>（気持ち）</a:t>
            </a:r>
            <a:endParaRPr kumimoji="1" lang="ja-JP" altLang="en-US" sz="3200" dirty="0"/>
          </a:p>
        </p:txBody>
      </p:sp>
      <p:sp>
        <p:nvSpPr>
          <p:cNvPr id="13" name="右矢印 12"/>
          <p:cNvSpPr/>
          <p:nvPr/>
        </p:nvSpPr>
        <p:spPr>
          <a:xfrm>
            <a:off x="3851920" y="1752600"/>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7" name="コンテンツ プレースホルダ 2"/>
          <p:cNvSpPr>
            <a:spLocks noGrp="1"/>
          </p:cNvSpPr>
          <p:nvPr>
            <p:ph idx="4294967295"/>
          </p:nvPr>
        </p:nvSpPr>
        <p:spPr>
          <a:xfrm>
            <a:off x="323528" y="3214403"/>
            <a:ext cx="8607159" cy="2448272"/>
          </a:xfrm>
        </p:spPr>
        <p:txBody>
          <a:bodyPr>
            <a:noAutofit/>
          </a:bodyPr>
          <a:lstStyle/>
          <a:p>
            <a:pPr eaLnBrk="1" hangingPunct="1"/>
            <a:r>
              <a:rPr lang="ja-JP" altLang="en-US" sz="4000" dirty="0">
                <a:latin typeface="+mn-ea"/>
              </a:rPr>
              <a:t>試合に勝った　　　　　　　　うれしい</a:t>
            </a:r>
            <a:endParaRPr lang="en-US" altLang="ja-JP" sz="4000" dirty="0">
              <a:latin typeface="+mn-ea"/>
            </a:endParaRPr>
          </a:p>
          <a:p>
            <a:pPr eaLnBrk="1" hangingPunct="1"/>
            <a:r>
              <a:rPr lang="ja-JP" altLang="en-US" sz="4000" dirty="0">
                <a:latin typeface="+mn-ea"/>
              </a:rPr>
              <a:t>返事がない　　　           　イライラ</a:t>
            </a:r>
            <a:endParaRPr lang="en-US" altLang="ja-JP" sz="4000" dirty="0">
              <a:latin typeface="+mn-ea"/>
            </a:endParaRPr>
          </a:p>
          <a:p>
            <a:pPr eaLnBrk="1" hangingPunct="1"/>
            <a:r>
              <a:rPr lang="ja-JP" altLang="en-US" sz="4000" dirty="0">
                <a:latin typeface="+mn-ea"/>
              </a:rPr>
              <a:t>成績が悪い　              　 落ち込む</a:t>
            </a:r>
            <a:endParaRPr lang="en-US" altLang="ja-JP" sz="4000" dirty="0">
              <a:latin typeface="+mn-ea"/>
            </a:endParaRPr>
          </a:p>
        </p:txBody>
      </p:sp>
      <p:sp>
        <p:nvSpPr>
          <p:cNvPr id="8" name="右矢印 7"/>
          <p:cNvSpPr/>
          <p:nvPr/>
        </p:nvSpPr>
        <p:spPr>
          <a:xfrm>
            <a:off x="3977687" y="3212976"/>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9" name="右矢印 8"/>
          <p:cNvSpPr/>
          <p:nvPr/>
        </p:nvSpPr>
        <p:spPr>
          <a:xfrm>
            <a:off x="3977687" y="3933056"/>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右矢印 9"/>
          <p:cNvSpPr/>
          <p:nvPr/>
        </p:nvSpPr>
        <p:spPr>
          <a:xfrm>
            <a:off x="3977687" y="4725144"/>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dirty="0"/>
              <a:t> </a:t>
            </a:r>
            <a:endParaRPr kumimoji="1" lang="ja-JP" altLang="en-US" dirty="0"/>
          </a:p>
        </p:txBody>
      </p:sp>
      <p:sp>
        <p:nvSpPr>
          <p:cNvPr id="14" name="角丸四角形 13"/>
          <p:cNvSpPr/>
          <p:nvPr/>
        </p:nvSpPr>
        <p:spPr>
          <a:xfrm>
            <a:off x="106448" y="5589240"/>
            <a:ext cx="8856984" cy="9001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FF00"/>
                </a:solidFill>
                <a:latin typeface="ＤＦ特太ゴシック体" panose="020B0509000000000000" pitchFamily="49" charset="-128"/>
                <a:ea typeface="ＤＦ特太ゴシック体" panose="020B0509000000000000" pitchFamily="49" charset="-128"/>
              </a:rPr>
              <a:t>落ち込み・イライラが続くとつらいよね</a:t>
            </a:r>
            <a:endParaRPr lang="en-US" altLang="ja-JP" sz="3600" dirty="0">
              <a:solidFill>
                <a:srgbClr val="FFFF00"/>
              </a:solidFill>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066345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052736"/>
            <a:ext cx="8136904" cy="2088232"/>
          </a:xfrm>
        </p:spPr>
        <p:txBody>
          <a:bodyPr>
            <a:normAutofit/>
          </a:bodyPr>
          <a:lstStyle/>
          <a:p>
            <a:pPr algn="l"/>
            <a:r>
              <a:rPr kumimoji="1" lang="ja-JP" altLang="en-US" sz="4000" dirty="0"/>
              <a:t>１２　悲しいことがあったのに，</a:t>
            </a:r>
            <a:r>
              <a:rPr kumimoji="1" lang="en-US" altLang="ja-JP" sz="4000" dirty="0"/>
              <a:t/>
            </a:r>
            <a:br>
              <a:rPr kumimoji="1" lang="en-US" altLang="ja-JP" sz="4000" dirty="0"/>
            </a:br>
            <a:r>
              <a:rPr lang="ja-JP" altLang="en-US" sz="4000" dirty="0"/>
              <a:t>　　　どうして涙がでないのかなと思う</a:t>
            </a:r>
            <a:endParaRPr kumimoji="1" lang="ja-JP" altLang="en-US" sz="4000" dirty="0"/>
          </a:p>
        </p:txBody>
      </p:sp>
    </p:spTree>
    <p:extLst>
      <p:ext uri="{BB962C8B-B14F-4D97-AF65-F5344CB8AC3E}">
        <p14:creationId xmlns:p14="http://schemas.microsoft.com/office/powerpoint/2010/main" val="738304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484784"/>
            <a:ext cx="8964488" cy="1728192"/>
          </a:xfrm>
        </p:spPr>
        <p:txBody>
          <a:bodyPr>
            <a:noAutofit/>
          </a:bodyPr>
          <a:lstStyle/>
          <a:p>
            <a:pPr algn="l"/>
            <a:r>
              <a:rPr kumimoji="1" lang="ja-JP" altLang="en-US" sz="4000" dirty="0"/>
              <a:t>１３　つらかったことは，</a:t>
            </a:r>
            <a:r>
              <a:rPr kumimoji="1" lang="en-US" altLang="ja-JP" sz="4000" dirty="0"/>
              <a:t/>
            </a:r>
            <a:br>
              <a:rPr kumimoji="1" lang="en-US" altLang="ja-JP" sz="4000" dirty="0"/>
            </a:br>
            <a:r>
              <a:rPr lang="ja-JP" altLang="en-US" sz="4000" dirty="0"/>
              <a:t>　　　できるだけ「考え」ないようにしている</a:t>
            </a:r>
            <a:endParaRPr kumimoji="1" lang="ja-JP" altLang="en-US" sz="4000" dirty="0"/>
          </a:p>
        </p:txBody>
      </p:sp>
    </p:spTree>
    <p:extLst>
      <p:ext uri="{BB962C8B-B14F-4D97-AF65-F5344CB8AC3E}">
        <p14:creationId xmlns:p14="http://schemas.microsoft.com/office/powerpoint/2010/main" val="187847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908720"/>
            <a:ext cx="8280920" cy="2808312"/>
          </a:xfrm>
        </p:spPr>
        <p:txBody>
          <a:bodyPr>
            <a:normAutofit/>
          </a:bodyPr>
          <a:lstStyle/>
          <a:p>
            <a:pPr algn="l"/>
            <a:r>
              <a:rPr kumimoji="1" lang="ja-JP" altLang="en-US" sz="4000" dirty="0"/>
              <a:t>１４　つらかったことを，思い出させる　　　　　</a:t>
            </a:r>
            <a:r>
              <a:rPr kumimoji="1" lang="en-US" altLang="ja-JP" sz="4000" dirty="0"/>
              <a:t/>
            </a:r>
            <a:br>
              <a:rPr kumimoji="1" lang="en-US" altLang="ja-JP" sz="4000" dirty="0"/>
            </a:br>
            <a:r>
              <a:rPr lang="ja-JP" altLang="en-US" sz="4000" dirty="0"/>
              <a:t>　　　</a:t>
            </a:r>
            <a:r>
              <a:rPr kumimoji="1" lang="ja-JP" altLang="en-US" sz="4000" dirty="0"/>
              <a:t>場所や人や物には　　　　</a:t>
            </a:r>
            <a:r>
              <a:rPr kumimoji="1" lang="en-US" altLang="ja-JP" sz="4000" dirty="0"/>
              <a:t/>
            </a:r>
            <a:br>
              <a:rPr kumimoji="1" lang="en-US" altLang="ja-JP" sz="4000" dirty="0"/>
            </a:br>
            <a:r>
              <a:rPr lang="ja-JP" altLang="en-US" sz="4000" dirty="0"/>
              <a:t>　　　</a:t>
            </a:r>
            <a:r>
              <a:rPr kumimoji="1" lang="ja-JP" altLang="en-US" sz="4000" dirty="0"/>
              <a:t>近づかないようにしている</a:t>
            </a:r>
          </a:p>
        </p:txBody>
      </p:sp>
    </p:spTree>
    <p:extLst>
      <p:ext uri="{BB962C8B-B14F-4D97-AF65-F5344CB8AC3E}">
        <p14:creationId xmlns:p14="http://schemas.microsoft.com/office/powerpoint/2010/main" val="2646997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124744"/>
            <a:ext cx="7725544" cy="2304256"/>
          </a:xfrm>
        </p:spPr>
        <p:txBody>
          <a:bodyPr>
            <a:normAutofit/>
          </a:bodyPr>
          <a:lstStyle/>
          <a:p>
            <a:pPr algn="l"/>
            <a:r>
              <a:rPr kumimoji="1" lang="ja-JP" altLang="en-US" sz="4000" dirty="0"/>
              <a:t>１５　つらかったことについては，</a:t>
            </a:r>
            <a:r>
              <a:rPr kumimoji="1" lang="en-US" altLang="ja-JP" sz="4000" dirty="0"/>
              <a:t/>
            </a:r>
            <a:br>
              <a:rPr kumimoji="1" lang="en-US" altLang="ja-JP" sz="4000" dirty="0"/>
            </a:br>
            <a:r>
              <a:rPr lang="ja-JP" altLang="en-US" sz="4000" dirty="0"/>
              <a:t>　　　話さないようにしている</a:t>
            </a:r>
            <a:endParaRPr kumimoji="1" lang="ja-JP" altLang="en-US" sz="4000" dirty="0"/>
          </a:p>
        </p:txBody>
      </p:sp>
    </p:spTree>
    <p:extLst>
      <p:ext uri="{BB962C8B-B14F-4D97-AF65-F5344CB8AC3E}">
        <p14:creationId xmlns:p14="http://schemas.microsoft.com/office/powerpoint/2010/main" val="1652221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3583" y="2996952"/>
            <a:ext cx="2830289" cy="3744416"/>
          </a:xfrm>
          <a:prstGeom prst="rect">
            <a:avLst/>
          </a:prstGeom>
          <a:noFill/>
        </p:spPr>
      </p:pic>
      <p:sp>
        <p:nvSpPr>
          <p:cNvPr id="3" name="テキスト ボックス 2"/>
          <p:cNvSpPr txBox="1"/>
          <p:nvPr/>
        </p:nvSpPr>
        <p:spPr>
          <a:xfrm>
            <a:off x="539552" y="332656"/>
            <a:ext cx="8064896" cy="4401205"/>
          </a:xfrm>
          <a:prstGeom prst="rect">
            <a:avLst/>
          </a:prstGeom>
          <a:noFill/>
        </p:spPr>
        <p:txBody>
          <a:bodyPr wrap="square" rtlCol="0">
            <a:spAutoFit/>
          </a:bodyPr>
          <a:lstStyle/>
          <a:p>
            <a:r>
              <a:rPr kumimoji="1" lang="ja-JP" altLang="en-US" sz="4000" dirty="0">
                <a:latin typeface="+mn-ea"/>
              </a:rPr>
              <a:t>はい，半分おわりました。</a:t>
            </a:r>
            <a:endParaRPr kumimoji="1" lang="en-US" altLang="ja-JP" sz="4000" dirty="0">
              <a:latin typeface="+mn-ea"/>
            </a:endParaRPr>
          </a:p>
          <a:p>
            <a:r>
              <a:rPr kumimoji="1" lang="ja-JP" altLang="en-US" sz="4000" dirty="0">
                <a:latin typeface="+mn-ea"/>
              </a:rPr>
              <a:t>ちょっと緊張した人もいるかもしれません。</a:t>
            </a:r>
            <a:endParaRPr kumimoji="1" lang="en-US" altLang="ja-JP" sz="4000" dirty="0">
              <a:latin typeface="+mn-ea"/>
            </a:endParaRPr>
          </a:p>
          <a:p>
            <a:endParaRPr lang="en-US" altLang="ja-JP" sz="4000" dirty="0">
              <a:latin typeface="+mn-ea"/>
            </a:endParaRPr>
          </a:p>
          <a:p>
            <a:r>
              <a:rPr kumimoji="1" lang="ja-JP" altLang="en-US" sz="4000" dirty="0">
                <a:latin typeface="+mn-ea"/>
              </a:rPr>
              <a:t>背伸びをして，はい，左右に。</a:t>
            </a:r>
            <a:endParaRPr kumimoji="1" lang="en-US" altLang="ja-JP" sz="4000" dirty="0">
              <a:latin typeface="+mn-ea"/>
            </a:endParaRPr>
          </a:p>
          <a:p>
            <a:endParaRPr lang="en-US" altLang="ja-JP" sz="4000" dirty="0">
              <a:latin typeface="+mn-ea"/>
            </a:endParaRPr>
          </a:p>
          <a:p>
            <a:r>
              <a:rPr kumimoji="1" lang="ja-JP" altLang="en-US" sz="4000" dirty="0">
                <a:latin typeface="+mn-ea"/>
              </a:rPr>
              <a:t>あと，半分です！</a:t>
            </a:r>
          </a:p>
        </p:txBody>
      </p:sp>
    </p:spTree>
    <p:extLst>
      <p:ext uri="{BB962C8B-B14F-4D97-AF65-F5344CB8AC3E}">
        <p14:creationId xmlns:p14="http://schemas.microsoft.com/office/powerpoint/2010/main" val="3491502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412776"/>
            <a:ext cx="6984776" cy="2232248"/>
          </a:xfrm>
        </p:spPr>
        <p:txBody>
          <a:bodyPr>
            <a:normAutofit/>
          </a:bodyPr>
          <a:lstStyle/>
          <a:p>
            <a:pPr algn="l"/>
            <a:r>
              <a:rPr kumimoji="1" lang="ja-JP" altLang="en-US" sz="4000" dirty="0"/>
              <a:t>１６　自分が悪い（悪かった）と</a:t>
            </a:r>
            <a:r>
              <a:rPr kumimoji="1" lang="en-US" altLang="ja-JP" sz="4000" dirty="0"/>
              <a:t/>
            </a:r>
            <a:br>
              <a:rPr kumimoji="1" lang="en-US" altLang="ja-JP" sz="4000" dirty="0"/>
            </a:br>
            <a:r>
              <a:rPr lang="ja-JP" altLang="en-US" sz="4000" dirty="0"/>
              <a:t>　　　責めてしまうことがある</a:t>
            </a:r>
            <a:endParaRPr kumimoji="1" lang="ja-JP" altLang="en-US" sz="4000" dirty="0"/>
          </a:p>
        </p:txBody>
      </p:sp>
    </p:spTree>
    <p:extLst>
      <p:ext uri="{BB962C8B-B14F-4D97-AF65-F5344CB8AC3E}">
        <p14:creationId xmlns:p14="http://schemas.microsoft.com/office/powerpoint/2010/main" val="1717642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1484784"/>
            <a:ext cx="6984776" cy="1944216"/>
          </a:xfrm>
        </p:spPr>
        <p:txBody>
          <a:bodyPr>
            <a:normAutofit/>
          </a:bodyPr>
          <a:lstStyle/>
          <a:p>
            <a:pPr algn="l"/>
            <a:r>
              <a:rPr kumimoji="1" lang="ja-JP" altLang="en-US" sz="4000" dirty="0"/>
              <a:t>１７　だれも信用できないと</a:t>
            </a:r>
            <a:r>
              <a:rPr kumimoji="1" lang="en-US" altLang="ja-JP" sz="4000" dirty="0"/>
              <a:t/>
            </a:r>
            <a:br>
              <a:rPr kumimoji="1" lang="en-US" altLang="ja-JP" sz="4000" dirty="0"/>
            </a:br>
            <a:r>
              <a:rPr lang="ja-JP" altLang="en-US" sz="4000" dirty="0"/>
              <a:t>　　　</a:t>
            </a:r>
            <a:r>
              <a:rPr kumimoji="1" lang="ja-JP" altLang="en-US" sz="4000" dirty="0"/>
              <a:t>思うことがある</a:t>
            </a:r>
          </a:p>
        </p:txBody>
      </p:sp>
    </p:spTree>
    <p:extLst>
      <p:ext uri="{BB962C8B-B14F-4D97-AF65-F5344CB8AC3E}">
        <p14:creationId xmlns:p14="http://schemas.microsoft.com/office/powerpoint/2010/main" val="1458446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340768"/>
            <a:ext cx="7848872" cy="2016224"/>
          </a:xfrm>
        </p:spPr>
        <p:txBody>
          <a:bodyPr>
            <a:normAutofit/>
          </a:bodyPr>
          <a:lstStyle/>
          <a:p>
            <a:pPr algn="l"/>
            <a:r>
              <a:rPr kumimoji="1" lang="ja-JP" altLang="en-US" sz="4000" dirty="0"/>
              <a:t>１８　どんなにがんばっても</a:t>
            </a:r>
            <a:r>
              <a:rPr kumimoji="1" lang="en-US" altLang="ja-JP" sz="4000" dirty="0"/>
              <a:t/>
            </a:r>
            <a:br>
              <a:rPr kumimoji="1" lang="en-US" altLang="ja-JP" sz="4000" dirty="0"/>
            </a:br>
            <a:r>
              <a:rPr lang="ja-JP" altLang="en-US" sz="4000" dirty="0"/>
              <a:t>　　　意味がないと思うことがある</a:t>
            </a:r>
            <a:endParaRPr kumimoji="1" lang="ja-JP" altLang="en-US" sz="4000" dirty="0"/>
          </a:p>
        </p:txBody>
      </p:sp>
    </p:spTree>
    <p:extLst>
      <p:ext uri="{BB962C8B-B14F-4D97-AF65-F5344CB8AC3E}">
        <p14:creationId xmlns:p14="http://schemas.microsoft.com/office/powerpoint/2010/main" val="591702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268760"/>
            <a:ext cx="7848872" cy="2376264"/>
          </a:xfrm>
        </p:spPr>
        <p:txBody>
          <a:bodyPr>
            <a:normAutofit/>
          </a:bodyPr>
          <a:lstStyle/>
          <a:p>
            <a:pPr algn="l"/>
            <a:r>
              <a:rPr kumimoji="1" lang="ja-JP" altLang="en-US" sz="4000" dirty="0"/>
              <a:t>１９　楽しかったことが</a:t>
            </a:r>
            <a:r>
              <a:rPr kumimoji="1" lang="en-US" altLang="ja-JP" sz="4000" dirty="0"/>
              <a:t/>
            </a:r>
            <a:br>
              <a:rPr kumimoji="1" lang="en-US" altLang="ja-JP" sz="4000" dirty="0"/>
            </a:br>
            <a:r>
              <a:rPr lang="ja-JP" altLang="en-US" sz="4000" dirty="0"/>
              <a:t>　　　</a:t>
            </a:r>
            <a:r>
              <a:rPr kumimoji="1" lang="ja-JP" altLang="en-US" sz="4000" dirty="0"/>
              <a:t>楽しいと思えないことがある</a:t>
            </a:r>
          </a:p>
        </p:txBody>
      </p:sp>
    </p:spTree>
    <p:extLst>
      <p:ext uri="{BB962C8B-B14F-4D97-AF65-F5344CB8AC3E}">
        <p14:creationId xmlns:p14="http://schemas.microsoft.com/office/powerpoint/2010/main" val="1657931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340768"/>
            <a:ext cx="8820472" cy="1944216"/>
          </a:xfrm>
        </p:spPr>
        <p:txBody>
          <a:bodyPr>
            <a:normAutofit/>
          </a:bodyPr>
          <a:lstStyle/>
          <a:p>
            <a:pPr algn="l"/>
            <a:r>
              <a:rPr lang="ja-JP" altLang="en-US" sz="3600" dirty="0"/>
              <a:t>２０　自分の気持ちを，</a:t>
            </a:r>
            <a:r>
              <a:rPr lang="en-US" altLang="ja-JP" sz="3600" dirty="0"/>
              <a:t/>
            </a:r>
            <a:br>
              <a:rPr lang="en-US" altLang="ja-JP" sz="3600" dirty="0"/>
            </a:br>
            <a:r>
              <a:rPr lang="ja-JP" altLang="en-US" sz="3600" dirty="0"/>
              <a:t>　　　だれもわかってくれないと思うことがある</a:t>
            </a:r>
            <a:endParaRPr kumimoji="1" lang="ja-JP" altLang="en-US" sz="3600" dirty="0"/>
          </a:p>
        </p:txBody>
      </p:sp>
    </p:spTree>
    <p:extLst>
      <p:ext uri="{BB962C8B-B14F-4D97-AF65-F5344CB8AC3E}">
        <p14:creationId xmlns:p14="http://schemas.microsoft.com/office/powerpoint/2010/main" val="2445052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340768"/>
            <a:ext cx="8712968" cy="5184576"/>
          </a:xfrm>
        </p:spPr>
        <p:txBody>
          <a:bodyPr>
            <a:noAutofit/>
          </a:bodyPr>
          <a:lstStyle/>
          <a:p>
            <a:pPr marL="0" indent="0">
              <a:buNone/>
            </a:pPr>
            <a:r>
              <a:rPr lang="ja-JP" altLang="en-US" sz="3600" dirty="0">
                <a:solidFill>
                  <a:srgbClr val="C00000"/>
                </a:solidFill>
                <a:latin typeface="+mj-ea"/>
              </a:rPr>
              <a:t>◆</a:t>
            </a:r>
            <a:r>
              <a:rPr lang="ja-JP" altLang="en-US" sz="3600" b="1" dirty="0">
                <a:solidFill>
                  <a:srgbClr val="0070C0"/>
                </a:solidFill>
                <a:latin typeface="+mj-ea"/>
              </a:rPr>
              <a:t>「心とからだの健康観察」 </a:t>
            </a:r>
            <a:endParaRPr lang="ja-JP" altLang="en-US" sz="3600" dirty="0">
              <a:solidFill>
                <a:srgbClr val="C00000"/>
              </a:solidFill>
              <a:latin typeface="+mj-ea"/>
            </a:endParaRPr>
          </a:p>
          <a:p>
            <a:r>
              <a:rPr lang="ja-JP" altLang="en-US" sz="4000" dirty="0"/>
              <a:t>私たちは，何か出来事があると「考え」と「気持ち」と「行動」と「身体」が変わります。</a:t>
            </a:r>
            <a:endParaRPr lang="en-US" altLang="ja-JP" sz="4000" dirty="0">
              <a:solidFill>
                <a:srgbClr val="FF0000"/>
              </a:solidFill>
            </a:endParaRPr>
          </a:p>
          <a:p>
            <a:r>
              <a:rPr lang="ja-JP" altLang="en-US" sz="4000" dirty="0"/>
              <a:t>まず，心とからだの健康観察を使ってどのようなストレス反応があらわれているのか，チェックしてみましょう。</a:t>
            </a:r>
          </a:p>
          <a:p>
            <a:pPr marL="0" indent="0">
              <a:buNone/>
            </a:pPr>
            <a:endParaRPr kumimoji="1" lang="ja-JP" altLang="en-US" sz="4000" dirty="0">
              <a:latin typeface="+mj-ea"/>
              <a:ea typeface="+mj-ea"/>
            </a:endParaRPr>
          </a:p>
        </p:txBody>
      </p:sp>
      <p:sp>
        <p:nvSpPr>
          <p:cNvPr id="5" name="テキスト ボックス 4"/>
          <p:cNvSpPr txBox="1"/>
          <p:nvPr/>
        </p:nvSpPr>
        <p:spPr>
          <a:xfrm>
            <a:off x="110704" y="188640"/>
            <a:ext cx="9001000" cy="769441"/>
          </a:xfrm>
          <a:prstGeom prst="rect">
            <a:avLst/>
          </a:prstGeom>
          <a:noFill/>
        </p:spPr>
        <p:txBody>
          <a:bodyPr wrap="square" rtlCol="0">
            <a:spAutoFit/>
          </a:bodyPr>
          <a:lstStyle/>
          <a:p>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自分の心と身体に目をむけよう！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0566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268760"/>
            <a:ext cx="7797552" cy="1944216"/>
          </a:xfrm>
        </p:spPr>
        <p:txBody>
          <a:bodyPr>
            <a:normAutofit/>
          </a:bodyPr>
          <a:lstStyle/>
          <a:p>
            <a:pPr algn="l"/>
            <a:r>
              <a:rPr lang="ja-JP" altLang="en-US" sz="4000" dirty="0"/>
              <a:t>２１　頭やお腹が痛かったり，</a:t>
            </a:r>
            <a:r>
              <a:rPr lang="en-US" altLang="ja-JP" sz="4000" dirty="0"/>
              <a:t/>
            </a:r>
            <a:br>
              <a:rPr lang="en-US" altLang="ja-JP" sz="4000" dirty="0"/>
            </a:br>
            <a:r>
              <a:rPr lang="ja-JP" altLang="en-US" sz="4000" dirty="0"/>
              <a:t>　　　からだの調子が悪い</a:t>
            </a:r>
            <a:endParaRPr kumimoji="1" lang="ja-JP" altLang="en-US" sz="4000" dirty="0"/>
          </a:p>
        </p:txBody>
      </p:sp>
    </p:spTree>
    <p:extLst>
      <p:ext uri="{BB962C8B-B14F-4D97-AF65-F5344CB8AC3E}">
        <p14:creationId xmlns:p14="http://schemas.microsoft.com/office/powerpoint/2010/main" val="935350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484784"/>
            <a:ext cx="7797552" cy="1944216"/>
          </a:xfrm>
        </p:spPr>
        <p:txBody>
          <a:bodyPr>
            <a:normAutofit/>
          </a:bodyPr>
          <a:lstStyle/>
          <a:p>
            <a:pPr algn="l"/>
            <a:r>
              <a:rPr lang="ja-JP" altLang="en-US" sz="4000" dirty="0"/>
              <a:t>２２　ご飯がおいしくないし，</a:t>
            </a:r>
            <a:r>
              <a:rPr lang="en-US" altLang="ja-JP" sz="4000" dirty="0"/>
              <a:t/>
            </a:r>
            <a:br>
              <a:rPr lang="en-US" altLang="ja-JP" sz="4000" dirty="0"/>
            </a:br>
            <a:r>
              <a:rPr lang="ja-JP" altLang="en-US" sz="4000" dirty="0"/>
              <a:t>　　　食べたくないことがある</a:t>
            </a:r>
            <a:endParaRPr kumimoji="1" lang="ja-JP" altLang="en-US" sz="4000" dirty="0"/>
          </a:p>
        </p:txBody>
      </p:sp>
    </p:spTree>
    <p:extLst>
      <p:ext uri="{BB962C8B-B14F-4D97-AF65-F5344CB8AC3E}">
        <p14:creationId xmlns:p14="http://schemas.microsoft.com/office/powerpoint/2010/main" val="4145337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268760"/>
            <a:ext cx="8085584" cy="1944216"/>
          </a:xfrm>
        </p:spPr>
        <p:txBody>
          <a:bodyPr>
            <a:normAutofit/>
          </a:bodyPr>
          <a:lstStyle/>
          <a:p>
            <a:pPr algn="l"/>
            <a:r>
              <a:rPr lang="ja-JP" altLang="en-US" sz="4000" dirty="0"/>
              <a:t>２３　なにもやる気がしないことがある</a:t>
            </a:r>
            <a:endParaRPr kumimoji="1" lang="ja-JP" altLang="en-US" sz="4000" dirty="0"/>
          </a:p>
        </p:txBody>
      </p:sp>
    </p:spTree>
    <p:extLst>
      <p:ext uri="{BB962C8B-B14F-4D97-AF65-F5344CB8AC3E}">
        <p14:creationId xmlns:p14="http://schemas.microsoft.com/office/powerpoint/2010/main" val="2902739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484784"/>
            <a:ext cx="7797552" cy="1944216"/>
          </a:xfrm>
        </p:spPr>
        <p:txBody>
          <a:bodyPr>
            <a:normAutofit/>
          </a:bodyPr>
          <a:lstStyle/>
          <a:p>
            <a:pPr algn="l"/>
            <a:r>
              <a:rPr lang="ja-JP" altLang="en-US" sz="4000" dirty="0"/>
              <a:t>２４　授業や学習に</a:t>
            </a:r>
            <a:r>
              <a:rPr lang="en-US" altLang="ja-JP" sz="4000" dirty="0"/>
              <a:t/>
            </a:r>
            <a:br>
              <a:rPr lang="en-US" altLang="ja-JP" sz="4000" dirty="0"/>
            </a:br>
            <a:r>
              <a:rPr lang="ja-JP" altLang="en-US" sz="4000" dirty="0"/>
              <a:t>　　　集中できないことがある</a:t>
            </a:r>
            <a:endParaRPr kumimoji="1" lang="ja-JP" altLang="en-US" sz="4000" dirty="0"/>
          </a:p>
        </p:txBody>
      </p:sp>
    </p:spTree>
    <p:extLst>
      <p:ext uri="{BB962C8B-B14F-4D97-AF65-F5344CB8AC3E}">
        <p14:creationId xmlns:p14="http://schemas.microsoft.com/office/powerpoint/2010/main" val="3328502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124744"/>
            <a:ext cx="7797552" cy="2088232"/>
          </a:xfrm>
        </p:spPr>
        <p:txBody>
          <a:bodyPr>
            <a:normAutofit/>
          </a:bodyPr>
          <a:lstStyle/>
          <a:p>
            <a:pPr algn="l"/>
            <a:r>
              <a:rPr lang="ja-JP" altLang="en-US" sz="4000" dirty="0"/>
              <a:t>２５　カッとなってケンカしたり，</a:t>
            </a:r>
            <a:r>
              <a:rPr lang="en-US" altLang="ja-JP" sz="4000" dirty="0"/>
              <a:t/>
            </a:r>
            <a:br>
              <a:rPr lang="en-US" altLang="ja-JP" sz="4000" dirty="0"/>
            </a:br>
            <a:r>
              <a:rPr lang="ja-JP" altLang="en-US" sz="4000" dirty="0"/>
              <a:t>　　　乱暴になってしまうことがある</a:t>
            </a:r>
            <a:endParaRPr kumimoji="1" lang="ja-JP" altLang="en-US" sz="4000" dirty="0"/>
          </a:p>
        </p:txBody>
      </p:sp>
    </p:spTree>
    <p:extLst>
      <p:ext uri="{BB962C8B-B14F-4D97-AF65-F5344CB8AC3E}">
        <p14:creationId xmlns:p14="http://schemas.microsoft.com/office/powerpoint/2010/main" val="2210972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412776"/>
            <a:ext cx="7797552" cy="2304256"/>
          </a:xfrm>
        </p:spPr>
        <p:txBody>
          <a:bodyPr>
            <a:normAutofit/>
          </a:bodyPr>
          <a:lstStyle/>
          <a:p>
            <a:pPr algn="l"/>
            <a:r>
              <a:rPr lang="ja-JP" altLang="en-US" sz="4000" dirty="0"/>
              <a:t>２６　学校を遅刻したり</a:t>
            </a:r>
            <a:r>
              <a:rPr lang="en-US" altLang="ja-JP" sz="4000" dirty="0"/>
              <a:t/>
            </a:r>
            <a:br>
              <a:rPr lang="en-US" altLang="ja-JP" sz="4000" dirty="0"/>
            </a:br>
            <a:r>
              <a:rPr lang="ja-JP" altLang="en-US" sz="4000" dirty="0"/>
              <a:t>　　　休んだりすることがある</a:t>
            </a:r>
            <a:endParaRPr kumimoji="1" lang="ja-JP" altLang="en-US" sz="4000" dirty="0"/>
          </a:p>
        </p:txBody>
      </p:sp>
    </p:spTree>
    <p:extLst>
      <p:ext uri="{BB962C8B-B14F-4D97-AF65-F5344CB8AC3E}">
        <p14:creationId xmlns:p14="http://schemas.microsoft.com/office/powerpoint/2010/main" val="2118814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484784"/>
            <a:ext cx="7797552" cy="2304256"/>
          </a:xfrm>
        </p:spPr>
        <p:txBody>
          <a:bodyPr>
            <a:normAutofit/>
          </a:bodyPr>
          <a:lstStyle/>
          <a:p>
            <a:pPr algn="l"/>
            <a:r>
              <a:rPr lang="ja-JP" altLang="en-US" sz="4000" dirty="0"/>
              <a:t>２７　だれかに話をきいてもらいたい</a:t>
            </a:r>
            <a:endParaRPr kumimoji="1" lang="ja-JP" altLang="en-US" sz="4000" dirty="0"/>
          </a:p>
        </p:txBody>
      </p:sp>
    </p:spTree>
    <p:extLst>
      <p:ext uri="{BB962C8B-B14F-4D97-AF65-F5344CB8AC3E}">
        <p14:creationId xmlns:p14="http://schemas.microsoft.com/office/powerpoint/2010/main" val="442233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268760"/>
            <a:ext cx="7797552" cy="2304256"/>
          </a:xfrm>
        </p:spPr>
        <p:txBody>
          <a:bodyPr>
            <a:normAutofit/>
          </a:bodyPr>
          <a:lstStyle/>
          <a:p>
            <a:pPr algn="l"/>
            <a:r>
              <a:rPr lang="ja-JP" altLang="en-US" sz="4000" dirty="0"/>
              <a:t>２８　学校では，楽しいことが</a:t>
            </a:r>
            <a:r>
              <a:rPr lang="en-US" altLang="ja-JP" sz="4000" dirty="0"/>
              <a:t/>
            </a:r>
            <a:br>
              <a:rPr lang="en-US" altLang="ja-JP" sz="4000" dirty="0"/>
            </a:br>
            <a:r>
              <a:rPr lang="ja-JP" altLang="en-US" sz="4000" dirty="0"/>
              <a:t>　　　いっぱいある</a:t>
            </a:r>
            <a:endParaRPr kumimoji="1" lang="ja-JP" altLang="en-US" sz="4000" dirty="0"/>
          </a:p>
        </p:txBody>
      </p:sp>
    </p:spTree>
    <p:extLst>
      <p:ext uri="{BB962C8B-B14F-4D97-AF65-F5344CB8AC3E}">
        <p14:creationId xmlns:p14="http://schemas.microsoft.com/office/powerpoint/2010/main" val="2343274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268760"/>
            <a:ext cx="8640960" cy="2304256"/>
          </a:xfrm>
        </p:spPr>
        <p:txBody>
          <a:bodyPr>
            <a:normAutofit/>
          </a:bodyPr>
          <a:lstStyle/>
          <a:p>
            <a:pPr algn="l"/>
            <a:r>
              <a:rPr lang="ja-JP" altLang="en-US" sz="4000" dirty="0"/>
              <a:t>２９　私には今，将来の夢や目標がある</a:t>
            </a:r>
            <a:endParaRPr kumimoji="1" lang="ja-JP" altLang="en-US" sz="4000" dirty="0"/>
          </a:p>
        </p:txBody>
      </p:sp>
    </p:spTree>
    <p:extLst>
      <p:ext uri="{BB962C8B-B14F-4D97-AF65-F5344CB8AC3E}">
        <p14:creationId xmlns:p14="http://schemas.microsoft.com/office/powerpoint/2010/main" val="430540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24744"/>
            <a:ext cx="8820472" cy="2736304"/>
          </a:xfrm>
        </p:spPr>
        <p:txBody>
          <a:bodyPr>
            <a:normAutofit/>
          </a:bodyPr>
          <a:lstStyle/>
          <a:p>
            <a:pPr algn="l"/>
            <a:r>
              <a:rPr lang="ja-JP" altLang="en-US" sz="4000" dirty="0"/>
              <a:t>３０　ゲーム，携帯，インターネットなどは</a:t>
            </a:r>
            <a:r>
              <a:rPr lang="en-US" altLang="ja-JP" sz="4000" dirty="0"/>
              <a:t/>
            </a:r>
            <a:br>
              <a:rPr lang="en-US" altLang="ja-JP" sz="4000" dirty="0"/>
            </a:br>
            <a:r>
              <a:rPr lang="ja-JP" altLang="en-US" sz="4000" dirty="0"/>
              <a:t>　　　やりすぎないように気をつけている</a:t>
            </a:r>
            <a:endParaRPr kumimoji="1" lang="ja-JP" altLang="en-US" sz="4000" dirty="0"/>
          </a:p>
        </p:txBody>
      </p:sp>
    </p:spTree>
    <p:extLst>
      <p:ext uri="{BB962C8B-B14F-4D97-AF65-F5344CB8AC3E}">
        <p14:creationId xmlns:p14="http://schemas.microsoft.com/office/powerpoint/2010/main" val="1263358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368299" y="260648"/>
            <a:ext cx="8374063" cy="936104"/>
          </a:xfrm>
        </p:spPr>
        <p:txBody>
          <a:bodyPr/>
          <a:lstStyle/>
          <a:p>
            <a:r>
              <a:rPr lang="ja-JP" altLang="en-US" sz="4000" dirty="0">
                <a:latin typeface="HGP創英角ｺﾞｼｯｸUB" pitchFamily="50" charset="-128"/>
                <a:ea typeface="HGP創英角ｺﾞｼｯｸUB" pitchFamily="50" charset="-128"/>
              </a:rPr>
              <a:t>「心とからだの健康観察」をする前に①</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412776"/>
            <a:ext cx="856895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892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124744"/>
            <a:ext cx="7797552" cy="2304256"/>
          </a:xfrm>
        </p:spPr>
        <p:txBody>
          <a:bodyPr>
            <a:normAutofit/>
          </a:bodyPr>
          <a:lstStyle/>
          <a:p>
            <a:pPr algn="l"/>
            <a:r>
              <a:rPr lang="ja-JP" altLang="en-US" sz="4000" dirty="0"/>
              <a:t>３１　友だちと遊んだり</a:t>
            </a:r>
            <a:r>
              <a:rPr lang="en-US" altLang="ja-JP" sz="4000" dirty="0"/>
              <a:t/>
            </a:r>
            <a:br>
              <a:rPr lang="en-US" altLang="ja-JP" sz="4000" dirty="0"/>
            </a:br>
            <a:r>
              <a:rPr lang="ja-JP" altLang="en-US" sz="4000" dirty="0"/>
              <a:t>　　　話したりすることが楽しい</a:t>
            </a:r>
            <a:endParaRPr kumimoji="1" lang="ja-JP" altLang="en-US" sz="4000" dirty="0"/>
          </a:p>
        </p:txBody>
      </p:sp>
    </p:spTree>
    <p:extLst>
      <p:ext uri="{BB962C8B-B14F-4D97-AF65-F5344CB8AC3E}">
        <p14:creationId xmlns:p14="http://schemas.microsoft.com/office/powerpoint/2010/main" val="2452252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323850" y="260350"/>
            <a:ext cx="8496300" cy="5832475"/>
          </a:xfrm>
        </p:spPr>
        <p:txBody>
          <a:bodyPr/>
          <a:lstStyle/>
          <a:p>
            <a:pPr algn="l"/>
            <a:r>
              <a:rPr lang="ja-JP" altLang="en-US" sz="4000" dirty="0"/>
              <a:t>「つらかったこと」（６，７，９）ときかれて，あなたは何を思いうかべましたか</a:t>
            </a:r>
            <a:r>
              <a:rPr lang="en-US" altLang="ja-JP" sz="4000" dirty="0"/>
              <a:t/>
            </a:r>
            <a:br>
              <a:rPr lang="en-US" altLang="ja-JP" sz="4000" dirty="0"/>
            </a:br>
            <a:r>
              <a:rPr lang="en-US" altLang="ja-JP" sz="4000" dirty="0"/>
              <a:t/>
            </a:r>
            <a:br>
              <a:rPr lang="en-US" altLang="ja-JP" sz="4000" dirty="0"/>
            </a:br>
            <a:r>
              <a:rPr lang="ja-JP" altLang="en-US" sz="4000" dirty="0"/>
              <a:t>　　　　　・大震災</a:t>
            </a:r>
            <a:r>
              <a:rPr lang="en-US" altLang="ja-JP" sz="4000" dirty="0"/>
              <a:t/>
            </a:r>
            <a:br>
              <a:rPr lang="en-US" altLang="ja-JP" sz="4000" dirty="0"/>
            </a:br>
            <a:r>
              <a:rPr lang="ja-JP" altLang="en-US" sz="4000" dirty="0"/>
              <a:t>　　　　　・他の大変なこと</a:t>
            </a:r>
            <a:r>
              <a:rPr lang="en-US" altLang="ja-JP" sz="4000" dirty="0"/>
              <a:t/>
            </a:r>
            <a:br>
              <a:rPr lang="en-US" altLang="ja-JP" sz="4000" dirty="0"/>
            </a:br>
            <a:r>
              <a:rPr lang="ja-JP" altLang="en-US" sz="4000" dirty="0"/>
              <a:t>　　　　　・両方</a:t>
            </a:r>
            <a:r>
              <a:rPr lang="en-US" altLang="ja-JP" sz="4000" dirty="0"/>
              <a:t/>
            </a:r>
            <a:br>
              <a:rPr lang="en-US" altLang="ja-JP" sz="4000" dirty="0"/>
            </a:br>
            <a:r>
              <a:rPr lang="ja-JP" altLang="en-US" sz="4000" dirty="0"/>
              <a:t>　　　　　・思いうかばない</a:t>
            </a:r>
          </a:p>
        </p:txBody>
      </p:sp>
    </p:spTree>
    <p:extLst>
      <p:ext uri="{BB962C8B-B14F-4D97-AF65-F5344CB8AC3E}">
        <p14:creationId xmlns:p14="http://schemas.microsoft.com/office/powerpoint/2010/main" val="3482555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996952"/>
            <a:ext cx="2830289" cy="3744416"/>
          </a:xfrm>
          <a:prstGeom prst="rect">
            <a:avLst/>
          </a:prstGeom>
          <a:noFill/>
        </p:spPr>
      </p:pic>
      <p:sp>
        <p:nvSpPr>
          <p:cNvPr id="3" name="テキスト ボックス 2"/>
          <p:cNvSpPr txBox="1"/>
          <p:nvPr/>
        </p:nvSpPr>
        <p:spPr>
          <a:xfrm>
            <a:off x="323528" y="332656"/>
            <a:ext cx="8640960" cy="2123658"/>
          </a:xfrm>
          <a:prstGeom prst="rect">
            <a:avLst/>
          </a:prstGeom>
          <a:noFill/>
        </p:spPr>
        <p:txBody>
          <a:bodyPr wrap="square" rtlCol="0">
            <a:spAutoFit/>
          </a:bodyPr>
          <a:lstStyle/>
          <a:p>
            <a:r>
              <a:rPr kumimoji="1" lang="ja-JP" altLang="en-US" sz="4400" dirty="0">
                <a:latin typeface="+mn-ea"/>
              </a:rPr>
              <a:t>はい，がんばってチェックしました。</a:t>
            </a:r>
            <a:endParaRPr kumimoji="1" lang="en-US" altLang="ja-JP" sz="4400" dirty="0">
              <a:latin typeface="+mn-ea"/>
            </a:endParaRPr>
          </a:p>
          <a:p>
            <a:endParaRPr kumimoji="1" lang="en-US" altLang="ja-JP" sz="4400" dirty="0">
              <a:latin typeface="+mn-ea"/>
            </a:endParaRPr>
          </a:p>
          <a:p>
            <a:r>
              <a:rPr kumimoji="1" lang="ja-JP" altLang="en-US" sz="4400" dirty="0">
                <a:latin typeface="+mn-ea"/>
              </a:rPr>
              <a:t>もう一度，背伸びをしましょう！</a:t>
            </a:r>
          </a:p>
        </p:txBody>
      </p:sp>
    </p:spTree>
    <p:extLst>
      <p:ext uri="{BB962C8B-B14F-4D97-AF65-F5344CB8AC3E}">
        <p14:creationId xmlns:p14="http://schemas.microsoft.com/office/powerpoint/2010/main" val="3287576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3"/>
          <a:srcRect l="7519" t="27629" r="24311" b="34184"/>
          <a:stretch/>
        </p:blipFill>
        <p:spPr>
          <a:xfrm>
            <a:off x="0" y="1135634"/>
            <a:ext cx="9143999" cy="3429599"/>
          </a:xfrm>
          <a:prstGeom prst="rect">
            <a:avLst/>
          </a:prstGeom>
        </p:spPr>
      </p:pic>
      <p:sp>
        <p:nvSpPr>
          <p:cNvPr id="2" name="角丸四角形 1"/>
          <p:cNvSpPr/>
          <p:nvPr/>
        </p:nvSpPr>
        <p:spPr>
          <a:xfrm>
            <a:off x="1455400" y="221235"/>
            <a:ext cx="5940425"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合計点を出しましょう</a:t>
            </a:r>
          </a:p>
        </p:txBody>
      </p:sp>
      <p:sp>
        <p:nvSpPr>
          <p:cNvPr id="3" name="角丸四角形吹き出し 2"/>
          <p:cNvSpPr/>
          <p:nvPr/>
        </p:nvSpPr>
        <p:spPr>
          <a:xfrm>
            <a:off x="899591" y="4653136"/>
            <a:ext cx="7344816" cy="1403871"/>
          </a:xfrm>
          <a:prstGeom prst="wedgeRoundRectCallout">
            <a:avLst>
              <a:gd name="adj1" fmla="val 55550"/>
              <a:gd name="adj2" fmla="val -65934"/>
              <a:gd name="adj3" fmla="val 16667"/>
            </a:avLst>
          </a:prstGeom>
          <a:ln w="28575" cmpd="dbl">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4000" dirty="0">
                <a:solidFill>
                  <a:schemeClr val="tx1"/>
                </a:solidFill>
              </a:rPr>
              <a:t>回答の</a:t>
            </a:r>
            <a:r>
              <a:rPr lang="ja-JP" altLang="en-US" sz="4000" dirty="0">
                <a:solidFill>
                  <a:srgbClr val="FF0000"/>
                </a:solidFill>
                <a:latin typeface="ＤＦ特太ゴシック体" panose="020B0509000000000000" pitchFamily="49" charset="-128"/>
                <a:ea typeface="ＤＦ特太ゴシック体" panose="020B0509000000000000" pitchFamily="49" charset="-128"/>
              </a:rPr>
              <a:t>数字の合計</a:t>
            </a:r>
            <a:r>
              <a:rPr lang="ja-JP" altLang="en-US" sz="4000" dirty="0">
                <a:solidFill>
                  <a:schemeClr val="tx1"/>
                </a:solidFill>
              </a:rPr>
              <a:t>を記入する</a:t>
            </a:r>
            <a:endParaRPr lang="en-US" altLang="ja-JP" sz="4000" dirty="0">
              <a:solidFill>
                <a:schemeClr val="tx1"/>
              </a:solidFill>
            </a:endParaRPr>
          </a:p>
          <a:p>
            <a:pPr algn="ctr" fontAlgn="auto">
              <a:spcBef>
                <a:spcPts val="0"/>
              </a:spcBef>
              <a:spcAft>
                <a:spcPts val="0"/>
              </a:spcAft>
              <a:defRPr/>
            </a:pPr>
            <a:r>
              <a:rPr lang="ja-JP" altLang="en-US" sz="4000" u="sng" dirty="0">
                <a:solidFill>
                  <a:srgbClr val="0070C0"/>
                </a:solidFill>
              </a:rPr>
              <a:t>記入例では</a:t>
            </a:r>
            <a:r>
              <a:rPr lang="en-US" altLang="ja-JP" sz="4000" b="1" u="sng" dirty="0">
                <a:solidFill>
                  <a:srgbClr val="0070C0"/>
                </a:solidFill>
              </a:rPr>
              <a:t>1</a:t>
            </a:r>
            <a:r>
              <a:rPr lang="ja-JP" altLang="en-US" sz="4000" b="1" u="sng" dirty="0">
                <a:solidFill>
                  <a:srgbClr val="0070C0"/>
                </a:solidFill>
              </a:rPr>
              <a:t>＋</a:t>
            </a:r>
            <a:r>
              <a:rPr lang="en-US" altLang="ja-JP" sz="4000" b="1" u="sng" dirty="0">
                <a:solidFill>
                  <a:srgbClr val="0070C0"/>
                </a:solidFill>
              </a:rPr>
              <a:t>2</a:t>
            </a:r>
            <a:r>
              <a:rPr lang="ja-JP" altLang="en-US" sz="4000" b="1" u="sng" dirty="0">
                <a:solidFill>
                  <a:srgbClr val="0070C0"/>
                </a:solidFill>
              </a:rPr>
              <a:t>＋</a:t>
            </a:r>
            <a:r>
              <a:rPr lang="en-US" altLang="ja-JP" sz="4000" b="1" u="sng" dirty="0">
                <a:solidFill>
                  <a:srgbClr val="0070C0"/>
                </a:solidFill>
              </a:rPr>
              <a:t>0</a:t>
            </a:r>
            <a:r>
              <a:rPr lang="ja-JP" altLang="en-US" sz="4000" b="1" u="sng" dirty="0">
                <a:solidFill>
                  <a:srgbClr val="0070C0"/>
                </a:solidFill>
              </a:rPr>
              <a:t>＋</a:t>
            </a:r>
            <a:r>
              <a:rPr lang="en-US" altLang="ja-JP" sz="4000" b="1" u="sng" dirty="0">
                <a:solidFill>
                  <a:srgbClr val="0070C0"/>
                </a:solidFill>
              </a:rPr>
              <a:t>1</a:t>
            </a:r>
            <a:r>
              <a:rPr lang="ja-JP" altLang="en-US" sz="4000" b="1" u="sng" dirty="0">
                <a:solidFill>
                  <a:srgbClr val="0070C0"/>
                </a:solidFill>
              </a:rPr>
              <a:t>＋</a:t>
            </a:r>
            <a:r>
              <a:rPr lang="en-US" altLang="ja-JP" sz="4000" b="1" u="sng" dirty="0">
                <a:solidFill>
                  <a:srgbClr val="0070C0"/>
                </a:solidFill>
              </a:rPr>
              <a:t>3</a:t>
            </a:r>
            <a:r>
              <a:rPr lang="ja-JP" altLang="en-US" sz="4000" b="1" u="sng" dirty="0">
                <a:solidFill>
                  <a:srgbClr val="0070C0"/>
                </a:solidFill>
              </a:rPr>
              <a:t>＝</a:t>
            </a:r>
            <a:r>
              <a:rPr lang="en-US" altLang="ja-JP" sz="4000" b="1" u="sng" dirty="0">
                <a:solidFill>
                  <a:srgbClr val="0070C0"/>
                </a:solidFill>
              </a:rPr>
              <a:t>7 </a:t>
            </a:r>
            <a:endParaRPr lang="ja-JP" altLang="en-US" sz="4400" b="1" u="sng" dirty="0">
              <a:solidFill>
                <a:srgbClr val="0070C0"/>
              </a:solidFill>
            </a:endParaRPr>
          </a:p>
        </p:txBody>
      </p:sp>
      <p:sp>
        <p:nvSpPr>
          <p:cNvPr id="9" name="角丸四角形 8"/>
          <p:cNvSpPr/>
          <p:nvPr/>
        </p:nvSpPr>
        <p:spPr>
          <a:xfrm>
            <a:off x="0" y="5941362"/>
            <a:ext cx="9143999"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dirty="0">
                <a:latin typeface="HGP創英角ｺﾞｼｯｸUB" panose="020B0900000000000000" pitchFamily="50" charset="-128"/>
                <a:ea typeface="HGP創英角ｺﾞｼｯｸUB" panose="020B0900000000000000" pitchFamily="50" charset="-128"/>
              </a:rPr>
              <a:t>＊同じようにあと</a:t>
            </a:r>
            <a:r>
              <a:rPr lang="en-US" altLang="ja-JP" sz="3600" dirty="0">
                <a:latin typeface="HGP創英角ｺﾞｼｯｸUB" panose="020B0900000000000000" pitchFamily="50" charset="-128"/>
                <a:ea typeface="HGP創英角ｺﾞｼｯｸUB" panose="020B0900000000000000" pitchFamily="50" charset="-128"/>
              </a:rPr>
              <a:t>4</a:t>
            </a:r>
            <a:r>
              <a:rPr lang="ja-JP" altLang="en-US" sz="3600" dirty="0">
                <a:latin typeface="HGP創英角ｺﾞｼｯｸUB" panose="020B0900000000000000" pitchFamily="50" charset="-128"/>
                <a:ea typeface="HGP創英角ｺﾞｼｯｸUB" panose="020B0900000000000000" pitchFamily="50" charset="-128"/>
              </a:rPr>
              <a:t>カ所の合計点も出しましょう</a:t>
            </a:r>
          </a:p>
        </p:txBody>
      </p:sp>
      <p:sp>
        <p:nvSpPr>
          <p:cNvPr id="4" name="正方形/長方形 3"/>
          <p:cNvSpPr/>
          <p:nvPr/>
        </p:nvSpPr>
        <p:spPr>
          <a:xfrm>
            <a:off x="8423919" y="3969655"/>
            <a:ext cx="720080" cy="586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85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0996" y="3429000"/>
            <a:ext cx="9164995" cy="331236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46" name="タイトル 3"/>
          <p:cNvSpPr>
            <a:spLocks noGrp="1"/>
          </p:cNvSpPr>
          <p:nvPr>
            <p:ph type="title"/>
          </p:nvPr>
        </p:nvSpPr>
        <p:spPr>
          <a:xfrm>
            <a:off x="260779" y="379387"/>
            <a:ext cx="8569325" cy="3546812"/>
          </a:xfrm>
        </p:spPr>
        <p:txBody>
          <a:bodyPr>
            <a:noAutofit/>
          </a:bodyPr>
          <a:lstStyle/>
          <a:p>
            <a:pPr algn="l">
              <a:lnSpc>
                <a:spcPct val="150000"/>
              </a:lnSpc>
            </a:pPr>
            <a:r>
              <a:rPr lang="ja-JP" altLang="en-US" dirty="0"/>
              <a:t> このアンケートをして</a:t>
            </a:r>
            <a:br>
              <a:rPr lang="ja-JP" altLang="en-US" dirty="0"/>
            </a:br>
            <a:r>
              <a:rPr lang="ja-JP" altLang="en-US" sz="4000" dirty="0"/>
              <a:t>・</a:t>
            </a:r>
            <a:r>
              <a:rPr lang="ja-JP" altLang="en-US" dirty="0"/>
              <a:t>気づいたこと</a:t>
            </a:r>
            <a:r>
              <a:rPr lang="en-US" altLang="ja-JP" dirty="0"/>
              <a:t/>
            </a:r>
            <a:br>
              <a:rPr lang="en-US" altLang="ja-JP" dirty="0"/>
            </a:br>
            <a:r>
              <a:rPr lang="ja-JP" altLang="en-US" dirty="0"/>
              <a:t>・今の気もち</a:t>
            </a:r>
            <a:r>
              <a:rPr lang="ja-JP" altLang="en-US" sz="4000" dirty="0"/>
              <a:t>　　　　　　</a:t>
            </a:r>
            <a:r>
              <a:rPr lang="en-US" altLang="ja-JP" sz="4000" dirty="0"/>
              <a:t/>
            </a:r>
            <a:br>
              <a:rPr lang="en-US" altLang="ja-JP" sz="4000" dirty="0"/>
            </a:br>
            <a:endParaRPr lang="ja-JP" altLang="en-US" sz="4000" dirty="0"/>
          </a:p>
        </p:txBody>
      </p:sp>
      <p:sp>
        <p:nvSpPr>
          <p:cNvPr id="2" name="右中かっこ 1"/>
          <p:cNvSpPr/>
          <p:nvPr/>
        </p:nvSpPr>
        <p:spPr>
          <a:xfrm>
            <a:off x="3459386" y="1412776"/>
            <a:ext cx="504056" cy="163500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3936535" y="1412776"/>
            <a:ext cx="5209915" cy="1446550"/>
          </a:xfrm>
          <a:prstGeom prst="rect">
            <a:avLst/>
          </a:prstGeom>
          <a:noFill/>
        </p:spPr>
        <p:txBody>
          <a:bodyPr wrap="square" rtlCol="0">
            <a:spAutoFit/>
          </a:bodyPr>
          <a:lstStyle/>
          <a:p>
            <a:r>
              <a:rPr lang="ja-JP" altLang="en-US" sz="4400" dirty="0"/>
              <a:t>・書ける人は書こう</a:t>
            </a:r>
          </a:p>
          <a:p>
            <a:r>
              <a:rPr lang="ja-JP" altLang="en-US" sz="4400" dirty="0"/>
              <a:t>・絵をかいてもいいよ</a:t>
            </a:r>
            <a:endParaRPr kumimoji="1" lang="ja-JP" altLang="en-US" sz="4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67" y="3861048"/>
            <a:ext cx="837155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166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81472" y="1035243"/>
            <a:ext cx="8568952" cy="707886"/>
          </a:xfrm>
          <a:prstGeom prst="rect">
            <a:avLst/>
          </a:prstGeom>
          <a:noFill/>
        </p:spPr>
        <p:txBody>
          <a:bodyPr wrap="square" rtlCol="0">
            <a:spAutoFit/>
          </a:bodyPr>
          <a:lstStyle/>
          <a:p>
            <a:pPr algn="ctr"/>
            <a:r>
              <a:rPr lang="ja-JP" altLang="en-US" sz="4000" dirty="0">
                <a:solidFill>
                  <a:schemeClr val="accent2"/>
                </a:solidFill>
                <a:latin typeface="HGP創英角ｺﾞｼｯｸUB" panose="020B0900000000000000" pitchFamily="50" charset="-128"/>
                <a:ea typeface="HGP創英角ｺﾞｼｯｸUB" panose="020B0900000000000000" pitchFamily="50" charset="-128"/>
              </a:rPr>
              <a:t>合計点を</a:t>
            </a:r>
            <a:r>
              <a:rPr lang="en-US" altLang="ja-JP" sz="4000" dirty="0">
                <a:solidFill>
                  <a:schemeClr val="accent2"/>
                </a:solidFill>
                <a:latin typeface="HGP創英角ｺﾞｼｯｸUB" panose="020B0900000000000000" pitchFamily="50" charset="-128"/>
                <a:ea typeface="HGP創英角ｺﾞｼｯｸUB" panose="020B0900000000000000" pitchFamily="50" charset="-128"/>
              </a:rPr>
              <a:t>1</a:t>
            </a:r>
            <a:r>
              <a:rPr lang="ja-JP" altLang="en-US" sz="4000" dirty="0">
                <a:solidFill>
                  <a:schemeClr val="accent2"/>
                </a:solidFill>
                <a:latin typeface="HGP創英角ｺﾞｼｯｸUB" panose="020B0900000000000000" pitchFamily="50" charset="-128"/>
                <a:ea typeface="HGP創英角ｺﾞｼｯｸUB" panose="020B0900000000000000" pitchFamily="50" charset="-128"/>
              </a:rPr>
              <a:t>点下げる工夫はあるかな？</a:t>
            </a:r>
            <a:endParaRPr kumimoji="1" lang="ja-JP" altLang="en-US" sz="40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1026" name="Picture 2" descr="http://1.bp.blogspot.com/-GV4wlwr8yhI/VRUQLaOdASI/AAAAAAAAshw/WhkO6MaZbEc/s800/moyamoya_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786" y="3520716"/>
            <a:ext cx="2924324" cy="2924324"/>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0"/>
          <p:cNvSpPr/>
          <p:nvPr/>
        </p:nvSpPr>
        <p:spPr>
          <a:xfrm>
            <a:off x="169919" y="17819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369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183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4" name="円/楕円 13"/>
          <p:cNvSpPr/>
          <p:nvPr/>
        </p:nvSpPr>
        <p:spPr>
          <a:xfrm>
            <a:off x="3294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46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6" name="右矢印 15"/>
          <p:cNvSpPr/>
          <p:nvPr/>
        </p:nvSpPr>
        <p:spPr>
          <a:xfrm>
            <a:off x="59611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597404" y="2349681"/>
            <a:ext cx="1984230" cy="769441"/>
          </a:xfrm>
          <a:prstGeom prst="rect">
            <a:avLst/>
          </a:prstGeom>
          <a:noFill/>
          <a:ln w="25400">
            <a:noFill/>
          </a:ln>
        </p:spPr>
        <p:txBody>
          <a:bodyPr wrap="square" rtlCol="0">
            <a:spAutoFit/>
          </a:bodyPr>
          <a:lstStyle/>
          <a:p>
            <a:pPr algn="ct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6" name="円形吹き出し 5"/>
          <p:cNvSpPr/>
          <p:nvPr/>
        </p:nvSpPr>
        <p:spPr>
          <a:xfrm>
            <a:off x="106262" y="3933056"/>
            <a:ext cx="3491141" cy="2511984"/>
          </a:xfrm>
          <a:prstGeom prst="wedgeEllipseCallout">
            <a:avLst>
              <a:gd name="adj1" fmla="val 63008"/>
              <a:gd name="adj2" fmla="val 75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accent2"/>
                </a:solidFill>
                <a:ea typeface="ＤＨＰ特太ゴシック体" panose="02010601000101010101" pitchFamily="2" charset="-128"/>
              </a:rPr>
              <a:t>今日は</a:t>
            </a:r>
            <a:endParaRPr kumimoji="1" lang="en-US" altLang="ja-JP" sz="3600" dirty="0">
              <a:solidFill>
                <a:schemeClr val="accent2"/>
              </a:solidFill>
              <a:ea typeface="ＤＨＰ特太ゴシック体" panose="02010601000101010101" pitchFamily="2" charset="-128"/>
            </a:endParaRPr>
          </a:p>
          <a:p>
            <a:pPr algn="ctr"/>
            <a:r>
              <a:rPr kumimoji="1" lang="ja-JP" altLang="en-US" sz="3600" dirty="0">
                <a:solidFill>
                  <a:schemeClr val="accent2"/>
                </a:solidFill>
                <a:ea typeface="ＤＨＰ特太ゴシック体" panose="02010601000101010101" pitchFamily="2" charset="-128"/>
              </a:rPr>
              <a:t>「考え」に注目！</a:t>
            </a:r>
          </a:p>
        </p:txBody>
      </p:sp>
      <p:sp>
        <p:nvSpPr>
          <p:cNvPr id="20" name="テキスト ボックス 19"/>
          <p:cNvSpPr txBox="1"/>
          <p:nvPr/>
        </p:nvSpPr>
        <p:spPr>
          <a:xfrm>
            <a:off x="110704" y="188640"/>
            <a:ext cx="9001000" cy="769441"/>
          </a:xfrm>
          <a:prstGeom prst="rect">
            <a:avLst/>
          </a:prstGeom>
          <a:noFill/>
        </p:spPr>
        <p:txBody>
          <a:bodyPr wrap="square" rtlCol="0">
            <a:spAutoFit/>
          </a:bodyPr>
          <a:lstStyle/>
          <a:p>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自分の「考え」に目をむけよう！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1" name="正方形/長方形 20"/>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71292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91604" y="1719764"/>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586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400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4" name="円/楕円 13"/>
          <p:cNvSpPr/>
          <p:nvPr/>
        </p:nvSpPr>
        <p:spPr>
          <a:xfrm>
            <a:off x="3315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67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6" name="右矢印 15"/>
          <p:cNvSpPr/>
          <p:nvPr/>
        </p:nvSpPr>
        <p:spPr>
          <a:xfrm>
            <a:off x="59828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10704" y="188640"/>
            <a:ext cx="9001000" cy="1446550"/>
          </a:xfrm>
          <a:prstGeom prst="rect">
            <a:avLst/>
          </a:prstGeom>
          <a:noFill/>
        </p:spPr>
        <p:txBody>
          <a:bodyPr wrap="square" rtlCol="0">
            <a:spAutoFit/>
          </a:bodyPr>
          <a:lstStyle/>
          <a:p>
            <a:pPr algn="ct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ワークシートに</a:t>
            </a:r>
            <a:endParaRPr lang="en-US" altLang="ja-JP" sz="4400" dirty="0">
              <a:solidFill>
                <a:schemeClr val="accent2"/>
              </a:solidFill>
              <a:latin typeface="HGP創英角ｺﾞｼｯｸUB" panose="020B0900000000000000" pitchFamily="50" charset="-128"/>
              <a:ea typeface="ＤＨＰ特太ゴシック体" panose="02010601000101010101" pitchFamily="2" charset="-128"/>
            </a:endParaRPr>
          </a:p>
          <a:p>
            <a:pPr algn="ct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学年・組・番号・名前を書きます</a:t>
            </a:r>
            <a:endParaRPr kumimoji="1" lang="ja-JP" altLang="en-US" sz="4400" dirty="0">
              <a:latin typeface="HGP創英角ｺﾞｼｯｸUB" panose="020B0900000000000000" pitchFamily="50" charset="-128"/>
              <a:ea typeface="ＤＨＰ特太ゴシック体" panose="02010601000101010101" pitchFamily="2" charset="-128"/>
            </a:endParaRPr>
          </a:p>
        </p:txBody>
      </p:sp>
      <p:sp>
        <p:nvSpPr>
          <p:cNvPr id="2" name="上矢印吹き出し 1"/>
          <p:cNvSpPr/>
          <p:nvPr/>
        </p:nvSpPr>
        <p:spPr>
          <a:xfrm>
            <a:off x="506748" y="3472364"/>
            <a:ext cx="8524056" cy="2908964"/>
          </a:xfrm>
          <a:prstGeom prst="upArrowCallout">
            <a:avLst/>
          </a:prstGeom>
          <a:solidFill>
            <a:schemeClr val="accent5">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ea typeface="ＤＨＰ特太ゴシック体" panose="02010601000101010101" pitchFamily="2" charset="-128"/>
              </a:rPr>
              <a:t>今日のテーマです。</a:t>
            </a:r>
            <a:endParaRPr kumimoji="1" lang="en-US" altLang="ja-JP" sz="4000" dirty="0">
              <a:solidFill>
                <a:schemeClr val="tx1"/>
              </a:solidFill>
              <a:ea typeface="ＤＨＰ特太ゴシック体" panose="02010601000101010101" pitchFamily="2" charset="-128"/>
            </a:endParaRPr>
          </a:p>
          <a:p>
            <a:pPr algn="ctr"/>
            <a:r>
              <a:rPr lang="ja-JP" altLang="en-US" sz="4000" dirty="0">
                <a:solidFill>
                  <a:schemeClr val="tx1"/>
                </a:solidFill>
                <a:ea typeface="ＤＨＰ特太ゴシック体" panose="02010601000101010101" pitchFamily="2" charset="-128"/>
              </a:rPr>
              <a:t>ここに「</a:t>
            </a:r>
            <a:r>
              <a:rPr lang="ja-JP" altLang="en-US" sz="4000" dirty="0">
                <a:solidFill>
                  <a:srgbClr val="FF0000"/>
                </a:solidFill>
                <a:ea typeface="ＤＨＰ特太ゴシック体" panose="02010601000101010101" pitchFamily="2" charset="-128"/>
              </a:rPr>
              <a:t>考え</a:t>
            </a:r>
            <a:r>
              <a:rPr lang="ja-JP" altLang="en-US" sz="4000" dirty="0">
                <a:solidFill>
                  <a:schemeClr val="tx1"/>
                </a:solidFill>
                <a:ea typeface="ＤＨＰ特太ゴシック体" panose="02010601000101010101" pitchFamily="2" charset="-128"/>
              </a:rPr>
              <a:t>」と書き入れましょう。</a:t>
            </a:r>
            <a:endParaRPr kumimoji="1" lang="ja-JP" altLang="en-US" sz="4000" dirty="0">
              <a:solidFill>
                <a:schemeClr val="tx1"/>
              </a:solidFill>
              <a:ea typeface="ＤＨＰ特太ゴシック体" panose="02010601000101010101" pitchFamily="2" charset="-128"/>
            </a:endParaRPr>
          </a:p>
        </p:txBody>
      </p:sp>
    </p:spTree>
    <p:extLst>
      <p:ext uri="{BB962C8B-B14F-4D97-AF65-F5344CB8AC3E}">
        <p14:creationId xmlns:p14="http://schemas.microsoft.com/office/powerpoint/2010/main" val="18848057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43608" y="4328706"/>
            <a:ext cx="8676416" cy="2448510"/>
          </a:xfrm>
        </p:spPr>
        <p:txBody>
          <a:bodyPr>
            <a:noAutofit/>
          </a:bodyPr>
          <a:lstStyle/>
          <a:p>
            <a:pPr marL="0" indent="0">
              <a:buNone/>
            </a:pPr>
            <a:r>
              <a:rPr kumimoji="1" lang="ja-JP" altLang="en-US" sz="4400" dirty="0">
                <a:latin typeface="+mn-ea"/>
              </a:rPr>
              <a:t>「考え」</a:t>
            </a:r>
            <a:r>
              <a:rPr lang="ja-JP" altLang="en-US" sz="4400" dirty="0">
                <a:latin typeface="+mn-ea"/>
              </a:rPr>
              <a:t>が変わると</a:t>
            </a:r>
            <a:r>
              <a:rPr kumimoji="1" lang="ja-JP" altLang="en-US" sz="4400" dirty="0">
                <a:latin typeface="+mn-ea"/>
              </a:rPr>
              <a:t>，</a:t>
            </a:r>
          </a:p>
          <a:p>
            <a:pPr marL="0" indent="0">
              <a:buNone/>
            </a:pPr>
            <a:r>
              <a:rPr lang="ja-JP" altLang="en-US" sz="4400" dirty="0">
                <a:latin typeface="+mn-ea"/>
              </a:rPr>
              <a:t>気持ちや</a:t>
            </a:r>
            <a:r>
              <a:rPr kumimoji="1" lang="ja-JP" altLang="en-US" sz="4400" dirty="0">
                <a:latin typeface="+mn-ea"/>
              </a:rPr>
              <a:t>行動が変わることを</a:t>
            </a:r>
          </a:p>
          <a:p>
            <a:pPr marL="0" indent="0">
              <a:buNone/>
            </a:pPr>
            <a:r>
              <a:rPr kumimoji="1" lang="ja-JP" altLang="en-US" sz="4400" dirty="0">
                <a:latin typeface="+mn-ea"/>
              </a:rPr>
              <a:t>確かめましょう。</a:t>
            </a:r>
            <a:endParaRPr lang="en-US" altLang="ja-JP" sz="4400" dirty="0">
              <a:latin typeface="+mn-ea"/>
            </a:endParaRPr>
          </a:p>
        </p:txBody>
      </p:sp>
      <p:sp>
        <p:nvSpPr>
          <p:cNvPr id="5" name="テキスト ボックス 4"/>
          <p:cNvSpPr txBox="1"/>
          <p:nvPr/>
        </p:nvSpPr>
        <p:spPr>
          <a:xfrm>
            <a:off x="275536" y="349205"/>
            <a:ext cx="5365888" cy="830997"/>
          </a:xfrm>
          <a:prstGeom prst="rect">
            <a:avLst/>
          </a:prstGeom>
          <a:noFill/>
        </p:spPr>
        <p:txBody>
          <a:bodyPr wrap="square" rtlCol="0">
            <a:spAutoFit/>
          </a:bodyPr>
          <a:lstStyle/>
          <a:p>
            <a:pPr algn="ctr"/>
            <a:r>
              <a:rPr lang="ja-JP" altLang="en-US" sz="4800" dirty="0">
                <a:solidFill>
                  <a:schemeClr val="accent2"/>
                </a:solidFill>
                <a:latin typeface="HGP創英角ｺﾞｼｯｸUB" panose="020B0900000000000000" pitchFamily="50" charset="-128"/>
                <a:ea typeface="HGP創英角ｺﾞｼｯｸUB" panose="020B0900000000000000" pitchFamily="50" charset="-128"/>
              </a:rPr>
              <a:t>今日の授業の目標</a:t>
            </a:r>
            <a:endParaRPr kumimoji="1" lang="ja-JP" altLang="en-US" sz="48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8" name="Picture 4" descr="ED00205_[1]"/>
          <p:cNvPicPr>
            <a:picLocks noChangeAspect="1" noChangeArrowheads="1"/>
          </p:cNvPicPr>
          <p:nvPr/>
        </p:nvPicPr>
        <p:blipFill>
          <a:blip r:embed="rId3" cstate="print"/>
          <a:srcRect/>
          <a:stretch>
            <a:fillRect/>
          </a:stretch>
        </p:blipFill>
        <p:spPr bwMode="auto">
          <a:xfrm>
            <a:off x="-1" y="1180202"/>
            <a:ext cx="8903673" cy="3112894"/>
          </a:xfrm>
          <a:prstGeom prst="rect">
            <a:avLst/>
          </a:prstGeom>
          <a:noFill/>
          <a:ln w="9525">
            <a:noFill/>
            <a:miter lim="800000"/>
            <a:headEnd/>
            <a:tailEnd/>
          </a:ln>
        </p:spPr>
      </p:pic>
      <p:sp>
        <p:nvSpPr>
          <p:cNvPr id="2" name="テキスト ボックス 1"/>
          <p:cNvSpPr txBox="1"/>
          <p:nvPr/>
        </p:nvSpPr>
        <p:spPr>
          <a:xfrm>
            <a:off x="713400" y="1700808"/>
            <a:ext cx="7675024" cy="830997"/>
          </a:xfrm>
          <a:prstGeom prst="rect">
            <a:avLst/>
          </a:prstGeom>
          <a:noFill/>
          <a:ln>
            <a:noFill/>
          </a:ln>
        </p:spPr>
        <p:txBody>
          <a:bodyPr wrap="square" rtlCol="0">
            <a:spAutoFit/>
          </a:bodyPr>
          <a:lstStyle/>
          <a:p>
            <a:r>
              <a:rPr lang="ja-JP" altLang="en-US" sz="4800" dirty="0">
                <a:solidFill>
                  <a:srgbClr val="FFFF00"/>
                </a:solidFill>
                <a:latin typeface="ＤＦ特太ゴシック体" panose="020B0509000000000000" pitchFamily="49" charset="-128"/>
                <a:ea typeface="ＤＦ特太ゴシック体" panose="020B0509000000000000" pitchFamily="49" charset="-128"/>
              </a:rPr>
              <a:t>上手な「考え」を出せる！</a:t>
            </a:r>
            <a:endParaRPr kumimoji="1" lang="ja-JP" altLang="en-US" sz="4800" dirty="0"/>
          </a:p>
        </p:txBody>
      </p:sp>
    </p:spTree>
    <p:extLst>
      <p:ext uri="{BB962C8B-B14F-4D97-AF65-F5344CB8AC3E}">
        <p14:creationId xmlns:p14="http://schemas.microsoft.com/office/powerpoint/2010/main" val="1801971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69919" y="9818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9" name="右矢印 18"/>
          <p:cNvSpPr/>
          <p:nvPr/>
        </p:nvSpPr>
        <p:spPr>
          <a:xfrm>
            <a:off x="28369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5" name="正方形/長方形 4"/>
          <p:cNvSpPr/>
          <p:nvPr/>
        </p:nvSpPr>
        <p:spPr>
          <a:xfrm>
            <a:off x="899592" y="30884"/>
            <a:ext cx="7848871" cy="830997"/>
          </a:xfrm>
          <a:prstGeom prst="rect">
            <a:avLst/>
          </a:prstGeom>
        </p:spPr>
        <p:txBody>
          <a:bodyPr wrap="square">
            <a:spAutoFit/>
          </a:bodyPr>
          <a:lstStyle/>
          <a:p>
            <a:pPr algn="ctr"/>
            <a:r>
              <a:rPr lang="ja-JP" altLang="en-US" sz="4800" dirty="0">
                <a:solidFill>
                  <a:schemeClr val="accent2"/>
                </a:solidFill>
                <a:latin typeface="HGP創英角ﾎﾟｯﾌﾟ体" pitchFamily="50" charset="-128"/>
                <a:ea typeface="ＤＨＰ特太ゴシック体" panose="02010601000101010101" pitchFamily="2" charset="-128"/>
              </a:rPr>
              <a:t>実際は</a:t>
            </a:r>
            <a:r>
              <a:rPr lang="en-US" altLang="ja-JP" sz="4800" dirty="0">
                <a:solidFill>
                  <a:schemeClr val="accent2"/>
                </a:solidFill>
                <a:latin typeface="HGP創英角ﾎﾟｯﾌﾟ体" pitchFamily="50" charset="-128"/>
                <a:ea typeface="ＤＨＰ特太ゴシック体" panose="02010601000101010101" pitchFamily="2" charset="-128"/>
              </a:rPr>
              <a:t>…</a:t>
            </a:r>
          </a:p>
        </p:txBody>
      </p:sp>
      <p:sp>
        <p:nvSpPr>
          <p:cNvPr id="14" name="円/楕円 13"/>
          <p:cNvSpPr/>
          <p:nvPr/>
        </p:nvSpPr>
        <p:spPr>
          <a:xfrm>
            <a:off x="64183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感情</a:t>
            </a:r>
            <a:endParaRPr lang="en-US" altLang="ja-JP" sz="3200" dirty="0"/>
          </a:p>
          <a:p>
            <a:pPr algn="ctr"/>
            <a:r>
              <a:rPr lang="ja-JP" altLang="en-US" sz="3200" dirty="0"/>
              <a:t>（気持ち）</a:t>
            </a:r>
            <a:endParaRPr kumimoji="1" lang="ja-JP" altLang="en-US" sz="3200" dirty="0"/>
          </a:p>
        </p:txBody>
      </p:sp>
      <p:sp>
        <p:nvSpPr>
          <p:cNvPr id="15" name="円/楕円 14"/>
          <p:cNvSpPr/>
          <p:nvPr/>
        </p:nvSpPr>
        <p:spPr>
          <a:xfrm>
            <a:off x="3294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6" name="円/楕円 15"/>
          <p:cNvSpPr/>
          <p:nvPr/>
        </p:nvSpPr>
        <p:spPr>
          <a:xfrm>
            <a:off x="246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20" name="右矢印 19"/>
          <p:cNvSpPr/>
          <p:nvPr/>
        </p:nvSpPr>
        <p:spPr>
          <a:xfrm>
            <a:off x="59611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597404" y="1549581"/>
            <a:ext cx="1984230" cy="769441"/>
          </a:xfrm>
          <a:prstGeom prst="rect">
            <a:avLst/>
          </a:prstGeom>
          <a:noFill/>
          <a:ln w="25400">
            <a:noFill/>
          </a:ln>
        </p:spPr>
        <p:txBody>
          <a:bodyPr wrap="square" rtlCol="0">
            <a:spAutoFit/>
          </a:bodyPr>
          <a:lstStyle/>
          <a:p>
            <a:pPr algn="ct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1" name="コンテンツ プレースホルダ 2"/>
          <p:cNvSpPr>
            <a:spLocks noGrp="1"/>
          </p:cNvSpPr>
          <p:nvPr>
            <p:ph idx="4294967295"/>
          </p:nvPr>
        </p:nvSpPr>
        <p:spPr>
          <a:xfrm>
            <a:off x="46860" y="3099262"/>
            <a:ext cx="9009118" cy="3570097"/>
          </a:xfrm>
        </p:spPr>
        <p:txBody>
          <a:bodyPr>
            <a:noAutofit/>
          </a:bodyPr>
          <a:lstStyle/>
          <a:p>
            <a:pPr marL="0" indent="0" eaLnBrk="1" hangingPunct="1">
              <a:lnSpc>
                <a:spcPct val="200000"/>
              </a:lnSpc>
              <a:buNone/>
            </a:pPr>
            <a:r>
              <a:rPr lang="ja-JP" altLang="en-US" sz="3600" dirty="0">
                <a:latin typeface="+mn-ea"/>
              </a:rPr>
              <a:t>　　　　　　　　           　　　　　　 　　　イライラ</a:t>
            </a:r>
            <a:endParaRPr lang="en-US" altLang="ja-JP" sz="3600" dirty="0">
              <a:latin typeface="+mn-ea"/>
            </a:endParaRPr>
          </a:p>
          <a:p>
            <a:pPr marL="0" indent="0" eaLnBrk="1" hangingPunct="1">
              <a:lnSpc>
                <a:spcPct val="200000"/>
              </a:lnSpc>
              <a:buNone/>
            </a:pPr>
            <a:r>
              <a:rPr lang="ja-JP" altLang="en-US" sz="3600" dirty="0">
                <a:latin typeface="+mn-ea"/>
              </a:rPr>
              <a:t>成績が悪かった　             　　　　　 悲しい</a:t>
            </a:r>
            <a:endParaRPr lang="en-US" altLang="ja-JP" sz="3600" dirty="0">
              <a:latin typeface="+mn-ea"/>
            </a:endParaRPr>
          </a:p>
          <a:p>
            <a:pPr marL="0" indent="0" eaLnBrk="1" hangingPunct="1">
              <a:lnSpc>
                <a:spcPct val="200000"/>
              </a:lnSpc>
              <a:buNone/>
            </a:pPr>
            <a:r>
              <a:rPr lang="ja-JP" altLang="en-US" sz="3600" dirty="0">
                <a:latin typeface="+mn-ea"/>
              </a:rPr>
              <a:t>　　　　　　　　　　　　　　　　　　　　　　　落ち着き</a:t>
            </a:r>
            <a:endParaRPr lang="en-US" altLang="ja-JP" sz="3600" dirty="0">
              <a:latin typeface="+mn-ea"/>
            </a:endParaRPr>
          </a:p>
        </p:txBody>
      </p:sp>
      <p:sp>
        <p:nvSpPr>
          <p:cNvPr id="13" name="角丸四角形 12"/>
          <p:cNvSpPr/>
          <p:nvPr/>
        </p:nvSpPr>
        <p:spPr>
          <a:xfrm>
            <a:off x="3419872" y="3202587"/>
            <a:ext cx="2908864"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AR丸ゴシック体E" panose="020F0909000000000000" pitchFamily="49" charset="-128"/>
                <a:ea typeface="AR丸ゴシック体E" panose="020F0909000000000000" pitchFamily="49" charset="-128"/>
              </a:rPr>
              <a:t>先生の問題の作り方が悪い</a:t>
            </a:r>
          </a:p>
        </p:txBody>
      </p:sp>
      <p:sp>
        <p:nvSpPr>
          <p:cNvPr id="18" name="角丸四角形 17"/>
          <p:cNvSpPr/>
          <p:nvPr/>
        </p:nvSpPr>
        <p:spPr>
          <a:xfrm>
            <a:off x="3419872" y="4444599"/>
            <a:ext cx="2908864"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AR丸ゴシック体E" panose="020F0909000000000000" pitchFamily="49" charset="-128"/>
                <a:ea typeface="AR丸ゴシック体E" panose="020F0909000000000000" pitchFamily="49" charset="-128"/>
              </a:rPr>
              <a:t>自分はダメだ</a:t>
            </a:r>
          </a:p>
        </p:txBody>
      </p:sp>
      <p:sp>
        <p:nvSpPr>
          <p:cNvPr id="21" name="右矢印 20"/>
          <p:cNvSpPr/>
          <p:nvPr/>
        </p:nvSpPr>
        <p:spPr>
          <a:xfrm>
            <a:off x="6459486" y="4690711"/>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2" name="右矢印 21"/>
          <p:cNvSpPr/>
          <p:nvPr/>
        </p:nvSpPr>
        <p:spPr>
          <a:xfrm>
            <a:off x="6418319" y="3434680"/>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7" name="角丸四角形 26"/>
          <p:cNvSpPr/>
          <p:nvPr/>
        </p:nvSpPr>
        <p:spPr>
          <a:xfrm>
            <a:off x="3419872" y="5661248"/>
            <a:ext cx="2908864"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dirty="0">
                <a:solidFill>
                  <a:srgbClr val="FF0000"/>
                </a:solidFill>
                <a:latin typeface="AR丸ゴシック体E" panose="020F0909000000000000" pitchFamily="49" charset="-128"/>
                <a:ea typeface="AR丸ゴシック体E" panose="020F0909000000000000" pitchFamily="49" charset="-128"/>
              </a:rPr>
              <a:t>この次がんばろう</a:t>
            </a:r>
          </a:p>
        </p:txBody>
      </p:sp>
      <p:sp>
        <p:nvSpPr>
          <p:cNvPr id="28" name="右矢印 27"/>
          <p:cNvSpPr/>
          <p:nvPr/>
        </p:nvSpPr>
        <p:spPr>
          <a:xfrm>
            <a:off x="6536565" y="578430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82790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idx="4294967295"/>
          </p:nvPr>
        </p:nvSpPr>
        <p:spPr>
          <a:xfrm>
            <a:off x="457200" y="30163"/>
            <a:ext cx="8229600" cy="878557"/>
          </a:xfrm>
        </p:spPr>
        <p:txBody>
          <a:bodyPr>
            <a:normAutofit/>
          </a:bodyPr>
          <a:lstStyle/>
          <a:p>
            <a:pPr eaLnBrk="1" hangingPunct="1"/>
            <a:r>
              <a:rPr lang="ja-JP" altLang="en-US" sz="4800" dirty="0">
                <a:solidFill>
                  <a:srgbClr val="C00000"/>
                </a:solidFill>
                <a:latin typeface="HGP創英角ｺﾞｼｯｸUB" pitchFamily="50" charset="-128"/>
                <a:ea typeface="HGP創英角ｺﾞｼｯｸUB" pitchFamily="50" charset="-128"/>
              </a:rPr>
              <a:t>こんな場面です</a:t>
            </a:r>
          </a:p>
        </p:txBody>
      </p:sp>
      <p:sp>
        <p:nvSpPr>
          <p:cNvPr id="37891" name="角丸四角形吹き出し 5"/>
          <p:cNvSpPr>
            <a:spLocks noChangeArrowheads="1"/>
          </p:cNvSpPr>
          <p:nvPr/>
        </p:nvSpPr>
        <p:spPr bwMode="auto">
          <a:xfrm>
            <a:off x="0" y="984656"/>
            <a:ext cx="9144000" cy="1493912"/>
          </a:xfrm>
          <a:prstGeom prst="wedgeRoundRectCallout">
            <a:avLst>
              <a:gd name="adj1" fmla="val -35435"/>
              <a:gd name="adj2" fmla="val 26657"/>
              <a:gd name="adj3" fmla="val 16667"/>
            </a:avLst>
          </a:prstGeom>
          <a:solidFill>
            <a:srgbClr val="CCFFFF"/>
          </a:solidFill>
          <a:ln w="69850" algn="ctr">
            <a:solidFill>
              <a:srgbClr val="385D8A"/>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auto">
              <a:spcBef>
                <a:spcPts val="0"/>
              </a:spcBef>
              <a:spcAft>
                <a:spcPts val="0"/>
              </a:spcAft>
              <a:defRPr/>
            </a:pPr>
            <a:r>
              <a:rPr lang="ja-JP" altLang="en-US" sz="4400" dirty="0">
                <a:ea typeface="ＤＨＰ特太ゴシック体" panose="02010601000101010101" pitchFamily="2" charset="-128"/>
              </a:rPr>
              <a:t>友人にあいさつをしたけれど，</a:t>
            </a:r>
            <a:endParaRPr lang="en-US" altLang="ja-JP" sz="4400" dirty="0">
              <a:ea typeface="ＤＨＰ特太ゴシック体" panose="02010601000101010101" pitchFamily="2" charset="-128"/>
            </a:endParaRPr>
          </a:p>
          <a:p>
            <a:pPr algn="ctr" fontAlgn="auto">
              <a:spcBef>
                <a:spcPts val="0"/>
              </a:spcBef>
              <a:spcAft>
                <a:spcPts val="0"/>
              </a:spcAft>
              <a:defRPr/>
            </a:pPr>
            <a:r>
              <a:rPr lang="ja-JP" altLang="en-US" sz="4400" dirty="0">
                <a:ea typeface="ＤＨＰ特太ゴシック体" panose="02010601000101010101" pitchFamily="2" charset="-128"/>
              </a:rPr>
              <a:t>返事が返ってこない場面</a:t>
            </a:r>
          </a:p>
        </p:txBody>
      </p:sp>
      <p:sp>
        <p:nvSpPr>
          <p:cNvPr id="12" name="テキスト ボックス 11"/>
          <p:cNvSpPr txBox="1"/>
          <p:nvPr/>
        </p:nvSpPr>
        <p:spPr>
          <a:xfrm>
            <a:off x="214896" y="2728676"/>
            <a:ext cx="3600450" cy="1774825"/>
          </a:xfrm>
          <a:prstGeom prst="wedgeEllipseCallout">
            <a:avLst>
              <a:gd name="adj1" fmla="val -2255"/>
              <a:gd name="adj2" fmla="val 74664"/>
            </a:avLst>
          </a:prstGeom>
          <a:solidFill>
            <a:schemeClr val="accent5">
              <a:lumMod val="20000"/>
              <a:lumOff val="80000"/>
            </a:schemeClr>
          </a:solidFill>
          <a:ln>
            <a:solidFill>
              <a:schemeClr val="tx1"/>
            </a:solidFill>
          </a:ln>
        </p:spPr>
        <p:txBody>
          <a:bodyPr>
            <a:spAutoFit/>
          </a:bodyPr>
          <a:lstStyle/>
          <a:p>
            <a:pPr algn="ctr" fontAlgn="auto">
              <a:spcBef>
                <a:spcPts val="0"/>
              </a:spcBef>
              <a:spcAft>
                <a:spcPts val="0"/>
              </a:spcAft>
              <a:defRPr/>
            </a:pPr>
            <a:endParaRPr lang="en-US" altLang="ja-JP"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4000" dirty="0">
                <a:latin typeface="HGP創英角ﾎﾟｯﾌﾟ体" pitchFamily="50" charset="-128"/>
                <a:ea typeface="HGP創英角ﾎﾟｯﾌﾟ体" pitchFamily="50" charset="-128"/>
              </a:rPr>
              <a:t>おはよう！</a:t>
            </a:r>
            <a:endParaRPr lang="en-US" altLang="ja-JP" sz="4000" dirty="0">
              <a:latin typeface="HGP創英角ﾎﾟｯﾌﾟ体" pitchFamily="50" charset="-128"/>
              <a:ea typeface="HGP創英角ﾎﾟｯﾌﾟ体" pitchFamily="50" charset="-128"/>
            </a:endParaRPr>
          </a:p>
          <a:p>
            <a:pPr algn="ctr" fontAlgn="auto">
              <a:spcBef>
                <a:spcPts val="0"/>
              </a:spcBef>
              <a:spcAft>
                <a:spcPts val="0"/>
              </a:spcAft>
              <a:defRPr/>
            </a:pPr>
            <a:endParaRPr lang="ja-JP" altLang="en-US" dirty="0">
              <a:latin typeface="HGP創英角ﾎﾟｯﾌﾟ体" pitchFamily="50" charset="-128"/>
              <a:ea typeface="HGP創英角ﾎﾟｯﾌﾟ体" pitchFamily="50" charset="-128"/>
            </a:endParaRPr>
          </a:p>
        </p:txBody>
      </p:sp>
      <p:sp>
        <p:nvSpPr>
          <p:cNvPr id="13" name="テキスト ボックス 12"/>
          <p:cNvSpPr txBox="1"/>
          <p:nvPr/>
        </p:nvSpPr>
        <p:spPr>
          <a:xfrm>
            <a:off x="4572000" y="2675261"/>
            <a:ext cx="3671887" cy="2108200"/>
          </a:xfrm>
          <a:prstGeom prst="cloudCallout">
            <a:avLst>
              <a:gd name="adj1" fmla="val 5469"/>
              <a:gd name="adj2" fmla="val 71663"/>
            </a:avLst>
          </a:prstGeom>
          <a:solidFill>
            <a:schemeClr val="accent6">
              <a:lumMod val="20000"/>
              <a:lumOff val="80000"/>
            </a:schemeClr>
          </a:solidFill>
          <a:ln>
            <a:solidFill>
              <a:schemeClr val="tx1"/>
            </a:solidFill>
          </a:ln>
        </p:spPr>
        <p:txBody>
          <a:bodyPr>
            <a:spAutoFit/>
          </a:bodyPr>
          <a:lstStyle/>
          <a:p>
            <a:pPr algn="ctr" fontAlgn="auto">
              <a:spcBef>
                <a:spcPts val="0"/>
              </a:spcBef>
              <a:spcAft>
                <a:spcPts val="0"/>
              </a:spcAft>
              <a:defRPr/>
            </a:pPr>
            <a:r>
              <a:rPr lang="ja-JP" altLang="en-US" sz="2800" dirty="0">
                <a:latin typeface="HGP創英角ﾎﾟｯﾌﾟ体" pitchFamily="50" charset="-128"/>
                <a:ea typeface="HGP創英角ﾎﾟｯﾌﾟ体" pitchFamily="50" charset="-128"/>
              </a:rPr>
              <a:t>あれ？</a:t>
            </a:r>
            <a:endParaRPr lang="en-US" altLang="ja-JP" sz="2800"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2800" dirty="0">
                <a:latin typeface="HGP創英角ﾎﾟｯﾌﾟ体" pitchFamily="50" charset="-128"/>
                <a:ea typeface="HGP創英角ﾎﾟｯﾌﾟ体" pitchFamily="50" charset="-128"/>
              </a:rPr>
              <a:t>返事が返ってこない・・・</a:t>
            </a:r>
          </a:p>
        </p:txBody>
      </p:sp>
      <p:sp>
        <p:nvSpPr>
          <p:cNvPr id="14" name="右矢印 13"/>
          <p:cNvSpPr/>
          <p:nvPr/>
        </p:nvSpPr>
        <p:spPr>
          <a:xfrm>
            <a:off x="4038600" y="4799428"/>
            <a:ext cx="1549400" cy="1427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pic>
        <p:nvPicPr>
          <p:cNvPr id="1026" name="Picture 2" descr="http://4.bp.blogspot.com/-pzEQNrczyEo/UaKlkTnKemI/AAAAAAAAT2g/geTugQbr4JY/s800/boy_ques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129" y="4329320"/>
            <a:ext cx="2056306" cy="2367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HfrD1RcifOE/USsbEKoTICI/AAAAAAAAN_U/Nx5GDLGTVOE/s1600/boy01_laug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4541043"/>
            <a:ext cx="1965325" cy="225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8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254000" y="125413"/>
            <a:ext cx="8574088" cy="1143000"/>
          </a:xfrm>
        </p:spPr>
        <p:txBody>
          <a:bodyPr/>
          <a:lstStyle/>
          <a:p>
            <a:r>
              <a:rPr lang="ja-JP" altLang="en-US" sz="4000" dirty="0">
                <a:latin typeface="HGP創英角ｺﾞｼｯｸUB" pitchFamily="50" charset="-128"/>
                <a:ea typeface="HGP創英角ｺﾞｼｯｸUB" pitchFamily="50" charset="-128"/>
              </a:rPr>
              <a:t>「心とからだの健康観察」をする前に②</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1365250"/>
            <a:ext cx="8291512"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934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864096"/>
          </a:xfrm>
        </p:spPr>
        <p:txBody>
          <a:bodyPr>
            <a:noAutofit/>
          </a:bodyPr>
          <a:lstStyle/>
          <a:p>
            <a:r>
              <a:rPr kumimoji="1" lang="ja-JP" altLang="en-US" sz="4000" dirty="0">
                <a:solidFill>
                  <a:schemeClr val="accent2"/>
                </a:solidFill>
                <a:latin typeface="HGS創英角ｺﾞｼｯｸUB" pitchFamily="50" charset="-128"/>
                <a:ea typeface="HGS創英角ｺﾞｼｯｸUB" pitchFamily="50" charset="-128"/>
              </a:rPr>
              <a:t>ふだんの自分</a:t>
            </a:r>
            <a:r>
              <a:rPr lang="ja-JP" altLang="en-US" sz="4000" dirty="0">
                <a:solidFill>
                  <a:schemeClr val="accent2"/>
                </a:solidFill>
                <a:latin typeface="HGS創英角ｺﾞｼｯｸUB" pitchFamily="50" charset="-128"/>
                <a:ea typeface="HGS創英角ｺﾞｼｯｸUB" pitchFamily="50" charset="-128"/>
              </a:rPr>
              <a:t>はどう「考え」るかな？</a:t>
            </a:r>
            <a:endParaRPr kumimoji="1" lang="ja-JP" altLang="en-US" sz="4000" dirty="0">
              <a:solidFill>
                <a:schemeClr val="accent2"/>
              </a:solidFill>
              <a:latin typeface="HGS創英角ｺﾞｼｯｸUB" pitchFamily="50" charset="-128"/>
              <a:ea typeface="HGS創英角ｺﾞｼｯｸUB" pitchFamily="50" charset="-128"/>
            </a:endParaRPr>
          </a:p>
        </p:txBody>
      </p:sp>
      <p:sp>
        <p:nvSpPr>
          <p:cNvPr id="4" name="テキスト ボックス 3"/>
          <p:cNvSpPr txBox="1"/>
          <p:nvPr/>
        </p:nvSpPr>
        <p:spPr>
          <a:xfrm>
            <a:off x="323528" y="980728"/>
            <a:ext cx="8640960" cy="1192213"/>
          </a:xfrm>
          <a:prstGeom prst="roundRect">
            <a:avLst/>
          </a:prstGeom>
          <a:ln/>
        </p:spPr>
        <p:style>
          <a:lnRef idx="3">
            <a:schemeClr val="lt1"/>
          </a:lnRef>
          <a:fillRef idx="1">
            <a:schemeClr val="accent4"/>
          </a:fillRef>
          <a:effectRef idx="1">
            <a:schemeClr val="accent4"/>
          </a:effectRef>
          <a:fontRef idx="minor">
            <a:schemeClr val="lt1"/>
          </a:fontRef>
        </p:style>
        <p:txBody>
          <a:bodyPr wrap="square">
            <a:spAutoFit/>
          </a:bodyPr>
          <a:lstStyle/>
          <a:p>
            <a:pPr algn="ctr" fontAlgn="auto">
              <a:spcBef>
                <a:spcPts val="0"/>
              </a:spcBef>
              <a:spcAft>
                <a:spcPts val="0"/>
              </a:spcAft>
              <a:defRPr/>
            </a:pPr>
            <a:r>
              <a:rPr lang="ja-JP" altLang="en-US" sz="3200" b="1" dirty="0"/>
              <a:t>友だちにあいさつをしたけれど，</a:t>
            </a:r>
            <a:endParaRPr lang="en-US" altLang="ja-JP" sz="3200" b="1" dirty="0"/>
          </a:p>
          <a:p>
            <a:pPr algn="ctr" fontAlgn="auto">
              <a:spcBef>
                <a:spcPts val="0"/>
              </a:spcBef>
              <a:spcAft>
                <a:spcPts val="0"/>
              </a:spcAft>
              <a:defRPr/>
            </a:pPr>
            <a:r>
              <a:rPr lang="ja-JP" altLang="en-US" sz="3200" b="1" dirty="0"/>
              <a:t>返事が返ってこない場面</a:t>
            </a:r>
          </a:p>
        </p:txBody>
      </p:sp>
      <p:sp>
        <p:nvSpPr>
          <p:cNvPr id="6" name="テキスト ボックス 5"/>
          <p:cNvSpPr txBox="1"/>
          <p:nvPr/>
        </p:nvSpPr>
        <p:spPr>
          <a:xfrm>
            <a:off x="323528" y="2529770"/>
            <a:ext cx="8640960" cy="3970318"/>
          </a:xfrm>
          <a:prstGeom prst="rect">
            <a:avLst/>
          </a:prstGeom>
          <a:noFill/>
          <a:ln w="38100">
            <a:solidFill>
              <a:schemeClr val="accent1"/>
            </a:solidFill>
          </a:ln>
        </p:spPr>
        <p:txBody>
          <a:bodyPr wrap="square" rtlCol="0">
            <a:spAutoFit/>
          </a:bodyPr>
          <a:lstStyle/>
          <a:p>
            <a:pPr algn="ctr"/>
            <a:endParaRPr kumimoji="1" lang="en-US" altLang="ja-JP" sz="3600" dirty="0"/>
          </a:p>
          <a:p>
            <a:pPr algn="ctr"/>
            <a:endParaRPr lang="en-US" altLang="ja-JP" sz="3600" dirty="0"/>
          </a:p>
          <a:p>
            <a:pPr algn="ctr"/>
            <a:endParaRPr kumimoji="1" lang="en-US" altLang="ja-JP" sz="3600" dirty="0"/>
          </a:p>
          <a:p>
            <a:pPr algn="ctr"/>
            <a:endParaRPr lang="en-US" altLang="ja-JP" sz="3600" dirty="0"/>
          </a:p>
          <a:p>
            <a:pPr algn="ctr"/>
            <a:endParaRPr kumimoji="1" lang="en-US" altLang="ja-JP" sz="3600" dirty="0"/>
          </a:p>
          <a:p>
            <a:pPr algn="ctr"/>
            <a:endParaRPr lang="en-US" altLang="ja-JP" sz="3600" dirty="0"/>
          </a:p>
          <a:p>
            <a:pPr algn="ctr"/>
            <a:endParaRPr kumimoji="1" lang="ja-JP" altLang="en-US" sz="3600" dirty="0"/>
          </a:p>
        </p:txBody>
      </p:sp>
    </p:spTree>
    <p:extLst>
      <p:ext uri="{BB962C8B-B14F-4D97-AF65-F5344CB8AC3E}">
        <p14:creationId xmlns:p14="http://schemas.microsoft.com/office/powerpoint/2010/main" val="24268209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36033" y="1318488"/>
            <a:ext cx="1105380" cy="54329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27781"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どんな「考え」ができるかな？</a:t>
            </a:r>
          </a:p>
        </p:txBody>
      </p:sp>
      <p:sp>
        <p:nvSpPr>
          <p:cNvPr id="23" name="角丸四角形 22"/>
          <p:cNvSpPr/>
          <p:nvPr/>
        </p:nvSpPr>
        <p:spPr>
          <a:xfrm>
            <a:off x="1141412" y="1861782"/>
            <a:ext cx="309104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そんな気持ちになるときどう「考え」</a:t>
            </a:r>
            <a:r>
              <a:rPr lang="ja-JP" altLang="en-US" sz="3200" dirty="0" err="1"/>
              <a:t>て</a:t>
            </a:r>
            <a:r>
              <a:rPr lang="ja-JP" altLang="en-US" sz="3200" dirty="0"/>
              <a:t>いたかな？</a:t>
            </a:r>
            <a:endParaRPr lang="en-US" altLang="ja-JP" sz="3200" dirty="0"/>
          </a:p>
          <a:p>
            <a:endParaRPr lang="en-US" altLang="ja-JP" sz="3200" dirty="0"/>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06530"/>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角丸四角形 33"/>
          <p:cNvSpPr/>
          <p:nvPr/>
        </p:nvSpPr>
        <p:spPr>
          <a:xfrm>
            <a:off x="6399703" y="1861781"/>
            <a:ext cx="2750161"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そんな気持ちになったらどうするだろう？</a:t>
            </a:r>
            <a:endParaRPr kumimoji="1" lang="ja-JP" altLang="en-US" sz="3200" dirty="0"/>
          </a:p>
        </p:txBody>
      </p:sp>
    </p:spTree>
    <p:extLst>
      <p:ext uri="{BB962C8B-B14F-4D97-AF65-F5344CB8AC3E}">
        <p14:creationId xmlns:p14="http://schemas.microsoft.com/office/powerpoint/2010/main" val="269719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21657"/>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0" y="1990725"/>
            <a:ext cx="993775"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友だちにあいさつをしたけれど，</a:t>
            </a:r>
            <a:endParaRPr lang="en-US" altLang="ja-JP" sz="2400" b="1" dirty="0">
              <a:solidFill>
                <a:srgbClr val="FFFFFF"/>
              </a:solidFill>
            </a:endParaRPr>
          </a:p>
          <a:p>
            <a:pPr>
              <a:defRPr/>
            </a:pPr>
            <a:r>
              <a:rPr lang="ja-JP" altLang="en-US" sz="2400" b="1" dirty="0">
                <a:solidFill>
                  <a:srgbClr val="FFFFFF"/>
                </a:solidFill>
              </a:rPr>
              <a:t>返事が返ってこない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班で話し合いましょう</a:t>
            </a:r>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角丸四角形 29"/>
          <p:cNvSpPr/>
          <p:nvPr/>
        </p:nvSpPr>
        <p:spPr>
          <a:xfrm>
            <a:off x="1141412" y="1861782"/>
            <a:ext cx="291086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そんな気持ちになるときどう「考え」</a:t>
            </a:r>
            <a:r>
              <a:rPr lang="ja-JP" altLang="en-US" sz="3200" dirty="0" err="1"/>
              <a:t>て</a:t>
            </a:r>
            <a:r>
              <a:rPr lang="ja-JP" altLang="en-US" sz="3200" dirty="0"/>
              <a:t>いたかな？</a:t>
            </a:r>
            <a:endParaRPr lang="en-US" altLang="ja-JP" sz="3200" dirty="0"/>
          </a:p>
          <a:p>
            <a:endParaRPr lang="en-US" altLang="ja-JP" sz="3200" dirty="0"/>
          </a:p>
        </p:txBody>
      </p:sp>
      <p:sp>
        <p:nvSpPr>
          <p:cNvPr id="32" name="角丸四角形 31"/>
          <p:cNvSpPr/>
          <p:nvPr/>
        </p:nvSpPr>
        <p:spPr>
          <a:xfrm>
            <a:off x="6399703" y="1878336"/>
            <a:ext cx="2753626"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そんな気持ちになったらどうするだろう？</a:t>
            </a:r>
            <a:endParaRPr kumimoji="1" lang="ja-JP" altLang="en-US" sz="3200" dirty="0"/>
          </a:p>
        </p:txBody>
      </p:sp>
    </p:spTree>
    <p:extLst>
      <p:ext uri="{BB962C8B-B14F-4D97-AF65-F5344CB8AC3E}">
        <p14:creationId xmlns:p14="http://schemas.microsoft.com/office/powerpoint/2010/main" val="339515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7901" y="2905466"/>
            <a:ext cx="8643749" cy="5816977"/>
          </a:xfrm>
          <a:prstGeom prst="rect">
            <a:avLst/>
          </a:prstGeom>
        </p:spPr>
        <p:txBody>
          <a:bodyPr wrap="square">
            <a:spAutoFit/>
          </a:bodyPr>
          <a:lstStyle/>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イライラする気持ち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悲しい気持ち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落ちついている気持ち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endParaRPr lang="ja-JP" altLang="en-US" sz="2800" dirty="0"/>
          </a:p>
          <a:p>
            <a:endParaRPr lang="ja-JP" altLang="en-US" sz="2800" dirty="0"/>
          </a:p>
          <a:p>
            <a:endParaRPr lang="en-US" altLang="ja-JP" sz="3200" dirty="0"/>
          </a:p>
          <a:p>
            <a:endParaRPr lang="en-US" altLang="ja-JP" sz="3200" dirty="0"/>
          </a:p>
        </p:txBody>
      </p:sp>
      <p:sp>
        <p:nvSpPr>
          <p:cNvPr id="3" name="タイトル 1"/>
          <p:cNvSpPr txBox="1">
            <a:spLocks/>
          </p:cNvSpPr>
          <p:nvPr/>
        </p:nvSpPr>
        <p:spPr bwMode="auto">
          <a:xfrm>
            <a:off x="69084" y="-171400"/>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発表の仕方</a:t>
            </a:r>
          </a:p>
        </p:txBody>
      </p:sp>
      <p:sp>
        <p:nvSpPr>
          <p:cNvPr id="4" name="正方形/長方形 3"/>
          <p:cNvSpPr/>
          <p:nvPr/>
        </p:nvSpPr>
        <p:spPr>
          <a:xfrm>
            <a:off x="197901" y="789671"/>
            <a:ext cx="8835796" cy="1938992"/>
          </a:xfrm>
          <a:prstGeom prst="rect">
            <a:avLst/>
          </a:prstGeom>
          <a:ln w="38100">
            <a:solidFill>
              <a:schemeClr val="tx1"/>
            </a:solidFill>
          </a:ln>
        </p:spPr>
        <p:txBody>
          <a:bodyPr wrap="square">
            <a:spAutoFit/>
          </a:bodyPr>
          <a:lstStyle/>
          <a:p>
            <a:r>
              <a:rPr lang="ja-JP" altLang="en-US" sz="4000" dirty="0"/>
              <a:t>・△班で話し合ったことを発表します。　</a:t>
            </a:r>
          </a:p>
          <a:p>
            <a:r>
              <a:rPr lang="ja-JP" altLang="en-US" sz="4000" dirty="0"/>
              <a:t>　「</a:t>
            </a:r>
            <a:r>
              <a:rPr lang="ja-JP" altLang="en-US" sz="4000" dirty="0">
                <a:solidFill>
                  <a:schemeClr val="accent1"/>
                </a:solidFill>
              </a:rPr>
              <a:t>○○気持ち</a:t>
            </a:r>
            <a:r>
              <a:rPr lang="ja-JP" altLang="en-US" sz="4000" dirty="0"/>
              <a:t>」の時の「</a:t>
            </a:r>
            <a:r>
              <a:rPr lang="ja-JP" altLang="en-US" sz="4000" dirty="0">
                <a:solidFill>
                  <a:srgbClr val="FF0000"/>
                </a:solidFill>
              </a:rPr>
              <a:t>考え</a:t>
            </a:r>
            <a:r>
              <a:rPr lang="ja-JP" altLang="en-US" sz="4000" dirty="0"/>
              <a:t>」は・・・です。　</a:t>
            </a:r>
          </a:p>
          <a:p>
            <a:r>
              <a:rPr lang="ja-JP" altLang="en-US" sz="4000" dirty="0"/>
              <a:t>　その後の「</a:t>
            </a:r>
            <a:r>
              <a:rPr lang="ja-JP" altLang="en-US" sz="4000" dirty="0">
                <a:solidFill>
                  <a:srgbClr val="00B050"/>
                </a:solidFill>
              </a:rPr>
              <a:t>行動</a:t>
            </a:r>
            <a:r>
              <a:rPr lang="ja-JP" altLang="en-US" sz="4000" dirty="0"/>
              <a:t>」は・・・・です。　</a:t>
            </a:r>
            <a:endParaRPr lang="en-US" altLang="ja-JP" sz="4000" dirty="0"/>
          </a:p>
        </p:txBody>
      </p:sp>
    </p:spTree>
    <p:extLst>
      <p:ext uri="{BB962C8B-B14F-4D97-AF65-F5344CB8AC3E}">
        <p14:creationId xmlns:p14="http://schemas.microsoft.com/office/powerpoint/2010/main" val="7628972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1835696"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94139" y="2004838"/>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210231" y="1990725"/>
            <a:ext cx="2661865" cy="1503648"/>
          </a:xfrm>
          <a:prstGeom prst="roundRect">
            <a:avLst>
              <a:gd name="adj" fmla="val 16667"/>
            </a:avLst>
          </a:prstGeom>
          <a:solidFill>
            <a:srgbClr val="FFFFFF"/>
          </a:solidFill>
          <a:ln w="38100">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8" name="AutoShape 4"/>
          <p:cNvSpPr>
            <a:spLocks noChangeArrowheads="1"/>
          </p:cNvSpPr>
          <p:nvPr/>
        </p:nvSpPr>
        <p:spPr bwMode="auto">
          <a:xfrm>
            <a:off x="1219007" y="3591762"/>
            <a:ext cx="2730683" cy="1493422"/>
          </a:xfrm>
          <a:prstGeom prst="roundRect">
            <a:avLst>
              <a:gd name="adj" fmla="val 16667"/>
            </a:avLst>
          </a:prstGeom>
          <a:solidFill>
            <a:srgbClr val="FFFFFF"/>
          </a:solidFill>
          <a:ln w="38100">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19006" y="5280919"/>
            <a:ext cx="2730683" cy="1334271"/>
          </a:xfrm>
          <a:prstGeom prst="roundRect">
            <a:avLst>
              <a:gd name="adj" fmla="val 16667"/>
            </a:avLst>
          </a:prstGeom>
          <a:solidFill>
            <a:srgbClr val="FFFFFF"/>
          </a:solidFill>
          <a:ln w="38100">
            <a:solidFill>
              <a:srgbClr val="FF000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発表しましょう</a:t>
            </a:r>
          </a:p>
        </p:txBody>
      </p:sp>
      <p:sp>
        <p:nvSpPr>
          <p:cNvPr id="36" name="右矢印 35"/>
          <p:cNvSpPr/>
          <p:nvPr/>
        </p:nvSpPr>
        <p:spPr>
          <a:xfrm>
            <a:off x="6574367" y="4076700"/>
            <a:ext cx="298474"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80800" y="5765483"/>
            <a:ext cx="292041"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843027" y="1976438"/>
            <a:ext cx="2209272" cy="1503648"/>
          </a:xfrm>
          <a:prstGeom prst="roundRect">
            <a:avLst>
              <a:gd name="adj" fmla="val 16667"/>
            </a:avLst>
          </a:prstGeom>
          <a:solidFill>
            <a:srgbClr val="FFFFFF"/>
          </a:solidFill>
          <a:ln w="38100">
            <a:solidFill>
              <a:srgbClr val="00B05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38100">
            <a:solidFill>
              <a:srgbClr val="00B050"/>
            </a:solidFill>
            <a:round/>
            <a:headEnd/>
            <a:tailEnd/>
          </a:ln>
        </p:spPr>
        <p:txBody>
          <a:bodyPr/>
          <a:lstStyle/>
          <a:p>
            <a:endParaRPr lang="en-US" altLang="ja-JP"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66408" y="5181017"/>
            <a:ext cx="2209272" cy="1437853"/>
          </a:xfrm>
          <a:prstGeom prst="roundRect">
            <a:avLst>
              <a:gd name="adj" fmla="val 16667"/>
            </a:avLst>
          </a:prstGeom>
          <a:solidFill>
            <a:srgbClr val="FFFFFF"/>
          </a:solidFill>
          <a:ln w="38100">
            <a:solidFill>
              <a:srgbClr val="00B05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0323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912501" y="2541947"/>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53577"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210231" y="1976438"/>
            <a:ext cx="2661865" cy="1503648"/>
          </a:xfrm>
          <a:prstGeom prst="roundRect">
            <a:avLst>
              <a:gd name="adj" fmla="val 16667"/>
            </a:avLst>
          </a:prstGeom>
          <a:solidFill>
            <a:srgbClr val="FFFFFF"/>
          </a:solidFill>
          <a:ln w="38100">
            <a:solidFill>
              <a:srgbClr val="FF0000"/>
            </a:solidFill>
            <a:round/>
            <a:headEnd/>
            <a:tailEnd/>
          </a:ln>
        </p:spPr>
        <p:txBody>
          <a:bodyPr/>
          <a:lstStyle/>
          <a:p>
            <a:r>
              <a:rPr lang="ja-JP" altLang="en-US" sz="2800" dirty="0">
                <a:solidFill>
                  <a:srgbClr val="FF0000"/>
                </a:solidFill>
                <a:latin typeface="AR P丸ゴシック体E" panose="020B0600010101010101" pitchFamily="50" charset="-128"/>
                <a:ea typeface="AR P丸ゴシック体E" panose="020B0600010101010101" pitchFamily="50" charset="-128"/>
              </a:rPr>
              <a:t>・無視しやがって，許せない</a:t>
            </a:r>
          </a:p>
        </p:txBody>
      </p:sp>
      <p:sp>
        <p:nvSpPr>
          <p:cNvPr id="79888" name="AutoShape 4"/>
          <p:cNvSpPr>
            <a:spLocks noChangeArrowheads="1"/>
          </p:cNvSpPr>
          <p:nvPr/>
        </p:nvSpPr>
        <p:spPr bwMode="auto">
          <a:xfrm>
            <a:off x="1181818" y="3591762"/>
            <a:ext cx="2730683" cy="1493422"/>
          </a:xfrm>
          <a:prstGeom prst="roundRect">
            <a:avLst>
              <a:gd name="adj" fmla="val 16667"/>
            </a:avLst>
          </a:prstGeom>
          <a:solidFill>
            <a:srgbClr val="FFFFFF"/>
          </a:solidFill>
          <a:ln w="38100">
            <a:solidFill>
              <a:srgbClr val="FF0000"/>
            </a:solidFill>
            <a:round/>
            <a:headEnd/>
            <a:tailEnd/>
          </a:ln>
        </p:spPr>
        <p:txBody>
          <a:bodyPr/>
          <a:lstStyle/>
          <a:p>
            <a:r>
              <a:rPr lang="ja-JP" altLang="en-US" sz="2400" dirty="0">
                <a:solidFill>
                  <a:schemeClr val="accent1"/>
                </a:solidFill>
                <a:latin typeface="AR P丸ゴシック体E" panose="020B0600010101010101" pitchFamily="50" charset="-128"/>
                <a:ea typeface="AR P丸ゴシック体E" panose="020B0600010101010101" pitchFamily="50" charset="-128"/>
              </a:rPr>
              <a:t>・嫌われた</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400" dirty="0">
                <a:solidFill>
                  <a:schemeClr val="accent1"/>
                </a:solidFill>
                <a:latin typeface="AR P丸ゴシック体E" panose="020B0600010101010101" pitchFamily="50" charset="-128"/>
                <a:ea typeface="AR P丸ゴシック体E" panose="020B0600010101010101" pitchFamily="50" charset="-128"/>
              </a:rPr>
              <a:t>・何か自分が悪いことしたかな</a:t>
            </a:r>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a:p>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20422" y="5284600"/>
            <a:ext cx="2730683" cy="1334271"/>
          </a:xfrm>
          <a:prstGeom prst="roundRect">
            <a:avLst>
              <a:gd name="adj" fmla="val 16667"/>
            </a:avLst>
          </a:prstGeom>
          <a:solidFill>
            <a:srgbClr val="FFFFFF"/>
          </a:solidFill>
          <a:ln w="38100">
            <a:solidFill>
              <a:srgbClr val="FF0000"/>
            </a:solidFill>
            <a:round/>
            <a:headEnd/>
            <a:tailEnd/>
          </a:ln>
        </p:spPr>
        <p:txBody>
          <a:bodyPr/>
          <a:lstStyle/>
          <a:p>
            <a:r>
              <a:rPr lang="ja-JP" altLang="en-US" dirty="0">
                <a:latin typeface="AR P丸ゴシック体E" panose="020B0600010101010101" pitchFamily="50" charset="-128"/>
                <a:ea typeface="AR P丸ゴシック体E" panose="020B0600010101010101" pitchFamily="50" charset="-128"/>
              </a:rPr>
              <a:t>・聞こえなかったのか</a:t>
            </a:r>
          </a:p>
          <a:p>
            <a:r>
              <a:rPr lang="ja-JP" altLang="en-US" dirty="0">
                <a:latin typeface="AR P丸ゴシック体E" panose="020B0600010101010101" pitchFamily="50" charset="-128"/>
                <a:ea typeface="AR P丸ゴシック体E" panose="020B0600010101010101" pitchFamily="50" charset="-128"/>
              </a:rPr>
              <a:t>　な？</a:t>
            </a:r>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AR P丸ゴシック体E" panose="020B0600010101010101" pitchFamily="50" charset="-128"/>
                <a:ea typeface="AR P丸ゴシック体E" panose="020B0600010101010101" pitchFamily="50" charset="-128"/>
              </a:rPr>
              <a:t>・声が小さかったかな</a:t>
            </a:r>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AR P丸ゴシック体E" panose="020B0600010101010101" pitchFamily="50" charset="-128"/>
                <a:ea typeface="AR P丸ゴシック体E" panose="020B0600010101010101" pitchFamily="50" charset="-128"/>
              </a:rPr>
              <a:t>・朝ねむいのかな？</a:t>
            </a:r>
          </a:p>
        </p:txBody>
      </p:sp>
      <p:sp>
        <p:nvSpPr>
          <p:cNvPr id="79899" name="タイトル 1"/>
          <p:cNvSpPr txBox="1">
            <a:spLocks/>
          </p:cNvSpPr>
          <p:nvPr/>
        </p:nvSpPr>
        <p:spPr bwMode="auto">
          <a:xfrm>
            <a:off x="148945"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発表しましょう</a:t>
            </a:r>
          </a:p>
        </p:txBody>
      </p:sp>
      <p:sp>
        <p:nvSpPr>
          <p:cNvPr id="36" name="右矢印 35"/>
          <p:cNvSpPr/>
          <p:nvPr/>
        </p:nvSpPr>
        <p:spPr>
          <a:xfrm>
            <a:off x="6574367" y="4076700"/>
            <a:ext cx="298474"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65483"/>
            <a:ext cx="271487"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872841" y="1976438"/>
            <a:ext cx="2209272" cy="1503648"/>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solidFill>
                  <a:srgbClr val="FF0000"/>
                </a:solidFill>
                <a:latin typeface="AR P丸ゴシック体E" panose="020B0600010101010101" pitchFamily="50" charset="-128"/>
                <a:ea typeface="AR P丸ゴシック体E" panose="020B0600010101010101" pitchFamily="50" charset="-128"/>
              </a:rPr>
              <a:t>・にらむ</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・ほかの友だちに悪口をいう</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・一生無視する</a:t>
            </a:r>
          </a:p>
          <a:p>
            <a:endParaRPr lang="ja-JP" altLang="en-US" sz="2000"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38100">
            <a:solidFill>
              <a:srgbClr val="00B050"/>
            </a:solidFill>
            <a:round/>
            <a:headEnd/>
            <a:tailEnd/>
          </a:ln>
        </p:spPr>
        <p:txBody>
          <a:bodyPr/>
          <a:lstStyle/>
          <a:p>
            <a:r>
              <a:rPr lang="ja-JP" altLang="en-US" sz="2400" dirty="0">
                <a:solidFill>
                  <a:schemeClr val="accent1"/>
                </a:solidFill>
                <a:latin typeface="AR P丸ゴシック体E" panose="020B0600010101010101" pitchFamily="50" charset="-128"/>
                <a:ea typeface="AR P丸ゴシック体E" panose="020B0600010101010101" pitchFamily="50" charset="-128"/>
              </a:rPr>
              <a:t>・家にこもる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400" dirty="0">
                <a:solidFill>
                  <a:schemeClr val="accent1"/>
                </a:solidFill>
                <a:latin typeface="AR P丸ゴシック体E" panose="020B0600010101010101" pitchFamily="50" charset="-128"/>
                <a:ea typeface="AR P丸ゴシック体E" panose="020B0600010101010101" pitchFamily="50" charset="-128"/>
              </a:rPr>
              <a:t>・友だちに相談する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45854" y="5181017"/>
            <a:ext cx="2209272" cy="1437853"/>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latin typeface="AR P丸ゴシック体E" panose="020B0600010101010101" pitchFamily="50" charset="-128"/>
                <a:ea typeface="AR P丸ゴシック体E" panose="020B0600010101010101" pitchFamily="50" charset="-128"/>
              </a:rPr>
              <a:t>・もう一度あいさつする</a:t>
            </a:r>
            <a:endParaRPr lang="en-US" altLang="ja-JP" sz="2000" dirty="0">
              <a:latin typeface="AR P丸ゴシック体E" panose="020B0600010101010101" pitchFamily="50" charset="-128"/>
              <a:ea typeface="AR P丸ゴシック体E" panose="020B0600010101010101" pitchFamily="50" charset="-128"/>
            </a:endParaRPr>
          </a:p>
          <a:p>
            <a:r>
              <a:rPr lang="ja-JP" altLang="en-US" sz="2000" dirty="0">
                <a:latin typeface="AR P丸ゴシック体E" panose="020B0600010101010101" pitchFamily="50" charset="-128"/>
                <a:ea typeface="AR P丸ゴシック体E" panose="020B0600010101010101" pitchFamily="50" charset="-128"/>
              </a:rPr>
              <a:t>・休み時間に理由を聞く</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2581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9008248" cy="7920790"/>
          </a:xfrm>
          <a:prstGeom prst="rect">
            <a:avLst/>
          </a:prstGeom>
          <a:noFill/>
          <a:ln w="9525">
            <a:noFill/>
            <a:miter lim="800000"/>
            <a:headEnd/>
            <a:tailEnd/>
          </a:ln>
        </p:spPr>
      </p:pic>
      <p:sp>
        <p:nvSpPr>
          <p:cNvPr id="10242" name="Rectangle 2"/>
          <p:cNvSpPr>
            <a:spLocks noGrp="1" noChangeArrowheads="1"/>
          </p:cNvSpPr>
          <p:nvPr>
            <p:ph type="title"/>
          </p:nvPr>
        </p:nvSpPr>
        <p:spPr>
          <a:xfrm>
            <a:off x="509440" y="223050"/>
            <a:ext cx="8229600" cy="1052736"/>
          </a:xfrm>
        </p:spPr>
        <p:txBody>
          <a:bodyPr>
            <a:normAutofit/>
          </a:bodyPr>
          <a:lstStyle/>
          <a:p>
            <a:r>
              <a:rPr lang="ja-JP" altLang="en-US" dirty="0">
                <a:solidFill>
                  <a:srgbClr val="FFFF00"/>
                </a:solidFill>
                <a:ea typeface="ＤＨＰ特太ゴシック体" panose="02010601000101010101" pitchFamily="2" charset="-128"/>
              </a:rPr>
              <a:t>上手な「考え」を出せる，よさ</a:t>
            </a:r>
          </a:p>
        </p:txBody>
      </p:sp>
      <p:sp>
        <p:nvSpPr>
          <p:cNvPr id="10243" name="Rectangle 3"/>
          <p:cNvSpPr>
            <a:spLocks noGrp="1" noChangeArrowheads="1"/>
          </p:cNvSpPr>
          <p:nvPr>
            <p:ph type="body" idx="1"/>
          </p:nvPr>
        </p:nvSpPr>
        <p:spPr>
          <a:xfrm>
            <a:off x="215708" y="1124744"/>
            <a:ext cx="8745016" cy="3518989"/>
          </a:xfrm>
        </p:spPr>
        <p:txBody>
          <a:bodyPr>
            <a:noAutofit/>
          </a:bodyPr>
          <a:lstStyle/>
          <a:p>
            <a:pPr>
              <a:buFont typeface="Arial" pitchFamily="34" charset="0"/>
              <a:buNone/>
            </a:pPr>
            <a:r>
              <a:rPr lang="ja-JP" altLang="en-US" sz="4000" dirty="0"/>
              <a:t>　</a:t>
            </a:r>
            <a:r>
              <a:rPr lang="ja-JP" altLang="en-US" sz="4000" dirty="0">
                <a:solidFill>
                  <a:schemeClr val="bg1"/>
                </a:solidFill>
              </a:rPr>
              <a:t>　嫌な気持ちのときは</a:t>
            </a:r>
            <a:r>
              <a:rPr lang="ja-JP" altLang="en-US" sz="4000" b="1" dirty="0">
                <a:solidFill>
                  <a:srgbClr val="FFCCFF"/>
                </a:solidFill>
              </a:rPr>
              <a:t>マイナスな「考え」</a:t>
            </a:r>
            <a:r>
              <a:rPr lang="ja-JP" altLang="en-US" sz="4000" dirty="0">
                <a:solidFill>
                  <a:schemeClr val="bg1"/>
                </a:solidFill>
              </a:rPr>
              <a:t>をしていることが多いです。</a:t>
            </a:r>
            <a:endParaRPr lang="en-US" altLang="ja-JP" sz="4000" dirty="0">
              <a:solidFill>
                <a:schemeClr val="bg1"/>
              </a:solidFill>
            </a:endParaRPr>
          </a:p>
          <a:p>
            <a:pPr>
              <a:buFont typeface="Arial" pitchFamily="34" charset="0"/>
              <a:buNone/>
            </a:pPr>
            <a:r>
              <a:rPr lang="ja-JP" altLang="en-US" sz="4000" dirty="0">
                <a:solidFill>
                  <a:schemeClr val="bg1"/>
                </a:solidFill>
              </a:rPr>
              <a:t>　　</a:t>
            </a:r>
            <a:r>
              <a:rPr lang="ja-JP" altLang="en-US" sz="4000" dirty="0">
                <a:solidFill>
                  <a:srgbClr val="FFCCFF"/>
                </a:solidFill>
              </a:rPr>
              <a:t>上手な「考え」</a:t>
            </a:r>
            <a:r>
              <a:rPr lang="ja-JP" altLang="en-US" sz="4000" dirty="0">
                <a:solidFill>
                  <a:schemeClr val="bg1"/>
                </a:solidFill>
              </a:rPr>
              <a:t>を探してみると，</a:t>
            </a:r>
          </a:p>
          <a:p>
            <a:pPr>
              <a:buFont typeface="Arial" pitchFamily="34" charset="0"/>
              <a:buNone/>
            </a:pPr>
            <a:r>
              <a:rPr lang="ja-JP" altLang="en-US" sz="4000" dirty="0">
                <a:solidFill>
                  <a:schemeClr val="bg1"/>
                </a:solidFill>
              </a:rPr>
              <a:t>　嫌な気分をやわらげたり，出来事を</a:t>
            </a:r>
          </a:p>
          <a:p>
            <a:pPr>
              <a:buFont typeface="Arial" pitchFamily="34" charset="0"/>
              <a:buNone/>
            </a:pPr>
            <a:r>
              <a:rPr lang="ja-JP" altLang="en-US" sz="4000" dirty="0">
                <a:solidFill>
                  <a:schemeClr val="bg1"/>
                </a:solidFill>
              </a:rPr>
              <a:t>　ありのままに見たりすることができる</a:t>
            </a:r>
          </a:p>
          <a:p>
            <a:pPr>
              <a:buFont typeface="Arial" pitchFamily="34" charset="0"/>
              <a:buNone/>
            </a:pPr>
            <a:r>
              <a:rPr lang="ja-JP" altLang="en-US" sz="4000" dirty="0">
                <a:solidFill>
                  <a:schemeClr val="bg1"/>
                </a:solidFill>
              </a:rPr>
              <a:t>　かもしれません。</a:t>
            </a:r>
          </a:p>
        </p:txBody>
      </p:sp>
    </p:spTree>
    <p:extLst>
      <p:ext uri="{BB962C8B-B14F-4D97-AF65-F5344CB8AC3E}">
        <p14:creationId xmlns:p14="http://schemas.microsoft.com/office/powerpoint/2010/main" val="5702653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8936240" cy="5976574"/>
          </a:xfrm>
          <a:prstGeom prst="rect">
            <a:avLst/>
          </a:prstGeom>
          <a:noFill/>
          <a:ln w="9525">
            <a:noFill/>
            <a:miter lim="800000"/>
            <a:headEnd/>
            <a:tailEnd/>
          </a:ln>
        </p:spPr>
      </p:pic>
      <p:sp>
        <p:nvSpPr>
          <p:cNvPr id="10242" name="Rectangle 2"/>
          <p:cNvSpPr>
            <a:spLocks noGrp="1" noChangeArrowheads="1"/>
          </p:cNvSpPr>
          <p:nvPr>
            <p:ph type="title"/>
          </p:nvPr>
        </p:nvSpPr>
        <p:spPr>
          <a:xfrm>
            <a:off x="251292" y="188730"/>
            <a:ext cx="8229600" cy="1052736"/>
          </a:xfrm>
        </p:spPr>
        <p:txBody>
          <a:bodyPr>
            <a:normAutofit/>
          </a:bodyPr>
          <a:lstStyle/>
          <a:p>
            <a:r>
              <a:rPr lang="ja-JP" altLang="en-US" dirty="0">
                <a:solidFill>
                  <a:srgbClr val="FFFF00"/>
                </a:solidFill>
                <a:ea typeface="ＤＨＰ特太ゴシック体" panose="02010601000101010101" pitchFamily="2" charset="-128"/>
              </a:rPr>
              <a:t>上手な「考え」を出せる，よさ</a:t>
            </a:r>
          </a:p>
        </p:txBody>
      </p:sp>
      <p:sp>
        <p:nvSpPr>
          <p:cNvPr id="7" name="Rectangle 3"/>
          <p:cNvSpPr txBox="1">
            <a:spLocks noChangeArrowheads="1"/>
          </p:cNvSpPr>
          <p:nvPr/>
        </p:nvSpPr>
        <p:spPr>
          <a:xfrm>
            <a:off x="899592" y="1340768"/>
            <a:ext cx="7125736" cy="2232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Arial" panose="020B0604020202020204" pitchFamily="34" charset="0"/>
              <a:buNone/>
            </a:pPr>
            <a:r>
              <a:rPr lang="ja-JP" altLang="en-US" sz="4000" dirty="0"/>
              <a:t>　</a:t>
            </a:r>
            <a:r>
              <a:rPr lang="en-US" altLang="ja-JP" sz="4400" b="1" dirty="0">
                <a:solidFill>
                  <a:schemeClr val="bg1"/>
                </a:solidFill>
              </a:rPr>
              <a:t>『</a:t>
            </a:r>
            <a:r>
              <a:rPr lang="ja-JP" altLang="en-US" sz="4400" b="1" dirty="0">
                <a:solidFill>
                  <a:schemeClr val="bg1"/>
                </a:solidFill>
              </a:rPr>
              <a:t>心とからだの健康観察</a:t>
            </a:r>
            <a:r>
              <a:rPr lang="en-US" altLang="ja-JP" sz="4400" b="1" dirty="0">
                <a:solidFill>
                  <a:schemeClr val="bg1"/>
                </a:solidFill>
              </a:rPr>
              <a:t>』</a:t>
            </a:r>
            <a:r>
              <a:rPr lang="ja-JP" altLang="en-US" sz="4400" b="1" dirty="0">
                <a:solidFill>
                  <a:schemeClr val="bg1"/>
                </a:solidFill>
              </a:rPr>
              <a:t>の</a:t>
            </a:r>
          </a:p>
          <a:p>
            <a:pPr>
              <a:buFont typeface="Arial" panose="020B0604020202020204" pitchFamily="34" charset="0"/>
              <a:buNone/>
            </a:pPr>
            <a:r>
              <a:rPr lang="ja-JP" altLang="en-US" sz="4400" b="1" dirty="0">
                <a:solidFill>
                  <a:schemeClr val="bg1"/>
                </a:solidFill>
              </a:rPr>
              <a:t>合計点を１点下げることが</a:t>
            </a:r>
          </a:p>
          <a:p>
            <a:pPr>
              <a:buFont typeface="Arial" panose="020B0604020202020204" pitchFamily="34" charset="0"/>
              <a:buNone/>
            </a:pPr>
            <a:r>
              <a:rPr lang="ja-JP" altLang="en-US" sz="4400" b="1" dirty="0">
                <a:solidFill>
                  <a:schemeClr val="bg1"/>
                </a:solidFill>
              </a:rPr>
              <a:t>できるかもしれません。</a:t>
            </a:r>
          </a:p>
        </p:txBody>
      </p:sp>
      <p:sp>
        <p:nvSpPr>
          <p:cNvPr id="4" name="テキスト ボックス 3"/>
          <p:cNvSpPr txBox="1"/>
          <p:nvPr/>
        </p:nvSpPr>
        <p:spPr>
          <a:xfrm>
            <a:off x="449680" y="5215839"/>
            <a:ext cx="8712968" cy="1323439"/>
          </a:xfrm>
          <a:prstGeom prst="rect">
            <a:avLst/>
          </a:prstGeom>
          <a:solidFill>
            <a:schemeClr val="bg1"/>
          </a:solidFill>
          <a:ln>
            <a:noFill/>
          </a:ln>
        </p:spPr>
        <p:txBody>
          <a:bodyPr wrap="square" rtlCol="0">
            <a:spAutoFit/>
          </a:bodyPr>
          <a:lstStyle/>
          <a:p>
            <a:pPr fontAlgn="auto">
              <a:spcBef>
                <a:spcPts val="0"/>
              </a:spcBef>
              <a:spcAft>
                <a:spcPts val="0"/>
              </a:spcAft>
              <a:defRPr/>
            </a:pPr>
            <a:r>
              <a:rPr lang="ja-JP" altLang="en-US" sz="4000" dirty="0"/>
              <a:t>いろいろな「考え」を出して，自分に</a:t>
            </a:r>
          </a:p>
          <a:p>
            <a:pPr fontAlgn="auto">
              <a:spcBef>
                <a:spcPts val="0"/>
              </a:spcBef>
              <a:spcAft>
                <a:spcPts val="0"/>
              </a:spcAft>
              <a:defRPr/>
            </a:pPr>
            <a:r>
              <a:rPr lang="ja-JP" altLang="en-US" sz="4000" dirty="0"/>
              <a:t>とってよりよい行動をしていきましょう！</a:t>
            </a:r>
          </a:p>
        </p:txBody>
      </p:sp>
    </p:spTree>
    <p:extLst>
      <p:ext uri="{BB962C8B-B14F-4D97-AF65-F5344CB8AC3E}">
        <p14:creationId xmlns:p14="http://schemas.microsoft.com/office/powerpoint/2010/main" val="38637841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210" y="3401615"/>
            <a:ext cx="9164995" cy="345638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84501" y="332656"/>
            <a:ext cx="8748464" cy="2952327"/>
          </a:xfrm>
        </p:spPr>
        <p:txBody>
          <a:bodyPr>
            <a:noAutofit/>
          </a:bodyPr>
          <a:lstStyle/>
          <a:p>
            <a:pPr algn="l">
              <a:lnSpc>
                <a:spcPct val="150000"/>
              </a:lnSpc>
            </a:pPr>
            <a:r>
              <a:rPr kumimoji="1" lang="ja-JP" altLang="en-US" dirty="0">
                <a:latin typeface="+mj-ea"/>
              </a:rPr>
              <a:t>　こころのサポート</a:t>
            </a:r>
            <a:r>
              <a:rPr lang="ja-JP" altLang="en-US" dirty="0">
                <a:latin typeface="+mj-ea"/>
              </a:rPr>
              <a:t>授業の感想を</a:t>
            </a:r>
            <a:r>
              <a:rPr lang="en-US" altLang="ja-JP" dirty="0">
                <a:latin typeface="+mj-ea"/>
              </a:rPr>
              <a:t/>
            </a:r>
            <a:br>
              <a:rPr lang="en-US" altLang="ja-JP" dirty="0">
                <a:latin typeface="+mj-ea"/>
              </a:rPr>
            </a:br>
            <a:r>
              <a:rPr lang="ja-JP" altLang="en-US" dirty="0">
                <a:latin typeface="+mj-ea"/>
              </a:rPr>
              <a:t>「心とからだの健康観察」の感想ら</a:t>
            </a:r>
            <a:r>
              <a:rPr lang="ja-JP" altLang="en-US" dirty="0" err="1">
                <a:latin typeface="+mj-ea"/>
              </a:rPr>
              <a:t>ん</a:t>
            </a:r>
            <a:r>
              <a:rPr lang="ja-JP" altLang="en-US" dirty="0">
                <a:latin typeface="+mj-ea"/>
              </a:rPr>
              <a:t/>
            </a:r>
            <a:br>
              <a:rPr lang="ja-JP" altLang="en-US" dirty="0">
                <a:latin typeface="+mj-ea"/>
              </a:rPr>
            </a:br>
            <a:r>
              <a:rPr lang="ja-JP" altLang="en-US" dirty="0">
                <a:latin typeface="+mj-ea"/>
              </a:rPr>
              <a:t>に書いてください。</a:t>
            </a:r>
            <a:endParaRPr kumimoji="1" lang="ja-JP" altLang="en-US" dirty="0">
              <a:latin typeface="+mj-ea"/>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645024"/>
            <a:ext cx="8038363" cy="261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9097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どうぞこちらへ のイラスト（女性）">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rot="349715">
            <a:off x="6802682" y="4119379"/>
            <a:ext cx="2376264" cy="2454072"/>
          </a:xfrm>
          <a:prstGeom prst="rect">
            <a:avLst/>
          </a:prstGeom>
          <a:noFill/>
          <a:ln>
            <a:noFill/>
          </a:ln>
        </p:spPr>
      </p:pic>
      <p:sp>
        <p:nvSpPr>
          <p:cNvPr id="3" name="コンテンツ プレースホルダー 2"/>
          <p:cNvSpPr>
            <a:spLocks noGrp="1"/>
          </p:cNvSpPr>
          <p:nvPr>
            <p:ph idx="1"/>
          </p:nvPr>
        </p:nvSpPr>
        <p:spPr>
          <a:xfrm>
            <a:off x="395536" y="1052736"/>
            <a:ext cx="8568952" cy="5436264"/>
          </a:xfrm>
        </p:spPr>
        <p:txBody>
          <a:bodyPr>
            <a:normAutofit fontScale="92500" lnSpcReduction="10000"/>
          </a:bodyPr>
          <a:lstStyle/>
          <a:p>
            <a:pPr marL="0" indent="0">
              <a:buNone/>
            </a:pPr>
            <a:r>
              <a:rPr lang="ja-JP" altLang="en-US" sz="3600" dirty="0">
                <a:solidFill>
                  <a:srgbClr val="0070C0"/>
                </a:solidFill>
                <a:latin typeface="+mj-ea"/>
                <a:ea typeface="+mj-ea"/>
              </a:rPr>
              <a:t>　</a:t>
            </a:r>
            <a:r>
              <a:rPr lang="ja-JP" altLang="en-US" sz="4000" dirty="0">
                <a:solidFill>
                  <a:srgbClr val="0070C0"/>
                </a:solidFill>
                <a:latin typeface="+mj-ea"/>
                <a:ea typeface="+mj-ea"/>
              </a:rPr>
              <a:t>「心とからだの健康観察」</a:t>
            </a:r>
            <a:r>
              <a:rPr lang="ja-JP" altLang="en-US" sz="4000" dirty="0">
                <a:latin typeface="+mj-ea"/>
                <a:ea typeface="+mj-ea"/>
              </a:rPr>
              <a:t>には，</a:t>
            </a:r>
          </a:p>
          <a:p>
            <a:pPr marL="0" indent="0">
              <a:buNone/>
            </a:pPr>
            <a:r>
              <a:rPr lang="ja-JP" altLang="en-US" sz="4000" dirty="0">
                <a:latin typeface="+mj-ea"/>
                <a:ea typeface="+mj-ea"/>
              </a:rPr>
              <a:t>４つの反応の点数があります。</a:t>
            </a:r>
            <a:endParaRPr lang="en-US" altLang="ja-JP" sz="4000" dirty="0">
              <a:latin typeface="+mj-ea"/>
              <a:ea typeface="+mj-ea"/>
            </a:endParaRPr>
          </a:p>
          <a:p>
            <a:pPr marL="0" indent="0">
              <a:lnSpc>
                <a:spcPct val="110000"/>
              </a:lnSpc>
              <a:buNone/>
            </a:pPr>
            <a:r>
              <a:rPr lang="ja-JP" altLang="en-US" sz="4000" dirty="0">
                <a:latin typeface="+mj-ea"/>
                <a:ea typeface="+mj-ea"/>
              </a:rPr>
              <a:t>　これらには「考え」を変える方法だけで</a:t>
            </a:r>
          </a:p>
          <a:p>
            <a:pPr marL="0" indent="0">
              <a:lnSpc>
                <a:spcPct val="110000"/>
              </a:lnSpc>
              <a:buNone/>
            </a:pPr>
            <a:r>
              <a:rPr lang="ja-JP" altLang="en-US" sz="4000" dirty="0">
                <a:latin typeface="+mj-ea"/>
                <a:ea typeface="+mj-ea"/>
              </a:rPr>
              <a:t>なく，リラックスしたり，気分を変えたりする方法も役に立ちます。このリーフレットは</a:t>
            </a:r>
          </a:p>
          <a:p>
            <a:pPr marL="0" indent="0">
              <a:lnSpc>
                <a:spcPct val="110000"/>
              </a:lnSpc>
              <a:buNone/>
            </a:pPr>
            <a:r>
              <a:rPr lang="ja-JP" altLang="en-US" sz="4000" dirty="0">
                <a:latin typeface="+mj-ea"/>
                <a:ea typeface="+mj-ea"/>
              </a:rPr>
              <a:t>自分でできる工夫が書かれています。</a:t>
            </a:r>
            <a:endParaRPr lang="en-US" altLang="ja-JP" sz="4000" dirty="0">
              <a:latin typeface="+mj-ea"/>
              <a:ea typeface="+mj-ea"/>
            </a:endParaRPr>
          </a:p>
          <a:p>
            <a:pPr marL="0" indent="0">
              <a:buNone/>
            </a:pPr>
            <a:r>
              <a:rPr lang="ja-JP" altLang="en-US" sz="4000" dirty="0">
                <a:latin typeface="+mj-ea"/>
                <a:ea typeface="+mj-ea"/>
              </a:rPr>
              <a:t>　また，先生やカウンセラーと</a:t>
            </a:r>
          </a:p>
          <a:p>
            <a:pPr marL="0" indent="0">
              <a:buNone/>
            </a:pPr>
            <a:r>
              <a:rPr lang="ja-JP" altLang="en-US" sz="4000" dirty="0">
                <a:latin typeface="+mj-ea"/>
                <a:ea typeface="+mj-ea"/>
              </a:rPr>
              <a:t>お話しする機会をつくりましょう。</a:t>
            </a:r>
            <a:endParaRPr kumimoji="1" lang="ja-JP" altLang="en-US" sz="4000" dirty="0">
              <a:latin typeface="+mj-ea"/>
              <a:ea typeface="+mj-ea"/>
            </a:endParaRPr>
          </a:p>
        </p:txBody>
      </p:sp>
      <p:sp>
        <p:nvSpPr>
          <p:cNvPr id="4" name="テキスト ボックス 3"/>
          <p:cNvSpPr txBox="1"/>
          <p:nvPr/>
        </p:nvSpPr>
        <p:spPr>
          <a:xfrm>
            <a:off x="179512" y="166264"/>
            <a:ext cx="8568952" cy="769441"/>
          </a:xfrm>
          <a:prstGeom prst="rect">
            <a:avLst/>
          </a:prstGeom>
          <a:noFill/>
        </p:spPr>
        <p:txBody>
          <a:bodyPr wrap="square" rtlCol="0">
            <a:spAutoFit/>
          </a:bodyPr>
          <a:lstStyle/>
          <a:p>
            <a:pPr algn="ctr"/>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さいごに</a:t>
            </a:r>
            <a:endParaRPr kumimoji="1" lang="ja-JP" altLang="en-US" sz="4400" dirty="0">
              <a:solidFill>
                <a:schemeClr val="accent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565491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323850" y="260350"/>
            <a:ext cx="8362950" cy="1008410"/>
          </a:xfrm>
        </p:spPr>
        <p:txBody>
          <a:bodyPr/>
          <a:lstStyle/>
          <a:p>
            <a:r>
              <a:rPr lang="ja-JP" altLang="en-US" sz="4000" dirty="0">
                <a:latin typeface="HGP創英角ｺﾞｼｯｸUB" pitchFamily="50" charset="-128"/>
                <a:ea typeface="HGP創英角ｺﾞｼｯｸUB" pitchFamily="50" charset="-128"/>
              </a:rPr>
              <a:t>「心とからだの健康観察」をする前に③</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340769"/>
            <a:ext cx="8529637" cy="532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0354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1844675"/>
            <a:ext cx="8229600" cy="4537075"/>
          </a:xfrm>
        </p:spPr>
        <p:txBody>
          <a:bodyPr/>
          <a:lstStyle/>
          <a:p>
            <a:pPr>
              <a:defRPr/>
            </a:pPr>
            <a:r>
              <a:rPr lang="ja-JP" altLang="en-US" sz="3600" dirty="0">
                <a:solidFill>
                  <a:schemeClr val="tx2">
                    <a:lumMod val="75000"/>
                  </a:schemeClr>
                </a:solidFill>
              </a:rPr>
              <a:t>この授業では、はじめにアンケートを使って心とからだの健康をふりかえりました。次に、楽しくなかったり安心できないときには「こうすればよい」という方法を学びました。</a:t>
            </a:r>
          </a:p>
          <a:p>
            <a:pPr marL="0" indent="0">
              <a:buFont typeface="Arial" panose="020B0604020202020204" pitchFamily="34" charset="0"/>
              <a:buNone/>
              <a:defRPr/>
            </a:pPr>
            <a:endParaRPr lang="ja-JP" altLang="en-US" sz="3600" dirty="0">
              <a:solidFill>
                <a:schemeClr val="tx2">
                  <a:lumMod val="75000"/>
                </a:schemeClr>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981075"/>
            <a:ext cx="8229600" cy="5400675"/>
          </a:xfrm>
        </p:spPr>
        <p:txBody>
          <a:bodyPr>
            <a:normAutofit lnSpcReduction="10000"/>
          </a:bodyPr>
          <a:lstStyle/>
          <a:p>
            <a:pPr>
              <a:defRPr/>
            </a:pPr>
            <a:r>
              <a:rPr lang="ja-JP" altLang="en-US" dirty="0">
                <a:solidFill>
                  <a:schemeClr val="tx2">
                    <a:lumMod val="75000"/>
                  </a:schemeClr>
                </a:solidFill>
              </a:rPr>
              <a:t>　最後に、もう一つ知っておいて欲しいことがあります。それは「だれかに相談してもよいのだ」ということです。</a:t>
            </a:r>
          </a:p>
          <a:p>
            <a:pPr>
              <a:defRPr/>
            </a:pPr>
            <a:r>
              <a:rPr lang="ja-JP" altLang="en-US" dirty="0">
                <a:solidFill>
                  <a:schemeClr val="tx2">
                    <a:lumMod val="75000"/>
                  </a:schemeClr>
                </a:solidFill>
              </a:rPr>
              <a:t>　相談する相手は、あなたがよく知っている信頼できる人がいいですか？　たとえば、学校の先生やスクールカウンセラー、家族や友だちのことです。</a:t>
            </a:r>
          </a:p>
          <a:p>
            <a:pPr>
              <a:defRPr/>
            </a:pPr>
            <a:r>
              <a:rPr lang="ja-JP" altLang="en-US" dirty="0">
                <a:solidFill>
                  <a:schemeClr val="tx2">
                    <a:lumMod val="75000"/>
                  </a:schemeClr>
                </a:solidFill>
              </a:rPr>
              <a:t>　もしかしたら、あなたのことを知らない人の方が話しやすいですか？　そんなときのために「２４時間子供ＳＯＳダイヤル」や「チャイルドライン」、「ふれあい電話」などがあります。</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981075"/>
            <a:ext cx="8229600" cy="5400675"/>
          </a:xfrm>
        </p:spPr>
        <p:txBody>
          <a:bodyPr/>
          <a:lstStyle/>
          <a:p>
            <a:pPr>
              <a:defRPr/>
            </a:pPr>
            <a:r>
              <a:rPr lang="ja-JP" altLang="en-US" sz="3600" dirty="0">
                <a:solidFill>
                  <a:schemeClr val="tx2">
                    <a:lumMod val="75000"/>
                  </a:schemeClr>
                </a:solidFill>
              </a:rPr>
              <a:t>「だれかに相談する」こと。それは、心とからだを健康にするための、上手な工夫のひとつです。</a:t>
            </a:r>
            <a:endParaRPr lang="en-US" altLang="ja-JP" sz="3600" dirty="0">
              <a:solidFill>
                <a:schemeClr val="tx2">
                  <a:lumMod val="75000"/>
                </a:schemeClr>
              </a:solidFill>
            </a:endParaRPr>
          </a:p>
          <a:p>
            <a:pPr>
              <a:defRPr/>
            </a:pPr>
            <a:r>
              <a:rPr lang="ja-JP" altLang="en-US" sz="3600" dirty="0">
                <a:solidFill>
                  <a:schemeClr val="tx2">
                    <a:lumMod val="75000"/>
                  </a:schemeClr>
                </a:solidFill>
              </a:rPr>
              <a:t>そして、あなたが「友だちに相談された」とき、それが友だちのいのちに関わるものであったなら、心配している気持ちを伝えた上で「直ぐ</a:t>
            </a:r>
            <a:r>
              <a:rPr lang="ja-JP" altLang="en-US" sz="3600" dirty="0" smtClean="0">
                <a:solidFill>
                  <a:schemeClr val="tx2">
                    <a:lumMod val="75000"/>
                  </a:schemeClr>
                </a:solidFill>
              </a:rPr>
              <a:t>に</a:t>
            </a:r>
            <a:r>
              <a:rPr lang="ja-JP" altLang="en-US" sz="3600" dirty="0">
                <a:solidFill>
                  <a:schemeClr val="tx2">
                    <a:lumMod val="75000"/>
                  </a:schemeClr>
                </a:solidFill>
              </a:rPr>
              <a:t>信頼できる</a:t>
            </a:r>
            <a:r>
              <a:rPr lang="ja-JP" altLang="en-US" sz="3600" dirty="0" smtClean="0">
                <a:solidFill>
                  <a:schemeClr val="tx2">
                    <a:lumMod val="75000"/>
                  </a:schemeClr>
                </a:solidFill>
              </a:rPr>
              <a:t>大人</a:t>
            </a:r>
            <a:r>
              <a:rPr lang="ja-JP" altLang="en-US" sz="3600" dirty="0">
                <a:solidFill>
                  <a:schemeClr val="tx2">
                    <a:lumMod val="75000"/>
                  </a:schemeClr>
                </a:solidFill>
              </a:rPr>
              <a:t>に相談する」こと。それが、その友だちとあなたのための正しい工夫です。</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図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303192"/>
            <a:ext cx="6019572" cy="28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7" name="Rectangle 12"/>
          <p:cNvSpPr>
            <a:spLocks noChangeArrowheads="1"/>
          </p:cNvSpPr>
          <p:nvPr/>
        </p:nvSpPr>
        <p:spPr bwMode="auto">
          <a:xfrm>
            <a:off x="0" y="-142964"/>
            <a:ext cx="367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eaLnBrk="0" hangingPunct="0"/>
            <a:endParaRPr kumimoji="0" lang="ja-JP" altLang="ja-JP" sz="800" dirty="0">
              <a:latin typeface="Arial" charset="0"/>
            </a:endParaRPr>
          </a:p>
          <a:p>
            <a:pPr eaLnBrk="0" hangingPunct="0"/>
            <a:r>
              <a:rPr kumimoji="0" lang="ja-JP" altLang="ja-JP" dirty="0">
                <a:latin typeface="Arial" charset="0"/>
              </a:rPr>
              <a:t/>
            </a:r>
            <a:br>
              <a:rPr kumimoji="0" lang="ja-JP" altLang="ja-JP" dirty="0">
                <a:latin typeface="Arial" charset="0"/>
              </a:rPr>
            </a:br>
            <a:endParaRPr kumimoji="0" lang="ja-JP" altLang="ja-JP" dirty="0">
              <a:latin typeface="Arial" charset="0"/>
            </a:endParaRPr>
          </a:p>
          <a:p>
            <a:pPr eaLnBrk="0" hangingPunct="0"/>
            <a:r>
              <a:rPr kumimoji="0" lang="en-US" altLang="ja-JP" sz="1000" dirty="0">
                <a:latin typeface="ＭＳ ゴシック" pitchFamily="49" charset="-128"/>
                <a:ea typeface="ＭＳ ゴシック" pitchFamily="49" charset="-128"/>
                <a:cs typeface="Times New Roman" pitchFamily="18" charset="0"/>
              </a:rPr>
              <a:t>	【19</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31</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a:t>
            </a:r>
            <a:r>
              <a:rPr kumimoji="0" lang="ja-JP" altLang="en-US" sz="1000" dirty="0">
                <a:latin typeface="ＭＳ ゴシック" pitchFamily="49" charset="-128"/>
                <a:ea typeface="ＭＳ ゴシック" pitchFamily="49" charset="-128"/>
                <a:cs typeface="Times New Roman" pitchFamily="18" charset="0"/>
              </a:rPr>
              <a:t>児童生徒情報記入欄</a:t>
            </a:r>
            <a:endParaRPr kumimoji="0" lang="ja-JP" altLang="en-US" sz="800" dirty="0">
              <a:latin typeface="Arial" charset="0"/>
            </a:endParaRPr>
          </a:p>
          <a:p>
            <a:pPr eaLnBrk="0" hangingPunct="0"/>
            <a:endParaRPr kumimoji="0" lang="ja-JP" altLang="en-US" dirty="0">
              <a:latin typeface="Arial" charset="0"/>
            </a:endParaRPr>
          </a:p>
        </p:txBody>
      </p:sp>
      <p:sp>
        <p:nvSpPr>
          <p:cNvPr id="8198" name="Rectangle 14"/>
          <p:cNvSpPr>
            <a:spLocks noChangeArrowheads="1"/>
          </p:cNvSpPr>
          <p:nvPr/>
        </p:nvSpPr>
        <p:spPr bwMode="auto">
          <a:xfrm>
            <a:off x="4064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9" name="Rectangle 19"/>
          <p:cNvSpPr>
            <a:spLocks noChangeArrowheads="1"/>
          </p:cNvSpPr>
          <p:nvPr/>
        </p:nvSpPr>
        <p:spPr bwMode="auto">
          <a:xfrm>
            <a:off x="40640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16" name="角丸四角形吹き出し 15"/>
          <p:cNvSpPr/>
          <p:nvPr/>
        </p:nvSpPr>
        <p:spPr>
          <a:xfrm>
            <a:off x="467544" y="5445224"/>
            <a:ext cx="7427292" cy="1166812"/>
          </a:xfrm>
          <a:prstGeom prst="wedgeRoundRectCallout">
            <a:avLst>
              <a:gd name="adj1" fmla="val -15203"/>
              <a:gd name="adj2" fmla="val -80615"/>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西暦で記入</a:t>
            </a:r>
            <a:endParaRPr lang="en-US" altLang="ja-JP" sz="3600" b="1" dirty="0">
              <a:solidFill>
                <a:srgbClr val="FF0000"/>
              </a:solidFill>
            </a:endParaRPr>
          </a:p>
          <a:p>
            <a:pPr algn="ctr" fontAlgn="auto">
              <a:spcBef>
                <a:spcPts val="0"/>
              </a:spcBef>
              <a:spcAft>
                <a:spcPts val="0"/>
              </a:spcAft>
              <a:defRPr/>
            </a:pPr>
            <a:r>
              <a:rPr lang="ja-JP" altLang="en-US" sz="3600" b="1" dirty="0">
                <a:solidFill>
                  <a:srgbClr val="FF0000"/>
                </a:solidFill>
              </a:rPr>
              <a:t>月日</a:t>
            </a:r>
            <a:r>
              <a:rPr lang="ja-JP" altLang="en-US" sz="3600" b="1" dirty="0" smtClean="0">
                <a:solidFill>
                  <a:srgbClr val="FF0000"/>
                </a:solidFill>
              </a:rPr>
              <a:t>は</a:t>
            </a:r>
            <a:r>
              <a:rPr lang="ja-JP" altLang="en-US" sz="3600" b="1" dirty="0">
                <a:solidFill>
                  <a:srgbClr val="FF0000"/>
                </a:solidFill>
              </a:rPr>
              <a:t>４</a:t>
            </a:r>
            <a:r>
              <a:rPr lang="ja-JP" altLang="en-US" sz="3600" b="1" dirty="0" smtClean="0">
                <a:solidFill>
                  <a:srgbClr val="FF0000"/>
                </a:solidFill>
              </a:rPr>
              <a:t>月</a:t>
            </a:r>
            <a:r>
              <a:rPr lang="ja-JP" altLang="en-US" sz="3600" b="1" dirty="0">
                <a:solidFill>
                  <a:srgbClr val="FF0000"/>
                </a:solidFill>
              </a:rPr>
              <a:t>でれば「</a:t>
            </a:r>
            <a:r>
              <a:rPr lang="en-US" altLang="ja-JP" sz="3600" b="1" dirty="0" smtClean="0">
                <a:solidFill>
                  <a:srgbClr val="FF0000"/>
                </a:solidFill>
              </a:rPr>
              <a:t>04</a:t>
            </a:r>
            <a:r>
              <a:rPr lang="ja-JP" altLang="en-US" sz="3600" b="1" dirty="0" smtClean="0">
                <a:solidFill>
                  <a:srgbClr val="FF0000"/>
                </a:solidFill>
              </a:rPr>
              <a:t>」</a:t>
            </a:r>
            <a:r>
              <a:rPr lang="ja-JP" altLang="en-US" sz="3600" b="1" dirty="0">
                <a:solidFill>
                  <a:srgbClr val="FF0000"/>
                </a:solidFill>
              </a:rPr>
              <a:t>と記入（</a:t>
            </a:r>
            <a:r>
              <a:rPr lang="en-US" altLang="ja-JP" sz="3600" b="1" dirty="0">
                <a:solidFill>
                  <a:srgbClr val="FF0000"/>
                </a:solidFill>
              </a:rPr>
              <a:t>2</a:t>
            </a:r>
            <a:r>
              <a:rPr lang="ja-JP" altLang="en-US" sz="3600" b="1" dirty="0">
                <a:solidFill>
                  <a:srgbClr val="FF0000"/>
                </a:solidFill>
              </a:rPr>
              <a:t>桁）</a:t>
            </a:r>
          </a:p>
        </p:txBody>
      </p:sp>
      <p:sp>
        <p:nvSpPr>
          <p:cNvPr id="15" name="角丸四角形吹き出し 14"/>
          <p:cNvSpPr/>
          <p:nvPr/>
        </p:nvSpPr>
        <p:spPr>
          <a:xfrm>
            <a:off x="914893" y="1150847"/>
            <a:ext cx="3914528" cy="1058863"/>
          </a:xfrm>
          <a:prstGeom prst="wedgeRoundRectCallout">
            <a:avLst>
              <a:gd name="adj1" fmla="val -5280"/>
              <a:gd name="adj2" fmla="val 167634"/>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a:t>
            </a:r>
            <a:r>
              <a:rPr lang="ja-JP" altLang="en-US" sz="3600" b="1" dirty="0" smtClean="0">
                <a:solidFill>
                  <a:srgbClr val="FF0000"/>
                </a:solidFill>
              </a:rPr>
              <a:t>カタカナで記入</a:t>
            </a:r>
            <a:endParaRPr lang="en-US" altLang="ja-JP" sz="3600" b="1" dirty="0">
              <a:solidFill>
                <a:srgbClr val="FF0000"/>
              </a:solidFill>
            </a:endParaRPr>
          </a:p>
          <a:p>
            <a:pPr fontAlgn="auto">
              <a:spcBef>
                <a:spcPts val="0"/>
              </a:spcBef>
              <a:spcAft>
                <a:spcPts val="0"/>
              </a:spcAft>
              <a:defRPr/>
            </a:pPr>
            <a:r>
              <a:rPr lang="ja-JP" altLang="en-US" sz="3600" b="1" dirty="0">
                <a:solidFill>
                  <a:srgbClr val="FF0000"/>
                </a:solidFill>
              </a:rPr>
              <a:t>・だく点は１ます</a:t>
            </a:r>
          </a:p>
        </p:txBody>
      </p:sp>
      <p:sp>
        <p:nvSpPr>
          <p:cNvPr id="19" name="正方形/長方形 18"/>
          <p:cNvSpPr/>
          <p:nvPr/>
        </p:nvSpPr>
        <p:spPr>
          <a:xfrm>
            <a:off x="1042988" y="323850"/>
            <a:ext cx="2479675"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sp>
        <p:nvSpPr>
          <p:cNvPr id="14" name="角丸四角形吹き出し 13"/>
          <p:cNvSpPr/>
          <p:nvPr/>
        </p:nvSpPr>
        <p:spPr>
          <a:xfrm>
            <a:off x="6012159" y="1196752"/>
            <a:ext cx="2156991" cy="658813"/>
          </a:xfrm>
          <a:prstGeom prst="wedgeRoundRectCallout">
            <a:avLst>
              <a:gd name="adj1" fmla="val -6688"/>
              <a:gd name="adj2" fmla="val 144352"/>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b="1" dirty="0">
                <a:solidFill>
                  <a:srgbClr val="FF0000"/>
                </a:solidFill>
              </a:rPr>
              <a:t>記入不要</a:t>
            </a:r>
          </a:p>
        </p:txBody>
      </p:sp>
    </p:spTree>
    <p:extLst>
      <p:ext uri="{BB962C8B-B14F-4D97-AF65-F5344CB8AC3E}">
        <p14:creationId xmlns:p14="http://schemas.microsoft.com/office/powerpoint/2010/main" val="3600944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750" y="333375"/>
            <a:ext cx="2478088"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pic>
        <p:nvPicPr>
          <p:cNvPr id="4" name="図 3"/>
          <p:cNvPicPr>
            <a:picLocks noChangeAspect="1"/>
          </p:cNvPicPr>
          <p:nvPr/>
        </p:nvPicPr>
        <p:blipFill rotWithShape="1">
          <a:blip r:embed="rId3"/>
          <a:srcRect l="7717" t="18478" r="23916" b="43335"/>
          <a:stretch/>
        </p:blipFill>
        <p:spPr>
          <a:xfrm>
            <a:off x="1" y="1196752"/>
            <a:ext cx="9036496" cy="5256584"/>
          </a:xfrm>
          <a:prstGeom prst="rect">
            <a:avLst/>
          </a:prstGeom>
        </p:spPr>
      </p:pic>
    </p:spTree>
    <p:extLst>
      <p:ext uri="{BB962C8B-B14F-4D97-AF65-F5344CB8AC3E}">
        <p14:creationId xmlns:p14="http://schemas.microsoft.com/office/powerpoint/2010/main" val="817490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00236" y="2204864"/>
            <a:ext cx="8229600" cy="864096"/>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a:t>１　なかなか，眠れないことがある</a:t>
            </a:r>
            <a:endParaRPr lang="en-US" altLang="ja-JP" sz="4000" dirty="0"/>
          </a:p>
          <a:p>
            <a:endParaRPr lang="en-US" altLang="ja-JP" sz="4000" dirty="0"/>
          </a:p>
          <a:p>
            <a:endParaRPr lang="en-US" altLang="ja-JP" sz="4000" dirty="0"/>
          </a:p>
          <a:p>
            <a:endParaRPr lang="en-US" altLang="ja-JP" sz="4000" dirty="0"/>
          </a:p>
          <a:p>
            <a:endParaRPr lang="ja-JP" altLang="en-US" sz="4000" dirty="0"/>
          </a:p>
        </p:txBody>
      </p:sp>
    </p:spTree>
    <p:extLst>
      <p:ext uri="{BB962C8B-B14F-4D97-AF65-F5344CB8AC3E}">
        <p14:creationId xmlns:p14="http://schemas.microsoft.com/office/powerpoint/2010/main" val="291216493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AEAF6D7EADDCC46B7F1658E00A3F8A6" ma:contentTypeVersion="15" ma:contentTypeDescription="新しいドキュメントを作成します。" ma:contentTypeScope="" ma:versionID="fcd41253f461a3b62838c603efc59dee">
  <xsd:schema xmlns:xsd="http://www.w3.org/2001/XMLSchema" xmlns:xs="http://www.w3.org/2001/XMLSchema" xmlns:p="http://schemas.microsoft.com/office/2006/metadata/properties" xmlns:ns2="83390223-ac78-471d-8b94-490f93f3d6a2" xmlns:ns3="1c19836c-4d06-4b18-b425-cf54d4379231" targetNamespace="http://schemas.microsoft.com/office/2006/metadata/properties" ma:root="true" ma:fieldsID="8b7285f7f49b654d342a691eeccdc5c7" ns2:_="" ns3:_="">
    <xsd:import namespace="83390223-ac78-471d-8b94-490f93f3d6a2"/>
    <xsd:import namespace="1c19836c-4d06-4b18-b425-cf54d437923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GenerationTime" minOccurs="0"/>
                <xsd:element ref="ns3:MediaServiceEventHashCode" minOccurs="0"/>
                <xsd:element ref="ns3:MediaServiceOCR"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390223-ac78-471d-8b94-490f93f3d6a2"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6" nillable="true" ma:displayName="Taxonomy Catch All Column" ma:hidden="true" ma:list="{7d985537-120d-4a01-ab56-b8dba2d4c8f5}" ma:internalName="TaxCatchAll" ma:showField="CatchAllData" ma:web="83390223-ac78-471d-8b94-490f93f3d6a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c19836c-4d06-4b18-b425-cf54d437923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2fa0fa3f-70e1-4769-a1b2-7e42ce768019" ma:termSetId="09814cd3-568e-fe90-9814-8d621ff8fb84" ma:anchorId="fba54fb3-c3e1-fe81-a776-ca4b69148c4d" ma:open="true" ma:isKeyword="false">
      <xsd:complexType>
        <xsd:sequence>
          <xsd:element ref="pc:Terms" minOccurs="0" maxOccurs="1"/>
        </xsd:sequence>
      </xsd:complexType>
    </xsd:element>
    <xsd:element name="MediaServiceLocation" ma:index="17" nillable="true" ma:displayName="Loca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58DF84-1803-4395-B66B-D167007A6B5E}"/>
</file>

<file path=customXml/itemProps2.xml><?xml version="1.0" encoding="utf-8"?>
<ds:datastoreItem xmlns:ds="http://schemas.openxmlformats.org/officeDocument/2006/customXml" ds:itemID="{400608FB-FBE1-4410-A289-8FEC65A47213}"/>
</file>

<file path=docProps/app.xml><?xml version="1.0" encoding="utf-8"?>
<Properties xmlns="http://schemas.openxmlformats.org/officeDocument/2006/extended-properties" xmlns:vt="http://schemas.openxmlformats.org/officeDocument/2006/docPropsVTypes">
  <TotalTime>6185</TotalTime>
  <Words>3223</Words>
  <Application>Microsoft Office PowerPoint</Application>
  <PresentationFormat>画面に合わせる (4:3)</PresentationFormat>
  <Paragraphs>354</Paragraphs>
  <Slides>62</Slides>
  <Notes>59</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62</vt:i4>
      </vt:variant>
    </vt:vector>
  </HeadingPairs>
  <TitlesOfParts>
    <vt:vector size="76" baseType="lpstr">
      <vt:lpstr>AR P丸ゴシック体E</vt:lpstr>
      <vt:lpstr>AR丸ゴシック体E</vt:lpstr>
      <vt:lpstr>ＤＦ特太ゴシック体</vt:lpstr>
      <vt:lpstr>ＤＨＰ特太ゴシック体</vt:lpstr>
      <vt:lpstr>HGP創英角ｺﾞｼｯｸUB</vt:lpstr>
      <vt:lpstr>HGP創英角ﾎﾟｯﾌﾟ体</vt:lpstr>
      <vt:lpstr>HGS創英角ｺﾞｼｯｸUB</vt:lpstr>
      <vt:lpstr>ＭＳ Ｐゴシック</vt:lpstr>
      <vt:lpstr>ＭＳ ゴシック</vt:lpstr>
      <vt:lpstr>Arial</vt:lpstr>
      <vt:lpstr>Calibri</vt:lpstr>
      <vt:lpstr>Times New Roman</vt:lpstr>
      <vt:lpstr>Office ​​テーマ</vt:lpstr>
      <vt:lpstr>1_Office ​​テーマ</vt:lpstr>
      <vt:lpstr>PowerPoint プレゼンテーション</vt:lpstr>
      <vt:lpstr>PowerPoint プレゼンテーション</vt:lpstr>
      <vt:lpstr>PowerPoint プレゼンテーション</vt:lpstr>
      <vt:lpstr>「心とからだの健康観察」をする前に①</vt:lpstr>
      <vt:lpstr>「心とからだの健康観察」をする前に②</vt:lpstr>
      <vt:lpstr>「心とからだの健康観察」をする前に③</vt:lpstr>
      <vt:lpstr>PowerPoint プレゼンテーション</vt:lpstr>
      <vt:lpstr>PowerPoint プレゼンテーション</vt:lpstr>
      <vt:lpstr>PowerPoint プレゼンテーション</vt:lpstr>
      <vt:lpstr>２　なにかをしようとしても， 　　集中できないことがある</vt:lpstr>
      <vt:lpstr>３　むしゃくしゃしたり，いらいらしたり，　　　 　　かっとしたりする</vt:lpstr>
      <vt:lpstr>４　からだが緊張したり， 　　感覚がびんかんになっている</vt:lpstr>
      <vt:lpstr>５　小さな音やちょっとしたことで， 　　どきっとする</vt:lpstr>
      <vt:lpstr>６　つらかったこと（大震災や他の大変なこと）が 　　頭から，離れないことがある</vt:lpstr>
      <vt:lpstr>７　いやな夢や，こわい夢をみる</vt:lpstr>
      <vt:lpstr>８　夜中に目がさめて 　　眠れないことがある</vt:lpstr>
      <vt:lpstr>９　ちょっとしたきっかけで， 　　思い出したくないのに，思い出してしまう</vt:lpstr>
      <vt:lpstr>１０　つらかったことを思い出して， 　　　どきどきしたり，苦しくなったりする</vt:lpstr>
      <vt:lpstr>１１　つらかったことは，現実のこと・ 　　　本当のことと思えないことがある</vt:lpstr>
      <vt:lpstr>１２　悲しいことがあったのに， 　　　どうして涙がでないのかなと思う</vt:lpstr>
      <vt:lpstr>１３　つらかったことは， 　　　できるだけ「考え」ないようにしている</vt:lpstr>
      <vt:lpstr>１４　つらかったことを，思い出させる　　　　　 　　　場所や人や物には　　　　 　　　近づかないようにしている</vt:lpstr>
      <vt:lpstr>１５　つらかったことについては， 　　　話さないようにしている</vt:lpstr>
      <vt:lpstr>PowerPoint プレゼンテーション</vt:lpstr>
      <vt:lpstr>１６　自分が悪い（悪かった）と 　　　責めてしまうことがある</vt:lpstr>
      <vt:lpstr>１７　だれも信用できないと 　　　思うことがある</vt:lpstr>
      <vt:lpstr>１８　どんなにがんばっても 　　　意味がないと思うことがある</vt:lpstr>
      <vt:lpstr>１９　楽しかったことが 　　　楽しいと思えないことがある</vt:lpstr>
      <vt:lpstr>２０　自分の気持ちを， 　　　だれもわかってくれないと思うことがある</vt:lpstr>
      <vt:lpstr>２１　頭やお腹が痛かったり， 　　　からだの調子が悪い</vt:lpstr>
      <vt:lpstr>２２　ご飯がおいしくないし， 　　　食べたくないことがある</vt:lpstr>
      <vt:lpstr>２３　なにもやる気がしないことがある</vt:lpstr>
      <vt:lpstr>２４　授業や学習に 　　　集中できないことがある</vt:lpstr>
      <vt:lpstr>２５　カッとなってケンカしたり， 　　　乱暴になってしまうことがある</vt:lpstr>
      <vt:lpstr>２６　学校を遅刻したり 　　　休んだりすることがある</vt:lpstr>
      <vt:lpstr>２７　だれかに話をきいてもらいたい</vt:lpstr>
      <vt:lpstr>２８　学校では，楽しいことが 　　　いっぱいある</vt:lpstr>
      <vt:lpstr>２９　私には今，将来の夢や目標がある</vt:lpstr>
      <vt:lpstr>３０　ゲーム，携帯，インターネットなどは 　　　やりすぎないように気をつけている</vt:lpstr>
      <vt:lpstr>３１　友だちと遊んだり 　　　話したりすることが楽しい</vt:lpstr>
      <vt:lpstr>「つらかったこと」（６，７，９）ときかれて，あなたは何を思いうかべましたか  　　　　　・大震災 　　　　　・他の大変なこと 　　　　　・両方 　　　　　・思いうかばない</vt:lpstr>
      <vt:lpstr>PowerPoint プレゼンテーション</vt:lpstr>
      <vt:lpstr>PowerPoint プレゼンテーション</vt:lpstr>
      <vt:lpstr> このアンケートをして ・気づいたこと ・今の気もち　　　　　　 </vt:lpstr>
      <vt:lpstr>PowerPoint プレゼンテーション</vt:lpstr>
      <vt:lpstr>PowerPoint プレゼンテーション</vt:lpstr>
      <vt:lpstr>PowerPoint プレゼンテーション</vt:lpstr>
      <vt:lpstr>PowerPoint プレゼンテーション</vt:lpstr>
      <vt:lpstr>こんな場面です</vt:lpstr>
      <vt:lpstr>ふだんの自分はどう「考え」るかな？</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上手な「考え」を出せる，よさ</vt:lpstr>
      <vt:lpstr>上手な「考え」を出せる，よさ</vt:lpstr>
      <vt:lpstr>　こころのサポート授業の感想を 「心とからだの健康観察」の感想らん に書いてください。</vt:lpstr>
      <vt:lpstr>PowerPoint プレゼンテーション</vt:lpstr>
      <vt:lpstr>この授業のまとめ</vt:lpstr>
      <vt:lpstr>この授業のまとめ</vt:lpstr>
      <vt:lpstr>この授業のまとめ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tominagay</dc:creator>
  <cp:lastModifiedBy>中塚良久</cp:lastModifiedBy>
  <cp:revision>124</cp:revision>
  <cp:lastPrinted>2023-07-24T08:48:40Z</cp:lastPrinted>
  <dcterms:created xsi:type="dcterms:W3CDTF">2014-06-20T23:59:10Z</dcterms:created>
  <dcterms:modified xsi:type="dcterms:W3CDTF">2023-07-24T08:48:53Z</dcterms:modified>
</cp:coreProperties>
</file>